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546" r:id="rId2"/>
    <p:sldId id="484" r:id="rId3"/>
    <p:sldId id="487" r:id="rId4"/>
    <p:sldId id="488" r:id="rId5"/>
    <p:sldId id="489" r:id="rId6"/>
    <p:sldId id="522" r:id="rId7"/>
    <p:sldId id="521" r:id="rId8"/>
    <p:sldId id="490" r:id="rId9"/>
    <p:sldId id="530" r:id="rId10"/>
    <p:sldId id="526" r:id="rId11"/>
    <p:sldId id="529" r:id="rId12"/>
    <p:sldId id="514" r:id="rId13"/>
    <p:sldId id="552" r:id="rId14"/>
    <p:sldId id="517" r:id="rId15"/>
    <p:sldId id="516" r:id="rId16"/>
    <p:sldId id="532" r:id="rId17"/>
    <p:sldId id="495" r:id="rId18"/>
    <p:sldId id="535" r:id="rId19"/>
    <p:sldId id="497" r:id="rId20"/>
    <p:sldId id="559" r:id="rId21"/>
    <p:sldId id="537" r:id="rId22"/>
    <p:sldId id="538" r:id="rId23"/>
    <p:sldId id="534" r:id="rId24"/>
    <p:sldId id="540" r:id="rId25"/>
    <p:sldId id="496" r:id="rId26"/>
    <p:sldId id="498" r:id="rId27"/>
    <p:sldId id="533" r:id="rId28"/>
    <p:sldId id="545" r:id="rId29"/>
    <p:sldId id="544" r:id="rId30"/>
    <p:sldId id="502" r:id="rId31"/>
    <p:sldId id="503" r:id="rId32"/>
    <p:sldId id="504" r:id="rId33"/>
    <p:sldId id="519" r:id="rId34"/>
    <p:sldId id="505" r:id="rId35"/>
    <p:sldId id="511" r:id="rId36"/>
    <p:sldId id="541" r:id="rId37"/>
    <p:sldId id="543" r:id="rId38"/>
    <p:sldId id="506" r:id="rId39"/>
    <p:sldId id="507" r:id="rId40"/>
    <p:sldId id="542" r:id="rId41"/>
    <p:sldId id="508" r:id="rId42"/>
    <p:sldId id="549" r:id="rId43"/>
    <p:sldId id="531" r:id="rId44"/>
    <p:sldId id="553" r:id="rId45"/>
    <p:sldId id="554" r:id="rId46"/>
    <p:sldId id="556" r:id="rId47"/>
    <p:sldId id="547" r:id="rId48"/>
    <p:sldId id="548" r:id="rId49"/>
    <p:sldId id="550" r:id="rId50"/>
    <p:sldId id="510" r:id="rId51"/>
    <p:sldId id="558" r:id="rId52"/>
    <p:sldId id="557" r:id="rId53"/>
    <p:sldId id="491" r:id="rId54"/>
    <p:sldId id="551" r:id="rId55"/>
  </p:sldIdLst>
  <p:sldSz cx="9144000" cy="6858000" type="screen4x3"/>
  <p:notesSz cx="6797675" cy="9874250"/>
  <p:defaultTextStyle>
    <a:defPPr>
      <a:defRPr lang="th-TH"/>
    </a:defPPr>
    <a:lvl1pPr algn="l" rtl="0" fontAlgn="base">
      <a:spcBef>
        <a:spcPct val="0"/>
      </a:spcBef>
      <a:spcAft>
        <a:spcPct val="0"/>
      </a:spcAft>
      <a:defRPr sz="2800" kern="1200">
        <a:solidFill>
          <a:schemeClr val="tx1"/>
        </a:solidFill>
        <a:latin typeface="Arial" pitchFamily="34" charset="0"/>
        <a:ea typeface="+mn-ea"/>
        <a:cs typeface="Angsana New" pitchFamily="18" charset="-34"/>
      </a:defRPr>
    </a:lvl1pPr>
    <a:lvl2pPr marL="457200" algn="l" rtl="0" fontAlgn="base">
      <a:spcBef>
        <a:spcPct val="0"/>
      </a:spcBef>
      <a:spcAft>
        <a:spcPct val="0"/>
      </a:spcAft>
      <a:defRPr sz="2800" kern="1200">
        <a:solidFill>
          <a:schemeClr val="tx1"/>
        </a:solidFill>
        <a:latin typeface="Arial" pitchFamily="34" charset="0"/>
        <a:ea typeface="+mn-ea"/>
        <a:cs typeface="Angsana New" pitchFamily="18" charset="-34"/>
      </a:defRPr>
    </a:lvl2pPr>
    <a:lvl3pPr marL="914400" algn="l" rtl="0" fontAlgn="base">
      <a:spcBef>
        <a:spcPct val="0"/>
      </a:spcBef>
      <a:spcAft>
        <a:spcPct val="0"/>
      </a:spcAft>
      <a:defRPr sz="2800" kern="1200">
        <a:solidFill>
          <a:schemeClr val="tx1"/>
        </a:solidFill>
        <a:latin typeface="Arial" pitchFamily="34" charset="0"/>
        <a:ea typeface="+mn-ea"/>
        <a:cs typeface="Angsana New" pitchFamily="18" charset="-34"/>
      </a:defRPr>
    </a:lvl3pPr>
    <a:lvl4pPr marL="1371600" algn="l" rtl="0" fontAlgn="base">
      <a:spcBef>
        <a:spcPct val="0"/>
      </a:spcBef>
      <a:spcAft>
        <a:spcPct val="0"/>
      </a:spcAft>
      <a:defRPr sz="2800" kern="1200">
        <a:solidFill>
          <a:schemeClr val="tx1"/>
        </a:solidFill>
        <a:latin typeface="Arial" pitchFamily="34" charset="0"/>
        <a:ea typeface="+mn-ea"/>
        <a:cs typeface="Angsana New" pitchFamily="18" charset="-34"/>
      </a:defRPr>
    </a:lvl4pPr>
    <a:lvl5pPr marL="1828800" algn="l" rtl="0" fontAlgn="base">
      <a:spcBef>
        <a:spcPct val="0"/>
      </a:spcBef>
      <a:spcAft>
        <a:spcPct val="0"/>
      </a:spcAft>
      <a:defRPr sz="2800" kern="1200">
        <a:solidFill>
          <a:schemeClr val="tx1"/>
        </a:solidFill>
        <a:latin typeface="Arial" pitchFamily="34" charset="0"/>
        <a:ea typeface="+mn-ea"/>
        <a:cs typeface="Angsana New" pitchFamily="18" charset="-34"/>
      </a:defRPr>
    </a:lvl5pPr>
    <a:lvl6pPr marL="2286000" algn="l" defTabSz="914400" rtl="0" eaLnBrk="1" latinLnBrk="0" hangingPunct="1">
      <a:defRPr sz="2800" kern="1200">
        <a:solidFill>
          <a:schemeClr val="tx1"/>
        </a:solidFill>
        <a:latin typeface="Arial" pitchFamily="34" charset="0"/>
        <a:ea typeface="+mn-ea"/>
        <a:cs typeface="Angsana New" pitchFamily="18" charset="-34"/>
      </a:defRPr>
    </a:lvl6pPr>
    <a:lvl7pPr marL="2743200" algn="l" defTabSz="914400" rtl="0" eaLnBrk="1" latinLnBrk="0" hangingPunct="1">
      <a:defRPr sz="2800" kern="1200">
        <a:solidFill>
          <a:schemeClr val="tx1"/>
        </a:solidFill>
        <a:latin typeface="Arial" pitchFamily="34" charset="0"/>
        <a:ea typeface="+mn-ea"/>
        <a:cs typeface="Angsana New" pitchFamily="18" charset="-34"/>
      </a:defRPr>
    </a:lvl7pPr>
    <a:lvl8pPr marL="3200400" algn="l" defTabSz="914400" rtl="0" eaLnBrk="1" latinLnBrk="0" hangingPunct="1">
      <a:defRPr sz="2800" kern="1200">
        <a:solidFill>
          <a:schemeClr val="tx1"/>
        </a:solidFill>
        <a:latin typeface="Arial" pitchFamily="34" charset="0"/>
        <a:ea typeface="+mn-ea"/>
        <a:cs typeface="Angsana New" pitchFamily="18" charset="-34"/>
      </a:defRPr>
    </a:lvl8pPr>
    <a:lvl9pPr marL="3657600" algn="l" defTabSz="914400" rtl="0" eaLnBrk="1" latinLnBrk="0" hangingPunct="1">
      <a:defRPr sz="2800" kern="1200">
        <a:solidFill>
          <a:schemeClr val="tx1"/>
        </a:solidFill>
        <a:latin typeface="Arial" pitchFamily="34" charset="0"/>
        <a:ea typeface="+mn-ea"/>
        <a:cs typeface="Angsana New" pitchFamily="18" charset="-34"/>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30" autoAdjust="0"/>
  </p:normalViewPr>
  <p:slideViewPr>
    <p:cSldViewPr>
      <p:cViewPr varScale="1">
        <p:scale>
          <a:sx n="65" d="100"/>
          <a:sy n="65" d="100"/>
        </p:scale>
        <p:origin x="1320"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pPr>
              <a:defRPr/>
            </a:pPr>
            <a:endParaRPr lang="th-TH"/>
          </a:p>
        </p:txBody>
      </p:sp>
      <p:sp>
        <p:nvSpPr>
          <p:cNvPr id="3" name="Date Placeholder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pPr>
              <a:defRPr/>
            </a:pPr>
            <a:fld id="{FF3D425C-450F-4A80-82AC-96475DFDD5E2}" type="datetimeFigureOut">
              <a:rPr lang="th-TH"/>
              <a:pPr>
                <a:defRPr/>
              </a:pPr>
              <a:t>24/06/63</a:t>
            </a:fld>
            <a:endParaRPr lang="th-TH"/>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pPr lvl="0"/>
            <a:endParaRPr lang="th-TH" noProof="0"/>
          </a:p>
        </p:txBody>
      </p:sp>
      <p:sp>
        <p:nvSpPr>
          <p:cNvPr id="5" name="Notes Placeholder 4"/>
          <p:cNvSpPr>
            <a:spLocks noGrp="1"/>
          </p:cNvSpPr>
          <p:nvPr>
            <p:ph type="body" sz="quarter" idx="3"/>
          </p:nvPr>
        </p:nvSpPr>
        <p:spPr>
          <a:xfrm>
            <a:off x="679450" y="4691063"/>
            <a:ext cx="5438775" cy="44418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th-TH" noProof="0"/>
          </a:p>
        </p:txBody>
      </p:sp>
      <p:sp>
        <p:nvSpPr>
          <p:cNvPr id="6" name="Footer Placeholder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pPr>
              <a:defRPr/>
            </a:pPr>
            <a:endParaRPr lang="th-TH"/>
          </a:p>
        </p:txBody>
      </p:sp>
      <p:sp>
        <p:nvSpPr>
          <p:cNvPr id="7" name="Slide Number Placeholder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pPr>
              <a:defRPr/>
            </a:pPr>
            <a:fld id="{26E81B0D-FF11-4B2F-9765-BDEB4D629454}" type="slidenum">
              <a:rPr lang="th-TH"/>
              <a:pPr>
                <a:defRPr/>
              </a:pPr>
              <a:t>‹#›</a:t>
            </a:fld>
            <a:endParaRPr lang="th-TH"/>
          </a:p>
        </p:txBody>
      </p:sp>
    </p:spTree>
    <p:extLst>
      <p:ext uri="{BB962C8B-B14F-4D97-AF65-F5344CB8AC3E}">
        <p14:creationId xmlns:p14="http://schemas.microsoft.com/office/powerpoint/2010/main" val="11605861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mn-lt"/>
        <a:ea typeface="+mn-ea"/>
        <a:cs typeface="+mn-cs"/>
      </a:defRPr>
    </a:lvl1pPr>
    <a:lvl2pPr marL="457200" algn="l" rtl="0" eaLnBrk="0" fontAlgn="base" hangingPunct="0">
      <a:spcBef>
        <a:spcPct val="30000"/>
      </a:spcBef>
      <a:spcAft>
        <a:spcPct val="0"/>
      </a:spcAft>
      <a:defRPr kern="1200">
        <a:solidFill>
          <a:schemeClr val="tx1"/>
        </a:solidFill>
        <a:latin typeface="+mn-lt"/>
        <a:ea typeface="+mn-ea"/>
        <a:cs typeface="+mn-cs"/>
      </a:defRPr>
    </a:lvl2pPr>
    <a:lvl3pPr marL="914400" algn="l" rtl="0" eaLnBrk="0" fontAlgn="base" hangingPunct="0">
      <a:spcBef>
        <a:spcPct val="30000"/>
      </a:spcBef>
      <a:spcAft>
        <a:spcPct val="0"/>
      </a:spcAft>
      <a:defRPr kern="1200">
        <a:solidFill>
          <a:schemeClr val="tx1"/>
        </a:solidFill>
        <a:latin typeface="+mn-lt"/>
        <a:ea typeface="+mn-ea"/>
        <a:cs typeface="+mn-cs"/>
      </a:defRPr>
    </a:lvl3pPr>
    <a:lvl4pPr marL="1371600" algn="l" rtl="0" eaLnBrk="0" fontAlgn="base" hangingPunct="0">
      <a:spcBef>
        <a:spcPct val="30000"/>
      </a:spcBef>
      <a:spcAft>
        <a:spcPct val="0"/>
      </a:spcAft>
      <a:defRPr kern="1200">
        <a:solidFill>
          <a:schemeClr val="tx1"/>
        </a:solidFill>
        <a:latin typeface="+mn-lt"/>
        <a:ea typeface="+mn-ea"/>
        <a:cs typeface="+mn-cs"/>
      </a:defRPr>
    </a:lvl4pPr>
    <a:lvl5pPr marL="1828800" algn="l" rtl="0" eaLnBrk="0" fontAlgn="base" hangingPunct="0">
      <a:spcBef>
        <a:spcPct val="30000"/>
      </a:spcBef>
      <a:spcAft>
        <a:spcPct val="0"/>
      </a:spcAft>
      <a:defRPr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81B0D-FF11-4B2F-9765-BDEB4D629454}" type="slidenum">
              <a:rPr lang="th-TH" smtClean="0"/>
              <a:pPr>
                <a:defRPr/>
              </a:pPr>
              <a:t>47</a:t>
            </a:fld>
            <a:endParaRPr lang="th-TH"/>
          </a:p>
        </p:txBody>
      </p:sp>
    </p:spTree>
    <p:extLst>
      <p:ext uri="{BB962C8B-B14F-4D97-AF65-F5344CB8AC3E}">
        <p14:creationId xmlns:p14="http://schemas.microsoft.com/office/powerpoint/2010/main" val="85008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E81B0D-FF11-4B2F-9765-BDEB4D629454}" type="slidenum">
              <a:rPr lang="th-TH" smtClean="0"/>
              <a:pPr>
                <a:defRPr/>
              </a:pPr>
              <a:t>51</a:t>
            </a:fld>
            <a:endParaRPr lang="th-TH"/>
          </a:p>
        </p:txBody>
      </p:sp>
    </p:spTree>
    <p:extLst>
      <p:ext uri="{BB962C8B-B14F-4D97-AF65-F5344CB8AC3E}">
        <p14:creationId xmlns:p14="http://schemas.microsoft.com/office/powerpoint/2010/main" val="160079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th-TH"/>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th-TH"/>
          </a:p>
        </p:txBody>
      </p:sp>
      <p:sp>
        <p:nvSpPr>
          <p:cNvPr id="4" name="Rectangle 4"/>
          <p:cNvSpPr>
            <a:spLocks noGrp="1" noChangeArrowheads="1"/>
          </p:cNvSpPr>
          <p:nvPr>
            <p:ph type="dt" sz="half" idx="10"/>
          </p:nvPr>
        </p:nvSpPr>
        <p:spPr>
          <a:ln/>
        </p:spPr>
        <p:txBody>
          <a:bodyPr/>
          <a:lstStyle>
            <a:lvl1pPr>
              <a:defRPr/>
            </a:lvl1pPr>
          </a:lstStyle>
          <a:p>
            <a:pPr>
              <a:defRPr/>
            </a:pPr>
            <a:endParaRPr lang="th-TH"/>
          </a:p>
        </p:txBody>
      </p:sp>
      <p:sp>
        <p:nvSpPr>
          <p:cNvPr id="5" name="Rectangle 5"/>
          <p:cNvSpPr>
            <a:spLocks noGrp="1" noChangeArrowheads="1"/>
          </p:cNvSpPr>
          <p:nvPr>
            <p:ph type="ftr" sz="quarter" idx="11"/>
          </p:nvPr>
        </p:nvSpPr>
        <p:spPr>
          <a:ln/>
        </p:spPr>
        <p:txBody>
          <a:bodyPr/>
          <a:lstStyle>
            <a:lvl1pPr>
              <a:defRPr/>
            </a:lvl1pPr>
          </a:lstStyle>
          <a:p>
            <a:pPr>
              <a:defRPr/>
            </a:pPr>
            <a:endParaRPr lang="th-TH"/>
          </a:p>
        </p:txBody>
      </p:sp>
      <p:sp>
        <p:nvSpPr>
          <p:cNvPr id="6" name="Rectangle 6"/>
          <p:cNvSpPr>
            <a:spLocks noGrp="1" noChangeArrowheads="1"/>
          </p:cNvSpPr>
          <p:nvPr>
            <p:ph type="sldNum" sz="quarter" idx="12"/>
          </p:nvPr>
        </p:nvSpPr>
        <p:spPr>
          <a:ln/>
        </p:spPr>
        <p:txBody>
          <a:bodyPr/>
          <a:lstStyle>
            <a:lvl1pPr>
              <a:defRPr/>
            </a:lvl1pPr>
          </a:lstStyle>
          <a:p>
            <a:pPr>
              <a:defRPr/>
            </a:pPr>
            <a:fld id="{141B07E7-70A8-4CF9-999B-78A62D350AF6}" type="slidenum">
              <a:rPr lang="en-US"/>
              <a:pPr>
                <a:defRPr/>
              </a:pPr>
              <a:t>‹#›</a:t>
            </a:fld>
            <a:endParaRPr lang="th-TH"/>
          </a:p>
        </p:txBody>
      </p:sp>
    </p:spTree>
    <p:extLst>
      <p:ext uri="{BB962C8B-B14F-4D97-AF65-F5344CB8AC3E}">
        <p14:creationId xmlns:p14="http://schemas.microsoft.com/office/powerpoint/2010/main" val="1168432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Rectangle 4"/>
          <p:cNvSpPr>
            <a:spLocks noGrp="1" noChangeArrowheads="1"/>
          </p:cNvSpPr>
          <p:nvPr>
            <p:ph type="dt" sz="half" idx="10"/>
          </p:nvPr>
        </p:nvSpPr>
        <p:spPr>
          <a:ln/>
        </p:spPr>
        <p:txBody>
          <a:bodyPr/>
          <a:lstStyle>
            <a:lvl1pPr>
              <a:defRPr/>
            </a:lvl1pPr>
          </a:lstStyle>
          <a:p>
            <a:pPr>
              <a:defRPr/>
            </a:pPr>
            <a:endParaRPr lang="th-TH"/>
          </a:p>
        </p:txBody>
      </p:sp>
      <p:sp>
        <p:nvSpPr>
          <p:cNvPr id="5" name="Rectangle 5"/>
          <p:cNvSpPr>
            <a:spLocks noGrp="1" noChangeArrowheads="1"/>
          </p:cNvSpPr>
          <p:nvPr>
            <p:ph type="ftr" sz="quarter" idx="11"/>
          </p:nvPr>
        </p:nvSpPr>
        <p:spPr>
          <a:ln/>
        </p:spPr>
        <p:txBody>
          <a:bodyPr/>
          <a:lstStyle>
            <a:lvl1pPr>
              <a:defRPr/>
            </a:lvl1pPr>
          </a:lstStyle>
          <a:p>
            <a:pPr>
              <a:defRPr/>
            </a:pPr>
            <a:endParaRPr lang="th-TH"/>
          </a:p>
        </p:txBody>
      </p:sp>
      <p:sp>
        <p:nvSpPr>
          <p:cNvPr id="6" name="Rectangle 6"/>
          <p:cNvSpPr>
            <a:spLocks noGrp="1" noChangeArrowheads="1"/>
          </p:cNvSpPr>
          <p:nvPr>
            <p:ph type="sldNum" sz="quarter" idx="12"/>
          </p:nvPr>
        </p:nvSpPr>
        <p:spPr>
          <a:ln/>
        </p:spPr>
        <p:txBody>
          <a:bodyPr/>
          <a:lstStyle>
            <a:lvl1pPr>
              <a:defRPr/>
            </a:lvl1pPr>
          </a:lstStyle>
          <a:p>
            <a:pPr>
              <a:defRPr/>
            </a:pPr>
            <a:fld id="{E0240CD6-6E2F-4624-A268-973CC08549EB}" type="slidenum">
              <a:rPr lang="en-US"/>
              <a:pPr>
                <a:defRPr/>
              </a:pPr>
              <a:t>‹#›</a:t>
            </a:fld>
            <a:endParaRPr lang="th-TH"/>
          </a:p>
        </p:txBody>
      </p:sp>
    </p:spTree>
    <p:extLst>
      <p:ext uri="{BB962C8B-B14F-4D97-AF65-F5344CB8AC3E}">
        <p14:creationId xmlns:p14="http://schemas.microsoft.com/office/powerpoint/2010/main" val="3196218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h-T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h-TH"/>
          </a:p>
        </p:txBody>
      </p:sp>
      <p:sp>
        <p:nvSpPr>
          <p:cNvPr id="5" name="Rectangle 5"/>
          <p:cNvSpPr>
            <a:spLocks noGrp="1" noChangeArrowheads="1"/>
          </p:cNvSpPr>
          <p:nvPr>
            <p:ph type="ftr" sz="quarter" idx="11"/>
          </p:nvPr>
        </p:nvSpPr>
        <p:spPr>
          <a:ln/>
        </p:spPr>
        <p:txBody>
          <a:bodyPr/>
          <a:lstStyle>
            <a:lvl1pPr>
              <a:defRPr/>
            </a:lvl1pPr>
          </a:lstStyle>
          <a:p>
            <a:pPr>
              <a:defRPr/>
            </a:pPr>
            <a:endParaRPr lang="th-TH"/>
          </a:p>
        </p:txBody>
      </p:sp>
      <p:sp>
        <p:nvSpPr>
          <p:cNvPr id="6" name="Rectangle 6"/>
          <p:cNvSpPr>
            <a:spLocks noGrp="1" noChangeArrowheads="1"/>
          </p:cNvSpPr>
          <p:nvPr>
            <p:ph type="sldNum" sz="quarter" idx="12"/>
          </p:nvPr>
        </p:nvSpPr>
        <p:spPr>
          <a:ln/>
        </p:spPr>
        <p:txBody>
          <a:bodyPr/>
          <a:lstStyle>
            <a:lvl1pPr>
              <a:defRPr/>
            </a:lvl1pPr>
          </a:lstStyle>
          <a:p>
            <a:pPr>
              <a:defRPr/>
            </a:pPr>
            <a:fld id="{44FF6CDE-3B5A-4C15-B56C-6C03196BCE78}" type="slidenum">
              <a:rPr lang="en-US"/>
              <a:pPr>
                <a:defRPr/>
              </a:pPr>
              <a:t>‹#›</a:t>
            </a:fld>
            <a:endParaRPr lang="th-TH"/>
          </a:p>
        </p:txBody>
      </p:sp>
    </p:spTree>
    <p:extLst>
      <p:ext uri="{BB962C8B-B14F-4D97-AF65-F5344CB8AC3E}">
        <p14:creationId xmlns:p14="http://schemas.microsoft.com/office/powerpoint/2010/main" val="2977407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Rectangle 4"/>
          <p:cNvSpPr>
            <a:spLocks noGrp="1" noChangeArrowheads="1"/>
          </p:cNvSpPr>
          <p:nvPr>
            <p:ph type="dt" sz="half" idx="10"/>
          </p:nvPr>
        </p:nvSpPr>
        <p:spPr>
          <a:ln/>
        </p:spPr>
        <p:txBody>
          <a:bodyPr/>
          <a:lstStyle>
            <a:lvl1pPr>
              <a:defRPr/>
            </a:lvl1pPr>
          </a:lstStyle>
          <a:p>
            <a:pPr>
              <a:defRPr/>
            </a:pPr>
            <a:endParaRPr lang="th-TH"/>
          </a:p>
        </p:txBody>
      </p:sp>
      <p:sp>
        <p:nvSpPr>
          <p:cNvPr id="6" name="Rectangle 5"/>
          <p:cNvSpPr>
            <a:spLocks noGrp="1" noChangeArrowheads="1"/>
          </p:cNvSpPr>
          <p:nvPr>
            <p:ph type="ftr" sz="quarter" idx="11"/>
          </p:nvPr>
        </p:nvSpPr>
        <p:spPr>
          <a:ln/>
        </p:spPr>
        <p:txBody>
          <a:bodyPr/>
          <a:lstStyle>
            <a:lvl1pPr>
              <a:defRPr/>
            </a:lvl1pPr>
          </a:lstStyle>
          <a:p>
            <a:pPr>
              <a:defRPr/>
            </a:pPr>
            <a:endParaRPr lang="th-TH"/>
          </a:p>
        </p:txBody>
      </p:sp>
      <p:sp>
        <p:nvSpPr>
          <p:cNvPr id="7" name="Rectangle 6"/>
          <p:cNvSpPr>
            <a:spLocks noGrp="1" noChangeArrowheads="1"/>
          </p:cNvSpPr>
          <p:nvPr>
            <p:ph type="sldNum" sz="quarter" idx="12"/>
          </p:nvPr>
        </p:nvSpPr>
        <p:spPr>
          <a:ln/>
        </p:spPr>
        <p:txBody>
          <a:bodyPr/>
          <a:lstStyle>
            <a:lvl1pPr>
              <a:defRPr/>
            </a:lvl1pPr>
          </a:lstStyle>
          <a:p>
            <a:pPr>
              <a:defRPr/>
            </a:pPr>
            <a:fld id="{4B4AAF65-5DD6-4939-BA5B-B4F8BA242242}" type="slidenum">
              <a:rPr lang="en-US"/>
              <a:pPr>
                <a:defRPr/>
              </a:pPr>
              <a:t>‹#›</a:t>
            </a:fld>
            <a:endParaRPr lang="th-TH"/>
          </a:p>
        </p:txBody>
      </p:sp>
    </p:spTree>
    <p:extLst>
      <p:ext uri="{BB962C8B-B14F-4D97-AF65-F5344CB8AC3E}">
        <p14:creationId xmlns:p14="http://schemas.microsoft.com/office/powerpoint/2010/main" val="1605075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th-T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Rectangle 4"/>
          <p:cNvSpPr>
            <a:spLocks noGrp="1" noChangeArrowheads="1"/>
          </p:cNvSpPr>
          <p:nvPr>
            <p:ph type="dt" sz="half" idx="10"/>
          </p:nvPr>
        </p:nvSpPr>
        <p:spPr>
          <a:ln/>
        </p:spPr>
        <p:txBody>
          <a:bodyPr/>
          <a:lstStyle>
            <a:lvl1pPr>
              <a:defRPr/>
            </a:lvl1pPr>
          </a:lstStyle>
          <a:p>
            <a:pPr>
              <a:defRPr/>
            </a:pPr>
            <a:endParaRPr lang="th-TH"/>
          </a:p>
        </p:txBody>
      </p:sp>
      <p:sp>
        <p:nvSpPr>
          <p:cNvPr id="8" name="Rectangle 5"/>
          <p:cNvSpPr>
            <a:spLocks noGrp="1" noChangeArrowheads="1"/>
          </p:cNvSpPr>
          <p:nvPr>
            <p:ph type="ftr" sz="quarter" idx="11"/>
          </p:nvPr>
        </p:nvSpPr>
        <p:spPr>
          <a:ln/>
        </p:spPr>
        <p:txBody>
          <a:bodyPr/>
          <a:lstStyle>
            <a:lvl1pPr>
              <a:defRPr/>
            </a:lvl1pPr>
          </a:lstStyle>
          <a:p>
            <a:pPr>
              <a:defRPr/>
            </a:pPr>
            <a:endParaRPr lang="th-TH"/>
          </a:p>
        </p:txBody>
      </p:sp>
      <p:sp>
        <p:nvSpPr>
          <p:cNvPr id="9" name="Rectangle 6"/>
          <p:cNvSpPr>
            <a:spLocks noGrp="1" noChangeArrowheads="1"/>
          </p:cNvSpPr>
          <p:nvPr>
            <p:ph type="sldNum" sz="quarter" idx="12"/>
          </p:nvPr>
        </p:nvSpPr>
        <p:spPr>
          <a:ln/>
        </p:spPr>
        <p:txBody>
          <a:bodyPr/>
          <a:lstStyle>
            <a:lvl1pPr>
              <a:defRPr/>
            </a:lvl1pPr>
          </a:lstStyle>
          <a:p>
            <a:pPr>
              <a:defRPr/>
            </a:pPr>
            <a:fld id="{643CBD27-FC82-469D-BC25-AE75AEF11A35}" type="slidenum">
              <a:rPr lang="en-US"/>
              <a:pPr>
                <a:defRPr/>
              </a:pPr>
              <a:t>‹#›</a:t>
            </a:fld>
            <a:endParaRPr lang="th-TH"/>
          </a:p>
        </p:txBody>
      </p:sp>
    </p:spTree>
    <p:extLst>
      <p:ext uri="{BB962C8B-B14F-4D97-AF65-F5344CB8AC3E}">
        <p14:creationId xmlns:p14="http://schemas.microsoft.com/office/powerpoint/2010/main" val="3618243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Rectangle 4"/>
          <p:cNvSpPr>
            <a:spLocks noGrp="1" noChangeArrowheads="1"/>
          </p:cNvSpPr>
          <p:nvPr>
            <p:ph type="dt" sz="half" idx="10"/>
          </p:nvPr>
        </p:nvSpPr>
        <p:spPr>
          <a:ln/>
        </p:spPr>
        <p:txBody>
          <a:bodyPr/>
          <a:lstStyle>
            <a:lvl1pPr>
              <a:defRPr/>
            </a:lvl1pPr>
          </a:lstStyle>
          <a:p>
            <a:pPr>
              <a:defRPr/>
            </a:pPr>
            <a:endParaRPr lang="th-TH"/>
          </a:p>
        </p:txBody>
      </p:sp>
      <p:sp>
        <p:nvSpPr>
          <p:cNvPr id="4" name="Rectangle 5"/>
          <p:cNvSpPr>
            <a:spLocks noGrp="1" noChangeArrowheads="1"/>
          </p:cNvSpPr>
          <p:nvPr>
            <p:ph type="ftr" sz="quarter" idx="11"/>
          </p:nvPr>
        </p:nvSpPr>
        <p:spPr>
          <a:ln/>
        </p:spPr>
        <p:txBody>
          <a:bodyPr/>
          <a:lstStyle>
            <a:lvl1pPr>
              <a:defRPr/>
            </a:lvl1pPr>
          </a:lstStyle>
          <a:p>
            <a:pPr>
              <a:defRPr/>
            </a:pPr>
            <a:endParaRPr lang="th-TH"/>
          </a:p>
        </p:txBody>
      </p:sp>
      <p:sp>
        <p:nvSpPr>
          <p:cNvPr id="5" name="Rectangle 6"/>
          <p:cNvSpPr>
            <a:spLocks noGrp="1" noChangeArrowheads="1"/>
          </p:cNvSpPr>
          <p:nvPr>
            <p:ph type="sldNum" sz="quarter" idx="12"/>
          </p:nvPr>
        </p:nvSpPr>
        <p:spPr>
          <a:ln/>
        </p:spPr>
        <p:txBody>
          <a:bodyPr/>
          <a:lstStyle>
            <a:lvl1pPr>
              <a:defRPr/>
            </a:lvl1pPr>
          </a:lstStyle>
          <a:p>
            <a:pPr>
              <a:defRPr/>
            </a:pPr>
            <a:fld id="{1BE9E0B2-BDE1-4A92-A22D-209B570B340E}" type="slidenum">
              <a:rPr lang="en-US"/>
              <a:pPr>
                <a:defRPr/>
              </a:pPr>
              <a:t>‹#›</a:t>
            </a:fld>
            <a:endParaRPr lang="th-TH"/>
          </a:p>
        </p:txBody>
      </p:sp>
    </p:spTree>
    <p:extLst>
      <p:ext uri="{BB962C8B-B14F-4D97-AF65-F5344CB8AC3E}">
        <p14:creationId xmlns:p14="http://schemas.microsoft.com/office/powerpoint/2010/main" val="35693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h-TH"/>
          </a:p>
        </p:txBody>
      </p:sp>
      <p:sp>
        <p:nvSpPr>
          <p:cNvPr id="3" name="Rectangle 5"/>
          <p:cNvSpPr>
            <a:spLocks noGrp="1" noChangeArrowheads="1"/>
          </p:cNvSpPr>
          <p:nvPr>
            <p:ph type="ftr" sz="quarter" idx="11"/>
          </p:nvPr>
        </p:nvSpPr>
        <p:spPr>
          <a:ln/>
        </p:spPr>
        <p:txBody>
          <a:bodyPr/>
          <a:lstStyle>
            <a:lvl1pPr>
              <a:defRPr/>
            </a:lvl1pPr>
          </a:lstStyle>
          <a:p>
            <a:pPr>
              <a:defRPr/>
            </a:pPr>
            <a:endParaRPr lang="th-TH"/>
          </a:p>
        </p:txBody>
      </p:sp>
      <p:sp>
        <p:nvSpPr>
          <p:cNvPr id="4" name="Rectangle 6"/>
          <p:cNvSpPr>
            <a:spLocks noGrp="1" noChangeArrowheads="1"/>
          </p:cNvSpPr>
          <p:nvPr>
            <p:ph type="sldNum" sz="quarter" idx="12"/>
          </p:nvPr>
        </p:nvSpPr>
        <p:spPr>
          <a:ln/>
        </p:spPr>
        <p:txBody>
          <a:bodyPr/>
          <a:lstStyle>
            <a:lvl1pPr>
              <a:defRPr/>
            </a:lvl1pPr>
          </a:lstStyle>
          <a:p>
            <a:pPr>
              <a:defRPr/>
            </a:pPr>
            <a:fld id="{B83FA4ED-43F3-40B0-B4F4-B6897188E051}" type="slidenum">
              <a:rPr lang="en-US"/>
              <a:pPr>
                <a:defRPr/>
              </a:pPr>
              <a:t>‹#›</a:t>
            </a:fld>
            <a:endParaRPr lang="th-TH"/>
          </a:p>
        </p:txBody>
      </p:sp>
    </p:spTree>
    <p:extLst>
      <p:ext uri="{BB962C8B-B14F-4D97-AF65-F5344CB8AC3E}">
        <p14:creationId xmlns:p14="http://schemas.microsoft.com/office/powerpoint/2010/main" val="262937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th-T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p>
        </p:txBody>
      </p:sp>
      <p:sp>
        <p:nvSpPr>
          <p:cNvPr id="6" name="Rectangle 5"/>
          <p:cNvSpPr>
            <a:spLocks noGrp="1" noChangeArrowheads="1"/>
          </p:cNvSpPr>
          <p:nvPr>
            <p:ph type="ftr" sz="quarter" idx="11"/>
          </p:nvPr>
        </p:nvSpPr>
        <p:spPr>
          <a:ln/>
        </p:spPr>
        <p:txBody>
          <a:bodyPr/>
          <a:lstStyle>
            <a:lvl1pPr>
              <a:defRPr/>
            </a:lvl1pPr>
          </a:lstStyle>
          <a:p>
            <a:pPr>
              <a:defRPr/>
            </a:pPr>
            <a:endParaRPr lang="th-TH"/>
          </a:p>
        </p:txBody>
      </p:sp>
      <p:sp>
        <p:nvSpPr>
          <p:cNvPr id="7" name="Rectangle 6"/>
          <p:cNvSpPr>
            <a:spLocks noGrp="1" noChangeArrowheads="1"/>
          </p:cNvSpPr>
          <p:nvPr>
            <p:ph type="sldNum" sz="quarter" idx="12"/>
          </p:nvPr>
        </p:nvSpPr>
        <p:spPr>
          <a:ln/>
        </p:spPr>
        <p:txBody>
          <a:bodyPr/>
          <a:lstStyle>
            <a:lvl1pPr>
              <a:defRPr/>
            </a:lvl1pPr>
          </a:lstStyle>
          <a:p>
            <a:pPr>
              <a:defRPr/>
            </a:pPr>
            <a:fld id="{9AD14810-ADB4-48FA-8917-25A15D65C749}" type="slidenum">
              <a:rPr lang="en-US"/>
              <a:pPr>
                <a:defRPr/>
              </a:pPr>
              <a:t>‹#›</a:t>
            </a:fld>
            <a:endParaRPr lang="th-TH"/>
          </a:p>
        </p:txBody>
      </p:sp>
    </p:spTree>
    <p:extLst>
      <p:ext uri="{BB962C8B-B14F-4D97-AF65-F5344CB8AC3E}">
        <p14:creationId xmlns:p14="http://schemas.microsoft.com/office/powerpoint/2010/main" val="105081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th-T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h-TH"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p>
        </p:txBody>
      </p:sp>
      <p:sp>
        <p:nvSpPr>
          <p:cNvPr id="6" name="Rectangle 5"/>
          <p:cNvSpPr>
            <a:spLocks noGrp="1" noChangeArrowheads="1"/>
          </p:cNvSpPr>
          <p:nvPr>
            <p:ph type="ftr" sz="quarter" idx="11"/>
          </p:nvPr>
        </p:nvSpPr>
        <p:spPr>
          <a:ln/>
        </p:spPr>
        <p:txBody>
          <a:bodyPr/>
          <a:lstStyle>
            <a:lvl1pPr>
              <a:defRPr/>
            </a:lvl1pPr>
          </a:lstStyle>
          <a:p>
            <a:pPr>
              <a:defRPr/>
            </a:pPr>
            <a:endParaRPr lang="th-TH"/>
          </a:p>
        </p:txBody>
      </p:sp>
      <p:sp>
        <p:nvSpPr>
          <p:cNvPr id="7" name="Rectangle 6"/>
          <p:cNvSpPr>
            <a:spLocks noGrp="1" noChangeArrowheads="1"/>
          </p:cNvSpPr>
          <p:nvPr>
            <p:ph type="sldNum" sz="quarter" idx="12"/>
          </p:nvPr>
        </p:nvSpPr>
        <p:spPr>
          <a:ln/>
        </p:spPr>
        <p:txBody>
          <a:bodyPr/>
          <a:lstStyle>
            <a:lvl1pPr>
              <a:defRPr/>
            </a:lvl1pPr>
          </a:lstStyle>
          <a:p>
            <a:pPr>
              <a:defRPr/>
            </a:pPr>
            <a:fld id="{5DDDD8C9-EE35-4AA8-B3EC-7EDF18A40329}" type="slidenum">
              <a:rPr lang="en-US"/>
              <a:pPr>
                <a:defRPr/>
              </a:pPr>
              <a:t>‹#›</a:t>
            </a:fld>
            <a:endParaRPr lang="th-TH"/>
          </a:p>
        </p:txBody>
      </p:sp>
    </p:spTree>
    <p:extLst>
      <p:ext uri="{BB962C8B-B14F-4D97-AF65-F5344CB8AC3E}">
        <p14:creationId xmlns:p14="http://schemas.microsoft.com/office/powerpoint/2010/main" val="2721189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Rectangle 4"/>
          <p:cNvSpPr>
            <a:spLocks noGrp="1" noChangeArrowheads="1"/>
          </p:cNvSpPr>
          <p:nvPr>
            <p:ph type="dt" sz="half" idx="10"/>
          </p:nvPr>
        </p:nvSpPr>
        <p:spPr>
          <a:ln/>
        </p:spPr>
        <p:txBody>
          <a:bodyPr/>
          <a:lstStyle>
            <a:lvl1pPr>
              <a:defRPr/>
            </a:lvl1pPr>
          </a:lstStyle>
          <a:p>
            <a:pPr>
              <a:defRPr/>
            </a:pPr>
            <a:endParaRPr lang="th-TH"/>
          </a:p>
        </p:txBody>
      </p:sp>
      <p:sp>
        <p:nvSpPr>
          <p:cNvPr id="5" name="Rectangle 5"/>
          <p:cNvSpPr>
            <a:spLocks noGrp="1" noChangeArrowheads="1"/>
          </p:cNvSpPr>
          <p:nvPr>
            <p:ph type="ftr" sz="quarter" idx="11"/>
          </p:nvPr>
        </p:nvSpPr>
        <p:spPr>
          <a:ln/>
        </p:spPr>
        <p:txBody>
          <a:bodyPr/>
          <a:lstStyle>
            <a:lvl1pPr>
              <a:defRPr/>
            </a:lvl1pPr>
          </a:lstStyle>
          <a:p>
            <a:pPr>
              <a:defRPr/>
            </a:pPr>
            <a:endParaRPr lang="th-TH"/>
          </a:p>
        </p:txBody>
      </p:sp>
      <p:sp>
        <p:nvSpPr>
          <p:cNvPr id="6" name="Rectangle 6"/>
          <p:cNvSpPr>
            <a:spLocks noGrp="1" noChangeArrowheads="1"/>
          </p:cNvSpPr>
          <p:nvPr>
            <p:ph type="sldNum" sz="quarter" idx="12"/>
          </p:nvPr>
        </p:nvSpPr>
        <p:spPr>
          <a:ln/>
        </p:spPr>
        <p:txBody>
          <a:bodyPr/>
          <a:lstStyle>
            <a:lvl1pPr>
              <a:defRPr/>
            </a:lvl1pPr>
          </a:lstStyle>
          <a:p>
            <a:pPr>
              <a:defRPr/>
            </a:pPr>
            <a:fld id="{50271A28-F7D7-4E84-83DB-204F4077D392}" type="slidenum">
              <a:rPr lang="en-US"/>
              <a:pPr>
                <a:defRPr/>
              </a:pPr>
              <a:t>‹#›</a:t>
            </a:fld>
            <a:endParaRPr lang="th-TH"/>
          </a:p>
        </p:txBody>
      </p:sp>
    </p:spTree>
    <p:extLst>
      <p:ext uri="{BB962C8B-B14F-4D97-AF65-F5344CB8AC3E}">
        <p14:creationId xmlns:p14="http://schemas.microsoft.com/office/powerpoint/2010/main" val="1565787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th-T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Rectangle 4"/>
          <p:cNvSpPr>
            <a:spLocks noGrp="1" noChangeArrowheads="1"/>
          </p:cNvSpPr>
          <p:nvPr>
            <p:ph type="dt" sz="half" idx="10"/>
          </p:nvPr>
        </p:nvSpPr>
        <p:spPr>
          <a:ln/>
        </p:spPr>
        <p:txBody>
          <a:bodyPr/>
          <a:lstStyle>
            <a:lvl1pPr>
              <a:defRPr/>
            </a:lvl1pPr>
          </a:lstStyle>
          <a:p>
            <a:pPr>
              <a:defRPr/>
            </a:pPr>
            <a:endParaRPr lang="th-TH"/>
          </a:p>
        </p:txBody>
      </p:sp>
      <p:sp>
        <p:nvSpPr>
          <p:cNvPr id="5" name="Rectangle 5"/>
          <p:cNvSpPr>
            <a:spLocks noGrp="1" noChangeArrowheads="1"/>
          </p:cNvSpPr>
          <p:nvPr>
            <p:ph type="ftr" sz="quarter" idx="11"/>
          </p:nvPr>
        </p:nvSpPr>
        <p:spPr>
          <a:ln/>
        </p:spPr>
        <p:txBody>
          <a:bodyPr/>
          <a:lstStyle>
            <a:lvl1pPr>
              <a:defRPr/>
            </a:lvl1pPr>
          </a:lstStyle>
          <a:p>
            <a:pPr>
              <a:defRPr/>
            </a:pPr>
            <a:endParaRPr lang="th-TH"/>
          </a:p>
        </p:txBody>
      </p:sp>
      <p:sp>
        <p:nvSpPr>
          <p:cNvPr id="6" name="Rectangle 6"/>
          <p:cNvSpPr>
            <a:spLocks noGrp="1" noChangeArrowheads="1"/>
          </p:cNvSpPr>
          <p:nvPr>
            <p:ph type="sldNum" sz="quarter" idx="12"/>
          </p:nvPr>
        </p:nvSpPr>
        <p:spPr>
          <a:ln/>
        </p:spPr>
        <p:txBody>
          <a:bodyPr/>
          <a:lstStyle>
            <a:lvl1pPr>
              <a:defRPr/>
            </a:lvl1pPr>
          </a:lstStyle>
          <a:p>
            <a:pPr>
              <a:defRPr/>
            </a:pPr>
            <a:fld id="{AFC41C8F-6829-48B5-BB99-5CCC06698D33}" type="slidenum">
              <a:rPr lang="en-US"/>
              <a:pPr>
                <a:defRPr/>
              </a:pPr>
              <a:t>‹#›</a:t>
            </a:fld>
            <a:endParaRPr lang="th-TH"/>
          </a:p>
        </p:txBody>
      </p:sp>
    </p:spTree>
    <p:extLst>
      <p:ext uri="{BB962C8B-B14F-4D97-AF65-F5344CB8AC3E}">
        <p14:creationId xmlns:p14="http://schemas.microsoft.com/office/powerpoint/2010/main" val="4210587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h-TH"/>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h-TH"/>
              <a:t>Click to edit Master text styles</a:t>
            </a:r>
          </a:p>
          <a:p>
            <a:pPr lvl="1"/>
            <a:r>
              <a:rPr lang="th-TH"/>
              <a:t>Second level</a:t>
            </a:r>
          </a:p>
          <a:p>
            <a:pPr lvl="2"/>
            <a:r>
              <a:rPr lang="th-TH"/>
              <a:t>Third level</a:t>
            </a:r>
          </a:p>
          <a:p>
            <a:pPr lvl="3"/>
            <a:r>
              <a:rPr lang="th-TH"/>
              <a:t>Fourth level</a:t>
            </a:r>
          </a:p>
          <a:p>
            <a:pPr lvl="4"/>
            <a:r>
              <a:rPr lang="th-TH"/>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th-TH"/>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th-TH"/>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C892C1F-3C7D-4E3A-913F-D142050986CD}" type="slidenum">
              <a:rPr lang="en-US"/>
              <a:pPr>
                <a:defRPr/>
              </a:pPr>
              <a:t>‹#›</a:t>
            </a:fld>
            <a:endParaRPr lang="th-T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ngsana New" pitchFamily="18" charset="-34"/>
        </a:defRPr>
      </a:lvl2pPr>
      <a:lvl3pPr algn="ctr" rtl="0" eaLnBrk="0" fontAlgn="base" hangingPunct="0">
        <a:spcBef>
          <a:spcPct val="0"/>
        </a:spcBef>
        <a:spcAft>
          <a:spcPct val="0"/>
        </a:spcAft>
        <a:defRPr sz="4400">
          <a:solidFill>
            <a:schemeClr val="tx2"/>
          </a:solidFill>
          <a:latin typeface="Arial" pitchFamily="34" charset="0"/>
          <a:cs typeface="Angsana New" pitchFamily="18" charset="-34"/>
        </a:defRPr>
      </a:lvl3pPr>
      <a:lvl4pPr algn="ctr" rtl="0" eaLnBrk="0" fontAlgn="base" hangingPunct="0">
        <a:spcBef>
          <a:spcPct val="0"/>
        </a:spcBef>
        <a:spcAft>
          <a:spcPct val="0"/>
        </a:spcAft>
        <a:defRPr sz="4400">
          <a:solidFill>
            <a:schemeClr val="tx2"/>
          </a:solidFill>
          <a:latin typeface="Arial" pitchFamily="34" charset="0"/>
          <a:cs typeface="Angsana New" pitchFamily="18" charset="-34"/>
        </a:defRPr>
      </a:lvl4pPr>
      <a:lvl5pPr algn="ctr" rtl="0" eaLnBrk="0" fontAlgn="base" hangingPunct="0">
        <a:spcBef>
          <a:spcPct val="0"/>
        </a:spcBef>
        <a:spcAft>
          <a:spcPct val="0"/>
        </a:spcAft>
        <a:defRPr sz="4400">
          <a:solidFill>
            <a:schemeClr val="tx2"/>
          </a:solidFill>
          <a:latin typeface="Arial" pitchFamily="34" charset="0"/>
          <a:cs typeface="Angsana New" pitchFamily="18" charset="-34"/>
        </a:defRPr>
      </a:lvl5pPr>
      <a:lvl6pPr marL="457200" algn="ctr" rtl="0" fontAlgn="base">
        <a:spcBef>
          <a:spcPct val="0"/>
        </a:spcBef>
        <a:spcAft>
          <a:spcPct val="0"/>
        </a:spcAft>
        <a:defRPr sz="4400">
          <a:solidFill>
            <a:schemeClr val="tx2"/>
          </a:solidFill>
          <a:latin typeface="Arial" pitchFamily="34" charset="0"/>
          <a:cs typeface="Angsana New" pitchFamily="18" charset="-34"/>
        </a:defRPr>
      </a:lvl6pPr>
      <a:lvl7pPr marL="914400" algn="ctr" rtl="0" fontAlgn="base">
        <a:spcBef>
          <a:spcPct val="0"/>
        </a:spcBef>
        <a:spcAft>
          <a:spcPct val="0"/>
        </a:spcAft>
        <a:defRPr sz="4400">
          <a:solidFill>
            <a:schemeClr val="tx2"/>
          </a:solidFill>
          <a:latin typeface="Arial" pitchFamily="34" charset="0"/>
          <a:cs typeface="Angsana New" pitchFamily="18" charset="-34"/>
        </a:defRPr>
      </a:lvl7pPr>
      <a:lvl8pPr marL="1371600" algn="ctr" rtl="0" fontAlgn="base">
        <a:spcBef>
          <a:spcPct val="0"/>
        </a:spcBef>
        <a:spcAft>
          <a:spcPct val="0"/>
        </a:spcAft>
        <a:defRPr sz="4400">
          <a:solidFill>
            <a:schemeClr val="tx2"/>
          </a:solidFill>
          <a:latin typeface="Arial" pitchFamily="34" charset="0"/>
          <a:cs typeface="Angsana New" pitchFamily="18" charset="-34"/>
        </a:defRPr>
      </a:lvl8pPr>
      <a:lvl9pPr marL="1828800" algn="ctr" rtl="0" fontAlgn="base">
        <a:spcBef>
          <a:spcPct val="0"/>
        </a:spcBef>
        <a:spcAft>
          <a:spcPct val="0"/>
        </a:spcAft>
        <a:defRPr sz="4400">
          <a:solidFill>
            <a:schemeClr val="tx2"/>
          </a:solidFill>
          <a:latin typeface="Arial" pitchFamily="34" charset="0"/>
          <a:cs typeface="Angsana New" pitchFamily="18" charset="-34"/>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DECE7-9B04-4E11-9C91-D95DB83A009D}"/>
              </a:ext>
            </a:extLst>
          </p:cNvPr>
          <p:cNvSpPr>
            <a:spLocks noGrp="1"/>
          </p:cNvSpPr>
          <p:nvPr>
            <p:ph type="ctrTitle"/>
          </p:nvPr>
        </p:nvSpPr>
        <p:spPr>
          <a:xfrm>
            <a:off x="685800" y="1676400"/>
            <a:ext cx="7772400" cy="1470025"/>
          </a:xfrm>
        </p:spPr>
        <p:txBody>
          <a:bodyPr/>
          <a:lstStyle/>
          <a:p>
            <a:r>
              <a:rPr lang="en-US" sz="3600" dirty="0"/>
              <a:t>Health Insurance Benefit Package / Health Facility Costing</a:t>
            </a:r>
            <a:br>
              <a:rPr lang="en-US" sz="3600" dirty="0"/>
            </a:br>
            <a:r>
              <a:rPr lang="en-US" sz="3600" dirty="0"/>
              <a:t>(Part 1)</a:t>
            </a:r>
          </a:p>
        </p:txBody>
      </p:sp>
      <p:sp>
        <p:nvSpPr>
          <p:cNvPr id="3" name="Subtitle 2">
            <a:extLst>
              <a:ext uri="{FF2B5EF4-FFF2-40B4-BE49-F238E27FC236}">
                <a16:creationId xmlns:a16="http://schemas.microsoft.com/office/drawing/2014/main" id="{EB9C7FD1-B013-4CD7-B028-27C7D160FCC2}"/>
              </a:ext>
            </a:extLst>
          </p:cNvPr>
          <p:cNvSpPr>
            <a:spLocks noGrp="1"/>
          </p:cNvSpPr>
          <p:nvPr>
            <p:ph type="subTitle" idx="1"/>
          </p:nvPr>
        </p:nvSpPr>
        <p:spPr>
          <a:xfrm>
            <a:off x="1145059" y="3975100"/>
            <a:ext cx="7086600" cy="1066800"/>
          </a:xfrm>
        </p:spPr>
        <p:txBody>
          <a:bodyPr/>
          <a:lstStyle/>
          <a:p>
            <a:r>
              <a:rPr lang="en-US" sz="2400" i="1" dirty="0"/>
              <a:t>Preliminary results of health facility costing</a:t>
            </a:r>
          </a:p>
          <a:p>
            <a:r>
              <a:rPr lang="en-US" sz="2400" i="1" dirty="0"/>
              <a:t>using top-down and bottom-up approaches</a:t>
            </a:r>
          </a:p>
          <a:p>
            <a:endParaRPr lang="en-US" sz="1050" i="1" dirty="0"/>
          </a:p>
          <a:p>
            <a:r>
              <a:rPr lang="en-US" sz="2000" i="1" dirty="0"/>
              <a:t>24</a:t>
            </a:r>
            <a:r>
              <a:rPr lang="en-US" sz="2000" i="1" baseline="30000" dirty="0"/>
              <a:t> </a:t>
            </a:r>
            <a:r>
              <a:rPr lang="en-US" sz="2000" i="1" dirty="0"/>
              <a:t>June 2020</a:t>
            </a:r>
          </a:p>
          <a:p>
            <a:endParaRPr lang="en-US" sz="2400" i="1" dirty="0"/>
          </a:p>
        </p:txBody>
      </p:sp>
      <p:sp>
        <p:nvSpPr>
          <p:cNvPr id="4" name="Slide Number Placeholder 3">
            <a:extLst>
              <a:ext uri="{FF2B5EF4-FFF2-40B4-BE49-F238E27FC236}">
                <a16:creationId xmlns:a16="http://schemas.microsoft.com/office/drawing/2014/main" id="{43DBFB97-BA56-4C72-BB37-9476F0C9210B}"/>
              </a:ext>
            </a:extLst>
          </p:cNvPr>
          <p:cNvSpPr>
            <a:spLocks noGrp="1"/>
          </p:cNvSpPr>
          <p:nvPr>
            <p:ph type="sldNum" sz="quarter" idx="12"/>
          </p:nvPr>
        </p:nvSpPr>
        <p:spPr/>
        <p:txBody>
          <a:bodyPr/>
          <a:lstStyle/>
          <a:p>
            <a:pPr>
              <a:defRPr/>
            </a:pPr>
            <a:fld id="{141B07E7-70A8-4CF9-999B-78A62D350AF6}" type="slidenum">
              <a:rPr lang="en-US" smtClean="0"/>
              <a:pPr>
                <a:defRPr/>
              </a:pPr>
              <a:t>1</a:t>
            </a:fld>
            <a:endParaRPr lang="th-TH"/>
          </a:p>
        </p:txBody>
      </p:sp>
      <p:sp>
        <p:nvSpPr>
          <p:cNvPr id="5" name="Subtitle 2">
            <a:extLst>
              <a:ext uri="{FF2B5EF4-FFF2-40B4-BE49-F238E27FC236}">
                <a16:creationId xmlns:a16="http://schemas.microsoft.com/office/drawing/2014/main" id="{F29C98F4-8716-4578-B0F8-58B8B5A30B06}"/>
              </a:ext>
            </a:extLst>
          </p:cNvPr>
          <p:cNvSpPr txBox="1">
            <a:spLocks/>
          </p:cNvSpPr>
          <p:nvPr/>
        </p:nvSpPr>
        <p:spPr bwMode="auto">
          <a:xfrm>
            <a:off x="1143000" y="5416550"/>
            <a:ext cx="7086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cs typeface="+mn-cs"/>
              </a:defRPr>
            </a:lvl2pPr>
            <a:lvl3pPr marL="914400" indent="0" algn="ctr" rtl="0" eaLnBrk="0" fontAlgn="base" hangingPunct="0">
              <a:spcBef>
                <a:spcPct val="20000"/>
              </a:spcBef>
              <a:spcAft>
                <a:spcPct val="0"/>
              </a:spcAft>
              <a:buNone/>
              <a:defRPr sz="2400">
                <a:solidFill>
                  <a:schemeClr val="tx1"/>
                </a:solidFill>
                <a:latin typeface="+mn-lt"/>
                <a:cs typeface="+mn-cs"/>
              </a:defRPr>
            </a:lvl3pPr>
            <a:lvl4pPr marL="1371600" indent="0" algn="ctr" rtl="0" eaLnBrk="0" fontAlgn="base" hangingPunct="0">
              <a:spcBef>
                <a:spcPct val="20000"/>
              </a:spcBef>
              <a:spcAft>
                <a:spcPct val="0"/>
              </a:spcAft>
              <a:buNone/>
              <a:defRPr sz="2000">
                <a:solidFill>
                  <a:schemeClr val="tx1"/>
                </a:solidFill>
                <a:latin typeface="+mn-lt"/>
                <a:cs typeface="+mn-cs"/>
              </a:defRPr>
            </a:lvl4pPr>
            <a:lvl5pPr marL="1828800" indent="0" algn="ctr" rtl="0" eaLnBrk="0" fontAlgn="base" hangingPunct="0">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endParaRPr lang="en-US" sz="2000" i="1" kern="0" dirty="0"/>
          </a:p>
          <a:p>
            <a:r>
              <a:rPr lang="en-US" sz="2000" i="1" dirty="0"/>
              <a:t>Dr </a:t>
            </a:r>
            <a:r>
              <a:rPr lang="en-US" sz="2000" i="1" dirty="0" err="1"/>
              <a:t>Arthorn</a:t>
            </a:r>
            <a:r>
              <a:rPr lang="en-US" sz="2000" i="1" dirty="0"/>
              <a:t> </a:t>
            </a:r>
            <a:r>
              <a:rPr lang="en-US" sz="2000" i="1" dirty="0" err="1"/>
              <a:t>Riewpaiboon</a:t>
            </a:r>
            <a:endParaRPr lang="en-US" sz="2000" i="1" dirty="0"/>
          </a:p>
          <a:p>
            <a:r>
              <a:rPr lang="en-US" sz="2000" i="1" dirty="0"/>
              <a:t>Consultant</a:t>
            </a:r>
            <a:endParaRPr lang="en-US" sz="2000" i="1" kern="0" dirty="0"/>
          </a:p>
        </p:txBody>
      </p:sp>
    </p:spTree>
    <p:extLst>
      <p:ext uri="{BB962C8B-B14F-4D97-AF65-F5344CB8AC3E}">
        <p14:creationId xmlns:p14="http://schemas.microsoft.com/office/powerpoint/2010/main" val="2837195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261" y="970214"/>
            <a:ext cx="2819400" cy="6431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Management/supportive cost centers</a:t>
            </a:r>
            <a:endParaRPr lang="th-TH" sz="1800" dirty="0">
              <a:solidFill>
                <a:schemeClr val="tx1"/>
              </a:solidFill>
            </a:endParaRPr>
          </a:p>
        </p:txBody>
      </p:sp>
      <p:sp>
        <p:nvSpPr>
          <p:cNvPr id="5" name="Rectangle 4"/>
          <p:cNvSpPr/>
          <p:nvPr/>
        </p:nvSpPr>
        <p:spPr>
          <a:xfrm>
            <a:off x="4163495" y="953965"/>
            <a:ext cx="2401186" cy="6479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Medical service </a:t>
            </a:r>
          </a:p>
          <a:p>
            <a:pPr algn="ctr"/>
            <a:r>
              <a:rPr lang="en-US" sz="1800" dirty="0">
                <a:solidFill>
                  <a:schemeClr val="tx1"/>
                </a:solidFill>
              </a:rPr>
              <a:t>cost centers</a:t>
            </a:r>
            <a:endParaRPr lang="en-US" sz="1400" dirty="0">
              <a:solidFill>
                <a:schemeClr val="tx1"/>
              </a:solidFill>
            </a:endParaRPr>
          </a:p>
        </p:txBody>
      </p:sp>
      <p:sp>
        <p:nvSpPr>
          <p:cNvPr id="6" name="Rectangle 5"/>
          <p:cNvSpPr/>
          <p:nvPr/>
        </p:nvSpPr>
        <p:spPr>
          <a:xfrm>
            <a:off x="5647594" y="2902888"/>
            <a:ext cx="2209800" cy="5715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Out-, In-patient cost centers</a:t>
            </a:r>
            <a:endParaRPr lang="en-US" sz="1200" dirty="0">
              <a:solidFill>
                <a:schemeClr val="tx1"/>
              </a:solidFill>
            </a:endParaRPr>
          </a:p>
        </p:txBody>
      </p:sp>
      <p:sp>
        <p:nvSpPr>
          <p:cNvPr id="7" name="Rectangle 6"/>
          <p:cNvSpPr/>
          <p:nvPr/>
        </p:nvSpPr>
        <p:spPr>
          <a:xfrm>
            <a:off x="1436116" y="176678"/>
            <a:ext cx="6643464" cy="4853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Labor, Material, Capital Costs</a:t>
            </a:r>
          </a:p>
        </p:txBody>
      </p:sp>
      <p:cxnSp>
        <p:nvCxnSpPr>
          <p:cNvPr id="58" name="Straight Arrow Connector 57"/>
          <p:cNvCxnSpPr>
            <a:endCxn id="4" idx="0"/>
          </p:cNvCxnSpPr>
          <p:nvPr/>
        </p:nvCxnSpPr>
        <p:spPr>
          <a:xfrm>
            <a:off x="1799961" y="639095"/>
            <a:ext cx="0" cy="3311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endCxn id="5" idx="0"/>
          </p:cNvCxnSpPr>
          <p:nvPr/>
        </p:nvCxnSpPr>
        <p:spPr>
          <a:xfrm>
            <a:off x="5364088" y="586652"/>
            <a:ext cx="0" cy="367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7391400" y="591992"/>
            <a:ext cx="0" cy="2310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 idx="2"/>
            <a:endCxn id="6" idx="0"/>
          </p:cNvCxnSpPr>
          <p:nvPr/>
        </p:nvCxnSpPr>
        <p:spPr>
          <a:xfrm>
            <a:off x="1799961" y="1613337"/>
            <a:ext cx="4952533" cy="128955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5" idx="2"/>
            <a:endCxn id="6" idx="0"/>
          </p:cNvCxnSpPr>
          <p:nvPr/>
        </p:nvCxnSpPr>
        <p:spPr>
          <a:xfrm>
            <a:off x="5364088" y="1601928"/>
            <a:ext cx="1388406" cy="130096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6" idx="2"/>
            <a:endCxn id="20" idx="0"/>
          </p:cNvCxnSpPr>
          <p:nvPr/>
        </p:nvCxnSpPr>
        <p:spPr>
          <a:xfrm>
            <a:off x="6752494" y="3474389"/>
            <a:ext cx="0" cy="772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 idx="3"/>
            <a:endCxn id="5" idx="1"/>
          </p:cNvCxnSpPr>
          <p:nvPr/>
        </p:nvCxnSpPr>
        <p:spPr>
          <a:xfrm flipV="1">
            <a:off x="3209661" y="1277947"/>
            <a:ext cx="953834" cy="1382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964121" y="1763767"/>
            <a:ext cx="2097049"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Indirect cost allocation: </a:t>
            </a:r>
          </a:p>
          <a:p>
            <a:r>
              <a:rPr lang="en-US" sz="1200" dirty="0">
                <a:latin typeface="Times New Roman" panose="02020603050405020304" pitchFamily="18" charset="0"/>
                <a:cs typeface="Times New Roman" panose="02020603050405020304" pitchFamily="18" charset="0"/>
              </a:rPr>
              <a:t>Simultaneous equation method</a:t>
            </a:r>
          </a:p>
        </p:txBody>
      </p:sp>
      <p:sp>
        <p:nvSpPr>
          <p:cNvPr id="19" name="TextBox 18"/>
          <p:cNvSpPr txBox="1"/>
          <p:nvPr/>
        </p:nvSpPr>
        <p:spPr>
          <a:xfrm>
            <a:off x="6852701" y="3722378"/>
            <a:ext cx="119757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Average method</a:t>
            </a:r>
          </a:p>
        </p:txBody>
      </p:sp>
      <p:sp>
        <p:nvSpPr>
          <p:cNvPr id="26" name="TextBox 25"/>
          <p:cNvSpPr txBox="1"/>
          <p:nvPr/>
        </p:nvSpPr>
        <p:spPr>
          <a:xfrm>
            <a:off x="497269" y="2537485"/>
            <a:ext cx="3084755" cy="954107"/>
          </a:xfrm>
          <a:prstGeom prst="rect">
            <a:avLst/>
          </a:prstGeom>
          <a:noFill/>
        </p:spPr>
        <p:txBody>
          <a:bodyPr wrap="none" rtlCol="0">
            <a:spAutoFit/>
          </a:bodyPr>
          <a:lstStyle/>
          <a:p>
            <a:r>
              <a:rPr lang="en-US" dirty="0">
                <a:solidFill>
                  <a:srgbClr val="FF0000"/>
                </a:solidFill>
              </a:rPr>
              <a:t>Top-down costing;</a:t>
            </a:r>
          </a:p>
          <a:p>
            <a:r>
              <a:rPr lang="en-US" dirty="0">
                <a:solidFill>
                  <a:srgbClr val="FF0000"/>
                </a:solidFill>
              </a:rPr>
              <a:t>Hospital</a:t>
            </a:r>
          </a:p>
        </p:txBody>
      </p:sp>
      <p:sp>
        <p:nvSpPr>
          <p:cNvPr id="20" name="Rectangle 19"/>
          <p:cNvSpPr/>
          <p:nvPr/>
        </p:nvSpPr>
        <p:spPr>
          <a:xfrm>
            <a:off x="5242826" y="4247367"/>
            <a:ext cx="3019336" cy="14678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Cost per visit, patient day, admission;</a:t>
            </a:r>
          </a:p>
          <a:p>
            <a:pPr algn="ctr"/>
            <a:r>
              <a:rPr lang="en-US" sz="1200" dirty="0">
                <a:solidFill>
                  <a:schemeClr val="tx1"/>
                </a:solidFill>
              </a:rPr>
              <a:t>- Individual OPD</a:t>
            </a:r>
          </a:p>
          <a:p>
            <a:pPr marL="171450" indent="-171450" algn="ctr">
              <a:buFontTx/>
              <a:buChar char="-"/>
            </a:pPr>
            <a:r>
              <a:rPr lang="en-US" sz="1200" dirty="0">
                <a:solidFill>
                  <a:schemeClr val="tx1"/>
                </a:solidFill>
              </a:rPr>
              <a:t>Overall OPD</a:t>
            </a:r>
          </a:p>
          <a:p>
            <a:pPr algn="ctr"/>
            <a:r>
              <a:rPr lang="en-US" sz="1200" dirty="0">
                <a:solidFill>
                  <a:schemeClr val="tx1"/>
                </a:solidFill>
              </a:rPr>
              <a:t>- Individual IPD</a:t>
            </a:r>
          </a:p>
          <a:p>
            <a:pPr algn="ctr"/>
            <a:r>
              <a:rPr lang="en-US" sz="1200" dirty="0">
                <a:solidFill>
                  <a:schemeClr val="tx1"/>
                </a:solidFill>
              </a:rPr>
              <a:t>- Overall IPD</a:t>
            </a:r>
          </a:p>
        </p:txBody>
      </p:sp>
    </p:spTree>
    <p:extLst>
      <p:ext uri="{BB962C8B-B14F-4D97-AF65-F5344CB8AC3E}">
        <p14:creationId xmlns:p14="http://schemas.microsoft.com/office/powerpoint/2010/main" val="3237490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t>Hospital cost centers; </a:t>
            </a:r>
            <a:br>
              <a:rPr lang="en-US" dirty="0"/>
            </a:br>
            <a:r>
              <a:rPr lang="en-US" sz="3200" dirty="0"/>
              <a:t>Oudomxay PH</a:t>
            </a:r>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3</a:t>
            </a:fld>
            <a:endParaRPr lang="th-TH"/>
          </a:p>
        </p:txBody>
      </p:sp>
      <p:graphicFrame>
        <p:nvGraphicFramePr>
          <p:cNvPr id="6" name="Table 5"/>
          <p:cNvGraphicFramePr>
            <a:graphicFrameLocks noGrp="1"/>
          </p:cNvGraphicFramePr>
          <p:nvPr>
            <p:extLst>
              <p:ext uri="{D42A27DB-BD31-4B8C-83A1-F6EECF244321}">
                <p14:modId xmlns:p14="http://schemas.microsoft.com/office/powerpoint/2010/main" val="1258178820"/>
              </p:ext>
            </p:extLst>
          </p:nvPr>
        </p:nvGraphicFramePr>
        <p:xfrm>
          <a:off x="457200" y="1676401"/>
          <a:ext cx="8305800" cy="4467940"/>
        </p:xfrm>
        <a:graphic>
          <a:graphicData uri="http://schemas.openxmlformats.org/drawingml/2006/table">
            <a:tbl>
              <a:tblPr>
                <a:tableStyleId>{5C22544A-7EE6-4342-B048-85BDC9FD1C3A}</a:tableStyleId>
              </a:tblPr>
              <a:tblGrid>
                <a:gridCol w="3886200">
                  <a:extLst>
                    <a:ext uri="{9D8B030D-6E8A-4147-A177-3AD203B41FA5}">
                      <a16:colId xmlns:a16="http://schemas.microsoft.com/office/drawing/2014/main" val="2862936588"/>
                    </a:ext>
                  </a:extLst>
                </a:gridCol>
                <a:gridCol w="2569989">
                  <a:extLst>
                    <a:ext uri="{9D8B030D-6E8A-4147-A177-3AD203B41FA5}">
                      <a16:colId xmlns:a16="http://schemas.microsoft.com/office/drawing/2014/main" val="3875899082"/>
                    </a:ext>
                  </a:extLst>
                </a:gridCol>
                <a:gridCol w="1849611">
                  <a:extLst>
                    <a:ext uri="{9D8B030D-6E8A-4147-A177-3AD203B41FA5}">
                      <a16:colId xmlns:a16="http://schemas.microsoft.com/office/drawing/2014/main" val="3440718942"/>
                    </a:ext>
                  </a:extLst>
                </a:gridCol>
              </a:tblGrid>
              <a:tr h="387890">
                <a:tc gridSpan="3">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2000" dirty="0">
                          <a:solidFill>
                            <a:srgbClr val="FF0000"/>
                          </a:solidFill>
                        </a:rPr>
                        <a:t>Management/supportive cost centers</a:t>
                      </a:r>
                      <a:endParaRPr lang="th-TH" sz="2000" dirty="0">
                        <a:solidFill>
                          <a:srgbClr val="FF0000"/>
                        </a:solidFill>
                      </a:endParaRPr>
                    </a:p>
                  </a:txBody>
                  <a:tcPr marL="0" marR="0" marT="0" marB="0" anchor="ctr"/>
                </a:tc>
                <a:tc hMerge="1">
                  <a:txBody>
                    <a:bodyPr/>
                    <a:lstStyle/>
                    <a:p>
                      <a:pPr algn="ctr" fontAlgn="ctr"/>
                      <a:endParaRPr lang="en-US" sz="1800" b="1" i="0" u="none" strike="noStrike" dirty="0">
                        <a:solidFill>
                          <a:srgbClr val="000000"/>
                        </a:solidFill>
                        <a:effectLst/>
                        <a:latin typeface="Times New Roman" panose="02020603050405020304" pitchFamily="18" charset="0"/>
                      </a:endParaRPr>
                    </a:p>
                  </a:txBody>
                  <a:tcPr marL="0" marR="0" marT="0" marB="0" anchor="ctr"/>
                </a:tc>
                <a:tc hMerge="1">
                  <a:txBody>
                    <a:bodyPr/>
                    <a:lstStyle/>
                    <a:p>
                      <a:pPr algn="ctr" fontAlgn="b"/>
                      <a:endParaRPr lang="en-US" sz="1800" b="1"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30084339"/>
                  </a:ext>
                </a:extLst>
              </a:tr>
              <a:tr h="387890">
                <a:tc>
                  <a:txBody>
                    <a:bodyPr/>
                    <a:lstStyle/>
                    <a:p>
                      <a:pPr algn="ctr" fontAlgn="ctr"/>
                      <a:r>
                        <a:rPr lang="en-US" sz="1800" u="none" strike="noStrike" dirty="0">
                          <a:effectLst/>
                        </a:rPr>
                        <a:t>Cost center</a:t>
                      </a: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r>
                        <a:rPr lang="en-US" sz="1800" u="none" strike="noStrike">
                          <a:effectLst/>
                        </a:rPr>
                        <a:t>Code</a:t>
                      </a:r>
                      <a:endParaRPr lang="en-US" sz="1800" b="1"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81601569"/>
                  </a:ext>
                </a:extLst>
              </a:tr>
              <a:tr h="430988">
                <a:tc>
                  <a:txBody>
                    <a:bodyPr/>
                    <a:lstStyle/>
                    <a:p>
                      <a:pPr algn="l" fontAlgn="b"/>
                      <a:r>
                        <a:rPr lang="lo-LA" sz="1800" u="none" strike="noStrike" dirty="0">
                          <a:effectLst/>
                        </a:rPr>
                        <a:t>ໜ່ວຍ​ງານບໍລິຫານ </a:t>
                      </a:r>
                      <a:endParaRPr lang="lo-LA" sz="1800" b="0" i="0" u="none" strike="noStrike" dirty="0">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General admin.</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A1</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3917333076"/>
                  </a:ext>
                </a:extLst>
              </a:tr>
              <a:tr h="517186">
                <a:tc>
                  <a:txBody>
                    <a:bodyPr/>
                    <a:lstStyle/>
                    <a:p>
                      <a:pPr algn="l" fontAlgn="b"/>
                      <a:r>
                        <a:rPr lang="lo-LA" sz="1800" u="none" strike="noStrike">
                          <a:effectLst/>
                        </a:rPr>
                        <a:t>​ໜ່ວຍ​ງານບໍລິຫານ ການ​ແພດ-ສະ​ຖິ​ຕິ</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Medical Statistics</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A2</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1531483261"/>
                  </a:ext>
                </a:extLst>
              </a:tr>
              <a:tr h="471394">
                <a:tc>
                  <a:txBody>
                    <a:bodyPr/>
                    <a:lstStyle/>
                    <a:p>
                      <a:pPr algn="l" fontAlgn="b"/>
                      <a:r>
                        <a:rPr lang="lo-LA" sz="1800" u="none" strike="noStrike">
                          <a:effectLst/>
                        </a:rPr>
                        <a:t>​ໜ່ວຍ​ງານການເງີນ-ແຜ​ກ​ານ</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Finance &amp; accounting</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A3</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1612050866"/>
                  </a:ext>
                </a:extLst>
              </a:tr>
              <a:tr h="430988">
                <a:tc>
                  <a:txBody>
                    <a:bodyPr/>
                    <a:lstStyle/>
                    <a:p>
                      <a:pPr algn="l" fontAlgn="b"/>
                      <a:r>
                        <a:rPr lang="lo-LA" sz="1800" u="none" strike="noStrike">
                          <a:effectLst/>
                        </a:rPr>
                        <a:t>​ໜ່ວຍ​ງານຈັດຕັ້ງ</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Human resource </a:t>
                      </a:r>
                      <a:r>
                        <a:rPr lang="en-US" sz="1800" u="none" strike="noStrike" dirty="0" err="1">
                          <a:effectLst/>
                        </a:rPr>
                        <a:t>mgnt</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A4</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541207085"/>
                  </a:ext>
                </a:extLst>
              </a:tr>
              <a:tr h="430988">
                <a:tc>
                  <a:txBody>
                    <a:bodyPr/>
                    <a:lstStyle/>
                    <a:p>
                      <a:pPr algn="l" fontAlgn="b"/>
                      <a:r>
                        <a:rPr lang="lo-LA" sz="1800" u="none" strike="noStrike">
                          <a:effectLst/>
                        </a:rPr>
                        <a:t>ປະກັນສຸຂະພາບ</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Health insurance</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dirty="0">
                          <a:effectLst/>
                        </a:rPr>
                        <a:t>A5</a:t>
                      </a:r>
                      <a:endParaRPr lang="en-US" sz="1800" b="0" i="0" u="none" strike="noStrike" dirty="0">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3635765134"/>
                  </a:ext>
                </a:extLst>
              </a:tr>
              <a:tr h="430988">
                <a:tc>
                  <a:txBody>
                    <a:bodyPr/>
                    <a:lstStyle/>
                    <a:p>
                      <a:pPr algn="l" fontAlgn="b"/>
                      <a:r>
                        <a:rPr lang="lo-LA" sz="1800" u="none" strike="noStrike">
                          <a:effectLst/>
                        </a:rPr>
                        <a:t>​ໜ່ວຍ​ງານພະຍາບານ</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a:effectLst/>
                        </a:rPr>
                        <a:t>Nursing admin </a:t>
                      </a:r>
                      <a:endParaRPr lang="en-US" sz="1800" b="0" i="0" u="none" strike="noStrike">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dirty="0">
                          <a:effectLst/>
                        </a:rPr>
                        <a:t>A6</a:t>
                      </a:r>
                      <a:endParaRPr lang="en-US" sz="1800" b="0" i="0" u="none" strike="noStrike" dirty="0">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1789316353"/>
                  </a:ext>
                </a:extLst>
              </a:tr>
              <a:tr h="430988">
                <a:tc>
                  <a:txBody>
                    <a:bodyPr/>
                    <a:lstStyle/>
                    <a:p>
                      <a:pPr algn="l" fontAlgn="b"/>
                      <a:r>
                        <a:rPr lang="lo-LA" sz="1800" u="none" strike="noStrike">
                          <a:effectLst/>
                        </a:rPr>
                        <a:t>​​ໜ່ວຍ​ງານການ​ຢາ/​ສາງ​ຢາ</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a:effectLst/>
                        </a:rPr>
                        <a:t>Drug and medical matcrial supply</a:t>
                      </a:r>
                      <a:endParaRPr lang="en-US" sz="1800" b="0" i="0" u="none" strike="noStrike">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dirty="0">
                          <a:effectLst/>
                        </a:rPr>
                        <a:t>A7</a:t>
                      </a:r>
                      <a:endParaRPr lang="en-US" sz="1800" b="0" i="0" u="none" strike="noStrike" dirty="0">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2055640846"/>
                  </a:ext>
                </a:extLst>
              </a:tr>
              <a:tr h="430988">
                <a:tc>
                  <a:txBody>
                    <a:bodyPr/>
                    <a:lstStyle/>
                    <a:p>
                      <a:pPr algn="l" fontAlgn="b"/>
                      <a:r>
                        <a:rPr lang="lo-LA" sz="1800" u="none" strike="noStrike">
                          <a:effectLst/>
                        </a:rPr>
                        <a:t>​​ໜ່ວຍ​ງານ​ເຕັກ​ນິກ​</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a:effectLst/>
                        </a:rPr>
                        <a:t>Technology</a:t>
                      </a:r>
                      <a:endParaRPr lang="en-US" sz="1800" b="0" i="0" u="none" strike="noStrike">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dirty="0">
                          <a:effectLst/>
                        </a:rPr>
                        <a:t>A8</a:t>
                      </a:r>
                      <a:endParaRPr lang="en-US" sz="1800" b="0" i="0" u="none" strike="noStrike" dirty="0">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466536337"/>
                  </a:ext>
                </a:extLst>
              </a:tr>
            </a:tbl>
          </a:graphicData>
        </a:graphic>
      </p:graphicFrame>
    </p:spTree>
    <p:extLst>
      <p:ext uri="{BB962C8B-B14F-4D97-AF65-F5344CB8AC3E}">
        <p14:creationId xmlns:p14="http://schemas.microsoft.com/office/powerpoint/2010/main" val="3783964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3512524901"/>
              </p:ext>
            </p:extLst>
          </p:nvPr>
        </p:nvGraphicFramePr>
        <p:xfrm>
          <a:off x="228600" y="685800"/>
          <a:ext cx="8229600" cy="4267196"/>
        </p:xfrm>
        <a:graphic>
          <a:graphicData uri="http://schemas.openxmlformats.org/drawingml/2006/table">
            <a:tbl>
              <a:tblPr>
                <a:tableStyleId>{5C22544A-7EE6-4342-B048-85BDC9FD1C3A}</a:tableStyleId>
              </a:tblPr>
              <a:tblGrid>
                <a:gridCol w="3886200">
                  <a:extLst>
                    <a:ext uri="{9D8B030D-6E8A-4147-A177-3AD203B41FA5}">
                      <a16:colId xmlns:a16="http://schemas.microsoft.com/office/drawing/2014/main" val="1790157731"/>
                    </a:ext>
                  </a:extLst>
                </a:gridCol>
                <a:gridCol w="2510758">
                  <a:extLst>
                    <a:ext uri="{9D8B030D-6E8A-4147-A177-3AD203B41FA5}">
                      <a16:colId xmlns:a16="http://schemas.microsoft.com/office/drawing/2014/main" val="3064704644"/>
                    </a:ext>
                  </a:extLst>
                </a:gridCol>
                <a:gridCol w="1832642">
                  <a:extLst>
                    <a:ext uri="{9D8B030D-6E8A-4147-A177-3AD203B41FA5}">
                      <a16:colId xmlns:a16="http://schemas.microsoft.com/office/drawing/2014/main" val="2835718841"/>
                    </a:ext>
                  </a:extLst>
                </a:gridCol>
              </a:tblGrid>
              <a:tr h="391886">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dirty="0">
                          <a:solidFill>
                            <a:srgbClr val="FF0000"/>
                          </a:solidFill>
                        </a:rPr>
                        <a:t>Medical service cost centers</a:t>
                      </a:r>
                    </a:p>
                  </a:txBody>
                  <a:tcPr marL="0" marR="0" marT="0" marB="0" anchor="ctr"/>
                </a:tc>
                <a:tc>
                  <a:txBody>
                    <a:bodyPr/>
                    <a:lstStyle/>
                    <a:p>
                      <a:pPr algn="ctr" fontAlgn="ctr"/>
                      <a:endParaRPr lang="en-US" sz="1800" b="1" i="0" u="none" strike="noStrike">
                        <a:solidFill>
                          <a:srgbClr val="000000"/>
                        </a:solidFill>
                        <a:effectLst/>
                        <a:latin typeface="Times New Roman" panose="02020603050405020304" pitchFamily="18" charset="0"/>
                      </a:endParaRPr>
                    </a:p>
                  </a:txBody>
                  <a:tcPr marL="0" marR="0" marT="0" marB="0" anchor="ctr"/>
                </a:tc>
                <a:tc>
                  <a:txBody>
                    <a:bodyPr/>
                    <a:lstStyle/>
                    <a:p>
                      <a:pPr algn="ctr" fontAlgn="b"/>
                      <a:endParaRPr lang="en-US" sz="1800" b="1"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18086987"/>
                  </a:ext>
                </a:extLst>
              </a:tr>
              <a:tr h="391886">
                <a:tc>
                  <a:txBody>
                    <a:bodyPr/>
                    <a:lstStyle/>
                    <a:p>
                      <a:pPr algn="ctr" fontAlgn="ctr"/>
                      <a:r>
                        <a:rPr lang="en-US" sz="1800" u="none" strike="noStrike" dirty="0">
                          <a:effectLst/>
                        </a:rPr>
                        <a:t>Cost center</a:t>
                      </a: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r>
                        <a:rPr lang="en-US" sz="1800" u="none" strike="noStrike">
                          <a:effectLst/>
                        </a:rPr>
                        <a:t>Code</a:t>
                      </a:r>
                      <a:endParaRPr lang="en-US" sz="1800" b="1"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78180344"/>
                  </a:ext>
                </a:extLst>
              </a:tr>
              <a:tr h="435428">
                <a:tc>
                  <a:txBody>
                    <a:bodyPr/>
                    <a:lstStyle/>
                    <a:p>
                      <a:pPr algn="l" fontAlgn="b"/>
                      <a:r>
                        <a:rPr lang="lo-LA" sz="1800" u="none" strike="noStrike" dirty="0">
                          <a:effectLst/>
                        </a:rPr>
                        <a:t>ຫ້ອງ​ຈ່າຍຢາ</a:t>
                      </a:r>
                      <a:endParaRPr lang="lo-LA" sz="1800" b="0" i="0" u="none" strike="noStrike" dirty="0">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a:effectLst/>
                        </a:rPr>
                        <a:t>Pharmacy</a:t>
                      </a:r>
                      <a:endParaRPr lang="en-US" sz="1800" b="0" i="0" u="none" strike="noStrike">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B1</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793007874"/>
                  </a:ext>
                </a:extLst>
              </a:tr>
              <a:tr h="435428">
                <a:tc>
                  <a:txBody>
                    <a:bodyPr/>
                    <a:lstStyle/>
                    <a:p>
                      <a:pPr algn="l" fontAlgn="b"/>
                      <a:r>
                        <a:rPr lang="lo-LA" sz="1800" u="none" strike="noStrike" dirty="0">
                          <a:effectLst/>
                        </a:rPr>
                        <a:t>ໜ່ວຍ​ງານ ວິເຄາະ</a:t>
                      </a:r>
                      <a:endParaRPr lang="lo-LA" sz="1800" b="0" i="0" u="none" strike="noStrike" dirty="0">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Laboratory</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B2</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755477732"/>
                  </a:ext>
                </a:extLst>
              </a:tr>
              <a:tr h="435428">
                <a:tc>
                  <a:txBody>
                    <a:bodyPr/>
                    <a:lstStyle/>
                    <a:p>
                      <a:pPr algn="l" fontAlgn="b"/>
                      <a:r>
                        <a:rPr lang="lo-LA" sz="1800" u="none" strike="noStrike">
                          <a:effectLst/>
                        </a:rPr>
                        <a:t>ໜ່ວຍ​ງານ ຮູບ​ພາບລັງສີ</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Radiology</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B3</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1722300900"/>
                  </a:ext>
                </a:extLst>
              </a:tr>
              <a:tr h="435428">
                <a:tc>
                  <a:txBody>
                    <a:bodyPr/>
                    <a:lstStyle/>
                    <a:p>
                      <a:pPr algn="l" fontAlgn="b"/>
                      <a:r>
                        <a:rPr lang="lo-LA" sz="1800" u="none" strike="noStrike">
                          <a:effectLst/>
                        </a:rPr>
                        <a:t>ວາງຢາສະຫຼົບ </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Anesthesia</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B4</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300663217"/>
                  </a:ext>
                </a:extLst>
              </a:tr>
              <a:tr h="435428">
                <a:tc>
                  <a:txBody>
                    <a:bodyPr/>
                    <a:lstStyle/>
                    <a:p>
                      <a:pPr algn="l" fontAlgn="b"/>
                      <a:r>
                        <a:rPr lang="lo-LA" sz="1800" u="none" strike="noStrike">
                          <a:effectLst/>
                        </a:rPr>
                        <a:t>ຫ້ອງຜ່າຕັດທົ່ວໄປ ​</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err="1">
                          <a:effectLst/>
                        </a:rPr>
                        <a:t>OR_Main</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B5</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3058579107"/>
                  </a:ext>
                </a:extLst>
              </a:tr>
              <a:tr h="435428">
                <a:tc>
                  <a:txBody>
                    <a:bodyPr/>
                    <a:lstStyle/>
                    <a:p>
                      <a:pPr algn="l" fontAlgn="b"/>
                      <a:r>
                        <a:rPr lang="lo-LA" sz="1800" u="none" strike="noStrike">
                          <a:effectLst/>
                        </a:rPr>
                        <a:t>ຫ້ອງຜ່າຕັດປະສູດ-ພະຍາດຍີງ </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OR_OB/GYN</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B6</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4240654374"/>
                  </a:ext>
                </a:extLst>
              </a:tr>
              <a:tr h="435428">
                <a:tc>
                  <a:txBody>
                    <a:bodyPr/>
                    <a:lstStyle/>
                    <a:p>
                      <a:pPr algn="l" fontAlgn="b"/>
                      <a:r>
                        <a:rPr lang="lo-LA" sz="1800" u="none" strike="noStrike">
                          <a:effectLst/>
                        </a:rPr>
                        <a:t>ຫ້ອງ​ຜ່າ​ຕັດ​ຫູ ດັງ ຄໍ</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a:effectLst/>
                        </a:rPr>
                        <a:t>OR_ENT</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a:effectLst/>
                        </a:rPr>
                        <a:t>B7</a:t>
                      </a:r>
                      <a:endParaRPr lang="en-US" sz="1800" b="0" i="0" u="none" strike="noStrike">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858707168"/>
                  </a:ext>
                </a:extLst>
              </a:tr>
              <a:tr h="435428">
                <a:tc>
                  <a:txBody>
                    <a:bodyPr/>
                    <a:lstStyle/>
                    <a:p>
                      <a:pPr algn="l" fontAlgn="b"/>
                      <a:r>
                        <a:rPr lang="lo-LA" sz="1800" u="none" strike="noStrike">
                          <a:effectLst/>
                        </a:rPr>
                        <a:t>ຫ້ອງ​ຜ່າ​ຕັດ​ຕາ</a:t>
                      </a:r>
                      <a:endParaRPr lang="lo-LA" sz="1800" b="0" i="0" u="none" strike="noStrike">
                        <a:solidFill>
                          <a:srgbClr val="000000"/>
                        </a:solidFill>
                        <a:effectLst/>
                        <a:latin typeface="Phetsarath OT" panose="02000500000000000001" pitchFamily="2" charset="2"/>
                      </a:endParaRPr>
                    </a:p>
                  </a:txBody>
                  <a:tcPr marL="0" marR="0" marT="0" marB="0" anchor="b"/>
                </a:tc>
                <a:tc>
                  <a:txBody>
                    <a:bodyPr/>
                    <a:lstStyle/>
                    <a:p>
                      <a:pPr algn="l" fontAlgn="b"/>
                      <a:r>
                        <a:rPr lang="en-US" sz="1800" u="none" strike="noStrike" dirty="0" err="1">
                          <a:effectLst/>
                        </a:rPr>
                        <a:t>OR_Ophthalmology</a:t>
                      </a:r>
                      <a:endParaRPr lang="en-US" sz="1800" b="0" i="0" u="none" strike="noStrike" dirty="0">
                        <a:solidFill>
                          <a:srgbClr val="000000"/>
                        </a:solidFill>
                        <a:effectLst/>
                        <a:latin typeface="Phetsarath OT" panose="02000500000000000001" pitchFamily="2" charset="2"/>
                      </a:endParaRPr>
                    </a:p>
                  </a:txBody>
                  <a:tcPr marL="0" marR="0" marT="0" marB="0" anchor="b"/>
                </a:tc>
                <a:tc>
                  <a:txBody>
                    <a:bodyPr/>
                    <a:lstStyle/>
                    <a:p>
                      <a:pPr algn="ctr" fontAlgn="b"/>
                      <a:r>
                        <a:rPr lang="en-US" sz="1800" u="none" strike="noStrike" dirty="0">
                          <a:effectLst/>
                        </a:rPr>
                        <a:t>B8</a:t>
                      </a:r>
                      <a:endParaRPr lang="en-US" sz="1800" b="0" i="0" u="none" strike="noStrike" dirty="0">
                        <a:solidFill>
                          <a:srgbClr val="000000"/>
                        </a:solidFill>
                        <a:effectLst/>
                        <a:latin typeface="Phetsarath OT" panose="02000500000000000001" pitchFamily="2" charset="2"/>
                      </a:endParaRPr>
                    </a:p>
                  </a:txBody>
                  <a:tcPr marL="0" marR="0" marT="0" marB="0" anchor="b"/>
                </a:tc>
                <a:extLst>
                  <a:ext uri="{0D108BD9-81ED-4DB2-BD59-A6C34878D82A}">
                    <a16:rowId xmlns:a16="http://schemas.microsoft.com/office/drawing/2014/main" val="3638402892"/>
                  </a:ext>
                </a:extLst>
              </a:tr>
            </a:tbl>
          </a:graphicData>
        </a:graphic>
      </p:graphicFrame>
    </p:spTree>
    <p:extLst>
      <p:ext uri="{BB962C8B-B14F-4D97-AF65-F5344CB8AC3E}">
        <p14:creationId xmlns:p14="http://schemas.microsoft.com/office/powerpoint/2010/main" val="2526274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5</a:t>
            </a:fld>
            <a:endParaRPr lang="th-TH"/>
          </a:p>
        </p:txBody>
      </p:sp>
      <p:graphicFrame>
        <p:nvGraphicFramePr>
          <p:cNvPr id="4" name="Table 3"/>
          <p:cNvGraphicFramePr>
            <a:graphicFrameLocks noGrp="1"/>
          </p:cNvGraphicFramePr>
          <p:nvPr>
            <p:extLst>
              <p:ext uri="{D42A27DB-BD31-4B8C-83A1-F6EECF244321}">
                <p14:modId xmlns:p14="http://schemas.microsoft.com/office/powerpoint/2010/main" val="3114761014"/>
              </p:ext>
            </p:extLst>
          </p:nvPr>
        </p:nvGraphicFramePr>
        <p:xfrm>
          <a:off x="76200" y="26556"/>
          <a:ext cx="8458200" cy="6279629"/>
        </p:xfrm>
        <a:graphic>
          <a:graphicData uri="http://schemas.openxmlformats.org/drawingml/2006/table">
            <a:tbl>
              <a:tblPr>
                <a:tableStyleId>{5C22544A-7EE6-4342-B048-85BDC9FD1C3A}</a:tableStyleId>
              </a:tblPr>
              <a:tblGrid>
                <a:gridCol w="4114800">
                  <a:extLst>
                    <a:ext uri="{9D8B030D-6E8A-4147-A177-3AD203B41FA5}">
                      <a16:colId xmlns:a16="http://schemas.microsoft.com/office/drawing/2014/main" val="2073492802"/>
                    </a:ext>
                  </a:extLst>
                </a:gridCol>
                <a:gridCol w="3505200">
                  <a:extLst>
                    <a:ext uri="{9D8B030D-6E8A-4147-A177-3AD203B41FA5}">
                      <a16:colId xmlns:a16="http://schemas.microsoft.com/office/drawing/2014/main" val="3969622006"/>
                    </a:ext>
                  </a:extLst>
                </a:gridCol>
                <a:gridCol w="838200">
                  <a:extLst>
                    <a:ext uri="{9D8B030D-6E8A-4147-A177-3AD203B41FA5}">
                      <a16:colId xmlns:a16="http://schemas.microsoft.com/office/drawing/2014/main" val="3242495082"/>
                    </a:ext>
                  </a:extLst>
                </a:gridCol>
              </a:tblGrid>
              <a:tr h="195297">
                <a:tc gridSpan="3">
                  <a:txBody>
                    <a:bodyPr/>
                    <a:lstStyle/>
                    <a:p>
                      <a:pPr algn="l" fontAlgn="ctr"/>
                      <a:r>
                        <a:rPr lang="en-US" sz="2000" b="1" i="0" u="none" strike="noStrike" dirty="0">
                          <a:solidFill>
                            <a:srgbClr val="FF0000"/>
                          </a:solidFill>
                          <a:effectLst/>
                          <a:latin typeface="+mn-lt"/>
                        </a:rPr>
                        <a:t>Patient service cost centers</a:t>
                      </a:r>
                    </a:p>
                  </a:txBody>
                  <a:tcPr marL="0" marR="0" marT="0" marB="0" anchor="ctr"/>
                </a:tc>
                <a:tc hMerge="1">
                  <a:txBody>
                    <a:bodyPr/>
                    <a:lstStyle/>
                    <a:p>
                      <a:pPr algn="ctr" fontAlgn="ctr"/>
                      <a:endParaRPr lang="en-US" sz="1600" b="1" i="0" u="none" strike="noStrike" dirty="0">
                        <a:solidFill>
                          <a:srgbClr val="000000"/>
                        </a:solidFill>
                        <a:effectLst/>
                        <a:latin typeface="+mn-lt"/>
                      </a:endParaRPr>
                    </a:p>
                  </a:txBody>
                  <a:tcPr marL="0" marR="0" marT="0" marB="0" anchor="ctr"/>
                </a:tc>
                <a:tc hMerge="1">
                  <a:txBody>
                    <a:bodyPr/>
                    <a:lstStyle/>
                    <a:p>
                      <a:pPr algn="ctr" fontAlgn="b"/>
                      <a:endParaRPr lang="en-US" sz="1600" b="1"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831314631"/>
                  </a:ext>
                </a:extLst>
              </a:tr>
              <a:tr h="195297">
                <a:tc>
                  <a:txBody>
                    <a:bodyPr/>
                    <a:lstStyle/>
                    <a:p>
                      <a:pPr algn="ctr" fontAlgn="ctr"/>
                      <a:r>
                        <a:rPr lang="en-US" sz="1600" u="none" strike="noStrike" dirty="0">
                          <a:effectLst/>
                          <a:latin typeface="+mn-lt"/>
                        </a:rPr>
                        <a:t>Cost center</a:t>
                      </a:r>
                      <a:endParaRPr lang="en-US" sz="1600" b="1" i="0" u="none" strike="noStrike" dirty="0">
                        <a:solidFill>
                          <a:srgbClr val="000000"/>
                        </a:solidFill>
                        <a:effectLst/>
                        <a:latin typeface="+mn-lt"/>
                      </a:endParaRPr>
                    </a:p>
                  </a:txBody>
                  <a:tcPr marL="0" marR="0" marT="0" marB="0" anchor="ctr"/>
                </a:tc>
                <a:tc>
                  <a:txBody>
                    <a:bodyPr/>
                    <a:lstStyle/>
                    <a:p>
                      <a:pPr algn="ctr" fontAlgn="ctr"/>
                      <a:endParaRPr lang="en-US" sz="1600" b="1" i="0" u="none" strike="noStrike" dirty="0">
                        <a:solidFill>
                          <a:srgbClr val="000000"/>
                        </a:solidFill>
                        <a:effectLst/>
                        <a:latin typeface="+mn-lt"/>
                      </a:endParaRPr>
                    </a:p>
                  </a:txBody>
                  <a:tcPr marL="0" marR="0" marT="0" marB="0" anchor="ctr"/>
                </a:tc>
                <a:tc>
                  <a:txBody>
                    <a:bodyPr/>
                    <a:lstStyle/>
                    <a:p>
                      <a:pPr algn="ctr" fontAlgn="b"/>
                      <a:r>
                        <a:rPr lang="en-US" sz="1600" u="none" strike="noStrike" dirty="0">
                          <a:effectLst/>
                          <a:latin typeface="+mn-lt"/>
                        </a:rPr>
                        <a:t>Code</a:t>
                      </a:r>
                      <a:endParaRPr lang="en-US" sz="1600" b="1"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1957994774"/>
                  </a:ext>
                </a:extLst>
              </a:tr>
              <a:tr h="250901">
                <a:tc>
                  <a:txBody>
                    <a:bodyPr/>
                    <a:lstStyle/>
                    <a:p>
                      <a:pPr algn="l" fontAlgn="b"/>
                      <a:r>
                        <a:rPr lang="lo-LA" sz="1600" u="none" strike="noStrike" dirty="0">
                          <a:effectLst/>
                          <a:latin typeface="+mn-lt"/>
                        </a:rPr>
                        <a:t>ໜ່ວຍ​ງານ ທັນ​ຕະ​ແພດ</a:t>
                      </a:r>
                      <a:endParaRPr lang="lo-LA" sz="1600" b="0" i="0" u="none" strike="noStrike" dirty="0">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Dentistry</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C1</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4240904389"/>
                  </a:ext>
                </a:extLst>
              </a:tr>
              <a:tr h="271245">
                <a:tc>
                  <a:txBody>
                    <a:bodyPr/>
                    <a:lstStyle/>
                    <a:p>
                      <a:pPr algn="l" fontAlgn="b"/>
                      <a:r>
                        <a:rPr lang="lo-LA" sz="1600" u="none" strike="noStrike" dirty="0">
                          <a:effectLst/>
                          <a:latin typeface="+mn-lt"/>
                        </a:rPr>
                        <a:t>ກວດສຸກເສີນທົ່ວໄປ </a:t>
                      </a:r>
                      <a:endParaRPr lang="lo-LA" sz="1600" b="0" i="0" u="none" strike="noStrike" dirty="0">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ER_Main</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C2</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765122594"/>
                  </a:ext>
                </a:extLst>
              </a:tr>
              <a:tr h="271245">
                <a:tc>
                  <a:txBody>
                    <a:bodyPr/>
                    <a:lstStyle/>
                    <a:p>
                      <a:pPr algn="l" fontAlgn="b"/>
                      <a:r>
                        <a:rPr lang="lo-LA" sz="1600" u="none" strike="noStrike" dirty="0">
                          <a:effectLst/>
                          <a:latin typeface="+mn-lt"/>
                        </a:rPr>
                        <a:t>ກວດສຸກເສີນ​ຕາ</a:t>
                      </a:r>
                      <a:endParaRPr lang="lo-LA" sz="1600" b="0" i="0" u="none" strike="noStrike" dirty="0">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ER_Ophthalmology</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C3</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669398536"/>
                  </a:ext>
                </a:extLst>
              </a:tr>
              <a:tr h="216996">
                <a:tc>
                  <a:txBody>
                    <a:bodyPr/>
                    <a:lstStyle/>
                    <a:p>
                      <a:pPr algn="l" fontAlgn="b"/>
                      <a:r>
                        <a:rPr lang="lo-LA" sz="1600" u="none" strike="noStrike">
                          <a:effectLst/>
                          <a:latin typeface="+mn-lt"/>
                        </a:rPr>
                        <a:t>ກວດເຂດນອກພາຍນອກ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OPD_External</a:t>
                      </a:r>
                      <a:r>
                        <a:rPr lang="en-US" sz="1600" u="none" strike="noStrike" dirty="0">
                          <a:effectLst/>
                          <a:latin typeface="+mn-lt"/>
                        </a:rPr>
                        <a:t> Medicine</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C4</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400092076"/>
                  </a:ext>
                </a:extLst>
              </a:tr>
              <a:tr h="216996">
                <a:tc>
                  <a:txBody>
                    <a:bodyPr/>
                    <a:lstStyle/>
                    <a:p>
                      <a:pPr algn="l" fontAlgn="b"/>
                      <a:r>
                        <a:rPr lang="lo-LA" sz="1600" u="none" strike="noStrike" dirty="0">
                          <a:effectLst/>
                          <a:latin typeface="+mn-lt"/>
                        </a:rPr>
                        <a:t>ກວດເຂດນອກ​ພາຍໃນ</a:t>
                      </a:r>
                      <a:endParaRPr lang="lo-LA" sz="1600" b="0" i="0" u="none" strike="noStrike" dirty="0">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OPD_Internal</a:t>
                      </a:r>
                      <a:r>
                        <a:rPr lang="en-US" sz="1600" u="none" strike="noStrike" dirty="0">
                          <a:effectLst/>
                          <a:latin typeface="+mn-lt"/>
                        </a:rPr>
                        <a:t> Medicine</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C5</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984864342"/>
                  </a:ext>
                </a:extLst>
              </a:tr>
              <a:tr h="216996">
                <a:tc>
                  <a:txBody>
                    <a:bodyPr/>
                    <a:lstStyle/>
                    <a:p>
                      <a:pPr algn="l" fontAlgn="b"/>
                      <a:r>
                        <a:rPr lang="lo-LA" sz="1600" u="none" strike="noStrike">
                          <a:effectLst/>
                          <a:latin typeface="+mn-lt"/>
                        </a:rPr>
                        <a:t>ກວດ​ເຂດນອກ​ເດັກ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a:effectLst/>
                          <a:latin typeface="+mn-lt"/>
                        </a:rPr>
                        <a:t>OPD_Pediatric</a:t>
                      </a:r>
                      <a:endParaRPr lang="en-US" sz="1600" b="0" i="0" u="none" strike="noStrike">
                        <a:solidFill>
                          <a:srgbClr val="000000"/>
                        </a:solidFill>
                        <a:effectLst/>
                        <a:latin typeface="+mn-lt"/>
                      </a:endParaRPr>
                    </a:p>
                  </a:txBody>
                  <a:tcPr marL="0" marR="0" marT="0" marB="0" anchor="b"/>
                </a:tc>
                <a:tc>
                  <a:txBody>
                    <a:bodyPr/>
                    <a:lstStyle/>
                    <a:p>
                      <a:pPr algn="ctr" fontAlgn="b"/>
                      <a:r>
                        <a:rPr lang="en-US" sz="1600" u="none" strike="noStrike">
                          <a:effectLst/>
                          <a:latin typeface="+mn-lt"/>
                        </a:rPr>
                        <a:t>C6</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3200659154"/>
                  </a:ext>
                </a:extLst>
              </a:tr>
              <a:tr h="216996">
                <a:tc>
                  <a:txBody>
                    <a:bodyPr/>
                    <a:lstStyle/>
                    <a:p>
                      <a:pPr algn="l" fontAlgn="b"/>
                      <a:r>
                        <a:rPr lang="lo-LA" sz="1600" u="none" strike="noStrike" dirty="0">
                          <a:effectLst/>
                          <a:latin typeface="+mn-lt"/>
                        </a:rPr>
                        <a:t>ກວດເຂດນອກ ປະສູດ ພະຍາດຍີງ</a:t>
                      </a:r>
                      <a:endParaRPr lang="lo-LA" sz="1600" b="0" i="0" u="none" strike="noStrike" dirty="0">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OPD_OB &amp; GYN</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C7</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1305092782"/>
                  </a:ext>
                </a:extLst>
              </a:tr>
              <a:tr h="216996">
                <a:tc>
                  <a:txBody>
                    <a:bodyPr/>
                    <a:lstStyle/>
                    <a:p>
                      <a:pPr algn="l" fontAlgn="b"/>
                      <a:r>
                        <a:rPr lang="lo-LA" sz="1600" u="none" strike="noStrike">
                          <a:effectLst/>
                          <a:latin typeface="+mn-lt"/>
                        </a:rPr>
                        <a:t>ກວດເຂດນອກແມ່ ແລະເດັກ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OPD_MCH</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C8</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1200501779"/>
                  </a:ext>
                </a:extLst>
              </a:tr>
              <a:tr h="216996">
                <a:tc>
                  <a:txBody>
                    <a:bodyPr/>
                    <a:lstStyle/>
                    <a:p>
                      <a:pPr algn="l" fontAlgn="b"/>
                      <a:r>
                        <a:rPr lang="lo-LA" sz="1600" u="none" strike="noStrike">
                          <a:effectLst/>
                          <a:latin typeface="+mn-lt"/>
                        </a:rPr>
                        <a:t>ກວດເຂດນອກຫູ-ດັງ-ຄໍ</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OPD_ENT</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C9</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989232658"/>
                  </a:ext>
                </a:extLst>
              </a:tr>
              <a:tr h="216996">
                <a:tc>
                  <a:txBody>
                    <a:bodyPr/>
                    <a:lstStyle/>
                    <a:p>
                      <a:pPr algn="l" fontAlgn="b"/>
                      <a:r>
                        <a:rPr lang="lo-LA" sz="1600" u="none" strike="noStrike">
                          <a:effectLst/>
                          <a:latin typeface="+mn-lt"/>
                        </a:rPr>
                        <a:t>ກວດເຂດນອກຕາ</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OPD_Ophthalmology</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C10</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2801469269"/>
                  </a:ext>
                </a:extLst>
              </a:tr>
              <a:tr h="260396">
                <a:tc>
                  <a:txBody>
                    <a:bodyPr/>
                    <a:lstStyle/>
                    <a:p>
                      <a:pPr algn="l" fontAlgn="b"/>
                      <a:r>
                        <a:rPr lang="lo-LA" sz="1600" u="none" strike="noStrike">
                          <a:effectLst/>
                          <a:latin typeface="+mn-lt"/>
                        </a:rPr>
                        <a:t>​ໜ່ວຍ​ງານກາຍຍະ​ບຳບັດ ແລະ ຟື້ນ​ຟູ​ໜ້າ​ທີ່​ການ</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OPD_REHAB </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C11</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3206046759"/>
                  </a:ext>
                </a:extLst>
              </a:tr>
              <a:tr h="250901">
                <a:tc>
                  <a:txBody>
                    <a:bodyPr/>
                    <a:lstStyle/>
                    <a:p>
                      <a:pPr algn="l" fontAlgn="b"/>
                      <a:r>
                        <a:rPr lang="lo-LA" sz="1600" u="none" strike="noStrike">
                          <a:effectLst/>
                          <a:latin typeface="+mn-lt"/>
                        </a:rPr>
                        <a:t>ກວດເຂດນອກປອດ-ວັນນະໂລກ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OPD_Pulmonary</a:t>
                      </a:r>
                      <a:r>
                        <a:rPr lang="en-US" sz="1600" u="none" strike="noStrike" dirty="0">
                          <a:effectLst/>
                          <a:latin typeface="+mn-lt"/>
                        </a:rPr>
                        <a:t>-TB </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C12</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150619215"/>
                  </a:ext>
                </a:extLst>
              </a:tr>
              <a:tr h="203434">
                <a:tc>
                  <a:txBody>
                    <a:bodyPr/>
                    <a:lstStyle/>
                    <a:p>
                      <a:pPr algn="l" fontAlgn="b"/>
                      <a:r>
                        <a:rPr lang="lo-LA" sz="1600" u="none" strike="noStrike">
                          <a:effectLst/>
                          <a:latin typeface="+mn-lt"/>
                        </a:rPr>
                        <a:t>ຫ້ອງຄອດ</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Delivery room</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C13</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886268001"/>
                  </a:ext>
                </a:extLst>
              </a:tr>
              <a:tr h="216996">
                <a:tc>
                  <a:txBody>
                    <a:bodyPr/>
                    <a:lstStyle/>
                    <a:p>
                      <a:pPr algn="l" fontAlgn="b"/>
                      <a:r>
                        <a:rPr lang="lo-LA" sz="1600" u="none" strike="noStrike">
                          <a:effectLst/>
                          <a:latin typeface="+mn-lt"/>
                        </a:rPr>
                        <a:t>​ໜ່ວຍ​ງານພື້ນຟູຊີບ </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ICU </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D1</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908147727"/>
                  </a:ext>
                </a:extLst>
              </a:tr>
              <a:tr h="216996">
                <a:tc>
                  <a:txBody>
                    <a:bodyPr/>
                    <a:lstStyle/>
                    <a:p>
                      <a:pPr algn="l" fontAlgn="b"/>
                      <a:r>
                        <a:rPr lang="lo-LA" sz="1600" u="none" strike="noStrike">
                          <a:effectLst/>
                          <a:latin typeface="+mn-lt"/>
                        </a:rPr>
                        <a:t>ໜ່ວຍ​ງານພາຍໃນ</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IPD_Internal</a:t>
                      </a:r>
                      <a:r>
                        <a:rPr lang="en-US" sz="1600" u="none" strike="noStrike" dirty="0">
                          <a:effectLst/>
                          <a:latin typeface="+mn-lt"/>
                        </a:rPr>
                        <a:t> </a:t>
                      </a:r>
                      <a:r>
                        <a:rPr lang="en-US" sz="1600" u="none" strike="noStrike" dirty="0" err="1">
                          <a:effectLst/>
                          <a:latin typeface="+mn-lt"/>
                        </a:rPr>
                        <a:t>Meddicine</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D2</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1923474999"/>
                  </a:ext>
                </a:extLst>
              </a:tr>
              <a:tr h="216996">
                <a:tc>
                  <a:txBody>
                    <a:bodyPr/>
                    <a:lstStyle/>
                    <a:p>
                      <a:pPr algn="l" fontAlgn="b"/>
                      <a:r>
                        <a:rPr lang="lo-LA" sz="1600" u="none" strike="noStrike">
                          <a:effectLst/>
                          <a:latin typeface="+mn-lt"/>
                        </a:rPr>
                        <a:t>​ຊືມ​ເຊື້ອ​ - </a:t>
                      </a:r>
                      <a:r>
                        <a:rPr lang="en-US" sz="1600" u="none" strike="noStrike">
                          <a:effectLst/>
                          <a:latin typeface="+mn-lt"/>
                        </a:rPr>
                        <a:t>HIV/AIDS</a:t>
                      </a:r>
                      <a:endParaRPr lang="en-US"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IPD_Infection</a:t>
                      </a:r>
                      <a:r>
                        <a:rPr lang="en-US" sz="1600" u="none" strike="noStrike" dirty="0">
                          <a:effectLst/>
                          <a:latin typeface="+mn-lt"/>
                        </a:rPr>
                        <a:t>-HIV/AIDS</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D3</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581451588"/>
                  </a:ext>
                </a:extLst>
              </a:tr>
              <a:tr h="264465">
                <a:tc>
                  <a:txBody>
                    <a:bodyPr/>
                    <a:lstStyle/>
                    <a:p>
                      <a:pPr algn="l" fontAlgn="b"/>
                      <a:r>
                        <a:rPr lang="lo-LA" sz="1600" u="none" strike="noStrike">
                          <a:effectLst/>
                          <a:latin typeface="+mn-lt"/>
                        </a:rPr>
                        <a:t>​ໜ່ວຍ​ງານ ປອດ-ວັນນະໂລກ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IPD_Pulmonary</a:t>
                      </a:r>
                      <a:r>
                        <a:rPr lang="en-US" sz="1600" u="none" strike="noStrike" dirty="0">
                          <a:effectLst/>
                          <a:latin typeface="+mn-lt"/>
                        </a:rPr>
                        <a:t>-TB </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a:effectLst/>
                          <a:latin typeface="+mn-lt"/>
                        </a:rPr>
                        <a:t>D4</a:t>
                      </a:r>
                      <a:endParaRPr lang="en-US" sz="1600" b="0" i="0" u="none" strike="noStrike">
                        <a:solidFill>
                          <a:srgbClr val="000000"/>
                        </a:solidFill>
                        <a:effectLst/>
                        <a:latin typeface="+mn-lt"/>
                      </a:endParaRPr>
                    </a:p>
                  </a:txBody>
                  <a:tcPr marL="0" marR="0" marT="0" marB="0" anchor="b"/>
                </a:tc>
                <a:extLst>
                  <a:ext uri="{0D108BD9-81ED-4DB2-BD59-A6C34878D82A}">
                    <a16:rowId xmlns:a16="http://schemas.microsoft.com/office/drawing/2014/main" val="3896011038"/>
                  </a:ext>
                </a:extLst>
              </a:tr>
              <a:tr h="216996">
                <a:tc>
                  <a:txBody>
                    <a:bodyPr/>
                    <a:lstStyle/>
                    <a:p>
                      <a:pPr algn="l" fontAlgn="b"/>
                      <a:r>
                        <a:rPr lang="lo-LA" sz="1600" u="none" strike="noStrike">
                          <a:effectLst/>
                          <a:latin typeface="+mn-lt"/>
                        </a:rPr>
                        <a:t>​ໜ່ວຍ​ງານ ເດັກ</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IPD_Pediatric</a:t>
                      </a:r>
                      <a:r>
                        <a:rPr lang="en-US" sz="1600" u="none" strike="noStrike" dirty="0">
                          <a:effectLst/>
                          <a:latin typeface="+mn-lt"/>
                        </a:rPr>
                        <a:t> </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D5</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755007970"/>
                  </a:ext>
                </a:extLst>
              </a:tr>
              <a:tr h="216996">
                <a:tc>
                  <a:txBody>
                    <a:bodyPr/>
                    <a:lstStyle/>
                    <a:p>
                      <a:pPr algn="l" fontAlgn="b"/>
                      <a:r>
                        <a:rPr lang="lo-LA" sz="1600" u="none" strike="noStrike">
                          <a:effectLst/>
                          <a:latin typeface="+mn-lt"/>
                        </a:rPr>
                        <a:t>​ໜ່ວຍ​ງານປະສູດ - ພະ​ຍາດ​ຍິງ</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IPD_OB &amp; GYN</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D6</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2119160110"/>
                  </a:ext>
                </a:extLst>
              </a:tr>
              <a:tr h="216996">
                <a:tc>
                  <a:txBody>
                    <a:bodyPr/>
                    <a:lstStyle/>
                    <a:p>
                      <a:pPr algn="l" fontAlgn="b"/>
                      <a:r>
                        <a:rPr lang="lo-LA" sz="1600" u="none" strike="noStrike">
                          <a:effectLst/>
                          <a:latin typeface="+mn-lt"/>
                        </a:rPr>
                        <a:t>​ໜ່ວຍ​ງານຕາ</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IPD_Ophthalmology</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D7</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692283191"/>
                  </a:ext>
                </a:extLst>
              </a:tr>
              <a:tr h="260396">
                <a:tc>
                  <a:txBody>
                    <a:bodyPr/>
                    <a:lstStyle/>
                    <a:p>
                      <a:pPr algn="l" fontAlgn="b"/>
                      <a:r>
                        <a:rPr lang="lo-LA" sz="1600" u="none" strike="noStrike">
                          <a:effectLst/>
                          <a:latin typeface="+mn-lt"/>
                        </a:rPr>
                        <a:t>​ໜ່ວຍ​ງານພາຍນອກ ​ໜ່ວຍ​ງານຫູ-ດັງ-ຄໍ-ແຂ້ວ</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IPD_External</a:t>
                      </a:r>
                      <a:r>
                        <a:rPr lang="en-US" sz="1600" u="none" strike="noStrike" dirty="0">
                          <a:effectLst/>
                          <a:latin typeface="+mn-lt"/>
                        </a:rPr>
                        <a:t> med &amp; </a:t>
                      </a:r>
                      <a:r>
                        <a:rPr lang="en-US" sz="1600" u="none" strike="noStrike" dirty="0" err="1">
                          <a:effectLst/>
                          <a:latin typeface="+mn-lt"/>
                        </a:rPr>
                        <a:t>ENT&amp;Dentistry</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D8</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4261839851"/>
                  </a:ext>
                </a:extLst>
              </a:tr>
              <a:tr h="216996">
                <a:tc>
                  <a:txBody>
                    <a:bodyPr/>
                    <a:lstStyle/>
                    <a:p>
                      <a:pPr algn="l" fontAlgn="b"/>
                      <a:r>
                        <a:rPr lang="lo-LA" sz="1600" u="none" strike="noStrike">
                          <a:effectLst/>
                          <a:latin typeface="+mn-lt"/>
                        </a:rPr>
                        <a:t>ຫ້ອງ​ພິ​ເສດ</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a:effectLst/>
                          <a:latin typeface="+mn-lt"/>
                        </a:rPr>
                        <a:t>VIP</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D9</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285202762"/>
                  </a:ext>
                </a:extLst>
              </a:tr>
              <a:tr h="216996">
                <a:tc>
                  <a:txBody>
                    <a:bodyPr/>
                    <a:lstStyle/>
                    <a:p>
                      <a:pPr algn="l" fontAlgn="b"/>
                      <a:r>
                        <a:rPr lang="lo-LA" sz="1600" u="none" strike="noStrike">
                          <a:effectLst/>
                          <a:latin typeface="+mn-lt"/>
                        </a:rPr>
                        <a:t>ຕຶກວິ​ລະ​ດາ</a:t>
                      </a:r>
                      <a:endParaRPr lang="lo-LA" sz="1600" b="0" i="0" u="none" strike="noStrike">
                        <a:solidFill>
                          <a:srgbClr val="000000"/>
                        </a:solidFill>
                        <a:effectLst/>
                        <a:latin typeface="+mn-lt"/>
                      </a:endParaRPr>
                    </a:p>
                  </a:txBody>
                  <a:tcPr marL="0" marR="0" marT="0" marB="0" anchor="b"/>
                </a:tc>
                <a:tc>
                  <a:txBody>
                    <a:bodyPr/>
                    <a:lstStyle/>
                    <a:p>
                      <a:pPr algn="l" fontAlgn="b"/>
                      <a:r>
                        <a:rPr lang="en-US" sz="1600" u="none" strike="noStrike" dirty="0" err="1">
                          <a:effectLst/>
                          <a:latin typeface="+mn-lt"/>
                        </a:rPr>
                        <a:t>VIP_Virada</a:t>
                      </a:r>
                      <a:endParaRPr lang="en-US" sz="1600" b="0" i="0" u="none" strike="noStrike" dirty="0">
                        <a:solidFill>
                          <a:srgbClr val="000000"/>
                        </a:solidFill>
                        <a:effectLst/>
                        <a:latin typeface="+mn-lt"/>
                      </a:endParaRPr>
                    </a:p>
                  </a:txBody>
                  <a:tcPr marL="0" marR="0" marT="0" marB="0" anchor="b"/>
                </a:tc>
                <a:tc>
                  <a:txBody>
                    <a:bodyPr/>
                    <a:lstStyle/>
                    <a:p>
                      <a:pPr algn="ctr" fontAlgn="b"/>
                      <a:r>
                        <a:rPr lang="en-US" sz="1600" u="none" strike="noStrike" dirty="0">
                          <a:effectLst/>
                          <a:latin typeface="+mn-lt"/>
                        </a:rPr>
                        <a:t>D10</a:t>
                      </a:r>
                      <a:endParaRPr lang="en-US" sz="16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8710711"/>
                  </a:ext>
                </a:extLst>
              </a:tr>
            </a:tbl>
          </a:graphicData>
        </a:graphic>
      </p:graphicFrame>
    </p:spTree>
    <p:extLst>
      <p:ext uri="{BB962C8B-B14F-4D97-AF65-F5344CB8AC3E}">
        <p14:creationId xmlns:p14="http://schemas.microsoft.com/office/powerpoint/2010/main" val="133883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Costing tool; 20 formats of unit cost</a:t>
            </a:r>
          </a:p>
        </p:txBody>
      </p:sp>
      <p:graphicFrame>
        <p:nvGraphicFramePr>
          <p:cNvPr id="5" name="Content Placeholder 4"/>
          <p:cNvGraphicFramePr>
            <a:graphicFrameLocks noGrp="1"/>
          </p:cNvGraphicFramePr>
          <p:nvPr>
            <p:ph idx="1"/>
          </p:nvPr>
        </p:nvGraphicFramePr>
        <p:xfrm>
          <a:off x="152400" y="1444015"/>
          <a:ext cx="8686799" cy="4502202"/>
        </p:xfrm>
        <a:graphic>
          <a:graphicData uri="http://schemas.openxmlformats.org/drawingml/2006/table">
            <a:tbl>
              <a:tblPr>
                <a:tableStyleId>{5C22544A-7EE6-4342-B048-85BDC9FD1C3A}</a:tableStyleId>
              </a:tblPr>
              <a:tblGrid>
                <a:gridCol w="2781999">
                  <a:extLst>
                    <a:ext uri="{9D8B030D-6E8A-4147-A177-3AD203B41FA5}">
                      <a16:colId xmlns:a16="http://schemas.microsoft.com/office/drawing/2014/main" val="3467238624"/>
                    </a:ext>
                  </a:extLst>
                </a:gridCol>
                <a:gridCol w="5904800">
                  <a:extLst>
                    <a:ext uri="{9D8B030D-6E8A-4147-A177-3AD203B41FA5}">
                      <a16:colId xmlns:a16="http://schemas.microsoft.com/office/drawing/2014/main" val="1863022385"/>
                    </a:ext>
                  </a:extLst>
                </a:gridCol>
              </a:tblGrid>
              <a:tr h="521625">
                <a:tc>
                  <a:txBody>
                    <a:bodyPr/>
                    <a:lstStyle/>
                    <a:p>
                      <a:pPr algn="r" fontAlgn="b"/>
                      <a:r>
                        <a:rPr lang="en-US" sz="2200" u="none" strike="noStrike" dirty="0">
                          <a:effectLst/>
                        </a:rPr>
                        <a:t>Type of costs</a:t>
                      </a:r>
                      <a:endParaRPr lang="en-US" sz="2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2200" b="1"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91068669"/>
                  </a:ext>
                </a:extLst>
              </a:tr>
              <a:tr h="304281">
                <a:tc>
                  <a:txBody>
                    <a:bodyPr/>
                    <a:lstStyle/>
                    <a:p>
                      <a:pPr algn="r" fontAlgn="b"/>
                      <a:r>
                        <a:rPr lang="en-US" sz="2200" u="none" strike="noStrike" dirty="0">
                          <a:effectLst/>
                        </a:rPr>
                        <a:t>1=</a:t>
                      </a:r>
                      <a:endParaRPr lang="en-US" sz="2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Financial cost </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20464757"/>
                  </a:ext>
                </a:extLst>
              </a:tr>
              <a:tr h="318771">
                <a:tc>
                  <a:txBody>
                    <a:bodyPr/>
                    <a:lstStyle/>
                    <a:p>
                      <a:pPr algn="r" fontAlgn="b"/>
                      <a:r>
                        <a:rPr lang="en-US" sz="2200" u="none" strike="noStrike" dirty="0">
                          <a:effectLst/>
                        </a:rPr>
                        <a:t>2=</a:t>
                      </a:r>
                      <a:endParaRPr lang="en-US" sz="2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Economic cost</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05876140"/>
                  </a:ext>
                </a:extLst>
              </a:tr>
              <a:tr h="318771">
                <a:tc>
                  <a:txBody>
                    <a:bodyPr/>
                    <a:lstStyle/>
                    <a:p>
                      <a:pPr algn="r" fontAlgn="b"/>
                      <a:r>
                        <a:rPr lang="en-US" sz="2200" u="none" strike="noStrike">
                          <a:effectLst/>
                        </a:rPr>
                        <a:t>Source of costs</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077800681"/>
                  </a:ext>
                </a:extLst>
              </a:tr>
              <a:tr h="304281">
                <a:tc>
                  <a:txBody>
                    <a:bodyPr/>
                    <a:lstStyle/>
                    <a:p>
                      <a:pPr algn="r" fontAlgn="b"/>
                      <a:r>
                        <a:rPr lang="en-US" sz="2200" u="none" strike="noStrike">
                          <a:effectLst/>
                        </a:rPr>
                        <a:t>1=</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Direct cost only</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260946646"/>
                  </a:ext>
                </a:extLst>
              </a:tr>
              <a:tr h="318771">
                <a:tc>
                  <a:txBody>
                    <a:bodyPr/>
                    <a:lstStyle/>
                    <a:p>
                      <a:pPr algn="r" fontAlgn="b"/>
                      <a:r>
                        <a:rPr lang="en-US" sz="2200" u="none" strike="noStrike">
                          <a:effectLst/>
                        </a:rPr>
                        <a:t>2=</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Direct and indirect costs</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37462409"/>
                  </a:ext>
                </a:extLst>
              </a:tr>
              <a:tr h="556400">
                <a:tc>
                  <a:txBody>
                    <a:bodyPr/>
                    <a:lstStyle/>
                    <a:p>
                      <a:pPr algn="r" fontAlgn="b"/>
                      <a:r>
                        <a:rPr lang="en-US" sz="2200" u="none" strike="noStrike">
                          <a:effectLst/>
                        </a:rPr>
                        <a:t>Component of costs</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12887528"/>
                  </a:ext>
                </a:extLst>
              </a:tr>
              <a:tr h="304281">
                <a:tc>
                  <a:txBody>
                    <a:bodyPr/>
                    <a:lstStyle/>
                    <a:p>
                      <a:pPr algn="r" fontAlgn="b"/>
                      <a:r>
                        <a:rPr lang="en-US" sz="2200" u="none" strike="noStrike">
                          <a:effectLst/>
                        </a:rPr>
                        <a:t>1=</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Only material cost </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83374313"/>
                  </a:ext>
                </a:extLst>
              </a:tr>
              <a:tr h="304281">
                <a:tc>
                  <a:txBody>
                    <a:bodyPr/>
                    <a:lstStyle/>
                    <a:p>
                      <a:pPr algn="r" fontAlgn="b"/>
                      <a:r>
                        <a:rPr lang="en-US" sz="2200" u="none" strike="noStrike">
                          <a:effectLst/>
                        </a:rPr>
                        <a:t>2=</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Only labor cost</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208122262"/>
                  </a:ext>
                </a:extLst>
              </a:tr>
              <a:tr h="304281">
                <a:tc>
                  <a:txBody>
                    <a:bodyPr/>
                    <a:lstStyle/>
                    <a:p>
                      <a:pPr algn="r" fontAlgn="b"/>
                      <a:r>
                        <a:rPr lang="en-US" sz="2200" u="none" strike="noStrike">
                          <a:effectLst/>
                        </a:rPr>
                        <a:t>3=</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Material and labor costs </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49672950"/>
                  </a:ext>
                </a:extLst>
              </a:tr>
              <a:tr h="406657">
                <a:tc>
                  <a:txBody>
                    <a:bodyPr/>
                    <a:lstStyle/>
                    <a:p>
                      <a:pPr algn="r" fontAlgn="b"/>
                      <a:r>
                        <a:rPr lang="en-US" sz="2200" u="none" strike="noStrike" dirty="0">
                          <a:effectLst/>
                        </a:rPr>
                        <a:t>4=</a:t>
                      </a:r>
                      <a:endParaRPr lang="en-US" sz="2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Material, labor and equipment/ vehicle costs </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83370585"/>
                  </a:ext>
                </a:extLst>
              </a:tr>
              <a:tr h="304281">
                <a:tc>
                  <a:txBody>
                    <a:bodyPr/>
                    <a:lstStyle/>
                    <a:p>
                      <a:pPr algn="r" fontAlgn="b"/>
                      <a:r>
                        <a:rPr lang="en-US" sz="2200" u="none" strike="noStrike">
                          <a:effectLst/>
                        </a:rPr>
                        <a:t>5=</a:t>
                      </a:r>
                      <a:endParaRPr lang="en-US" sz="2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2200" u="none" strike="noStrike" dirty="0">
                          <a:effectLst/>
                        </a:rPr>
                        <a:t>Material, labor and capital costs </a:t>
                      </a:r>
                      <a:endParaRPr lang="en-US" sz="2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82180097"/>
                  </a:ext>
                </a:extLst>
              </a:tr>
            </a:tbl>
          </a:graphicData>
        </a:graphic>
      </p:graphicFrame>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6</a:t>
            </a:fld>
            <a:endParaRPr lang="th-TH"/>
          </a:p>
        </p:txBody>
      </p:sp>
    </p:spTree>
    <p:extLst>
      <p:ext uri="{BB962C8B-B14F-4D97-AF65-F5344CB8AC3E}">
        <p14:creationId xmlns:p14="http://schemas.microsoft.com/office/powerpoint/2010/main" val="36246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46" y="152400"/>
            <a:ext cx="8229600" cy="554660"/>
          </a:xfrm>
        </p:spPr>
        <p:txBody>
          <a:bodyPr/>
          <a:lstStyle/>
          <a:p>
            <a:r>
              <a:rPr lang="en-US" sz="2400" dirty="0"/>
              <a:t>Financial vs Economic cost</a:t>
            </a:r>
          </a:p>
        </p:txBody>
      </p:sp>
      <p:graphicFrame>
        <p:nvGraphicFramePr>
          <p:cNvPr id="5" name="Content Placeholder 4"/>
          <p:cNvGraphicFramePr>
            <a:graphicFrameLocks noGrp="1"/>
          </p:cNvGraphicFramePr>
          <p:nvPr>
            <p:ph idx="1"/>
          </p:nvPr>
        </p:nvGraphicFramePr>
        <p:xfrm>
          <a:off x="8793" y="707060"/>
          <a:ext cx="9143999" cy="6080760"/>
        </p:xfrm>
        <a:graphic>
          <a:graphicData uri="http://schemas.openxmlformats.org/drawingml/2006/table">
            <a:tbl>
              <a:tblPr firstRow="1" firstCol="1" bandRow="1">
                <a:tableStyleId>{5C22544A-7EE6-4342-B048-85BDC9FD1C3A}</a:tableStyleId>
              </a:tblPr>
              <a:tblGrid>
                <a:gridCol w="1426128">
                  <a:extLst>
                    <a:ext uri="{9D8B030D-6E8A-4147-A177-3AD203B41FA5}">
                      <a16:colId xmlns:a16="http://schemas.microsoft.com/office/drawing/2014/main" val="3375171179"/>
                    </a:ext>
                  </a:extLst>
                </a:gridCol>
                <a:gridCol w="4280079">
                  <a:extLst>
                    <a:ext uri="{9D8B030D-6E8A-4147-A177-3AD203B41FA5}">
                      <a16:colId xmlns:a16="http://schemas.microsoft.com/office/drawing/2014/main" val="1052158227"/>
                    </a:ext>
                  </a:extLst>
                </a:gridCol>
                <a:gridCol w="3437792">
                  <a:extLst>
                    <a:ext uri="{9D8B030D-6E8A-4147-A177-3AD203B41FA5}">
                      <a16:colId xmlns:a16="http://schemas.microsoft.com/office/drawing/2014/main" val="2564118428"/>
                    </a:ext>
                  </a:extLst>
                </a:gridCol>
              </a:tblGrid>
              <a:tr h="174075">
                <a:tc>
                  <a:txBody>
                    <a:bodyPr/>
                    <a:lstStyle/>
                    <a:p>
                      <a:pPr algn="just">
                        <a:lnSpc>
                          <a:spcPct val="150000"/>
                        </a:lnSpc>
                        <a:spcAft>
                          <a:spcPts val="0"/>
                        </a:spcAft>
                      </a:pPr>
                      <a:r>
                        <a:rPr lang="en-US" sz="1400" dirty="0">
                          <a:effectLst/>
                        </a:rPr>
                        <a:t>Component</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gn="ctr">
                        <a:lnSpc>
                          <a:spcPct val="150000"/>
                        </a:lnSpc>
                        <a:spcAft>
                          <a:spcPts val="0"/>
                        </a:spcAft>
                      </a:pPr>
                      <a:r>
                        <a:rPr lang="en-US" sz="1400">
                          <a:effectLst/>
                        </a:rPr>
                        <a:t>Financial cost</a:t>
                      </a:r>
                      <a:endParaRPr lang="en-US" sz="140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gn="ctr">
                        <a:lnSpc>
                          <a:spcPct val="150000"/>
                        </a:lnSpc>
                        <a:spcAft>
                          <a:spcPts val="0"/>
                        </a:spcAft>
                      </a:pPr>
                      <a:r>
                        <a:rPr lang="en-US" sz="1400">
                          <a:effectLst/>
                        </a:rPr>
                        <a:t>Economic cost</a:t>
                      </a:r>
                      <a:endParaRPr lang="en-US" sz="140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extLst>
                  <a:ext uri="{0D108BD9-81ED-4DB2-BD59-A6C34878D82A}">
                    <a16:rowId xmlns:a16="http://schemas.microsoft.com/office/drawing/2014/main" val="937967136"/>
                  </a:ext>
                </a:extLst>
              </a:tr>
              <a:tr h="1740755">
                <a:tc>
                  <a:txBody>
                    <a:bodyPr/>
                    <a:lstStyle/>
                    <a:p>
                      <a:pPr algn="just">
                        <a:lnSpc>
                          <a:spcPct val="150000"/>
                        </a:lnSpc>
                        <a:spcAft>
                          <a:spcPts val="0"/>
                        </a:spcAft>
                      </a:pPr>
                      <a:r>
                        <a:rPr lang="en-US" sz="1400" dirty="0">
                          <a:effectLst/>
                        </a:rPr>
                        <a:t>Material cost</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Value of material purchased by health facilities</a:t>
                      </a:r>
                    </a:p>
                    <a:p>
                      <a:pPr>
                        <a:lnSpc>
                          <a:spcPct val="150000"/>
                        </a:lnSpc>
                        <a:spcAft>
                          <a:spcPts val="0"/>
                        </a:spcAft>
                      </a:pPr>
                      <a:r>
                        <a:rPr lang="en-US" sz="1400" dirty="0">
                          <a:effectLst/>
                        </a:rPr>
                        <a:t>-overhead cost (electricity, water)</a:t>
                      </a:r>
                    </a:p>
                    <a:p>
                      <a:pPr>
                        <a:lnSpc>
                          <a:spcPct val="150000"/>
                        </a:lnSpc>
                        <a:spcAft>
                          <a:spcPts val="0"/>
                        </a:spcAft>
                      </a:pPr>
                      <a:r>
                        <a:rPr lang="en-US" sz="1400" dirty="0">
                          <a:effectLst/>
                        </a:rPr>
                        <a:t>-office material</a:t>
                      </a:r>
                    </a:p>
                    <a:p>
                      <a:pPr>
                        <a:lnSpc>
                          <a:spcPct val="150000"/>
                        </a:lnSpc>
                        <a:spcAft>
                          <a:spcPts val="0"/>
                        </a:spcAft>
                      </a:pPr>
                      <a:r>
                        <a:rPr lang="en-US" sz="1400" dirty="0">
                          <a:effectLst/>
                        </a:rPr>
                        <a:t>-patrol</a:t>
                      </a:r>
                    </a:p>
                    <a:p>
                      <a:pPr>
                        <a:lnSpc>
                          <a:spcPct val="150000"/>
                        </a:lnSpc>
                        <a:spcAft>
                          <a:spcPts val="0"/>
                        </a:spcAft>
                      </a:pPr>
                      <a:r>
                        <a:rPr lang="en-US" sz="1400" dirty="0">
                          <a:effectLst/>
                        </a:rPr>
                        <a:t>-drug and medical supplies</a:t>
                      </a:r>
                    </a:p>
                    <a:p>
                      <a:pPr>
                        <a:lnSpc>
                          <a:spcPct val="150000"/>
                        </a:lnSpc>
                        <a:spcAft>
                          <a:spcPts val="0"/>
                        </a:spcAft>
                      </a:pPr>
                      <a:r>
                        <a:rPr lang="en-US" sz="1400" dirty="0">
                          <a:effectLst/>
                        </a:rPr>
                        <a:t>-chemical reagents</a:t>
                      </a:r>
                    </a:p>
                    <a:p>
                      <a:pPr>
                        <a:lnSpc>
                          <a:spcPct val="150000"/>
                        </a:lnSpc>
                        <a:spcAft>
                          <a:spcPts val="0"/>
                        </a:spcAft>
                      </a:pPr>
                      <a:r>
                        <a:rPr lang="en-US" sz="1400" dirty="0">
                          <a:effectLst/>
                        </a:rPr>
                        <a:t>-maintenance</a:t>
                      </a:r>
                    </a:p>
                    <a:p>
                      <a:pPr>
                        <a:lnSpc>
                          <a:spcPct val="150000"/>
                        </a:lnSpc>
                        <a:spcAft>
                          <a:spcPts val="0"/>
                        </a:spcAft>
                      </a:pPr>
                      <a:r>
                        <a:rPr lang="en-US" sz="1400" dirty="0">
                          <a:effectLst/>
                        </a:rPr>
                        <a:t>-hire/ outsource </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Financial cost including the value of donated material or supported by the central departments (for instance, MCH drugs, TB drugs, AIDS drug</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extLst>
                  <a:ext uri="{0D108BD9-81ED-4DB2-BD59-A6C34878D82A}">
                    <a16:rowId xmlns:a16="http://schemas.microsoft.com/office/drawing/2014/main" val="2967143602"/>
                  </a:ext>
                </a:extLst>
              </a:tr>
              <a:tr h="1254063">
                <a:tc>
                  <a:txBody>
                    <a:bodyPr/>
                    <a:lstStyle/>
                    <a:p>
                      <a:pPr algn="just">
                        <a:lnSpc>
                          <a:spcPct val="150000"/>
                        </a:lnSpc>
                        <a:spcAft>
                          <a:spcPts val="0"/>
                        </a:spcAft>
                      </a:pPr>
                      <a:r>
                        <a:rPr lang="en-US" sz="1400">
                          <a:effectLst/>
                        </a:rPr>
                        <a:t>Labor cost</a:t>
                      </a:r>
                      <a:endParaRPr lang="en-US" sz="140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Actual payment for the staff (both permanent and volunteer)</a:t>
                      </a:r>
                    </a:p>
                    <a:p>
                      <a:pPr>
                        <a:lnSpc>
                          <a:spcPct val="150000"/>
                        </a:lnSpc>
                        <a:spcAft>
                          <a:spcPts val="0"/>
                        </a:spcAft>
                      </a:pPr>
                      <a:r>
                        <a:rPr lang="en-US" sz="1400" dirty="0">
                          <a:effectLst/>
                        </a:rPr>
                        <a:t>-basic salary (excluding tax)</a:t>
                      </a:r>
                    </a:p>
                    <a:p>
                      <a:pPr>
                        <a:lnSpc>
                          <a:spcPct val="150000"/>
                        </a:lnSpc>
                        <a:spcAft>
                          <a:spcPts val="0"/>
                        </a:spcAft>
                      </a:pPr>
                      <a:r>
                        <a:rPr lang="en-US" sz="1400" dirty="0">
                          <a:effectLst/>
                        </a:rPr>
                        <a:t>-over time</a:t>
                      </a:r>
                    </a:p>
                    <a:p>
                      <a:pPr>
                        <a:lnSpc>
                          <a:spcPct val="150000"/>
                        </a:lnSpc>
                        <a:spcAft>
                          <a:spcPts val="0"/>
                        </a:spcAft>
                      </a:pPr>
                      <a:r>
                        <a:rPr lang="en-US" sz="1400" dirty="0">
                          <a:effectLst/>
                        </a:rPr>
                        <a:t>-transportation welfare</a:t>
                      </a:r>
                    </a:p>
                    <a:p>
                      <a:pPr>
                        <a:lnSpc>
                          <a:spcPct val="150000"/>
                        </a:lnSpc>
                        <a:spcAft>
                          <a:spcPts val="0"/>
                        </a:spcAft>
                      </a:pPr>
                      <a:r>
                        <a:rPr lang="en-US" sz="1400" dirty="0">
                          <a:effectLst/>
                        </a:rPr>
                        <a:t>-spouse welfare</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Financial cost of the permanent staff and basic starting salary (opportunity cost) of volunteer (in case the actual payment was more than the starting salary, the actual payment was used in the calculations)</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extLst>
                  <a:ext uri="{0D108BD9-81ED-4DB2-BD59-A6C34878D82A}">
                    <a16:rowId xmlns:a16="http://schemas.microsoft.com/office/drawing/2014/main" val="1670360290"/>
                  </a:ext>
                </a:extLst>
              </a:tr>
              <a:tr h="1044453">
                <a:tc>
                  <a:txBody>
                    <a:bodyPr/>
                    <a:lstStyle/>
                    <a:p>
                      <a:pPr marL="19685" indent="-19685" algn="just">
                        <a:lnSpc>
                          <a:spcPct val="150000"/>
                        </a:lnSpc>
                        <a:spcAft>
                          <a:spcPts val="0"/>
                        </a:spcAft>
                      </a:pPr>
                      <a:r>
                        <a:rPr lang="en-US" sz="1400">
                          <a:effectLst/>
                        </a:rPr>
                        <a:t>Capital cost</a:t>
                      </a:r>
                      <a:endParaRPr lang="en-US" sz="140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Depreciation cost (purchase price/ useful period) excluding items beyond the useful period</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tc>
                  <a:txBody>
                    <a:bodyPr/>
                    <a:lstStyle/>
                    <a:p>
                      <a:pPr>
                        <a:lnSpc>
                          <a:spcPct val="150000"/>
                        </a:lnSpc>
                        <a:spcAft>
                          <a:spcPts val="0"/>
                        </a:spcAft>
                      </a:pPr>
                      <a:r>
                        <a:rPr lang="en-US" sz="1400" dirty="0">
                          <a:effectLst/>
                        </a:rPr>
                        <a:t>Annual economic cost (current price/ annuity factor) of all items in use including those beyond the useful period with fixed useful year</a:t>
                      </a:r>
                      <a:endParaRPr lang="en-US" sz="1400" dirty="0">
                        <a:effectLst/>
                        <a:latin typeface="Times New Roman" panose="02020603050405020304" pitchFamily="18" charset="0"/>
                        <a:ea typeface="Malgun Gothic" panose="020B0503020000020004" pitchFamily="34" charset="-127"/>
                        <a:cs typeface="AngsanaUPC" panose="02020603050405020304" pitchFamily="18" charset="-34"/>
                      </a:endParaRPr>
                    </a:p>
                  </a:txBody>
                  <a:tcPr marL="43519" marR="43519" marT="0" marB="0"/>
                </a:tc>
                <a:extLst>
                  <a:ext uri="{0D108BD9-81ED-4DB2-BD59-A6C34878D82A}">
                    <a16:rowId xmlns:a16="http://schemas.microsoft.com/office/drawing/2014/main" val="2353990276"/>
                  </a:ext>
                </a:extLst>
              </a:tr>
            </a:tbl>
          </a:graphicData>
        </a:graphic>
      </p:graphicFrame>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7</a:t>
            </a:fld>
            <a:endParaRPr lang="th-TH"/>
          </a:p>
        </p:txBody>
      </p:sp>
    </p:spTree>
    <p:extLst>
      <p:ext uri="{BB962C8B-B14F-4D97-AF65-F5344CB8AC3E}">
        <p14:creationId xmlns:p14="http://schemas.microsoft.com/office/powerpoint/2010/main" val="3162076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457200"/>
          </a:xfrm>
        </p:spPr>
        <p:txBody>
          <a:bodyPr/>
          <a:lstStyle/>
          <a:p>
            <a:r>
              <a:rPr lang="en-US" dirty="0"/>
              <a:t>Indirect cost allocation criteria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03509029"/>
              </p:ext>
            </p:extLst>
          </p:nvPr>
        </p:nvGraphicFramePr>
        <p:xfrm>
          <a:off x="838199" y="987434"/>
          <a:ext cx="7239001" cy="5641957"/>
        </p:xfrm>
        <a:graphic>
          <a:graphicData uri="http://schemas.openxmlformats.org/drawingml/2006/table">
            <a:tbl>
              <a:tblPr>
                <a:tableStyleId>{5C22544A-7EE6-4342-B048-85BDC9FD1C3A}</a:tableStyleId>
              </a:tblPr>
              <a:tblGrid>
                <a:gridCol w="2410121">
                  <a:extLst>
                    <a:ext uri="{9D8B030D-6E8A-4147-A177-3AD203B41FA5}">
                      <a16:colId xmlns:a16="http://schemas.microsoft.com/office/drawing/2014/main" val="3088317860"/>
                    </a:ext>
                  </a:extLst>
                </a:gridCol>
                <a:gridCol w="2410121">
                  <a:extLst>
                    <a:ext uri="{9D8B030D-6E8A-4147-A177-3AD203B41FA5}">
                      <a16:colId xmlns:a16="http://schemas.microsoft.com/office/drawing/2014/main" val="2245860335"/>
                    </a:ext>
                  </a:extLst>
                </a:gridCol>
                <a:gridCol w="2418759">
                  <a:extLst>
                    <a:ext uri="{9D8B030D-6E8A-4147-A177-3AD203B41FA5}">
                      <a16:colId xmlns:a16="http://schemas.microsoft.com/office/drawing/2014/main" val="797150205"/>
                    </a:ext>
                  </a:extLst>
                </a:gridCol>
              </a:tblGrid>
              <a:tr h="214036">
                <a:tc gridSpan="2">
                  <a:txBody>
                    <a:bodyPr/>
                    <a:lstStyle/>
                    <a:p>
                      <a:pPr algn="ctr" fontAlgn="ctr"/>
                      <a:r>
                        <a:rPr lang="en-US" sz="1400" b="1" u="none" strike="noStrike" dirty="0">
                          <a:effectLst/>
                        </a:rPr>
                        <a:t>Transient cost centers</a:t>
                      </a:r>
                      <a:endParaRPr lang="en-US" sz="1400" b="1" i="0" u="none" strike="noStrike" dirty="0">
                        <a:solidFill>
                          <a:srgbClr val="000000"/>
                        </a:solidFill>
                        <a:effectLst/>
                        <a:latin typeface="Phetsarath OT" panose="02000500000000000001" pitchFamily="2" charset="2"/>
                      </a:endParaRPr>
                    </a:p>
                  </a:txBody>
                  <a:tcPr marL="0" marR="0" marT="0" marB="0" anchor="ctr"/>
                </a:tc>
                <a:tc hMerge="1">
                  <a:txBody>
                    <a:bodyPr/>
                    <a:lstStyle/>
                    <a:p>
                      <a:endParaRPr lang="en-US"/>
                    </a:p>
                  </a:txBody>
                  <a:tcPr/>
                </a:tc>
                <a:tc>
                  <a:txBody>
                    <a:bodyPr/>
                    <a:lstStyle/>
                    <a:p>
                      <a:pPr algn="ctr" fontAlgn="ctr"/>
                      <a:r>
                        <a:rPr lang="en-US" sz="1400" b="1" u="none" strike="noStrike" dirty="0">
                          <a:effectLst/>
                        </a:rPr>
                        <a:t>Allocation criteria</a:t>
                      </a:r>
                      <a:endParaRPr lang="en-US" sz="1400" b="1"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427468840"/>
                  </a:ext>
                </a:extLst>
              </a:tr>
              <a:tr h="238088">
                <a:tc>
                  <a:txBody>
                    <a:bodyPr/>
                    <a:lstStyle/>
                    <a:p>
                      <a:pPr algn="l" fontAlgn="ctr"/>
                      <a:r>
                        <a:rPr lang="lo-LA" sz="1400" u="none" strike="noStrike">
                          <a:effectLst/>
                        </a:rPr>
                        <a:t>ພະແນກບໍລິຫານ ແຜນການ</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General admin.</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FTE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232737670"/>
                  </a:ext>
                </a:extLst>
              </a:tr>
              <a:tr h="238088">
                <a:tc>
                  <a:txBody>
                    <a:bodyPr/>
                    <a:lstStyle/>
                    <a:p>
                      <a:pPr algn="l" fontAlgn="ctr"/>
                      <a:r>
                        <a:rPr lang="lo-LA" sz="1400" u="none" strike="noStrike">
                          <a:effectLst/>
                        </a:rPr>
                        <a:t>ພະແນກບໍລິຫານການແພດ</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Medical Affair</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2794568125"/>
                  </a:ext>
                </a:extLst>
              </a:tr>
              <a:tr h="238088">
                <a:tc>
                  <a:txBody>
                    <a:bodyPr/>
                    <a:lstStyle/>
                    <a:p>
                      <a:pPr algn="l" fontAlgn="ctr"/>
                      <a:r>
                        <a:rPr lang="lo-LA" sz="1400" u="none" strike="noStrike">
                          <a:effectLst/>
                        </a:rPr>
                        <a:t>ພະແນກການເງີນ</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Finance</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2304022076"/>
                  </a:ext>
                </a:extLst>
              </a:tr>
              <a:tr h="238088">
                <a:tc>
                  <a:txBody>
                    <a:bodyPr/>
                    <a:lstStyle/>
                    <a:p>
                      <a:pPr algn="l" fontAlgn="ctr"/>
                      <a:r>
                        <a:rPr lang="lo-LA" sz="1400" u="none" strike="noStrike">
                          <a:effectLst/>
                        </a:rPr>
                        <a:t>ພະແນກຈັດຕັ້ງ-ພະນັກງານ</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Human resource mgnt</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a:effectLst/>
                        </a:rPr>
                        <a:t>FTE</a:t>
                      </a:r>
                      <a:endParaRPr lang="en-US" sz="14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576699303"/>
                  </a:ext>
                </a:extLst>
              </a:tr>
              <a:tr h="238088">
                <a:tc>
                  <a:txBody>
                    <a:bodyPr/>
                    <a:lstStyle/>
                    <a:p>
                      <a:pPr algn="l" fontAlgn="ctr"/>
                      <a:r>
                        <a:rPr lang="lo-LA" sz="1400" u="none" strike="noStrike">
                          <a:effectLst/>
                        </a:rPr>
                        <a:t>ການ ບຳ ລຸງຮັກສາ</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Maintenance</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a:effectLst/>
                        </a:rPr>
                        <a:t>Space used</a:t>
                      </a:r>
                      <a:endParaRPr lang="en-US" sz="14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819514679"/>
                  </a:ext>
                </a:extLst>
              </a:tr>
              <a:tr h="238088">
                <a:tc>
                  <a:txBody>
                    <a:bodyPr/>
                    <a:lstStyle/>
                    <a:p>
                      <a:pPr algn="l" fontAlgn="ctr"/>
                      <a:r>
                        <a:rPr lang="lo-LA" sz="1400" u="none" strike="noStrike">
                          <a:effectLst/>
                        </a:rPr>
                        <a:t>ພະແນກປະກັນສຸຂະພາບ</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dirty="0">
                          <a:effectLst/>
                        </a:rPr>
                        <a:t>Health insurance</a:t>
                      </a:r>
                      <a:endParaRPr lang="en-US" sz="14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452756275"/>
                  </a:ext>
                </a:extLst>
              </a:tr>
              <a:tr h="238088">
                <a:tc>
                  <a:txBody>
                    <a:bodyPr/>
                    <a:lstStyle/>
                    <a:p>
                      <a:pPr algn="l" fontAlgn="ctr"/>
                      <a:r>
                        <a:rPr lang="lo-LA" sz="1400" u="none" strike="noStrike">
                          <a:effectLst/>
                        </a:rPr>
                        <a:t>ພະແນກພະຍາບານ</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Nursing admin</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971048561"/>
                  </a:ext>
                </a:extLst>
              </a:tr>
              <a:tr h="238088">
                <a:tc>
                  <a:txBody>
                    <a:bodyPr/>
                    <a:lstStyle/>
                    <a:p>
                      <a:pPr algn="l" fontAlgn="ctr"/>
                      <a:r>
                        <a:rPr lang="lo-LA" sz="1400" u="none" strike="noStrike">
                          <a:effectLst/>
                        </a:rPr>
                        <a:t>ການລົງທະບຽນ</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Registration</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2017110033"/>
                  </a:ext>
                </a:extLst>
              </a:tr>
              <a:tr h="428073">
                <a:tc>
                  <a:txBody>
                    <a:bodyPr/>
                    <a:lstStyle/>
                    <a:p>
                      <a:pPr algn="l" fontAlgn="ctr"/>
                      <a:r>
                        <a:rPr lang="lo-LA" sz="1400" u="none" strike="noStrike">
                          <a:effectLst/>
                        </a:rPr>
                        <a:t>ສາງຢາ</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Drug and medical material supply</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Supplied value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34983571"/>
                  </a:ext>
                </a:extLst>
              </a:tr>
              <a:tr h="238088">
                <a:tc>
                  <a:txBody>
                    <a:bodyPr/>
                    <a:lstStyle/>
                    <a:p>
                      <a:pPr algn="l" fontAlgn="ctr"/>
                      <a:r>
                        <a:rPr lang="lo-LA" sz="1400" u="none" strike="noStrike">
                          <a:effectLst/>
                        </a:rPr>
                        <a:t>ຫ້ອງຈ່າຍຢາ</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Pharmacy_Dispensing</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Visit+patient day</a:t>
                      </a:r>
                      <a:endParaRPr lang="en-US" sz="1400" b="0" i="0" u="none" strike="noStrike" dirty="0">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1043703659"/>
                  </a:ext>
                </a:extLst>
              </a:tr>
              <a:tr h="238088">
                <a:tc>
                  <a:txBody>
                    <a:bodyPr/>
                    <a:lstStyle/>
                    <a:p>
                      <a:pPr algn="l" fontAlgn="ctr"/>
                      <a:r>
                        <a:rPr lang="lo-LA" sz="1400" u="none" strike="noStrike">
                          <a:effectLst/>
                        </a:rPr>
                        <a:t>ພະແນກວິເຄາະທົ່ວໄປ</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Lab</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146256667"/>
                  </a:ext>
                </a:extLst>
              </a:tr>
              <a:tr h="238088">
                <a:tc>
                  <a:txBody>
                    <a:bodyPr/>
                    <a:lstStyle/>
                    <a:p>
                      <a:pPr algn="l" fontAlgn="ctr"/>
                      <a:r>
                        <a:rPr lang="lo-LA" sz="1400" u="none" strike="noStrike">
                          <a:effectLst/>
                        </a:rPr>
                        <a:t>ພະແນກລັງສີ-ຮູບພາບ</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Radiology</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803796842"/>
                  </a:ext>
                </a:extLst>
              </a:tr>
              <a:tr h="238088">
                <a:tc>
                  <a:txBody>
                    <a:bodyPr/>
                    <a:lstStyle/>
                    <a:p>
                      <a:pPr algn="l" fontAlgn="ctr"/>
                      <a:r>
                        <a:rPr lang="lo-LA" sz="1400" u="none" strike="noStrike">
                          <a:effectLst/>
                        </a:rPr>
                        <a:t>ສູນສາຍແສງ</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Radiotherapy</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95167052"/>
                  </a:ext>
                </a:extLst>
              </a:tr>
              <a:tr h="238088">
                <a:tc>
                  <a:txBody>
                    <a:bodyPr/>
                    <a:lstStyle/>
                    <a:p>
                      <a:pPr algn="l" fontAlgn="ctr"/>
                      <a:r>
                        <a:rPr lang="lo-LA" sz="1400" u="none" strike="noStrike">
                          <a:effectLst/>
                        </a:rPr>
                        <a:t>ພະແນກວາງຢາສະລົບ </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Anesthesiology</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493673947"/>
                  </a:ext>
                </a:extLst>
              </a:tr>
              <a:tr h="238088">
                <a:tc>
                  <a:txBody>
                    <a:bodyPr/>
                    <a:lstStyle/>
                    <a:p>
                      <a:pPr algn="l" fontAlgn="ctr"/>
                      <a:r>
                        <a:rPr lang="lo-LA" sz="1400" u="none" strike="noStrike">
                          <a:effectLst/>
                        </a:rPr>
                        <a:t>ຫ້ອງຜ່າຕັດຜົ້ງທ້ອງ</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OR_ABDOMEN</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645371511"/>
                  </a:ext>
                </a:extLst>
              </a:tr>
              <a:tr h="238088">
                <a:tc>
                  <a:txBody>
                    <a:bodyPr/>
                    <a:lstStyle/>
                    <a:p>
                      <a:pPr algn="l" fontAlgn="ctr"/>
                      <a:r>
                        <a:rPr lang="lo-LA" sz="1400" u="none" strike="noStrike">
                          <a:effectLst/>
                        </a:rPr>
                        <a:t>ຫ້ອງຜ່າຕັດສະໝອງ</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OR_NEURO SURGERY</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293763419"/>
                  </a:ext>
                </a:extLst>
              </a:tr>
              <a:tr h="238088">
                <a:tc>
                  <a:txBody>
                    <a:bodyPr/>
                    <a:lstStyle/>
                    <a:p>
                      <a:pPr algn="l" fontAlgn="ctr"/>
                      <a:r>
                        <a:rPr lang="lo-LA" sz="1400" u="none" strike="noStrike">
                          <a:effectLst/>
                        </a:rPr>
                        <a:t>ຫ້ອງຜ່າຕັດກະທົບກະດູກ</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OR_ORTHOPEDIC</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858569514"/>
                  </a:ext>
                </a:extLst>
              </a:tr>
              <a:tr h="238088">
                <a:tc>
                  <a:txBody>
                    <a:bodyPr/>
                    <a:lstStyle/>
                    <a:p>
                      <a:pPr algn="l" fontAlgn="ctr"/>
                      <a:r>
                        <a:rPr lang="lo-LA" sz="1400" u="none" strike="noStrike">
                          <a:effectLst/>
                        </a:rPr>
                        <a:t>ຫ້ອງຜ່າຕັດກະດູກ ຊືມເຊື້ອ</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OR_ORTHOPEDIC</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781833788"/>
                  </a:ext>
                </a:extLst>
              </a:tr>
              <a:tr h="238088">
                <a:tc>
                  <a:txBody>
                    <a:bodyPr/>
                    <a:lstStyle/>
                    <a:p>
                      <a:pPr algn="l" fontAlgn="ctr"/>
                      <a:r>
                        <a:rPr lang="lo-LA" sz="1400" u="none" strike="noStrike">
                          <a:effectLst/>
                        </a:rPr>
                        <a:t>ຫ້ອງຜ່າຕັດກະດູກ ເດັກ</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OR_ORTHOPEDIC</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214071439"/>
                  </a:ext>
                </a:extLst>
              </a:tr>
              <a:tr h="238088">
                <a:tc>
                  <a:txBody>
                    <a:bodyPr/>
                    <a:lstStyle/>
                    <a:p>
                      <a:pPr algn="l" fontAlgn="ctr"/>
                      <a:r>
                        <a:rPr lang="lo-LA" sz="1400" u="none" strike="noStrike">
                          <a:effectLst/>
                        </a:rPr>
                        <a:t>ຫ້ອງຜ່າຕັດຫູ-ດັງ-ຄໍ</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OR_ENT &amp; MAX FACIAL</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228766838"/>
                  </a:ext>
                </a:extLst>
              </a:tr>
              <a:tr h="238088">
                <a:tc>
                  <a:txBody>
                    <a:bodyPr/>
                    <a:lstStyle/>
                    <a:p>
                      <a:pPr algn="l" fontAlgn="ctr"/>
                      <a:r>
                        <a:rPr lang="lo-LA" sz="1400" u="none" strike="noStrike">
                          <a:effectLst/>
                        </a:rPr>
                        <a:t>ຫ້ອງຜ່າຕັດປະສູດ-ພະຍາດຍີງ</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OR_OB/GYN</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178860496"/>
                  </a:ext>
                </a:extLst>
              </a:tr>
              <a:tr h="238088">
                <a:tc>
                  <a:txBody>
                    <a:bodyPr/>
                    <a:lstStyle/>
                    <a:p>
                      <a:pPr algn="l" fontAlgn="ctr"/>
                      <a:r>
                        <a:rPr lang="lo-LA" sz="1400" u="none" strike="noStrike">
                          <a:effectLst/>
                        </a:rPr>
                        <a:t>ຫ້ອງປະສູດ</a:t>
                      </a:r>
                      <a:endParaRPr lang="lo-LA" sz="14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400" u="none" strike="noStrike">
                          <a:effectLst/>
                        </a:rPr>
                        <a:t>OR_OB/GYN</a:t>
                      </a:r>
                      <a:endParaRPr lang="en-US" sz="14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400" u="none" strike="noStrike" dirty="0">
                          <a:effectLst/>
                        </a:rPr>
                        <a:t>Service</a:t>
                      </a:r>
                      <a:endParaRPr lang="en-US" sz="14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962384919"/>
                  </a:ext>
                </a:extLst>
              </a:tr>
            </a:tbl>
          </a:graphicData>
        </a:graphic>
      </p:graphicFrame>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8</a:t>
            </a:fld>
            <a:endParaRPr lang="th-TH"/>
          </a:p>
        </p:txBody>
      </p:sp>
    </p:spTree>
    <p:extLst>
      <p:ext uri="{BB962C8B-B14F-4D97-AF65-F5344CB8AC3E}">
        <p14:creationId xmlns:p14="http://schemas.microsoft.com/office/powerpoint/2010/main" val="1263758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873" y="609600"/>
            <a:ext cx="8229600" cy="1143000"/>
          </a:xfrm>
        </p:spPr>
        <p:txBody>
          <a:bodyPr/>
          <a:lstStyle/>
          <a:p>
            <a:r>
              <a:rPr lang="en-US" dirty="0"/>
              <a:t>Cost format results; </a:t>
            </a:r>
            <a:br>
              <a:rPr lang="en-US" dirty="0"/>
            </a:br>
            <a:r>
              <a:rPr lang="en-US" dirty="0"/>
              <a:t>preliminary report</a:t>
            </a:r>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9</a:t>
            </a:fld>
            <a:endParaRPr lang="th-TH"/>
          </a:p>
        </p:txBody>
      </p:sp>
      <p:graphicFrame>
        <p:nvGraphicFramePr>
          <p:cNvPr id="5" name="Table 4"/>
          <p:cNvGraphicFramePr>
            <a:graphicFrameLocks noGrp="1"/>
          </p:cNvGraphicFramePr>
          <p:nvPr>
            <p:extLst>
              <p:ext uri="{D42A27DB-BD31-4B8C-83A1-F6EECF244321}">
                <p14:modId xmlns:p14="http://schemas.microsoft.com/office/powerpoint/2010/main" val="3788361101"/>
              </p:ext>
            </p:extLst>
          </p:nvPr>
        </p:nvGraphicFramePr>
        <p:xfrm>
          <a:off x="442546" y="2514600"/>
          <a:ext cx="8244254" cy="2842260"/>
        </p:xfrm>
        <a:graphic>
          <a:graphicData uri="http://schemas.openxmlformats.org/drawingml/2006/table">
            <a:tbl>
              <a:tblPr>
                <a:tableStyleId>{5C22544A-7EE6-4342-B048-85BDC9FD1C3A}</a:tableStyleId>
              </a:tblPr>
              <a:tblGrid>
                <a:gridCol w="915475">
                  <a:extLst>
                    <a:ext uri="{9D8B030D-6E8A-4147-A177-3AD203B41FA5}">
                      <a16:colId xmlns:a16="http://schemas.microsoft.com/office/drawing/2014/main" val="3685148219"/>
                    </a:ext>
                  </a:extLst>
                </a:gridCol>
                <a:gridCol w="1806684">
                  <a:extLst>
                    <a:ext uri="{9D8B030D-6E8A-4147-A177-3AD203B41FA5}">
                      <a16:colId xmlns:a16="http://schemas.microsoft.com/office/drawing/2014/main" val="1552486308"/>
                    </a:ext>
                  </a:extLst>
                </a:gridCol>
                <a:gridCol w="4226695">
                  <a:extLst>
                    <a:ext uri="{9D8B030D-6E8A-4147-A177-3AD203B41FA5}">
                      <a16:colId xmlns:a16="http://schemas.microsoft.com/office/drawing/2014/main" val="2516333304"/>
                    </a:ext>
                  </a:extLst>
                </a:gridCol>
                <a:gridCol w="1295400">
                  <a:extLst>
                    <a:ext uri="{9D8B030D-6E8A-4147-A177-3AD203B41FA5}">
                      <a16:colId xmlns:a16="http://schemas.microsoft.com/office/drawing/2014/main" val="3774398162"/>
                    </a:ext>
                  </a:extLst>
                </a:gridCol>
              </a:tblGrid>
              <a:tr h="209550">
                <a:tc>
                  <a:txBody>
                    <a:bodyPr/>
                    <a:lstStyle/>
                    <a:p>
                      <a:pPr algn="ctr" fontAlgn="b"/>
                      <a:r>
                        <a:rPr lang="en-US" sz="1800" u="none" strike="noStrike" dirty="0">
                          <a:effectLst/>
                        </a:rPr>
                        <a:t>Format</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Type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Source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a:effectLst/>
                        </a:rPr>
                        <a:t>Component</a:t>
                      </a:r>
                      <a:endParaRPr lang="en-US" sz="18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9225014"/>
                  </a:ext>
                </a:extLst>
              </a:tr>
              <a:tr h="342900">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21856463"/>
                  </a:ext>
                </a:extLst>
              </a:tr>
              <a:tr h="342900">
                <a:tc>
                  <a:txBody>
                    <a:bodyPr/>
                    <a:lstStyle/>
                    <a:p>
                      <a:pPr algn="ctr" fontAlgn="b"/>
                      <a:r>
                        <a:rPr lang="en-US" sz="1800" u="none" strike="noStrike" dirty="0">
                          <a:effectLst/>
                        </a:rPr>
                        <a:t>123</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Financial</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M + </a:t>
                      </a:r>
                      <a:r>
                        <a:rPr lang="en-US" sz="1800" u="none" strike="noStrike" dirty="0" smtClean="0">
                          <a:effectLst/>
                        </a:rPr>
                        <a:t>L</a:t>
                      </a:r>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1338818"/>
                  </a:ext>
                </a:extLst>
              </a:tr>
              <a:tr h="200025">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2000" dirty="0"/>
                    </a:p>
                  </a:txBody>
                  <a:tcPr marL="0" marR="0" marT="0" marB="0" anchor="b"/>
                </a:tc>
                <a:extLst>
                  <a:ext uri="{0D108BD9-81ED-4DB2-BD59-A6C34878D82A}">
                    <a16:rowId xmlns:a16="http://schemas.microsoft.com/office/drawing/2014/main" val="1622828186"/>
                  </a:ext>
                </a:extLst>
              </a:tr>
              <a:tr h="200025">
                <a:tc>
                  <a:txBody>
                    <a:bodyPr/>
                    <a:lstStyle/>
                    <a:p>
                      <a:pPr algn="ctr" fontAlgn="b"/>
                      <a:r>
                        <a:rPr lang="en-US" sz="1800" u="none" strike="noStrike" dirty="0">
                          <a:effectLst/>
                        </a:rPr>
                        <a:t>125</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Financial</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2000" dirty="0"/>
                        <a:t>M + L + C</a:t>
                      </a:r>
                    </a:p>
                  </a:txBody>
                  <a:tcPr marL="0" marR="0" marT="0" marB="0" anchor="b"/>
                </a:tc>
                <a:extLst>
                  <a:ext uri="{0D108BD9-81ED-4DB2-BD59-A6C34878D82A}">
                    <a16:rowId xmlns:a16="http://schemas.microsoft.com/office/drawing/2014/main" val="546755406"/>
                  </a:ext>
                </a:extLst>
              </a:tr>
              <a:tr h="209550">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45620370"/>
                  </a:ext>
                </a:extLst>
              </a:tr>
              <a:tr h="209550">
                <a:tc>
                  <a:txBody>
                    <a:bodyPr/>
                    <a:lstStyle/>
                    <a:p>
                      <a:pPr algn="ctr" fontAlgn="b"/>
                      <a:r>
                        <a:rPr lang="en-US" sz="1800" u="none" strike="noStrike" dirty="0">
                          <a:effectLst/>
                        </a:rPr>
                        <a:t>225</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Economic</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M + L + C</a:t>
                      </a:r>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670249430"/>
                  </a:ext>
                </a:extLst>
              </a:tr>
            </a:tbl>
          </a:graphicData>
        </a:graphic>
      </p:graphicFrame>
    </p:spTree>
    <p:extLst>
      <p:ext uri="{BB962C8B-B14F-4D97-AF65-F5344CB8AC3E}">
        <p14:creationId xmlns:p14="http://schemas.microsoft.com/office/powerpoint/2010/main" val="5355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10</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1739014963"/>
              </p:ext>
            </p:extLst>
          </p:nvPr>
        </p:nvGraphicFramePr>
        <p:xfrm>
          <a:off x="152400" y="222500"/>
          <a:ext cx="8077200" cy="6635897"/>
        </p:xfrm>
        <a:graphic>
          <a:graphicData uri="http://schemas.openxmlformats.org/drawingml/2006/table">
            <a:tbl>
              <a:tblPr>
                <a:tableStyleId>{5C22544A-7EE6-4342-B048-85BDC9FD1C3A}</a:tableStyleId>
              </a:tblPr>
              <a:tblGrid>
                <a:gridCol w="2209800">
                  <a:extLst>
                    <a:ext uri="{9D8B030D-6E8A-4147-A177-3AD203B41FA5}">
                      <a16:colId xmlns:a16="http://schemas.microsoft.com/office/drawing/2014/main" val="3680316099"/>
                    </a:ext>
                  </a:extLst>
                </a:gridCol>
                <a:gridCol w="609600">
                  <a:extLst>
                    <a:ext uri="{9D8B030D-6E8A-4147-A177-3AD203B41FA5}">
                      <a16:colId xmlns:a16="http://schemas.microsoft.com/office/drawing/2014/main" val="1798044251"/>
                    </a:ext>
                  </a:extLst>
                </a:gridCol>
                <a:gridCol w="1219200">
                  <a:extLst>
                    <a:ext uri="{9D8B030D-6E8A-4147-A177-3AD203B41FA5}">
                      <a16:colId xmlns:a16="http://schemas.microsoft.com/office/drawing/2014/main" val="326520838"/>
                    </a:ext>
                  </a:extLst>
                </a:gridCol>
                <a:gridCol w="1524000">
                  <a:extLst>
                    <a:ext uri="{9D8B030D-6E8A-4147-A177-3AD203B41FA5}">
                      <a16:colId xmlns:a16="http://schemas.microsoft.com/office/drawing/2014/main" val="2146205655"/>
                    </a:ext>
                  </a:extLst>
                </a:gridCol>
                <a:gridCol w="1219200">
                  <a:extLst>
                    <a:ext uri="{9D8B030D-6E8A-4147-A177-3AD203B41FA5}">
                      <a16:colId xmlns:a16="http://schemas.microsoft.com/office/drawing/2014/main" val="3781305648"/>
                    </a:ext>
                  </a:extLst>
                </a:gridCol>
                <a:gridCol w="1295400">
                  <a:extLst>
                    <a:ext uri="{9D8B030D-6E8A-4147-A177-3AD203B41FA5}">
                      <a16:colId xmlns:a16="http://schemas.microsoft.com/office/drawing/2014/main" val="1853103540"/>
                    </a:ext>
                  </a:extLst>
                </a:gridCol>
              </a:tblGrid>
              <a:tr h="344435">
                <a:tc gridSpan="2">
                  <a:txBody>
                    <a:bodyPr/>
                    <a:lstStyle/>
                    <a:p>
                      <a:pPr algn="l" fontAlgn="b"/>
                      <a:r>
                        <a:rPr lang="en-US" sz="1800" b="0" i="0" u="none" strike="noStrike" dirty="0">
                          <a:solidFill>
                            <a:srgbClr val="FF0000"/>
                          </a:solidFill>
                          <a:effectLst/>
                          <a:latin typeface="Times New Roman" panose="02020603050405020304" pitchFamily="18" charset="0"/>
                        </a:rPr>
                        <a:t>Top-down cost</a:t>
                      </a:r>
                    </a:p>
                  </a:txBody>
                  <a:tcPr marL="0" marR="0" marT="0" marB="0" anchor="b"/>
                </a:tc>
                <a:tc hMerge="1">
                  <a:txBody>
                    <a:bodyPr/>
                    <a:lstStyle/>
                    <a:p>
                      <a:pPr algn="ctr"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28988986"/>
                  </a:ext>
                </a:extLst>
              </a:tr>
              <a:tr h="466796">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dirty="0">
                          <a:effectLst/>
                        </a:rPr>
                        <a:t>Outputs</a:t>
                      </a:r>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Unit cost; 123</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Unit cost; 125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Unit cost; 225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1307253064"/>
                  </a:ext>
                </a:extLst>
              </a:tr>
              <a:tr h="233398">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endParaRPr lang="en-US" sz="1400" b="0" i="0" u="none" strike="noStrike">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endParaRPr lang="en-US" sz="14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r>
                        <a:rPr lang="en-US" sz="1400" b="0" i="0" u="none" strike="noStrike" dirty="0">
                          <a:solidFill>
                            <a:srgbClr val="000000"/>
                          </a:solidFill>
                          <a:effectLst/>
                          <a:latin typeface="Times New Roman" panose="02020603050405020304" pitchFamily="18" charset="0"/>
                        </a:rPr>
                        <a:t>M + </a:t>
                      </a:r>
                      <a:r>
                        <a:rPr lang="en-US" sz="1400" b="0" i="0" u="none" strike="noStrike" dirty="0" smtClean="0">
                          <a:solidFill>
                            <a:srgbClr val="000000"/>
                          </a:solidFill>
                          <a:effectLst/>
                          <a:latin typeface="Times New Roman" panose="02020603050405020304" pitchFamily="18" charset="0"/>
                        </a:rPr>
                        <a:t>L (F)</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400" b="0" i="0" u="none" strike="noStrike" dirty="0">
                          <a:solidFill>
                            <a:srgbClr val="000000"/>
                          </a:solidFill>
                          <a:effectLst/>
                          <a:latin typeface="Times New Roman" panose="02020603050405020304" pitchFamily="18" charset="0"/>
                        </a:rPr>
                        <a:t>M + L + C (F)</a:t>
                      </a:r>
                    </a:p>
                  </a:txBody>
                  <a:tcPr marL="0" marR="0" marT="0" marB="0" anchor="b">
                    <a:solidFill>
                      <a:schemeClr val="accent1">
                        <a:lumMod val="75000"/>
                      </a:schemeClr>
                    </a:solidFill>
                  </a:tcPr>
                </a:tc>
                <a:tc>
                  <a:txBody>
                    <a:bodyPr/>
                    <a:lstStyle/>
                    <a:p>
                      <a:pPr algn="ctr" fontAlgn="b"/>
                      <a:r>
                        <a:rPr lang="en-US" sz="1400" b="0" i="0" u="none" strike="noStrike" dirty="0">
                          <a:solidFill>
                            <a:srgbClr val="000000"/>
                          </a:solidFill>
                          <a:effectLst/>
                          <a:latin typeface="Times New Roman" panose="02020603050405020304" pitchFamily="18" charset="0"/>
                        </a:rPr>
                        <a:t>M + L + C (E)</a:t>
                      </a:r>
                    </a:p>
                  </a:txBody>
                  <a:tcPr marL="0" marR="0" marT="0" marB="0" anchor="b">
                    <a:solidFill>
                      <a:schemeClr val="accent1">
                        <a:lumMod val="50000"/>
                      </a:schemeClr>
                    </a:solidFill>
                  </a:tcPr>
                </a:tc>
                <a:extLst>
                  <a:ext uri="{0D108BD9-81ED-4DB2-BD59-A6C34878D82A}">
                    <a16:rowId xmlns:a16="http://schemas.microsoft.com/office/drawing/2014/main" val="3518283481"/>
                  </a:ext>
                </a:extLst>
              </a:tr>
              <a:tr h="233398">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dirty="0">
                          <a:effectLst/>
                        </a:rPr>
                        <a:t>Visit</a:t>
                      </a:r>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dirty="0">
                          <a:effectLst/>
                        </a:rPr>
                        <a:t>Visit</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400" u="none" strike="noStrike" dirty="0">
                          <a:effectLst/>
                        </a:rPr>
                        <a:t>Visit</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400" u="none" strike="noStrike" dirty="0">
                          <a:effectLst/>
                        </a:rPr>
                        <a:t>Visit</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890211097"/>
                  </a:ext>
                </a:extLst>
              </a:tr>
              <a:tr h="382705">
                <a:tc>
                  <a:txBody>
                    <a:bodyPr/>
                    <a:lstStyle/>
                    <a:p>
                      <a:pPr algn="l" fontAlgn="b"/>
                      <a:r>
                        <a:rPr lang="en-US" sz="1400" u="none" strike="noStrike">
                          <a:effectLst/>
                        </a:rPr>
                        <a:t> Dentistry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C1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1,914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216,174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227,513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276,213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43118714"/>
                  </a:ext>
                </a:extLst>
              </a:tr>
              <a:tr h="382705">
                <a:tc>
                  <a:txBody>
                    <a:bodyPr/>
                    <a:lstStyle/>
                    <a:p>
                      <a:pPr algn="l" fontAlgn="b"/>
                      <a:r>
                        <a:rPr lang="en-US" sz="1400" u="none" strike="noStrike">
                          <a:effectLst/>
                        </a:rPr>
                        <a:t> ER_Main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C2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18,083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99,576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105,415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131,109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045974603"/>
                  </a:ext>
                </a:extLst>
              </a:tr>
              <a:tr h="382705">
                <a:tc>
                  <a:txBody>
                    <a:bodyPr/>
                    <a:lstStyle/>
                    <a:p>
                      <a:pPr algn="l" fontAlgn="b"/>
                      <a:r>
                        <a:rPr lang="en-US" sz="1400" u="none" strike="noStrike">
                          <a:effectLst/>
                        </a:rPr>
                        <a:t> ER_Ophthalmology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C3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540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277,773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279,306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292,932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068743078"/>
                  </a:ext>
                </a:extLst>
              </a:tr>
              <a:tr h="382705">
                <a:tc>
                  <a:txBody>
                    <a:bodyPr/>
                    <a:lstStyle/>
                    <a:p>
                      <a:pPr algn="l" fontAlgn="b"/>
                      <a:r>
                        <a:rPr lang="en-US" sz="1400" u="none" strike="noStrike">
                          <a:effectLst/>
                        </a:rPr>
                        <a:t> OPD_External Medicine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C4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1,716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230,745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241,744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329,723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122486701"/>
                  </a:ext>
                </a:extLst>
              </a:tr>
              <a:tr h="382705">
                <a:tc>
                  <a:txBody>
                    <a:bodyPr/>
                    <a:lstStyle/>
                    <a:p>
                      <a:pPr algn="l" fontAlgn="b"/>
                      <a:r>
                        <a:rPr lang="en-US" sz="1400" u="none" strike="noStrike">
                          <a:effectLst/>
                        </a:rPr>
                        <a:t> OPD_Internal Medicine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C5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11,945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97,600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100,342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119,767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417349471"/>
                  </a:ext>
                </a:extLst>
              </a:tr>
              <a:tr h="382705">
                <a:tc>
                  <a:txBody>
                    <a:bodyPr/>
                    <a:lstStyle/>
                    <a:p>
                      <a:pPr algn="l" fontAlgn="b"/>
                      <a:r>
                        <a:rPr lang="en-US" sz="1400" u="none" strike="noStrike">
                          <a:effectLst/>
                        </a:rPr>
                        <a:t> OPD_Pediatric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C6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5,894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77,830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79,207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86,806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853813284"/>
                  </a:ext>
                </a:extLst>
              </a:tr>
              <a:tr h="382705">
                <a:tc>
                  <a:txBody>
                    <a:bodyPr/>
                    <a:lstStyle/>
                    <a:p>
                      <a:pPr algn="l" fontAlgn="b"/>
                      <a:r>
                        <a:rPr lang="en-US" sz="1400" u="none" strike="noStrike">
                          <a:effectLst/>
                        </a:rPr>
                        <a:t> OPD_OB &amp; GYN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C7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2,641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143,808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147,340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162,943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998310678"/>
                  </a:ext>
                </a:extLst>
              </a:tr>
              <a:tr h="382705">
                <a:tc>
                  <a:txBody>
                    <a:bodyPr/>
                    <a:lstStyle/>
                    <a:p>
                      <a:pPr algn="l" fontAlgn="b"/>
                      <a:r>
                        <a:rPr lang="en-US" sz="1400" u="none" strike="noStrike" dirty="0">
                          <a:effectLst/>
                        </a:rPr>
                        <a:t> OPD_MCH </a:t>
                      </a:r>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C8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7,006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93,000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97,021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113,681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655951019"/>
                  </a:ext>
                </a:extLst>
              </a:tr>
              <a:tr h="382705">
                <a:tc>
                  <a:txBody>
                    <a:bodyPr/>
                    <a:lstStyle/>
                    <a:p>
                      <a:pPr algn="l" fontAlgn="b"/>
                      <a:r>
                        <a:rPr lang="en-US" sz="1400" u="none" strike="noStrike">
                          <a:effectLst/>
                        </a:rPr>
                        <a:t> OPD_ENT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C9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286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309,397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311,989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368,400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724253866"/>
                  </a:ext>
                </a:extLst>
              </a:tr>
              <a:tr h="382705">
                <a:tc>
                  <a:txBody>
                    <a:bodyPr/>
                    <a:lstStyle/>
                    <a:p>
                      <a:pPr algn="l" fontAlgn="b"/>
                      <a:r>
                        <a:rPr lang="en-US" sz="1400" u="none" strike="noStrike">
                          <a:effectLst/>
                        </a:rPr>
                        <a:t> OPD_Ophthalmology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C10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2,328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99,466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103,025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110,913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990905476"/>
                  </a:ext>
                </a:extLst>
              </a:tr>
              <a:tr h="382705">
                <a:tc>
                  <a:txBody>
                    <a:bodyPr/>
                    <a:lstStyle/>
                    <a:p>
                      <a:pPr algn="l" fontAlgn="b"/>
                      <a:r>
                        <a:rPr lang="en-US" sz="1400" u="none" strike="noStrike">
                          <a:effectLst/>
                        </a:rPr>
                        <a:t> OPD_REHAB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C11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788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349,425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367,444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453,583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934158416"/>
                  </a:ext>
                </a:extLst>
              </a:tr>
              <a:tr h="382705">
                <a:tc>
                  <a:txBody>
                    <a:bodyPr/>
                    <a:lstStyle/>
                    <a:p>
                      <a:pPr algn="l" fontAlgn="b"/>
                      <a:r>
                        <a:rPr lang="en-US" sz="1400" u="none" strike="noStrike">
                          <a:effectLst/>
                        </a:rPr>
                        <a:t> OPD_Pulmonary-TB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C12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11,798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51,850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52,587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55,475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602352749"/>
                  </a:ext>
                </a:extLst>
              </a:tr>
              <a:tr h="382705">
                <a:tc>
                  <a:txBody>
                    <a:bodyPr/>
                    <a:lstStyle/>
                    <a:p>
                      <a:pPr algn="l" fontAlgn="b"/>
                      <a:r>
                        <a:rPr lang="en-US" sz="1400" u="none" strike="noStrike" dirty="0">
                          <a:effectLst/>
                        </a:rPr>
                        <a:t> Delivery room </a:t>
                      </a:r>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a:effectLst/>
                        </a:rPr>
                        <a:t> C13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400" u="none" strike="noStrike">
                          <a:effectLst/>
                        </a:rPr>
                        <a:t>           4,748 </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400" u="none" strike="noStrike" dirty="0">
                          <a:effectLst/>
                        </a:rPr>
                        <a:t>       94,641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400" u="none" strike="noStrike" dirty="0">
                          <a:effectLst/>
                        </a:rPr>
                        <a:t>     97,114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400" u="none" strike="noStrike" dirty="0">
                          <a:effectLst/>
                        </a:rPr>
                        <a:t>     111,245 </a:t>
                      </a:r>
                      <a:endParaRPr lang="en-US" sz="14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4173512207"/>
                  </a:ext>
                </a:extLst>
              </a:tr>
              <a:tr h="382705">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Overall OPD</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69,687 </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r>
                        <a:rPr lang="en-US" sz="1400" u="none" strike="noStrike" dirty="0">
                          <a:effectLst/>
                        </a:rPr>
                        <a:t>101,493</a:t>
                      </a:r>
                      <a:endParaRPr lang="en-US" sz="1400" b="0" i="0" u="none" strike="noStrike" dirty="0">
                        <a:solidFill>
                          <a:srgbClr val="000000"/>
                        </a:solidFill>
                        <a:effectLst/>
                        <a:latin typeface="Times New Roman" panose="02020603050405020304" pitchFamily="18" charset="0"/>
                      </a:endParaRPr>
                    </a:p>
                  </a:txBody>
                  <a:tcPr marL="0" marR="0" marT="0" marB="0" anchor="ctr">
                    <a:solidFill>
                      <a:schemeClr val="accent1"/>
                    </a:solidFill>
                  </a:tcPr>
                </a:tc>
                <a:tc>
                  <a:txBody>
                    <a:bodyPr/>
                    <a:lstStyle/>
                    <a:p>
                      <a:pPr algn="ctr" fontAlgn="b"/>
                      <a:r>
                        <a:rPr lang="en-US" sz="1400" u="none" strike="noStrike" dirty="0">
                          <a:effectLst/>
                        </a:rPr>
                        <a:t>105,353</a:t>
                      </a:r>
                      <a:endParaRPr lang="en-US" sz="1400" b="0" i="0" u="none" strike="noStrike" dirty="0">
                        <a:solidFill>
                          <a:srgbClr val="000000"/>
                        </a:solidFill>
                        <a:effectLst/>
                        <a:latin typeface="Times New Roman" panose="02020603050405020304" pitchFamily="18" charset="0"/>
                      </a:endParaRPr>
                    </a:p>
                  </a:txBody>
                  <a:tcPr marL="0" marR="0" marT="0" marB="0" anchor="ctr">
                    <a:solidFill>
                      <a:schemeClr val="accent1">
                        <a:lumMod val="7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124,790 </a:t>
                      </a:r>
                      <a:endParaRPr lang="en-US" sz="1400" b="0" i="0" u="none" strike="noStrike" dirty="0">
                        <a:solidFill>
                          <a:srgbClr val="000000"/>
                        </a:solidFill>
                        <a:effectLst/>
                        <a:latin typeface="Times New Roman" panose="02020603050405020304" pitchFamily="18" charset="0"/>
                      </a:endParaRPr>
                    </a:p>
                  </a:txBody>
                  <a:tcPr marL="0" marR="0" marT="0" marB="0" anchor="ctr">
                    <a:solidFill>
                      <a:schemeClr val="accent1">
                        <a:lumMod val="50000"/>
                      </a:schemeClr>
                    </a:solidFill>
                  </a:tcPr>
                </a:tc>
                <a:extLst>
                  <a:ext uri="{0D108BD9-81ED-4DB2-BD59-A6C34878D82A}">
                    <a16:rowId xmlns:a16="http://schemas.microsoft.com/office/drawing/2014/main" val="1144357766"/>
                  </a:ext>
                </a:extLst>
              </a:tr>
            </a:tbl>
          </a:graphicData>
        </a:graphic>
      </p:graphicFrame>
    </p:spTree>
    <p:extLst>
      <p:ext uri="{BB962C8B-B14F-4D97-AF65-F5344CB8AC3E}">
        <p14:creationId xmlns:p14="http://schemas.microsoft.com/office/powerpoint/2010/main" val="14184876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11</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37795428"/>
              </p:ext>
            </p:extLst>
          </p:nvPr>
        </p:nvGraphicFramePr>
        <p:xfrm>
          <a:off x="5862" y="152400"/>
          <a:ext cx="8991601" cy="5611497"/>
        </p:xfrm>
        <a:graphic>
          <a:graphicData uri="http://schemas.openxmlformats.org/drawingml/2006/table">
            <a:tbl>
              <a:tblPr>
                <a:tableStyleId>{5C22544A-7EE6-4342-B048-85BDC9FD1C3A}</a:tableStyleId>
              </a:tblPr>
              <a:tblGrid>
                <a:gridCol w="1843236">
                  <a:extLst>
                    <a:ext uri="{9D8B030D-6E8A-4147-A177-3AD203B41FA5}">
                      <a16:colId xmlns:a16="http://schemas.microsoft.com/office/drawing/2014/main" val="3680316099"/>
                    </a:ext>
                  </a:extLst>
                </a:gridCol>
                <a:gridCol w="315745">
                  <a:extLst>
                    <a:ext uri="{9D8B030D-6E8A-4147-A177-3AD203B41FA5}">
                      <a16:colId xmlns:a16="http://schemas.microsoft.com/office/drawing/2014/main" val="1798044251"/>
                    </a:ext>
                  </a:extLst>
                </a:gridCol>
                <a:gridCol w="1188687">
                  <a:extLst>
                    <a:ext uri="{9D8B030D-6E8A-4147-A177-3AD203B41FA5}">
                      <a16:colId xmlns:a16="http://schemas.microsoft.com/office/drawing/2014/main" val="4168694039"/>
                    </a:ext>
                  </a:extLst>
                </a:gridCol>
                <a:gridCol w="758139">
                  <a:extLst>
                    <a:ext uri="{9D8B030D-6E8A-4147-A177-3AD203B41FA5}">
                      <a16:colId xmlns:a16="http://schemas.microsoft.com/office/drawing/2014/main" val="4267011339"/>
                    </a:ext>
                  </a:extLst>
                </a:gridCol>
                <a:gridCol w="814299">
                  <a:extLst>
                    <a:ext uri="{9D8B030D-6E8A-4147-A177-3AD203B41FA5}">
                      <a16:colId xmlns:a16="http://schemas.microsoft.com/office/drawing/2014/main" val="2194958400"/>
                    </a:ext>
                  </a:extLst>
                </a:gridCol>
                <a:gridCol w="814299">
                  <a:extLst>
                    <a:ext uri="{9D8B030D-6E8A-4147-A177-3AD203B41FA5}">
                      <a16:colId xmlns:a16="http://schemas.microsoft.com/office/drawing/2014/main" val="3571283532"/>
                    </a:ext>
                  </a:extLst>
                </a:gridCol>
                <a:gridCol w="814299">
                  <a:extLst>
                    <a:ext uri="{9D8B030D-6E8A-4147-A177-3AD203B41FA5}">
                      <a16:colId xmlns:a16="http://schemas.microsoft.com/office/drawing/2014/main" val="1686108557"/>
                    </a:ext>
                  </a:extLst>
                </a:gridCol>
                <a:gridCol w="814299">
                  <a:extLst>
                    <a:ext uri="{9D8B030D-6E8A-4147-A177-3AD203B41FA5}">
                      <a16:colId xmlns:a16="http://schemas.microsoft.com/office/drawing/2014/main" val="1789370500"/>
                    </a:ext>
                  </a:extLst>
                </a:gridCol>
                <a:gridCol w="814299">
                  <a:extLst>
                    <a:ext uri="{9D8B030D-6E8A-4147-A177-3AD203B41FA5}">
                      <a16:colId xmlns:a16="http://schemas.microsoft.com/office/drawing/2014/main" val="1017146056"/>
                    </a:ext>
                  </a:extLst>
                </a:gridCol>
                <a:gridCol w="814299">
                  <a:extLst>
                    <a:ext uri="{9D8B030D-6E8A-4147-A177-3AD203B41FA5}">
                      <a16:colId xmlns:a16="http://schemas.microsoft.com/office/drawing/2014/main" val="295947927"/>
                    </a:ext>
                  </a:extLst>
                </a:gridCol>
              </a:tblGrid>
              <a:tr h="530818">
                <a:tc>
                  <a:txBody>
                    <a:bodyPr/>
                    <a:lstStyle/>
                    <a:p>
                      <a:pPr algn="l" fontAlgn="b"/>
                      <a:r>
                        <a:rPr lang="en-US" sz="1800" b="0" i="0" u="none" strike="noStrike" dirty="0">
                          <a:solidFill>
                            <a:srgbClr val="FF0000"/>
                          </a:solidFill>
                          <a:effectLst/>
                          <a:latin typeface="Times New Roman" panose="02020603050405020304" pitchFamily="18" charset="0"/>
                        </a:rPr>
                        <a:t>Top-down cost</a:t>
                      </a:r>
                    </a:p>
                  </a:txBody>
                  <a:tcPr marL="0" marR="0" marT="0" marB="0" anchor="b"/>
                </a:tc>
                <a:tc>
                  <a:txBody>
                    <a:bodyPr/>
                    <a:lstStyle/>
                    <a:p>
                      <a:pPr algn="ctr"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endParaRPr lang="en-US" dirty="0"/>
                    </a:p>
                  </a:txBody>
                  <a:tcPr marL="0" marR="0" marT="0" marB="0" anchor="b"/>
                </a:tc>
                <a:tc>
                  <a:txBody>
                    <a:bodyPr/>
                    <a:lstStyle/>
                    <a:p>
                      <a:endParaRPr lang="en-US" dirty="0"/>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28988986"/>
                  </a:ext>
                </a:extLst>
              </a:tr>
              <a:tr h="530818">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gridSpan="2">
                  <a:txBody>
                    <a:bodyPr/>
                    <a:lstStyle/>
                    <a:p>
                      <a:pPr algn="ctr" fontAlgn="b"/>
                      <a:r>
                        <a:rPr lang="en-US" sz="1200" u="none" strike="noStrike" dirty="0">
                          <a:effectLst/>
                        </a:rPr>
                        <a:t>Outputs</a:t>
                      </a:r>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Unit cost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dirty="0">
                          <a:effectLst/>
                        </a:rPr>
                        <a:t> 123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dirty="0">
                          <a:effectLst/>
                        </a:rPr>
                        <a:t> Unit cost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dirty="0">
                          <a:effectLst/>
                        </a:rPr>
                        <a:t> 125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dirty="0">
                          <a:effectLst/>
                        </a:rPr>
                        <a:t> Unit cost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ctr" fontAlgn="b"/>
                      <a:r>
                        <a:rPr lang="en-US" sz="1200" u="none" strike="noStrike" dirty="0">
                          <a:effectLst/>
                        </a:rPr>
                        <a:t> 225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1307253064"/>
                  </a:ext>
                </a:extLst>
              </a:tr>
              <a:tr h="189578">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gridSpan="2">
                  <a:txBody>
                    <a:bodyPr/>
                    <a:lstStyle/>
                    <a:p>
                      <a:pPr algn="ctr" fontAlgn="b"/>
                      <a:r>
                        <a:rPr lang="en-US" sz="1200" b="0" i="0" u="none" strike="noStrike" dirty="0" smtClean="0">
                          <a:solidFill>
                            <a:srgbClr val="000000"/>
                          </a:solidFill>
                          <a:effectLst/>
                          <a:latin typeface="Times New Roman" panose="02020603050405020304" pitchFamily="18" charset="0"/>
                        </a:rPr>
                        <a:t>M + L (F)</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hMerge="1">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gridSpan="2">
                  <a:txBody>
                    <a:bodyPr/>
                    <a:lstStyle/>
                    <a:p>
                      <a:pPr algn="ctr" fontAlgn="b"/>
                      <a:r>
                        <a:rPr lang="en-US" sz="1200" b="0" i="0" u="none" strike="noStrike" dirty="0" smtClean="0">
                          <a:solidFill>
                            <a:srgbClr val="000000"/>
                          </a:solidFill>
                          <a:effectLst/>
                          <a:latin typeface="Times New Roman" panose="02020603050405020304" pitchFamily="18" charset="0"/>
                        </a:rPr>
                        <a:t>M + L + C (F)</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hMerge="1">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tc gridSpan="2">
                  <a:txBody>
                    <a:bodyPr/>
                    <a:lstStyle/>
                    <a:p>
                      <a:pPr algn="ctr" fontAlgn="b"/>
                      <a:r>
                        <a:rPr lang="en-US" sz="1200" b="0" i="0" u="none" strike="noStrike" dirty="0" smtClean="0">
                          <a:solidFill>
                            <a:srgbClr val="000000"/>
                          </a:solidFill>
                          <a:effectLst/>
                          <a:latin typeface="Times New Roman" panose="02020603050405020304" pitchFamily="18" charset="0"/>
                        </a:rPr>
                        <a:t>M + L + C (E)</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hMerge="1">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solidFill>
                      <a:srgbClr val="FFFF00"/>
                    </a:solidFill>
                  </a:tcPr>
                </a:tc>
                <a:extLst>
                  <a:ext uri="{0D108BD9-81ED-4DB2-BD59-A6C34878D82A}">
                    <a16:rowId xmlns:a16="http://schemas.microsoft.com/office/drawing/2014/main" val="3978910287"/>
                  </a:ext>
                </a:extLst>
              </a:tr>
              <a:tr h="189578">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Admission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Pt-day</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Admission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a:effectLst/>
                        </a:rPr>
                        <a:t>Pt-day</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a:effectLst/>
                        </a:rPr>
                        <a:t>Admission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dirty="0">
                          <a:effectLst/>
                        </a:rPr>
                        <a:t>Pt-day</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a:effectLst/>
                        </a:rPr>
                        <a:t>Admission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ctr" fontAlgn="b"/>
                      <a:r>
                        <a:rPr lang="en-US" sz="1200" u="none" strike="noStrike" dirty="0">
                          <a:effectLst/>
                        </a:rPr>
                        <a:t>Pt-day</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890211097"/>
                  </a:ext>
                </a:extLst>
              </a:tr>
              <a:tr h="379155">
                <a:tc>
                  <a:txBody>
                    <a:bodyPr/>
                    <a:lstStyle/>
                    <a:p>
                      <a:pPr algn="l" fontAlgn="b"/>
                      <a:r>
                        <a:rPr lang="en-US" sz="1200" u="none" strike="noStrike" dirty="0">
                          <a:effectLst/>
                        </a:rPr>
                        <a:t> ICU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dirty="0">
                          <a:effectLst/>
                        </a:rPr>
                        <a:t> D1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1,076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1,549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dirty="0">
                          <a:effectLst/>
                        </a:rPr>
                        <a:t>   1,074,494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746,388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a:effectLst/>
                        </a:rPr>
                        <a:t>   1,181,280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820,567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1,272,282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883,780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450348050"/>
                  </a:ext>
                </a:extLst>
              </a:tr>
              <a:tr h="379155">
                <a:tc>
                  <a:txBody>
                    <a:bodyPr/>
                    <a:lstStyle/>
                    <a:p>
                      <a:pPr algn="l" fontAlgn="b"/>
                      <a:r>
                        <a:rPr lang="en-US" sz="1200" u="none" strike="noStrike">
                          <a:effectLst/>
                        </a:rPr>
                        <a:t> IPD_Internal Meddicine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D2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1,949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6,562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dirty="0">
                          <a:effectLst/>
                        </a:rPr>
                        <a:t>      675,531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200,642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714,427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212,194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786,673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233,652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038538273"/>
                  </a:ext>
                </a:extLst>
              </a:tr>
              <a:tr h="379155">
                <a:tc>
                  <a:txBody>
                    <a:bodyPr/>
                    <a:lstStyle/>
                    <a:p>
                      <a:pPr algn="l" fontAlgn="b"/>
                      <a:r>
                        <a:rPr lang="en-US" sz="1200" u="none" strike="noStrike">
                          <a:effectLst/>
                        </a:rPr>
                        <a:t> IPD_Infection-HIV/AIDS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D3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1,016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3,254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699,632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218,447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a:effectLst/>
                        </a:rPr>
                        <a:t>      720,747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225,040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774,481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241,817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928026884"/>
                  </a:ext>
                </a:extLst>
              </a:tr>
              <a:tr h="379155">
                <a:tc>
                  <a:txBody>
                    <a:bodyPr/>
                    <a:lstStyle/>
                    <a:p>
                      <a:pPr algn="l" fontAlgn="b"/>
                      <a:r>
                        <a:rPr lang="en-US" sz="1200" u="none" strike="noStrike">
                          <a:effectLst/>
                        </a:rPr>
                        <a:t> IPD_Pulmonary-TB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D4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46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dirty="0">
                          <a:effectLst/>
                        </a:rPr>
                        <a:t>       112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3,619,574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1,486,611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a:effectLst/>
                        </a:rPr>
                        <a:t>   3,828,603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1,572,462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4,101,435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1,684,518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3214458499"/>
                  </a:ext>
                </a:extLst>
              </a:tr>
              <a:tr h="379155">
                <a:tc>
                  <a:txBody>
                    <a:bodyPr/>
                    <a:lstStyle/>
                    <a:p>
                      <a:pPr algn="l" fontAlgn="b"/>
                      <a:r>
                        <a:rPr lang="en-US" sz="1200" u="none" strike="noStrike">
                          <a:effectLst/>
                        </a:rPr>
                        <a:t> IPD_Pediatric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D5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1,398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3,830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656,605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239,669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675,661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246,625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a:effectLst/>
                        </a:rPr>
                        <a:t>      722,674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263,786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682296888"/>
                  </a:ext>
                </a:extLst>
              </a:tr>
              <a:tr h="379155">
                <a:tc>
                  <a:txBody>
                    <a:bodyPr/>
                    <a:lstStyle/>
                    <a:p>
                      <a:pPr algn="l" fontAlgn="b"/>
                      <a:r>
                        <a:rPr lang="en-US" sz="1200" u="none" strike="noStrike">
                          <a:effectLst/>
                        </a:rPr>
                        <a:t> IPD_OB &amp; GYN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D6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3,283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5,527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252,079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149,733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262,870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156,143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a:effectLst/>
                        </a:rPr>
                        <a:t>      317,241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188,439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1265841858"/>
                  </a:ext>
                </a:extLst>
              </a:tr>
              <a:tr h="379155">
                <a:tc>
                  <a:txBody>
                    <a:bodyPr/>
                    <a:lstStyle/>
                    <a:p>
                      <a:pPr algn="l" fontAlgn="b"/>
                      <a:r>
                        <a:rPr lang="en-US" sz="1200" u="none" strike="noStrike">
                          <a:effectLst/>
                        </a:rPr>
                        <a:t> IPD_Ophthalmology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D7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221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1,225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1,551,957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279,986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1,762,189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317,913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a:effectLst/>
                        </a:rPr>
                        <a:t>   4,233,210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763,706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4234310960"/>
                  </a:ext>
                </a:extLst>
              </a:tr>
              <a:tr h="379155">
                <a:tc>
                  <a:txBody>
                    <a:bodyPr/>
                    <a:lstStyle/>
                    <a:p>
                      <a:pPr algn="l" fontAlgn="b"/>
                      <a:r>
                        <a:rPr lang="en-US" sz="1200" u="none" strike="noStrike">
                          <a:effectLst/>
                        </a:rPr>
                        <a:t> IPD_External med &amp; ENT&amp;Dentistry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D8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1,611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5,733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695,294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195,381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708,915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199,208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1,011,676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284,286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159070387"/>
                  </a:ext>
                </a:extLst>
              </a:tr>
              <a:tr h="379155">
                <a:tc>
                  <a:txBody>
                    <a:bodyPr/>
                    <a:lstStyle/>
                    <a:p>
                      <a:pPr algn="l" fontAlgn="b"/>
                      <a:r>
                        <a:rPr lang="en-US" sz="1200" u="none" strike="noStrike">
                          <a:effectLst/>
                        </a:rPr>
                        <a:t> VIP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D9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208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754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654,653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180,594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a:effectLst/>
                        </a:rPr>
                        <a:t>      787,300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217,186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996,035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274,768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106103449"/>
                  </a:ext>
                </a:extLst>
              </a:tr>
              <a:tr h="379155">
                <a:tc>
                  <a:txBody>
                    <a:bodyPr/>
                    <a:lstStyle/>
                    <a:p>
                      <a:pPr algn="l" fontAlgn="b"/>
                      <a:r>
                        <a:rPr lang="en-US" sz="1200" u="none" strike="noStrike">
                          <a:effectLst/>
                        </a:rPr>
                        <a:t> VIP_Virada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D10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723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         2,278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r>
                        <a:rPr lang="en-US" sz="1200" u="none" strike="noStrike">
                          <a:effectLst/>
                        </a:rPr>
                        <a:t>      776,225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dirty="0">
                          <a:effectLst/>
                        </a:rPr>
                        <a:t>      246,361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l" fontAlgn="b"/>
                      <a:r>
                        <a:rPr lang="en-US" sz="1200" u="none" strike="noStrike">
                          <a:effectLst/>
                        </a:rPr>
                        <a:t>      780,793 </a:t>
                      </a:r>
                      <a:endParaRPr lang="en-US" sz="1200" b="0" i="0" u="none" strike="noStrike">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247,811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l" fontAlgn="b"/>
                      <a:r>
                        <a:rPr lang="en-US" sz="1200" u="none" strike="noStrike" dirty="0">
                          <a:effectLst/>
                        </a:rPr>
                        <a:t>      856,269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l" fontAlgn="b"/>
                      <a:r>
                        <a:rPr lang="en-US" sz="1200" u="none" strike="noStrike" dirty="0">
                          <a:effectLst/>
                        </a:rPr>
                        <a:t>      271,766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683085309"/>
                  </a:ext>
                </a:extLst>
              </a:tr>
              <a:tr h="379155">
                <a:tc>
                  <a:txBody>
                    <a:bodyPr/>
                    <a:lstStyle/>
                    <a:p>
                      <a:pPr algn="ctr" fontAlgn="b"/>
                      <a:r>
                        <a:rPr lang="en-US" sz="1200" u="none" strike="noStrike" dirty="0">
                          <a:effectLst/>
                        </a:rPr>
                        <a:t> Overall</a:t>
                      </a:r>
                      <a:r>
                        <a:rPr lang="en-US" sz="1200" u="none" strike="noStrike" baseline="0" dirty="0">
                          <a:effectLst/>
                        </a:rPr>
                        <a:t> </a:t>
                      </a:r>
                      <a:r>
                        <a:rPr lang="en-US" sz="1200" u="none" strike="noStrike" dirty="0">
                          <a:effectLst/>
                        </a:rPr>
                        <a:t>IPD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11,531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30,824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      629,267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dirty="0">
                          <a:effectLst/>
                        </a:rPr>
                        <a:t>      235,404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solidFill>
                  </a:tcPr>
                </a:tc>
                <a:tc>
                  <a:txBody>
                    <a:bodyPr/>
                    <a:lstStyle/>
                    <a:p>
                      <a:pPr algn="ctr" fontAlgn="b"/>
                      <a:r>
                        <a:rPr lang="en-US" sz="1200" u="none" strike="noStrike" dirty="0">
                          <a:effectLst/>
                        </a:rPr>
                        <a:t>      662,495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dirty="0">
                          <a:effectLst/>
                        </a:rPr>
                        <a:t>      247,834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75000"/>
                      </a:schemeClr>
                    </a:solidFill>
                  </a:tcPr>
                </a:tc>
                <a:tc>
                  <a:txBody>
                    <a:bodyPr/>
                    <a:lstStyle/>
                    <a:p>
                      <a:pPr algn="ctr" fontAlgn="b"/>
                      <a:r>
                        <a:rPr lang="en-US" sz="1200" u="none" strike="noStrike" dirty="0">
                          <a:effectLst/>
                        </a:rPr>
                        <a:t>      808,356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tc>
                  <a:txBody>
                    <a:bodyPr/>
                    <a:lstStyle/>
                    <a:p>
                      <a:pPr algn="ctr" fontAlgn="b"/>
                      <a:r>
                        <a:rPr lang="en-US" sz="1200" u="none" strike="noStrike" dirty="0">
                          <a:effectLst/>
                        </a:rPr>
                        <a:t>      302,399 </a:t>
                      </a:r>
                      <a:endParaRPr lang="en-US" sz="1200" b="0" i="0" u="none" strike="noStrike" dirty="0">
                        <a:solidFill>
                          <a:srgbClr val="000000"/>
                        </a:solidFill>
                        <a:effectLst/>
                        <a:latin typeface="Times New Roman" panose="02020603050405020304" pitchFamily="18" charset="0"/>
                      </a:endParaRPr>
                    </a:p>
                  </a:txBody>
                  <a:tcPr marL="0" marR="0" marT="0" marB="0" anchor="b">
                    <a:solidFill>
                      <a:schemeClr val="accent1">
                        <a:lumMod val="50000"/>
                      </a:schemeClr>
                    </a:solidFill>
                  </a:tcPr>
                </a:tc>
                <a:extLst>
                  <a:ext uri="{0D108BD9-81ED-4DB2-BD59-A6C34878D82A}">
                    <a16:rowId xmlns:a16="http://schemas.microsoft.com/office/drawing/2014/main" val="235758125"/>
                  </a:ext>
                </a:extLst>
              </a:tr>
            </a:tbl>
          </a:graphicData>
        </a:graphic>
      </p:graphicFrame>
    </p:spTree>
    <p:extLst>
      <p:ext uri="{BB962C8B-B14F-4D97-AF65-F5344CB8AC3E}">
        <p14:creationId xmlns:p14="http://schemas.microsoft.com/office/powerpoint/2010/main" val="3827644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lstStyle/>
          <a:p>
            <a:r>
              <a:rPr lang="en-US" dirty="0"/>
              <a:t>Cost-recovery</a:t>
            </a:r>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12</a:t>
            </a:fld>
            <a:endParaRPr lang="th-TH"/>
          </a:p>
        </p:txBody>
      </p:sp>
      <p:graphicFrame>
        <p:nvGraphicFramePr>
          <p:cNvPr id="5" name="Table 4"/>
          <p:cNvGraphicFramePr>
            <a:graphicFrameLocks noGrp="1"/>
          </p:cNvGraphicFramePr>
          <p:nvPr>
            <p:extLst>
              <p:ext uri="{D42A27DB-BD31-4B8C-83A1-F6EECF244321}">
                <p14:modId xmlns:p14="http://schemas.microsoft.com/office/powerpoint/2010/main" val="696164327"/>
              </p:ext>
            </p:extLst>
          </p:nvPr>
        </p:nvGraphicFramePr>
        <p:xfrm>
          <a:off x="427892" y="914400"/>
          <a:ext cx="8487508" cy="4032520"/>
        </p:xfrm>
        <a:graphic>
          <a:graphicData uri="http://schemas.openxmlformats.org/drawingml/2006/table">
            <a:tbl>
              <a:tblPr>
                <a:tableStyleId>{5C22544A-7EE6-4342-B048-85BDC9FD1C3A}</a:tableStyleId>
              </a:tblPr>
              <a:tblGrid>
                <a:gridCol w="2661759">
                  <a:extLst>
                    <a:ext uri="{9D8B030D-6E8A-4147-A177-3AD203B41FA5}">
                      <a16:colId xmlns:a16="http://schemas.microsoft.com/office/drawing/2014/main" val="19095979"/>
                    </a:ext>
                  </a:extLst>
                </a:gridCol>
                <a:gridCol w="1896914">
                  <a:extLst>
                    <a:ext uri="{9D8B030D-6E8A-4147-A177-3AD203B41FA5}">
                      <a16:colId xmlns:a16="http://schemas.microsoft.com/office/drawing/2014/main" val="1915381337"/>
                    </a:ext>
                  </a:extLst>
                </a:gridCol>
                <a:gridCol w="1977978">
                  <a:extLst>
                    <a:ext uri="{9D8B030D-6E8A-4147-A177-3AD203B41FA5}">
                      <a16:colId xmlns:a16="http://schemas.microsoft.com/office/drawing/2014/main" val="745630979"/>
                    </a:ext>
                  </a:extLst>
                </a:gridCol>
                <a:gridCol w="1950857">
                  <a:extLst>
                    <a:ext uri="{9D8B030D-6E8A-4147-A177-3AD203B41FA5}">
                      <a16:colId xmlns:a16="http://schemas.microsoft.com/office/drawing/2014/main" val="4209639506"/>
                    </a:ext>
                  </a:extLst>
                </a:gridCol>
              </a:tblGrid>
              <a:tr h="336583">
                <a:tc>
                  <a:txBody>
                    <a:bodyPr/>
                    <a:lstStyle/>
                    <a:p>
                      <a:pPr algn="l" fontAlgn="b"/>
                      <a:r>
                        <a:rPr lang="en-US" sz="2000" b="0" i="0" u="none" strike="noStrike" dirty="0">
                          <a:solidFill>
                            <a:srgbClr val="FF0000"/>
                          </a:solidFill>
                          <a:effectLst/>
                          <a:latin typeface="Calibri" panose="020F0502020204030204" pitchFamily="34" charset="0"/>
                        </a:rPr>
                        <a:t>Overall hospital</a:t>
                      </a:r>
                    </a:p>
                  </a:txBody>
                  <a:tcPr marL="0" marR="0" marT="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7771533"/>
                  </a:ext>
                </a:extLst>
              </a:tr>
              <a:tr h="244756">
                <a:tc>
                  <a:txBody>
                    <a:bodyPr/>
                    <a:lstStyle/>
                    <a:p>
                      <a:pPr algn="l" fontAlgn="b"/>
                      <a:r>
                        <a:rPr lang="en-US" sz="1400" u="none" strike="noStrike" dirty="0">
                          <a:effectLst/>
                        </a:rPr>
                        <a:t>Data of </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Oudomxay PH</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69043900"/>
                  </a:ext>
                </a:extLst>
              </a:tr>
              <a:tr h="333061">
                <a:tc>
                  <a:txBody>
                    <a:bodyPr/>
                    <a:lstStyle/>
                    <a:p>
                      <a:pPr algn="l" fontAlgn="b"/>
                      <a:r>
                        <a:rPr lang="en-US" sz="1400" u="none" strike="noStrike" dirty="0">
                          <a:effectLst/>
                        </a:rPr>
                        <a:t>Revenue</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12512449"/>
                  </a:ext>
                </a:extLst>
              </a:tr>
              <a:tr h="244756">
                <a:tc>
                  <a:txBody>
                    <a:bodyPr/>
                    <a:lstStyle/>
                    <a:p>
                      <a:pPr algn="l" fontAlgn="b"/>
                      <a:r>
                        <a:rPr lang="en-US" sz="1400" u="none" strike="noStrike" dirty="0" err="1">
                          <a:effectLst/>
                        </a:rPr>
                        <a:t>MoH</a:t>
                      </a:r>
                      <a:r>
                        <a:rPr lang="en-US" sz="1400" u="none" strike="noStrike" dirty="0">
                          <a:effectLst/>
                        </a:rPr>
                        <a:t> </a:t>
                      </a:r>
                      <a:r>
                        <a:rPr lang="en-US" sz="1400" u="none" strike="noStrike" dirty="0" smtClean="0">
                          <a:effectLst/>
                        </a:rPr>
                        <a:t>budget (</a:t>
                      </a:r>
                      <a:r>
                        <a:rPr lang="en-US" sz="1400" u="none" strike="noStrike" dirty="0" smtClean="0">
                          <a:solidFill>
                            <a:srgbClr val="FF0000"/>
                          </a:solidFill>
                          <a:effectLst/>
                        </a:rPr>
                        <a:t>excluding salary</a:t>
                      </a:r>
                      <a:r>
                        <a:rPr lang="en-US" sz="1400" u="none" strike="noStrike" dirty="0" smtClean="0">
                          <a:effectLst/>
                        </a:rPr>
                        <a:t>)</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a:solidFill>
                            <a:srgbClr val="000000"/>
                          </a:solidFill>
                          <a:effectLst/>
                          <a:latin typeface="Calibri" panose="020F0502020204030204" pitchFamily="34" charset="0"/>
                        </a:rPr>
                        <a:t>5,176,167,875</a:t>
                      </a:r>
                    </a:p>
                  </a:txBody>
                  <a:tcPr marL="0" marR="0" marT="0" marB="0" anchor="b"/>
                </a:tc>
                <a:tc>
                  <a:txBody>
                    <a:bodyPr/>
                    <a:lstStyle/>
                    <a:p>
                      <a:pPr algn="ctr" fontAlgn="b"/>
                      <a:r>
                        <a:rPr lang="en-US" sz="1400" u="none" strike="noStrike">
                          <a:effectLst/>
                        </a:rPr>
                        <a:t>LAK</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40%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57632996"/>
                  </a:ext>
                </a:extLst>
              </a:tr>
              <a:tr h="244756">
                <a:tc>
                  <a:txBody>
                    <a:bodyPr/>
                    <a:lstStyle/>
                    <a:p>
                      <a:pPr algn="l" fontAlgn="b"/>
                      <a:r>
                        <a:rPr lang="en-US" sz="1400" u="none" strike="noStrike" dirty="0">
                          <a:effectLst/>
                        </a:rPr>
                        <a:t>Insurance</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a:solidFill>
                            <a:srgbClr val="000000"/>
                          </a:solidFill>
                          <a:effectLst/>
                          <a:latin typeface="Calibri" panose="020F0502020204030204" pitchFamily="34" charset="0"/>
                        </a:rPr>
                        <a:t>4,676,079,250</a:t>
                      </a:r>
                    </a:p>
                  </a:txBody>
                  <a:tcPr marL="0" marR="0" marT="0" marB="0" anchor="b"/>
                </a:tc>
                <a:tc>
                  <a:txBody>
                    <a:bodyPr/>
                    <a:lstStyle/>
                    <a:p>
                      <a:pPr algn="ctr" fontAlgn="b"/>
                      <a:r>
                        <a:rPr lang="en-US" sz="1400" u="none" strike="noStrike">
                          <a:effectLst/>
                        </a:rPr>
                        <a:t>LAK</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22%</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37211102"/>
                  </a:ext>
                </a:extLst>
              </a:tr>
              <a:tr h="244756">
                <a:tc>
                  <a:txBody>
                    <a:bodyPr/>
                    <a:lstStyle/>
                    <a:p>
                      <a:pPr algn="l" fontAlgn="b"/>
                      <a:r>
                        <a:rPr lang="en-US" sz="1400" u="none" strike="noStrike" dirty="0">
                          <a:effectLst/>
                        </a:rPr>
                        <a:t>Patient payment</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a:solidFill>
                            <a:srgbClr val="000000"/>
                          </a:solidFill>
                          <a:effectLst/>
                          <a:latin typeface="Calibri" panose="020F0502020204030204" pitchFamily="34" charset="0"/>
                        </a:rPr>
                        <a:t>4,588,447,690</a:t>
                      </a:r>
                    </a:p>
                  </a:txBody>
                  <a:tcPr marL="0" marR="0" marT="0" marB="0" anchor="b"/>
                </a:tc>
                <a:tc>
                  <a:txBody>
                    <a:bodyPr/>
                    <a:lstStyle/>
                    <a:p>
                      <a:pPr algn="ctr" fontAlgn="b"/>
                      <a:r>
                        <a:rPr lang="en-US" sz="1400" u="none" strike="noStrike" dirty="0">
                          <a:effectLst/>
                        </a:rPr>
                        <a:t>LAK</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21%</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68088224"/>
                  </a:ext>
                </a:extLst>
              </a:tr>
              <a:tr h="244756">
                <a:tc>
                  <a:txBody>
                    <a:bodyPr/>
                    <a:lstStyle/>
                    <a:p>
                      <a:pPr algn="l" fontAlgn="b"/>
                      <a:r>
                        <a:rPr lang="en-US" sz="1400" u="none" strike="noStrike">
                          <a:effectLst/>
                        </a:rPr>
                        <a:t>Others</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a:solidFill>
                            <a:srgbClr val="000000"/>
                          </a:solidFill>
                          <a:effectLst/>
                          <a:latin typeface="Calibri" panose="020F0502020204030204" pitchFamily="34" charset="0"/>
                        </a:rPr>
                        <a:t>145,272,791</a:t>
                      </a:r>
                    </a:p>
                  </a:txBody>
                  <a:tcPr marL="0" marR="0" marT="0" marB="0" anchor="b"/>
                </a:tc>
                <a:tc>
                  <a:txBody>
                    <a:bodyPr/>
                    <a:lstStyle/>
                    <a:p>
                      <a:pPr algn="ctr" fontAlgn="b"/>
                      <a:r>
                        <a:rPr lang="en-US" sz="1400" u="none" strike="noStrike" dirty="0">
                          <a:effectLst/>
                        </a:rPr>
                        <a:t>LAK</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1%</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54576135"/>
                  </a:ext>
                </a:extLst>
              </a:tr>
              <a:tr h="244756">
                <a:tc>
                  <a:txBody>
                    <a:bodyPr/>
                    <a:lstStyle/>
                    <a:p>
                      <a:pPr algn="l" fontAlgn="b"/>
                      <a:r>
                        <a:rPr lang="en-US" sz="1400" u="none" strike="noStrike">
                          <a:effectLst/>
                        </a:rPr>
                        <a:t>Debt to be received</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a:solidFill>
                            <a:srgbClr val="000000"/>
                          </a:solidFill>
                          <a:effectLst/>
                          <a:latin typeface="Calibri" panose="020F0502020204030204" pitchFamily="34" charset="0"/>
                        </a:rPr>
                        <a:t>3,610,890,000</a:t>
                      </a:r>
                    </a:p>
                  </a:txBody>
                  <a:tcPr marL="0" marR="0" marT="0" marB="0" anchor="b"/>
                </a:tc>
                <a:tc>
                  <a:txBody>
                    <a:bodyPr/>
                    <a:lstStyle/>
                    <a:p>
                      <a:pPr algn="ctr" fontAlgn="b"/>
                      <a:r>
                        <a:rPr lang="en-US" sz="1400" u="none" strike="noStrike" dirty="0">
                          <a:effectLst/>
                        </a:rPr>
                        <a:t> LAK</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b="0" i="0" u="none" strike="noStrike" dirty="0">
                          <a:solidFill>
                            <a:srgbClr val="000000"/>
                          </a:solidFill>
                          <a:effectLst/>
                          <a:latin typeface="+mn-lt"/>
                        </a:rPr>
                        <a:t>17%</a:t>
                      </a:r>
                    </a:p>
                  </a:txBody>
                  <a:tcPr marL="0" marR="0" marT="0" marB="0" anchor="b"/>
                </a:tc>
                <a:extLst>
                  <a:ext uri="{0D108BD9-81ED-4DB2-BD59-A6C34878D82A}">
                    <a16:rowId xmlns:a16="http://schemas.microsoft.com/office/drawing/2014/main" val="2886394995"/>
                  </a:ext>
                </a:extLst>
              </a:tr>
              <a:tr h="215386">
                <a:tc>
                  <a:txBody>
                    <a:bodyPr/>
                    <a:lstStyle/>
                    <a:p>
                      <a:pPr algn="l" fontAlgn="b"/>
                      <a:r>
                        <a:rPr lang="en-US" sz="1400" u="none" strike="noStrike" dirty="0">
                          <a:effectLst/>
                        </a:rPr>
                        <a:t>Total</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21,681,220,686</a:t>
                      </a:r>
                    </a:p>
                  </a:txBody>
                  <a:tcPr marL="0" marR="0" marT="0" marB="0" anchor="b"/>
                </a:tc>
                <a:tc>
                  <a:txBody>
                    <a:bodyPr/>
                    <a:lstStyle/>
                    <a:p>
                      <a:pPr algn="ctr" fontAlgn="b"/>
                      <a:r>
                        <a:rPr lang="en-US" sz="1400" u="none" strike="noStrike" dirty="0">
                          <a:effectLst/>
                        </a:rPr>
                        <a:t>LAK</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100%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45629138"/>
                  </a:ext>
                </a:extLst>
              </a:tr>
              <a:tr h="244756">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1124814"/>
                  </a:ext>
                </a:extLst>
              </a:tr>
              <a:tr h="244756">
                <a:tc>
                  <a:txBody>
                    <a:bodyPr/>
                    <a:lstStyle/>
                    <a:p>
                      <a:pPr algn="l" fontAlgn="b"/>
                      <a:r>
                        <a:rPr lang="en-US" sz="1400" u="none" strike="noStrike">
                          <a:effectLst/>
                        </a:rPr>
                        <a:t>Overall cost recovery</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7143606"/>
                  </a:ext>
                </a:extLst>
              </a:tr>
              <a:tr h="244756">
                <a:tc>
                  <a:txBody>
                    <a:bodyPr/>
                    <a:lstStyle/>
                    <a:p>
                      <a:pPr algn="l" fontAlgn="b"/>
                      <a:r>
                        <a:rPr lang="en-US" sz="1400" u="none" strike="noStrike" dirty="0">
                          <a:effectLst/>
                        </a:rPr>
                        <a:t>Cost component</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smtClean="0">
                          <a:effectLst/>
                        </a:rPr>
                        <a:t>121</a:t>
                      </a:r>
                      <a:endParaRPr lang="en-US" sz="1400" b="0" i="0" u="none" strike="noStrike" dirty="0">
                        <a:solidFill>
                          <a:srgbClr val="000000"/>
                        </a:solidFill>
                        <a:effectLst/>
                        <a:latin typeface="Calibri" panose="020F0502020204030204" pitchFamily="34" charset="0"/>
                      </a:endParaRPr>
                    </a:p>
                  </a:txBody>
                  <a:tcPr marL="0" marR="0" marT="0" marB="0" anchor="b"/>
                </a:tc>
                <a:tc gridSpan="2">
                  <a:txBody>
                    <a:bodyPr/>
                    <a:lstStyle/>
                    <a:p>
                      <a:pPr algn="l" fontAlgn="b"/>
                      <a:r>
                        <a:rPr lang="en-US" sz="1400" b="0" i="0" u="none" strike="noStrike" dirty="0" smtClean="0">
                          <a:solidFill>
                            <a:srgbClr val="000000"/>
                          </a:solidFill>
                          <a:effectLst/>
                          <a:latin typeface="Calibri" panose="020F0502020204030204" pitchFamily="34" charset="0"/>
                        </a:rPr>
                        <a:t>Financial</a:t>
                      </a:r>
                      <a:r>
                        <a:rPr lang="en-US" sz="1400" b="0" i="0" u="none" strike="noStrike" baseline="0" dirty="0" smtClean="0">
                          <a:solidFill>
                            <a:srgbClr val="000000"/>
                          </a:solidFill>
                          <a:effectLst/>
                          <a:latin typeface="Calibri" panose="020F0502020204030204" pitchFamily="34" charset="0"/>
                        </a:rPr>
                        <a:t> cost covering only </a:t>
                      </a:r>
                      <a:r>
                        <a:rPr lang="en-US" sz="1400" b="0" i="0" u="none" strike="noStrike" baseline="0" dirty="0" smtClean="0">
                          <a:solidFill>
                            <a:srgbClr val="FF0000"/>
                          </a:solidFill>
                          <a:effectLst/>
                          <a:latin typeface="Calibri" panose="020F0502020204030204" pitchFamily="34" charset="0"/>
                        </a:rPr>
                        <a:t>material cost </a:t>
                      </a:r>
                      <a:r>
                        <a:rPr lang="en-US" sz="1400" b="0" i="0" u="none" strike="noStrike" baseline="0" dirty="0" smtClean="0">
                          <a:solidFill>
                            <a:srgbClr val="000000"/>
                          </a:solidFill>
                          <a:effectLst/>
                          <a:latin typeface="Calibri" panose="020F0502020204030204" pitchFamily="34" charset="0"/>
                        </a:rPr>
                        <a:t>from all departments</a:t>
                      </a:r>
                      <a:endParaRPr lang="en-US" sz="1400" b="0" i="0" u="none" strike="noStrike" dirty="0">
                        <a:solidFill>
                          <a:srgbClr val="000000"/>
                        </a:solidFill>
                        <a:effectLst/>
                        <a:latin typeface="Calibri" panose="020F0502020204030204" pitchFamily="34" charset="0"/>
                      </a:endParaRPr>
                    </a:p>
                  </a:txBody>
                  <a:tcPr marL="0" marR="0" marT="0" marB="0" anchor="b"/>
                </a:tc>
                <a:tc hMerge="1">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4961821"/>
                  </a:ext>
                </a:extLst>
              </a:tr>
              <a:tr h="244756">
                <a:tc>
                  <a:txBody>
                    <a:bodyPr/>
                    <a:lstStyle/>
                    <a:p>
                      <a:pPr algn="l" fontAlgn="b"/>
                      <a:r>
                        <a:rPr lang="en-US" sz="1600" dirty="0"/>
                        <a:t>Full cost</a:t>
                      </a: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2,155,833,558</a:t>
                      </a: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0824228"/>
                  </a:ext>
                </a:extLst>
              </a:tr>
              <a:tr h="244756">
                <a:tc>
                  <a:txBody>
                    <a:bodyPr/>
                    <a:lstStyle/>
                    <a:p>
                      <a:pPr algn="l" fontAlgn="b"/>
                      <a:r>
                        <a:rPr lang="en-US" sz="1400" u="none" strike="noStrike" dirty="0">
                          <a:effectLst/>
                        </a:rPr>
                        <a:t>Cost recovery (Revenue-Cost)</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19,525,387,128</a:t>
                      </a: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07649815"/>
                  </a:ext>
                </a:extLst>
              </a:tr>
              <a:tr h="244756">
                <a:tc>
                  <a:txBody>
                    <a:bodyPr/>
                    <a:lstStyle/>
                    <a:p>
                      <a:pPr algn="l" fontAlgn="b"/>
                      <a:r>
                        <a:rPr lang="en-US" sz="1600" b="0" i="0" u="none" strike="noStrike" dirty="0" smtClean="0">
                          <a:solidFill>
                            <a:srgbClr val="000000"/>
                          </a:solidFill>
                          <a:effectLst/>
                          <a:latin typeface="+mn-lt"/>
                        </a:rPr>
                        <a:t>Revenue/ Cost</a:t>
                      </a:r>
                      <a:endParaRPr lang="en-US" sz="1600" b="0" i="0" u="none" strike="noStrike" dirty="0">
                        <a:solidFill>
                          <a:srgbClr val="000000"/>
                        </a:solidFill>
                        <a:effectLst/>
                        <a:latin typeface="+mn-lt"/>
                      </a:endParaRP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                  10.06 </a:t>
                      </a:r>
                    </a:p>
                  </a:txBody>
                  <a:tcPr marL="0" marR="0" marT="0" marB="0" anchor="b"/>
                </a:tc>
                <a:tc>
                  <a:txBody>
                    <a:bodyPr/>
                    <a:lstStyle/>
                    <a:p>
                      <a:pPr algn="ctr" fontAlgn="b"/>
                      <a:endParaRPr lang="en-US" sz="1400" b="0" i="0" u="none" strike="noStrike" dirty="0">
                        <a:solidFill>
                          <a:srgbClr val="000000"/>
                        </a:solidFill>
                        <a:effectLst/>
                        <a:latin typeface="+mn-lt"/>
                      </a:endParaRPr>
                    </a:p>
                  </a:txBody>
                  <a:tcPr marL="0" marR="0" marT="0" marB="0" anchor="b"/>
                </a:tc>
                <a:tc>
                  <a:txBody>
                    <a:bodyPr/>
                    <a:lstStyle/>
                    <a:p>
                      <a:pPr algn="ctr" fontAlgn="b"/>
                      <a:endParaRPr lang="en-US" sz="1400" b="0" i="0" u="none" strike="noStrike" dirty="0">
                        <a:solidFill>
                          <a:srgbClr val="000000"/>
                        </a:solidFill>
                        <a:effectLst/>
                        <a:latin typeface="+mn-lt"/>
                      </a:endParaRPr>
                    </a:p>
                  </a:txBody>
                  <a:tcPr marL="0" marR="0" marT="0" marB="0" anchor="b"/>
                </a:tc>
                <a:extLst>
                  <a:ext uri="{0D108BD9-81ED-4DB2-BD59-A6C34878D82A}">
                    <a16:rowId xmlns:a16="http://schemas.microsoft.com/office/drawing/2014/main" val="393002261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726340377"/>
              </p:ext>
            </p:extLst>
          </p:nvPr>
        </p:nvGraphicFramePr>
        <p:xfrm>
          <a:off x="656493" y="5122475"/>
          <a:ext cx="8258907" cy="1599000"/>
        </p:xfrm>
        <a:graphic>
          <a:graphicData uri="http://schemas.openxmlformats.org/drawingml/2006/table">
            <a:tbl>
              <a:tblPr>
                <a:tableStyleId>{5C22544A-7EE6-4342-B048-85BDC9FD1C3A}</a:tableStyleId>
              </a:tblPr>
              <a:tblGrid>
                <a:gridCol w="1160343">
                  <a:extLst>
                    <a:ext uri="{9D8B030D-6E8A-4147-A177-3AD203B41FA5}">
                      <a16:colId xmlns:a16="http://schemas.microsoft.com/office/drawing/2014/main" val="1158525662"/>
                    </a:ext>
                  </a:extLst>
                </a:gridCol>
                <a:gridCol w="316765">
                  <a:extLst>
                    <a:ext uri="{9D8B030D-6E8A-4147-A177-3AD203B41FA5}">
                      <a16:colId xmlns:a16="http://schemas.microsoft.com/office/drawing/2014/main" val="674761181"/>
                    </a:ext>
                  </a:extLst>
                </a:gridCol>
                <a:gridCol w="1752600">
                  <a:extLst>
                    <a:ext uri="{9D8B030D-6E8A-4147-A177-3AD203B41FA5}">
                      <a16:colId xmlns:a16="http://schemas.microsoft.com/office/drawing/2014/main" val="627347526"/>
                    </a:ext>
                  </a:extLst>
                </a:gridCol>
                <a:gridCol w="2609234">
                  <a:extLst>
                    <a:ext uri="{9D8B030D-6E8A-4147-A177-3AD203B41FA5}">
                      <a16:colId xmlns:a16="http://schemas.microsoft.com/office/drawing/2014/main" val="7901514"/>
                    </a:ext>
                  </a:extLst>
                </a:gridCol>
                <a:gridCol w="610502">
                  <a:extLst>
                    <a:ext uri="{9D8B030D-6E8A-4147-A177-3AD203B41FA5}">
                      <a16:colId xmlns:a16="http://schemas.microsoft.com/office/drawing/2014/main" val="4260270432"/>
                    </a:ext>
                  </a:extLst>
                </a:gridCol>
                <a:gridCol w="861650">
                  <a:extLst>
                    <a:ext uri="{9D8B030D-6E8A-4147-A177-3AD203B41FA5}">
                      <a16:colId xmlns:a16="http://schemas.microsoft.com/office/drawing/2014/main" val="26195815"/>
                    </a:ext>
                  </a:extLst>
                </a:gridCol>
                <a:gridCol w="947813">
                  <a:extLst>
                    <a:ext uri="{9D8B030D-6E8A-4147-A177-3AD203B41FA5}">
                      <a16:colId xmlns:a16="http://schemas.microsoft.com/office/drawing/2014/main" val="4170167564"/>
                    </a:ext>
                  </a:extLst>
                </a:gridCol>
              </a:tblGrid>
              <a:tr h="311820">
                <a:tc>
                  <a:txBody>
                    <a:bodyPr/>
                    <a:lstStyle/>
                    <a:p>
                      <a:pPr algn="l" fontAlgn="ct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l" fontAlgn="ct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600" b="0" i="0" u="none" strike="noStrike" dirty="0">
                        <a:solidFill>
                          <a:srgbClr val="000000"/>
                        </a:solidFill>
                        <a:effectLst/>
                        <a:latin typeface="Times New Roman" panose="02020603050405020304" pitchFamily="18" charset="0"/>
                      </a:endParaRPr>
                    </a:p>
                  </a:txBody>
                  <a:tcPr marL="0" marR="0" marT="0" marB="0" anchor="ctr"/>
                </a:tc>
                <a:tc gridSpan="3">
                  <a:txBody>
                    <a:bodyPr/>
                    <a:lstStyle/>
                    <a:p>
                      <a:pPr algn="ctr" fontAlgn="b"/>
                      <a:r>
                        <a:rPr lang="en-US" sz="1600" b="0" i="0" u="none" strike="noStrike" dirty="0">
                          <a:solidFill>
                            <a:srgbClr val="000000"/>
                          </a:solidFill>
                          <a:effectLst/>
                          <a:latin typeface="Times New Roman" panose="02020603050405020304" pitchFamily="18" charset="0"/>
                        </a:rPr>
                        <a:t>RCC </a:t>
                      </a:r>
                      <a:r>
                        <a:rPr lang="en-US" sz="1600" b="0" i="0" u="none" strike="noStrike" dirty="0" smtClean="0">
                          <a:solidFill>
                            <a:srgbClr val="000000"/>
                          </a:solidFill>
                          <a:effectLst/>
                          <a:latin typeface="Times New Roman" panose="02020603050405020304" pitchFamily="18" charset="0"/>
                        </a:rPr>
                        <a:t>(Charge/ Cost)</a:t>
                      </a:r>
                      <a:endParaRPr lang="en-US" sz="16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ctr" fontAlgn="b"/>
                      <a:endParaRPr lang="en-US" sz="16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ct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429592408"/>
                  </a:ext>
                </a:extLst>
              </a:tr>
              <a:tr h="311820">
                <a:tc>
                  <a:txBody>
                    <a:bodyPr/>
                    <a:lstStyle/>
                    <a:p>
                      <a:pPr algn="l" fontAlgn="ct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l" fontAlgn="ct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dirty="0">
                          <a:effectLst/>
                        </a:rPr>
                        <a:t>Full cost</a:t>
                      </a: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dirty="0">
                          <a:effectLst/>
                        </a:rPr>
                        <a:t>Total charge; 123</a:t>
                      </a: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r" fontAlgn="b"/>
                      <a:r>
                        <a:rPr lang="en-US" sz="1600" b="0" i="0" u="none" strike="noStrike">
                          <a:solidFill>
                            <a:srgbClr val="000000"/>
                          </a:solidFill>
                          <a:effectLst/>
                          <a:latin typeface="+mn-lt"/>
                        </a:rPr>
                        <a:t>121</a:t>
                      </a:r>
                    </a:p>
                  </a:txBody>
                  <a:tcPr marL="0" marR="0" marT="0" marB="0" anchor="b"/>
                </a:tc>
                <a:tc>
                  <a:txBody>
                    <a:bodyPr/>
                    <a:lstStyle/>
                    <a:p>
                      <a:pPr algn="r" fontAlgn="b"/>
                      <a:r>
                        <a:rPr lang="en-US" sz="1600" b="0" i="0" u="none" strike="noStrike">
                          <a:solidFill>
                            <a:srgbClr val="000000"/>
                          </a:solidFill>
                          <a:effectLst/>
                          <a:latin typeface="+mn-lt"/>
                        </a:rPr>
                        <a:t> 123 </a:t>
                      </a:r>
                    </a:p>
                  </a:txBody>
                  <a:tcPr marL="0" marR="0" marT="0" marB="0" anchor="b"/>
                </a:tc>
                <a:tc>
                  <a:txBody>
                    <a:bodyPr/>
                    <a:lstStyle/>
                    <a:p>
                      <a:pPr algn="r" fontAlgn="b"/>
                      <a:r>
                        <a:rPr lang="en-US" sz="1600" b="0" i="0" u="none" strike="noStrike">
                          <a:solidFill>
                            <a:srgbClr val="000000"/>
                          </a:solidFill>
                          <a:effectLst/>
                          <a:latin typeface="+mn-lt"/>
                        </a:rPr>
                        <a:t>125</a:t>
                      </a:r>
                    </a:p>
                  </a:txBody>
                  <a:tcPr marL="0" marR="0" marT="0" marB="0" anchor="b"/>
                </a:tc>
                <a:extLst>
                  <a:ext uri="{0D108BD9-81ED-4DB2-BD59-A6C34878D82A}">
                    <a16:rowId xmlns:a16="http://schemas.microsoft.com/office/drawing/2014/main" val="509401609"/>
                  </a:ext>
                </a:extLst>
              </a:tr>
              <a:tr h="155910">
                <a:tc>
                  <a:txBody>
                    <a:bodyPr/>
                    <a:lstStyle/>
                    <a:p>
                      <a:pPr algn="l" fontAlgn="ctr"/>
                      <a:r>
                        <a:rPr lang="en-US" sz="1600" u="none" strike="noStrike">
                          <a:effectLst/>
                        </a:rPr>
                        <a:t>Laboratory</a:t>
                      </a:r>
                      <a:endParaRPr lang="en-US" sz="16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600" u="none" strike="noStrike" dirty="0">
                          <a:effectLst/>
                        </a:rPr>
                        <a:t>B2</a:t>
                      </a: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a:effectLst/>
                        </a:rPr>
                        <a:t>680,749,669</a:t>
                      </a:r>
                      <a:endParaRPr lang="en-US" sz="16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dirty="0">
                          <a:effectLst/>
                        </a:rPr>
                        <a:t>1,682,371,000</a:t>
                      </a: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r" fontAlgn="b"/>
                      <a:r>
                        <a:rPr lang="en-US" sz="1600" b="0" i="0" u="none" strike="noStrike">
                          <a:solidFill>
                            <a:srgbClr val="000000"/>
                          </a:solidFill>
                          <a:effectLst/>
                          <a:latin typeface="+mn-lt"/>
                        </a:rPr>
                        <a:t>           14.13 </a:t>
                      </a:r>
                    </a:p>
                  </a:txBody>
                  <a:tcPr marL="0" marR="0" marT="0" marB="0" anchor="b"/>
                </a:tc>
                <a:tc>
                  <a:txBody>
                    <a:bodyPr/>
                    <a:lstStyle/>
                    <a:p>
                      <a:pPr algn="r" fontAlgn="b"/>
                      <a:r>
                        <a:rPr lang="en-US" sz="1600" b="0" i="0" u="none" strike="noStrike">
                          <a:solidFill>
                            <a:srgbClr val="000000"/>
                          </a:solidFill>
                          <a:effectLst/>
                          <a:latin typeface="+mn-lt"/>
                        </a:rPr>
                        <a:t>           2.47 </a:t>
                      </a:r>
                    </a:p>
                  </a:txBody>
                  <a:tcPr marL="0" marR="0" marT="0" marB="0" anchor="b"/>
                </a:tc>
                <a:tc>
                  <a:txBody>
                    <a:bodyPr/>
                    <a:lstStyle/>
                    <a:p>
                      <a:pPr algn="r" fontAlgn="b"/>
                      <a:r>
                        <a:rPr lang="en-US" sz="1600" b="0" i="0" u="none" strike="noStrike">
                          <a:solidFill>
                            <a:srgbClr val="000000"/>
                          </a:solidFill>
                          <a:effectLst/>
                          <a:latin typeface="+mn-lt"/>
                        </a:rPr>
                        <a:t>2.40</a:t>
                      </a:r>
                    </a:p>
                  </a:txBody>
                  <a:tcPr marL="0" marR="0" marT="0" marB="0" anchor="b"/>
                </a:tc>
                <a:extLst>
                  <a:ext uri="{0D108BD9-81ED-4DB2-BD59-A6C34878D82A}">
                    <a16:rowId xmlns:a16="http://schemas.microsoft.com/office/drawing/2014/main" val="1215259877"/>
                  </a:ext>
                </a:extLst>
              </a:tr>
              <a:tr h="155910">
                <a:tc>
                  <a:txBody>
                    <a:bodyPr/>
                    <a:lstStyle/>
                    <a:p>
                      <a:pPr algn="l" fontAlgn="ctr"/>
                      <a:r>
                        <a:rPr lang="en-US" sz="1600" u="none" strike="noStrike">
                          <a:effectLst/>
                        </a:rPr>
                        <a:t>Radiology</a:t>
                      </a:r>
                      <a:endParaRPr lang="en-US" sz="16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600" u="none" strike="noStrike">
                          <a:effectLst/>
                        </a:rPr>
                        <a:t>B3</a:t>
                      </a:r>
                      <a:endParaRPr lang="en-US" sz="16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a:effectLst/>
                        </a:rPr>
                        <a:t>575,357,005</a:t>
                      </a:r>
                      <a:endParaRPr lang="en-US" sz="16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u="none" strike="noStrike" dirty="0">
                          <a:effectLst/>
                        </a:rPr>
                        <a:t>501,895,000</a:t>
                      </a:r>
                      <a:endParaRPr lang="en-US" sz="1600" b="0" i="0" u="none" strike="noStrike" dirty="0">
                        <a:solidFill>
                          <a:srgbClr val="000000"/>
                        </a:solidFill>
                        <a:effectLst/>
                        <a:latin typeface="Times New Roman" panose="02020603050405020304" pitchFamily="18" charset="0"/>
                      </a:endParaRPr>
                    </a:p>
                  </a:txBody>
                  <a:tcPr marL="0" marR="0" marT="0" marB="0" anchor="ctr"/>
                </a:tc>
                <a:tc>
                  <a:txBody>
                    <a:bodyPr/>
                    <a:lstStyle/>
                    <a:p>
                      <a:pPr algn="r" fontAlgn="b"/>
                      <a:r>
                        <a:rPr lang="en-US" sz="1600" b="0" i="0" u="none" strike="noStrike">
                          <a:solidFill>
                            <a:srgbClr val="000000"/>
                          </a:solidFill>
                          <a:effectLst/>
                          <a:latin typeface="+mn-lt"/>
                        </a:rPr>
                        <a:t>             7.83 </a:t>
                      </a:r>
                    </a:p>
                  </a:txBody>
                  <a:tcPr marL="0" marR="0" marT="0" marB="0" anchor="b"/>
                </a:tc>
                <a:tc>
                  <a:txBody>
                    <a:bodyPr/>
                    <a:lstStyle/>
                    <a:p>
                      <a:pPr algn="r" fontAlgn="b"/>
                      <a:r>
                        <a:rPr lang="en-US" sz="1600" b="0" i="0" u="none" strike="noStrike">
                          <a:solidFill>
                            <a:srgbClr val="000000"/>
                          </a:solidFill>
                          <a:effectLst/>
                          <a:latin typeface="+mn-lt"/>
                        </a:rPr>
                        <a:t>           0.87 </a:t>
                      </a:r>
                    </a:p>
                  </a:txBody>
                  <a:tcPr marL="0" marR="0" marT="0" marB="0" anchor="b"/>
                </a:tc>
                <a:tc>
                  <a:txBody>
                    <a:bodyPr/>
                    <a:lstStyle/>
                    <a:p>
                      <a:pPr algn="r" fontAlgn="b"/>
                      <a:r>
                        <a:rPr lang="en-US" sz="1600" b="0" i="0" u="none" strike="noStrike" dirty="0">
                          <a:solidFill>
                            <a:srgbClr val="000000"/>
                          </a:solidFill>
                          <a:effectLst/>
                          <a:latin typeface="+mn-lt"/>
                        </a:rPr>
                        <a:t>0.85</a:t>
                      </a:r>
                    </a:p>
                  </a:txBody>
                  <a:tcPr marL="0" marR="0" marT="0" marB="0" anchor="b"/>
                </a:tc>
                <a:extLst>
                  <a:ext uri="{0D108BD9-81ED-4DB2-BD59-A6C34878D82A}">
                    <a16:rowId xmlns:a16="http://schemas.microsoft.com/office/drawing/2014/main" val="534543335"/>
                  </a:ext>
                </a:extLst>
              </a:tr>
            </a:tbl>
          </a:graphicData>
        </a:graphic>
      </p:graphicFrame>
    </p:spTree>
    <p:extLst>
      <p:ext uri="{BB962C8B-B14F-4D97-AF65-F5344CB8AC3E}">
        <p14:creationId xmlns:p14="http://schemas.microsoft.com/office/powerpoint/2010/main" val="382153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413"/>
            <a:ext cx="8229600" cy="1143000"/>
          </a:xfrm>
        </p:spPr>
        <p:txBody>
          <a:bodyPr/>
          <a:lstStyle/>
          <a:p>
            <a:r>
              <a:rPr lang="en-US" dirty="0"/>
              <a:t>Cost-recovery; services</a:t>
            </a:r>
          </a:p>
        </p:txBody>
      </p:sp>
      <p:sp>
        <p:nvSpPr>
          <p:cNvPr id="3" name="Content Placeholder 2"/>
          <p:cNvSpPr>
            <a:spLocks noGrp="1"/>
          </p:cNvSpPr>
          <p:nvPr>
            <p:ph idx="1"/>
          </p:nvPr>
        </p:nvSpPr>
        <p:spPr>
          <a:xfrm>
            <a:off x="457200" y="1145458"/>
            <a:ext cx="8229600" cy="5576017"/>
          </a:xfrm>
        </p:spPr>
        <p:txBody>
          <a:bodyPr/>
          <a:lstStyle/>
          <a:p>
            <a:pPr marL="0" indent="0">
              <a:buNone/>
            </a:pPr>
            <a:r>
              <a:rPr lang="en-US" dirty="0" smtClean="0"/>
              <a:t>Beneficial for hospital management</a:t>
            </a:r>
          </a:p>
          <a:p>
            <a:r>
              <a:rPr lang="en-US" dirty="0" smtClean="0"/>
              <a:t>Efficiency analysis; control cost and/or increase number of services</a:t>
            </a:r>
          </a:p>
          <a:p>
            <a:r>
              <a:rPr lang="en-US" dirty="0" smtClean="0"/>
              <a:t>Price setting</a:t>
            </a:r>
          </a:p>
          <a:p>
            <a:pPr marL="0" indent="0">
              <a:buNone/>
            </a:pPr>
            <a:r>
              <a:rPr lang="en-US" dirty="0" smtClean="0"/>
              <a:t>Cost format</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13</a:t>
            </a:fld>
            <a:endParaRPr lang="th-TH"/>
          </a:p>
        </p:txBody>
      </p:sp>
      <p:graphicFrame>
        <p:nvGraphicFramePr>
          <p:cNvPr id="5" name="Table 4"/>
          <p:cNvGraphicFramePr>
            <a:graphicFrameLocks noGrp="1"/>
          </p:cNvGraphicFramePr>
          <p:nvPr>
            <p:extLst>
              <p:ext uri="{D42A27DB-BD31-4B8C-83A1-F6EECF244321}">
                <p14:modId xmlns:p14="http://schemas.microsoft.com/office/powerpoint/2010/main" val="153040592"/>
              </p:ext>
            </p:extLst>
          </p:nvPr>
        </p:nvGraphicFramePr>
        <p:xfrm>
          <a:off x="0" y="3966046"/>
          <a:ext cx="8244254" cy="2517304"/>
        </p:xfrm>
        <a:graphic>
          <a:graphicData uri="http://schemas.openxmlformats.org/drawingml/2006/table">
            <a:tbl>
              <a:tblPr>
                <a:tableStyleId>{5C22544A-7EE6-4342-B048-85BDC9FD1C3A}</a:tableStyleId>
              </a:tblPr>
              <a:tblGrid>
                <a:gridCol w="915475">
                  <a:extLst>
                    <a:ext uri="{9D8B030D-6E8A-4147-A177-3AD203B41FA5}">
                      <a16:colId xmlns:a16="http://schemas.microsoft.com/office/drawing/2014/main" val="3685148219"/>
                    </a:ext>
                  </a:extLst>
                </a:gridCol>
                <a:gridCol w="1806684">
                  <a:extLst>
                    <a:ext uri="{9D8B030D-6E8A-4147-A177-3AD203B41FA5}">
                      <a16:colId xmlns:a16="http://schemas.microsoft.com/office/drawing/2014/main" val="1552486308"/>
                    </a:ext>
                  </a:extLst>
                </a:gridCol>
                <a:gridCol w="4226695">
                  <a:extLst>
                    <a:ext uri="{9D8B030D-6E8A-4147-A177-3AD203B41FA5}">
                      <a16:colId xmlns:a16="http://schemas.microsoft.com/office/drawing/2014/main" val="2516333304"/>
                    </a:ext>
                  </a:extLst>
                </a:gridCol>
                <a:gridCol w="1295400">
                  <a:extLst>
                    <a:ext uri="{9D8B030D-6E8A-4147-A177-3AD203B41FA5}">
                      <a16:colId xmlns:a16="http://schemas.microsoft.com/office/drawing/2014/main" val="3774398162"/>
                    </a:ext>
                  </a:extLst>
                </a:gridCol>
              </a:tblGrid>
              <a:tr h="209550">
                <a:tc>
                  <a:txBody>
                    <a:bodyPr/>
                    <a:lstStyle/>
                    <a:p>
                      <a:pPr algn="ctr" fontAlgn="b"/>
                      <a:r>
                        <a:rPr lang="en-US" sz="1800" u="none" strike="noStrike" dirty="0">
                          <a:effectLst/>
                        </a:rPr>
                        <a:t>Format</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Type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Source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a:effectLst/>
                        </a:rPr>
                        <a:t>Component</a:t>
                      </a:r>
                      <a:endParaRPr lang="en-US" sz="18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9225014"/>
                  </a:ext>
                </a:extLst>
              </a:tr>
              <a:tr h="342900">
                <a:tc>
                  <a:txBody>
                    <a:bodyPr/>
                    <a:lstStyle/>
                    <a:p>
                      <a:pPr algn="ctr" fontAlgn="b"/>
                      <a:r>
                        <a:rPr lang="en-US" sz="1800" u="none" strike="noStrike" dirty="0">
                          <a:effectLst/>
                        </a:rPr>
                        <a:t>123</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Financial</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M + </a:t>
                      </a:r>
                      <a:r>
                        <a:rPr lang="en-US" sz="1800" u="none" strike="noStrike" dirty="0" smtClean="0">
                          <a:effectLst/>
                        </a:rPr>
                        <a:t>L</a:t>
                      </a:r>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1338818"/>
                  </a:ext>
                </a:extLst>
              </a:tr>
              <a:tr h="200025">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2000" dirty="0"/>
                    </a:p>
                  </a:txBody>
                  <a:tcPr marL="0" marR="0" marT="0" marB="0" anchor="b"/>
                </a:tc>
                <a:extLst>
                  <a:ext uri="{0D108BD9-81ED-4DB2-BD59-A6C34878D82A}">
                    <a16:rowId xmlns:a16="http://schemas.microsoft.com/office/drawing/2014/main" val="1622828186"/>
                  </a:ext>
                </a:extLst>
              </a:tr>
              <a:tr h="566584">
                <a:tc>
                  <a:txBody>
                    <a:bodyPr/>
                    <a:lstStyle/>
                    <a:p>
                      <a:pPr algn="ctr" fontAlgn="b"/>
                      <a:r>
                        <a:rPr lang="en-US" sz="1800" u="none" strike="noStrike" dirty="0">
                          <a:effectLst/>
                        </a:rPr>
                        <a:t>125</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Financial</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2000" dirty="0"/>
                        <a:t>M + L + C</a:t>
                      </a:r>
                    </a:p>
                  </a:txBody>
                  <a:tcPr marL="0" marR="0" marT="0" marB="0" anchor="b"/>
                </a:tc>
                <a:extLst>
                  <a:ext uri="{0D108BD9-81ED-4DB2-BD59-A6C34878D82A}">
                    <a16:rowId xmlns:a16="http://schemas.microsoft.com/office/drawing/2014/main" val="546755406"/>
                  </a:ext>
                </a:extLst>
              </a:tr>
              <a:tr h="209550">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45620370"/>
                  </a:ext>
                </a:extLst>
              </a:tr>
              <a:tr h="209550">
                <a:tc>
                  <a:txBody>
                    <a:bodyPr/>
                    <a:lstStyle/>
                    <a:p>
                      <a:pPr algn="ctr" fontAlgn="b"/>
                      <a:r>
                        <a:rPr lang="en-US" sz="1800" u="none" strike="noStrike" dirty="0">
                          <a:effectLst/>
                        </a:rPr>
                        <a:t>225</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Economic</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err="1">
                          <a:effectLst/>
                        </a:rPr>
                        <a:t>Direct+indirect</a:t>
                      </a:r>
                      <a:r>
                        <a:rPr lang="en-US" sz="1800" u="none" strike="noStrike" dirty="0">
                          <a:effectLst/>
                        </a:rPr>
                        <a:t> </a:t>
                      </a:r>
                    </a:p>
                    <a:p>
                      <a:pPr algn="ctr" fontAlgn="b"/>
                      <a:r>
                        <a:rPr lang="en-US" sz="1800" u="none" strike="noStrike" dirty="0" smtClean="0">
                          <a:effectLst/>
                        </a:rPr>
                        <a:t>(Pt service + Med service + Supportive)</a:t>
                      </a:r>
                      <a:endParaRPr lang="en-US" sz="18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800" u="none" strike="noStrike" dirty="0">
                          <a:effectLst/>
                        </a:rPr>
                        <a:t>M + L + C</a:t>
                      </a:r>
                      <a:endParaRPr lang="en-US" sz="18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670249430"/>
                  </a:ext>
                </a:extLst>
              </a:tr>
            </a:tbl>
          </a:graphicData>
        </a:graphic>
      </p:graphicFrame>
    </p:spTree>
    <p:extLst>
      <p:ext uri="{BB962C8B-B14F-4D97-AF65-F5344CB8AC3E}">
        <p14:creationId xmlns:p14="http://schemas.microsoft.com/office/powerpoint/2010/main" val="1173840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lstStyle/>
          <a:p>
            <a:r>
              <a:rPr lang="en-US" dirty="0"/>
              <a:t>Cost-recovery; services</a:t>
            </a:r>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14</a:t>
            </a:fld>
            <a:endParaRPr lang="th-TH"/>
          </a:p>
        </p:txBody>
      </p:sp>
      <p:graphicFrame>
        <p:nvGraphicFramePr>
          <p:cNvPr id="7" name="Table 6"/>
          <p:cNvGraphicFramePr>
            <a:graphicFrameLocks noGrp="1"/>
          </p:cNvGraphicFramePr>
          <p:nvPr>
            <p:extLst>
              <p:ext uri="{D42A27DB-BD31-4B8C-83A1-F6EECF244321}">
                <p14:modId xmlns:p14="http://schemas.microsoft.com/office/powerpoint/2010/main" val="827347980"/>
              </p:ext>
            </p:extLst>
          </p:nvPr>
        </p:nvGraphicFramePr>
        <p:xfrm>
          <a:off x="152400" y="951881"/>
          <a:ext cx="8229600" cy="5714984"/>
        </p:xfrm>
        <a:graphic>
          <a:graphicData uri="http://schemas.openxmlformats.org/drawingml/2006/table">
            <a:tbl>
              <a:tblPr>
                <a:tableStyleId>{5C22544A-7EE6-4342-B048-85BDC9FD1C3A}</a:tableStyleId>
              </a:tblPr>
              <a:tblGrid>
                <a:gridCol w="1665894">
                  <a:extLst>
                    <a:ext uri="{9D8B030D-6E8A-4147-A177-3AD203B41FA5}">
                      <a16:colId xmlns:a16="http://schemas.microsoft.com/office/drawing/2014/main" val="1079507787"/>
                    </a:ext>
                  </a:extLst>
                </a:gridCol>
                <a:gridCol w="1038687">
                  <a:extLst>
                    <a:ext uri="{9D8B030D-6E8A-4147-A177-3AD203B41FA5}">
                      <a16:colId xmlns:a16="http://schemas.microsoft.com/office/drawing/2014/main" val="35730950"/>
                    </a:ext>
                  </a:extLst>
                </a:gridCol>
                <a:gridCol w="970773">
                  <a:extLst>
                    <a:ext uri="{9D8B030D-6E8A-4147-A177-3AD203B41FA5}">
                      <a16:colId xmlns:a16="http://schemas.microsoft.com/office/drawing/2014/main" val="1898539783"/>
                    </a:ext>
                  </a:extLst>
                </a:gridCol>
                <a:gridCol w="970773">
                  <a:extLst>
                    <a:ext uri="{9D8B030D-6E8A-4147-A177-3AD203B41FA5}">
                      <a16:colId xmlns:a16="http://schemas.microsoft.com/office/drawing/2014/main" val="1813533167"/>
                    </a:ext>
                  </a:extLst>
                </a:gridCol>
                <a:gridCol w="1018713">
                  <a:extLst>
                    <a:ext uri="{9D8B030D-6E8A-4147-A177-3AD203B41FA5}">
                      <a16:colId xmlns:a16="http://schemas.microsoft.com/office/drawing/2014/main" val="387521002"/>
                    </a:ext>
                  </a:extLst>
                </a:gridCol>
                <a:gridCol w="826955">
                  <a:extLst>
                    <a:ext uri="{9D8B030D-6E8A-4147-A177-3AD203B41FA5}">
                      <a16:colId xmlns:a16="http://schemas.microsoft.com/office/drawing/2014/main" val="1498065892"/>
                    </a:ext>
                  </a:extLst>
                </a:gridCol>
                <a:gridCol w="826955">
                  <a:extLst>
                    <a:ext uri="{9D8B030D-6E8A-4147-A177-3AD203B41FA5}">
                      <a16:colId xmlns:a16="http://schemas.microsoft.com/office/drawing/2014/main" val="3901666496"/>
                    </a:ext>
                  </a:extLst>
                </a:gridCol>
                <a:gridCol w="910850">
                  <a:extLst>
                    <a:ext uri="{9D8B030D-6E8A-4147-A177-3AD203B41FA5}">
                      <a16:colId xmlns:a16="http://schemas.microsoft.com/office/drawing/2014/main" val="3657917958"/>
                    </a:ext>
                  </a:extLst>
                </a:gridCol>
              </a:tblGrid>
              <a:tr h="259772">
                <a:tc>
                  <a:txBody>
                    <a:bodyPr/>
                    <a:lstStyle/>
                    <a:p>
                      <a:pPr algn="l" fontAlgn="b"/>
                      <a:r>
                        <a:rPr lang="en-US" sz="1400" u="none" strike="noStrike" dirty="0">
                          <a:effectLst/>
                        </a:rPr>
                        <a:t>Service</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Unit price</a:t>
                      </a:r>
                      <a:endParaRPr lang="en-US" sz="1400" b="0" i="0" u="none" strike="noStrike" dirty="0">
                        <a:solidFill>
                          <a:srgbClr val="000000"/>
                        </a:solidFill>
                        <a:effectLst/>
                        <a:latin typeface="Calibri" panose="020F0502020204030204" pitchFamily="34" charset="0"/>
                      </a:endParaRPr>
                    </a:p>
                  </a:txBody>
                  <a:tcPr marL="0" marR="0" marT="0" marB="0" anchor="b"/>
                </a:tc>
                <a:tc gridSpan="3">
                  <a:txBody>
                    <a:bodyPr/>
                    <a:lstStyle/>
                    <a:p>
                      <a:pPr algn="ctr" fontAlgn="b"/>
                      <a:r>
                        <a:rPr lang="en-US" sz="1400" u="none" strike="noStrike" dirty="0">
                          <a:effectLst/>
                        </a:rPr>
                        <a:t>Unit cost</a:t>
                      </a:r>
                      <a:endParaRPr lang="en-US" sz="14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gridSpan="3">
                  <a:txBody>
                    <a:bodyPr/>
                    <a:lstStyle/>
                    <a:p>
                      <a:pPr algn="ctr" fontAlgn="b"/>
                      <a:r>
                        <a:rPr lang="en-US" sz="1400" u="none" strike="noStrike">
                          <a:effectLst/>
                        </a:rPr>
                        <a:t>Cost recovery (Price-cost)</a:t>
                      </a:r>
                      <a:endParaRPr lang="en-US" sz="1400" b="0" i="0" u="none" strike="noStrike">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9683356"/>
                  </a:ext>
                </a:extLst>
              </a:tr>
              <a:tr h="259772">
                <a:tc>
                  <a:txBody>
                    <a:bodyPr/>
                    <a:lstStyle/>
                    <a:p>
                      <a:pPr algn="l" fontAlgn="b"/>
                      <a:r>
                        <a:rPr lang="en-US" sz="1400" u="none" strike="noStrike">
                          <a:effectLst/>
                        </a:rPr>
                        <a:t> </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125</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225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225</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2791752"/>
                  </a:ext>
                </a:extLst>
              </a:tr>
              <a:tr h="259772">
                <a:tc>
                  <a:txBody>
                    <a:bodyPr/>
                    <a:lstStyle/>
                    <a:p>
                      <a:pPr algn="l" fontAlgn="b"/>
                      <a:r>
                        <a:rPr lang="en-US" sz="1400" u="none" strike="noStrike">
                          <a:effectLst/>
                        </a:rPr>
                        <a:t>CBC</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8,815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9,034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12,849</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31,185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30,966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27,151</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69701987"/>
                  </a:ext>
                </a:extLst>
              </a:tr>
              <a:tr h="259772">
                <a:tc>
                  <a:txBody>
                    <a:bodyPr/>
                    <a:lstStyle/>
                    <a:p>
                      <a:pPr algn="l" fontAlgn="b"/>
                      <a:r>
                        <a:rPr lang="en-US" sz="1400" u="none" strike="noStrike">
                          <a:effectLst/>
                        </a:rPr>
                        <a:t>Group</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6,988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7,233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dirty="0">
                          <a:effectLst/>
                        </a:rPr>
                        <a:t>10,655</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3,012</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2,767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solidFill>
                            <a:srgbClr val="FF0000"/>
                          </a:solidFill>
                          <a:effectLst/>
                        </a:rPr>
                        <a:t>-655</a:t>
                      </a:r>
                      <a:endParaRPr lang="en-US"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02566012"/>
                  </a:ext>
                </a:extLst>
              </a:tr>
              <a:tr h="259772">
                <a:tc>
                  <a:txBody>
                    <a:bodyPr/>
                    <a:lstStyle/>
                    <a:p>
                      <a:pPr algn="l" fontAlgn="b"/>
                      <a:r>
                        <a:rPr lang="en-US" sz="1400" u="none" strike="noStrike">
                          <a:effectLst/>
                        </a:rPr>
                        <a:t>TS TC</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6,684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6,932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10,290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solidFill>
                            <a:srgbClr val="FF0000"/>
                          </a:solidFill>
                          <a:effectLst/>
                        </a:rPr>
                        <a:t>-1,684</a:t>
                      </a:r>
                      <a:endParaRPr lang="en-US" sz="14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r>
                        <a:rPr lang="en-US" sz="1400" u="none" strike="noStrike" dirty="0">
                          <a:solidFill>
                            <a:srgbClr val="FF0000"/>
                          </a:solidFill>
                          <a:effectLst/>
                        </a:rPr>
                        <a:t>-1,932</a:t>
                      </a:r>
                      <a:endParaRPr lang="en-US" sz="14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r>
                        <a:rPr lang="en-US" sz="1400" u="none" strike="noStrike" dirty="0">
                          <a:solidFill>
                            <a:srgbClr val="FF0000"/>
                          </a:solidFill>
                          <a:effectLst/>
                        </a:rPr>
                        <a:t>-5,290</a:t>
                      </a:r>
                      <a:endParaRPr lang="en-US"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04122551"/>
                  </a:ext>
                </a:extLst>
              </a:tr>
              <a:tr h="259772">
                <a:tc>
                  <a:txBody>
                    <a:bodyPr/>
                    <a:lstStyle/>
                    <a:p>
                      <a:pPr algn="l" fontAlgn="b"/>
                      <a:r>
                        <a:rPr lang="en-US" sz="1400" u="none" strike="noStrike">
                          <a:effectLst/>
                        </a:rPr>
                        <a:t>Hz(Malaria)</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10,641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10,836</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15,044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59,359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59,164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54,956</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24579202"/>
                  </a:ext>
                </a:extLst>
              </a:tr>
              <a:tr h="259772">
                <a:tc>
                  <a:txBody>
                    <a:bodyPr/>
                    <a:lstStyle/>
                    <a:p>
                      <a:pPr algn="l" fontAlgn="b"/>
                      <a:r>
                        <a:rPr lang="en-US" sz="1400" u="none" strike="noStrike">
                          <a:effectLst/>
                        </a:rPr>
                        <a:t>WIDAL</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10,699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10,950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15,503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39,301</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39,050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34,497</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28366662"/>
                  </a:ext>
                </a:extLst>
              </a:tr>
              <a:tr h="259772">
                <a:tc>
                  <a:txBody>
                    <a:bodyPr/>
                    <a:lstStyle/>
                    <a:p>
                      <a:pPr algn="l" fontAlgn="b"/>
                      <a:r>
                        <a:rPr lang="en-US" sz="1400" u="none" strike="noStrike">
                          <a:effectLst/>
                        </a:rPr>
                        <a:t>Deng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11,308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11,551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16,234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48,692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48,449</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43,766</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54041059"/>
                  </a:ext>
                </a:extLst>
              </a:tr>
              <a:tr h="259772">
                <a:tc>
                  <a:txBody>
                    <a:bodyPr/>
                    <a:lstStyle/>
                    <a:p>
                      <a:pPr algn="l" fontAlgn="b"/>
                      <a:r>
                        <a:rPr lang="en-US" sz="1400" u="none" strike="noStrike">
                          <a:effectLst/>
                        </a:rPr>
                        <a:t>Rick</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107,000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14,169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14,374</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19,672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92,831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92,626</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87,328</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27821682"/>
                  </a:ext>
                </a:extLst>
              </a:tr>
              <a:tr h="259772">
                <a:tc>
                  <a:txBody>
                    <a:bodyPr/>
                    <a:lstStyle/>
                    <a:p>
                      <a:pPr algn="l" fontAlgn="b"/>
                      <a:r>
                        <a:rPr lang="en-US" sz="1400" u="none" strike="noStrike">
                          <a:effectLst/>
                        </a:rPr>
                        <a:t>Lep</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75,000</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12,221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12,452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17,331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62,779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62,548</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57,669</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12060363"/>
                  </a:ext>
                </a:extLst>
              </a:tr>
              <a:tr h="259772">
                <a:tc>
                  <a:txBody>
                    <a:bodyPr/>
                    <a:lstStyle/>
                    <a:p>
                      <a:pPr algn="l" fontAlgn="b"/>
                      <a:r>
                        <a:rPr lang="en-US" sz="1400" u="none" strike="noStrike">
                          <a:effectLst/>
                        </a:rPr>
                        <a:t>HBV ag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20,251</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15,960</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0867771"/>
                  </a:ext>
                </a:extLst>
              </a:tr>
              <a:tr h="259772">
                <a:tc>
                  <a:txBody>
                    <a:bodyPr/>
                    <a:lstStyle/>
                    <a:p>
                      <a:pPr algn="l" fontAlgn="b"/>
                      <a:r>
                        <a:rPr lang="en-US" sz="1400" u="none" strike="noStrike">
                          <a:effectLst/>
                        </a:rPr>
                        <a:t>HBV ab</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15,960</a:t>
                      </a:r>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8616803"/>
                  </a:ext>
                </a:extLst>
              </a:tr>
              <a:tr h="259772">
                <a:tc>
                  <a:txBody>
                    <a:bodyPr/>
                    <a:lstStyle/>
                    <a:p>
                      <a:pPr algn="l" fontAlgn="b"/>
                      <a:r>
                        <a:rPr lang="en-US" sz="1400" u="none" strike="noStrike">
                          <a:effectLst/>
                        </a:rPr>
                        <a:t>HCV</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15,960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80981824"/>
                  </a:ext>
                </a:extLst>
              </a:tr>
              <a:tr h="259772">
                <a:tc>
                  <a:txBody>
                    <a:bodyPr/>
                    <a:lstStyle/>
                    <a:p>
                      <a:pPr algn="l" fontAlgn="b"/>
                      <a:r>
                        <a:rPr lang="en-US" sz="1400" u="none" strike="noStrike">
                          <a:effectLst/>
                        </a:rPr>
                        <a:t>HAV</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15,960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10123099"/>
                  </a:ext>
                </a:extLst>
              </a:tr>
              <a:tr h="259772">
                <a:tc>
                  <a:txBody>
                    <a:bodyPr/>
                    <a:lstStyle/>
                    <a:p>
                      <a:pPr algn="l" fontAlgn="b"/>
                      <a:r>
                        <a:rPr lang="en-US" sz="1400" u="none" strike="noStrike">
                          <a:effectLst/>
                        </a:rPr>
                        <a:t>HEV</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15,960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7183126"/>
                  </a:ext>
                </a:extLst>
              </a:tr>
              <a:tr h="259772">
                <a:tc>
                  <a:txBody>
                    <a:bodyPr/>
                    <a:lstStyle/>
                    <a:p>
                      <a:pPr algn="l" fontAlgn="b"/>
                      <a:r>
                        <a:rPr lang="en-US" sz="1400" u="none" strike="noStrike">
                          <a:effectLst/>
                        </a:rPr>
                        <a:t>HIV</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100,000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13,743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13,953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19,160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86,257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86,047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80,840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77857108"/>
                  </a:ext>
                </a:extLst>
              </a:tr>
              <a:tr h="259772">
                <a:tc>
                  <a:txBody>
                    <a:bodyPr/>
                    <a:lstStyle/>
                    <a:p>
                      <a:pPr algn="l" fontAlgn="b"/>
                      <a:r>
                        <a:rPr lang="en-US" sz="1400" u="none" strike="noStrike">
                          <a:effectLst/>
                        </a:rPr>
                        <a:t>Syph</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75,000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12,221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12,452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17,331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62,779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62,548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57,669</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90547320"/>
                  </a:ext>
                </a:extLst>
              </a:tr>
              <a:tr h="259772">
                <a:tc>
                  <a:txBody>
                    <a:bodyPr/>
                    <a:lstStyle/>
                    <a:p>
                      <a:pPr algn="l" fontAlgn="b"/>
                      <a:r>
                        <a:rPr lang="en-US" sz="1400" u="none" strike="noStrike">
                          <a:effectLst/>
                        </a:rPr>
                        <a:t>Amph</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15,000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8,568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8,848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12,943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6,432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6,152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2,057</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2093821"/>
                  </a:ext>
                </a:extLst>
              </a:tr>
              <a:tr h="259772">
                <a:tc>
                  <a:txBody>
                    <a:bodyPr/>
                    <a:lstStyle/>
                    <a:p>
                      <a:pPr algn="l" fontAlgn="b"/>
                      <a:r>
                        <a:rPr lang="en-US" sz="1400" u="none" strike="noStrike">
                          <a:effectLst/>
                        </a:rPr>
                        <a:t>HCG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15,960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00332140"/>
                  </a:ext>
                </a:extLst>
              </a:tr>
              <a:tr h="259772">
                <a:tc>
                  <a:txBody>
                    <a:bodyPr/>
                    <a:lstStyle/>
                    <a:p>
                      <a:pPr algn="l" fontAlgn="b"/>
                      <a:r>
                        <a:rPr lang="en-US" sz="1400" u="none" strike="noStrike">
                          <a:effectLst/>
                        </a:rPr>
                        <a:t>Opiate</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30,000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9,482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9,749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14,040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20,518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20,251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15,960</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5066369"/>
                  </a:ext>
                </a:extLst>
              </a:tr>
              <a:tr h="259772">
                <a:tc>
                  <a:txBody>
                    <a:bodyPr/>
                    <a:lstStyle/>
                    <a:p>
                      <a:pPr algn="l" fontAlgn="b"/>
                      <a:r>
                        <a:rPr lang="en-US" sz="1400" u="none" strike="noStrike">
                          <a:effectLst/>
                        </a:rPr>
                        <a:t>Gonorrhea</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70,000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11,917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12,151</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16,965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58,083</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57,849</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53,035</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58098113"/>
                  </a:ext>
                </a:extLst>
              </a:tr>
              <a:tr h="259772">
                <a:tc>
                  <a:txBody>
                    <a:bodyPr/>
                    <a:lstStyle/>
                    <a:p>
                      <a:pPr algn="l" fontAlgn="b"/>
                      <a:r>
                        <a:rPr lang="en-US" sz="1400" u="none" strike="noStrike">
                          <a:effectLst/>
                        </a:rPr>
                        <a:t>Chlamydia</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182,000</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18,735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18,878</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400" u="none" strike="noStrike">
                          <a:effectLst/>
                        </a:rPr>
                        <a:t>25,157</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163,265</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a:effectLst/>
                        </a:rPr>
                        <a:t>163,122</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400" u="none" strike="noStrike" dirty="0">
                          <a:effectLst/>
                        </a:rPr>
                        <a:t>156,843</a:t>
                      </a:r>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94814848"/>
                  </a:ext>
                </a:extLst>
              </a:tr>
            </a:tbl>
          </a:graphicData>
        </a:graphic>
      </p:graphicFrame>
    </p:spTree>
    <p:extLst>
      <p:ext uri="{BB962C8B-B14F-4D97-AF65-F5344CB8AC3E}">
        <p14:creationId xmlns:p14="http://schemas.microsoft.com/office/powerpoint/2010/main" val="1291354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15</a:t>
            </a:fld>
            <a:endParaRPr lang="th-TH"/>
          </a:p>
        </p:txBody>
      </p:sp>
      <p:graphicFrame>
        <p:nvGraphicFramePr>
          <p:cNvPr id="4" name="Table 3"/>
          <p:cNvGraphicFramePr>
            <a:graphicFrameLocks noGrp="1"/>
          </p:cNvGraphicFramePr>
          <p:nvPr>
            <p:extLst>
              <p:ext uri="{D42A27DB-BD31-4B8C-83A1-F6EECF244321}">
                <p14:modId xmlns:p14="http://schemas.microsoft.com/office/powerpoint/2010/main" val="3832967531"/>
              </p:ext>
            </p:extLst>
          </p:nvPr>
        </p:nvGraphicFramePr>
        <p:xfrm>
          <a:off x="457200" y="228600"/>
          <a:ext cx="7467602" cy="6283576"/>
        </p:xfrm>
        <a:graphic>
          <a:graphicData uri="http://schemas.openxmlformats.org/drawingml/2006/table">
            <a:tbl>
              <a:tblPr>
                <a:tableStyleId>{5C22544A-7EE6-4342-B048-85BDC9FD1C3A}</a:tableStyleId>
              </a:tblPr>
              <a:tblGrid>
                <a:gridCol w="1511646">
                  <a:extLst>
                    <a:ext uri="{9D8B030D-6E8A-4147-A177-3AD203B41FA5}">
                      <a16:colId xmlns:a16="http://schemas.microsoft.com/office/drawing/2014/main" val="1921137746"/>
                    </a:ext>
                  </a:extLst>
                </a:gridCol>
                <a:gridCol w="645663">
                  <a:extLst>
                    <a:ext uri="{9D8B030D-6E8A-4147-A177-3AD203B41FA5}">
                      <a16:colId xmlns:a16="http://schemas.microsoft.com/office/drawing/2014/main" val="1828937550"/>
                    </a:ext>
                  </a:extLst>
                </a:gridCol>
                <a:gridCol w="1177738">
                  <a:extLst>
                    <a:ext uri="{9D8B030D-6E8A-4147-A177-3AD203B41FA5}">
                      <a16:colId xmlns:a16="http://schemas.microsoft.com/office/drawing/2014/main" val="644388297"/>
                    </a:ext>
                  </a:extLst>
                </a:gridCol>
                <a:gridCol w="880887">
                  <a:extLst>
                    <a:ext uri="{9D8B030D-6E8A-4147-A177-3AD203B41FA5}">
                      <a16:colId xmlns:a16="http://schemas.microsoft.com/office/drawing/2014/main" val="100487200"/>
                    </a:ext>
                  </a:extLst>
                </a:gridCol>
                <a:gridCol w="924387">
                  <a:extLst>
                    <a:ext uri="{9D8B030D-6E8A-4147-A177-3AD203B41FA5}">
                      <a16:colId xmlns:a16="http://schemas.microsoft.com/office/drawing/2014/main" val="126838587"/>
                    </a:ext>
                  </a:extLst>
                </a:gridCol>
                <a:gridCol w="750385">
                  <a:extLst>
                    <a:ext uri="{9D8B030D-6E8A-4147-A177-3AD203B41FA5}">
                      <a16:colId xmlns:a16="http://schemas.microsoft.com/office/drawing/2014/main" val="1676426495"/>
                    </a:ext>
                  </a:extLst>
                </a:gridCol>
                <a:gridCol w="750385">
                  <a:extLst>
                    <a:ext uri="{9D8B030D-6E8A-4147-A177-3AD203B41FA5}">
                      <a16:colId xmlns:a16="http://schemas.microsoft.com/office/drawing/2014/main" val="1683594207"/>
                    </a:ext>
                  </a:extLst>
                </a:gridCol>
                <a:gridCol w="826511">
                  <a:extLst>
                    <a:ext uri="{9D8B030D-6E8A-4147-A177-3AD203B41FA5}">
                      <a16:colId xmlns:a16="http://schemas.microsoft.com/office/drawing/2014/main" val="243468708"/>
                    </a:ext>
                  </a:extLst>
                </a:gridCol>
              </a:tblGrid>
              <a:tr h="208088">
                <a:tc>
                  <a:txBody>
                    <a:bodyPr/>
                    <a:lstStyle/>
                    <a:p>
                      <a:pPr algn="l" fontAlgn="b"/>
                      <a:r>
                        <a:rPr lang="en-US" sz="1200" u="none" strike="noStrike" dirty="0">
                          <a:effectLst/>
                        </a:rPr>
                        <a:t>Service</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Unit price</a:t>
                      </a:r>
                      <a:endParaRPr lang="en-US" sz="1200" b="0" i="0" u="none" strike="noStrike">
                        <a:solidFill>
                          <a:srgbClr val="000000"/>
                        </a:solidFill>
                        <a:effectLst/>
                        <a:latin typeface="Calibri" panose="020F0502020204030204" pitchFamily="34" charset="0"/>
                      </a:endParaRPr>
                    </a:p>
                  </a:txBody>
                  <a:tcPr marL="0" marR="0" marT="0" marB="0" anchor="b"/>
                </a:tc>
                <a:tc gridSpan="3">
                  <a:txBody>
                    <a:bodyPr/>
                    <a:lstStyle/>
                    <a:p>
                      <a:pPr algn="ctr" fontAlgn="b"/>
                      <a:r>
                        <a:rPr lang="en-US" sz="1200" u="none" strike="noStrike">
                          <a:effectLst/>
                        </a:rPr>
                        <a:t>Unit cost</a:t>
                      </a:r>
                      <a:endParaRPr lang="en-US" sz="1200" b="0" i="0" u="none" strike="noStrike">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gridSpan="3">
                  <a:txBody>
                    <a:bodyPr/>
                    <a:lstStyle/>
                    <a:p>
                      <a:pPr algn="ctr" fontAlgn="b"/>
                      <a:r>
                        <a:rPr lang="en-US" sz="1200" u="none" strike="noStrike">
                          <a:effectLst/>
                        </a:rPr>
                        <a:t>Cost recovery (Price-cost)</a:t>
                      </a:r>
                      <a:endParaRPr lang="en-US" sz="1200" b="0" i="0" u="none" strike="noStrike">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21168774"/>
                  </a:ext>
                </a:extLst>
              </a:tr>
              <a:tr h="208088">
                <a:tc>
                  <a:txBody>
                    <a:bodyPr/>
                    <a:lstStyle/>
                    <a:p>
                      <a:pPr algn="l" fontAlgn="b"/>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200" u="none" strike="noStrike">
                          <a:effectLst/>
                        </a:rPr>
                        <a:t> </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123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125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225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123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125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225</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35323658"/>
                  </a:ext>
                </a:extLst>
              </a:tr>
              <a:tr h="208088">
                <a:tc>
                  <a:txBody>
                    <a:bodyPr/>
                    <a:lstStyle/>
                    <a:p>
                      <a:pPr algn="l" fontAlgn="b"/>
                      <a:r>
                        <a:rPr lang="en-US" sz="1200" u="none" strike="noStrike">
                          <a:effectLst/>
                        </a:rPr>
                        <a:t>Echographie</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30,000</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48,917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50,556</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59,584</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solidFill>
                            <a:srgbClr val="FF0000"/>
                          </a:solidFill>
                          <a:effectLst/>
                        </a:rPr>
                        <a:t>-18,917</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r>
                        <a:rPr lang="en-US" sz="1200" u="none" strike="noStrike" dirty="0">
                          <a:solidFill>
                            <a:srgbClr val="FF0000"/>
                          </a:solidFill>
                          <a:effectLst/>
                        </a:rPr>
                        <a:t>-20,556</a:t>
                      </a:r>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r>
                        <a:rPr lang="en-US" sz="1200" u="none" strike="noStrike" dirty="0">
                          <a:solidFill>
                            <a:srgbClr val="FF0000"/>
                          </a:solidFill>
                          <a:effectLst/>
                        </a:rPr>
                        <a:t>-29,584</a:t>
                      </a:r>
                      <a:endParaRPr lang="en-US"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5630665"/>
                  </a:ext>
                </a:extLst>
              </a:tr>
              <a:tr h="208088">
                <a:tc>
                  <a:txBody>
                    <a:bodyPr/>
                    <a:lstStyle/>
                    <a:p>
                      <a:pPr algn="l" fontAlgn="b"/>
                      <a:r>
                        <a:rPr lang="en-US" sz="1200" u="none" strike="noStrike">
                          <a:effectLst/>
                        </a:rPr>
                        <a:t>ECG</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25,000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48,055</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49,709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58,767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solidFill>
                            <a:srgbClr val="FF0000"/>
                          </a:solidFill>
                          <a:effectLst/>
                        </a:rPr>
                        <a:t>-23,055</a:t>
                      </a:r>
                      <a:endParaRPr lang="en-US" sz="1200" b="0" i="0" u="none" strike="noStrike">
                        <a:solidFill>
                          <a:srgbClr val="FF0000"/>
                        </a:solidFill>
                        <a:effectLst/>
                        <a:latin typeface="Calibri" panose="020F0502020204030204" pitchFamily="34" charset="0"/>
                      </a:endParaRPr>
                    </a:p>
                  </a:txBody>
                  <a:tcPr marL="0" marR="0" marT="0" marB="0" anchor="b"/>
                </a:tc>
                <a:tc>
                  <a:txBody>
                    <a:bodyPr/>
                    <a:lstStyle/>
                    <a:p>
                      <a:pPr algn="r" fontAlgn="b"/>
                      <a:r>
                        <a:rPr lang="en-US" sz="1200" u="none" strike="noStrike">
                          <a:solidFill>
                            <a:srgbClr val="FF0000"/>
                          </a:solidFill>
                          <a:effectLst/>
                        </a:rPr>
                        <a:t>-24,709</a:t>
                      </a:r>
                      <a:endParaRPr lang="en-US" sz="1200" b="0" i="0" u="none" strike="noStrike">
                        <a:solidFill>
                          <a:srgbClr val="FF0000"/>
                        </a:solidFill>
                        <a:effectLst/>
                        <a:latin typeface="Calibri" panose="020F0502020204030204" pitchFamily="34" charset="0"/>
                      </a:endParaRPr>
                    </a:p>
                  </a:txBody>
                  <a:tcPr marL="0" marR="0" marT="0" marB="0" anchor="b"/>
                </a:tc>
                <a:tc>
                  <a:txBody>
                    <a:bodyPr/>
                    <a:lstStyle/>
                    <a:p>
                      <a:pPr algn="r" fontAlgn="b"/>
                      <a:r>
                        <a:rPr lang="en-US" sz="1200" u="none" strike="noStrike" dirty="0">
                          <a:solidFill>
                            <a:srgbClr val="FF0000"/>
                          </a:solidFill>
                          <a:effectLst/>
                        </a:rPr>
                        <a:t>-33,767</a:t>
                      </a:r>
                      <a:endParaRPr lang="en-US"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34568286"/>
                  </a:ext>
                </a:extLst>
              </a:tr>
              <a:tr h="208088">
                <a:tc>
                  <a:txBody>
                    <a:bodyPr/>
                    <a:lstStyle/>
                    <a:p>
                      <a:pPr algn="l" fontAlgn="b"/>
                      <a:r>
                        <a:rPr lang="en-US" sz="1200" u="none" strike="noStrike">
                          <a:effectLst/>
                        </a:rPr>
                        <a:t>X-ray-</a:t>
                      </a:r>
                      <a:r>
                        <a:rPr lang="lo-LA" sz="1200" u="none" strike="noStrike">
                          <a:effectLst/>
                        </a:rPr>
                        <a:t>ກະໂຫຼກຫົວ</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49,567</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39389872"/>
                  </a:ext>
                </a:extLst>
              </a:tr>
              <a:tr h="208088">
                <a:tc>
                  <a:txBody>
                    <a:bodyPr/>
                    <a:lstStyle/>
                    <a:p>
                      <a:pPr algn="l" fontAlgn="b"/>
                      <a:r>
                        <a:rPr lang="en-US" sz="1200" u="none" strike="noStrike">
                          <a:effectLst/>
                        </a:rPr>
                        <a:t>X-ray-</a:t>
                      </a:r>
                      <a:r>
                        <a:rPr lang="lo-LA" sz="1200" u="none" strike="noStrike">
                          <a:effectLst/>
                        </a:rPr>
                        <a:t>ຜົ້ງດັງ</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49,567</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72014679"/>
                  </a:ext>
                </a:extLst>
              </a:tr>
              <a:tr h="208088">
                <a:tc>
                  <a:txBody>
                    <a:bodyPr/>
                    <a:lstStyle/>
                    <a:p>
                      <a:pPr algn="l" fontAlgn="b"/>
                      <a:r>
                        <a:rPr lang="en-US" sz="1200" u="none" strike="noStrike">
                          <a:effectLst/>
                        </a:rPr>
                        <a:t>X-ray-</a:t>
                      </a:r>
                      <a:r>
                        <a:rPr lang="lo-LA" sz="1200" u="none" strike="noStrike">
                          <a:effectLst/>
                        </a:rPr>
                        <a:t>ຄາງກະໄຕ</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68586713"/>
                  </a:ext>
                </a:extLst>
              </a:tr>
              <a:tr h="208088">
                <a:tc>
                  <a:txBody>
                    <a:bodyPr/>
                    <a:lstStyle/>
                    <a:p>
                      <a:pPr algn="l" fontAlgn="b"/>
                      <a:r>
                        <a:rPr lang="en-US" sz="1200" u="none" strike="noStrike">
                          <a:effectLst/>
                        </a:rPr>
                        <a:t>X-ray-</a:t>
                      </a:r>
                      <a:r>
                        <a:rPr lang="lo-LA" sz="1200" u="none" strike="noStrike">
                          <a:effectLst/>
                        </a:rPr>
                        <a:t>ກະດູກກ້ານຄໍ</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30627600"/>
                  </a:ext>
                </a:extLst>
              </a:tr>
              <a:tr h="208088">
                <a:tc>
                  <a:txBody>
                    <a:bodyPr/>
                    <a:lstStyle/>
                    <a:p>
                      <a:pPr algn="l" fontAlgn="b"/>
                      <a:r>
                        <a:rPr lang="en-US" sz="1200" u="none" strike="noStrike">
                          <a:effectLst/>
                        </a:rPr>
                        <a:t>X-ray-</a:t>
                      </a:r>
                      <a:r>
                        <a:rPr lang="lo-LA" sz="1200" u="none" strike="noStrike">
                          <a:effectLst/>
                        </a:rPr>
                        <a:t>ກະດູກໄມ້ຄ້ານ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50,099</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24163134"/>
                  </a:ext>
                </a:extLst>
              </a:tr>
              <a:tr h="208088">
                <a:tc>
                  <a:txBody>
                    <a:bodyPr/>
                    <a:lstStyle/>
                    <a:p>
                      <a:pPr algn="l" fontAlgn="b"/>
                      <a:r>
                        <a:rPr lang="en-US" sz="1200" u="none" strike="noStrike">
                          <a:effectLst/>
                        </a:rPr>
                        <a:t>X-ray-</a:t>
                      </a:r>
                      <a:r>
                        <a:rPr lang="lo-LA" sz="1200" u="none" strike="noStrike">
                          <a:effectLst/>
                        </a:rPr>
                        <a:t>ກະດູກກົກແຂນ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57856123"/>
                  </a:ext>
                </a:extLst>
              </a:tr>
              <a:tr h="208088">
                <a:tc>
                  <a:txBody>
                    <a:bodyPr/>
                    <a:lstStyle/>
                    <a:p>
                      <a:pPr algn="l" fontAlgn="b"/>
                      <a:r>
                        <a:rPr lang="en-US" sz="1200" u="none" strike="noStrike">
                          <a:effectLst/>
                        </a:rPr>
                        <a:t>X-ray-</a:t>
                      </a:r>
                      <a:r>
                        <a:rPr lang="lo-LA" sz="1200" u="none" strike="noStrike">
                          <a:effectLst/>
                        </a:rPr>
                        <a:t>ກະດູກແຂນ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6207279"/>
                  </a:ext>
                </a:extLst>
              </a:tr>
              <a:tr h="208088">
                <a:tc>
                  <a:txBody>
                    <a:bodyPr/>
                    <a:lstStyle/>
                    <a:p>
                      <a:pPr algn="l" fontAlgn="b"/>
                      <a:r>
                        <a:rPr lang="en-US" sz="1200" u="none" strike="noStrike">
                          <a:effectLst/>
                        </a:rPr>
                        <a:t>X-ray-</a:t>
                      </a:r>
                      <a:r>
                        <a:rPr lang="lo-LA" sz="1200" u="none" strike="noStrike">
                          <a:effectLst/>
                        </a:rPr>
                        <a:t>ກະດູກປາຍແຂນ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03307346"/>
                  </a:ext>
                </a:extLst>
              </a:tr>
              <a:tr h="208088">
                <a:tc>
                  <a:txBody>
                    <a:bodyPr/>
                    <a:lstStyle/>
                    <a:p>
                      <a:pPr algn="l" fontAlgn="b"/>
                      <a:r>
                        <a:rPr lang="en-US" sz="1200" u="none" strike="noStrike">
                          <a:effectLst/>
                        </a:rPr>
                        <a:t>X-ray-</a:t>
                      </a:r>
                      <a:r>
                        <a:rPr lang="lo-LA" sz="1200" u="none" strike="noStrike">
                          <a:effectLst/>
                        </a:rPr>
                        <a:t>ກະດູກຄໍ່ມື</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dirty="0">
                          <a:effectLst/>
                        </a:rPr>
                        <a:t>55,081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8430322"/>
                  </a:ext>
                </a:extLst>
              </a:tr>
              <a:tr h="208088">
                <a:tc>
                  <a:txBody>
                    <a:bodyPr/>
                    <a:lstStyle/>
                    <a:p>
                      <a:pPr algn="l" fontAlgn="b"/>
                      <a:r>
                        <a:rPr lang="en-US" sz="1200" u="none" strike="noStrike">
                          <a:effectLst/>
                        </a:rPr>
                        <a:t>X-ray-</a:t>
                      </a:r>
                      <a:r>
                        <a:rPr lang="lo-LA" sz="1200" u="none" strike="noStrike">
                          <a:effectLst/>
                        </a:rPr>
                        <a:t>ຜົ້ງເອິກ</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20,433</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6253287"/>
                  </a:ext>
                </a:extLst>
              </a:tr>
              <a:tr h="208088">
                <a:tc>
                  <a:txBody>
                    <a:bodyPr/>
                    <a:lstStyle/>
                    <a:p>
                      <a:pPr algn="l" fontAlgn="b"/>
                      <a:r>
                        <a:rPr lang="en-US" sz="1200" u="none" strike="noStrike">
                          <a:effectLst/>
                        </a:rPr>
                        <a:t>X-ray-</a:t>
                      </a:r>
                      <a:r>
                        <a:rPr lang="lo-LA" sz="1200" u="none" strike="noStrike">
                          <a:effectLst/>
                        </a:rPr>
                        <a:t>ກະດູກມື</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9965531"/>
                  </a:ext>
                </a:extLst>
              </a:tr>
              <a:tr h="208088">
                <a:tc>
                  <a:txBody>
                    <a:bodyPr/>
                    <a:lstStyle/>
                    <a:p>
                      <a:pPr algn="l" fontAlgn="b"/>
                      <a:r>
                        <a:rPr lang="en-US" sz="1200" u="none" strike="noStrike">
                          <a:effectLst/>
                        </a:rPr>
                        <a:t>X-ray-</a:t>
                      </a:r>
                      <a:r>
                        <a:rPr lang="lo-LA" sz="1200" u="none" strike="noStrike">
                          <a:effectLst/>
                        </a:rPr>
                        <a:t>ປອດ</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1332469"/>
                  </a:ext>
                </a:extLst>
              </a:tr>
              <a:tr h="208088">
                <a:tc>
                  <a:txBody>
                    <a:bodyPr/>
                    <a:lstStyle/>
                    <a:p>
                      <a:pPr algn="l" fontAlgn="b"/>
                      <a:r>
                        <a:rPr lang="en-US" sz="1200" u="none" strike="noStrike">
                          <a:effectLst/>
                        </a:rPr>
                        <a:t>X-ray-</a:t>
                      </a:r>
                      <a:r>
                        <a:rPr lang="lo-LA" sz="1200" u="none" strike="noStrike">
                          <a:effectLst/>
                        </a:rPr>
                        <a:t>ກະດູກສັນຫຼັງ</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20,433</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11690599"/>
                  </a:ext>
                </a:extLst>
              </a:tr>
              <a:tr h="208088">
                <a:tc>
                  <a:txBody>
                    <a:bodyPr/>
                    <a:lstStyle/>
                    <a:p>
                      <a:pPr algn="l" fontAlgn="b"/>
                      <a:r>
                        <a:rPr lang="en-US" sz="1200" u="none" strike="noStrike">
                          <a:effectLst/>
                        </a:rPr>
                        <a:t>X-ray-</a:t>
                      </a:r>
                      <a:r>
                        <a:rPr lang="lo-LA" sz="1200" u="none" strike="noStrike">
                          <a:effectLst/>
                        </a:rPr>
                        <a:t>ກະດູກແອວ</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20,433</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4371222"/>
                  </a:ext>
                </a:extLst>
              </a:tr>
              <a:tr h="208088">
                <a:tc>
                  <a:txBody>
                    <a:bodyPr/>
                    <a:lstStyle/>
                    <a:p>
                      <a:pPr algn="l" fontAlgn="b"/>
                      <a:r>
                        <a:rPr lang="en-US" sz="1200" u="none" strike="noStrike">
                          <a:effectLst/>
                        </a:rPr>
                        <a:t>X-ray-</a:t>
                      </a:r>
                      <a:r>
                        <a:rPr lang="lo-LA" sz="1200" u="none" strike="noStrike">
                          <a:effectLst/>
                        </a:rPr>
                        <a:t>ຜົ້ງທ້ອງ</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20,433</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63872288"/>
                  </a:ext>
                </a:extLst>
              </a:tr>
              <a:tr h="208088">
                <a:tc>
                  <a:txBody>
                    <a:bodyPr/>
                    <a:lstStyle/>
                    <a:p>
                      <a:pPr algn="l" fontAlgn="b"/>
                      <a:r>
                        <a:rPr lang="en-US" sz="1200" u="none" strike="noStrike">
                          <a:effectLst/>
                        </a:rPr>
                        <a:t>X-ray-</a:t>
                      </a:r>
                      <a:r>
                        <a:rPr lang="lo-LA" sz="1200" u="none" strike="noStrike">
                          <a:effectLst/>
                        </a:rPr>
                        <a:t>ກະດູກສະໂພກ</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64257742"/>
                  </a:ext>
                </a:extLst>
              </a:tr>
              <a:tr h="208088">
                <a:tc>
                  <a:txBody>
                    <a:bodyPr/>
                    <a:lstStyle/>
                    <a:p>
                      <a:pPr algn="l" fontAlgn="b"/>
                      <a:r>
                        <a:rPr lang="en-US" sz="1200" u="none" strike="noStrike">
                          <a:effectLst/>
                        </a:rPr>
                        <a:t>X-ray-</a:t>
                      </a:r>
                      <a:r>
                        <a:rPr lang="lo-LA" sz="1200" u="none" strike="noStrike">
                          <a:effectLst/>
                        </a:rPr>
                        <a:t>ກະດູກກົກຂາ</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36168219"/>
                  </a:ext>
                </a:extLst>
              </a:tr>
              <a:tr h="208088">
                <a:tc>
                  <a:txBody>
                    <a:bodyPr/>
                    <a:lstStyle/>
                    <a:p>
                      <a:pPr algn="l" fontAlgn="b"/>
                      <a:r>
                        <a:rPr lang="en-US" sz="1200" u="none" strike="noStrike">
                          <a:effectLst/>
                        </a:rPr>
                        <a:t>X-ray-</a:t>
                      </a:r>
                      <a:r>
                        <a:rPr lang="lo-LA" sz="1200" u="none" strike="noStrike">
                          <a:effectLst/>
                        </a:rPr>
                        <a:t>ພົກຍ່ຽວ</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68062120"/>
                  </a:ext>
                </a:extLst>
              </a:tr>
              <a:tr h="208088">
                <a:tc>
                  <a:txBody>
                    <a:bodyPr/>
                    <a:lstStyle/>
                    <a:p>
                      <a:pPr algn="l" fontAlgn="b"/>
                      <a:r>
                        <a:rPr lang="en-US" sz="1200" u="none" strike="noStrike">
                          <a:effectLst/>
                        </a:rPr>
                        <a:t>X-ray-</a:t>
                      </a:r>
                      <a:r>
                        <a:rPr lang="lo-LA" sz="1200" u="none" strike="noStrike">
                          <a:effectLst/>
                        </a:rPr>
                        <a:t>ກະດູກຂາ</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79865681"/>
                  </a:ext>
                </a:extLst>
              </a:tr>
              <a:tr h="208088">
                <a:tc>
                  <a:txBody>
                    <a:bodyPr/>
                    <a:lstStyle/>
                    <a:p>
                      <a:pPr algn="l" fontAlgn="b"/>
                      <a:r>
                        <a:rPr lang="en-US" sz="1200" u="none" strike="noStrike">
                          <a:effectLst/>
                        </a:rPr>
                        <a:t>X-ray-</a:t>
                      </a:r>
                      <a:r>
                        <a:rPr lang="lo-LA" sz="1200" u="none" strike="noStrike">
                          <a:effectLst/>
                        </a:rPr>
                        <a:t>ກະດູກຫົວເຂົ່າ</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26321141"/>
                  </a:ext>
                </a:extLst>
              </a:tr>
              <a:tr h="208088">
                <a:tc>
                  <a:txBody>
                    <a:bodyPr/>
                    <a:lstStyle/>
                    <a:p>
                      <a:pPr algn="l" fontAlgn="b"/>
                      <a:r>
                        <a:rPr lang="en-US" sz="1200" u="none" strike="noStrike">
                          <a:effectLst/>
                        </a:rPr>
                        <a:t>X-ray-</a:t>
                      </a:r>
                      <a:r>
                        <a:rPr lang="lo-LA" sz="1200" u="none" strike="noStrike">
                          <a:effectLst/>
                        </a:rPr>
                        <a:t>ກະດູກແຄ່ງ</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14,919</a:t>
                      </a:r>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23923334"/>
                  </a:ext>
                </a:extLst>
              </a:tr>
              <a:tr h="208088">
                <a:tc>
                  <a:txBody>
                    <a:bodyPr/>
                    <a:lstStyle/>
                    <a:p>
                      <a:pPr algn="l" fontAlgn="b"/>
                      <a:r>
                        <a:rPr lang="en-US" sz="1200" u="none" strike="noStrike">
                          <a:effectLst/>
                        </a:rPr>
                        <a:t>X-ray-</a:t>
                      </a:r>
                      <a:r>
                        <a:rPr lang="lo-LA" sz="1200" u="none" strike="noStrike">
                          <a:effectLst/>
                        </a:rPr>
                        <a:t>ກະດູກຄໍ່ຕີນ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19,901</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14,919</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3282242"/>
                  </a:ext>
                </a:extLst>
              </a:tr>
              <a:tr h="208088">
                <a:tc>
                  <a:txBody>
                    <a:bodyPr/>
                    <a:lstStyle/>
                    <a:p>
                      <a:pPr algn="l" fontAlgn="b"/>
                      <a:r>
                        <a:rPr lang="en-US" sz="1200" u="none" strike="noStrike">
                          <a:effectLst/>
                        </a:rPr>
                        <a:t>X-ray-</a:t>
                      </a:r>
                      <a:r>
                        <a:rPr lang="lo-LA" sz="1200" u="none" strike="noStrike">
                          <a:effectLst/>
                        </a:rPr>
                        <a:t>ກະດູກສົ້ນນ່ອງ</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14,919</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35388761"/>
                  </a:ext>
                </a:extLst>
              </a:tr>
              <a:tr h="249024">
                <a:tc>
                  <a:txBody>
                    <a:bodyPr/>
                    <a:lstStyle/>
                    <a:p>
                      <a:pPr algn="l" fontAlgn="b"/>
                      <a:r>
                        <a:rPr lang="en-US" sz="1200" u="none" strike="noStrike">
                          <a:effectLst/>
                        </a:rPr>
                        <a:t>X-ray-</a:t>
                      </a:r>
                      <a:r>
                        <a:rPr lang="lo-LA" sz="1200" u="none" strike="noStrike">
                          <a:effectLst/>
                        </a:rPr>
                        <a:t>ກະດູກແຂນສອກ</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14,919</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34995483"/>
                  </a:ext>
                </a:extLst>
              </a:tr>
              <a:tr h="208088">
                <a:tc>
                  <a:txBody>
                    <a:bodyPr/>
                    <a:lstStyle/>
                    <a:p>
                      <a:pPr algn="l" fontAlgn="b"/>
                      <a:r>
                        <a:rPr lang="en-US" sz="1200" u="none" strike="noStrike">
                          <a:effectLst/>
                        </a:rPr>
                        <a:t>X-ray-</a:t>
                      </a:r>
                      <a:r>
                        <a:rPr lang="lo-LA" sz="1200" u="none" strike="noStrike">
                          <a:effectLst/>
                        </a:rPr>
                        <a:t>ກະດູກຕີນ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14,919</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7701758"/>
                  </a:ext>
                </a:extLst>
              </a:tr>
              <a:tr h="208088">
                <a:tc>
                  <a:txBody>
                    <a:bodyPr/>
                    <a:lstStyle/>
                    <a:p>
                      <a:pPr algn="l" fontAlgn="b"/>
                      <a:r>
                        <a:rPr lang="en-US" sz="1200" u="none" strike="noStrike">
                          <a:effectLst/>
                        </a:rPr>
                        <a:t>X-ray-UIV</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70,000</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49,567</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50,099</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200" u="none" strike="noStrike">
                          <a:effectLst/>
                        </a:rPr>
                        <a:t>55,081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20,433</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a:effectLst/>
                        </a:rPr>
                        <a:t>19,901</a:t>
                      </a:r>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200" u="none" strike="noStrike" dirty="0">
                          <a:effectLst/>
                        </a:rPr>
                        <a:t>14,919</a:t>
                      </a:r>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44344653"/>
                  </a:ext>
                </a:extLst>
              </a:tr>
            </a:tbl>
          </a:graphicData>
        </a:graphic>
      </p:graphicFrame>
    </p:spTree>
    <p:extLst>
      <p:ext uri="{BB962C8B-B14F-4D97-AF65-F5344CB8AC3E}">
        <p14:creationId xmlns:p14="http://schemas.microsoft.com/office/powerpoint/2010/main" val="4207772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5608" y="2209800"/>
            <a:ext cx="7772400" cy="1362075"/>
          </a:xfrm>
        </p:spPr>
        <p:txBody>
          <a:bodyPr/>
          <a:lstStyle/>
          <a:p>
            <a:pPr algn="ctr"/>
            <a:r>
              <a:rPr lang="en-US" dirty="0"/>
              <a:t>Results of </a:t>
            </a:r>
            <a:br>
              <a:rPr lang="en-US" dirty="0"/>
            </a:br>
            <a:r>
              <a:rPr lang="en-US" dirty="0"/>
              <a:t>all hospitals</a:t>
            </a:r>
          </a:p>
        </p:txBody>
      </p:sp>
      <p:sp>
        <p:nvSpPr>
          <p:cNvPr id="4" name="Slide Number Placeholder 3"/>
          <p:cNvSpPr>
            <a:spLocks noGrp="1"/>
          </p:cNvSpPr>
          <p:nvPr>
            <p:ph type="sldNum" sz="quarter" idx="12"/>
          </p:nvPr>
        </p:nvSpPr>
        <p:spPr/>
        <p:txBody>
          <a:bodyPr/>
          <a:lstStyle/>
          <a:p>
            <a:pPr>
              <a:defRPr/>
            </a:pPr>
            <a:fld id="{44FF6CDE-3B5A-4C15-B56C-6C03196BCE78}" type="slidenum">
              <a:rPr lang="en-US" smtClean="0"/>
              <a:pPr>
                <a:defRPr/>
              </a:pPr>
              <a:t>16</a:t>
            </a:fld>
            <a:endParaRPr lang="th-TH"/>
          </a:p>
        </p:txBody>
      </p:sp>
    </p:spTree>
    <p:extLst>
      <p:ext uri="{BB962C8B-B14F-4D97-AF65-F5344CB8AC3E}">
        <p14:creationId xmlns:p14="http://schemas.microsoft.com/office/powerpoint/2010/main" val="3789858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17</a:t>
            </a:fld>
            <a:endParaRPr lang="th-TH"/>
          </a:p>
        </p:txBody>
      </p:sp>
      <p:pic>
        <p:nvPicPr>
          <p:cNvPr id="3" name="Picture 2"/>
          <p:cNvPicPr>
            <a:picLocks noChangeAspect="1"/>
          </p:cNvPicPr>
          <p:nvPr/>
        </p:nvPicPr>
        <p:blipFill>
          <a:blip r:embed="rId2"/>
          <a:stretch>
            <a:fillRect/>
          </a:stretch>
        </p:blipFill>
        <p:spPr>
          <a:xfrm>
            <a:off x="0" y="725444"/>
            <a:ext cx="9012172" cy="6048375"/>
          </a:xfrm>
          <a:prstGeom prst="rect">
            <a:avLst/>
          </a:prstGeom>
        </p:spPr>
      </p:pic>
      <p:sp>
        <p:nvSpPr>
          <p:cNvPr id="5" name="TextBox 4"/>
          <p:cNvSpPr txBox="1"/>
          <p:nvPr/>
        </p:nvSpPr>
        <p:spPr>
          <a:xfrm>
            <a:off x="152400" y="152400"/>
            <a:ext cx="7802136" cy="523220"/>
          </a:xfrm>
          <a:prstGeom prst="rect">
            <a:avLst/>
          </a:prstGeom>
          <a:noFill/>
        </p:spPr>
        <p:txBody>
          <a:bodyPr wrap="none" rtlCol="0">
            <a:spAutoFit/>
          </a:bodyPr>
          <a:lstStyle/>
          <a:p>
            <a:r>
              <a:rPr lang="en-US" dirty="0"/>
              <a:t>Characteristics and performance of all hospitals</a:t>
            </a:r>
          </a:p>
        </p:txBody>
      </p:sp>
    </p:spTree>
    <p:extLst>
      <p:ext uri="{BB962C8B-B14F-4D97-AF65-F5344CB8AC3E}">
        <p14:creationId xmlns:p14="http://schemas.microsoft.com/office/powerpoint/2010/main" val="3528881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18</a:t>
            </a:fld>
            <a:endParaRPr lang="th-TH"/>
          </a:p>
        </p:txBody>
      </p:sp>
      <p:pic>
        <p:nvPicPr>
          <p:cNvPr id="6" name="Picture 5"/>
          <p:cNvPicPr>
            <a:picLocks noChangeAspect="1"/>
          </p:cNvPicPr>
          <p:nvPr/>
        </p:nvPicPr>
        <p:blipFill>
          <a:blip r:embed="rId2"/>
          <a:stretch>
            <a:fillRect/>
          </a:stretch>
        </p:blipFill>
        <p:spPr>
          <a:xfrm>
            <a:off x="0" y="228600"/>
            <a:ext cx="8953500" cy="3581400"/>
          </a:xfrm>
          <a:prstGeom prst="rect">
            <a:avLst/>
          </a:prstGeom>
        </p:spPr>
      </p:pic>
    </p:spTree>
    <p:extLst>
      <p:ext uri="{BB962C8B-B14F-4D97-AF65-F5344CB8AC3E}">
        <p14:creationId xmlns:p14="http://schemas.microsoft.com/office/powerpoint/2010/main" val="3378772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19</a:t>
            </a:fld>
            <a:endParaRPr lang="th-TH"/>
          </a:p>
        </p:txBody>
      </p:sp>
      <p:pic>
        <p:nvPicPr>
          <p:cNvPr id="4" name="Picture 3"/>
          <p:cNvPicPr>
            <a:picLocks noChangeAspect="1"/>
          </p:cNvPicPr>
          <p:nvPr/>
        </p:nvPicPr>
        <p:blipFill>
          <a:blip r:embed="rId2"/>
          <a:stretch>
            <a:fillRect/>
          </a:stretch>
        </p:blipFill>
        <p:spPr>
          <a:xfrm>
            <a:off x="152400" y="669188"/>
            <a:ext cx="8811838" cy="5350612"/>
          </a:xfrm>
          <a:prstGeom prst="rect">
            <a:avLst/>
          </a:prstGeom>
        </p:spPr>
      </p:pic>
    </p:spTree>
    <p:extLst>
      <p:ext uri="{BB962C8B-B14F-4D97-AF65-F5344CB8AC3E}">
        <p14:creationId xmlns:p14="http://schemas.microsoft.com/office/powerpoint/2010/main" val="650628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20</a:t>
            </a:fld>
            <a:endParaRPr lang="th-TH"/>
          </a:p>
        </p:txBody>
      </p:sp>
      <p:graphicFrame>
        <p:nvGraphicFramePr>
          <p:cNvPr id="4" name="Table 3"/>
          <p:cNvGraphicFramePr>
            <a:graphicFrameLocks noGrp="1"/>
          </p:cNvGraphicFramePr>
          <p:nvPr>
            <p:extLst>
              <p:ext uri="{D42A27DB-BD31-4B8C-83A1-F6EECF244321}">
                <p14:modId xmlns:p14="http://schemas.microsoft.com/office/powerpoint/2010/main" val="3828514495"/>
              </p:ext>
            </p:extLst>
          </p:nvPr>
        </p:nvGraphicFramePr>
        <p:xfrm>
          <a:off x="228600" y="508584"/>
          <a:ext cx="8839200" cy="6289371"/>
        </p:xfrm>
        <a:graphic>
          <a:graphicData uri="http://schemas.openxmlformats.org/drawingml/2006/table">
            <a:tbl>
              <a:tblPr>
                <a:tableStyleId>{5C22544A-7EE6-4342-B048-85BDC9FD1C3A}</a:tableStyleId>
              </a:tblPr>
              <a:tblGrid>
                <a:gridCol w="1404359">
                  <a:extLst>
                    <a:ext uri="{9D8B030D-6E8A-4147-A177-3AD203B41FA5}">
                      <a16:colId xmlns:a16="http://schemas.microsoft.com/office/drawing/2014/main" val="257234859"/>
                    </a:ext>
                  </a:extLst>
                </a:gridCol>
                <a:gridCol w="1073921">
                  <a:extLst>
                    <a:ext uri="{9D8B030D-6E8A-4147-A177-3AD203B41FA5}">
                      <a16:colId xmlns:a16="http://schemas.microsoft.com/office/drawing/2014/main" val="2448004044"/>
                    </a:ext>
                  </a:extLst>
                </a:gridCol>
                <a:gridCol w="1193860">
                  <a:extLst>
                    <a:ext uri="{9D8B030D-6E8A-4147-A177-3AD203B41FA5}">
                      <a16:colId xmlns:a16="http://schemas.microsoft.com/office/drawing/2014/main" val="3627330129"/>
                    </a:ext>
                  </a:extLst>
                </a:gridCol>
                <a:gridCol w="950616">
                  <a:extLst>
                    <a:ext uri="{9D8B030D-6E8A-4147-A177-3AD203B41FA5}">
                      <a16:colId xmlns:a16="http://schemas.microsoft.com/office/drawing/2014/main" val="2138749477"/>
                    </a:ext>
                  </a:extLst>
                </a:gridCol>
                <a:gridCol w="950616">
                  <a:extLst>
                    <a:ext uri="{9D8B030D-6E8A-4147-A177-3AD203B41FA5}">
                      <a16:colId xmlns:a16="http://schemas.microsoft.com/office/drawing/2014/main" val="610218636"/>
                    </a:ext>
                  </a:extLst>
                </a:gridCol>
                <a:gridCol w="889287">
                  <a:extLst>
                    <a:ext uri="{9D8B030D-6E8A-4147-A177-3AD203B41FA5}">
                      <a16:colId xmlns:a16="http://schemas.microsoft.com/office/drawing/2014/main" val="2080969744"/>
                    </a:ext>
                  </a:extLst>
                </a:gridCol>
                <a:gridCol w="950616">
                  <a:extLst>
                    <a:ext uri="{9D8B030D-6E8A-4147-A177-3AD203B41FA5}">
                      <a16:colId xmlns:a16="http://schemas.microsoft.com/office/drawing/2014/main" val="2445729738"/>
                    </a:ext>
                  </a:extLst>
                </a:gridCol>
                <a:gridCol w="1425925">
                  <a:extLst>
                    <a:ext uri="{9D8B030D-6E8A-4147-A177-3AD203B41FA5}">
                      <a16:colId xmlns:a16="http://schemas.microsoft.com/office/drawing/2014/main" val="803662201"/>
                    </a:ext>
                  </a:extLst>
                </a:gridCol>
              </a:tblGrid>
              <a:tr h="88029">
                <a:tc>
                  <a:txBody>
                    <a:bodyPr/>
                    <a:lstStyle/>
                    <a:p>
                      <a:pPr algn="l" fontAlgn="b"/>
                      <a:r>
                        <a:rPr lang="en-US" sz="1000" u="none" strike="noStrike" dirty="0">
                          <a:effectLst/>
                        </a:rPr>
                        <a:t>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gridSpan="3">
                  <a:txBody>
                    <a:bodyPr/>
                    <a:lstStyle/>
                    <a:p>
                      <a:pPr algn="ctr" fontAlgn="b"/>
                      <a:r>
                        <a:rPr lang="en-US" sz="1000" u="none" strike="noStrike">
                          <a:effectLst/>
                        </a:rPr>
                        <a:t> Material </a:t>
                      </a:r>
                      <a:endParaRPr lang="en-US" sz="1000" b="0" i="0" u="none" strike="noStrike">
                        <a:solidFill>
                          <a:srgbClr val="000000"/>
                        </a:solidFill>
                        <a:effectLst/>
                        <a:latin typeface="Times New Roman" panose="02020603050405020304" pitchFamily="18" charset="0"/>
                      </a:endParaRPr>
                    </a:p>
                  </a:txBody>
                  <a:tcPr marL="4209" marR="4209" marT="4209" marB="0" anchor="b"/>
                </a:tc>
                <a:tc hMerge="1">
                  <a:txBody>
                    <a:bodyPr/>
                    <a:lstStyle/>
                    <a:p>
                      <a:endParaRPr lang="en-US"/>
                    </a:p>
                  </a:txBody>
                  <a:tcPr/>
                </a:tc>
                <a:tc hMerge="1">
                  <a:txBody>
                    <a:bodyPr/>
                    <a:lstStyle/>
                    <a:p>
                      <a:endParaRPr lang="en-US"/>
                    </a:p>
                  </a:txBody>
                  <a:tcPr/>
                </a:tc>
                <a:tc gridSpan="3">
                  <a:txBody>
                    <a:bodyPr/>
                    <a:lstStyle/>
                    <a:p>
                      <a:pPr algn="ctr" fontAlgn="b"/>
                      <a:r>
                        <a:rPr lang="en-US" sz="1000" u="none" strike="noStrike">
                          <a:effectLst/>
                        </a:rPr>
                        <a:t> Labor </a:t>
                      </a:r>
                      <a:endParaRPr lang="en-US" sz="1000" b="0" i="0" u="none" strike="noStrike">
                        <a:solidFill>
                          <a:srgbClr val="000000"/>
                        </a:solidFill>
                        <a:effectLst/>
                        <a:latin typeface="Times New Roman" panose="02020603050405020304" pitchFamily="18" charset="0"/>
                      </a:endParaRPr>
                    </a:p>
                  </a:txBody>
                  <a:tcPr marL="4209" marR="4209" marT="4209" marB="0" anchor="b"/>
                </a:tc>
                <a:tc hMerge="1">
                  <a:txBody>
                    <a:bodyPr/>
                    <a:lstStyle/>
                    <a:p>
                      <a:endParaRPr lang="en-US"/>
                    </a:p>
                  </a:txBody>
                  <a:tcPr/>
                </a:tc>
                <a:tc hMerge="1">
                  <a:txBody>
                    <a:bodyPr/>
                    <a:lstStyle/>
                    <a:p>
                      <a:endParaRPr lang="en-US"/>
                    </a:p>
                  </a:txBody>
                  <a:tcPr/>
                </a:tc>
                <a:tc>
                  <a:txBody>
                    <a:bodyPr/>
                    <a:lstStyle/>
                    <a:p>
                      <a:pPr algn="ctr" fontAlgn="b"/>
                      <a:r>
                        <a:rPr lang="en-US" sz="1000" u="none" strike="noStrike">
                          <a:effectLst/>
                        </a:rPr>
                        <a:t> Total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612924803"/>
                  </a:ext>
                </a:extLst>
              </a:tr>
              <a:tr h="300902">
                <a:tc>
                  <a:txBody>
                    <a:bodyPr/>
                    <a:lstStyle/>
                    <a:p>
                      <a:pPr algn="l" fontAlgn="b"/>
                      <a:r>
                        <a:rPr lang="en-US" sz="1000" u="none" strike="noStrike" dirty="0">
                          <a:effectLst/>
                        </a:rPr>
                        <a:t> Study site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dirty="0">
                          <a:effectLst/>
                        </a:rPr>
                        <a:t> Drug/ med supplies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Others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Total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Permanent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Volunteer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Total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ctr"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204133679"/>
                  </a:ext>
                </a:extLst>
              </a:tr>
              <a:tr h="449400">
                <a:tc>
                  <a:txBody>
                    <a:bodyPr/>
                    <a:lstStyle/>
                    <a:p>
                      <a:pPr algn="l" fontAlgn="b"/>
                      <a:r>
                        <a:rPr lang="en-US" sz="1000" u="none" strike="noStrike">
                          <a:effectLst/>
                        </a:rPr>
                        <a:t> Mahosot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a:t>
                      </a:r>
                      <a:r>
                        <a:rPr lang="en-US" sz="1000" u="none" strike="noStrike" dirty="0" smtClean="0">
                          <a:effectLst/>
                        </a:rPr>
                        <a:t>47,294,795,055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22,045,203,090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69,339,998,145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25,778,362,817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227,740,290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26,006,103,107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95,346,101,252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939454716"/>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49.6%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23.1%</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72.7%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27.0%</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0.2%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27.3%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1687936299"/>
                  </a:ext>
                </a:extLst>
              </a:tr>
              <a:tr h="449400">
                <a:tc>
                  <a:txBody>
                    <a:bodyPr/>
                    <a:lstStyle/>
                    <a:p>
                      <a:pPr algn="l" fontAlgn="b"/>
                      <a:r>
                        <a:rPr lang="en-US" sz="1000" u="none" strike="noStrike">
                          <a:effectLst/>
                        </a:rPr>
                        <a:t> Mittaphab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32,905,902,780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25,670,390,622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58,576,293,402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14,828,461,907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14,828,461,907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73,404,755,309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233306786"/>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44.8%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35.0%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79.8%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20.2%</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0.0%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20.2%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609769615"/>
                  </a:ext>
                </a:extLst>
              </a:tr>
              <a:tr h="449400">
                <a:tc>
                  <a:txBody>
                    <a:bodyPr/>
                    <a:lstStyle/>
                    <a:p>
                      <a:pPr algn="l" fontAlgn="b"/>
                      <a:r>
                        <a:rPr lang="en-US" sz="1000" u="none" strike="noStrike">
                          <a:effectLst/>
                        </a:rPr>
                        <a:t> Setthathirath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36,804,383,296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12,730,372,137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49,534,755,433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12,527,648,255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169,400,000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12,697,048,255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62,231,803,688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654411030"/>
                  </a:ext>
                </a:extLst>
              </a:tr>
              <a:tr h="152404">
                <a:tc>
                  <a:txBody>
                    <a:bodyPr/>
                    <a:lstStyle/>
                    <a:p>
                      <a:pPr algn="l" fontAlgn="b"/>
                      <a:r>
                        <a:rPr lang="en-US" sz="1000" u="none" strike="noStrike" dirty="0">
                          <a:effectLst/>
                        </a:rPr>
                        <a:t>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59.1%</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20.5%</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79.6%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20.1%</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0.3%</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20.4%</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593105325"/>
                  </a:ext>
                </a:extLst>
              </a:tr>
              <a:tr h="449400">
                <a:tc>
                  <a:txBody>
                    <a:bodyPr/>
                    <a:lstStyle/>
                    <a:p>
                      <a:pPr algn="l" fontAlgn="b"/>
                      <a:r>
                        <a:rPr lang="en-US" sz="1000" u="none" strike="noStrike">
                          <a:effectLst/>
                        </a:rPr>
                        <a:t> Children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5,087,304,694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11,104,790,902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16,192,095,596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4,371,412,760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4,371,412,760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20,563,508,356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361115662"/>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24.7%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54.0%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78.7%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21.3%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0.0%</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21.3%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4107953613"/>
                  </a:ext>
                </a:extLst>
              </a:tr>
              <a:tr h="300902">
                <a:tc>
                  <a:txBody>
                    <a:bodyPr/>
                    <a:lstStyle/>
                    <a:p>
                      <a:pPr algn="l" fontAlgn="b"/>
                      <a:r>
                        <a:rPr lang="en-US" sz="1000" u="none" strike="noStrike">
                          <a:effectLst/>
                        </a:rPr>
                        <a:t> Dermatology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1,126,224,798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699,413,863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1,825,638,661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1,332,636,345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1,332,636,345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3,158,275,006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449361150"/>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35.7%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22.1%</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57.8%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42.2%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0.0%</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42.2%</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731471211"/>
                  </a:ext>
                </a:extLst>
              </a:tr>
              <a:tr h="449400">
                <a:tc>
                  <a:txBody>
                    <a:bodyPr/>
                    <a:lstStyle/>
                    <a:p>
                      <a:pPr algn="l" fontAlgn="b"/>
                      <a:r>
                        <a:rPr lang="en-US" sz="1000" u="none" strike="noStrike">
                          <a:effectLst/>
                        </a:rPr>
                        <a:t> Mother and Child Health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306,935,075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9,800,831,225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10,107,766,300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7,175,826,128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1,223,779,400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8,399,605,528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18,507,371,828 </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1431285792"/>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53.0%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54.6%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38.8%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6.6%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45.4%</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100.0%</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1881933609"/>
                  </a:ext>
                </a:extLst>
              </a:tr>
              <a:tr h="300902">
                <a:tc>
                  <a:txBody>
                    <a:bodyPr/>
                    <a:lstStyle/>
                    <a:p>
                      <a:pPr algn="l" fontAlgn="b"/>
                      <a:r>
                        <a:rPr lang="en-US" sz="1000" u="none" strike="noStrike">
                          <a:effectLst/>
                        </a:rPr>
                        <a:t> Ophthalmology VTC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1,851,431,974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3,550,034,338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5,401,466,312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1,537,275,322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40,370,238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1,577,645,560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6,979,111,872 </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346050072"/>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26.5%</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50.9%</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77.4%</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22.0%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0.6%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22.6%</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4105473864"/>
                  </a:ext>
                </a:extLst>
              </a:tr>
              <a:tr h="300902">
                <a:tc>
                  <a:txBody>
                    <a:bodyPr/>
                    <a:lstStyle/>
                    <a:p>
                      <a:pPr algn="l" fontAlgn="b"/>
                      <a:r>
                        <a:rPr lang="en-US" sz="1000" u="none" strike="noStrike">
                          <a:effectLst/>
                        </a:rPr>
                        <a:t> Ophthalmology SVK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531,453,000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161,760,000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693,213,000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16,920,000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30,615,000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47,535,000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740,748,000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140966985"/>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71.7%</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21.8%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93.6%</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4.1%</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6.4%</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757331421"/>
                  </a:ext>
                </a:extLst>
              </a:tr>
              <a:tr h="300902">
                <a:tc>
                  <a:txBody>
                    <a:bodyPr/>
                    <a:lstStyle/>
                    <a:p>
                      <a:pPr algn="l" fontAlgn="b"/>
                      <a:r>
                        <a:rPr lang="en-US" sz="1000" u="none" strike="noStrike">
                          <a:effectLst/>
                        </a:rPr>
                        <a:t> Rehabilitation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306,935,075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2,386,018,319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2,692,953,394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2,245,789,173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219,735,000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2,465,524,173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5,158,477,567 </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634177663"/>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6.0%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46.3%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52.2%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43.5%</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47.8%</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100.0%</a:t>
                      </a:r>
                      <a:endParaRPr lang="en-US" sz="1000" b="0" i="0" u="none" strike="noStrike">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1368988283"/>
                  </a:ext>
                </a:extLst>
              </a:tr>
              <a:tr h="300902">
                <a:tc>
                  <a:txBody>
                    <a:bodyPr/>
                    <a:lstStyle/>
                    <a:p>
                      <a:pPr algn="l" fontAlgn="b"/>
                      <a:r>
                        <a:rPr lang="en-US" sz="1000" u="none" strike="noStrike">
                          <a:effectLst/>
                        </a:rPr>
                        <a:t> Saimangkorn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3,526,094,963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1,410,635,081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4,936,730,044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8,479,855,636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8,479,855,636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13,416,585,680 </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438952967"/>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26.3%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10.5%</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36.8%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63.2%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0.0%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63.2%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100.0%</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26704026"/>
                  </a:ext>
                </a:extLst>
              </a:tr>
              <a:tr h="300902">
                <a:tc>
                  <a:txBody>
                    <a:bodyPr/>
                    <a:lstStyle/>
                    <a:p>
                      <a:pPr algn="l" fontAlgn="b"/>
                      <a:r>
                        <a:rPr lang="en-US" sz="1000" u="none" strike="noStrike">
                          <a:effectLst/>
                        </a:rPr>
                        <a:t> Lao Viet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3,110,106,529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3,687,595,848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6,797,702,377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4,575,928,236 </a:t>
                      </a:r>
                      <a:endParaRPr lang="en-US" sz="1000" b="0" i="0" u="none" strike="noStrike" dirty="0">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     4,575,928,236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   11,373,630,613 </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1357672662"/>
                  </a:ext>
                </a:extLst>
              </a:tr>
              <a:tr h="152404">
                <a:tc>
                  <a:txBody>
                    <a:bodyPr/>
                    <a:lstStyle/>
                    <a:p>
                      <a:pPr algn="l" fontAlgn="b"/>
                      <a:r>
                        <a:rPr lang="en-US" sz="1000" u="none" strike="noStrike">
                          <a:effectLst/>
                        </a:rPr>
                        <a:t> </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27.3%</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32.4%</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59.8%</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40.2%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0.0%</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a:effectLst/>
                        </a:rPr>
                        <a:t>40.2%</a:t>
                      </a:r>
                      <a:endParaRPr lang="en-US" sz="1000" b="0" i="0" u="none" strike="noStrike">
                        <a:solidFill>
                          <a:srgbClr val="000000"/>
                        </a:solidFill>
                        <a:effectLst/>
                        <a:latin typeface="Times New Roman" panose="02020603050405020304" pitchFamily="18" charset="0"/>
                      </a:endParaRPr>
                    </a:p>
                  </a:txBody>
                  <a:tcPr marL="4209" marR="4209" marT="4209" marB="0" anchor="b"/>
                </a:tc>
                <a:tc>
                  <a:txBody>
                    <a:bodyPr/>
                    <a:lstStyle/>
                    <a:p>
                      <a:pPr algn="r" fontAlgn="b"/>
                      <a:r>
                        <a:rPr lang="en-US" sz="1000" u="none" strike="noStrike" dirty="0">
                          <a:effectLst/>
                        </a:rPr>
                        <a:t>100.0%</a:t>
                      </a:r>
                      <a:endParaRPr lang="en-US" sz="1000" b="0" i="0" u="none" strike="noStrike" dirty="0">
                        <a:solidFill>
                          <a:srgbClr val="000000"/>
                        </a:solidFill>
                        <a:effectLst/>
                        <a:latin typeface="Times New Roman" panose="02020603050405020304" pitchFamily="18" charset="0"/>
                      </a:endParaRPr>
                    </a:p>
                  </a:txBody>
                  <a:tcPr marL="4209" marR="4209" marT="4209" marB="0" anchor="b"/>
                </a:tc>
                <a:extLst>
                  <a:ext uri="{0D108BD9-81ED-4DB2-BD59-A6C34878D82A}">
                    <a16:rowId xmlns:a16="http://schemas.microsoft.com/office/drawing/2014/main" val="3627195094"/>
                  </a:ext>
                </a:extLst>
              </a:tr>
            </a:tbl>
          </a:graphicData>
        </a:graphic>
      </p:graphicFrame>
      <p:sp>
        <p:nvSpPr>
          <p:cNvPr id="5" name="TextBox 4"/>
          <p:cNvSpPr txBox="1"/>
          <p:nvPr/>
        </p:nvSpPr>
        <p:spPr>
          <a:xfrm>
            <a:off x="838200" y="36871"/>
            <a:ext cx="4304383" cy="338554"/>
          </a:xfrm>
          <a:prstGeom prst="rect">
            <a:avLst/>
          </a:prstGeom>
          <a:noFill/>
        </p:spPr>
        <p:txBody>
          <a:bodyPr wrap="none" rtlCol="0">
            <a:spAutoFit/>
          </a:bodyPr>
          <a:lstStyle/>
          <a:p>
            <a:r>
              <a:rPr lang="en-US" sz="1600" dirty="0"/>
              <a:t>Cost structure of central and private hospitals</a:t>
            </a:r>
          </a:p>
        </p:txBody>
      </p:sp>
    </p:spTree>
    <p:extLst>
      <p:ext uri="{BB962C8B-B14F-4D97-AF65-F5344CB8AC3E}">
        <p14:creationId xmlns:p14="http://schemas.microsoft.com/office/powerpoint/2010/main" val="32503752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21</a:t>
            </a:fld>
            <a:endParaRPr lang="th-TH"/>
          </a:p>
        </p:txBody>
      </p:sp>
      <p:pic>
        <p:nvPicPr>
          <p:cNvPr id="3" name="Picture 2"/>
          <p:cNvPicPr>
            <a:picLocks noChangeAspect="1"/>
          </p:cNvPicPr>
          <p:nvPr/>
        </p:nvPicPr>
        <p:blipFill>
          <a:blip r:embed="rId2"/>
          <a:stretch>
            <a:fillRect/>
          </a:stretch>
        </p:blipFill>
        <p:spPr>
          <a:xfrm>
            <a:off x="143139" y="2057400"/>
            <a:ext cx="8624623" cy="2819400"/>
          </a:xfrm>
          <a:prstGeom prst="rect">
            <a:avLst/>
          </a:prstGeom>
        </p:spPr>
      </p:pic>
      <p:sp>
        <p:nvSpPr>
          <p:cNvPr id="4" name="TextBox 3"/>
          <p:cNvSpPr txBox="1"/>
          <p:nvPr/>
        </p:nvSpPr>
        <p:spPr>
          <a:xfrm>
            <a:off x="762000" y="533400"/>
            <a:ext cx="8343951" cy="523220"/>
          </a:xfrm>
          <a:prstGeom prst="rect">
            <a:avLst/>
          </a:prstGeom>
          <a:noFill/>
        </p:spPr>
        <p:txBody>
          <a:bodyPr wrap="none" rtlCol="0">
            <a:spAutoFit/>
          </a:bodyPr>
          <a:lstStyle/>
          <a:p>
            <a:r>
              <a:rPr lang="en-US" dirty="0"/>
              <a:t>Cost structure of regional and provincial hospitals</a:t>
            </a:r>
          </a:p>
        </p:txBody>
      </p:sp>
    </p:spTree>
    <p:extLst>
      <p:ext uri="{BB962C8B-B14F-4D97-AF65-F5344CB8AC3E}">
        <p14:creationId xmlns:p14="http://schemas.microsoft.com/office/powerpoint/2010/main" val="20113279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22</a:t>
            </a:fld>
            <a:endParaRPr lang="th-TH"/>
          </a:p>
        </p:txBody>
      </p:sp>
      <p:pic>
        <p:nvPicPr>
          <p:cNvPr id="3" name="Picture 2"/>
          <p:cNvPicPr>
            <a:picLocks noChangeAspect="1"/>
          </p:cNvPicPr>
          <p:nvPr/>
        </p:nvPicPr>
        <p:blipFill>
          <a:blip r:embed="rId2"/>
          <a:stretch>
            <a:fillRect/>
          </a:stretch>
        </p:blipFill>
        <p:spPr>
          <a:xfrm>
            <a:off x="186479" y="1447800"/>
            <a:ext cx="8771039" cy="3962399"/>
          </a:xfrm>
          <a:prstGeom prst="rect">
            <a:avLst/>
          </a:prstGeom>
        </p:spPr>
      </p:pic>
      <p:sp>
        <p:nvSpPr>
          <p:cNvPr id="4" name="TextBox 3"/>
          <p:cNvSpPr txBox="1"/>
          <p:nvPr/>
        </p:nvSpPr>
        <p:spPr>
          <a:xfrm>
            <a:off x="762000" y="533400"/>
            <a:ext cx="5679760" cy="523220"/>
          </a:xfrm>
          <a:prstGeom prst="rect">
            <a:avLst/>
          </a:prstGeom>
          <a:noFill/>
        </p:spPr>
        <p:txBody>
          <a:bodyPr wrap="none" rtlCol="0">
            <a:spAutoFit/>
          </a:bodyPr>
          <a:lstStyle/>
          <a:p>
            <a:r>
              <a:rPr lang="en-US" dirty="0"/>
              <a:t>Cost structure of district hospitals</a:t>
            </a:r>
          </a:p>
        </p:txBody>
      </p:sp>
    </p:spTree>
    <p:extLst>
      <p:ext uri="{BB962C8B-B14F-4D97-AF65-F5344CB8AC3E}">
        <p14:creationId xmlns:p14="http://schemas.microsoft.com/office/powerpoint/2010/main" val="3201423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23</a:t>
            </a:fld>
            <a:endParaRPr lang="th-TH"/>
          </a:p>
        </p:txBody>
      </p:sp>
      <p:sp>
        <p:nvSpPr>
          <p:cNvPr id="5" name="TextBox 4"/>
          <p:cNvSpPr txBox="1"/>
          <p:nvPr/>
        </p:nvSpPr>
        <p:spPr>
          <a:xfrm>
            <a:off x="76200" y="381000"/>
            <a:ext cx="9185528" cy="954107"/>
          </a:xfrm>
          <a:prstGeom prst="rect">
            <a:avLst/>
          </a:prstGeom>
          <a:noFill/>
        </p:spPr>
        <p:txBody>
          <a:bodyPr wrap="none" rtlCol="0">
            <a:spAutoFit/>
          </a:bodyPr>
          <a:lstStyle/>
          <a:p>
            <a:r>
              <a:rPr lang="en-US" dirty="0"/>
              <a:t>Outputs and top-down unit cost of </a:t>
            </a:r>
          </a:p>
          <a:p>
            <a:r>
              <a:rPr lang="en-US" dirty="0"/>
              <a:t>central, special, regional, provincial and private hospitals</a:t>
            </a:r>
          </a:p>
        </p:txBody>
      </p:sp>
      <p:pic>
        <p:nvPicPr>
          <p:cNvPr id="6" name="Picture 5"/>
          <p:cNvPicPr>
            <a:picLocks noChangeAspect="1"/>
          </p:cNvPicPr>
          <p:nvPr/>
        </p:nvPicPr>
        <p:blipFill>
          <a:blip r:embed="rId2"/>
          <a:stretch>
            <a:fillRect/>
          </a:stretch>
        </p:blipFill>
        <p:spPr>
          <a:xfrm>
            <a:off x="152400" y="1600200"/>
            <a:ext cx="8839200" cy="5052728"/>
          </a:xfrm>
          <a:prstGeom prst="rect">
            <a:avLst/>
          </a:prstGeom>
        </p:spPr>
      </p:pic>
    </p:spTree>
    <p:extLst>
      <p:ext uri="{BB962C8B-B14F-4D97-AF65-F5344CB8AC3E}">
        <p14:creationId xmlns:p14="http://schemas.microsoft.com/office/powerpoint/2010/main" val="2740050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24</a:t>
            </a:fld>
            <a:endParaRPr lang="th-TH"/>
          </a:p>
        </p:txBody>
      </p:sp>
      <p:sp>
        <p:nvSpPr>
          <p:cNvPr id="5" name="TextBox 4"/>
          <p:cNvSpPr txBox="1"/>
          <p:nvPr/>
        </p:nvSpPr>
        <p:spPr>
          <a:xfrm>
            <a:off x="457200" y="533400"/>
            <a:ext cx="8218917" cy="523220"/>
          </a:xfrm>
          <a:prstGeom prst="rect">
            <a:avLst/>
          </a:prstGeom>
          <a:noFill/>
        </p:spPr>
        <p:txBody>
          <a:bodyPr wrap="none" rtlCol="0">
            <a:spAutoFit/>
          </a:bodyPr>
          <a:lstStyle/>
          <a:p>
            <a:r>
              <a:rPr lang="en-US" dirty="0"/>
              <a:t>Outputs and top-down unit cost of district hospitals</a:t>
            </a:r>
          </a:p>
        </p:txBody>
      </p:sp>
      <p:pic>
        <p:nvPicPr>
          <p:cNvPr id="6" name="Picture 5"/>
          <p:cNvPicPr>
            <a:picLocks noChangeAspect="1"/>
          </p:cNvPicPr>
          <p:nvPr/>
        </p:nvPicPr>
        <p:blipFill>
          <a:blip r:embed="rId2"/>
          <a:stretch>
            <a:fillRect/>
          </a:stretch>
        </p:blipFill>
        <p:spPr>
          <a:xfrm>
            <a:off x="112264" y="1752600"/>
            <a:ext cx="8919469" cy="3352799"/>
          </a:xfrm>
          <a:prstGeom prst="rect">
            <a:avLst/>
          </a:prstGeom>
        </p:spPr>
      </p:pic>
    </p:spTree>
    <p:extLst>
      <p:ext uri="{BB962C8B-B14F-4D97-AF65-F5344CB8AC3E}">
        <p14:creationId xmlns:p14="http://schemas.microsoft.com/office/powerpoint/2010/main" val="4028610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25</a:t>
            </a:fld>
            <a:endParaRPr lang="th-TH"/>
          </a:p>
        </p:txBody>
      </p:sp>
      <p:pic>
        <p:nvPicPr>
          <p:cNvPr id="7" name="Picture 6"/>
          <p:cNvPicPr>
            <a:picLocks noChangeAspect="1"/>
          </p:cNvPicPr>
          <p:nvPr/>
        </p:nvPicPr>
        <p:blipFill>
          <a:blip r:embed="rId2"/>
          <a:stretch>
            <a:fillRect/>
          </a:stretch>
        </p:blipFill>
        <p:spPr>
          <a:xfrm>
            <a:off x="228600" y="1371600"/>
            <a:ext cx="8801426" cy="4419600"/>
          </a:xfrm>
          <a:prstGeom prst="rect">
            <a:avLst/>
          </a:prstGeom>
        </p:spPr>
      </p:pic>
    </p:spTree>
    <p:extLst>
      <p:ext uri="{BB962C8B-B14F-4D97-AF65-F5344CB8AC3E}">
        <p14:creationId xmlns:p14="http://schemas.microsoft.com/office/powerpoint/2010/main" val="2847748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26</a:t>
            </a:fld>
            <a:endParaRPr lang="th-TH"/>
          </a:p>
        </p:txBody>
      </p:sp>
      <p:pic>
        <p:nvPicPr>
          <p:cNvPr id="4" name="Picture 3"/>
          <p:cNvPicPr>
            <a:picLocks noChangeAspect="1"/>
          </p:cNvPicPr>
          <p:nvPr/>
        </p:nvPicPr>
        <p:blipFill>
          <a:blip r:embed="rId2"/>
          <a:stretch>
            <a:fillRect/>
          </a:stretch>
        </p:blipFill>
        <p:spPr>
          <a:xfrm>
            <a:off x="228600" y="716035"/>
            <a:ext cx="8373659" cy="6034748"/>
          </a:xfrm>
          <a:prstGeom prst="rect">
            <a:avLst/>
          </a:prstGeom>
        </p:spPr>
      </p:pic>
    </p:spTree>
    <p:extLst>
      <p:ext uri="{BB962C8B-B14F-4D97-AF65-F5344CB8AC3E}">
        <p14:creationId xmlns:p14="http://schemas.microsoft.com/office/powerpoint/2010/main" val="2804532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261" y="970214"/>
            <a:ext cx="2819400" cy="6431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General Admin, Finance, Health insurance</a:t>
            </a:r>
            <a:endParaRPr lang="th-TH" sz="1800" dirty="0">
              <a:solidFill>
                <a:schemeClr val="tx1"/>
              </a:solidFill>
            </a:endParaRPr>
          </a:p>
        </p:txBody>
      </p:sp>
      <p:sp>
        <p:nvSpPr>
          <p:cNvPr id="5" name="Rectangle 4"/>
          <p:cNvSpPr/>
          <p:nvPr/>
        </p:nvSpPr>
        <p:spPr>
          <a:xfrm>
            <a:off x="4163495" y="953965"/>
            <a:ext cx="2401186" cy="6479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Pharmacy, Lab, Delivery room</a:t>
            </a:r>
            <a:endParaRPr lang="en-US" sz="1400" dirty="0">
              <a:solidFill>
                <a:schemeClr val="tx1"/>
              </a:solidFill>
            </a:endParaRPr>
          </a:p>
        </p:txBody>
      </p:sp>
      <p:sp>
        <p:nvSpPr>
          <p:cNvPr id="6" name="Rectangle 5"/>
          <p:cNvSpPr/>
          <p:nvPr/>
        </p:nvSpPr>
        <p:spPr>
          <a:xfrm>
            <a:off x="5668960" y="2902888"/>
            <a:ext cx="2255840" cy="21577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7" name="Rectangle 6"/>
          <p:cNvSpPr/>
          <p:nvPr/>
        </p:nvSpPr>
        <p:spPr>
          <a:xfrm>
            <a:off x="1436116" y="176678"/>
            <a:ext cx="6643464" cy="4853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Labor, Material, Capital Costs</a:t>
            </a:r>
          </a:p>
        </p:txBody>
      </p:sp>
      <p:sp>
        <p:nvSpPr>
          <p:cNvPr id="8" name="Rectangle 7"/>
          <p:cNvSpPr/>
          <p:nvPr/>
        </p:nvSpPr>
        <p:spPr>
          <a:xfrm>
            <a:off x="5257800" y="5753099"/>
            <a:ext cx="3019336" cy="10680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Cost per visit, patient day, admission;</a:t>
            </a:r>
          </a:p>
          <a:p>
            <a:pPr algn="ctr"/>
            <a:r>
              <a:rPr lang="en-US" sz="1200" dirty="0">
                <a:solidFill>
                  <a:schemeClr val="tx1"/>
                </a:solidFill>
              </a:rPr>
              <a:t>- Individual OPD</a:t>
            </a:r>
          </a:p>
          <a:p>
            <a:pPr algn="ctr"/>
            <a:r>
              <a:rPr lang="en-US" sz="1200" dirty="0">
                <a:solidFill>
                  <a:schemeClr val="tx1"/>
                </a:solidFill>
              </a:rPr>
              <a:t>- Overall OPD, Overall IPD</a:t>
            </a:r>
          </a:p>
        </p:txBody>
      </p:sp>
      <p:cxnSp>
        <p:nvCxnSpPr>
          <p:cNvPr id="58" name="Straight Arrow Connector 57"/>
          <p:cNvCxnSpPr>
            <a:endCxn id="4" idx="0"/>
          </p:cNvCxnSpPr>
          <p:nvPr/>
        </p:nvCxnSpPr>
        <p:spPr>
          <a:xfrm>
            <a:off x="1799961" y="639095"/>
            <a:ext cx="0" cy="3311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endCxn id="5" idx="0"/>
          </p:cNvCxnSpPr>
          <p:nvPr/>
        </p:nvCxnSpPr>
        <p:spPr>
          <a:xfrm>
            <a:off x="5364088" y="586652"/>
            <a:ext cx="0" cy="3673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7391400" y="591992"/>
            <a:ext cx="0" cy="2310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 idx="2"/>
            <a:endCxn id="6" idx="0"/>
          </p:cNvCxnSpPr>
          <p:nvPr/>
        </p:nvCxnSpPr>
        <p:spPr>
          <a:xfrm>
            <a:off x="1799961" y="1613337"/>
            <a:ext cx="4952533" cy="128955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5" idx="2"/>
            <a:endCxn id="6" idx="0"/>
          </p:cNvCxnSpPr>
          <p:nvPr/>
        </p:nvCxnSpPr>
        <p:spPr>
          <a:xfrm>
            <a:off x="5364088" y="1601928"/>
            <a:ext cx="1432792" cy="130096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6705600" y="5105400"/>
            <a:ext cx="0" cy="6059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 idx="3"/>
            <a:endCxn id="5" idx="1"/>
          </p:cNvCxnSpPr>
          <p:nvPr/>
        </p:nvCxnSpPr>
        <p:spPr>
          <a:xfrm flipV="1">
            <a:off x="3209661" y="1277947"/>
            <a:ext cx="953834" cy="1382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858000" y="5257800"/>
            <a:ext cx="1197571"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Average method</a:t>
            </a:r>
          </a:p>
        </p:txBody>
      </p:sp>
      <p:sp>
        <p:nvSpPr>
          <p:cNvPr id="26" name="TextBox 25"/>
          <p:cNvSpPr txBox="1"/>
          <p:nvPr/>
        </p:nvSpPr>
        <p:spPr>
          <a:xfrm>
            <a:off x="174516" y="1832982"/>
            <a:ext cx="3084755" cy="954107"/>
          </a:xfrm>
          <a:prstGeom prst="rect">
            <a:avLst/>
          </a:prstGeom>
          <a:noFill/>
        </p:spPr>
        <p:txBody>
          <a:bodyPr wrap="none" rtlCol="0">
            <a:spAutoFit/>
          </a:bodyPr>
          <a:lstStyle/>
          <a:p>
            <a:r>
              <a:rPr lang="en-US" dirty="0">
                <a:solidFill>
                  <a:srgbClr val="FF0000"/>
                </a:solidFill>
              </a:rPr>
              <a:t>Top-down costing;</a:t>
            </a:r>
          </a:p>
          <a:p>
            <a:r>
              <a:rPr lang="en-US" dirty="0">
                <a:solidFill>
                  <a:srgbClr val="FF0000"/>
                </a:solidFill>
              </a:rPr>
              <a:t>Health center</a:t>
            </a:r>
          </a:p>
        </p:txBody>
      </p:sp>
      <p:sp>
        <p:nvSpPr>
          <p:cNvPr id="20" name="Rectangle 19"/>
          <p:cNvSpPr/>
          <p:nvPr/>
        </p:nvSpPr>
        <p:spPr>
          <a:xfrm>
            <a:off x="2895600" y="2909416"/>
            <a:ext cx="2209800" cy="10550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Outreach Health Promotion &amp; Education</a:t>
            </a:r>
          </a:p>
          <a:p>
            <a:pPr algn="ctr"/>
            <a:r>
              <a:rPr lang="lo-LA" sz="1200" dirty="0">
                <a:solidFill>
                  <a:schemeClr val="tx1"/>
                </a:solidFill>
              </a:rPr>
              <a:t>ວຽກງານເຄື່ອນທີ່_ສົ່ງເສີມ</a:t>
            </a:r>
            <a:endParaRPr lang="en-US" sz="1200" dirty="0">
              <a:solidFill>
                <a:schemeClr val="tx1"/>
              </a:solidFill>
            </a:endParaRPr>
          </a:p>
          <a:p>
            <a:pPr algn="ctr"/>
            <a:r>
              <a:rPr lang="lo-LA" sz="1200" dirty="0">
                <a:solidFill>
                  <a:schemeClr val="tx1"/>
                </a:solidFill>
              </a:rPr>
              <a:t> ແລະສຸຂະສຶກສາ</a:t>
            </a:r>
            <a:endParaRPr lang="en-US" sz="1200" dirty="0">
              <a:solidFill>
                <a:schemeClr val="tx1"/>
              </a:solidFill>
            </a:endParaRPr>
          </a:p>
        </p:txBody>
      </p:sp>
      <p:sp>
        <p:nvSpPr>
          <p:cNvPr id="21" name="Rectangle 20"/>
          <p:cNvSpPr/>
          <p:nvPr/>
        </p:nvSpPr>
        <p:spPr>
          <a:xfrm>
            <a:off x="125729" y="2909102"/>
            <a:ext cx="1882884" cy="9419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Outreach service financial support;</a:t>
            </a:r>
          </a:p>
          <a:p>
            <a:pPr algn="ctr"/>
            <a:r>
              <a:rPr lang="en-US" sz="1100" dirty="0">
                <a:solidFill>
                  <a:schemeClr val="tx1"/>
                </a:solidFill>
              </a:rPr>
              <a:t>Per idem, travel cost, VHV incentive</a:t>
            </a:r>
          </a:p>
        </p:txBody>
      </p:sp>
      <p:cxnSp>
        <p:nvCxnSpPr>
          <p:cNvPr id="22" name="Straight Arrow Connector 21"/>
          <p:cNvCxnSpPr>
            <a:stCxn id="5" idx="2"/>
            <a:endCxn id="20" idx="0"/>
          </p:cNvCxnSpPr>
          <p:nvPr/>
        </p:nvCxnSpPr>
        <p:spPr>
          <a:xfrm flipH="1">
            <a:off x="4000500" y="1601928"/>
            <a:ext cx="1363588" cy="130748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4" idx="2"/>
            <a:endCxn id="20" idx="0"/>
          </p:cNvCxnSpPr>
          <p:nvPr/>
        </p:nvCxnSpPr>
        <p:spPr>
          <a:xfrm>
            <a:off x="1799961" y="1613337"/>
            <a:ext cx="2200539" cy="129607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378538" y="4350166"/>
            <a:ext cx="1882884" cy="9419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Activity-base costing;</a:t>
            </a:r>
          </a:p>
          <a:p>
            <a:pPr algn="ctr"/>
            <a:r>
              <a:rPr lang="en-US" sz="1200" dirty="0">
                <a:solidFill>
                  <a:schemeClr val="tx1"/>
                </a:solidFill>
              </a:rPr>
              <a:t>Per idem, travel cost, VHV incentive</a:t>
            </a:r>
          </a:p>
        </p:txBody>
      </p:sp>
      <p:sp>
        <p:nvSpPr>
          <p:cNvPr id="29" name="Rectangle 28"/>
          <p:cNvSpPr/>
          <p:nvPr/>
        </p:nvSpPr>
        <p:spPr>
          <a:xfrm>
            <a:off x="381000" y="5791200"/>
            <a:ext cx="1882884" cy="9419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graphicFrame>
        <p:nvGraphicFramePr>
          <p:cNvPr id="13" name="Table 12"/>
          <p:cNvGraphicFramePr>
            <a:graphicFrameLocks noGrp="1"/>
          </p:cNvGraphicFramePr>
          <p:nvPr/>
        </p:nvGraphicFramePr>
        <p:xfrm>
          <a:off x="435865" y="5867400"/>
          <a:ext cx="1773935" cy="808472"/>
        </p:xfrm>
        <a:graphic>
          <a:graphicData uri="http://schemas.openxmlformats.org/drawingml/2006/table">
            <a:tbl>
              <a:tblPr>
                <a:tableStyleId>{5C22544A-7EE6-4342-B048-85BDC9FD1C3A}</a:tableStyleId>
              </a:tblPr>
              <a:tblGrid>
                <a:gridCol w="1773935">
                  <a:extLst>
                    <a:ext uri="{9D8B030D-6E8A-4147-A177-3AD203B41FA5}">
                      <a16:colId xmlns:a16="http://schemas.microsoft.com/office/drawing/2014/main" val="2640536597"/>
                    </a:ext>
                  </a:extLst>
                </a:gridCol>
              </a:tblGrid>
              <a:tr h="202118">
                <a:tc>
                  <a:txBody>
                    <a:bodyPr/>
                    <a:lstStyle/>
                    <a:p>
                      <a:pPr algn="ctr" fontAlgn="b"/>
                      <a:r>
                        <a:rPr lang="en-US" sz="1100" b="1" u="none" strike="noStrike">
                          <a:effectLst/>
                        </a:rPr>
                        <a:t>Cost/village-year</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4739048"/>
                  </a:ext>
                </a:extLst>
              </a:tr>
              <a:tr h="202118">
                <a:tc>
                  <a:txBody>
                    <a:bodyPr/>
                    <a:lstStyle/>
                    <a:p>
                      <a:pPr algn="ctr" fontAlgn="b"/>
                      <a:r>
                        <a:rPr lang="en-US" sz="1100" b="1" u="none" strike="noStrike" dirty="0">
                          <a:effectLst/>
                        </a:rPr>
                        <a:t>Cost/village-visit</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32865341"/>
                  </a:ext>
                </a:extLst>
              </a:tr>
              <a:tr h="202118">
                <a:tc>
                  <a:txBody>
                    <a:bodyPr/>
                    <a:lstStyle/>
                    <a:p>
                      <a:pPr algn="ctr" fontAlgn="b"/>
                      <a:r>
                        <a:rPr lang="en-US" sz="1100" b="1" u="none" strike="noStrike">
                          <a:effectLst/>
                        </a:rPr>
                        <a:t>Cost/household-year</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43908367"/>
                  </a:ext>
                </a:extLst>
              </a:tr>
              <a:tr h="202118">
                <a:tc>
                  <a:txBody>
                    <a:bodyPr/>
                    <a:lstStyle/>
                    <a:p>
                      <a:pPr algn="ctr" fontAlgn="b"/>
                      <a:r>
                        <a:rPr lang="en-US" sz="1100" b="1" u="none" strike="noStrike" dirty="0">
                          <a:effectLst/>
                        </a:rPr>
                        <a:t>Cost/population-year</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06839652"/>
                  </a:ext>
                </a:extLst>
              </a:tr>
            </a:tbl>
          </a:graphicData>
        </a:graphic>
      </p:graphicFrame>
      <p:cxnSp>
        <p:nvCxnSpPr>
          <p:cNvPr id="15" name="Straight Arrow Connector 14"/>
          <p:cNvCxnSpPr>
            <a:stCxn id="21" idx="2"/>
            <a:endCxn id="28" idx="0"/>
          </p:cNvCxnSpPr>
          <p:nvPr/>
        </p:nvCxnSpPr>
        <p:spPr>
          <a:xfrm>
            <a:off x="1067171" y="3851053"/>
            <a:ext cx="252809" cy="499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0" idx="2"/>
            <a:endCxn id="28" idx="3"/>
          </p:cNvCxnSpPr>
          <p:nvPr/>
        </p:nvCxnSpPr>
        <p:spPr>
          <a:xfrm flipH="1">
            <a:off x="2261422" y="3964498"/>
            <a:ext cx="1739078" cy="856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994632" y="4392820"/>
            <a:ext cx="1149674" cy="307777"/>
          </a:xfrm>
          <a:prstGeom prst="rect">
            <a:avLst/>
          </a:prstGeom>
          <a:noFill/>
        </p:spPr>
        <p:txBody>
          <a:bodyPr wrap="none" rtlCol="0">
            <a:spAutoFit/>
          </a:bodyPr>
          <a:lstStyle/>
          <a:p>
            <a:r>
              <a:rPr lang="en-US" sz="1400" dirty="0"/>
              <a:t>Indirect cost</a:t>
            </a:r>
          </a:p>
        </p:txBody>
      </p:sp>
      <p:sp>
        <p:nvSpPr>
          <p:cNvPr id="38" name="TextBox 37"/>
          <p:cNvSpPr txBox="1"/>
          <p:nvPr/>
        </p:nvSpPr>
        <p:spPr>
          <a:xfrm>
            <a:off x="1215863" y="3932652"/>
            <a:ext cx="1031051" cy="307777"/>
          </a:xfrm>
          <a:prstGeom prst="rect">
            <a:avLst/>
          </a:prstGeom>
          <a:noFill/>
        </p:spPr>
        <p:txBody>
          <a:bodyPr wrap="none" rtlCol="0">
            <a:spAutoFit/>
          </a:bodyPr>
          <a:lstStyle/>
          <a:p>
            <a:r>
              <a:rPr lang="en-US" sz="1400" dirty="0"/>
              <a:t>Direct cost</a:t>
            </a:r>
          </a:p>
        </p:txBody>
      </p:sp>
      <p:sp>
        <p:nvSpPr>
          <p:cNvPr id="39" name="Down Arrow 38"/>
          <p:cNvSpPr/>
          <p:nvPr/>
        </p:nvSpPr>
        <p:spPr>
          <a:xfrm>
            <a:off x="1143049" y="5368318"/>
            <a:ext cx="304751" cy="365604"/>
          </a:xfrm>
          <a:prstGeom prst="downArrow">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7" name="Table 26"/>
          <p:cNvGraphicFramePr>
            <a:graphicFrameLocks noGrp="1"/>
          </p:cNvGraphicFramePr>
          <p:nvPr/>
        </p:nvGraphicFramePr>
        <p:xfrm>
          <a:off x="5704680" y="2927001"/>
          <a:ext cx="2143920" cy="2133600"/>
        </p:xfrm>
        <a:graphic>
          <a:graphicData uri="http://schemas.openxmlformats.org/drawingml/2006/table">
            <a:tbl>
              <a:tblPr>
                <a:tableStyleId>{5C22544A-7EE6-4342-B048-85BDC9FD1C3A}</a:tableStyleId>
              </a:tblPr>
              <a:tblGrid>
                <a:gridCol w="2143920">
                  <a:extLst>
                    <a:ext uri="{9D8B030D-6E8A-4147-A177-3AD203B41FA5}">
                      <a16:colId xmlns:a16="http://schemas.microsoft.com/office/drawing/2014/main" val="595717210"/>
                    </a:ext>
                  </a:extLst>
                </a:gridCol>
              </a:tblGrid>
              <a:tr h="304800">
                <a:tc>
                  <a:txBody>
                    <a:bodyPr/>
                    <a:lstStyle/>
                    <a:p>
                      <a:pPr algn="l" fontAlgn="ctr"/>
                      <a:r>
                        <a:rPr lang="en-US" sz="1200" b="1" u="none" strike="noStrike">
                          <a:effectLst/>
                        </a:rPr>
                        <a:t>OPD_General/ minor surgery</a:t>
                      </a:r>
                      <a:endParaRPr lang="en-US" sz="1200" b="1"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051950127"/>
                  </a:ext>
                </a:extLst>
              </a:tr>
              <a:tr h="304800">
                <a:tc>
                  <a:txBody>
                    <a:bodyPr/>
                    <a:lstStyle/>
                    <a:p>
                      <a:pPr algn="l" fontAlgn="ctr"/>
                      <a:r>
                        <a:rPr lang="en-US" sz="1200" b="1" u="none" strike="noStrike">
                          <a:effectLst/>
                        </a:rPr>
                        <a:t>OPD_Vaccine</a:t>
                      </a:r>
                      <a:endParaRPr lang="en-US" sz="1200" b="1"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418488241"/>
                  </a:ext>
                </a:extLst>
              </a:tr>
              <a:tr h="304800">
                <a:tc>
                  <a:txBody>
                    <a:bodyPr/>
                    <a:lstStyle/>
                    <a:p>
                      <a:pPr algn="l" fontAlgn="ctr"/>
                      <a:r>
                        <a:rPr lang="en-US" sz="1200" b="1" u="none" strike="noStrike">
                          <a:effectLst/>
                        </a:rPr>
                        <a:t>OPD_ANC</a:t>
                      </a:r>
                      <a:endParaRPr lang="en-US" sz="1200" b="1"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64379978"/>
                  </a:ext>
                </a:extLst>
              </a:tr>
              <a:tr h="304800">
                <a:tc>
                  <a:txBody>
                    <a:bodyPr/>
                    <a:lstStyle/>
                    <a:p>
                      <a:pPr algn="l" fontAlgn="ctr"/>
                      <a:r>
                        <a:rPr lang="en-US" sz="1200" b="1" u="none" strike="noStrike">
                          <a:effectLst/>
                        </a:rPr>
                        <a:t>OPD_PNC</a:t>
                      </a:r>
                      <a:endParaRPr lang="en-US" sz="1200" b="1"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862952780"/>
                  </a:ext>
                </a:extLst>
              </a:tr>
              <a:tr h="304800">
                <a:tc>
                  <a:txBody>
                    <a:bodyPr/>
                    <a:lstStyle/>
                    <a:p>
                      <a:pPr algn="l" fontAlgn="ctr"/>
                      <a:r>
                        <a:rPr lang="en-US" sz="1200" b="1" u="none" strike="noStrike" dirty="0">
                          <a:effectLst/>
                        </a:rPr>
                        <a:t>OPD_Family Planning</a:t>
                      </a:r>
                      <a:endParaRPr lang="en-US" sz="1200" b="1"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500641993"/>
                  </a:ext>
                </a:extLst>
              </a:tr>
              <a:tr h="304800">
                <a:tc>
                  <a:txBody>
                    <a:bodyPr/>
                    <a:lstStyle/>
                    <a:p>
                      <a:pPr algn="l" fontAlgn="ctr"/>
                      <a:r>
                        <a:rPr lang="en-US" sz="1200" b="1" u="none" strike="noStrike" dirty="0">
                          <a:effectLst/>
                        </a:rPr>
                        <a:t>OPD_Nutrition</a:t>
                      </a:r>
                      <a:endParaRPr lang="en-US" sz="1200" b="1"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285348666"/>
                  </a:ext>
                </a:extLst>
              </a:tr>
              <a:tr h="304800">
                <a:tc>
                  <a:txBody>
                    <a:bodyPr/>
                    <a:lstStyle/>
                    <a:p>
                      <a:pPr algn="l" fontAlgn="ctr"/>
                      <a:r>
                        <a:rPr lang="en-US" sz="1200" b="1" u="none" strike="noStrike" dirty="0">
                          <a:effectLst/>
                        </a:rPr>
                        <a:t>IPD </a:t>
                      </a:r>
                      <a:endParaRPr lang="en-US" sz="1200" b="1"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378312736"/>
                  </a:ext>
                </a:extLst>
              </a:tr>
            </a:tbl>
          </a:graphicData>
        </a:graphic>
      </p:graphicFrame>
      <p:sp>
        <p:nvSpPr>
          <p:cNvPr id="48" name="TextBox 47"/>
          <p:cNvSpPr txBox="1"/>
          <p:nvPr/>
        </p:nvSpPr>
        <p:spPr>
          <a:xfrm>
            <a:off x="3375743" y="1594038"/>
            <a:ext cx="2097049"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Indirect cost allocation: </a:t>
            </a:r>
          </a:p>
          <a:p>
            <a:r>
              <a:rPr lang="en-US" sz="1200" dirty="0">
                <a:latin typeface="Times New Roman" panose="02020603050405020304" pitchFamily="18" charset="0"/>
                <a:cs typeface="Times New Roman" panose="02020603050405020304" pitchFamily="18" charset="0"/>
              </a:rPr>
              <a:t>Simultaneous equation method</a:t>
            </a:r>
          </a:p>
        </p:txBody>
      </p:sp>
    </p:spTree>
    <p:extLst>
      <p:ext uri="{BB962C8B-B14F-4D97-AF65-F5344CB8AC3E}">
        <p14:creationId xmlns:p14="http://schemas.microsoft.com/office/powerpoint/2010/main" val="1833549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28</a:t>
            </a:fld>
            <a:endParaRPr lang="th-TH"/>
          </a:p>
        </p:txBody>
      </p:sp>
      <p:sp>
        <p:nvSpPr>
          <p:cNvPr id="3" name="TextBox 2"/>
          <p:cNvSpPr txBox="1"/>
          <p:nvPr/>
        </p:nvSpPr>
        <p:spPr>
          <a:xfrm>
            <a:off x="762000" y="378928"/>
            <a:ext cx="6581097" cy="523220"/>
          </a:xfrm>
          <a:prstGeom prst="rect">
            <a:avLst/>
          </a:prstGeom>
          <a:noFill/>
        </p:spPr>
        <p:txBody>
          <a:bodyPr wrap="none" rtlCol="0">
            <a:spAutoFit/>
          </a:bodyPr>
          <a:lstStyle/>
          <a:p>
            <a:r>
              <a:rPr lang="en-US" dirty="0"/>
              <a:t>Cost center of health center A (</a:t>
            </a:r>
            <a:r>
              <a:rPr lang="en-US" dirty="0" err="1"/>
              <a:t>Bantao</a:t>
            </a:r>
            <a:r>
              <a:rPr lang="en-US" dirty="0"/>
              <a:t>)</a:t>
            </a:r>
          </a:p>
        </p:txBody>
      </p:sp>
      <p:graphicFrame>
        <p:nvGraphicFramePr>
          <p:cNvPr id="4" name="Table 3"/>
          <p:cNvGraphicFramePr>
            <a:graphicFrameLocks noGrp="1"/>
          </p:cNvGraphicFramePr>
          <p:nvPr>
            <p:extLst>
              <p:ext uri="{D42A27DB-BD31-4B8C-83A1-F6EECF244321}">
                <p14:modId xmlns:p14="http://schemas.microsoft.com/office/powerpoint/2010/main" val="525158139"/>
              </p:ext>
            </p:extLst>
          </p:nvPr>
        </p:nvGraphicFramePr>
        <p:xfrm>
          <a:off x="152399" y="1142998"/>
          <a:ext cx="8915400" cy="4952999"/>
        </p:xfrm>
        <a:graphic>
          <a:graphicData uri="http://schemas.openxmlformats.org/drawingml/2006/table">
            <a:tbl>
              <a:tblPr>
                <a:tableStyleId>{5C22544A-7EE6-4342-B048-85BDC9FD1C3A}</a:tableStyleId>
              </a:tblPr>
              <a:tblGrid>
                <a:gridCol w="3935627">
                  <a:extLst>
                    <a:ext uri="{9D8B030D-6E8A-4147-A177-3AD203B41FA5}">
                      <a16:colId xmlns:a16="http://schemas.microsoft.com/office/drawing/2014/main" val="2430370952"/>
                    </a:ext>
                  </a:extLst>
                </a:gridCol>
                <a:gridCol w="4065374">
                  <a:extLst>
                    <a:ext uri="{9D8B030D-6E8A-4147-A177-3AD203B41FA5}">
                      <a16:colId xmlns:a16="http://schemas.microsoft.com/office/drawing/2014/main" val="3753251096"/>
                    </a:ext>
                  </a:extLst>
                </a:gridCol>
                <a:gridCol w="914399">
                  <a:extLst>
                    <a:ext uri="{9D8B030D-6E8A-4147-A177-3AD203B41FA5}">
                      <a16:colId xmlns:a16="http://schemas.microsoft.com/office/drawing/2014/main" val="3354728566"/>
                    </a:ext>
                  </a:extLst>
                </a:gridCol>
              </a:tblGrid>
              <a:tr h="345504">
                <a:tc>
                  <a:txBody>
                    <a:bodyPr/>
                    <a:lstStyle/>
                    <a:p>
                      <a:pPr algn="ctr" fontAlgn="ctr"/>
                      <a:r>
                        <a:rPr lang="en-US" sz="1800" u="none" strike="noStrike" dirty="0">
                          <a:effectLst/>
                        </a:rPr>
                        <a:t>Cost center</a:t>
                      </a: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r>
                        <a:rPr lang="en-US" sz="1800" u="none" strike="noStrike">
                          <a:effectLst/>
                        </a:rPr>
                        <a:t>Code</a:t>
                      </a:r>
                      <a:endParaRPr lang="en-US" sz="1800" b="1"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68990955"/>
                  </a:ext>
                </a:extLst>
              </a:tr>
              <a:tr h="383893">
                <a:tc>
                  <a:txBody>
                    <a:bodyPr/>
                    <a:lstStyle/>
                    <a:p>
                      <a:pPr algn="l" fontAlgn="ctr"/>
                      <a:r>
                        <a:rPr lang="lo-LA" sz="1800" u="none" strike="noStrike" dirty="0">
                          <a:effectLst/>
                        </a:rPr>
                        <a:t>ບໍລິຫານ ແຜນການ</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General admin </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A1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623784807"/>
                  </a:ext>
                </a:extLst>
              </a:tr>
              <a:tr h="383893">
                <a:tc>
                  <a:txBody>
                    <a:bodyPr/>
                    <a:lstStyle/>
                    <a:p>
                      <a:pPr algn="l" fontAlgn="ctr"/>
                      <a:r>
                        <a:rPr lang="lo-LA" sz="1800" u="none" strike="noStrike" dirty="0">
                          <a:effectLst/>
                        </a:rPr>
                        <a:t>ຫ້ອງຈ່າຍຢາ  </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Pharmacy</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B1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221653976"/>
                  </a:ext>
                </a:extLst>
              </a:tr>
              <a:tr h="383893">
                <a:tc>
                  <a:txBody>
                    <a:bodyPr/>
                    <a:lstStyle/>
                    <a:p>
                      <a:pPr algn="l" fontAlgn="ctr"/>
                      <a:r>
                        <a:rPr lang="lo-LA" sz="1800" u="none" strike="noStrike" dirty="0">
                          <a:effectLst/>
                        </a:rPr>
                        <a:t>ຫ້ອງປະສູດ</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Delivery room</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B2</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15230299"/>
                  </a:ext>
                </a:extLst>
              </a:tr>
              <a:tr h="383893">
                <a:tc>
                  <a:txBody>
                    <a:bodyPr/>
                    <a:lstStyle/>
                    <a:p>
                      <a:pPr algn="l" fontAlgn="ctr"/>
                      <a:r>
                        <a:rPr lang="lo-LA" sz="1800" u="none" strike="noStrike">
                          <a:effectLst/>
                        </a:rPr>
                        <a:t>ກວດເຂດນອກ_ທົ່ວໄປ / ຜ່າຕັດນ້ອຍ</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OPD_General</a:t>
                      </a:r>
                      <a:r>
                        <a:rPr lang="en-US" sz="1800" u="none" strike="noStrike" dirty="0">
                          <a:effectLst/>
                        </a:rPr>
                        <a:t>/ minor surgery</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675371030"/>
                  </a:ext>
                </a:extLst>
              </a:tr>
              <a:tr h="383893">
                <a:tc>
                  <a:txBody>
                    <a:bodyPr/>
                    <a:lstStyle/>
                    <a:p>
                      <a:pPr algn="l" fontAlgn="ctr"/>
                      <a:r>
                        <a:rPr lang="lo-LA" sz="1800" u="none" strike="noStrike" dirty="0">
                          <a:effectLst/>
                        </a:rPr>
                        <a:t>ກວດເຂດນອກ_ສັກຢາກັນພະຍາດ</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OPD_Vaccine</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C2</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236957959"/>
                  </a:ext>
                </a:extLst>
              </a:tr>
              <a:tr h="383893">
                <a:tc>
                  <a:txBody>
                    <a:bodyPr/>
                    <a:lstStyle/>
                    <a:p>
                      <a:pPr algn="l" fontAlgn="ctr"/>
                      <a:r>
                        <a:rPr lang="lo-LA" sz="1800" u="none" strike="noStrike">
                          <a:effectLst/>
                        </a:rPr>
                        <a:t>ກວດເຂດນອກ_ຝາກທ້ອງ</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OPD_ANC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C3</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723738007"/>
                  </a:ext>
                </a:extLst>
              </a:tr>
              <a:tr h="383893">
                <a:tc>
                  <a:txBody>
                    <a:bodyPr/>
                    <a:lstStyle/>
                    <a:p>
                      <a:pPr algn="l" fontAlgn="ctr"/>
                      <a:r>
                        <a:rPr lang="lo-LA" sz="1800" u="none" strike="noStrike">
                          <a:effectLst/>
                        </a:rPr>
                        <a:t>ກວດເຂດນອກ_ກວດຫຼັງເກີດ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OPD_PNC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C4</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620455564"/>
                  </a:ext>
                </a:extLst>
              </a:tr>
              <a:tr h="383893">
                <a:tc>
                  <a:txBody>
                    <a:bodyPr/>
                    <a:lstStyle/>
                    <a:p>
                      <a:pPr algn="l" fontAlgn="ctr"/>
                      <a:r>
                        <a:rPr lang="lo-LA" sz="1800" u="none" strike="noStrike">
                          <a:effectLst/>
                        </a:rPr>
                        <a:t>ກວດເຂດນອກ_ວາງແຜນຄອບຄົວ</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OPD_Family</a:t>
                      </a:r>
                      <a:r>
                        <a:rPr lang="en-US" sz="1800" u="none" strike="noStrike" dirty="0">
                          <a:effectLst/>
                        </a:rPr>
                        <a:t> Planning</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C5</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195819876"/>
                  </a:ext>
                </a:extLst>
              </a:tr>
              <a:tr h="576229">
                <a:tc>
                  <a:txBody>
                    <a:bodyPr/>
                    <a:lstStyle/>
                    <a:p>
                      <a:pPr algn="l" fontAlgn="ctr"/>
                      <a:r>
                        <a:rPr lang="lo-LA" sz="1800" u="none" strike="noStrike">
                          <a:effectLst/>
                        </a:rPr>
                        <a:t>ກວດເຂດນອກ_ໂພຊະນາການ (ຕິດຕາມເດັກດີ)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OPD_Nutrition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C6</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723075280"/>
                  </a:ext>
                </a:extLst>
              </a:tr>
              <a:tr h="383893">
                <a:tc>
                  <a:txBody>
                    <a:bodyPr/>
                    <a:lstStyle/>
                    <a:p>
                      <a:pPr algn="l" fontAlgn="ctr"/>
                      <a:r>
                        <a:rPr lang="lo-LA" sz="1800" u="none" strike="noStrike">
                          <a:effectLst/>
                        </a:rPr>
                        <a:t>ຄົນເຈັບນອນ</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IPD </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D1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026886083"/>
                  </a:ext>
                </a:extLst>
              </a:tr>
              <a:tr h="576229">
                <a:tc>
                  <a:txBody>
                    <a:bodyPr/>
                    <a:lstStyle/>
                    <a:p>
                      <a:pPr algn="l" fontAlgn="ctr"/>
                      <a:r>
                        <a:rPr lang="lo-LA" sz="1800" u="none" strike="noStrike">
                          <a:effectLst/>
                        </a:rPr>
                        <a:t>ວຽກງານເຄື່ອນທີ່_ສົ່ງເສີມ ແລະສຸຂະສຶກສາ</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Outreach_Health</a:t>
                      </a:r>
                      <a:r>
                        <a:rPr lang="en-US" sz="1800" u="none" strike="noStrike" dirty="0">
                          <a:effectLst/>
                        </a:rPr>
                        <a:t> Promotion &amp; Education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E1</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159220874"/>
                  </a:ext>
                </a:extLst>
              </a:tr>
            </a:tbl>
          </a:graphicData>
        </a:graphic>
      </p:graphicFrame>
    </p:spTree>
    <p:extLst>
      <p:ext uri="{BB962C8B-B14F-4D97-AF65-F5344CB8AC3E}">
        <p14:creationId xmlns:p14="http://schemas.microsoft.com/office/powerpoint/2010/main" val="1763944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29</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1442306605"/>
              </p:ext>
            </p:extLst>
          </p:nvPr>
        </p:nvGraphicFramePr>
        <p:xfrm>
          <a:off x="228600" y="615462"/>
          <a:ext cx="8763000" cy="6176801"/>
        </p:xfrm>
        <a:graphic>
          <a:graphicData uri="http://schemas.openxmlformats.org/drawingml/2006/table">
            <a:tbl>
              <a:tblPr>
                <a:tableStyleId>{5C22544A-7EE6-4342-B048-85BDC9FD1C3A}</a:tableStyleId>
              </a:tblPr>
              <a:tblGrid>
                <a:gridCol w="4849428">
                  <a:extLst>
                    <a:ext uri="{9D8B030D-6E8A-4147-A177-3AD203B41FA5}">
                      <a16:colId xmlns:a16="http://schemas.microsoft.com/office/drawing/2014/main" val="3370124049"/>
                    </a:ext>
                  </a:extLst>
                </a:gridCol>
                <a:gridCol w="2977718">
                  <a:extLst>
                    <a:ext uri="{9D8B030D-6E8A-4147-A177-3AD203B41FA5}">
                      <a16:colId xmlns:a16="http://schemas.microsoft.com/office/drawing/2014/main" val="1787387241"/>
                    </a:ext>
                  </a:extLst>
                </a:gridCol>
                <a:gridCol w="935854">
                  <a:extLst>
                    <a:ext uri="{9D8B030D-6E8A-4147-A177-3AD203B41FA5}">
                      <a16:colId xmlns:a16="http://schemas.microsoft.com/office/drawing/2014/main" val="2959696186"/>
                    </a:ext>
                  </a:extLst>
                </a:gridCol>
              </a:tblGrid>
              <a:tr h="368730">
                <a:tc>
                  <a:txBody>
                    <a:bodyPr/>
                    <a:lstStyle/>
                    <a:p>
                      <a:pPr algn="ctr" fontAlgn="ctr"/>
                      <a:r>
                        <a:rPr lang="en-US" sz="1800" u="none" strike="noStrike" dirty="0">
                          <a:effectLst/>
                        </a:rPr>
                        <a:t>Cost center</a:t>
                      </a: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endParaRPr lang="en-US" sz="1800" b="1"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b"/>
                      <a:r>
                        <a:rPr lang="en-US" sz="1800" u="none" strike="noStrike">
                          <a:effectLst/>
                        </a:rPr>
                        <a:t>Code</a:t>
                      </a:r>
                      <a:endParaRPr lang="en-US" sz="1800" b="1"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29166780"/>
                  </a:ext>
                </a:extLst>
              </a:tr>
              <a:tr h="409700">
                <a:tc>
                  <a:txBody>
                    <a:bodyPr/>
                    <a:lstStyle/>
                    <a:p>
                      <a:pPr algn="l" fontAlgn="ctr"/>
                      <a:r>
                        <a:rPr lang="lo-LA" sz="1800" u="none" strike="noStrike" dirty="0">
                          <a:effectLst/>
                        </a:rPr>
                        <a:t>ບໍລິຫານ ແຜນການ ການເງິນ</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General admin Finance</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A1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952303778"/>
                  </a:ext>
                </a:extLst>
              </a:tr>
              <a:tr h="409700">
                <a:tc>
                  <a:txBody>
                    <a:bodyPr/>
                    <a:lstStyle/>
                    <a:p>
                      <a:pPr algn="l" fontAlgn="ctr"/>
                      <a:r>
                        <a:rPr lang="lo-LA" sz="1800" u="none" strike="noStrike" dirty="0">
                          <a:effectLst/>
                        </a:rPr>
                        <a:t>ປະກັນສຸຂະພາບ / ກອງທືນ ກປຊ</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Health Insurance</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A2</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412677790"/>
                  </a:ext>
                </a:extLst>
              </a:tr>
              <a:tr h="409700">
                <a:tc>
                  <a:txBody>
                    <a:bodyPr/>
                    <a:lstStyle/>
                    <a:p>
                      <a:pPr algn="l" fontAlgn="ctr"/>
                      <a:r>
                        <a:rPr lang="lo-LA" sz="1800" u="none" strike="noStrike" dirty="0">
                          <a:effectLst/>
                        </a:rPr>
                        <a:t>ຫ້ອງຈ່າຍຢາ  </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Pharmacy</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B1</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046130585"/>
                  </a:ext>
                </a:extLst>
              </a:tr>
              <a:tr h="409700">
                <a:tc>
                  <a:txBody>
                    <a:bodyPr/>
                    <a:lstStyle/>
                    <a:p>
                      <a:pPr algn="l" fontAlgn="ctr"/>
                      <a:r>
                        <a:rPr lang="lo-LA" sz="1800" u="none" strike="noStrike">
                          <a:effectLst/>
                        </a:rPr>
                        <a:t>ວິເຄາະ(ກວດເຊື້ອໄຂ້ຍຸງ)</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Laboratory</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B2</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234508499"/>
                  </a:ext>
                </a:extLst>
              </a:tr>
              <a:tr h="409700">
                <a:tc>
                  <a:txBody>
                    <a:bodyPr/>
                    <a:lstStyle/>
                    <a:p>
                      <a:pPr algn="l" fontAlgn="ctr"/>
                      <a:r>
                        <a:rPr lang="lo-LA" sz="1800" u="none" strike="noStrike">
                          <a:effectLst/>
                        </a:rPr>
                        <a:t>ຫ້ອງເກີດລູກ</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Delivery room</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a:effectLst/>
                        </a:rPr>
                        <a:t>B3</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893830693"/>
                  </a:ext>
                </a:extLst>
              </a:tr>
              <a:tr h="570357">
                <a:tc>
                  <a:txBody>
                    <a:bodyPr/>
                    <a:lstStyle/>
                    <a:p>
                      <a:pPr algn="l" fontAlgn="ctr"/>
                      <a:r>
                        <a:rPr lang="lo-LA" sz="1800" u="none" strike="noStrike">
                          <a:effectLst/>
                        </a:rPr>
                        <a:t>ກວດເຂດນອກ_ທົ່ວໄປ / ຜ່າຕັດນ້ອຍ</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OPD_General</a:t>
                      </a:r>
                      <a:r>
                        <a:rPr lang="en-US" sz="1800" u="none" strike="noStrike" dirty="0">
                          <a:effectLst/>
                        </a:rPr>
                        <a:t>/ minor surgery</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C1</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814069237"/>
                  </a:ext>
                </a:extLst>
              </a:tr>
              <a:tr h="409700">
                <a:tc>
                  <a:txBody>
                    <a:bodyPr/>
                    <a:lstStyle/>
                    <a:p>
                      <a:pPr algn="l" fontAlgn="ctr"/>
                      <a:r>
                        <a:rPr lang="lo-LA" sz="1800" u="none" strike="noStrike">
                          <a:effectLst/>
                        </a:rPr>
                        <a:t>ກວດເຂດນອກ_ສັກຢາກັນພະຍາດ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OPD_Vaccine</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C2</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957829156"/>
                  </a:ext>
                </a:extLst>
              </a:tr>
              <a:tr h="409700">
                <a:tc>
                  <a:txBody>
                    <a:bodyPr/>
                    <a:lstStyle/>
                    <a:p>
                      <a:pPr algn="l" fontAlgn="ctr"/>
                      <a:r>
                        <a:rPr lang="lo-LA" sz="1800" u="none" strike="noStrike">
                          <a:effectLst/>
                        </a:rPr>
                        <a:t>ກວດເຂດນອກ_ຝາກທ້ອງ</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OPD_ANC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C3</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595545333"/>
                  </a:ext>
                </a:extLst>
              </a:tr>
              <a:tr h="409700">
                <a:tc>
                  <a:txBody>
                    <a:bodyPr/>
                    <a:lstStyle/>
                    <a:p>
                      <a:pPr algn="l" fontAlgn="ctr"/>
                      <a:r>
                        <a:rPr lang="lo-LA" sz="1800" u="none" strike="noStrike">
                          <a:effectLst/>
                        </a:rPr>
                        <a:t>ກວດເຂດນອກ_ກວດຫຼັງເກີດ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OPD_PNC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C4</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339832307"/>
                  </a:ext>
                </a:extLst>
              </a:tr>
              <a:tr h="409700">
                <a:tc>
                  <a:txBody>
                    <a:bodyPr/>
                    <a:lstStyle/>
                    <a:p>
                      <a:pPr algn="l" fontAlgn="ctr"/>
                      <a:r>
                        <a:rPr lang="lo-LA" sz="1800" u="none" strike="noStrike">
                          <a:effectLst/>
                        </a:rPr>
                        <a:t>ກວດເຂດນອກ_ວາງແຜນຄອບຄົວ</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OPD_Family</a:t>
                      </a:r>
                      <a:r>
                        <a:rPr lang="en-US" sz="1800" u="none" strike="noStrike" dirty="0">
                          <a:effectLst/>
                        </a:rPr>
                        <a:t> Planning</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C5</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374661289"/>
                  </a:ext>
                </a:extLst>
              </a:tr>
              <a:tr h="570357">
                <a:tc>
                  <a:txBody>
                    <a:bodyPr/>
                    <a:lstStyle/>
                    <a:p>
                      <a:pPr algn="l" fontAlgn="ctr"/>
                      <a:r>
                        <a:rPr lang="lo-LA" sz="1800" u="none" strike="noStrike">
                          <a:effectLst/>
                        </a:rPr>
                        <a:t>ກວດເຂດນອກ_ໂພຊະນາການ (ຕິດຕາມເດັກດີ)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err="1">
                          <a:effectLst/>
                        </a:rPr>
                        <a:t>OPD_Nutrition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C6</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99199028"/>
                  </a:ext>
                </a:extLst>
              </a:tr>
              <a:tr h="409700">
                <a:tc>
                  <a:txBody>
                    <a:bodyPr/>
                    <a:lstStyle/>
                    <a:p>
                      <a:pPr algn="l" fontAlgn="ctr"/>
                      <a:r>
                        <a:rPr lang="lo-LA" sz="1800" u="none" strike="noStrike">
                          <a:effectLst/>
                        </a:rPr>
                        <a:t>ຄົນເຈັບນອນ</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IPD </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D1</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600976990"/>
                  </a:ext>
                </a:extLst>
              </a:tr>
              <a:tr h="570357">
                <a:tc>
                  <a:txBody>
                    <a:bodyPr/>
                    <a:lstStyle/>
                    <a:p>
                      <a:pPr algn="l" fontAlgn="ctr"/>
                      <a:r>
                        <a:rPr lang="lo-LA" sz="1800" u="none" strike="noStrike">
                          <a:effectLst/>
                        </a:rPr>
                        <a:t>ວຽກງານເຄື່ອນທີ່_ສົ່ງເສີມ ແລະສຸຂະສຶກສາ</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Outreach_Health Promotion &amp; Education</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ctr" fontAlgn="ctr"/>
                      <a:r>
                        <a:rPr lang="en-US" sz="1800" u="none" strike="noStrike" dirty="0">
                          <a:effectLst/>
                        </a:rPr>
                        <a:t>E1</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622656695"/>
                  </a:ext>
                </a:extLst>
              </a:tr>
            </a:tbl>
          </a:graphicData>
        </a:graphic>
      </p:graphicFrame>
      <p:sp>
        <p:nvSpPr>
          <p:cNvPr id="4" name="TextBox 3"/>
          <p:cNvSpPr txBox="1"/>
          <p:nvPr/>
        </p:nvSpPr>
        <p:spPr>
          <a:xfrm>
            <a:off x="804180" y="92239"/>
            <a:ext cx="7002238" cy="523220"/>
          </a:xfrm>
          <a:prstGeom prst="rect">
            <a:avLst/>
          </a:prstGeom>
          <a:noFill/>
        </p:spPr>
        <p:txBody>
          <a:bodyPr wrap="none" rtlCol="0">
            <a:spAutoFit/>
          </a:bodyPr>
          <a:lstStyle/>
          <a:p>
            <a:r>
              <a:rPr lang="en-US" dirty="0"/>
              <a:t>Cost center of health center B (</a:t>
            </a:r>
            <a:r>
              <a:rPr lang="en-US" dirty="0" err="1"/>
              <a:t>Laosouliya</a:t>
            </a:r>
            <a:r>
              <a:rPr lang="en-US" dirty="0"/>
              <a:t>)</a:t>
            </a:r>
          </a:p>
        </p:txBody>
      </p:sp>
    </p:spTree>
    <p:extLst>
      <p:ext uri="{BB962C8B-B14F-4D97-AF65-F5344CB8AC3E}">
        <p14:creationId xmlns:p14="http://schemas.microsoft.com/office/powerpoint/2010/main" val="2068104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30</a:t>
            </a:fld>
            <a:endParaRPr lang="th-TH"/>
          </a:p>
        </p:txBody>
      </p:sp>
      <p:pic>
        <p:nvPicPr>
          <p:cNvPr id="3" name="Picture 2"/>
          <p:cNvPicPr>
            <a:picLocks noChangeAspect="1"/>
          </p:cNvPicPr>
          <p:nvPr/>
        </p:nvPicPr>
        <p:blipFill>
          <a:blip r:embed="rId2"/>
          <a:stretch>
            <a:fillRect/>
          </a:stretch>
        </p:blipFill>
        <p:spPr>
          <a:xfrm>
            <a:off x="126079" y="631948"/>
            <a:ext cx="8563652" cy="5613277"/>
          </a:xfrm>
          <a:prstGeom prst="rect">
            <a:avLst/>
          </a:prstGeom>
        </p:spPr>
      </p:pic>
      <p:sp>
        <p:nvSpPr>
          <p:cNvPr id="4" name="TextBox 3"/>
          <p:cNvSpPr txBox="1"/>
          <p:nvPr/>
        </p:nvSpPr>
        <p:spPr>
          <a:xfrm>
            <a:off x="685800" y="107630"/>
            <a:ext cx="5181227" cy="523220"/>
          </a:xfrm>
          <a:prstGeom prst="rect">
            <a:avLst/>
          </a:prstGeom>
          <a:noFill/>
        </p:spPr>
        <p:txBody>
          <a:bodyPr wrap="none" rtlCol="0">
            <a:spAutoFit/>
          </a:bodyPr>
          <a:lstStyle/>
          <a:p>
            <a:r>
              <a:rPr lang="en-US" dirty="0"/>
              <a:t>Cost structure of health centers</a:t>
            </a:r>
          </a:p>
        </p:txBody>
      </p:sp>
    </p:spTree>
    <p:extLst>
      <p:ext uri="{BB962C8B-B14F-4D97-AF65-F5344CB8AC3E}">
        <p14:creationId xmlns:p14="http://schemas.microsoft.com/office/powerpoint/2010/main" val="4071212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31</a:t>
            </a:fld>
            <a:endParaRPr lang="th-TH"/>
          </a:p>
        </p:txBody>
      </p:sp>
      <p:pic>
        <p:nvPicPr>
          <p:cNvPr id="4" name="Picture 3"/>
          <p:cNvPicPr>
            <a:picLocks noChangeAspect="1"/>
          </p:cNvPicPr>
          <p:nvPr/>
        </p:nvPicPr>
        <p:blipFill>
          <a:blip r:embed="rId2"/>
          <a:stretch>
            <a:fillRect/>
          </a:stretch>
        </p:blipFill>
        <p:spPr>
          <a:xfrm>
            <a:off x="152400" y="463550"/>
            <a:ext cx="8184062" cy="6019800"/>
          </a:xfrm>
          <a:prstGeom prst="rect">
            <a:avLst/>
          </a:prstGeom>
        </p:spPr>
      </p:pic>
    </p:spTree>
    <p:extLst>
      <p:ext uri="{BB962C8B-B14F-4D97-AF65-F5344CB8AC3E}">
        <p14:creationId xmlns:p14="http://schemas.microsoft.com/office/powerpoint/2010/main" val="717165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32</a:t>
            </a:fld>
            <a:endParaRPr lang="th-TH"/>
          </a:p>
        </p:txBody>
      </p:sp>
      <p:pic>
        <p:nvPicPr>
          <p:cNvPr id="3" name="Picture 2"/>
          <p:cNvPicPr>
            <a:picLocks noChangeAspect="1"/>
          </p:cNvPicPr>
          <p:nvPr/>
        </p:nvPicPr>
        <p:blipFill>
          <a:blip r:embed="rId2"/>
          <a:stretch>
            <a:fillRect/>
          </a:stretch>
        </p:blipFill>
        <p:spPr>
          <a:xfrm>
            <a:off x="228600" y="486933"/>
            <a:ext cx="7467600" cy="6353482"/>
          </a:xfrm>
          <a:prstGeom prst="rect">
            <a:avLst/>
          </a:prstGeom>
        </p:spPr>
      </p:pic>
      <p:sp>
        <p:nvSpPr>
          <p:cNvPr id="4" name="TextBox 3"/>
          <p:cNvSpPr txBox="1"/>
          <p:nvPr/>
        </p:nvSpPr>
        <p:spPr>
          <a:xfrm>
            <a:off x="381000" y="26377"/>
            <a:ext cx="4567276" cy="400110"/>
          </a:xfrm>
          <a:prstGeom prst="rect">
            <a:avLst/>
          </a:prstGeom>
          <a:noFill/>
        </p:spPr>
        <p:txBody>
          <a:bodyPr wrap="none" rtlCol="0">
            <a:spAutoFit/>
          </a:bodyPr>
          <a:lstStyle/>
          <a:p>
            <a:r>
              <a:rPr lang="en-US" sz="2000" dirty="0"/>
              <a:t>Outputs and unit cost of health centers</a:t>
            </a:r>
          </a:p>
        </p:txBody>
      </p:sp>
    </p:spTree>
    <p:extLst>
      <p:ext uri="{BB962C8B-B14F-4D97-AF65-F5344CB8AC3E}">
        <p14:creationId xmlns:p14="http://schemas.microsoft.com/office/powerpoint/2010/main" val="3202265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274638"/>
            <a:ext cx="8915400" cy="715962"/>
          </a:xfrm>
        </p:spPr>
        <p:txBody>
          <a:bodyPr/>
          <a:lstStyle/>
          <a:p>
            <a:r>
              <a:rPr lang="th-TH" dirty="0"/>
              <a:t>งานส่งเสริม 8 อย่าง </a:t>
            </a:r>
            <a:r>
              <a:rPr lang="th-TH" sz="3200" dirty="0"/>
              <a:t>(</a:t>
            </a:r>
            <a:r>
              <a:rPr lang="lo-LA" sz="3200" dirty="0"/>
              <a:t>ຄິງທິ່ &amp; ເຄື່ອນໄຫວ)</a:t>
            </a:r>
            <a:r>
              <a:rPr lang="en-US" dirty="0"/>
              <a:t>, </a:t>
            </a:r>
            <a:r>
              <a:rPr lang="en-US" sz="2000" dirty="0" err="1"/>
              <a:t>Bantao</a:t>
            </a:r>
            <a:r>
              <a:rPr lang="en-US" sz="2000" dirty="0"/>
              <a:t> HC</a:t>
            </a:r>
          </a:p>
        </p:txBody>
      </p:sp>
      <p:graphicFrame>
        <p:nvGraphicFramePr>
          <p:cNvPr id="5" name="Content Placeholder 4"/>
          <p:cNvGraphicFramePr>
            <a:graphicFrameLocks noGrp="1"/>
          </p:cNvGraphicFramePr>
          <p:nvPr>
            <p:ph idx="1"/>
          </p:nvPr>
        </p:nvGraphicFramePr>
        <p:xfrm>
          <a:off x="152400" y="1143002"/>
          <a:ext cx="8915401" cy="5181599"/>
        </p:xfrm>
        <a:graphic>
          <a:graphicData uri="http://schemas.openxmlformats.org/drawingml/2006/table">
            <a:tbl>
              <a:tblPr>
                <a:tableStyleId>{5C22544A-7EE6-4342-B048-85BDC9FD1C3A}</a:tableStyleId>
              </a:tblPr>
              <a:tblGrid>
                <a:gridCol w="457200">
                  <a:extLst>
                    <a:ext uri="{9D8B030D-6E8A-4147-A177-3AD203B41FA5}">
                      <a16:colId xmlns:a16="http://schemas.microsoft.com/office/drawing/2014/main" val="446759726"/>
                    </a:ext>
                  </a:extLst>
                </a:gridCol>
                <a:gridCol w="3082360">
                  <a:extLst>
                    <a:ext uri="{9D8B030D-6E8A-4147-A177-3AD203B41FA5}">
                      <a16:colId xmlns:a16="http://schemas.microsoft.com/office/drawing/2014/main" val="2089615795"/>
                    </a:ext>
                  </a:extLst>
                </a:gridCol>
                <a:gridCol w="3623240">
                  <a:extLst>
                    <a:ext uri="{9D8B030D-6E8A-4147-A177-3AD203B41FA5}">
                      <a16:colId xmlns:a16="http://schemas.microsoft.com/office/drawing/2014/main" val="4238059589"/>
                    </a:ext>
                  </a:extLst>
                </a:gridCol>
                <a:gridCol w="1752601">
                  <a:extLst>
                    <a:ext uri="{9D8B030D-6E8A-4147-A177-3AD203B41FA5}">
                      <a16:colId xmlns:a16="http://schemas.microsoft.com/office/drawing/2014/main" val="2544191178"/>
                    </a:ext>
                  </a:extLst>
                </a:gridCol>
              </a:tblGrid>
              <a:tr h="708144">
                <a:tc>
                  <a:txBody>
                    <a:bodyPr/>
                    <a:lstStyle/>
                    <a:p>
                      <a:pPr algn="ctr" fontAlgn="ctr"/>
                      <a:r>
                        <a:rPr lang="en-US" sz="1800" u="none" strike="noStrike" dirty="0">
                          <a:effectLst/>
                        </a:rPr>
                        <a:t>1</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dirty="0">
                          <a:effectLst/>
                        </a:rPr>
                        <a:t>ເຄື່ອນໄຫວ_ສົ່ງເສີມ ແລະສຸຂະສຶກສາ</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Outreach_Health Promotion &amp; Education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3 months</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013094881"/>
                  </a:ext>
                </a:extLst>
              </a:tr>
              <a:tr h="622763">
                <a:tc>
                  <a:txBody>
                    <a:bodyPr/>
                    <a:lstStyle/>
                    <a:p>
                      <a:pPr algn="ctr" fontAlgn="ctr"/>
                      <a:r>
                        <a:rPr lang="en-US" sz="1800" u="none" strike="noStrike">
                          <a:effectLst/>
                        </a:rPr>
                        <a:t>2</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dirty="0">
                          <a:effectLst/>
                        </a:rPr>
                        <a:t>ເຄື່ອນໄຫວ_ສັກຢາກັນພະຍາດ</a:t>
                      </a:r>
                      <a:endParaRPr lang="lo-LA"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Outreach_Vaccination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month</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65060016"/>
                  </a:ext>
                </a:extLst>
              </a:tr>
              <a:tr h="622763">
                <a:tc>
                  <a:txBody>
                    <a:bodyPr/>
                    <a:lstStyle/>
                    <a:p>
                      <a:pPr algn="ctr" fontAlgn="ctr"/>
                      <a:r>
                        <a:rPr lang="en-US" sz="1800" u="none" strike="noStrike">
                          <a:effectLst/>
                        </a:rPr>
                        <a:t>3</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ເຄື່ອນໄຫວ_ກວດທ້ອງແມ່ມານ</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Outreach_ANC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3 months</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2349239104"/>
                  </a:ext>
                </a:extLst>
              </a:tr>
              <a:tr h="622763">
                <a:tc>
                  <a:txBody>
                    <a:bodyPr/>
                    <a:lstStyle/>
                    <a:p>
                      <a:pPr algn="ctr" fontAlgn="ctr"/>
                      <a:r>
                        <a:rPr lang="en-US" sz="1800" u="none" strike="noStrike">
                          <a:effectLst/>
                        </a:rPr>
                        <a:t>4</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ເຄື່ອນໄຫວ_ກວດຫຼັງເກີດ</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Outreach_PNC</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3 months</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035801675"/>
                  </a:ext>
                </a:extLst>
              </a:tr>
              <a:tr h="622763">
                <a:tc>
                  <a:txBody>
                    <a:bodyPr/>
                    <a:lstStyle/>
                    <a:p>
                      <a:pPr algn="ctr" fontAlgn="ctr"/>
                      <a:r>
                        <a:rPr lang="en-US" sz="1800" u="none" strike="noStrike">
                          <a:effectLst/>
                        </a:rPr>
                        <a:t>5</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ເຄື່ອນໄຫວ_ວາງແຜນຄອບຄົວ</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Outreach_Family Planning</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3 months</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467788166"/>
                  </a:ext>
                </a:extLst>
              </a:tr>
              <a:tr h="679820">
                <a:tc>
                  <a:txBody>
                    <a:bodyPr/>
                    <a:lstStyle/>
                    <a:p>
                      <a:pPr algn="ctr" fontAlgn="ctr"/>
                      <a:r>
                        <a:rPr lang="en-US" sz="1800" u="none" strike="noStrike">
                          <a:effectLst/>
                        </a:rPr>
                        <a:t>6</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ເຄື່ອນໄຫວ_ຕິດຕາມໂພຊະນາການ</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Outreach_Nutrition</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every 3 months</a:t>
                      </a:r>
                      <a:endParaRPr lang="en-US" sz="1800" b="0" i="0" u="none" strike="noStrike">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3787767893"/>
                  </a:ext>
                </a:extLst>
              </a:tr>
              <a:tr h="679820">
                <a:tc>
                  <a:txBody>
                    <a:bodyPr/>
                    <a:lstStyle/>
                    <a:p>
                      <a:pPr algn="ctr" fontAlgn="ctr"/>
                      <a:r>
                        <a:rPr lang="en-US" sz="1800" u="none" strike="noStrike">
                          <a:effectLst/>
                        </a:rPr>
                        <a:t>7</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ເຄື່ອນໄຫວ_ຈ່າຍຢາຂ້າແມ່ທ້ອງ​&lt;5 ປີ</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Outreach_Deworming</a:t>
                      </a:r>
                      <a:endParaRPr lang="en-US" sz="1800" b="0" i="0" u="none" strike="noStrike" dirty="0">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every 6 months</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121111057"/>
                  </a:ext>
                </a:extLst>
              </a:tr>
              <a:tr h="622763">
                <a:tc>
                  <a:txBody>
                    <a:bodyPr/>
                    <a:lstStyle/>
                    <a:p>
                      <a:pPr algn="ctr" fontAlgn="ctr"/>
                      <a:r>
                        <a:rPr lang="en-US" sz="1800" u="none" strike="noStrike">
                          <a:effectLst/>
                        </a:rPr>
                        <a:t>8</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lo-LA" sz="1800" u="none" strike="noStrike">
                          <a:effectLst/>
                        </a:rPr>
                        <a:t>ເຄື່ອນໄຫວ_ໃຫ້ຢາວິຕາມິນ&lt;5 ປີ</a:t>
                      </a:r>
                      <a:endParaRPr lang="lo-LA"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a:effectLst/>
                        </a:rPr>
                        <a:t>Outreach_Vitamin Supplemenation</a:t>
                      </a:r>
                      <a:endParaRPr lang="en-US" sz="1800" b="0" i="0" u="none" strike="noStrike">
                        <a:solidFill>
                          <a:srgbClr val="000000"/>
                        </a:solidFill>
                        <a:effectLst/>
                        <a:latin typeface="Phetsarath OT" panose="02000500000000000001" pitchFamily="2" charset="2"/>
                      </a:endParaRPr>
                    </a:p>
                  </a:txBody>
                  <a:tcPr marL="0" marR="0" marT="0" marB="0" anchor="ctr"/>
                </a:tc>
                <a:tc>
                  <a:txBody>
                    <a:bodyPr/>
                    <a:lstStyle/>
                    <a:p>
                      <a:pPr algn="l" fontAlgn="ctr"/>
                      <a:r>
                        <a:rPr lang="en-US" sz="1800" u="none" strike="noStrike" dirty="0">
                          <a:effectLst/>
                        </a:rPr>
                        <a:t>every 3 months</a:t>
                      </a:r>
                      <a:endParaRPr lang="en-US" sz="1800" b="0" i="0" u="none" strike="noStrike" dirty="0">
                        <a:solidFill>
                          <a:srgbClr val="000000"/>
                        </a:solidFill>
                        <a:effectLst/>
                        <a:latin typeface="Phetsarath OT" panose="02000500000000000001" pitchFamily="2" charset="2"/>
                      </a:endParaRPr>
                    </a:p>
                  </a:txBody>
                  <a:tcPr marL="0" marR="0" marT="0" marB="0" anchor="ctr"/>
                </a:tc>
                <a:extLst>
                  <a:ext uri="{0D108BD9-81ED-4DB2-BD59-A6C34878D82A}">
                    <a16:rowId xmlns:a16="http://schemas.microsoft.com/office/drawing/2014/main" val="4093846402"/>
                  </a:ext>
                </a:extLst>
              </a:tr>
            </a:tbl>
          </a:graphicData>
        </a:graphic>
      </p:graphicFrame>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33</a:t>
            </a:fld>
            <a:endParaRPr lang="th-TH"/>
          </a:p>
        </p:txBody>
      </p:sp>
    </p:spTree>
    <p:extLst>
      <p:ext uri="{BB962C8B-B14F-4D97-AF65-F5344CB8AC3E}">
        <p14:creationId xmlns:p14="http://schemas.microsoft.com/office/powerpoint/2010/main" val="116789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34</a:t>
            </a:fld>
            <a:endParaRPr lang="th-TH"/>
          </a:p>
        </p:txBody>
      </p:sp>
      <p:pic>
        <p:nvPicPr>
          <p:cNvPr id="5" name="Picture 4"/>
          <p:cNvPicPr>
            <a:picLocks noChangeAspect="1"/>
          </p:cNvPicPr>
          <p:nvPr/>
        </p:nvPicPr>
        <p:blipFill>
          <a:blip r:embed="rId2"/>
          <a:stretch>
            <a:fillRect/>
          </a:stretch>
        </p:blipFill>
        <p:spPr>
          <a:xfrm>
            <a:off x="322385" y="613028"/>
            <a:ext cx="7315200" cy="6230318"/>
          </a:xfrm>
          <a:prstGeom prst="rect">
            <a:avLst/>
          </a:prstGeom>
        </p:spPr>
      </p:pic>
      <p:sp>
        <p:nvSpPr>
          <p:cNvPr id="3" name="TextBox 2"/>
          <p:cNvSpPr txBox="1"/>
          <p:nvPr/>
        </p:nvSpPr>
        <p:spPr>
          <a:xfrm>
            <a:off x="366346" y="117424"/>
            <a:ext cx="7274748" cy="400110"/>
          </a:xfrm>
          <a:prstGeom prst="rect">
            <a:avLst/>
          </a:prstGeom>
          <a:noFill/>
        </p:spPr>
        <p:txBody>
          <a:bodyPr wrap="none" rtlCol="0">
            <a:spAutoFit/>
          </a:bodyPr>
          <a:lstStyle/>
          <a:p>
            <a:r>
              <a:rPr lang="en-US" sz="2000" dirty="0"/>
              <a:t>Characteristics and outputs of health center outreach services </a:t>
            </a:r>
          </a:p>
        </p:txBody>
      </p:sp>
    </p:spTree>
    <p:extLst>
      <p:ext uri="{BB962C8B-B14F-4D97-AF65-F5344CB8AC3E}">
        <p14:creationId xmlns:p14="http://schemas.microsoft.com/office/powerpoint/2010/main" val="948557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35</a:t>
            </a:fld>
            <a:endParaRPr lang="th-TH"/>
          </a:p>
        </p:txBody>
      </p:sp>
      <p:pic>
        <p:nvPicPr>
          <p:cNvPr id="3" name="Picture 2"/>
          <p:cNvPicPr>
            <a:picLocks noChangeAspect="1"/>
          </p:cNvPicPr>
          <p:nvPr/>
        </p:nvPicPr>
        <p:blipFill>
          <a:blip r:embed="rId2"/>
          <a:stretch>
            <a:fillRect/>
          </a:stretch>
        </p:blipFill>
        <p:spPr>
          <a:xfrm>
            <a:off x="140677" y="152400"/>
            <a:ext cx="8991600" cy="5901198"/>
          </a:xfrm>
          <a:prstGeom prst="rect">
            <a:avLst/>
          </a:prstGeom>
        </p:spPr>
      </p:pic>
    </p:spTree>
    <p:extLst>
      <p:ext uri="{BB962C8B-B14F-4D97-AF65-F5344CB8AC3E}">
        <p14:creationId xmlns:p14="http://schemas.microsoft.com/office/powerpoint/2010/main" val="449415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36</a:t>
            </a:fld>
            <a:endParaRPr lang="th-TH"/>
          </a:p>
        </p:txBody>
      </p:sp>
      <p:pic>
        <p:nvPicPr>
          <p:cNvPr id="3" name="Picture 2"/>
          <p:cNvPicPr>
            <a:picLocks noChangeAspect="1"/>
          </p:cNvPicPr>
          <p:nvPr/>
        </p:nvPicPr>
        <p:blipFill>
          <a:blip r:embed="rId2"/>
          <a:stretch>
            <a:fillRect/>
          </a:stretch>
        </p:blipFill>
        <p:spPr>
          <a:xfrm>
            <a:off x="76200" y="720917"/>
            <a:ext cx="9067799" cy="5371030"/>
          </a:xfrm>
          <a:prstGeom prst="rect">
            <a:avLst/>
          </a:prstGeom>
        </p:spPr>
      </p:pic>
    </p:spTree>
    <p:extLst>
      <p:ext uri="{BB962C8B-B14F-4D97-AF65-F5344CB8AC3E}">
        <p14:creationId xmlns:p14="http://schemas.microsoft.com/office/powerpoint/2010/main" val="26732994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37</a:t>
            </a:fld>
            <a:endParaRPr lang="th-TH"/>
          </a:p>
        </p:txBody>
      </p:sp>
      <p:pic>
        <p:nvPicPr>
          <p:cNvPr id="3" name="Picture 2"/>
          <p:cNvPicPr>
            <a:picLocks noChangeAspect="1"/>
          </p:cNvPicPr>
          <p:nvPr/>
        </p:nvPicPr>
        <p:blipFill>
          <a:blip r:embed="rId2"/>
          <a:stretch>
            <a:fillRect/>
          </a:stretch>
        </p:blipFill>
        <p:spPr>
          <a:xfrm>
            <a:off x="143608" y="1524000"/>
            <a:ext cx="8906849" cy="4800600"/>
          </a:xfrm>
          <a:prstGeom prst="rect">
            <a:avLst/>
          </a:prstGeom>
        </p:spPr>
      </p:pic>
      <p:sp>
        <p:nvSpPr>
          <p:cNvPr id="4" name="TextBox 3"/>
          <p:cNvSpPr txBox="1"/>
          <p:nvPr/>
        </p:nvSpPr>
        <p:spPr>
          <a:xfrm>
            <a:off x="164123" y="76200"/>
            <a:ext cx="5283819" cy="1384995"/>
          </a:xfrm>
          <a:prstGeom prst="rect">
            <a:avLst/>
          </a:prstGeom>
          <a:noFill/>
        </p:spPr>
        <p:txBody>
          <a:bodyPr wrap="none" rtlCol="0">
            <a:spAutoFit/>
          </a:bodyPr>
          <a:lstStyle/>
          <a:p>
            <a:r>
              <a:rPr lang="en-US" dirty="0"/>
              <a:t>Summary</a:t>
            </a:r>
          </a:p>
          <a:p>
            <a:r>
              <a:rPr lang="en-US" dirty="0"/>
              <a:t>Characteristics and outputs of </a:t>
            </a:r>
          </a:p>
          <a:p>
            <a:r>
              <a:rPr lang="en-US" dirty="0"/>
              <a:t>health center outreach services </a:t>
            </a:r>
          </a:p>
        </p:txBody>
      </p:sp>
    </p:spTree>
    <p:extLst>
      <p:ext uri="{BB962C8B-B14F-4D97-AF65-F5344CB8AC3E}">
        <p14:creationId xmlns:p14="http://schemas.microsoft.com/office/powerpoint/2010/main" val="2540009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38</a:t>
            </a:fld>
            <a:endParaRPr lang="th-TH"/>
          </a:p>
        </p:txBody>
      </p:sp>
      <p:pic>
        <p:nvPicPr>
          <p:cNvPr id="3" name="Picture 2"/>
          <p:cNvPicPr>
            <a:picLocks noChangeAspect="1"/>
          </p:cNvPicPr>
          <p:nvPr/>
        </p:nvPicPr>
        <p:blipFill>
          <a:blip r:embed="rId2"/>
          <a:stretch>
            <a:fillRect/>
          </a:stretch>
        </p:blipFill>
        <p:spPr>
          <a:xfrm>
            <a:off x="76200" y="686106"/>
            <a:ext cx="8763000" cy="5608942"/>
          </a:xfrm>
          <a:prstGeom prst="rect">
            <a:avLst/>
          </a:prstGeom>
        </p:spPr>
      </p:pic>
      <p:sp>
        <p:nvSpPr>
          <p:cNvPr id="4" name="TextBox 3"/>
          <p:cNvSpPr txBox="1"/>
          <p:nvPr/>
        </p:nvSpPr>
        <p:spPr>
          <a:xfrm>
            <a:off x="304800" y="152400"/>
            <a:ext cx="7457491" cy="400110"/>
          </a:xfrm>
          <a:prstGeom prst="rect">
            <a:avLst/>
          </a:prstGeom>
          <a:noFill/>
        </p:spPr>
        <p:txBody>
          <a:bodyPr wrap="none" rtlCol="0">
            <a:spAutoFit/>
          </a:bodyPr>
          <a:lstStyle/>
          <a:p>
            <a:r>
              <a:rPr lang="en-US" sz="2000" dirty="0"/>
              <a:t>Costs, outputs and unit costs of health center outreach services </a:t>
            </a:r>
          </a:p>
        </p:txBody>
      </p:sp>
    </p:spTree>
    <p:extLst>
      <p:ext uri="{BB962C8B-B14F-4D97-AF65-F5344CB8AC3E}">
        <p14:creationId xmlns:p14="http://schemas.microsoft.com/office/powerpoint/2010/main" val="23424745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39</a:t>
            </a:fld>
            <a:endParaRPr lang="th-TH"/>
          </a:p>
        </p:txBody>
      </p:sp>
      <p:pic>
        <p:nvPicPr>
          <p:cNvPr id="3" name="Picture 2"/>
          <p:cNvPicPr>
            <a:picLocks noChangeAspect="1"/>
          </p:cNvPicPr>
          <p:nvPr/>
        </p:nvPicPr>
        <p:blipFill>
          <a:blip r:embed="rId2"/>
          <a:stretch>
            <a:fillRect/>
          </a:stretch>
        </p:blipFill>
        <p:spPr>
          <a:xfrm>
            <a:off x="76200" y="935408"/>
            <a:ext cx="9067799" cy="5029448"/>
          </a:xfrm>
          <a:prstGeom prst="rect">
            <a:avLst/>
          </a:prstGeom>
        </p:spPr>
      </p:pic>
    </p:spTree>
    <p:extLst>
      <p:ext uri="{BB962C8B-B14F-4D97-AF65-F5344CB8AC3E}">
        <p14:creationId xmlns:p14="http://schemas.microsoft.com/office/powerpoint/2010/main" val="3043066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40</a:t>
            </a:fld>
            <a:endParaRPr lang="th-TH"/>
          </a:p>
        </p:txBody>
      </p:sp>
      <p:pic>
        <p:nvPicPr>
          <p:cNvPr id="3" name="Picture 2"/>
          <p:cNvPicPr>
            <a:picLocks noChangeAspect="1"/>
          </p:cNvPicPr>
          <p:nvPr/>
        </p:nvPicPr>
        <p:blipFill>
          <a:blip r:embed="rId2"/>
          <a:stretch>
            <a:fillRect/>
          </a:stretch>
        </p:blipFill>
        <p:spPr>
          <a:xfrm>
            <a:off x="76200" y="1066800"/>
            <a:ext cx="8908862" cy="4461030"/>
          </a:xfrm>
          <a:prstGeom prst="rect">
            <a:avLst/>
          </a:prstGeom>
        </p:spPr>
      </p:pic>
    </p:spTree>
    <p:extLst>
      <p:ext uri="{BB962C8B-B14F-4D97-AF65-F5344CB8AC3E}">
        <p14:creationId xmlns:p14="http://schemas.microsoft.com/office/powerpoint/2010/main" val="4044673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41</a:t>
            </a:fld>
            <a:endParaRPr lang="th-TH"/>
          </a:p>
        </p:txBody>
      </p:sp>
      <p:pic>
        <p:nvPicPr>
          <p:cNvPr id="3" name="Picture 2"/>
          <p:cNvPicPr>
            <a:picLocks noChangeAspect="1"/>
          </p:cNvPicPr>
          <p:nvPr/>
        </p:nvPicPr>
        <p:blipFill>
          <a:blip r:embed="rId2"/>
          <a:stretch>
            <a:fillRect/>
          </a:stretch>
        </p:blipFill>
        <p:spPr>
          <a:xfrm>
            <a:off x="84221" y="1371600"/>
            <a:ext cx="8975556" cy="4114799"/>
          </a:xfrm>
          <a:prstGeom prst="rect">
            <a:avLst/>
          </a:prstGeom>
        </p:spPr>
      </p:pic>
      <p:sp>
        <p:nvSpPr>
          <p:cNvPr id="4" name="TextBox 3"/>
          <p:cNvSpPr txBox="1"/>
          <p:nvPr/>
        </p:nvSpPr>
        <p:spPr>
          <a:xfrm>
            <a:off x="304800" y="254929"/>
            <a:ext cx="7457491" cy="707886"/>
          </a:xfrm>
          <a:prstGeom prst="rect">
            <a:avLst/>
          </a:prstGeom>
          <a:noFill/>
        </p:spPr>
        <p:txBody>
          <a:bodyPr wrap="none" rtlCol="0">
            <a:spAutoFit/>
          </a:bodyPr>
          <a:lstStyle/>
          <a:p>
            <a:r>
              <a:rPr lang="en-US" sz="2000" dirty="0"/>
              <a:t>Summary</a:t>
            </a:r>
          </a:p>
          <a:p>
            <a:r>
              <a:rPr lang="en-US" sz="2000" dirty="0"/>
              <a:t>Costs, outputs and unit costs of health center outreach services </a:t>
            </a:r>
          </a:p>
        </p:txBody>
      </p:sp>
    </p:spTree>
    <p:extLst>
      <p:ext uri="{BB962C8B-B14F-4D97-AF65-F5344CB8AC3E}">
        <p14:creationId xmlns:p14="http://schemas.microsoft.com/office/powerpoint/2010/main" val="37047021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52600"/>
            <a:ext cx="7772400" cy="3276600"/>
          </a:xfrm>
        </p:spPr>
        <p:txBody>
          <a:bodyPr/>
          <a:lstStyle/>
          <a:p>
            <a:pPr algn="ctr"/>
            <a:r>
              <a:rPr lang="en-US" dirty="0" smtClean="0"/>
              <a:t>Bottom-up costing</a:t>
            </a:r>
            <a:br>
              <a:rPr lang="en-US" dirty="0" smtClean="0"/>
            </a:br>
            <a:r>
              <a:rPr lang="en-US" dirty="0" smtClean="0"/>
              <a:t>or </a:t>
            </a:r>
            <a:br>
              <a:rPr lang="en-US" dirty="0" smtClean="0"/>
            </a:br>
            <a:r>
              <a:rPr lang="en-US" dirty="0" smtClean="0"/>
              <a:t>case-based costing</a:t>
            </a:r>
            <a:endParaRPr lang="en-US" dirty="0"/>
          </a:p>
        </p:txBody>
      </p:sp>
      <p:sp>
        <p:nvSpPr>
          <p:cNvPr id="4" name="Slide Number Placeholder 3"/>
          <p:cNvSpPr>
            <a:spLocks noGrp="1"/>
          </p:cNvSpPr>
          <p:nvPr>
            <p:ph type="sldNum" sz="quarter" idx="12"/>
          </p:nvPr>
        </p:nvSpPr>
        <p:spPr/>
        <p:txBody>
          <a:bodyPr/>
          <a:lstStyle/>
          <a:p>
            <a:pPr>
              <a:defRPr/>
            </a:pPr>
            <a:fld id="{44FF6CDE-3B5A-4C15-B56C-6C03196BCE78}" type="slidenum">
              <a:rPr lang="en-US" smtClean="0"/>
              <a:pPr>
                <a:defRPr/>
              </a:pPr>
              <a:t>42</a:t>
            </a:fld>
            <a:endParaRPr lang="th-TH"/>
          </a:p>
        </p:txBody>
      </p:sp>
    </p:spTree>
    <p:extLst>
      <p:ext uri="{BB962C8B-B14F-4D97-AF65-F5344CB8AC3E}">
        <p14:creationId xmlns:p14="http://schemas.microsoft.com/office/powerpoint/2010/main" val="941909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68163" y="1060760"/>
            <a:ext cx="2819400" cy="6431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Management/supportive cost centers</a:t>
            </a:r>
            <a:endParaRPr lang="th-TH" sz="1800" dirty="0">
              <a:solidFill>
                <a:schemeClr val="tx1"/>
              </a:solidFill>
            </a:endParaRPr>
          </a:p>
        </p:txBody>
      </p:sp>
      <p:sp>
        <p:nvSpPr>
          <p:cNvPr id="5" name="Rectangle 4"/>
          <p:cNvSpPr/>
          <p:nvPr/>
        </p:nvSpPr>
        <p:spPr>
          <a:xfrm>
            <a:off x="6095999" y="2402303"/>
            <a:ext cx="2163685" cy="5830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Medical service </a:t>
            </a:r>
          </a:p>
          <a:p>
            <a:pPr algn="ctr"/>
            <a:r>
              <a:rPr lang="en-US" sz="1800" dirty="0">
                <a:solidFill>
                  <a:schemeClr val="tx1"/>
                </a:solidFill>
              </a:rPr>
              <a:t>cost centers</a:t>
            </a:r>
            <a:endParaRPr lang="en-US" sz="1400" dirty="0">
              <a:solidFill>
                <a:schemeClr val="tx1"/>
              </a:solidFill>
            </a:endParaRPr>
          </a:p>
        </p:txBody>
      </p:sp>
      <p:sp>
        <p:nvSpPr>
          <p:cNvPr id="6" name="Rectangle 5"/>
          <p:cNvSpPr/>
          <p:nvPr/>
        </p:nvSpPr>
        <p:spPr>
          <a:xfrm>
            <a:off x="3186068" y="2402303"/>
            <a:ext cx="2209800" cy="5715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Out-, In-patient </a:t>
            </a:r>
          </a:p>
          <a:p>
            <a:pPr algn="ctr"/>
            <a:r>
              <a:rPr lang="en-US" sz="1800" dirty="0">
                <a:solidFill>
                  <a:schemeClr val="tx1"/>
                </a:solidFill>
              </a:rPr>
              <a:t>cost center</a:t>
            </a:r>
            <a:endParaRPr lang="en-US" sz="1200" dirty="0">
              <a:solidFill>
                <a:schemeClr val="tx1"/>
              </a:solidFill>
            </a:endParaRPr>
          </a:p>
        </p:txBody>
      </p:sp>
      <p:sp>
        <p:nvSpPr>
          <p:cNvPr id="7" name="Rectangle 6"/>
          <p:cNvSpPr/>
          <p:nvPr/>
        </p:nvSpPr>
        <p:spPr>
          <a:xfrm>
            <a:off x="1371600" y="143179"/>
            <a:ext cx="6406054" cy="4134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Labor, Material, Capital Costs</a:t>
            </a:r>
          </a:p>
        </p:txBody>
      </p:sp>
      <p:sp>
        <p:nvSpPr>
          <p:cNvPr id="8" name="Rectangle 7"/>
          <p:cNvSpPr/>
          <p:nvPr/>
        </p:nvSpPr>
        <p:spPr>
          <a:xfrm>
            <a:off x="3186068" y="3475640"/>
            <a:ext cx="2452732" cy="9514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Cost per visit, patient day (routine service cost)</a:t>
            </a:r>
            <a:endParaRPr lang="en-US" sz="1200" dirty="0">
              <a:solidFill>
                <a:schemeClr val="tx1"/>
              </a:solidFill>
            </a:endParaRPr>
          </a:p>
        </p:txBody>
      </p:sp>
      <p:sp>
        <p:nvSpPr>
          <p:cNvPr id="56" name="Rectangle 55"/>
          <p:cNvSpPr/>
          <p:nvPr/>
        </p:nvSpPr>
        <p:spPr>
          <a:xfrm>
            <a:off x="2901462" y="6231321"/>
            <a:ext cx="3019336" cy="5504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Case-based cost</a:t>
            </a:r>
            <a:endParaRPr lang="en-US" sz="1200" dirty="0">
              <a:solidFill>
                <a:schemeClr val="tx1"/>
              </a:solidFill>
            </a:endParaRPr>
          </a:p>
        </p:txBody>
      </p:sp>
      <p:cxnSp>
        <p:nvCxnSpPr>
          <p:cNvPr id="58" name="Straight Arrow Connector 57"/>
          <p:cNvCxnSpPr/>
          <p:nvPr/>
        </p:nvCxnSpPr>
        <p:spPr>
          <a:xfrm>
            <a:off x="7239000" y="567601"/>
            <a:ext cx="0" cy="4931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6159788" y="594718"/>
            <a:ext cx="34925" cy="18075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6" idx="0"/>
          </p:cNvCxnSpPr>
          <p:nvPr/>
        </p:nvCxnSpPr>
        <p:spPr>
          <a:xfrm flipH="1">
            <a:off x="4290968" y="567601"/>
            <a:ext cx="42839" cy="18347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4" idx="2"/>
            <a:endCxn id="6" idx="3"/>
          </p:cNvCxnSpPr>
          <p:nvPr/>
        </p:nvCxnSpPr>
        <p:spPr>
          <a:xfrm flipH="1">
            <a:off x="5395868" y="1703883"/>
            <a:ext cx="2281995" cy="98417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H="1">
            <a:off x="4333807" y="2985393"/>
            <a:ext cx="7166" cy="4902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 idx="3"/>
          </p:cNvCxnSpPr>
          <p:nvPr/>
        </p:nvCxnSpPr>
        <p:spPr>
          <a:xfrm>
            <a:off x="9087563" y="1382322"/>
            <a:ext cx="2722288" cy="1588336"/>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29336" y="1919887"/>
            <a:ext cx="2097049" cy="461665"/>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Indirect cost allocation: </a:t>
            </a:r>
          </a:p>
          <a:p>
            <a:r>
              <a:rPr lang="en-US" sz="1200" dirty="0">
                <a:latin typeface="Times New Roman" panose="02020603050405020304" pitchFamily="18" charset="0"/>
                <a:cs typeface="Times New Roman" panose="02020603050405020304" pitchFamily="18" charset="0"/>
              </a:rPr>
              <a:t>Simultaneous equation method</a:t>
            </a:r>
          </a:p>
        </p:txBody>
      </p:sp>
      <p:sp>
        <p:nvSpPr>
          <p:cNvPr id="21" name="Rectangle 20"/>
          <p:cNvSpPr/>
          <p:nvPr/>
        </p:nvSpPr>
        <p:spPr>
          <a:xfrm>
            <a:off x="6324600" y="3493609"/>
            <a:ext cx="2286000" cy="9334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Cost per test, procedure, drug, medical material,….</a:t>
            </a:r>
            <a:endParaRPr lang="en-US" sz="1200" dirty="0">
              <a:solidFill>
                <a:schemeClr val="tx1"/>
              </a:solidFill>
            </a:endParaRPr>
          </a:p>
        </p:txBody>
      </p:sp>
      <p:sp>
        <p:nvSpPr>
          <p:cNvPr id="22" name="Rectangle 21"/>
          <p:cNvSpPr/>
          <p:nvPr/>
        </p:nvSpPr>
        <p:spPr>
          <a:xfrm>
            <a:off x="304800" y="2874580"/>
            <a:ext cx="2596662" cy="4190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Patient data</a:t>
            </a:r>
            <a:endParaRPr lang="en-US" sz="1200" dirty="0">
              <a:solidFill>
                <a:schemeClr val="tx1"/>
              </a:solidFill>
            </a:endParaRPr>
          </a:p>
        </p:txBody>
      </p:sp>
      <p:cxnSp>
        <p:nvCxnSpPr>
          <p:cNvPr id="23" name="Straight Arrow Connector 22"/>
          <p:cNvCxnSpPr/>
          <p:nvPr/>
        </p:nvCxnSpPr>
        <p:spPr>
          <a:xfrm>
            <a:off x="7059092" y="2985393"/>
            <a:ext cx="0" cy="508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4" idx="2"/>
            <a:endCxn id="5" idx="0"/>
          </p:cNvCxnSpPr>
          <p:nvPr/>
        </p:nvCxnSpPr>
        <p:spPr>
          <a:xfrm flipH="1">
            <a:off x="7177842" y="1703883"/>
            <a:ext cx="500021" cy="69842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09600" y="1742030"/>
            <a:ext cx="3082895" cy="523220"/>
          </a:xfrm>
          <a:prstGeom prst="rect">
            <a:avLst/>
          </a:prstGeom>
          <a:noFill/>
        </p:spPr>
        <p:txBody>
          <a:bodyPr wrap="none" rtlCol="0">
            <a:spAutoFit/>
          </a:bodyPr>
          <a:lstStyle/>
          <a:p>
            <a:r>
              <a:rPr lang="en-US" dirty="0"/>
              <a:t>Bottom-up costing</a:t>
            </a:r>
          </a:p>
        </p:txBody>
      </p:sp>
      <p:sp>
        <p:nvSpPr>
          <p:cNvPr id="25" name="Rectangle 24"/>
          <p:cNvSpPr/>
          <p:nvPr/>
        </p:nvSpPr>
        <p:spPr>
          <a:xfrm>
            <a:off x="152399" y="3790950"/>
            <a:ext cx="2655637" cy="11620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Number of services (visit, </a:t>
            </a:r>
            <a:r>
              <a:rPr lang="en-US" sz="1800" dirty="0" err="1">
                <a:solidFill>
                  <a:schemeClr val="tx1"/>
                </a:solidFill>
              </a:rPr>
              <a:t>pt</a:t>
            </a:r>
            <a:r>
              <a:rPr lang="en-US" sz="1800" dirty="0">
                <a:solidFill>
                  <a:schemeClr val="tx1"/>
                </a:solidFill>
              </a:rPr>
              <a:t>-day, drug, med supplies, lab, surgery,…) </a:t>
            </a:r>
            <a:endParaRPr lang="en-US" sz="1200" dirty="0">
              <a:solidFill>
                <a:schemeClr val="tx1"/>
              </a:solidFill>
            </a:endParaRPr>
          </a:p>
        </p:txBody>
      </p:sp>
      <p:cxnSp>
        <p:nvCxnSpPr>
          <p:cNvPr id="32" name="Straight Arrow Connector 31"/>
          <p:cNvCxnSpPr>
            <a:stCxn id="22" idx="2"/>
          </p:cNvCxnSpPr>
          <p:nvPr/>
        </p:nvCxnSpPr>
        <p:spPr>
          <a:xfrm>
            <a:off x="1603131" y="3293679"/>
            <a:ext cx="0" cy="497271"/>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33" name="Right Brace 32"/>
          <p:cNvSpPr/>
          <p:nvPr/>
        </p:nvSpPr>
        <p:spPr>
          <a:xfrm rot="5400000">
            <a:off x="4156627" y="1642028"/>
            <a:ext cx="646105" cy="841423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p:cNvSpPr txBox="1"/>
          <p:nvPr/>
        </p:nvSpPr>
        <p:spPr>
          <a:xfrm>
            <a:off x="2808037" y="4548303"/>
            <a:ext cx="5731056" cy="923330"/>
          </a:xfrm>
          <a:prstGeom prst="rect">
            <a:avLst/>
          </a:prstGeom>
          <a:noFill/>
        </p:spPr>
        <p:txBody>
          <a:bodyPr wrap="none" rtlCol="0">
            <a:spAutoFit/>
          </a:bodyPr>
          <a:lstStyle/>
          <a:p>
            <a:r>
              <a:rPr lang="en-US" sz="1800" dirty="0">
                <a:solidFill>
                  <a:srgbClr val="FF0000"/>
                </a:solidFill>
              </a:rPr>
              <a:t>Cost = Quantity x unit cost</a:t>
            </a:r>
          </a:p>
          <a:p>
            <a:r>
              <a:rPr lang="en-US" sz="1800" dirty="0">
                <a:solidFill>
                  <a:srgbClr val="FF0000"/>
                </a:solidFill>
              </a:rPr>
              <a:t>Treatment cost = ER/OPD/IPD routine service cost+ </a:t>
            </a:r>
          </a:p>
          <a:p>
            <a:r>
              <a:rPr lang="en-US" sz="1800" dirty="0">
                <a:solidFill>
                  <a:srgbClr val="FF0000"/>
                </a:solidFill>
              </a:rPr>
              <a:t>Drug/ med supply cost + Lab cost + Surgery cost</a:t>
            </a:r>
          </a:p>
        </p:txBody>
      </p:sp>
    </p:spTree>
    <p:extLst>
      <p:ext uri="{BB962C8B-B14F-4D97-AF65-F5344CB8AC3E}">
        <p14:creationId xmlns:p14="http://schemas.microsoft.com/office/powerpoint/2010/main" val="14780453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 utilization; </a:t>
            </a:r>
            <a:br>
              <a:rPr lang="en-US" dirty="0" smtClean="0"/>
            </a:br>
            <a:r>
              <a:rPr lang="en-US" dirty="0" smtClean="0"/>
              <a:t> </a:t>
            </a:r>
            <a:r>
              <a:rPr lang="en-US" dirty="0"/>
              <a:t>Data </a:t>
            </a:r>
            <a:r>
              <a:rPr lang="en-US" dirty="0" smtClean="0"/>
              <a:t>from patient chart</a:t>
            </a:r>
            <a:endParaRPr lang="en-US" dirty="0"/>
          </a:p>
        </p:txBody>
      </p:sp>
      <p:sp>
        <p:nvSpPr>
          <p:cNvPr id="3" name="Slide Number Placeholder 2"/>
          <p:cNvSpPr>
            <a:spLocks noGrp="1"/>
          </p:cNvSpPr>
          <p:nvPr>
            <p:ph type="sldNum" sz="quarter" idx="12"/>
          </p:nvPr>
        </p:nvSpPr>
        <p:spPr/>
        <p:txBody>
          <a:bodyPr/>
          <a:lstStyle/>
          <a:p>
            <a:pPr>
              <a:defRPr/>
            </a:pPr>
            <a:fld id="{1BE9E0B2-BDE1-4A92-A22D-209B570B340E}" type="slidenum">
              <a:rPr lang="en-US" smtClean="0"/>
              <a:pPr>
                <a:defRPr/>
              </a:pPr>
              <a:t>44</a:t>
            </a:fld>
            <a:endParaRPr lang="th-TH"/>
          </a:p>
        </p:txBody>
      </p:sp>
      <p:pic>
        <p:nvPicPr>
          <p:cNvPr id="4" name="Picture 3"/>
          <p:cNvPicPr>
            <a:picLocks noChangeAspect="1"/>
          </p:cNvPicPr>
          <p:nvPr/>
        </p:nvPicPr>
        <p:blipFill>
          <a:blip r:embed="rId2"/>
          <a:stretch>
            <a:fillRect/>
          </a:stretch>
        </p:blipFill>
        <p:spPr>
          <a:xfrm>
            <a:off x="228600" y="1806536"/>
            <a:ext cx="8763000" cy="3832264"/>
          </a:xfrm>
          <a:prstGeom prst="rect">
            <a:avLst/>
          </a:prstGeom>
        </p:spPr>
      </p:pic>
    </p:spTree>
    <p:extLst>
      <p:ext uri="{BB962C8B-B14F-4D97-AF65-F5344CB8AC3E}">
        <p14:creationId xmlns:p14="http://schemas.microsoft.com/office/powerpoint/2010/main" val="39815052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BE9E0B2-BDE1-4A92-A22D-209B570B340E}" type="slidenum">
              <a:rPr lang="en-US" smtClean="0"/>
              <a:pPr>
                <a:defRPr/>
              </a:pPr>
              <a:t>45</a:t>
            </a:fld>
            <a:endParaRPr lang="th-TH"/>
          </a:p>
        </p:txBody>
      </p:sp>
      <p:pic>
        <p:nvPicPr>
          <p:cNvPr id="4" name="Picture 3"/>
          <p:cNvPicPr>
            <a:picLocks noChangeAspect="1"/>
          </p:cNvPicPr>
          <p:nvPr/>
        </p:nvPicPr>
        <p:blipFill>
          <a:blip r:embed="rId2"/>
          <a:stretch>
            <a:fillRect/>
          </a:stretch>
        </p:blipFill>
        <p:spPr>
          <a:xfrm>
            <a:off x="914400" y="245705"/>
            <a:ext cx="5867400" cy="6475770"/>
          </a:xfrm>
          <a:prstGeom prst="rect">
            <a:avLst/>
          </a:prstGeom>
        </p:spPr>
      </p:pic>
    </p:spTree>
    <p:extLst>
      <p:ext uri="{BB962C8B-B14F-4D97-AF65-F5344CB8AC3E}">
        <p14:creationId xmlns:p14="http://schemas.microsoft.com/office/powerpoint/2010/main" val="2016015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46</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43157736"/>
              </p:ext>
            </p:extLst>
          </p:nvPr>
        </p:nvGraphicFramePr>
        <p:xfrm>
          <a:off x="76200" y="152400"/>
          <a:ext cx="8229600" cy="3387432"/>
        </p:xfrm>
        <a:graphic>
          <a:graphicData uri="http://schemas.openxmlformats.org/drawingml/2006/table">
            <a:tbl>
              <a:tblPr>
                <a:tableStyleId>{5C22544A-7EE6-4342-B048-85BDC9FD1C3A}</a:tableStyleId>
              </a:tblPr>
              <a:tblGrid>
                <a:gridCol w="1665894">
                  <a:extLst>
                    <a:ext uri="{9D8B030D-6E8A-4147-A177-3AD203B41FA5}">
                      <a16:colId xmlns:a16="http://schemas.microsoft.com/office/drawing/2014/main" val="1000900361"/>
                    </a:ext>
                  </a:extLst>
                </a:gridCol>
                <a:gridCol w="1038687">
                  <a:extLst>
                    <a:ext uri="{9D8B030D-6E8A-4147-A177-3AD203B41FA5}">
                      <a16:colId xmlns:a16="http://schemas.microsoft.com/office/drawing/2014/main" val="2825105597"/>
                    </a:ext>
                  </a:extLst>
                </a:gridCol>
                <a:gridCol w="970773">
                  <a:extLst>
                    <a:ext uri="{9D8B030D-6E8A-4147-A177-3AD203B41FA5}">
                      <a16:colId xmlns:a16="http://schemas.microsoft.com/office/drawing/2014/main" val="46880841"/>
                    </a:ext>
                  </a:extLst>
                </a:gridCol>
                <a:gridCol w="970773">
                  <a:extLst>
                    <a:ext uri="{9D8B030D-6E8A-4147-A177-3AD203B41FA5}">
                      <a16:colId xmlns:a16="http://schemas.microsoft.com/office/drawing/2014/main" val="1861313497"/>
                    </a:ext>
                  </a:extLst>
                </a:gridCol>
                <a:gridCol w="1018713">
                  <a:extLst>
                    <a:ext uri="{9D8B030D-6E8A-4147-A177-3AD203B41FA5}">
                      <a16:colId xmlns:a16="http://schemas.microsoft.com/office/drawing/2014/main" val="3256922718"/>
                    </a:ext>
                  </a:extLst>
                </a:gridCol>
                <a:gridCol w="826955">
                  <a:extLst>
                    <a:ext uri="{9D8B030D-6E8A-4147-A177-3AD203B41FA5}">
                      <a16:colId xmlns:a16="http://schemas.microsoft.com/office/drawing/2014/main" val="2210770667"/>
                    </a:ext>
                  </a:extLst>
                </a:gridCol>
                <a:gridCol w="826955">
                  <a:extLst>
                    <a:ext uri="{9D8B030D-6E8A-4147-A177-3AD203B41FA5}">
                      <a16:colId xmlns:a16="http://schemas.microsoft.com/office/drawing/2014/main" val="2726476459"/>
                    </a:ext>
                  </a:extLst>
                </a:gridCol>
                <a:gridCol w="910850">
                  <a:extLst>
                    <a:ext uri="{9D8B030D-6E8A-4147-A177-3AD203B41FA5}">
                      <a16:colId xmlns:a16="http://schemas.microsoft.com/office/drawing/2014/main" val="2699310414"/>
                    </a:ext>
                  </a:extLst>
                </a:gridCol>
              </a:tblGrid>
              <a:tr h="259772">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solidFill>
                            <a:srgbClr val="FF0000"/>
                          </a:solidFill>
                          <a:effectLst/>
                        </a:rPr>
                        <a:t> </a:t>
                      </a:r>
                      <a:r>
                        <a:rPr lang="en-US" sz="1400" b="1" u="none" strike="noStrike" dirty="0" smtClean="0">
                          <a:solidFill>
                            <a:srgbClr val="FF0000"/>
                          </a:solidFill>
                          <a:effectLst/>
                        </a:rPr>
                        <a:t>Service</a:t>
                      </a:r>
                      <a:endParaRPr lang="en-US" sz="1400" b="1" i="0" u="none" strike="noStrike" dirty="0" smtClean="0">
                        <a:solidFill>
                          <a:srgbClr val="FF0000"/>
                        </a:solidFill>
                        <a:effectLst/>
                        <a:latin typeface="Calibri" panose="020F0502020204030204" pitchFamily="34" charset="0"/>
                      </a:endParaRPr>
                    </a:p>
                  </a:txBody>
                  <a:tcPr marL="0" marR="0" marT="0"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1" u="none" strike="noStrike" dirty="0">
                          <a:solidFill>
                            <a:srgbClr val="FF0000"/>
                          </a:solidFill>
                          <a:effectLst/>
                        </a:rPr>
                        <a:t> </a:t>
                      </a:r>
                      <a:r>
                        <a:rPr lang="en-US" sz="1400" b="1" u="none" strike="noStrike" dirty="0" smtClean="0">
                          <a:solidFill>
                            <a:srgbClr val="FF0000"/>
                          </a:solidFill>
                          <a:effectLst/>
                        </a:rPr>
                        <a:t>Unit cost</a:t>
                      </a:r>
                      <a:endParaRPr lang="en-US" sz="1400" b="1" i="0" u="none" strike="noStrike" dirty="0" smtClean="0">
                        <a:solidFill>
                          <a:srgbClr val="FF0000"/>
                        </a:solidFill>
                        <a:effectLst/>
                        <a:latin typeface="Calibri" panose="020F0502020204030204" pitchFamily="34" charset="0"/>
                      </a:endParaRPr>
                    </a:p>
                  </a:txBody>
                  <a:tcPr marL="0" marR="0" marT="0" marB="0" anchor="b"/>
                </a:tc>
                <a:tc>
                  <a:txBody>
                    <a:bodyPr/>
                    <a:lstStyle/>
                    <a:p>
                      <a:pPr algn="ctr" fontAlgn="b"/>
                      <a:r>
                        <a:rPr lang="en-US" sz="1400" b="1" u="none" strike="noStrike" dirty="0">
                          <a:solidFill>
                            <a:srgbClr val="FF0000"/>
                          </a:solidFill>
                          <a:effectLst/>
                        </a:rPr>
                        <a:t>123</a:t>
                      </a:r>
                      <a:endParaRPr lang="en-US" sz="1400" b="1" i="0" u="none" strike="noStrike" dirty="0">
                        <a:solidFill>
                          <a:srgbClr val="FF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20385233"/>
                  </a:ext>
                </a:extLst>
              </a:tr>
              <a:tr h="259772">
                <a:tc>
                  <a:txBody>
                    <a:bodyPr/>
                    <a:lstStyle/>
                    <a:p>
                      <a:pPr algn="l" fontAlgn="b"/>
                      <a:r>
                        <a:rPr lang="en-US" sz="1400" b="0" i="0" u="none" strike="noStrike" dirty="0" smtClean="0">
                          <a:solidFill>
                            <a:srgbClr val="000000"/>
                          </a:solidFill>
                          <a:effectLst/>
                          <a:latin typeface="+mj-lt"/>
                        </a:rPr>
                        <a:t>Drug dispensing</a:t>
                      </a:r>
                      <a:endParaRPr lang="en-US" sz="1400" b="0" i="0" u="none" strike="noStrike" dirty="0">
                        <a:solidFill>
                          <a:srgbClr val="000000"/>
                        </a:solidFill>
                        <a:effectLst/>
                        <a:latin typeface="+mj-lt"/>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26163855"/>
                  </a:ext>
                </a:extLst>
              </a:tr>
              <a:tr h="259772">
                <a:tc>
                  <a:txBody>
                    <a:bodyPr/>
                    <a:lstStyle/>
                    <a:p>
                      <a:pPr algn="l" fontAlgn="b"/>
                      <a:r>
                        <a:rPr lang="en-US" sz="1400" u="none" strike="noStrike" dirty="0">
                          <a:effectLst/>
                        </a:rPr>
                        <a:t>CBC</a:t>
                      </a:r>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00860551"/>
                  </a:ext>
                </a:extLst>
              </a:tr>
              <a:tr h="259772">
                <a:tc>
                  <a:txBody>
                    <a:bodyPr/>
                    <a:lstStyle/>
                    <a:p>
                      <a:pPr algn="l" fontAlgn="b"/>
                      <a:r>
                        <a:rPr lang="en-US" sz="1400" u="none" strike="noStrike">
                          <a:effectLst/>
                        </a:rPr>
                        <a:t>Group</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0291637"/>
                  </a:ext>
                </a:extLst>
              </a:tr>
              <a:tr h="259772">
                <a:tc>
                  <a:txBody>
                    <a:bodyPr/>
                    <a:lstStyle/>
                    <a:p>
                      <a:pPr algn="l" fontAlgn="b"/>
                      <a:r>
                        <a:rPr lang="en-US" sz="1400" u="none" strike="noStrike">
                          <a:effectLst/>
                        </a:rPr>
                        <a:t>TS TC</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22073633"/>
                  </a:ext>
                </a:extLst>
              </a:tr>
              <a:tr h="259772">
                <a:tc>
                  <a:txBody>
                    <a:bodyPr/>
                    <a:lstStyle/>
                    <a:p>
                      <a:pPr algn="l" fontAlgn="b"/>
                      <a:r>
                        <a:rPr lang="en-US" sz="1400" u="none" strike="noStrike">
                          <a:effectLst/>
                        </a:rPr>
                        <a:t>Hz(Malaria)</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38922852"/>
                  </a:ext>
                </a:extLst>
              </a:tr>
              <a:tr h="270168">
                <a:tc>
                  <a:txBody>
                    <a:bodyPr/>
                    <a:lstStyle/>
                    <a:p>
                      <a:pPr algn="l" fontAlgn="b"/>
                      <a:r>
                        <a:rPr lang="en-US" sz="1400" u="none" strike="noStrike">
                          <a:effectLst/>
                        </a:rPr>
                        <a:t>WIDAL</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02496663"/>
                  </a:ext>
                </a:extLst>
              </a:tr>
              <a:tr h="259772">
                <a:tc>
                  <a:txBody>
                    <a:bodyPr/>
                    <a:lstStyle/>
                    <a:p>
                      <a:pPr algn="l" fontAlgn="b"/>
                      <a:r>
                        <a:rPr lang="en-US" sz="1400" u="none" strike="noStrike">
                          <a:effectLst/>
                        </a:rPr>
                        <a:t>Deng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32351817"/>
                  </a:ext>
                </a:extLst>
              </a:tr>
              <a:tr h="259772">
                <a:tc>
                  <a:txBody>
                    <a:bodyPr/>
                    <a:lstStyle/>
                    <a:p>
                      <a:pPr algn="l" fontAlgn="b"/>
                      <a:r>
                        <a:rPr lang="en-US" sz="1400" u="none" strike="noStrike">
                          <a:effectLst/>
                        </a:rPr>
                        <a:t>Rick</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4079675"/>
                  </a:ext>
                </a:extLst>
              </a:tr>
              <a:tr h="259772">
                <a:tc>
                  <a:txBody>
                    <a:bodyPr/>
                    <a:lstStyle/>
                    <a:p>
                      <a:pPr algn="l" fontAlgn="b"/>
                      <a:r>
                        <a:rPr lang="en-US" sz="1400" u="none" strike="noStrike">
                          <a:effectLst/>
                        </a:rPr>
                        <a:t>Lep</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717443"/>
                  </a:ext>
                </a:extLst>
              </a:tr>
              <a:tr h="259772">
                <a:tc>
                  <a:txBody>
                    <a:bodyPr/>
                    <a:lstStyle/>
                    <a:p>
                      <a:pPr algn="l" fontAlgn="b"/>
                      <a:r>
                        <a:rPr lang="en-US" sz="1400" u="none" strike="noStrike">
                          <a:effectLst/>
                        </a:rPr>
                        <a:t>HBV ag</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3245402"/>
                  </a:ext>
                </a:extLst>
              </a:tr>
              <a:tr h="259772">
                <a:tc>
                  <a:txBody>
                    <a:bodyPr/>
                    <a:lstStyle/>
                    <a:p>
                      <a:pPr algn="l" fontAlgn="b"/>
                      <a:r>
                        <a:rPr lang="en-US" sz="1400" u="none" strike="noStrike">
                          <a:effectLst/>
                        </a:rPr>
                        <a:t>HBV ab</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28305897"/>
                  </a:ext>
                </a:extLst>
              </a:tr>
              <a:tr h="259772">
                <a:tc>
                  <a:txBody>
                    <a:bodyPr/>
                    <a:lstStyle/>
                    <a:p>
                      <a:pPr algn="l" fontAlgn="b"/>
                      <a:r>
                        <a:rPr lang="en-US" sz="1400" u="none" strike="noStrike">
                          <a:effectLst/>
                        </a:rPr>
                        <a:t>HCV</a:t>
                      </a:r>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4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0927129"/>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27557405"/>
              </p:ext>
            </p:extLst>
          </p:nvPr>
        </p:nvGraphicFramePr>
        <p:xfrm>
          <a:off x="76200" y="3269664"/>
          <a:ext cx="8229601" cy="2913232"/>
        </p:xfrm>
        <a:graphic>
          <a:graphicData uri="http://schemas.openxmlformats.org/drawingml/2006/table">
            <a:tbl>
              <a:tblPr>
                <a:tableStyleId>{5C22544A-7EE6-4342-B048-85BDC9FD1C3A}</a:tableStyleId>
              </a:tblPr>
              <a:tblGrid>
                <a:gridCol w="1665895">
                  <a:extLst>
                    <a:ext uri="{9D8B030D-6E8A-4147-A177-3AD203B41FA5}">
                      <a16:colId xmlns:a16="http://schemas.microsoft.com/office/drawing/2014/main" val="950566966"/>
                    </a:ext>
                  </a:extLst>
                </a:gridCol>
                <a:gridCol w="1153505">
                  <a:extLst>
                    <a:ext uri="{9D8B030D-6E8A-4147-A177-3AD203B41FA5}">
                      <a16:colId xmlns:a16="http://schemas.microsoft.com/office/drawing/2014/main" val="2068087914"/>
                    </a:ext>
                  </a:extLst>
                </a:gridCol>
                <a:gridCol w="855957">
                  <a:extLst>
                    <a:ext uri="{9D8B030D-6E8A-4147-A177-3AD203B41FA5}">
                      <a16:colId xmlns:a16="http://schemas.microsoft.com/office/drawing/2014/main" val="3327270092"/>
                    </a:ext>
                  </a:extLst>
                </a:gridCol>
                <a:gridCol w="970773">
                  <a:extLst>
                    <a:ext uri="{9D8B030D-6E8A-4147-A177-3AD203B41FA5}">
                      <a16:colId xmlns:a16="http://schemas.microsoft.com/office/drawing/2014/main" val="1403568896"/>
                    </a:ext>
                  </a:extLst>
                </a:gridCol>
                <a:gridCol w="1018712">
                  <a:extLst>
                    <a:ext uri="{9D8B030D-6E8A-4147-A177-3AD203B41FA5}">
                      <a16:colId xmlns:a16="http://schemas.microsoft.com/office/drawing/2014/main" val="1938784151"/>
                    </a:ext>
                  </a:extLst>
                </a:gridCol>
                <a:gridCol w="826955">
                  <a:extLst>
                    <a:ext uri="{9D8B030D-6E8A-4147-A177-3AD203B41FA5}">
                      <a16:colId xmlns:a16="http://schemas.microsoft.com/office/drawing/2014/main" val="2205093893"/>
                    </a:ext>
                  </a:extLst>
                </a:gridCol>
                <a:gridCol w="826955">
                  <a:extLst>
                    <a:ext uri="{9D8B030D-6E8A-4147-A177-3AD203B41FA5}">
                      <a16:colId xmlns:a16="http://schemas.microsoft.com/office/drawing/2014/main" val="2946855596"/>
                    </a:ext>
                  </a:extLst>
                </a:gridCol>
                <a:gridCol w="910849">
                  <a:extLst>
                    <a:ext uri="{9D8B030D-6E8A-4147-A177-3AD203B41FA5}">
                      <a16:colId xmlns:a16="http://schemas.microsoft.com/office/drawing/2014/main" val="2910997370"/>
                    </a:ext>
                  </a:extLst>
                </a:gridCol>
              </a:tblGrid>
              <a:tr h="208088">
                <a:tc>
                  <a:txBody>
                    <a:bodyPr/>
                    <a:lstStyle/>
                    <a:p>
                      <a:pPr algn="l"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gridSpan="3">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gridSpan="3">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30866722"/>
                  </a:ext>
                </a:extLst>
              </a:tr>
              <a:tr h="208088">
                <a:tc>
                  <a:txBody>
                    <a:bodyPr/>
                    <a:lstStyle/>
                    <a:p>
                      <a:pPr algn="l"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4902431"/>
                  </a:ext>
                </a:extLst>
              </a:tr>
              <a:tr h="208088">
                <a:tc>
                  <a:txBody>
                    <a:bodyPr/>
                    <a:lstStyle/>
                    <a:p>
                      <a:pPr algn="l" fontAlgn="b"/>
                      <a:r>
                        <a:rPr lang="en-US" sz="1200" u="none" strike="noStrike" dirty="0" err="1">
                          <a:effectLst/>
                        </a:rPr>
                        <a:t>Echographie</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26669750"/>
                  </a:ext>
                </a:extLst>
              </a:tr>
              <a:tr h="208088">
                <a:tc>
                  <a:txBody>
                    <a:bodyPr/>
                    <a:lstStyle/>
                    <a:p>
                      <a:pPr algn="l" fontAlgn="b"/>
                      <a:r>
                        <a:rPr lang="en-US" sz="1200" u="none" strike="noStrike" dirty="0">
                          <a:effectLst/>
                        </a:rPr>
                        <a:t>ECG</a:t>
                      </a:r>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FF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FF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FF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02591054"/>
                  </a:ext>
                </a:extLst>
              </a:tr>
              <a:tr h="208088">
                <a:tc>
                  <a:txBody>
                    <a:bodyPr/>
                    <a:lstStyle/>
                    <a:p>
                      <a:pPr algn="l" fontAlgn="b"/>
                      <a:r>
                        <a:rPr lang="en-US" sz="1200" u="none" strike="noStrike" dirty="0">
                          <a:effectLst/>
                        </a:rPr>
                        <a:t>X-ray-</a:t>
                      </a:r>
                      <a:r>
                        <a:rPr lang="lo-LA" sz="1200" u="none" strike="noStrike" dirty="0">
                          <a:effectLst/>
                        </a:rPr>
                        <a:t>ກະໂຫຼກຫົວ</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92800191"/>
                  </a:ext>
                </a:extLst>
              </a:tr>
              <a:tr h="208088">
                <a:tc>
                  <a:txBody>
                    <a:bodyPr/>
                    <a:lstStyle/>
                    <a:p>
                      <a:pPr algn="l" fontAlgn="b"/>
                      <a:r>
                        <a:rPr lang="en-US" sz="1200" u="none" strike="noStrike" dirty="0">
                          <a:effectLst/>
                        </a:rPr>
                        <a:t>X-ray-</a:t>
                      </a:r>
                      <a:r>
                        <a:rPr lang="lo-LA" sz="1200" u="none" strike="noStrike" dirty="0">
                          <a:effectLst/>
                        </a:rPr>
                        <a:t>ຜົ້ງດັງ</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9142851"/>
                  </a:ext>
                </a:extLst>
              </a:tr>
              <a:tr h="208088">
                <a:tc>
                  <a:txBody>
                    <a:bodyPr/>
                    <a:lstStyle/>
                    <a:p>
                      <a:pPr algn="l" fontAlgn="b"/>
                      <a:r>
                        <a:rPr lang="en-US" sz="1200" u="none" strike="noStrike" dirty="0">
                          <a:effectLst/>
                        </a:rPr>
                        <a:t>X-ray-</a:t>
                      </a:r>
                      <a:r>
                        <a:rPr lang="lo-LA" sz="1200" u="none" strike="noStrike" dirty="0">
                          <a:effectLst/>
                        </a:rPr>
                        <a:t>ຄາງກະໄຕ</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1370164"/>
                  </a:ext>
                </a:extLst>
              </a:tr>
              <a:tr h="208088">
                <a:tc>
                  <a:txBody>
                    <a:bodyPr/>
                    <a:lstStyle/>
                    <a:p>
                      <a:pPr algn="l" fontAlgn="b"/>
                      <a:r>
                        <a:rPr lang="en-US" sz="1200" u="none" strike="noStrike" dirty="0">
                          <a:effectLst/>
                        </a:rPr>
                        <a:t>X-ray-</a:t>
                      </a:r>
                      <a:r>
                        <a:rPr lang="lo-LA" sz="1200" u="none" strike="noStrike" dirty="0">
                          <a:effectLst/>
                        </a:rPr>
                        <a:t>ກະດູກກ້ານຄໍ</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37651820"/>
                  </a:ext>
                </a:extLst>
              </a:tr>
              <a:tr h="208088">
                <a:tc>
                  <a:txBody>
                    <a:bodyPr/>
                    <a:lstStyle/>
                    <a:p>
                      <a:pPr algn="l" fontAlgn="b"/>
                      <a:r>
                        <a:rPr lang="en-US" sz="1200" u="none" strike="noStrike" dirty="0">
                          <a:effectLst/>
                        </a:rPr>
                        <a:t>X-ray-</a:t>
                      </a:r>
                      <a:r>
                        <a:rPr lang="lo-LA" sz="1200" u="none" strike="noStrike" dirty="0">
                          <a:effectLst/>
                        </a:rPr>
                        <a:t>ກະດູກໄມ້ຄ້ານ</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46614230"/>
                  </a:ext>
                </a:extLst>
              </a:tr>
              <a:tr h="208088">
                <a:tc>
                  <a:txBody>
                    <a:bodyPr/>
                    <a:lstStyle/>
                    <a:p>
                      <a:pPr algn="l" fontAlgn="b"/>
                      <a:r>
                        <a:rPr lang="en-US" sz="1200" u="none" strike="noStrike" dirty="0">
                          <a:effectLst/>
                        </a:rPr>
                        <a:t>X-ray-</a:t>
                      </a:r>
                      <a:r>
                        <a:rPr lang="lo-LA" sz="1200" u="none" strike="noStrike" dirty="0">
                          <a:effectLst/>
                        </a:rPr>
                        <a:t>ກະດູກກົກແຂນ</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38811162"/>
                  </a:ext>
                </a:extLst>
              </a:tr>
              <a:tr h="208088">
                <a:tc>
                  <a:txBody>
                    <a:bodyPr/>
                    <a:lstStyle/>
                    <a:p>
                      <a:pPr algn="l" fontAlgn="b"/>
                      <a:r>
                        <a:rPr lang="en-US" sz="1200" u="none" strike="noStrike" dirty="0">
                          <a:effectLst/>
                        </a:rPr>
                        <a:t>X-ray-</a:t>
                      </a:r>
                      <a:r>
                        <a:rPr lang="lo-LA" sz="1200" u="none" strike="noStrike" dirty="0">
                          <a:effectLst/>
                        </a:rPr>
                        <a:t>ກະດູກແຂນ</a:t>
                      </a:r>
                      <a:endParaRPr lang="lo-LA"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47267819"/>
                  </a:ext>
                </a:extLst>
              </a:tr>
              <a:tr h="208088">
                <a:tc>
                  <a:txBody>
                    <a:bodyPr/>
                    <a:lstStyle/>
                    <a:p>
                      <a:pPr algn="l" fontAlgn="b"/>
                      <a:r>
                        <a:rPr lang="en-US" sz="1200" u="none" strike="noStrike">
                          <a:effectLst/>
                        </a:rPr>
                        <a:t>X-ray-</a:t>
                      </a:r>
                      <a:r>
                        <a:rPr lang="lo-LA" sz="1200" u="none" strike="noStrike">
                          <a:effectLst/>
                        </a:rPr>
                        <a:t>ກະດູກປາຍແຂນ</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44285983"/>
                  </a:ext>
                </a:extLst>
              </a:tr>
              <a:tr h="208088">
                <a:tc>
                  <a:txBody>
                    <a:bodyPr/>
                    <a:lstStyle/>
                    <a:p>
                      <a:pPr algn="l" fontAlgn="b"/>
                      <a:r>
                        <a:rPr lang="en-US" sz="1200" u="none" strike="noStrike">
                          <a:effectLst/>
                        </a:rPr>
                        <a:t>X-ray-</a:t>
                      </a:r>
                      <a:r>
                        <a:rPr lang="lo-LA" sz="1200" u="none" strike="noStrike">
                          <a:effectLst/>
                        </a:rPr>
                        <a:t>ກະດູກຄໍ່ມື</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53817295"/>
                  </a:ext>
                </a:extLst>
              </a:tr>
              <a:tr h="208088">
                <a:tc>
                  <a:txBody>
                    <a:bodyPr/>
                    <a:lstStyle/>
                    <a:p>
                      <a:pPr algn="l" fontAlgn="b"/>
                      <a:r>
                        <a:rPr lang="en-US" sz="1200" u="none" strike="noStrike">
                          <a:effectLst/>
                        </a:rPr>
                        <a:t>X-ray-</a:t>
                      </a:r>
                      <a:r>
                        <a:rPr lang="lo-LA" sz="1200" u="none" strike="noStrike">
                          <a:effectLst/>
                        </a:rPr>
                        <a:t>ຜົ້ງເອິກ</a:t>
                      </a:r>
                      <a:endParaRPr lang="lo-LA"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200" b="0" i="0" u="none" strike="noStrike">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2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86519974"/>
                  </a:ext>
                </a:extLst>
              </a:tr>
            </a:tbl>
          </a:graphicData>
        </a:graphic>
      </p:graphicFrame>
    </p:spTree>
    <p:extLst>
      <p:ext uri="{BB962C8B-B14F-4D97-AF65-F5344CB8AC3E}">
        <p14:creationId xmlns:p14="http://schemas.microsoft.com/office/powerpoint/2010/main" val="3749862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47</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1704520089"/>
              </p:ext>
            </p:extLst>
          </p:nvPr>
        </p:nvGraphicFramePr>
        <p:xfrm>
          <a:off x="76200" y="76200"/>
          <a:ext cx="7208906" cy="5433888"/>
        </p:xfrm>
        <a:graphic>
          <a:graphicData uri="http://schemas.openxmlformats.org/drawingml/2006/table">
            <a:tbl>
              <a:tblPr>
                <a:tableStyleId>{5C22544A-7EE6-4342-B048-85BDC9FD1C3A}</a:tableStyleId>
              </a:tblPr>
              <a:tblGrid>
                <a:gridCol w="2562764">
                  <a:extLst>
                    <a:ext uri="{9D8B030D-6E8A-4147-A177-3AD203B41FA5}">
                      <a16:colId xmlns:a16="http://schemas.microsoft.com/office/drawing/2014/main" val="3885652683"/>
                    </a:ext>
                  </a:extLst>
                </a:gridCol>
                <a:gridCol w="449652">
                  <a:extLst>
                    <a:ext uri="{9D8B030D-6E8A-4147-A177-3AD203B41FA5}">
                      <a16:colId xmlns:a16="http://schemas.microsoft.com/office/drawing/2014/main" val="353811425"/>
                    </a:ext>
                  </a:extLst>
                </a:gridCol>
                <a:gridCol w="1549742">
                  <a:extLst>
                    <a:ext uri="{9D8B030D-6E8A-4147-A177-3AD203B41FA5}">
                      <a16:colId xmlns:a16="http://schemas.microsoft.com/office/drawing/2014/main" val="3838725164"/>
                    </a:ext>
                  </a:extLst>
                </a:gridCol>
                <a:gridCol w="1323374">
                  <a:extLst>
                    <a:ext uri="{9D8B030D-6E8A-4147-A177-3AD203B41FA5}">
                      <a16:colId xmlns:a16="http://schemas.microsoft.com/office/drawing/2014/main" val="2362561312"/>
                    </a:ext>
                  </a:extLst>
                </a:gridCol>
                <a:gridCol w="1323374">
                  <a:extLst>
                    <a:ext uri="{9D8B030D-6E8A-4147-A177-3AD203B41FA5}">
                      <a16:colId xmlns:a16="http://schemas.microsoft.com/office/drawing/2014/main" val="1955250657"/>
                    </a:ext>
                  </a:extLst>
                </a:gridCol>
              </a:tblGrid>
              <a:tr h="391702">
                <a:tc gridSpan="3">
                  <a:txBody>
                    <a:bodyPr/>
                    <a:lstStyle/>
                    <a:p>
                      <a:pPr algn="l" fontAlgn="b"/>
                      <a:r>
                        <a:rPr lang="en-US" sz="1600" b="0" i="0" u="none" strike="noStrike" dirty="0">
                          <a:solidFill>
                            <a:srgbClr val="FF0000"/>
                          </a:solidFill>
                          <a:effectLst/>
                          <a:latin typeface="Times New Roman" panose="02020603050405020304" pitchFamily="18" charset="0"/>
                        </a:rPr>
                        <a:t>Unit cost for Bottom-up cost </a:t>
                      </a:r>
                      <a:r>
                        <a:rPr lang="en-US" sz="1400" dirty="0"/>
                        <a:t>(Routine operational cost)</a:t>
                      </a:r>
                      <a:endParaRPr lang="en-US" sz="1400" b="0" i="0" u="none" strike="noStrike" dirty="0">
                        <a:solidFill>
                          <a:srgbClr val="FF0000"/>
                        </a:solidFill>
                        <a:effectLst/>
                        <a:highlight>
                          <a:srgbClr val="FFFF00"/>
                        </a:highlight>
                        <a:latin typeface="Times New Roman" panose="02020603050405020304" pitchFamily="18" charset="0"/>
                      </a:endParaRPr>
                    </a:p>
                  </a:txBody>
                  <a:tcPr marL="0" marR="0" marT="0" marB="0" anchor="b"/>
                </a:tc>
                <a:tc hMerge="1">
                  <a:txBody>
                    <a:bodyPr/>
                    <a:lstStyle/>
                    <a:p>
                      <a:pPr algn="ctr" fontAlgn="b"/>
                      <a:endParaRPr lang="en-US" sz="16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448079901"/>
                  </a:ext>
                </a:extLst>
              </a:tr>
              <a:tr h="342739">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r>
                        <a:rPr lang="en-US" sz="1600" u="none" strike="noStrike" dirty="0">
                          <a:effectLst/>
                        </a:rPr>
                        <a:t> Unit cost; </a:t>
                      </a:r>
                      <a:r>
                        <a:rPr lang="en-US" sz="1600" u="none" strike="noStrike" dirty="0" smtClean="0">
                          <a:effectLst/>
                        </a:rPr>
                        <a:t>121 </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8422630"/>
                  </a:ext>
                </a:extLst>
              </a:tr>
              <a:tr h="179032">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r>
                        <a:rPr lang="en-US" sz="1600" u="none" strike="noStrike" dirty="0">
                          <a:effectLst/>
                        </a:rPr>
                        <a:t>visit </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71987259"/>
                  </a:ext>
                </a:extLst>
              </a:tr>
              <a:tr h="342739">
                <a:tc>
                  <a:txBody>
                    <a:bodyPr/>
                    <a:lstStyle/>
                    <a:p>
                      <a:pPr algn="l" fontAlgn="b"/>
                      <a:r>
                        <a:rPr lang="en-US" sz="1600" u="none" strike="noStrike" dirty="0">
                          <a:effectLst/>
                        </a:rPr>
                        <a:t>Dentistry</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C1</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3744995"/>
                  </a:ext>
                </a:extLst>
              </a:tr>
              <a:tr h="342739">
                <a:tc>
                  <a:txBody>
                    <a:bodyPr/>
                    <a:lstStyle/>
                    <a:p>
                      <a:pPr algn="l" fontAlgn="b"/>
                      <a:r>
                        <a:rPr lang="en-US" sz="1600" u="none" strike="noStrike" dirty="0" err="1">
                          <a:effectLst/>
                        </a:rPr>
                        <a:t>ER_Main</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C2</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71763803"/>
                  </a:ext>
                </a:extLst>
              </a:tr>
              <a:tr h="342739">
                <a:tc>
                  <a:txBody>
                    <a:bodyPr/>
                    <a:lstStyle/>
                    <a:p>
                      <a:pPr algn="l" fontAlgn="b"/>
                      <a:r>
                        <a:rPr lang="en-US" sz="1600" u="none" strike="noStrike">
                          <a:effectLst/>
                        </a:rPr>
                        <a:t>ER_Ophthalmology</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C3</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82878894"/>
                  </a:ext>
                </a:extLst>
              </a:tr>
              <a:tr h="342739">
                <a:tc>
                  <a:txBody>
                    <a:bodyPr/>
                    <a:lstStyle/>
                    <a:p>
                      <a:pPr algn="l" fontAlgn="b"/>
                      <a:r>
                        <a:rPr lang="en-US" sz="1600" u="none" strike="noStrike">
                          <a:effectLst/>
                        </a:rPr>
                        <a:t>OPD_External Medicine</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C4</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654465871"/>
                  </a:ext>
                </a:extLst>
              </a:tr>
              <a:tr h="342739">
                <a:tc>
                  <a:txBody>
                    <a:bodyPr/>
                    <a:lstStyle/>
                    <a:p>
                      <a:pPr algn="l" fontAlgn="b"/>
                      <a:r>
                        <a:rPr lang="en-US" sz="1600" u="none" strike="noStrike" dirty="0" err="1">
                          <a:effectLst/>
                        </a:rPr>
                        <a:t>OPD_Internal</a:t>
                      </a:r>
                      <a:r>
                        <a:rPr lang="en-US" sz="1600" u="none" strike="noStrike" dirty="0">
                          <a:effectLst/>
                        </a:rPr>
                        <a:t> Medicine</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C5</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5736379"/>
                  </a:ext>
                </a:extLst>
              </a:tr>
              <a:tr h="342739">
                <a:tc>
                  <a:txBody>
                    <a:bodyPr/>
                    <a:lstStyle/>
                    <a:p>
                      <a:pPr algn="l" fontAlgn="b"/>
                      <a:r>
                        <a:rPr lang="en-US" sz="1600" u="none" strike="noStrike">
                          <a:effectLst/>
                        </a:rPr>
                        <a:t>OPD_Pediatric</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C6</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22607891"/>
                  </a:ext>
                </a:extLst>
              </a:tr>
              <a:tr h="342739">
                <a:tc>
                  <a:txBody>
                    <a:bodyPr/>
                    <a:lstStyle/>
                    <a:p>
                      <a:pPr algn="l" fontAlgn="b"/>
                      <a:r>
                        <a:rPr lang="en-US" sz="1600" u="none" strike="noStrike" dirty="0">
                          <a:effectLst/>
                        </a:rPr>
                        <a:t>OPD_OB &amp; GYN</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C7</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10740779"/>
                  </a:ext>
                </a:extLst>
              </a:tr>
              <a:tr h="342739">
                <a:tc>
                  <a:txBody>
                    <a:bodyPr/>
                    <a:lstStyle/>
                    <a:p>
                      <a:pPr algn="l" fontAlgn="b"/>
                      <a:r>
                        <a:rPr lang="en-US" sz="1600" u="none" strike="noStrike">
                          <a:effectLst/>
                        </a:rPr>
                        <a:t>OPD_MCH</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C8</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70811458"/>
                  </a:ext>
                </a:extLst>
              </a:tr>
              <a:tr h="342739">
                <a:tc>
                  <a:txBody>
                    <a:bodyPr/>
                    <a:lstStyle/>
                    <a:p>
                      <a:pPr algn="l" fontAlgn="b"/>
                      <a:r>
                        <a:rPr lang="en-US" sz="1600" u="none" strike="noStrike">
                          <a:effectLst/>
                        </a:rPr>
                        <a:t>OPD_ENT</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C9</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053537810"/>
                  </a:ext>
                </a:extLst>
              </a:tr>
              <a:tr h="342739">
                <a:tc>
                  <a:txBody>
                    <a:bodyPr/>
                    <a:lstStyle/>
                    <a:p>
                      <a:pPr algn="l" fontAlgn="b"/>
                      <a:r>
                        <a:rPr lang="en-US" sz="1600" u="none" strike="noStrike">
                          <a:effectLst/>
                        </a:rPr>
                        <a:t>OPD_Ophthalmology</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C10</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18321855"/>
                  </a:ext>
                </a:extLst>
              </a:tr>
              <a:tr h="342739">
                <a:tc>
                  <a:txBody>
                    <a:bodyPr/>
                    <a:lstStyle/>
                    <a:p>
                      <a:pPr algn="l" fontAlgn="b"/>
                      <a:r>
                        <a:rPr lang="en-US" sz="1600" u="none" strike="noStrike">
                          <a:effectLst/>
                        </a:rPr>
                        <a:t>OPD_REHAB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a:effectLst/>
                        </a:rPr>
                        <a:t>C11</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459667508"/>
                  </a:ext>
                </a:extLst>
              </a:tr>
              <a:tr h="342739">
                <a:tc>
                  <a:txBody>
                    <a:bodyPr/>
                    <a:lstStyle/>
                    <a:p>
                      <a:pPr algn="l" fontAlgn="b"/>
                      <a:r>
                        <a:rPr lang="en-US" sz="1600" u="none" strike="noStrike">
                          <a:effectLst/>
                        </a:rPr>
                        <a:t>OPD_Pulmonary-TB </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C12</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30089543"/>
                  </a:ext>
                </a:extLst>
              </a:tr>
              <a:tr h="342739">
                <a:tc>
                  <a:txBody>
                    <a:bodyPr/>
                    <a:lstStyle/>
                    <a:p>
                      <a:pPr algn="l" fontAlgn="b"/>
                      <a:r>
                        <a:rPr lang="en-US" sz="1600" u="none" strike="noStrike">
                          <a:effectLst/>
                        </a:rPr>
                        <a:t>Delivery room</a:t>
                      </a:r>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600" u="none" strike="noStrike" dirty="0">
                          <a:effectLst/>
                        </a:rPr>
                        <a:t>C13</a:t>
                      </a:r>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6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959413182"/>
                  </a:ext>
                </a:extLst>
              </a:tr>
            </a:tbl>
          </a:graphicData>
        </a:graphic>
      </p:graphicFrame>
      <p:sp>
        <p:nvSpPr>
          <p:cNvPr id="4" name="TextBox 3">
            <a:extLst>
              <a:ext uri="{FF2B5EF4-FFF2-40B4-BE49-F238E27FC236}">
                <a16:creationId xmlns:a16="http://schemas.microsoft.com/office/drawing/2014/main" id="{3F4893E5-A263-49CA-B8A5-2255B38B42DA}"/>
              </a:ext>
            </a:extLst>
          </p:cNvPr>
          <p:cNvSpPr txBox="1"/>
          <p:nvPr/>
        </p:nvSpPr>
        <p:spPr>
          <a:xfrm>
            <a:off x="107482" y="6112752"/>
            <a:ext cx="8229600" cy="738664"/>
          </a:xfrm>
          <a:prstGeom prst="rect">
            <a:avLst/>
          </a:prstGeom>
          <a:noFill/>
        </p:spPr>
        <p:txBody>
          <a:bodyPr wrap="square" rtlCol="0">
            <a:spAutoFit/>
          </a:bodyPr>
          <a:lstStyle/>
          <a:p>
            <a:r>
              <a:rPr lang="en-US" sz="1400" dirty="0" smtClean="0"/>
              <a:t>The </a:t>
            </a:r>
            <a:r>
              <a:rPr lang="en-US" sz="1400" dirty="0"/>
              <a:t>figures include minor materials and labor costs </a:t>
            </a:r>
            <a:r>
              <a:rPr lang="en-US" sz="1400" dirty="0" smtClean="0"/>
              <a:t>(123) and capital costs (125 and 225)</a:t>
            </a:r>
          </a:p>
          <a:p>
            <a:r>
              <a:rPr lang="en-US" sz="1400" dirty="0" smtClean="0"/>
              <a:t> </a:t>
            </a:r>
            <a:r>
              <a:rPr lang="en-US" sz="1400" dirty="0"/>
              <a:t>that are linked to routine operation of health facilities (administration, maintenance, </a:t>
            </a:r>
            <a:r>
              <a:rPr lang="en-US" sz="1400" dirty="0" err="1"/>
              <a:t>etc</a:t>
            </a:r>
            <a:r>
              <a:rPr lang="en-US" sz="1400" dirty="0"/>
              <a:t>). </a:t>
            </a:r>
            <a:r>
              <a:rPr lang="en-US" sz="1400" dirty="0"/>
              <a:t>They do not include drugs, lab tests and other procedures linked directly to health </a:t>
            </a:r>
            <a:r>
              <a:rPr lang="en-US" sz="1400" dirty="0" smtClean="0"/>
              <a:t>services. </a:t>
            </a:r>
            <a:endParaRPr lang="en-US" sz="1400" dirty="0"/>
          </a:p>
        </p:txBody>
      </p:sp>
    </p:spTree>
    <p:extLst>
      <p:ext uri="{BB962C8B-B14F-4D97-AF65-F5344CB8AC3E}">
        <p14:creationId xmlns:p14="http://schemas.microsoft.com/office/powerpoint/2010/main" val="23228314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48</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1911161465"/>
              </p:ext>
            </p:extLst>
          </p:nvPr>
        </p:nvGraphicFramePr>
        <p:xfrm>
          <a:off x="70585" y="304800"/>
          <a:ext cx="7974489" cy="4953001"/>
        </p:xfrm>
        <a:graphic>
          <a:graphicData uri="http://schemas.openxmlformats.org/drawingml/2006/table">
            <a:tbl>
              <a:tblPr>
                <a:tableStyleId>{5C22544A-7EE6-4342-B048-85BDC9FD1C3A}</a:tableStyleId>
              </a:tblPr>
              <a:tblGrid>
                <a:gridCol w="2672615">
                  <a:extLst>
                    <a:ext uri="{9D8B030D-6E8A-4147-A177-3AD203B41FA5}">
                      <a16:colId xmlns:a16="http://schemas.microsoft.com/office/drawing/2014/main" val="3885652683"/>
                    </a:ext>
                  </a:extLst>
                </a:gridCol>
                <a:gridCol w="228600">
                  <a:extLst>
                    <a:ext uri="{9D8B030D-6E8A-4147-A177-3AD203B41FA5}">
                      <a16:colId xmlns:a16="http://schemas.microsoft.com/office/drawing/2014/main" val="2780516752"/>
                    </a:ext>
                  </a:extLst>
                </a:gridCol>
                <a:gridCol w="304800">
                  <a:extLst>
                    <a:ext uri="{9D8B030D-6E8A-4147-A177-3AD203B41FA5}">
                      <a16:colId xmlns:a16="http://schemas.microsoft.com/office/drawing/2014/main" val="3381309621"/>
                    </a:ext>
                  </a:extLst>
                </a:gridCol>
                <a:gridCol w="990600">
                  <a:extLst>
                    <a:ext uri="{9D8B030D-6E8A-4147-A177-3AD203B41FA5}">
                      <a16:colId xmlns:a16="http://schemas.microsoft.com/office/drawing/2014/main" val="601575471"/>
                    </a:ext>
                  </a:extLst>
                </a:gridCol>
                <a:gridCol w="838200">
                  <a:extLst>
                    <a:ext uri="{9D8B030D-6E8A-4147-A177-3AD203B41FA5}">
                      <a16:colId xmlns:a16="http://schemas.microsoft.com/office/drawing/2014/main" val="2728207359"/>
                    </a:ext>
                  </a:extLst>
                </a:gridCol>
                <a:gridCol w="337127">
                  <a:extLst>
                    <a:ext uri="{9D8B030D-6E8A-4147-A177-3AD203B41FA5}">
                      <a16:colId xmlns:a16="http://schemas.microsoft.com/office/drawing/2014/main" val="4012430882"/>
                    </a:ext>
                  </a:extLst>
                </a:gridCol>
                <a:gridCol w="701204">
                  <a:extLst>
                    <a:ext uri="{9D8B030D-6E8A-4147-A177-3AD203B41FA5}">
                      <a16:colId xmlns:a16="http://schemas.microsoft.com/office/drawing/2014/main" val="1239828700"/>
                    </a:ext>
                  </a:extLst>
                </a:gridCol>
                <a:gridCol w="1027535">
                  <a:extLst>
                    <a:ext uri="{9D8B030D-6E8A-4147-A177-3AD203B41FA5}">
                      <a16:colId xmlns:a16="http://schemas.microsoft.com/office/drawing/2014/main" val="2019215641"/>
                    </a:ext>
                  </a:extLst>
                </a:gridCol>
                <a:gridCol w="873808">
                  <a:extLst>
                    <a:ext uri="{9D8B030D-6E8A-4147-A177-3AD203B41FA5}">
                      <a16:colId xmlns:a16="http://schemas.microsoft.com/office/drawing/2014/main" val="3506885066"/>
                    </a:ext>
                  </a:extLst>
                </a:gridCol>
              </a:tblGrid>
              <a:tr h="376518">
                <a:tc gridSpan="9">
                  <a:txBody>
                    <a:bodyPr/>
                    <a:lstStyle/>
                    <a:p>
                      <a:pPr algn="l" fontAlgn="b"/>
                      <a:r>
                        <a:rPr lang="en-US" sz="1600" b="0" i="0" u="none" strike="noStrike" dirty="0">
                          <a:solidFill>
                            <a:srgbClr val="FF0000"/>
                          </a:solidFill>
                          <a:effectLst/>
                          <a:latin typeface="Times New Roman" panose="02020603050405020304" pitchFamily="18" charset="0"/>
                        </a:rPr>
                        <a:t>Unit cost for Bottom-up cost </a:t>
                      </a:r>
                      <a:r>
                        <a:rPr lang="en-US" sz="1400" dirty="0"/>
                        <a:t>(Routine operational cost)</a:t>
                      </a:r>
                      <a:endParaRPr lang="en-US" sz="1400" b="0" i="0" u="none" strike="noStrike" dirty="0">
                        <a:solidFill>
                          <a:srgbClr val="FF0000"/>
                        </a:solidFill>
                        <a:effectLst/>
                        <a:highlight>
                          <a:srgbClr val="FFFF00"/>
                        </a:highlight>
                        <a:latin typeface="Times New Roman" panose="02020603050405020304" pitchFamily="18" charset="0"/>
                      </a:endParaRPr>
                    </a:p>
                  </a:txBody>
                  <a:tcPr marL="0" marR="0" marT="0" marB="0" anchor="b"/>
                </a:tc>
                <a:tc hMerge="1">
                  <a:txBody>
                    <a:bodyPr/>
                    <a:lstStyle/>
                    <a:p>
                      <a:endParaRPr lang="en-US"/>
                    </a:p>
                  </a:txBody>
                  <a:tcPr/>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hMerge="1">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873981096"/>
                  </a:ext>
                </a:extLst>
              </a:tr>
              <a:tr h="225911">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endParaRPr lang="en-US" dirty="0"/>
                    </a:p>
                  </a:txBody>
                  <a:tcPr marL="0" marR="0" marT="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en-US" sz="1200" u="none" strike="noStrike" dirty="0">
                          <a:effectLst/>
                        </a:rPr>
                        <a:t> Unit cost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en-US" sz="1200" u="none" strike="noStrike" dirty="0">
                          <a:effectLst/>
                        </a:rPr>
                        <a:t> </a:t>
                      </a:r>
                      <a:r>
                        <a:rPr lang="en-US" sz="1200" u="none" strike="noStrike" dirty="0" smtClean="0">
                          <a:effectLst/>
                        </a:rPr>
                        <a:t>121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58422630"/>
                  </a:ext>
                </a:extLst>
              </a:tr>
              <a:tr h="225911">
                <a:tc>
                  <a:txBody>
                    <a:bodyPr/>
                    <a:lstStyle/>
                    <a:p>
                      <a:pPr algn="l"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endParaRPr lang="en-US"/>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en-US" sz="1200" u="none" strike="noStrike" dirty="0" smtClean="0">
                          <a:effectLst/>
                        </a:rPr>
                        <a:t>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r>
                        <a:rPr lang="en-US" sz="1200" u="none" strike="noStrike" dirty="0">
                          <a:effectLst/>
                        </a:rPr>
                        <a:t> Pt-day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71987259"/>
                  </a:ext>
                </a:extLst>
              </a:tr>
              <a:tr h="583602">
                <a:tc>
                  <a:txBody>
                    <a:bodyPr/>
                    <a:lstStyle/>
                    <a:p>
                      <a:pPr algn="l" fontAlgn="b"/>
                      <a:r>
                        <a:rPr lang="en-US" sz="1200" u="none" strike="noStrike" dirty="0">
                          <a:effectLst/>
                        </a:rPr>
                        <a:t>ICU </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D1</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889361531"/>
                  </a:ext>
                </a:extLst>
              </a:tr>
              <a:tr h="564776">
                <a:tc>
                  <a:txBody>
                    <a:bodyPr/>
                    <a:lstStyle/>
                    <a:p>
                      <a:pPr algn="l" fontAlgn="b"/>
                      <a:r>
                        <a:rPr lang="en-US" sz="1200" u="none" strike="noStrike" dirty="0" err="1">
                          <a:effectLst/>
                        </a:rPr>
                        <a:t>IPD_Internal</a:t>
                      </a:r>
                      <a:r>
                        <a:rPr lang="en-US" sz="1200" u="none" strike="noStrike" dirty="0">
                          <a:effectLst/>
                        </a:rPr>
                        <a:t> </a:t>
                      </a:r>
                      <a:r>
                        <a:rPr lang="en-US" sz="1200" u="none" strike="noStrike" dirty="0" err="1">
                          <a:effectLst/>
                        </a:rPr>
                        <a:t>Meddicine</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D2</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41551216"/>
                  </a:ext>
                </a:extLst>
              </a:tr>
              <a:tr h="441064">
                <a:tc>
                  <a:txBody>
                    <a:bodyPr/>
                    <a:lstStyle/>
                    <a:p>
                      <a:pPr algn="l" fontAlgn="b"/>
                      <a:r>
                        <a:rPr lang="en-US" sz="1200" u="none" strike="noStrike">
                          <a:effectLst/>
                        </a:rPr>
                        <a:t>IPD_Infection-HIV/AIDS</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D3</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94412944"/>
                  </a:ext>
                </a:extLst>
              </a:tr>
              <a:tr h="381000">
                <a:tc>
                  <a:txBody>
                    <a:bodyPr/>
                    <a:lstStyle/>
                    <a:p>
                      <a:pPr algn="l" fontAlgn="b"/>
                      <a:r>
                        <a:rPr lang="en-US" sz="1200" u="none" strike="noStrike">
                          <a:effectLst/>
                        </a:rPr>
                        <a:t>IPD_Pulmonary-TB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dirty="0">
                          <a:effectLst/>
                        </a:rPr>
                        <a:t>D4</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378393451"/>
                  </a:ext>
                </a:extLst>
              </a:tr>
              <a:tr h="304800">
                <a:tc>
                  <a:txBody>
                    <a:bodyPr/>
                    <a:lstStyle/>
                    <a:p>
                      <a:pPr algn="l" fontAlgn="b"/>
                      <a:r>
                        <a:rPr lang="en-US" sz="1200" u="none" strike="noStrike">
                          <a:effectLst/>
                        </a:rPr>
                        <a:t>IPD_Pediatric </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D5</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847673290"/>
                  </a:ext>
                </a:extLst>
              </a:tr>
              <a:tr h="225911">
                <a:tc>
                  <a:txBody>
                    <a:bodyPr/>
                    <a:lstStyle/>
                    <a:p>
                      <a:pPr algn="l" fontAlgn="b"/>
                      <a:r>
                        <a:rPr lang="en-US" sz="1200" u="none" strike="noStrike" dirty="0">
                          <a:effectLst/>
                        </a:rPr>
                        <a:t>IPD_OB &amp; GYN</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D6</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36085691"/>
                  </a:ext>
                </a:extLst>
              </a:tr>
              <a:tr h="285077">
                <a:tc>
                  <a:txBody>
                    <a:bodyPr/>
                    <a:lstStyle/>
                    <a:p>
                      <a:pPr algn="l" fontAlgn="b"/>
                      <a:r>
                        <a:rPr lang="en-US" sz="1200" u="none" strike="noStrike">
                          <a:effectLst/>
                        </a:rPr>
                        <a:t>IPD_Ophthalmology</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D7</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646498129"/>
                  </a:ext>
                </a:extLst>
              </a:tr>
              <a:tr h="284182">
                <a:tc>
                  <a:txBody>
                    <a:bodyPr/>
                    <a:lstStyle/>
                    <a:p>
                      <a:pPr algn="l" fontAlgn="b"/>
                      <a:r>
                        <a:rPr lang="en-US" sz="1200" u="none" strike="noStrike" dirty="0" err="1">
                          <a:effectLst/>
                        </a:rPr>
                        <a:t>IPD_External</a:t>
                      </a:r>
                      <a:r>
                        <a:rPr lang="en-US" sz="1200" u="none" strike="noStrike" dirty="0">
                          <a:effectLst/>
                        </a:rPr>
                        <a:t> med &amp; </a:t>
                      </a:r>
                      <a:r>
                        <a:rPr lang="en-US" sz="1200" u="none" strike="noStrike" dirty="0" err="1">
                          <a:effectLst/>
                        </a:rPr>
                        <a:t>ENT&amp;Dentistry</a:t>
                      </a:r>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D8</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93031344"/>
                  </a:ext>
                </a:extLst>
              </a:tr>
              <a:tr h="225911">
                <a:tc>
                  <a:txBody>
                    <a:bodyPr/>
                    <a:lstStyle/>
                    <a:p>
                      <a:pPr algn="l" fontAlgn="b"/>
                      <a:r>
                        <a:rPr lang="en-US" sz="1200" u="none" strike="noStrike">
                          <a:effectLst/>
                        </a:rPr>
                        <a:t>VIP</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r>
                        <a:rPr lang="en-US" sz="1200" u="none" strike="noStrike">
                          <a:effectLst/>
                        </a:rPr>
                        <a:t>D9</a:t>
                      </a:r>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79214422"/>
                  </a:ext>
                </a:extLst>
              </a:tr>
              <a:tr h="225911">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endParaRPr lang="en-US"/>
                    </a:p>
                  </a:txBody>
                  <a:tcPr marL="0" marR="0" marT="0" marB="0" anchor="b"/>
                </a:tc>
                <a:tc>
                  <a:txBody>
                    <a:bodyPr/>
                    <a:lstStyle/>
                    <a:p>
                      <a:pPr algn="ct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tc>
                  <a:txBody>
                    <a:bodyPr/>
                    <a:lstStyle/>
                    <a:p>
                      <a:pPr algn="r" fontAlgn="b"/>
                      <a:endParaRPr lang="en-US" sz="12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750780725"/>
                  </a:ext>
                </a:extLst>
              </a:tr>
            </a:tbl>
          </a:graphicData>
        </a:graphic>
      </p:graphicFrame>
    </p:spTree>
    <p:extLst>
      <p:ext uri="{BB962C8B-B14F-4D97-AF65-F5344CB8AC3E}">
        <p14:creationId xmlns:p14="http://schemas.microsoft.com/office/powerpoint/2010/main" val="31549437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49</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3694083562"/>
              </p:ext>
            </p:extLst>
          </p:nvPr>
        </p:nvGraphicFramePr>
        <p:xfrm>
          <a:off x="1" y="1524000"/>
          <a:ext cx="9143999" cy="5624253"/>
        </p:xfrm>
        <a:graphic>
          <a:graphicData uri="http://schemas.openxmlformats.org/drawingml/2006/table">
            <a:tbl>
              <a:tblPr>
                <a:tableStyleId>{5C22544A-7EE6-4342-B048-85BDC9FD1C3A}</a:tableStyleId>
              </a:tblPr>
              <a:tblGrid>
                <a:gridCol w="1066800">
                  <a:extLst>
                    <a:ext uri="{9D8B030D-6E8A-4147-A177-3AD203B41FA5}">
                      <a16:colId xmlns:a16="http://schemas.microsoft.com/office/drawing/2014/main" val="736508631"/>
                    </a:ext>
                  </a:extLst>
                </a:gridCol>
                <a:gridCol w="1052145">
                  <a:extLst>
                    <a:ext uri="{9D8B030D-6E8A-4147-A177-3AD203B41FA5}">
                      <a16:colId xmlns:a16="http://schemas.microsoft.com/office/drawing/2014/main" val="3933751069"/>
                    </a:ext>
                  </a:extLst>
                </a:gridCol>
                <a:gridCol w="776718">
                  <a:extLst>
                    <a:ext uri="{9D8B030D-6E8A-4147-A177-3AD203B41FA5}">
                      <a16:colId xmlns:a16="http://schemas.microsoft.com/office/drawing/2014/main" val="2605832791"/>
                    </a:ext>
                  </a:extLst>
                </a:gridCol>
                <a:gridCol w="798804">
                  <a:extLst>
                    <a:ext uri="{9D8B030D-6E8A-4147-A177-3AD203B41FA5}">
                      <a16:colId xmlns:a16="http://schemas.microsoft.com/office/drawing/2014/main" val="3811232521"/>
                    </a:ext>
                  </a:extLst>
                </a:gridCol>
                <a:gridCol w="953733">
                  <a:extLst>
                    <a:ext uri="{9D8B030D-6E8A-4147-A177-3AD203B41FA5}">
                      <a16:colId xmlns:a16="http://schemas.microsoft.com/office/drawing/2014/main" val="4030493857"/>
                    </a:ext>
                  </a:extLst>
                </a:gridCol>
                <a:gridCol w="463377">
                  <a:extLst>
                    <a:ext uri="{9D8B030D-6E8A-4147-A177-3AD203B41FA5}">
                      <a16:colId xmlns:a16="http://schemas.microsoft.com/office/drawing/2014/main" val="3299153073"/>
                    </a:ext>
                  </a:extLst>
                </a:gridCol>
                <a:gridCol w="529975">
                  <a:extLst>
                    <a:ext uri="{9D8B030D-6E8A-4147-A177-3AD203B41FA5}">
                      <a16:colId xmlns:a16="http://schemas.microsoft.com/office/drawing/2014/main" val="2872256515"/>
                    </a:ext>
                  </a:extLst>
                </a:gridCol>
                <a:gridCol w="702793">
                  <a:extLst>
                    <a:ext uri="{9D8B030D-6E8A-4147-A177-3AD203B41FA5}">
                      <a16:colId xmlns:a16="http://schemas.microsoft.com/office/drawing/2014/main" val="2408404095"/>
                    </a:ext>
                  </a:extLst>
                </a:gridCol>
                <a:gridCol w="499000">
                  <a:extLst>
                    <a:ext uri="{9D8B030D-6E8A-4147-A177-3AD203B41FA5}">
                      <a16:colId xmlns:a16="http://schemas.microsoft.com/office/drawing/2014/main" val="1733363438"/>
                    </a:ext>
                  </a:extLst>
                </a:gridCol>
                <a:gridCol w="641600">
                  <a:extLst>
                    <a:ext uri="{9D8B030D-6E8A-4147-A177-3AD203B41FA5}">
                      <a16:colId xmlns:a16="http://schemas.microsoft.com/office/drawing/2014/main" val="2878281025"/>
                    </a:ext>
                  </a:extLst>
                </a:gridCol>
                <a:gridCol w="829527">
                  <a:extLst>
                    <a:ext uri="{9D8B030D-6E8A-4147-A177-3AD203B41FA5}">
                      <a16:colId xmlns:a16="http://schemas.microsoft.com/office/drawing/2014/main" val="1711257163"/>
                    </a:ext>
                  </a:extLst>
                </a:gridCol>
                <a:gridCol w="829527">
                  <a:extLst>
                    <a:ext uri="{9D8B030D-6E8A-4147-A177-3AD203B41FA5}">
                      <a16:colId xmlns:a16="http://schemas.microsoft.com/office/drawing/2014/main" val="1781822358"/>
                    </a:ext>
                  </a:extLst>
                </a:gridCol>
              </a:tblGrid>
              <a:tr h="476999">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gridSpan="4">
                  <a:txBody>
                    <a:bodyPr/>
                    <a:lstStyle/>
                    <a:p>
                      <a:pPr algn="ctr" fontAlgn="b"/>
                      <a:r>
                        <a:rPr lang="en-US" sz="1400" u="none" strike="noStrike" dirty="0">
                          <a:effectLst/>
                        </a:rPr>
                        <a:t>Hospital</a:t>
                      </a:r>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gridSpan="3">
                  <a:txBody>
                    <a:bodyPr/>
                    <a:lstStyle/>
                    <a:p>
                      <a:pPr algn="ctr" fontAlgn="b"/>
                      <a:r>
                        <a:rPr lang="en-US" sz="1400" u="none" strike="noStrike" dirty="0">
                          <a:solidFill>
                            <a:srgbClr val="FF0000"/>
                          </a:solidFill>
                          <a:effectLst/>
                        </a:rPr>
                        <a:t>Central hospital</a:t>
                      </a:r>
                      <a:endParaRPr lang="en-US" sz="1400" b="0" i="0" u="none" strike="noStrike" dirty="0">
                        <a:solidFill>
                          <a:srgbClr val="FF0000"/>
                        </a:solidFill>
                        <a:effectLst/>
                        <a:latin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tc gridSpan="3">
                  <a:txBody>
                    <a:bodyPr/>
                    <a:lstStyle/>
                    <a:p>
                      <a:pPr algn="ctr" fontAlgn="b"/>
                      <a:r>
                        <a:rPr lang="en-US" sz="1400" u="none" strike="noStrike" dirty="0">
                          <a:solidFill>
                            <a:srgbClr val="FF0000"/>
                          </a:solidFill>
                          <a:effectLst/>
                        </a:rPr>
                        <a:t>Special hospital</a:t>
                      </a:r>
                      <a:endParaRPr lang="en-US" sz="1400" b="0" i="0" u="none" strike="noStrike" dirty="0">
                        <a:solidFill>
                          <a:srgbClr val="FF0000"/>
                        </a:solidFill>
                        <a:effectLst/>
                        <a:latin typeface="Times New Roman" panose="02020603050405020304" pitchFamily="18"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842565"/>
                  </a:ext>
                </a:extLst>
              </a:tr>
              <a:tr h="476999">
                <a:tc>
                  <a:txBody>
                    <a:bodyPr/>
                    <a:lstStyle/>
                    <a:p>
                      <a:pPr algn="l" fontAlgn="b"/>
                      <a:r>
                        <a:rPr lang="en-US" sz="1400" u="none" strike="noStrike" dirty="0">
                          <a:effectLst/>
                        </a:rPr>
                        <a:t>Pathology</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err="1" smtClean="0">
                          <a:effectLst/>
                        </a:rPr>
                        <a:t>Mahosot</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C000"/>
                    </a:solidFill>
                  </a:tcPr>
                </a:tc>
                <a:tc>
                  <a:txBody>
                    <a:bodyPr/>
                    <a:lstStyle/>
                    <a:p>
                      <a:pPr algn="ctr" fontAlgn="b"/>
                      <a:r>
                        <a:rPr lang="en-US" sz="1400" u="none" strike="noStrike">
                          <a:effectLst/>
                        </a:rPr>
                        <a:t>Mittaphab</a:t>
                      </a:r>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err="1">
                          <a:effectLst/>
                        </a:rPr>
                        <a:t>Setthatirat</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Mean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Median</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SD</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Mean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Median</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SD</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extLst>
                  <a:ext uri="{0D108BD9-81ED-4DB2-BD59-A6C34878D82A}">
                    <a16:rowId xmlns:a16="http://schemas.microsoft.com/office/drawing/2014/main" val="3748386657"/>
                  </a:ext>
                </a:extLst>
              </a:tr>
              <a:tr h="47699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Hypertension</a:t>
                      </a:r>
                      <a:endParaRPr lang="en-US" sz="1400" b="0" i="0" u="none" strike="noStrike" dirty="0">
                        <a:solidFill>
                          <a:srgbClr val="000000"/>
                        </a:solidFill>
                        <a:effectLst/>
                        <a:latin typeface="Times New Roman" panose="02020603050405020304" pitchFamily="18" charset="0"/>
                      </a:endParaRPr>
                    </a:p>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b="0" i="0" u="none" strike="noStrike" dirty="0" smtClean="0">
                          <a:solidFill>
                            <a:srgbClr val="000000"/>
                          </a:solidFill>
                          <a:effectLst/>
                          <a:latin typeface="+mn-lt"/>
                        </a:rPr>
                        <a:t>Age (year)</a:t>
                      </a:r>
                      <a:endParaRPr lang="en-US" sz="1400" b="0" i="0" u="none" strike="noStrike" dirty="0">
                        <a:solidFill>
                          <a:srgbClr val="000000"/>
                        </a:solidFill>
                        <a:effectLst/>
                        <a:latin typeface="+mn-lt"/>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extLst>
                  <a:ext uri="{0D108BD9-81ED-4DB2-BD59-A6C34878D82A}">
                    <a16:rowId xmlns:a16="http://schemas.microsoft.com/office/drawing/2014/main" val="3868202367"/>
                  </a:ext>
                </a:extLst>
              </a:tr>
              <a:tr h="30139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b="0" i="0" u="none" strike="noStrike" dirty="0" smtClean="0">
                          <a:solidFill>
                            <a:srgbClr val="000000"/>
                          </a:solidFill>
                          <a:effectLst/>
                          <a:latin typeface="+mn-lt"/>
                        </a:rPr>
                        <a:t>Insurance</a:t>
                      </a:r>
                      <a:endParaRPr lang="en-US" sz="1400" b="0" i="0" u="none" strike="noStrike" dirty="0">
                        <a:solidFill>
                          <a:srgbClr val="000000"/>
                        </a:solidFill>
                        <a:effectLst/>
                        <a:latin typeface="+mn-lt"/>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extLst>
                  <a:ext uri="{0D108BD9-81ED-4DB2-BD59-A6C34878D82A}">
                    <a16:rowId xmlns:a16="http://schemas.microsoft.com/office/drawing/2014/main" val="540576262"/>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endParaRPr lang="en-US" sz="1400" b="0" i="0" u="none" strike="noStrike" dirty="0">
                        <a:solidFill>
                          <a:srgbClr val="000000"/>
                        </a:solidFill>
                        <a:effectLst/>
                        <a:latin typeface="+mn-lt"/>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extLst>
                  <a:ext uri="{0D108BD9-81ED-4DB2-BD59-A6C34878D82A}">
                    <a16:rowId xmlns:a16="http://schemas.microsoft.com/office/drawing/2014/main" val="1985753954"/>
                  </a:ext>
                </a:extLst>
              </a:tr>
              <a:tr h="220515">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b="0" i="0" u="none" strike="noStrike" dirty="0" smtClean="0">
                          <a:solidFill>
                            <a:srgbClr val="000000"/>
                          </a:solidFill>
                          <a:effectLst/>
                          <a:latin typeface="+mn-lt"/>
                        </a:rPr>
                        <a:t>Length of</a:t>
                      </a:r>
                      <a:r>
                        <a:rPr lang="en-US" sz="1400" b="0" i="0" u="none" strike="noStrike" baseline="0" dirty="0" smtClean="0">
                          <a:solidFill>
                            <a:srgbClr val="000000"/>
                          </a:solidFill>
                          <a:effectLst/>
                          <a:latin typeface="+mn-lt"/>
                        </a:rPr>
                        <a:t> stay</a:t>
                      </a:r>
                      <a:endParaRPr lang="en-US" sz="1400" b="0" i="0" u="none" strike="noStrike" dirty="0">
                        <a:solidFill>
                          <a:srgbClr val="000000"/>
                        </a:solidFill>
                        <a:effectLst/>
                        <a:latin typeface="+mn-lt"/>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3038342581"/>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endParaRPr lang="en-US" sz="1400" b="0" i="0" u="none" strike="noStrike" dirty="0">
                        <a:solidFill>
                          <a:srgbClr val="000000"/>
                        </a:solidFill>
                        <a:effectLst/>
                        <a:latin typeface="+mn-lt"/>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extLst>
                  <a:ext uri="{0D108BD9-81ED-4DB2-BD59-A6C34878D82A}">
                    <a16:rowId xmlns:a16="http://schemas.microsoft.com/office/drawing/2014/main" val="1659711396"/>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endParaRPr lang="en-US" sz="1400" b="0" i="0" u="none" strike="noStrike" dirty="0">
                        <a:solidFill>
                          <a:srgbClr val="000000"/>
                        </a:solidFill>
                        <a:effectLst/>
                        <a:latin typeface="+mn-lt"/>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extLst>
                  <a:ext uri="{0D108BD9-81ED-4DB2-BD59-A6C34878D82A}">
                    <a16:rowId xmlns:a16="http://schemas.microsoft.com/office/drawing/2014/main" val="4098147267"/>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endParaRPr lang="en-US" sz="1400" b="1"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extLst>
                  <a:ext uri="{0D108BD9-81ED-4DB2-BD59-A6C34878D82A}">
                    <a16:rowId xmlns:a16="http://schemas.microsoft.com/office/drawing/2014/main" val="2868580066"/>
                  </a:ext>
                </a:extLst>
              </a:tr>
              <a:tr h="25423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ARI</a:t>
                      </a:r>
                      <a:endParaRPr lang="en-US" sz="1400" b="0" i="0" u="none" strike="noStrike" dirty="0">
                        <a:solidFill>
                          <a:srgbClr val="000000"/>
                        </a:solidFill>
                        <a:effectLst/>
                        <a:latin typeface="Times New Roman" panose="02020603050405020304" pitchFamily="18" charset="0"/>
                      </a:endParaRPr>
                    </a:p>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mn-lt"/>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244764308"/>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175941073"/>
                  </a:ext>
                </a:extLst>
              </a:tr>
              <a:tr h="254237">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13621425"/>
                  </a:ext>
                </a:extLst>
              </a:tr>
              <a:tr h="254237">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916547626"/>
                  </a:ext>
                </a:extLst>
              </a:tr>
              <a:tr h="254237">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761755740"/>
                  </a:ext>
                </a:extLst>
              </a:tr>
              <a:tr h="476999">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042975262"/>
                  </a:ext>
                </a:extLst>
              </a:tr>
              <a:tr h="254237">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2193411866"/>
                  </a:ext>
                </a:extLst>
              </a:tr>
              <a:tr h="254237">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1"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983169354"/>
                  </a:ext>
                </a:extLst>
              </a:tr>
            </a:tbl>
          </a:graphicData>
        </a:graphic>
      </p:graphicFrame>
      <p:sp>
        <p:nvSpPr>
          <p:cNvPr id="4" name="TextBox 3"/>
          <p:cNvSpPr txBox="1"/>
          <p:nvPr/>
        </p:nvSpPr>
        <p:spPr>
          <a:xfrm>
            <a:off x="304800" y="304800"/>
            <a:ext cx="6556603" cy="830997"/>
          </a:xfrm>
          <a:prstGeom prst="rect">
            <a:avLst/>
          </a:prstGeom>
          <a:noFill/>
        </p:spPr>
        <p:txBody>
          <a:bodyPr wrap="none" rtlCol="0">
            <a:spAutoFit/>
          </a:bodyPr>
          <a:lstStyle/>
          <a:p>
            <a:r>
              <a:rPr lang="en-US" dirty="0" smtClean="0"/>
              <a:t>Case-based </a:t>
            </a:r>
            <a:r>
              <a:rPr lang="en-US" dirty="0"/>
              <a:t>cost report </a:t>
            </a:r>
            <a:r>
              <a:rPr lang="en-US" dirty="0" smtClean="0"/>
              <a:t>format</a:t>
            </a:r>
          </a:p>
          <a:p>
            <a:r>
              <a:rPr lang="en-US" sz="2000" dirty="0" smtClean="0"/>
              <a:t>Demographics, clinical characteristics, service utilization</a:t>
            </a:r>
            <a:endParaRPr lang="en-US" sz="2000" dirty="0"/>
          </a:p>
        </p:txBody>
      </p:sp>
    </p:spTree>
    <p:extLst>
      <p:ext uri="{BB962C8B-B14F-4D97-AF65-F5344CB8AC3E}">
        <p14:creationId xmlns:p14="http://schemas.microsoft.com/office/powerpoint/2010/main" val="2168552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50</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1409373802"/>
              </p:ext>
            </p:extLst>
          </p:nvPr>
        </p:nvGraphicFramePr>
        <p:xfrm>
          <a:off x="1" y="1676400"/>
          <a:ext cx="9143999" cy="4660522"/>
        </p:xfrm>
        <a:graphic>
          <a:graphicData uri="http://schemas.openxmlformats.org/drawingml/2006/table">
            <a:tbl>
              <a:tblPr>
                <a:tableStyleId>{5C22544A-7EE6-4342-B048-85BDC9FD1C3A}</a:tableStyleId>
              </a:tblPr>
              <a:tblGrid>
                <a:gridCol w="1066800">
                  <a:extLst>
                    <a:ext uri="{9D8B030D-6E8A-4147-A177-3AD203B41FA5}">
                      <a16:colId xmlns:a16="http://schemas.microsoft.com/office/drawing/2014/main" val="736508631"/>
                    </a:ext>
                  </a:extLst>
                </a:gridCol>
                <a:gridCol w="1052145">
                  <a:extLst>
                    <a:ext uri="{9D8B030D-6E8A-4147-A177-3AD203B41FA5}">
                      <a16:colId xmlns:a16="http://schemas.microsoft.com/office/drawing/2014/main" val="3933751069"/>
                    </a:ext>
                  </a:extLst>
                </a:gridCol>
                <a:gridCol w="776718">
                  <a:extLst>
                    <a:ext uri="{9D8B030D-6E8A-4147-A177-3AD203B41FA5}">
                      <a16:colId xmlns:a16="http://schemas.microsoft.com/office/drawing/2014/main" val="2605832791"/>
                    </a:ext>
                  </a:extLst>
                </a:gridCol>
                <a:gridCol w="798804">
                  <a:extLst>
                    <a:ext uri="{9D8B030D-6E8A-4147-A177-3AD203B41FA5}">
                      <a16:colId xmlns:a16="http://schemas.microsoft.com/office/drawing/2014/main" val="3811232521"/>
                    </a:ext>
                  </a:extLst>
                </a:gridCol>
                <a:gridCol w="953733">
                  <a:extLst>
                    <a:ext uri="{9D8B030D-6E8A-4147-A177-3AD203B41FA5}">
                      <a16:colId xmlns:a16="http://schemas.microsoft.com/office/drawing/2014/main" val="4030493857"/>
                    </a:ext>
                  </a:extLst>
                </a:gridCol>
                <a:gridCol w="463377">
                  <a:extLst>
                    <a:ext uri="{9D8B030D-6E8A-4147-A177-3AD203B41FA5}">
                      <a16:colId xmlns:a16="http://schemas.microsoft.com/office/drawing/2014/main" val="3299153073"/>
                    </a:ext>
                  </a:extLst>
                </a:gridCol>
                <a:gridCol w="529975">
                  <a:extLst>
                    <a:ext uri="{9D8B030D-6E8A-4147-A177-3AD203B41FA5}">
                      <a16:colId xmlns:a16="http://schemas.microsoft.com/office/drawing/2014/main" val="2872256515"/>
                    </a:ext>
                  </a:extLst>
                </a:gridCol>
                <a:gridCol w="702793">
                  <a:extLst>
                    <a:ext uri="{9D8B030D-6E8A-4147-A177-3AD203B41FA5}">
                      <a16:colId xmlns:a16="http://schemas.microsoft.com/office/drawing/2014/main" val="2408404095"/>
                    </a:ext>
                  </a:extLst>
                </a:gridCol>
                <a:gridCol w="499000">
                  <a:extLst>
                    <a:ext uri="{9D8B030D-6E8A-4147-A177-3AD203B41FA5}">
                      <a16:colId xmlns:a16="http://schemas.microsoft.com/office/drawing/2014/main" val="1733363438"/>
                    </a:ext>
                  </a:extLst>
                </a:gridCol>
                <a:gridCol w="641600">
                  <a:extLst>
                    <a:ext uri="{9D8B030D-6E8A-4147-A177-3AD203B41FA5}">
                      <a16:colId xmlns:a16="http://schemas.microsoft.com/office/drawing/2014/main" val="2878281025"/>
                    </a:ext>
                  </a:extLst>
                </a:gridCol>
                <a:gridCol w="829527">
                  <a:extLst>
                    <a:ext uri="{9D8B030D-6E8A-4147-A177-3AD203B41FA5}">
                      <a16:colId xmlns:a16="http://schemas.microsoft.com/office/drawing/2014/main" val="1711257163"/>
                    </a:ext>
                  </a:extLst>
                </a:gridCol>
                <a:gridCol w="829527">
                  <a:extLst>
                    <a:ext uri="{9D8B030D-6E8A-4147-A177-3AD203B41FA5}">
                      <a16:colId xmlns:a16="http://schemas.microsoft.com/office/drawing/2014/main" val="1781822358"/>
                    </a:ext>
                  </a:extLst>
                </a:gridCol>
              </a:tblGrid>
              <a:tr h="476999">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gridSpan="4">
                  <a:txBody>
                    <a:bodyPr/>
                    <a:lstStyle/>
                    <a:p>
                      <a:pPr algn="ctr" fontAlgn="b"/>
                      <a:r>
                        <a:rPr lang="en-US" sz="1400" u="none" strike="noStrike" dirty="0">
                          <a:effectLst/>
                        </a:rPr>
                        <a:t>Hospital</a:t>
                      </a:r>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hMerge="1">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gridSpan="3">
                  <a:txBody>
                    <a:bodyPr/>
                    <a:lstStyle/>
                    <a:p>
                      <a:pPr algn="ctr" fontAlgn="b"/>
                      <a:r>
                        <a:rPr lang="en-US" sz="1400" u="none" strike="noStrike" dirty="0">
                          <a:solidFill>
                            <a:srgbClr val="FF0000"/>
                          </a:solidFill>
                          <a:effectLst/>
                        </a:rPr>
                        <a:t>Central hospital</a:t>
                      </a:r>
                      <a:endParaRPr lang="en-US" sz="1400" b="0" i="0" u="none" strike="noStrike" dirty="0">
                        <a:solidFill>
                          <a:srgbClr val="FF0000"/>
                        </a:solidFill>
                        <a:effectLst/>
                        <a:latin typeface="Times New Roman" panose="02020603050405020304" pitchFamily="18" charset="0"/>
                      </a:endParaRPr>
                    </a:p>
                  </a:txBody>
                  <a:tcPr marL="9525" marR="9525" marT="9525" marB="0" anchor="b">
                    <a:noFill/>
                  </a:tcPr>
                </a:tc>
                <a:tc hMerge="1">
                  <a:txBody>
                    <a:bodyPr/>
                    <a:lstStyle/>
                    <a:p>
                      <a:endParaRPr lang="en-US"/>
                    </a:p>
                  </a:txBody>
                  <a:tcPr/>
                </a:tc>
                <a:tc hMerge="1">
                  <a:txBody>
                    <a:bodyPr/>
                    <a:lstStyle/>
                    <a:p>
                      <a:endParaRPr lang="en-US"/>
                    </a:p>
                  </a:txBody>
                  <a:tcPr/>
                </a:tc>
                <a:tc gridSpan="3">
                  <a:txBody>
                    <a:bodyPr/>
                    <a:lstStyle/>
                    <a:p>
                      <a:pPr algn="ctr" fontAlgn="b"/>
                      <a:r>
                        <a:rPr lang="en-US" sz="1400" u="none" strike="noStrike" dirty="0">
                          <a:solidFill>
                            <a:srgbClr val="FF0000"/>
                          </a:solidFill>
                          <a:effectLst/>
                        </a:rPr>
                        <a:t>Special hospital</a:t>
                      </a:r>
                      <a:endParaRPr lang="en-US" sz="1400" b="0" i="0" u="none" strike="noStrike" dirty="0">
                        <a:solidFill>
                          <a:srgbClr val="FF0000"/>
                        </a:solidFill>
                        <a:effectLst/>
                        <a:latin typeface="Times New Roman" panose="02020603050405020304" pitchFamily="18" charset="0"/>
                      </a:endParaRPr>
                    </a:p>
                  </a:txBody>
                  <a:tcPr marL="9525" marR="9525" marT="9525" marB="0" anchor="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842565"/>
                  </a:ext>
                </a:extLst>
              </a:tr>
              <a:tr h="476999">
                <a:tc>
                  <a:txBody>
                    <a:bodyPr/>
                    <a:lstStyle/>
                    <a:p>
                      <a:pPr algn="l" fontAlgn="b"/>
                      <a:r>
                        <a:rPr lang="en-US" sz="1400" u="none" strike="noStrike">
                          <a:effectLst/>
                        </a:rPr>
                        <a:t>Pathology</a:t>
                      </a:r>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err="1" smtClean="0">
                          <a:effectLst/>
                        </a:rPr>
                        <a:t>Mahosot</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C000"/>
                    </a:solidFill>
                  </a:tcPr>
                </a:tc>
                <a:tc>
                  <a:txBody>
                    <a:bodyPr/>
                    <a:lstStyle/>
                    <a:p>
                      <a:pPr algn="ctr" fontAlgn="b"/>
                      <a:r>
                        <a:rPr lang="en-US" sz="1400" u="none" strike="noStrike">
                          <a:effectLst/>
                        </a:rPr>
                        <a:t>Mittaphab</a:t>
                      </a:r>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err="1">
                          <a:effectLst/>
                        </a:rPr>
                        <a:t>Setthatirat</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ctr" fontAlgn="b"/>
                      <a:r>
                        <a:rPr lang="en-US" sz="1400" u="none" strike="noStrike" dirty="0">
                          <a:effectLst/>
                        </a:rPr>
                        <a:t>Mean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Median</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SD</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Mean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Median</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ctr" fontAlgn="b"/>
                      <a:r>
                        <a:rPr lang="en-US" sz="1400" u="none" strike="noStrike" dirty="0">
                          <a:effectLst/>
                        </a:rPr>
                        <a:t>SD</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extLst>
                  <a:ext uri="{0D108BD9-81ED-4DB2-BD59-A6C34878D82A}">
                    <a16:rowId xmlns:a16="http://schemas.microsoft.com/office/drawing/2014/main" val="3748386657"/>
                  </a:ext>
                </a:extLst>
              </a:tr>
              <a:tr h="47699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Hypertension</a:t>
                      </a:r>
                      <a:endParaRPr lang="en-US" sz="1400" b="0" i="0" u="none" strike="noStrike" dirty="0">
                        <a:solidFill>
                          <a:srgbClr val="000000"/>
                        </a:solidFill>
                        <a:effectLst/>
                        <a:latin typeface="Times New Roman" panose="02020603050405020304" pitchFamily="18" charset="0"/>
                      </a:endParaRPr>
                    </a:p>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b="0" i="0" u="none" strike="noStrike" dirty="0">
                          <a:solidFill>
                            <a:srgbClr val="000000"/>
                          </a:solidFill>
                          <a:effectLst/>
                          <a:latin typeface="+mn-lt"/>
                        </a:rPr>
                        <a:t>OPD/IPD routine</a:t>
                      </a:r>
                      <a:r>
                        <a:rPr lang="en-US" sz="1400" b="0" i="0" u="none" strike="noStrike" baseline="0" dirty="0">
                          <a:solidFill>
                            <a:srgbClr val="000000"/>
                          </a:solidFill>
                          <a:effectLst/>
                          <a:latin typeface="+mn-lt"/>
                        </a:rPr>
                        <a:t> service</a:t>
                      </a:r>
                      <a:endParaRPr lang="en-US" sz="1400" b="0" i="0" u="none" strike="noStrike" dirty="0">
                        <a:solidFill>
                          <a:srgbClr val="000000"/>
                        </a:solidFill>
                        <a:effectLst/>
                        <a:latin typeface="+mn-lt"/>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solidFill>
                  </a:tcPr>
                </a:tc>
                <a:extLst>
                  <a:ext uri="{0D108BD9-81ED-4DB2-BD59-A6C34878D82A}">
                    <a16:rowId xmlns:a16="http://schemas.microsoft.com/office/drawing/2014/main" val="3868202367"/>
                  </a:ext>
                </a:extLst>
              </a:tr>
              <a:tr h="30139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smtClean="0">
                          <a:effectLst/>
                        </a:rPr>
                        <a:t>Drugs+</a:t>
                      </a:r>
                    </a:p>
                    <a:p>
                      <a:pPr algn="l" fontAlgn="b"/>
                      <a:r>
                        <a:rPr lang="en-US" sz="1400" u="none" strike="noStrike" dirty="0" smtClean="0">
                          <a:effectLst/>
                        </a:rPr>
                        <a:t>dispensing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90000"/>
                      </a:schemeClr>
                    </a:solidFill>
                  </a:tcPr>
                </a:tc>
                <a:extLst>
                  <a:ext uri="{0D108BD9-81ED-4DB2-BD59-A6C34878D82A}">
                    <a16:rowId xmlns:a16="http://schemas.microsoft.com/office/drawing/2014/main" val="540576262"/>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a:effectLst/>
                        </a:rPr>
                        <a:t>Med supply</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1">
                        <a:lumMod val="75000"/>
                      </a:schemeClr>
                    </a:solidFill>
                  </a:tcPr>
                </a:tc>
                <a:extLst>
                  <a:ext uri="{0D108BD9-81ED-4DB2-BD59-A6C34878D82A}">
                    <a16:rowId xmlns:a16="http://schemas.microsoft.com/office/drawing/2014/main" val="1985753954"/>
                  </a:ext>
                </a:extLst>
              </a:tr>
              <a:tr h="220515">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a:effectLst/>
                        </a:rPr>
                        <a:t>Lab</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3038342581"/>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a:effectLst/>
                        </a:rPr>
                        <a:t>X-ray</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40000"/>
                        <a:lumOff val="60000"/>
                      </a:schemeClr>
                    </a:solidFill>
                  </a:tcPr>
                </a:tc>
                <a:extLst>
                  <a:ext uri="{0D108BD9-81ED-4DB2-BD59-A6C34878D82A}">
                    <a16:rowId xmlns:a16="http://schemas.microsoft.com/office/drawing/2014/main" val="1659711396"/>
                  </a:ext>
                </a:extLst>
              </a:tr>
              <a:tr h="476999">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a:effectLst/>
                        </a:rPr>
                        <a:t>Med procedure </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2634324064"/>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u="none" strike="noStrike" dirty="0">
                          <a:effectLst/>
                        </a:rPr>
                        <a:t>Others</a:t>
                      </a:r>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chemeClr val="accent3">
                        <a:lumMod val="65000"/>
                      </a:schemeClr>
                    </a:solidFill>
                  </a:tcPr>
                </a:tc>
                <a:extLst>
                  <a:ext uri="{0D108BD9-81ED-4DB2-BD59-A6C34878D82A}">
                    <a16:rowId xmlns:a16="http://schemas.microsoft.com/office/drawing/2014/main" val="4098147267"/>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FFFF00"/>
                    </a:solidFill>
                  </a:tcPr>
                </a:tc>
                <a:tc>
                  <a:txBody>
                    <a:bodyPr/>
                    <a:lstStyle/>
                    <a:p>
                      <a:pPr algn="l" fontAlgn="b"/>
                      <a:r>
                        <a:rPr lang="en-US" sz="1400" b="1" u="none" strike="noStrike" dirty="0">
                          <a:effectLst/>
                        </a:rPr>
                        <a:t>Total</a:t>
                      </a:r>
                      <a:endParaRPr lang="en-US" sz="1400" b="1"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solidFill>
                      <a:srgbClr val="92D050"/>
                    </a:solidFill>
                  </a:tcPr>
                </a:tc>
                <a:extLst>
                  <a:ext uri="{0D108BD9-81ED-4DB2-BD59-A6C34878D82A}">
                    <a16:rowId xmlns:a16="http://schemas.microsoft.com/office/drawing/2014/main" val="2868580066"/>
                  </a:ext>
                </a:extLst>
              </a:tr>
              <a:tr h="254237">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rPr>
                        <a:t>ARI</a:t>
                      </a:r>
                      <a:endParaRPr lang="en-US" sz="1400" b="0" i="0" u="none" strike="noStrike" dirty="0">
                        <a:solidFill>
                          <a:srgbClr val="000000"/>
                        </a:solidFill>
                        <a:effectLst/>
                        <a:latin typeface="Times New Roman" panose="02020603050405020304" pitchFamily="18" charset="0"/>
                      </a:endParaRPr>
                    </a:p>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r>
                        <a:rPr lang="en-US" sz="1400" b="0" i="0" u="none" strike="noStrike" dirty="0">
                          <a:solidFill>
                            <a:srgbClr val="000000"/>
                          </a:solidFill>
                          <a:effectLst/>
                          <a:latin typeface="+mn-lt"/>
                        </a:rPr>
                        <a:t>OPD/IPD routine</a:t>
                      </a:r>
                      <a:r>
                        <a:rPr lang="en-US" sz="1400" b="0" i="0" u="none" strike="noStrike" baseline="0" dirty="0">
                          <a:solidFill>
                            <a:srgbClr val="000000"/>
                          </a:solidFill>
                          <a:effectLst/>
                          <a:latin typeface="+mn-lt"/>
                        </a:rPr>
                        <a:t> service</a:t>
                      </a:r>
                      <a:endParaRPr lang="en-US" sz="1400" b="0" i="0" u="none" strike="noStrike" dirty="0">
                        <a:solidFill>
                          <a:srgbClr val="000000"/>
                        </a:solidFill>
                        <a:effectLst/>
                        <a:latin typeface="+mn-lt"/>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3244764308"/>
                  </a:ext>
                </a:extLst>
              </a:tr>
              <a:tr h="254237">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r>
                        <a:rPr lang="en-US" sz="1400" b="0" i="0" u="none" strike="noStrike" dirty="0" smtClean="0">
                          <a:solidFill>
                            <a:srgbClr val="000000"/>
                          </a:solidFill>
                          <a:effectLst/>
                          <a:latin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9525" marR="9525" marT="9525" marB="0" anchor="b"/>
                </a:tc>
                <a:extLst>
                  <a:ext uri="{0D108BD9-81ED-4DB2-BD59-A6C34878D82A}">
                    <a16:rowId xmlns:a16="http://schemas.microsoft.com/office/drawing/2014/main" val="1175941073"/>
                  </a:ext>
                </a:extLst>
              </a:tr>
            </a:tbl>
          </a:graphicData>
        </a:graphic>
      </p:graphicFrame>
      <p:sp>
        <p:nvSpPr>
          <p:cNvPr id="4" name="TextBox 3"/>
          <p:cNvSpPr txBox="1"/>
          <p:nvPr/>
        </p:nvSpPr>
        <p:spPr>
          <a:xfrm>
            <a:off x="457200" y="229850"/>
            <a:ext cx="8569975" cy="1446550"/>
          </a:xfrm>
          <a:prstGeom prst="rect">
            <a:avLst/>
          </a:prstGeom>
          <a:noFill/>
        </p:spPr>
        <p:txBody>
          <a:bodyPr wrap="none" rtlCol="0">
            <a:spAutoFit/>
          </a:bodyPr>
          <a:lstStyle/>
          <a:p>
            <a:r>
              <a:rPr lang="en-US" dirty="0" smtClean="0"/>
              <a:t>Case-based </a:t>
            </a:r>
            <a:r>
              <a:rPr lang="en-US" dirty="0"/>
              <a:t>cost report </a:t>
            </a:r>
            <a:r>
              <a:rPr lang="en-US" dirty="0" smtClean="0"/>
              <a:t>format</a:t>
            </a:r>
          </a:p>
          <a:p>
            <a:r>
              <a:rPr lang="en-US" sz="2000" dirty="0" smtClean="0"/>
              <a:t>Cost analysis </a:t>
            </a:r>
          </a:p>
          <a:p>
            <a:r>
              <a:rPr lang="en-US" sz="2000" dirty="0" smtClean="0"/>
              <a:t>financial cost covering material cost (only) of both direct and indirect cost; </a:t>
            </a:r>
          </a:p>
          <a:p>
            <a:r>
              <a:rPr lang="en-US" sz="2000" dirty="0" smtClean="0"/>
              <a:t>the costing format 121.</a:t>
            </a:r>
            <a:endParaRPr lang="en-US" sz="2000" dirty="0"/>
          </a:p>
        </p:txBody>
      </p:sp>
    </p:spTree>
    <p:extLst>
      <p:ext uri="{BB962C8B-B14F-4D97-AF65-F5344CB8AC3E}">
        <p14:creationId xmlns:p14="http://schemas.microsoft.com/office/powerpoint/2010/main" val="3681265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76200"/>
            <a:ext cx="8991599" cy="1143000"/>
          </a:xfrm>
        </p:spPr>
        <p:txBody>
          <a:bodyPr/>
          <a:lstStyle/>
          <a:p>
            <a:r>
              <a:rPr lang="en-US" dirty="0" smtClean="0"/>
              <a:t>Cost at zero utilization</a:t>
            </a:r>
            <a:endParaRPr lang="en-US" sz="3200" dirty="0"/>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51</a:t>
            </a:fld>
            <a:endParaRPr lang="th-TH"/>
          </a:p>
        </p:txBody>
      </p:sp>
      <p:graphicFrame>
        <p:nvGraphicFramePr>
          <p:cNvPr id="5" name="Table 4"/>
          <p:cNvGraphicFramePr>
            <a:graphicFrameLocks noGrp="1"/>
          </p:cNvGraphicFramePr>
          <p:nvPr>
            <p:extLst>
              <p:ext uri="{D42A27DB-BD31-4B8C-83A1-F6EECF244321}">
                <p14:modId xmlns:p14="http://schemas.microsoft.com/office/powerpoint/2010/main" val="3075076412"/>
              </p:ext>
            </p:extLst>
          </p:nvPr>
        </p:nvGraphicFramePr>
        <p:xfrm>
          <a:off x="152401" y="970459"/>
          <a:ext cx="8839199" cy="5789633"/>
        </p:xfrm>
        <a:graphic>
          <a:graphicData uri="http://schemas.openxmlformats.org/drawingml/2006/table">
            <a:tbl>
              <a:tblPr firstRow="1" firstCol="1" bandRow="1">
                <a:tableStyleId>{5C22544A-7EE6-4342-B048-85BDC9FD1C3A}</a:tableStyleId>
              </a:tblPr>
              <a:tblGrid>
                <a:gridCol w="2850880">
                  <a:extLst>
                    <a:ext uri="{9D8B030D-6E8A-4147-A177-3AD203B41FA5}">
                      <a16:colId xmlns:a16="http://schemas.microsoft.com/office/drawing/2014/main" val="606812642"/>
                    </a:ext>
                  </a:extLst>
                </a:gridCol>
                <a:gridCol w="3077778">
                  <a:extLst>
                    <a:ext uri="{9D8B030D-6E8A-4147-A177-3AD203B41FA5}">
                      <a16:colId xmlns:a16="http://schemas.microsoft.com/office/drawing/2014/main" val="2349562223"/>
                    </a:ext>
                  </a:extLst>
                </a:gridCol>
                <a:gridCol w="1524708">
                  <a:extLst>
                    <a:ext uri="{9D8B030D-6E8A-4147-A177-3AD203B41FA5}">
                      <a16:colId xmlns:a16="http://schemas.microsoft.com/office/drawing/2014/main" val="3215066584"/>
                    </a:ext>
                  </a:extLst>
                </a:gridCol>
                <a:gridCol w="1385833">
                  <a:extLst>
                    <a:ext uri="{9D8B030D-6E8A-4147-A177-3AD203B41FA5}">
                      <a16:colId xmlns:a16="http://schemas.microsoft.com/office/drawing/2014/main" val="2110228577"/>
                    </a:ext>
                  </a:extLst>
                </a:gridCol>
              </a:tblGrid>
              <a:tr h="565745">
                <a:tc>
                  <a:txBody>
                    <a:bodyPr/>
                    <a:lstStyle/>
                    <a:p>
                      <a:pPr>
                        <a:lnSpc>
                          <a:spcPct val="150000"/>
                        </a:lnSpc>
                        <a:spcAft>
                          <a:spcPts val="0"/>
                        </a:spcAft>
                      </a:pPr>
                      <a:r>
                        <a:rPr lang="en-US" sz="1200" dirty="0">
                          <a:solidFill>
                            <a:schemeClr val="tx1"/>
                          </a:solidFill>
                          <a:effectLst/>
                        </a:rPr>
                        <a:t>Cost elements</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Formula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Total initial </a:t>
                      </a:r>
                      <a:r>
                        <a:rPr lang="en-US" sz="1200" dirty="0" smtClean="0">
                          <a:solidFill>
                            <a:schemeClr val="tx1"/>
                          </a:solidFill>
                          <a:effectLst/>
                        </a:rPr>
                        <a:t>costs</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th-TH" sz="1200" dirty="0">
                          <a:solidFill>
                            <a:schemeClr val="tx1"/>
                          </a:solidFill>
                          <a:effectLst/>
                        </a:rPr>
                        <a:t>+ </a:t>
                      </a:r>
                      <a:r>
                        <a:rPr lang="en-US" sz="1200" dirty="0">
                          <a:solidFill>
                            <a:schemeClr val="tx1"/>
                          </a:solidFill>
                          <a:effectLst/>
                        </a:rPr>
                        <a:t>one-month </a:t>
                      </a:r>
                      <a:r>
                        <a:rPr lang="en-US" sz="1200" dirty="0" smtClean="0">
                          <a:solidFill>
                            <a:schemeClr val="tx1"/>
                          </a:solidFill>
                          <a:effectLst/>
                        </a:rPr>
                        <a:t>cost</a:t>
                      </a:r>
                      <a:endParaRPr lang="en-US" sz="1200" dirty="0">
                        <a:solidFill>
                          <a:schemeClr val="tx1"/>
                        </a:solidFill>
                        <a:effectLst/>
                      </a:endParaRPr>
                    </a:p>
                  </a:txBody>
                  <a:tcPr marL="47145" marR="47145" marT="0" marB="0"/>
                </a:tc>
                <a:extLst>
                  <a:ext uri="{0D108BD9-81ED-4DB2-BD59-A6C34878D82A}">
                    <a16:rowId xmlns:a16="http://schemas.microsoft.com/office/drawing/2014/main" val="2116898701"/>
                  </a:ext>
                </a:extLst>
              </a:tr>
              <a:tr h="377164">
                <a:tc>
                  <a:txBody>
                    <a:bodyPr/>
                    <a:lstStyle/>
                    <a:p>
                      <a:pPr>
                        <a:lnSpc>
                          <a:spcPct val="150000"/>
                        </a:lnSpc>
                        <a:spcAft>
                          <a:spcPts val="0"/>
                        </a:spcAft>
                      </a:pPr>
                      <a:r>
                        <a:rPr lang="en-US" sz="1200">
                          <a:solidFill>
                            <a:schemeClr val="tx1"/>
                          </a:solidFill>
                          <a:effectLst/>
                        </a:rPr>
                        <a:t>Land costs</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Total market value based on estimated cost per sq</a:t>
                      </a:r>
                      <a:r>
                        <a:rPr lang="th-TH" sz="1200">
                          <a:solidFill>
                            <a:schemeClr val="tx1"/>
                          </a:solidFill>
                          <a:effectLst/>
                        </a:rPr>
                        <a:t>. </a:t>
                      </a:r>
                      <a:r>
                        <a:rPr lang="en-US" sz="1200">
                          <a:solidFill>
                            <a:schemeClr val="tx1"/>
                          </a:solidFill>
                          <a:effectLst/>
                        </a:rPr>
                        <a:t>meter</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n/a</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3253226432"/>
                  </a:ext>
                </a:extLst>
              </a:tr>
              <a:tr h="377164">
                <a:tc>
                  <a:txBody>
                    <a:bodyPr/>
                    <a:lstStyle/>
                    <a:p>
                      <a:pPr>
                        <a:lnSpc>
                          <a:spcPct val="150000"/>
                        </a:lnSpc>
                        <a:spcAft>
                          <a:spcPts val="0"/>
                        </a:spcAft>
                      </a:pPr>
                      <a:r>
                        <a:rPr lang="en-US" sz="1200">
                          <a:solidFill>
                            <a:schemeClr val="tx1"/>
                          </a:solidFill>
                          <a:effectLst/>
                        </a:rPr>
                        <a:t>Infrastructure; building, furniture</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Current price- (original price-total depriciation cost)</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n/a</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1646845925"/>
                  </a:ext>
                </a:extLst>
              </a:tr>
              <a:tr h="377164">
                <a:tc>
                  <a:txBody>
                    <a:bodyPr/>
                    <a:lstStyle/>
                    <a:p>
                      <a:pPr>
                        <a:lnSpc>
                          <a:spcPct val="150000"/>
                        </a:lnSpc>
                        <a:spcAft>
                          <a:spcPts val="0"/>
                        </a:spcAft>
                      </a:pPr>
                      <a:r>
                        <a:rPr lang="en-US" sz="1200">
                          <a:solidFill>
                            <a:schemeClr val="tx1"/>
                          </a:solidFill>
                          <a:effectLst/>
                        </a:rPr>
                        <a:t>Infrastructure; furniture</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Current price- (original price-total </a:t>
                      </a:r>
                      <a:r>
                        <a:rPr lang="en-US" sz="1200" dirty="0" smtClean="0">
                          <a:solidFill>
                            <a:schemeClr val="tx1"/>
                          </a:solidFill>
                          <a:effectLst/>
                        </a:rPr>
                        <a:t>depreciation </a:t>
                      </a:r>
                      <a:r>
                        <a:rPr lang="en-US" sz="1200" dirty="0">
                          <a:solidFill>
                            <a:schemeClr val="tx1"/>
                          </a:solidFill>
                          <a:effectLst/>
                        </a:rPr>
                        <a:t>cost)</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n/a</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3693517215"/>
                  </a:ext>
                </a:extLst>
              </a:tr>
              <a:tr h="377164">
                <a:tc>
                  <a:txBody>
                    <a:bodyPr/>
                    <a:lstStyle/>
                    <a:p>
                      <a:pPr>
                        <a:lnSpc>
                          <a:spcPct val="150000"/>
                        </a:lnSpc>
                        <a:spcAft>
                          <a:spcPts val="0"/>
                        </a:spcAft>
                      </a:pPr>
                      <a:r>
                        <a:rPr lang="en-US" sz="1200">
                          <a:solidFill>
                            <a:schemeClr val="tx1"/>
                          </a:solidFill>
                          <a:effectLst/>
                        </a:rPr>
                        <a:t>Equipment </a:t>
                      </a:r>
                      <a:r>
                        <a:rPr lang="th-TH" sz="1200">
                          <a:solidFill>
                            <a:schemeClr val="tx1"/>
                          </a:solidFill>
                          <a:effectLst/>
                        </a:rPr>
                        <a:t>(</a:t>
                      </a:r>
                      <a:r>
                        <a:rPr lang="en-US" sz="1200">
                          <a:solidFill>
                            <a:schemeClr val="tx1"/>
                          </a:solidFill>
                          <a:effectLst/>
                        </a:rPr>
                        <a:t>incl vehicle</a:t>
                      </a:r>
                      <a:r>
                        <a:rPr lang="th-TH" sz="1200">
                          <a:solidFill>
                            <a:schemeClr val="tx1"/>
                          </a:solidFill>
                          <a:effectLst/>
                        </a:rPr>
                        <a:t>)</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Current price- (original price-total </a:t>
                      </a:r>
                      <a:r>
                        <a:rPr lang="en-US" sz="1200" dirty="0" smtClean="0">
                          <a:solidFill>
                            <a:schemeClr val="tx1"/>
                          </a:solidFill>
                          <a:effectLst/>
                        </a:rPr>
                        <a:t>depreciation </a:t>
                      </a:r>
                      <a:r>
                        <a:rPr lang="en-US" sz="1200" dirty="0">
                          <a:solidFill>
                            <a:schemeClr val="tx1"/>
                          </a:solidFill>
                          <a:effectLst/>
                        </a:rPr>
                        <a:t>cost)</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3155794710"/>
                  </a:ext>
                </a:extLst>
              </a:tr>
              <a:tr h="377164">
                <a:tc>
                  <a:txBody>
                    <a:bodyPr/>
                    <a:lstStyle/>
                    <a:p>
                      <a:pPr>
                        <a:lnSpc>
                          <a:spcPct val="150000"/>
                        </a:lnSpc>
                        <a:spcAft>
                          <a:spcPts val="0"/>
                        </a:spcAft>
                      </a:pPr>
                      <a:r>
                        <a:rPr lang="en-US" sz="1200">
                          <a:solidFill>
                            <a:schemeClr val="tx1"/>
                          </a:solidFill>
                          <a:effectLst/>
                        </a:rPr>
                        <a:t>Maintenance and repairs; building</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2 </a:t>
                      </a:r>
                      <a:r>
                        <a:rPr lang="th-TH" sz="1200" dirty="0">
                          <a:solidFill>
                            <a:schemeClr val="tx1"/>
                          </a:solidFill>
                          <a:effectLst/>
                        </a:rPr>
                        <a:t>% </a:t>
                      </a:r>
                      <a:r>
                        <a:rPr lang="en-US" sz="1200" kern="1200" dirty="0" smtClean="0">
                          <a:solidFill>
                            <a:schemeClr val="dk1"/>
                          </a:solidFill>
                          <a:effectLst/>
                          <a:latin typeface="+mn-lt"/>
                          <a:ea typeface="+mn-ea"/>
                          <a:cs typeface="+mn-cs"/>
                        </a:rPr>
                        <a:t>of the cost (above) per month</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2072037818"/>
                  </a:ext>
                </a:extLst>
              </a:tr>
              <a:tr h="377164">
                <a:tc>
                  <a:txBody>
                    <a:bodyPr/>
                    <a:lstStyle/>
                    <a:p>
                      <a:pPr>
                        <a:lnSpc>
                          <a:spcPct val="150000"/>
                        </a:lnSpc>
                        <a:spcAft>
                          <a:spcPts val="0"/>
                        </a:spcAft>
                      </a:pPr>
                      <a:r>
                        <a:rPr lang="en-US" sz="1200">
                          <a:solidFill>
                            <a:schemeClr val="tx1"/>
                          </a:solidFill>
                          <a:effectLst/>
                        </a:rPr>
                        <a:t>Maintenance and repairs; furniture</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3 </a:t>
                      </a:r>
                      <a:r>
                        <a:rPr lang="th-TH" sz="1200" dirty="0">
                          <a:solidFill>
                            <a:schemeClr val="tx1"/>
                          </a:solidFill>
                          <a:effectLst/>
                        </a:rPr>
                        <a:t>% </a:t>
                      </a:r>
                      <a:r>
                        <a:rPr lang="en-US" sz="1200" kern="1200" dirty="0" smtClean="0">
                          <a:solidFill>
                            <a:schemeClr val="dk1"/>
                          </a:solidFill>
                          <a:effectLst/>
                          <a:latin typeface="+mn-lt"/>
                          <a:ea typeface="+mn-ea"/>
                          <a:cs typeface="+mn-cs"/>
                        </a:rPr>
                        <a:t>of the cost (above) per month</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2513268167"/>
                  </a:ext>
                </a:extLst>
              </a:tr>
              <a:tr h="377164">
                <a:tc>
                  <a:txBody>
                    <a:bodyPr/>
                    <a:lstStyle/>
                    <a:p>
                      <a:pPr>
                        <a:lnSpc>
                          <a:spcPct val="150000"/>
                        </a:lnSpc>
                        <a:spcAft>
                          <a:spcPts val="0"/>
                        </a:spcAft>
                      </a:pPr>
                      <a:r>
                        <a:rPr lang="en-US" sz="1200">
                          <a:solidFill>
                            <a:schemeClr val="tx1"/>
                          </a:solidFill>
                          <a:effectLst/>
                        </a:rPr>
                        <a:t>Maintenance and repairs; equipment</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dirty="0">
                          <a:solidFill>
                            <a:schemeClr val="tx1"/>
                          </a:solidFill>
                          <a:effectLst/>
                        </a:rPr>
                        <a:t>3</a:t>
                      </a:r>
                      <a:r>
                        <a:rPr lang="th-TH" sz="1200" dirty="0">
                          <a:solidFill>
                            <a:schemeClr val="tx1"/>
                          </a:solidFill>
                          <a:effectLst/>
                        </a:rPr>
                        <a:t>% </a:t>
                      </a:r>
                      <a:r>
                        <a:rPr lang="en-US" sz="1200" kern="1200" dirty="0" smtClean="0">
                          <a:solidFill>
                            <a:schemeClr val="dk1"/>
                          </a:solidFill>
                          <a:effectLst/>
                          <a:latin typeface="+mn-lt"/>
                          <a:ea typeface="+mn-ea"/>
                          <a:cs typeface="+mn-cs"/>
                        </a:rPr>
                        <a:t>of the cost (above) per month</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525833204"/>
                  </a:ext>
                </a:extLst>
              </a:tr>
              <a:tr h="377164">
                <a:tc>
                  <a:txBody>
                    <a:bodyPr/>
                    <a:lstStyle/>
                    <a:p>
                      <a:pPr>
                        <a:lnSpc>
                          <a:spcPct val="150000"/>
                        </a:lnSpc>
                        <a:spcAft>
                          <a:spcPts val="0"/>
                        </a:spcAft>
                      </a:pPr>
                      <a:r>
                        <a:rPr lang="en-US" sz="1200">
                          <a:solidFill>
                            <a:schemeClr val="tx1"/>
                          </a:solidFill>
                          <a:effectLst/>
                        </a:rPr>
                        <a:t>Utilities and recurrent expenditures</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Total cost per month</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951667492"/>
                  </a:ext>
                </a:extLst>
              </a:tr>
              <a:tr h="188582">
                <a:tc>
                  <a:txBody>
                    <a:bodyPr/>
                    <a:lstStyle/>
                    <a:p>
                      <a:pPr>
                        <a:lnSpc>
                          <a:spcPct val="150000"/>
                        </a:lnSpc>
                        <a:spcAft>
                          <a:spcPts val="0"/>
                        </a:spcAft>
                      </a:pPr>
                      <a:r>
                        <a:rPr lang="en-US" sz="1200">
                          <a:solidFill>
                            <a:schemeClr val="tx1"/>
                          </a:solidFill>
                          <a:effectLst/>
                        </a:rPr>
                        <a:t>Office material</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Total cost per month</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4125920"/>
                  </a:ext>
                </a:extLst>
              </a:tr>
              <a:tr h="377164">
                <a:tc>
                  <a:txBody>
                    <a:bodyPr/>
                    <a:lstStyle/>
                    <a:p>
                      <a:pPr>
                        <a:lnSpc>
                          <a:spcPct val="150000"/>
                        </a:lnSpc>
                        <a:spcAft>
                          <a:spcPts val="0"/>
                        </a:spcAft>
                      </a:pPr>
                      <a:r>
                        <a:rPr lang="en-US" sz="1200">
                          <a:solidFill>
                            <a:schemeClr val="tx1"/>
                          </a:solidFill>
                          <a:effectLst/>
                        </a:rPr>
                        <a:t>Drug</a:t>
                      </a:r>
                      <a:r>
                        <a:rPr lang="th-TH" sz="1200">
                          <a:solidFill>
                            <a:schemeClr val="tx1"/>
                          </a:solidFill>
                          <a:effectLst/>
                        </a:rPr>
                        <a:t>/</a:t>
                      </a:r>
                      <a:r>
                        <a:rPr lang="en-US" sz="1200">
                          <a:solidFill>
                            <a:schemeClr val="tx1"/>
                          </a:solidFill>
                          <a:effectLst/>
                        </a:rPr>
                        <a:t>Supplies </a:t>
                      </a:r>
                      <a:r>
                        <a:rPr lang="th-TH" sz="1200">
                          <a:solidFill>
                            <a:schemeClr val="tx1"/>
                          </a:solidFill>
                          <a:effectLst/>
                        </a:rPr>
                        <a:t>(</a:t>
                      </a:r>
                      <a:r>
                        <a:rPr lang="en-US" sz="1200">
                          <a:solidFill>
                            <a:schemeClr val="tx1"/>
                          </a:solidFill>
                          <a:effectLst/>
                        </a:rPr>
                        <a:t>min</a:t>
                      </a:r>
                      <a:r>
                        <a:rPr lang="th-TH" sz="1200">
                          <a:solidFill>
                            <a:schemeClr val="tx1"/>
                          </a:solidFill>
                          <a:effectLst/>
                        </a:rPr>
                        <a:t>. </a:t>
                      </a:r>
                      <a:r>
                        <a:rPr lang="en-US" sz="1200">
                          <a:solidFill>
                            <a:schemeClr val="tx1"/>
                          </a:solidFill>
                          <a:effectLst/>
                        </a:rPr>
                        <a:t>package</a:t>
                      </a:r>
                      <a:r>
                        <a:rPr lang="th-TH" sz="1200">
                          <a:solidFill>
                            <a:schemeClr val="tx1"/>
                          </a:solidFill>
                          <a:effectLst/>
                        </a:rPr>
                        <a:t>)</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Min</a:t>
                      </a:r>
                      <a:r>
                        <a:rPr lang="th-TH" sz="1200">
                          <a:solidFill>
                            <a:schemeClr val="tx1"/>
                          </a:solidFill>
                          <a:effectLst/>
                        </a:rPr>
                        <a:t>. </a:t>
                      </a:r>
                      <a:r>
                        <a:rPr lang="en-US" sz="1200">
                          <a:solidFill>
                            <a:schemeClr val="tx1"/>
                          </a:solidFill>
                          <a:effectLst/>
                        </a:rPr>
                        <a:t>set of items x unit cost</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n/a</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1778917883"/>
                  </a:ext>
                </a:extLst>
              </a:tr>
              <a:tr h="188582">
                <a:tc>
                  <a:txBody>
                    <a:bodyPr/>
                    <a:lstStyle/>
                    <a:p>
                      <a:pPr>
                        <a:lnSpc>
                          <a:spcPct val="150000"/>
                        </a:lnSpc>
                        <a:spcAft>
                          <a:spcPts val="0"/>
                        </a:spcAft>
                      </a:pPr>
                      <a:r>
                        <a:rPr lang="en-US" sz="1200">
                          <a:solidFill>
                            <a:schemeClr val="tx1"/>
                          </a:solidFill>
                          <a:effectLst/>
                        </a:rPr>
                        <a:t>Human Resources</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Total annual cost/ 12 month</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a:solidFill>
                            <a:schemeClr val="tx1"/>
                          </a:solidFill>
                          <a:effectLst/>
                        </a:rPr>
                        <a:t>n/a</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1978674676"/>
                  </a:ext>
                </a:extLst>
              </a:tr>
              <a:tr h="188582">
                <a:tc>
                  <a:txBody>
                    <a:bodyPr/>
                    <a:lstStyle/>
                    <a:p>
                      <a:pPr>
                        <a:lnSpc>
                          <a:spcPct val="150000"/>
                        </a:lnSpc>
                        <a:spcAft>
                          <a:spcPts val="0"/>
                        </a:spcAft>
                      </a:pPr>
                      <a:r>
                        <a:rPr lang="en-US" sz="1200" dirty="0">
                          <a:solidFill>
                            <a:schemeClr val="tx1"/>
                          </a:solidFill>
                          <a:effectLst/>
                        </a:rPr>
                        <a:t>Total</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r>
                        <a:rPr lang="en-US" sz="1200">
                          <a:solidFill>
                            <a:schemeClr val="tx1"/>
                          </a:solidFill>
                          <a:effectLst/>
                        </a:rPr>
                        <a:t> </a:t>
                      </a: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900012084"/>
                  </a:ext>
                </a:extLst>
              </a:tr>
              <a:tr h="188582">
                <a:tc>
                  <a:txBody>
                    <a:bodyPr/>
                    <a:lstStyle/>
                    <a:p>
                      <a:pPr algn="ctr">
                        <a:lnSpc>
                          <a:spcPct val="150000"/>
                        </a:lnSpc>
                        <a:spcAft>
                          <a:spcPts val="0"/>
                        </a:spcAft>
                      </a:pPr>
                      <a:r>
                        <a:rPr lang="en-US" sz="1600" dirty="0" smtClean="0">
                          <a:solidFill>
                            <a:schemeClr val="tx1"/>
                          </a:solidFill>
                          <a:effectLst/>
                          <a:latin typeface="+mj-lt"/>
                          <a:ea typeface="Malgun Gothic" panose="020B0503020000020004" pitchFamily="34" charset="-127"/>
                          <a:cs typeface="AngsanaUPC" panose="02020603050405020304" pitchFamily="18" charset="-34"/>
                        </a:rPr>
                        <a:t>Grand total</a:t>
                      </a:r>
                      <a:endParaRPr lang="en-US" sz="1600" dirty="0">
                        <a:solidFill>
                          <a:schemeClr val="tx1"/>
                        </a:solidFill>
                        <a:effectLst/>
                        <a:latin typeface="+mj-lt"/>
                        <a:ea typeface="Malgun Gothic" panose="020B0503020000020004" pitchFamily="34" charset="-127"/>
                        <a:cs typeface="AngsanaUPC" panose="02020603050405020304" pitchFamily="18" charset="-34"/>
                      </a:endParaRPr>
                    </a:p>
                  </a:txBody>
                  <a:tcPr marL="47145" marR="47145" marT="0" marB="0"/>
                </a:tc>
                <a:tc>
                  <a:txBody>
                    <a:bodyPr/>
                    <a:lstStyle/>
                    <a:p>
                      <a:pPr>
                        <a:lnSpc>
                          <a:spcPct val="150000"/>
                        </a:lnSpc>
                        <a:spcAft>
                          <a:spcPts val="0"/>
                        </a:spcAft>
                      </a:pPr>
                      <a:endParaRPr lang="en-US" sz="120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tc>
                  <a:txBody>
                    <a:bodyPr/>
                    <a:lstStyle/>
                    <a:p>
                      <a:pPr algn="ctr">
                        <a:lnSpc>
                          <a:spcPct val="150000"/>
                        </a:lnSpc>
                        <a:spcAft>
                          <a:spcPts val="0"/>
                        </a:spcAft>
                      </a:pPr>
                      <a:endParaRPr lang="en-US" sz="1200" dirty="0">
                        <a:solidFill>
                          <a:schemeClr val="tx1"/>
                        </a:solidFill>
                        <a:effectLst/>
                        <a:latin typeface="Times New Roman" panose="02020603050405020304" pitchFamily="18" charset="0"/>
                        <a:ea typeface="Malgun Gothic" panose="020B0503020000020004" pitchFamily="34" charset="-127"/>
                        <a:cs typeface="AngsanaUPC" panose="02020603050405020304" pitchFamily="18" charset="-34"/>
                      </a:endParaRPr>
                    </a:p>
                  </a:txBody>
                  <a:tcPr marL="47145" marR="47145" marT="0" marB="0"/>
                </a:tc>
                <a:extLst>
                  <a:ext uri="{0D108BD9-81ED-4DB2-BD59-A6C34878D82A}">
                    <a16:rowId xmlns:a16="http://schemas.microsoft.com/office/drawing/2014/main" val="2283103772"/>
                  </a:ext>
                </a:extLst>
              </a:tr>
            </a:tbl>
          </a:graphicData>
        </a:graphic>
      </p:graphicFrame>
    </p:spTree>
    <p:extLst>
      <p:ext uri="{BB962C8B-B14F-4D97-AF65-F5344CB8AC3E}">
        <p14:creationId xmlns:p14="http://schemas.microsoft.com/office/powerpoint/2010/main" val="29545315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B83FA4ED-43F3-40B0-B4F4-B6897188E051}" type="slidenum">
              <a:rPr lang="en-US" smtClean="0"/>
              <a:pPr>
                <a:defRPr/>
              </a:pPr>
              <a:t>52</a:t>
            </a:fld>
            <a:endParaRPr lang="th-TH"/>
          </a:p>
        </p:txBody>
      </p:sp>
      <p:graphicFrame>
        <p:nvGraphicFramePr>
          <p:cNvPr id="3" name="Table 2"/>
          <p:cNvGraphicFramePr>
            <a:graphicFrameLocks noGrp="1"/>
          </p:cNvGraphicFramePr>
          <p:nvPr>
            <p:extLst>
              <p:ext uri="{D42A27DB-BD31-4B8C-83A1-F6EECF244321}">
                <p14:modId xmlns:p14="http://schemas.microsoft.com/office/powerpoint/2010/main" val="822911031"/>
              </p:ext>
            </p:extLst>
          </p:nvPr>
        </p:nvGraphicFramePr>
        <p:xfrm>
          <a:off x="152400" y="1066798"/>
          <a:ext cx="8991600" cy="5537081"/>
        </p:xfrm>
        <a:graphic>
          <a:graphicData uri="http://schemas.openxmlformats.org/drawingml/2006/table">
            <a:tbl>
              <a:tblPr>
                <a:tableStyleId>{5C22544A-7EE6-4342-B048-85BDC9FD1C3A}</a:tableStyleId>
              </a:tblPr>
              <a:tblGrid>
                <a:gridCol w="2164022">
                  <a:extLst>
                    <a:ext uri="{9D8B030D-6E8A-4147-A177-3AD203B41FA5}">
                      <a16:colId xmlns:a16="http://schemas.microsoft.com/office/drawing/2014/main" val="2001040318"/>
                    </a:ext>
                  </a:extLst>
                </a:gridCol>
                <a:gridCol w="2432430">
                  <a:extLst>
                    <a:ext uri="{9D8B030D-6E8A-4147-A177-3AD203B41FA5}">
                      <a16:colId xmlns:a16="http://schemas.microsoft.com/office/drawing/2014/main" val="1849110079"/>
                    </a:ext>
                  </a:extLst>
                </a:gridCol>
                <a:gridCol w="2130472">
                  <a:extLst>
                    <a:ext uri="{9D8B030D-6E8A-4147-A177-3AD203B41FA5}">
                      <a16:colId xmlns:a16="http://schemas.microsoft.com/office/drawing/2014/main" val="1941815142"/>
                    </a:ext>
                  </a:extLst>
                </a:gridCol>
                <a:gridCol w="2264676">
                  <a:extLst>
                    <a:ext uri="{9D8B030D-6E8A-4147-A177-3AD203B41FA5}">
                      <a16:colId xmlns:a16="http://schemas.microsoft.com/office/drawing/2014/main" val="4211104558"/>
                    </a:ext>
                  </a:extLst>
                </a:gridCol>
              </a:tblGrid>
              <a:tr h="231170">
                <a:tc>
                  <a:txBody>
                    <a:bodyPr/>
                    <a:lstStyle/>
                    <a:p>
                      <a:pPr algn="ctr" fontAlgn="ctr"/>
                      <a:r>
                        <a:rPr lang="en-US" sz="1400" u="none" strike="noStrike" dirty="0">
                          <a:effectLst/>
                        </a:rPr>
                        <a:t>Cost elements</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400" u="none" strike="noStrike">
                          <a:effectLst/>
                        </a:rPr>
                        <a:t>Formula</a:t>
                      </a:r>
                      <a:endParaRPr lang="en-US" sz="1400" b="0" i="0" u="none" strike="noStrike">
                        <a:solidFill>
                          <a:srgbClr val="000000"/>
                        </a:solidFill>
                        <a:effectLst/>
                        <a:latin typeface="Times New Roman" panose="02020603050405020304" pitchFamily="18" charset="0"/>
                      </a:endParaRPr>
                    </a:p>
                  </a:txBody>
                  <a:tcPr marL="0" marR="0" marT="0" marB="0" anchor="ctr"/>
                </a:tc>
                <a:tc gridSpan="2">
                  <a:txBody>
                    <a:bodyPr/>
                    <a:lstStyle/>
                    <a:p>
                      <a:pPr algn="ctr" fontAlgn="b"/>
                      <a:r>
                        <a:rPr lang="en-US" sz="1400" u="none" strike="noStrike">
                          <a:effectLst/>
                        </a:rPr>
                        <a:t>Cost (LAK in 2018)</a:t>
                      </a:r>
                      <a:endParaRPr lang="en-US" sz="1400" b="0" i="0" u="none" strike="noStrike">
                        <a:solidFill>
                          <a:srgbClr val="000000"/>
                        </a:solidFill>
                        <a:effectLst/>
                        <a:latin typeface="Times New Roman" panose="02020603050405020304" pitchFamily="18" charset="0"/>
                      </a:endParaRPr>
                    </a:p>
                  </a:txBody>
                  <a:tcPr marL="0" marR="0" marT="0" marB="0" anchor="b"/>
                </a:tc>
                <a:tc hMerge="1">
                  <a:txBody>
                    <a:bodyPr/>
                    <a:lstStyle/>
                    <a:p>
                      <a:endParaRPr lang="en-US"/>
                    </a:p>
                  </a:txBody>
                  <a:tcPr/>
                </a:tc>
                <a:extLst>
                  <a:ext uri="{0D108BD9-81ED-4DB2-BD59-A6C34878D82A}">
                    <a16:rowId xmlns:a16="http://schemas.microsoft.com/office/drawing/2014/main" val="3404736030"/>
                  </a:ext>
                </a:extLst>
              </a:tr>
              <a:tr h="231170">
                <a:tc>
                  <a:txBody>
                    <a:bodyPr/>
                    <a:lstStyle/>
                    <a:p>
                      <a:pPr algn="l" fontAlgn="b"/>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ctr"/>
                      <a:r>
                        <a:rPr lang="en-US" sz="1400" u="none" strike="noStrike">
                          <a:effectLst/>
                        </a:rPr>
                        <a:t>Total initial (T0)</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400" u="none" strike="noStrike">
                          <a:effectLst/>
                        </a:rPr>
                        <a:t> +1 Time unit</a:t>
                      </a:r>
                      <a:endParaRPr lang="en-US" sz="1400" b="0" i="0" u="none" strike="noStrike">
                        <a:solidFill>
                          <a:srgbClr val="000000"/>
                        </a:solidFill>
                        <a:effectLst/>
                        <a:latin typeface="Times New Roman" panose="02020603050405020304" pitchFamily="18" charset="0"/>
                      </a:endParaRPr>
                    </a:p>
                  </a:txBody>
                  <a:tcPr marL="0" marR="0" marT="0" marB="0" anchor="ctr"/>
                </a:tc>
                <a:extLst>
                  <a:ext uri="{0D108BD9-81ED-4DB2-BD59-A6C34878D82A}">
                    <a16:rowId xmlns:a16="http://schemas.microsoft.com/office/drawing/2014/main" val="4130915931"/>
                  </a:ext>
                </a:extLst>
              </a:tr>
              <a:tr h="462341">
                <a:tc>
                  <a:txBody>
                    <a:bodyPr/>
                    <a:lstStyle/>
                    <a:p>
                      <a:pPr algn="l" fontAlgn="ctr"/>
                      <a:r>
                        <a:rPr lang="en-US" sz="1400" u="none" strike="noStrike">
                          <a:effectLst/>
                        </a:rPr>
                        <a:t>Land costs</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dirty="0">
                          <a:effectLst/>
                        </a:rPr>
                        <a:t>Total market value based on estimated cost per sq. meter</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0</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extLst>
                  <a:ext uri="{0D108BD9-81ED-4DB2-BD59-A6C34878D82A}">
                    <a16:rowId xmlns:a16="http://schemas.microsoft.com/office/drawing/2014/main" val="89863225"/>
                  </a:ext>
                </a:extLst>
              </a:tr>
              <a:tr h="462341">
                <a:tc>
                  <a:txBody>
                    <a:bodyPr/>
                    <a:lstStyle/>
                    <a:p>
                      <a:pPr algn="l" fontAlgn="ctr"/>
                      <a:r>
                        <a:rPr lang="en-US" sz="1400" u="none" strike="noStrike">
                          <a:effectLst/>
                        </a:rPr>
                        <a:t>Infrastructure; building</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dirty="0">
                          <a:effectLst/>
                        </a:rPr>
                        <a:t>Current price- (original price-total </a:t>
                      </a:r>
                      <a:r>
                        <a:rPr lang="en-US" sz="1400" u="none" strike="noStrike" dirty="0" smtClean="0">
                          <a:effectLst/>
                        </a:rPr>
                        <a:t>depreciation </a:t>
                      </a:r>
                      <a:r>
                        <a:rPr lang="en-US" sz="1400" u="none" strike="noStrike" dirty="0">
                          <a:effectLst/>
                        </a:rPr>
                        <a:t>cost)</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10,553,109,599</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extLst>
                  <a:ext uri="{0D108BD9-81ED-4DB2-BD59-A6C34878D82A}">
                    <a16:rowId xmlns:a16="http://schemas.microsoft.com/office/drawing/2014/main" val="2711220842"/>
                  </a:ext>
                </a:extLst>
              </a:tr>
              <a:tr h="462341">
                <a:tc>
                  <a:txBody>
                    <a:bodyPr/>
                    <a:lstStyle/>
                    <a:p>
                      <a:pPr algn="l" fontAlgn="ctr"/>
                      <a:r>
                        <a:rPr lang="en-US" sz="1400" u="none" strike="noStrike">
                          <a:effectLst/>
                        </a:rPr>
                        <a:t>Infrastructure; furniture</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dirty="0">
                          <a:effectLst/>
                        </a:rPr>
                        <a:t>Current price- (original price-total </a:t>
                      </a:r>
                      <a:r>
                        <a:rPr lang="en-US" sz="1400" u="none" strike="noStrike" dirty="0" smtClean="0">
                          <a:effectLst/>
                        </a:rPr>
                        <a:t>depreciation </a:t>
                      </a:r>
                      <a:r>
                        <a:rPr lang="en-US" sz="1400" u="none" strike="noStrike" dirty="0">
                          <a:effectLst/>
                        </a:rPr>
                        <a:t>cost)</a:t>
                      </a:r>
                      <a:endParaRPr lang="en-US" sz="1400" b="0" i="0" u="none" strike="noStrike" dirty="0">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186,714,470</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extLst>
                  <a:ext uri="{0D108BD9-81ED-4DB2-BD59-A6C34878D82A}">
                    <a16:rowId xmlns:a16="http://schemas.microsoft.com/office/drawing/2014/main" val="2274015412"/>
                  </a:ext>
                </a:extLst>
              </a:tr>
              <a:tr h="462341">
                <a:tc>
                  <a:txBody>
                    <a:bodyPr/>
                    <a:lstStyle/>
                    <a:p>
                      <a:pPr algn="l" fontAlgn="ctr"/>
                      <a:r>
                        <a:rPr lang="en-US" sz="1400" u="none" strike="noStrike">
                          <a:effectLst/>
                        </a:rPr>
                        <a:t>Equipment (incl vehicle)</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a:effectLst/>
                        </a:rPr>
                        <a:t>Current price- (original price-total depriciation cost)</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8,031,066,418</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extLst>
                  <a:ext uri="{0D108BD9-81ED-4DB2-BD59-A6C34878D82A}">
                    <a16:rowId xmlns:a16="http://schemas.microsoft.com/office/drawing/2014/main" val="77358861"/>
                  </a:ext>
                </a:extLst>
              </a:tr>
              <a:tr h="462341">
                <a:tc>
                  <a:txBody>
                    <a:bodyPr/>
                    <a:lstStyle/>
                    <a:p>
                      <a:pPr algn="l" fontAlgn="ctr"/>
                      <a:r>
                        <a:rPr lang="en-US" sz="1400" u="none" strike="noStrike">
                          <a:effectLst/>
                        </a:rPr>
                        <a:t>Maintenance and repairs; building (%)</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b"/>
                      <a:r>
                        <a:rPr lang="en-US" sz="1400" u="none" strike="noStrike" dirty="0">
                          <a:effectLst/>
                        </a:rPr>
                        <a:t>2</a:t>
                      </a:r>
                      <a:endParaRPr lang="en-US" sz="14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17,588,516</a:t>
                      </a:r>
                    </a:p>
                  </a:txBody>
                  <a:tcPr marL="0" marR="0" marT="0" marB="0" anchor="ctr"/>
                </a:tc>
                <a:extLst>
                  <a:ext uri="{0D108BD9-81ED-4DB2-BD59-A6C34878D82A}">
                    <a16:rowId xmlns:a16="http://schemas.microsoft.com/office/drawing/2014/main" val="2442966104"/>
                  </a:ext>
                </a:extLst>
              </a:tr>
              <a:tr h="462341">
                <a:tc>
                  <a:txBody>
                    <a:bodyPr/>
                    <a:lstStyle/>
                    <a:p>
                      <a:pPr algn="l" fontAlgn="ctr"/>
                      <a:r>
                        <a:rPr lang="en-US" sz="1400" u="none" strike="noStrike">
                          <a:effectLst/>
                        </a:rPr>
                        <a:t>Maintenance and repairs; furniture (%)</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b"/>
                      <a:r>
                        <a:rPr lang="en-US" sz="1400" u="none" strike="noStrike">
                          <a:effectLst/>
                        </a:rPr>
                        <a:t>3</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466,786</a:t>
                      </a:r>
                    </a:p>
                  </a:txBody>
                  <a:tcPr marL="0" marR="0" marT="0" marB="0" anchor="ctr"/>
                </a:tc>
                <a:extLst>
                  <a:ext uri="{0D108BD9-81ED-4DB2-BD59-A6C34878D82A}">
                    <a16:rowId xmlns:a16="http://schemas.microsoft.com/office/drawing/2014/main" val="4144760957"/>
                  </a:ext>
                </a:extLst>
              </a:tr>
              <a:tr h="462341">
                <a:tc>
                  <a:txBody>
                    <a:bodyPr/>
                    <a:lstStyle/>
                    <a:p>
                      <a:pPr algn="l" fontAlgn="ctr"/>
                      <a:r>
                        <a:rPr lang="en-US" sz="1400" u="none" strike="noStrike">
                          <a:effectLst/>
                        </a:rPr>
                        <a:t>Maintenance and repairs; equipment (%)</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b"/>
                      <a:r>
                        <a:rPr lang="en-US" sz="1400" u="none" strike="noStrike">
                          <a:effectLst/>
                        </a:rPr>
                        <a:t>3</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20,077,666</a:t>
                      </a:r>
                    </a:p>
                  </a:txBody>
                  <a:tcPr marL="0" marR="0" marT="0" marB="0" anchor="ctr"/>
                </a:tc>
                <a:extLst>
                  <a:ext uri="{0D108BD9-81ED-4DB2-BD59-A6C34878D82A}">
                    <a16:rowId xmlns:a16="http://schemas.microsoft.com/office/drawing/2014/main" val="3714449073"/>
                  </a:ext>
                </a:extLst>
              </a:tr>
              <a:tr h="431497">
                <a:tc>
                  <a:txBody>
                    <a:bodyPr/>
                    <a:lstStyle/>
                    <a:p>
                      <a:pPr algn="l" fontAlgn="ctr"/>
                      <a:r>
                        <a:rPr lang="en-US" sz="1400" u="none" strike="noStrike">
                          <a:effectLst/>
                        </a:rPr>
                        <a:t>Utilities (electricity, water…)</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b"/>
                      <a:r>
                        <a:rPr lang="en-US" sz="1400" u="none" strike="noStrike">
                          <a:effectLst/>
                        </a:rPr>
                        <a:t>Annual cost/ 12 months</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30,150,000</a:t>
                      </a:r>
                    </a:p>
                  </a:txBody>
                  <a:tcPr marL="0" marR="0" marT="0" marB="0" anchor="ctr"/>
                </a:tc>
                <a:extLst>
                  <a:ext uri="{0D108BD9-81ED-4DB2-BD59-A6C34878D82A}">
                    <a16:rowId xmlns:a16="http://schemas.microsoft.com/office/drawing/2014/main" val="3298311774"/>
                  </a:ext>
                </a:extLst>
              </a:tr>
              <a:tr h="231170">
                <a:tc>
                  <a:txBody>
                    <a:bodyPr/>
                    <a:lstStyle/>
                    <a:p>
                      <a:pPr algn="l" fontAlgn="ctr"/>
                      <a:r>
                        <a:rPr lang="en-US" sz="1400" u="none" strike="noStrike">
                          <a:effectLst/>
                        </a:rPr>
                        <a:t>Office material</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b"/>
                      <a:r>
                        <a:rPr lang="en-US" sz="1400" u="none" strike="noStrike">
                          <a:effectLst/>
                        </a:rPr>
                        <a:t>Annual cost/ 12 months</a:t>
                      </a:r>
                      <a:endParaRPr lang="en-US" sz="14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92,233,792</a:t>
                      </a:r>
                    </a:p>
                  </a:txBody>
                  <a:tcPr marL="0" marR="0" marT="0" marB="0" anchor="ctr"/>
                </a:tc>
                <a:extLst>
                  <a:ext uri="{0D108BD9-81ED-4DB2-BD59-A6C34878D82A}">
                    <a16:rowId xmlns:a16="http://schemas.microsoft.com/office/drawing/2014/main" val="2669835206"/>
                  </a:ext>
                </a:extLst>
              </a:tr>
              <a:tr h="431497">
                <a:tc>
                  <a:txBody>
                    <a:bodyPr/>
                    <a:lstStyle/>
                    <a:p>
                      <a:pPr algn="l" fontAlgn="ctr"/>
                      <a:r>
                        <a:rPr lang="en-US" sz="1400" u="none" strike="noStrike">
                          <a:effectLst/>
                        </a:rPr>
                        <a:t>Drug/Supplies (min. package)</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a:effectLst/>
                        </a:rPr>
                        <a:t>Sum of cost 1 package</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102,070,916</a:t>
                      </a:r>
                    </a:p>
                  </a:txBody>
                  <a:tcPr marL="0" marR="0" marT="0" marB="0" anchor="ctr"/>
                </a:tc>
                <a:tc>
                  <a:txBody>
                    <a:bodyPr/>
                    <a:lstStyle/>
                    <a:p>
                      <a:pPr algn="ctr" fontAlgn="b"/>
                      <a:r>
                        <a:rPr lang="en-US" sz="1600" b="0" i="0" u="none" strike="noStrike">
                          <a:solidFill>
                            <a:srgbClr val="000000"/>
                          </a:solidFill>
                          <a:effectLst/>
                          <a:latin typeface="Times New Roman" panose="02020603050405020304" pitchFamily="18" charset="0"/>
                        </a:rPr>
                        <a:t> </a:t>
                      </a:r>
                    </a:p>
                  </a:txBody>
                  <a:tcPr marL="0" marR="0" marT="0" marB="0" anchor="b"/>
                </a:tc>
                <a:extLst>
                  <a:ext uri="{0D108BD9-81ED-4DB2-BD59-A6C34878D82A}">
                    <a16:rowId xmlns:a16="http://schemas.microsoft.com/office/drawing/2014/main" val="812966149"/>
                  </a:ext>
                </a:extLst>
              </a:tr>
              <a:tr h="231170">
                <a:tc>
                  <a:txBody>
                    <a:bodyPr/>
                    <a:lstStyle/>
                    <a:p>
                      <a:pPr algn="l" fontAlgn="ctr"/>
                      <a:r>
                        <a:rPr lang="en-US" sz="1400" u="none" strike="noStrike">
                          <a:effectLst/>
                        </a:rPr>
                        <a:t>Human Resources</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a:effectLst/>
                        </a:rPr>
                        <a:t>Annual cost/ 12 months</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1,070,318,500</a:t>
                      </a:r>
                    </a:p>
                  </a:txBody>
                  <a:tcPr marL="0" marR="0" marT="0" marB="0" anchor="ctr"/>
                </a:tc>
                <a:extLst>
                  <a:ext uri="{0D108BD9-81ED-4DB2-BD59-A6C34878D82A}">
                    <a16:rowId xmlns:a16="http://schemas.microsoft.com/office/drawing/2014/main" val="1336252353"/>
                  </a:ext>
                </a:extLst>
              </a:tr>
              <a:tr h="231170">
                <a:tc>
                  <a:txBody>
                    <a:bodyPr/>
                    <a:lstStyle/>
                    <a:p>
                      <a:pPr algn="l" fontAlgn="ctr"/>
                      <a:r>
                        <a:rPr lang="en-US" sz="1400" u="none" strike="noStrike">
                          <a:effectLst/>
                        </a:rPr>
                        <a:t>Total</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18,872,961,404</a:t>
                      </a: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1,230,835,259</a:t>
                      </a:r>
                    </a:p>
                  </a:txBody>
                  <a:tcPr marL="0" marR="0" marT="0" marB="0" anchor="ctr"/>
                </a:tc>
                <a:extLst>
                  <a:ext uri="{0D108BD9-81ED-4DB2-BD59-A6C34878D82A}">
                    <a16:rowId xmlns:a16="http://schemas.microsoft.com/office/drawing/2014/main" val="3698184038"/>
                  </a:ext>
                </a:extLst>
              </a:tr>
              <a:tr h="231170">
                <a:tc>
                  <a:txBody>
                    <a:bodyPr/>
                    <a:lstStyle/>
                    <a:p>
                      <a:pPr algn="l" fontAlgn="ctr"/>
                      <a:r>
                        <a:rPr lang="en-US" sz="1400" u="none" strike="noStrike">
                          <a:effectLst/>
                        </a:rPr>
                        <a:t>Grand total</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ctr"/>
                      <a:r>
                        <a:rPr lang="en-US" sz="1400" u="none" strike="noStrike">
                          <a:effectLst/>
                        </a:rPr>
                        <a:t> </a:t>
                      </a:r>
                      <a:endParaRPr lang="en-US" sz="1400" b="0" i="0" u="none" strike="noStrike">
                        <a:solidFill>
                          <a:srgbClr val="000000"/>
                        </a:solidFill>
                        <a:effectLst/>
                        <a:latin typeface="Times New Roman" panose="02020603050405020304" pitchFamily="18" charset="0"/>
                      </a:endParaRPr>
                    </a:p>
                  </a:txBody>
                  <a:tcPr marL="0" marR="0" marT="0" marB="0" anchor="ctr"/>
                </a:tc>
                <a:tc>
                  <a:txBody>
                    <a:bodyPr/>
                    <a:lstStyle/>
                    <a:p>
                      <a:pPr algn="ctr" fontAlgn="ctr"/>
                      <a:r>
                        <a:rPr lang="en-US" sz="1600" b="0" i="0" u="none" strike="noStrike">
                          <a:solidFill>
                            <a:srgbClr val="000000"/>
                          </a:solidFill>
                          <a:effectLst/>
                          <a:latin typeface="Times New Roman" panose="02020603050405020304" pitchFamily="18" charset="0"/>
                        </a:rPr>
                        <a:t> </a:t>
                      </a:r>
                    </a:p>
                  </a:txBody>
                  <a:tcPr marL="0" marR="0" marT="0" marB="0" anchor="ctr"/>
                </a:tc>
                <a:tc>
                  <a:txBody>
                    <a:bodyPr/>
                    <a:lstStyle/>
                    <a:p>
                      <a:pPr algn="ctr" fontAlgn="ctr"/>
                      <a:r>
                        <a:rPr lang="en-US" sz="1600" b="0" i="0" u="none" strike="noStrike" dirty="0">
                          <a:solidFill>
                            <a:srgbClr val="000000"/>
                          </a:solidFill>
                          <a:effectLst/>
                          <a:latin typeface="Times New Roman" panose="02020603050405020304" pitchFamily="18" charset="0"/>
                        </a:rPr>
                        <a:t>20,103,796,663</a:t>
                      </a:r>
                    </a:p>
                  </a:txBody>
                  <a:tcPr marL="0" marR="0" marT="0" marB="0" anchor="ctr"/>
                </a:tc>
                <a:extLst>
                  <a:ext uri="{0D108BD9-81ED-4DB2-BD59-A6C34878D82A}">
                    <a16:rowId xmlns:a16="http://schemas.microsoft.com/office/drawing/2014/main" val="1151559122"/>
                  </a:ext>
                </a:extLst>
              </a:tr>
            </a:tbl>
          </a:graphicData>
        </a:graphic>
      </p:graphicFrame>
      <p:sp>
        <p:nvSpPr>
          <p:cNvPr id="4" name="Title 1"/>
          <p:cNvSpPr txBox="1">
            <a:spLocks/>
          </p:cNvSpPr>
          <p:nvPr/>
        </p:nvSpPr>
        <p:spPr>
          <a:xfrm>
            <a:off x="-114300" y="287337"/>
            <a:ext cx="8991599"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ngsana New" pitchFamily="18" charset="-34"/>
              </a:defRPr>
            </a:lvl2pPr>
            <a:lvl3pPr algn="ctr" rtl="0" eaLnBrk="0" fontAlgn="base" hangingPunct="0">
              <a:spcBef>
                <a:spcPct val="0"/>
              </a:spcBef>
              <a:spcAft>
                <a:spcPct val="0"/>
              </a:spcAft>
              <a:defRPr sz="4400">
                <a:solidFill>
                  <a:schemeClr val="tx2"/>
                </a:solidFill>
                <a:latin typeface="Arial" pitchFamily="34" charset="0"/>
                <a:cs typeface="Angsana New" pitchFamily="18" charset="-34"/>
              </a:defRPr>
            </a:lvl3pPr>
            <a:lvl4pPr algn="ctr" rtl="0" eaLnBrk="0" fontAlgn="base" hangingPunct="0">
              <a:spcBef>
                <a:spcPct val="0"/>
              </a:spcBef>
              <a:spcAft>
                <a:spcPct val="0"/>
              </a:spcAft>
              <a:defRPr sz="4400">
                <a:solidFill>
                  <a:schemeClr val="tx2"/>
                </a:solidFill>
                <a:latin typeface="Arial" pitchFamily="34" charset="0"/>
                <a:cs typeface="Angsana New" pitchFamily="18" charset="-34"/>
              </a:defRPr>
            </a:lvl4pPr>
            <a:lvl5pPr algn="ctr" rtl="0" eaLnBrk="0" fontAlgn="base" hangingPunct="0">
              <a:spcBef>
                <a:spcPct val="0"/>
              </a:spcBef>
              <a:spcAft>
                <a:spcPct val="0"/>
              </a:spcAft>
              <a:defRPr sz="4400">
                <a:solidFill>
                  <a:schemeClr val="tx2"/>
                </a:solidFill>
                <a:latin typeface="Arial" pitchFamily="34" charset="0"/>
                <a:cs typeface="Angsana New" pitchFamily="18" charset="-34"/>
              </a:defRPr>
            </a:lvl5pPr>
            <a:lvl6pPr marL="457200" algn="ctr" rtl="0" fontAlgn="base">
              <a:spcBef>
                <a:spcPct val="0"/>
              </a:spcBef>
              <a:spcAft>
                <a:spcPct val="0"/>
              </a:spcAft>
              <a:defRPr sz="4400">
                <a:solidFill>
                  <a:schemeClr val="tx2"/>
                </a:solidFill>
                <a:latin typeface="Arial" pitchFamily="34" charset="0"/>
                <a:cs typeface="Angsana New" pitchFamily="18" charset="-34"/>
              </a:defRPr>
            </a:lvl6pPr>
            <a:lvl7pPr marL="914400" algn="ctr" rtl="0" fontAlgn="base">
              <a:spcBef>
                <a:spcPct val="0"/>
              </a:spcBef>
              <a:spcAft>
                <a:spcPct val="0"/>
              </a:spcAft>
              <a:defRPr sz="4400">
                <a:solidFill>
                  <a:schemeClr val="tx2"/>
                </a:solidFill>
                <a:latin typeface="Arial" pitchFamily="34" charset="0"/>
                <a:cs typeface="Angsana New" pitchFamily="18" charset="-34"/>
              </a:defRPr>
            </a:lvl7pPr>
            <a:lvl8pPr marL="1371600" algn="ctr" rtl="0" fontAlgn="base">
              <a:spcBef>
                <a:spcPct val="0"/>
              </a:spcBef>
              <a:spcAft>
                <a:spcPct val="0"/>
              </a:spcAft>
              <a:defRPr sz="4400">
                <a:solidFill>
                  <a:schemeClr val="tx2"/>
                </a:solidFill>
                <a:latin typeface="Arial" pitchFamily="34" charset="0"/>
                <a:cs typeface="Angsana New" pitchFamily="18" charset="-34"/>
              </a:defRPr>
            </a:lvl8pPr>
            <a:lvl9pPr marL="1828800" algn="ctr" rtl="0" fontAlgn="base">
              <a:spcBef>
                <a:spcPct val="0"/>
              </a:spcBef>
              <a:spcAft>
                <a:spcPct val="0"/>
              </a:spcAft>
              <a:defRPr sz="4400">
                <a:solidFill>
                  <a:schemeClr val="tx2"/>
                </a:solidFill>
                <a:latin typeface="Arial" pitchFamily="34" charset="0"/>
                <a:cs typeface="Angsana New" pitchFamily="18" charset="-34"/>
              </a:defRPr>
            </a:lvl9pPr>
          </a:lstStyle>
          <a:p>
            <a:r>
              <a:rPr lang="en-US" kern="0" dirty="0" smtClean="0"/>
              <a:t>Cost at zero utilization; </a:t>
            </a:r>
            <a:r>
              <a:rPr lang="en-US" sz="3200" kern="0" dirty="0" err="1" smtClean="0"/>
              <a:t>Oudomxay</a:t>
            </a:r>
            <a:r>
              <a:rPr lang="en-US" sz="3200" kern="0" dirty="0" smtClean="0"/>
              <a:t> PH</a:t>
            </a:r>
            <a:endParaRPr lang="en-US" sz="3200" kern="0" dirty="0"/>
          </a:p>
        </p:txBody>
      </p:sp>
    </p:spTree>
    <p:extLst>
      <p:ext uri="{BB962C8B-B14F-4D97-AF65-F5344CB8AC3E}">
        <p14:creationId xmlns:p14="http://schemas.microsoft.com/office/powerpoint/2010/main" val="36326243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9665"/>
            <a:ext cx="8229600" cy="1143000"/>
          </a:xfrm>
        </p:spPr>
        <p:txBody>
          <a:bodyPr/>
          <a:lstStyle/>
          <a:p>
            <a:r>
              <a:rPr lang="en-US" dirty="0"/>
              <a:t>Points of verification</a:t>
            </a:r>
          </a:p>
        </p:txBody>
      </p:sp>
      <p:sp>
        <p:nvSpPr>
          <p:cNvPr id="3" name="Content Placeholder 2"/>
          <p:cNvSpPr>
            <a:spLocks noGrp="1"/>
          </p:cNvSpPr>
          <p:nvPr>
            <p:ph idx="1"/>
          </p:nvPr>
        </p:nvSpPr>
        <p:spPr>
          <a:xfrm>
            <a:off x="304800" y="1371600"/>
            <a:ext cx="8229600" cy="5638800"/>
          </a:xfrm>
        </p:spPr>
        <p:txBody>
          <a:bodyPr/>
          <a:lstStyle/>
          <a:p>
            <a:r>
              <a:rPr lang="en-US" dirty="0"/>
              <a:t>Building; cost, space use; missing-cost, some cost center has no space used</a:t>
            </a:r>
          </a:p>
          <a:p>
            <a:r>
              <a:rPr lang="en-US" dirty="0"/>
              <a:t>Equipment/ furniture/ vehicle; completeness of items, price, year</a:t>
            </a:r>
          </a:p>
          <a:p>
            <a:r>
              <a:rPr lang="en-US" dirty="0"/>
              <a:t>Utilities of DH paid by DHO</a:t>
            </a:r>
          </a:p>
          <a:p>
            <a:r>
              <a:rPr lang="en-US" dirty="0"/>
              <a:t>Outputs of med services (lab, OR,..); no detail of number by individual service</a:t>
            </a:r>
          </a:p>
          <a:p>
            <a:r>
              <a:rPr lang="en-US" dirty="0"/>
              <a:t>Number of visit, admission, </a:t>
            </a:r>
            <a:r>
              <a:rPr lang="en-US" dirty="0" err="1"/>
              <a:t>pt</a:t>
            </a:r>
            <a:r>
              <a:rPr lang="en-US" dirty="0"/>
              <a:t>-day; reliability, disaggregation by clinic, ward</a:t>
            </a:r>
          </a:p>
          <a:p>
            <a:endParaRPr lang="en-US" dirty="0"/>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53</a:t>
            </a:fld>
            <a:endParaRPr lang="th-TH"/>
          </a:p>
        </p:txBody>
      </p:sp>
    </p:spTree>
    <p:extLst>
      <p:ext uri="{BB962C8B-B14F-4D97-AF65-F5344CB8AC3E}">
        <p14:creationId xmlns:p14="http://schemas.microsoft.com/office/powerpoint/2010/main" val="3212654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1529"/>
            <a:ext cx="8229600" cy="1143000"/>
          </a:xfrm>
        </p:spPr>
        <p:txBody>
          <a:bodyPr/>
          <a:lstStyle/>
          <a:p>
            <a:r>
              <a:rPr lang="en-US" dirty="0" smtClean="0"/>
              <a:t>Discussion</a:t>
            </a:r>
            <a:endParaRPr lang="en-US" dirty="0"/>
          </a:p>
        </p:txBody>
      </p:sp>
      <p:sp>
        <p:nvSpPr>
          <p:cNvPr id="3" name="Content Placeholder 2"/>
          <p:cNvSpPr>
            <a:spLocks noGrp="1"/>
          </p:cNvSpPr>
          <p:nvPr>
            <p:ph idx="1"/>
          </p:nvPr>
        </p:nvSpPr>
        <p:spPr>
          <a:xfrm>
            <a:off x="304800" y="991471"/>
            <a:ext cx="8763000" cy="5410200"/>
          </a:xfrm>
        </p:spPr>
        <p:txBody>
          <a:bodyPr/>
          <a:lstStyle/>
          <a:p>
            <a:r>
              <a:rPr lang="en-US" dirty="0" smtClean="0"/>
              <a:t>How to verify the data?</a:t>
            </a:r>
          </a:p>
          <a:p>
            <a:r>
              <a:rPr lang="en-US" dirty="0" smtClean="0"/>
              <a:t>How to make health facilities get benefits from this project?  Also to verify the data, then, to sustain the cost analysis.</a:t>
            </a:r>
          </a:p>
          <a:p>
            <a:r>
              <a:rPr lang="en-US" dirty="0" smtClean="0"/>
              <a:t>Limitation to cover all items of building, vehicle, medical equipment, office equipment, furniture, other constructions</a:t>
            </a:r>
          </a:p>
          <a:p>
            <a:r>
              <a:rPr lang="en-US" dirty="0" smtClean="0"/>
              <a:t>The cost including capital cost is underestimated.</a:t>
            </a:r>
          </a:p>
          <a:p>
            <a:r>
              <a:rPr lang="en-US" dirty="0" smtClean="0"/>
              <a:t>Should we include the capital cost in this report?</a:t>
            </a:r>
            <a:endParaRPr lang="en-US" dirty="0"/>
          </a:p>
        </p:txBody>
      </p:sp>
      <p:sp>
        <p:nvSpPr>
          <p:cNvPr id="4" name="Slide Number Placeholder 3"/>
          <p:cNvSpPr>
            <a:spLocks noGrp="1"/>
          </p:cNvSpPr>
          <p:nvPr>
            <p:ph type="sldNum" sz="quarter" idx="12"/>
          </p:nvPr>
        </p:nvSpPr>
        <p:spPr/>
        <p:txBody>
          <a:bodyPr/>
          <a:lstStyle/>
          <a:p>
            <a:pPr>
              <a:defRPr/>
            </a:pPr>
            <a:fld id="{E0240CD6-6E2F-4624-A268-973CC08549EB}" type="slidenum">
              <a:rPr lang="en-US" smtClean="0"/>
              <a:pPr>
                <a:defRPr/>
              </a:pPr>
              <a:t>54</a:t>
            </a:fld>
            <a:endParaRPr lang="th-TH"/>
          </a:p>
        </p:txBody>
      </p:sp>
    </p:spTree>
    <p:extLst>
      <p:ext uri="{BB962C8B-B14F-4D97-AF65-F5344CB8AC3E}">
        <p14:creationId xmlns:p14="http://schemas.microsoft.com/office/powerpoint/2010/main" val="147853220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4355</TotalTime>
  <Words>3922</Words>
  <Application>Microsoft Office PowerPoint</Application>
  <PresentationFormat>On-screen Show (4:3)</PresentationFormat>
  <Paragraphs>1678</Paragraphs>
  <Slides>54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Malgun Gothic</vt:lpstr>
      <vt:lpstr>Phetsarath OT</vt:lpstr>
      <vt:lpstr>Angsana New</vt:lpstr>
      <vt:lpstr>AngsanaUPC</vt:lpstr>
      <vt:lpstr>Arial</vt:lpstr>
      <vt:lpstr>Calibri</vt:lpstr>
      <vt:lpstr>Cordia New</vt:lpstr>
      <vt:lpstr>Times New Roman</vt:lpstr>
      <vt:lpstr>Default Design</vt:lpstr>
      <vt:lpstr>Health Insurance Benefit Package / Health Facility Costing (Part 1)</vt:lpstr>
      <vt:lpstr>PowerPoint Presentation</vt:lpstr>
      <vt:lpstr>Hospital cost centers;  Oudomxay PH</vt:lpstr>
      <vt:lpstr>PowerPoint Presentation</vt:lpstr>
      <vt:lpstr>PowerPoint Presentation</vt:lpstr>
      <vt:lpstr>Costing tool; 20 formats of unit cost</vt:lpstr>
      <vt:lpstr>Financial vs Economic cost</vt:lpstr>
      <vt:lpstr>Indirect cost allocation criteria</vt:lpstr>
      <vt:lpstr>Cost format results;  preliminary report</vt:lpstr>
      <vt:lpstr>PowerPoint Presentation</vt:lpstr>
      <vt:lpstr>PowerPoint Presentation</vt:lpstr>
      <vt:lpstr>Cost-recovery</vt:lpstr>
      <vt:lpstr>Cost-recovery; services</vt:lpstr>
      <vt:lpstr>Cost-recovery; services</vt:lpstr>
      <vt:lpstr>PowerPoint Presentation</vt:lpstr>
      <vt:lpstr>Results of  all hospitals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งานส่งเสริม 8 อย่าง (ຄິງທິ່ &amp; ເຄື່ອນໄຫວ), Bantao HC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Bottom-up costing or  case-based costing</vt:lpstr>
      <vt:lpstr>PowerPoint Presentation</vt:lpstr>
      <vt:lpstr>Service utilization;   Data from patient chart</vt:lpstr>
      <vt:lpstr>PowerPoint Presentation</vt:lpstr>
      <vt:lpstr>PowerPoint Presentation</vt:lpstr>
      <vt:lpstr>PowerPoint Presentation</vt:lpstr>
      <vt:lpstr>PowerPoint Presentation</vt:lpstr>
      <vt:lpstr>PowerPoint Presentation</vt:lpstr>
      <vt:lpstr>PowerPoint Presentation</vt:lpstr>
      <vt:lpstr>Cost at zero utilization</vt:lpstr>
      <vt:lpstr>PowerPoint Presentation</vt:lpstr>
      <vt:lpstr>Points of verification</vt:lpstr>
      <vt:lpstr>Discussion</vt:lpstr>
    </vt:vector>
  </TitlesOfParts>
  <Company>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arthorn</dc:creator>
  <cp:lastModifiedBy>Arthorn</cp:lastModifiedBy>
  <cp:revision>392</cp:revision>
  <dcterms:created xsi:type="dcterms:W3CDTF">2008-12-05T02:21:53Z</dcterms:created>
  <dcterms:modified xsi:type="dcterms:W3CDTF">2020-06-24T03:04:53Z</dcterms:modified>
</cp:coreProperties>
</file>