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313" r:id="rId2"/>
    <p:sldId id="402" r:id="rId3"/>
    <p:sldId id="276" r:id="rId4"/>
    <p:sldId id="397" r:id="rId5"/>
    <p:sldId id="403" r:id="rId6"/>
    <p:sldId id="411" r:id="rId7"/>
    <p:sldId id="409" r:id="rId8"/>
    <p:sldId id="412" r:id="rId9"/>
    <p:sldId id="273" r:id="rId10"/>
    <p:sldId id="413" r:id="rId11"/>
    <p:sldId id="395" r:id="rId12"/>
    <p:sldId id="398" r:id="rId13"/>
    <p:sldId id="400" r:id="rId14"/>
    <p:sldId id="405" r:id="rId15"/>
    <p:sldId id="408" r:id="rId16"/>
  </p:sldIdLst>
  <p:sldSz cx="9144000" cy="6858000" type="screen4x3"/>
  <p:notesSz cx="9874250"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A084D83-3C32-4724-9E9A-506AB68AA7E2}">
          <p14:sldIdLst>
            <p14:sldId id="313"/>
            <p14:sldId id="402"/>
            <p14:sldId id="276"/>
            <p14:sldId id="397"/>
            <p14:sldId id="403"/>
            <p14:sldId id="411"/>
            <p14:sldId id="409"/>
            <p14:sldId id="412"/>
            <p14:sldId id="273"/>
            <p14:sldId id="413"/>
            <p14:sldId id="395"/>
            <p14:sldId id="398"/>
            <p14:sldId id="400"/>
            <p14:sldId id="405"/>
          </p14:sldIdLst>
        </p14:section>
        <p14:section name="Untitled Section" id="{ABC31A64-81F5-4FA1-B930-FD8975BB1B9D}">
          <p14:sldIdLst>
            <p14:sldId id="4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lesar, Robert" initials="KR" lastIdx="1" clrIdx="0">
    <p:extLst>
      <p:ext uri="{19B8F6BF-5375-455C-9EA6-DF929625EA0E}">
        <p15:presenceInfo xmlns:p15="http://schemas.microsoft.com/office/powerpoint/2012/main" userId="S-1-5-21-1305981772-445671931-1653424553-1001" providerId="AD"/>
      </p:ext>
    </p:extLst>
  </p:cmAuthor>
  <p:cmAuthor id="2" name="MONY SREY" initials="MS" lastIdx="6" clrIdx="1">
    <p:extLst>
      <p:ext uri="{19B8F6BF-5375-455C-9EA6-DF929625EA0E}">
        <p15:presenceInfo xmlns:p15="http://schemas.microsoft.com/office/powerpoint/2012/main" userId="MONY SR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5E"/>
    <a:srgbClr val="232E53"/>
    <a:srgbClr val="884F06"/>
    <a:srgbClr val="475CA7"/>
    <a:srgbClr val="F69A26"/>
    <a:srgbClr val="DB4629"/>
    <a:srgbClr val="A7331C"/>
    <a:srgbClr val="D57228"/>
    <a:srgbClr val="3263AE"/>
    <a:srgbClr val="313A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963" autoAdjust="0"/>
  </p:normalViewPr>
  <p:slideViewPr>
    <p:cSldViewPr snapToGrid="0" snapToObjects="1">
      <p:cViewPr varScale="1">
        <p:scale>
          <a:sx n="74" d="100"/>
          <a:sy n="74" d="100"/>
        </p:scale>
        <p:origin x="1278" y="54"/>
      </p:cViewPr>
      <p:guideLst/>
    </p:cSldViewPr>
  </p:slideViewPr>
  <p:outlineViewPr>
    <p:cViewPr>
      <p:scale>
        <a:sx n="33" d="100"/>
        <a:sy n="33" d="100"/>
      </p:scale>
      <p:origin x="0" y="-17334"/>
    </p:cViewPr>
  </p:outlineViewPr>
  <p:notesTextViewPr>
    <p:cViewPr>
      <p:scale>
        <a:sx n="1" d="1"/>
        <a:sy n="1" d="1"/>
      </p:scale>
      <p:origin x="0" y="0"/>
    </p:cViewPr>
  </p:notesTextViewPr>
  <p:sorterViewPr>
    <p:cViewPr varScale="1">
      <p:scale>
        <a:sx n="100" d="100"/>
        <a:sy n="100" d="100"/>
      </p:scale>
      <p:origin x="0" y="-4758"/>
    </p:cViewPr>
  </p:sorterViewPr>
  <p:notesViewPr>
    <p:cSldViewPr snapToGrid="0" snapToObjects="1">
      <p:cViewPr varScale="1">
        <p:scale>
          <a:sx n="81" d="100"/>
          <a:sy n="81" d="100"/>
        </p:scale>
        <p:origin x="339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41064"/>
          </a:xfrm>
          <a:prstGeom prst="rect">
            <a:avLst/>
          </a:prstGeom>
        </p:spPr>
        <p:txBody>
          <a:bodyPr vert="horz" lIns="91440" tIns="45720" rIns="91440" bIns="45720" rtlCol="0"/>
          <a:lstStyle>
            <a:lvl1pPr algn="l">
              <a:defRPr sz="1200"/>
            </a:lvl1pPr>
          </a:lstStyle>
          <a:p>
            <a:endParaRPr lang="en-US" dirty="0">
              <a:latin typeface="Georgia Regular" charset="0"/>
            </a:endParaRPr>
          </a:p>
        </p:txBody>
      </p:sp>
      <p:sp>
        <p:nvSpPr>
          <p:cNvPr id="3" name="Date Placeholder 2"/>
          <p:cNvSpPr>
            <a:spLocks noGrp="1"/>
          </p:cNvSpPr>
          <p:nvPr>
            <p:ph type="dt" sz="quarter" idx="1"/>
          </p:nvPr>
        </p:nvSpPr>
        <p:spPr>
          <a:xfrm>
            <a:off x="5593125" y="0"/>
            <a:ext cx="4278841" cy="341064"/>
          </a:xfrm>
          <a:prstGeom prst="rect">
            <a:avLst/>
          </a:prstGeom>
        </p:spPr>
        <p:txBody>
          <a:bodyPr vert="horz" lIns="91440" tIns="45720" rIns="91440" bIns="45720" rtlCol="0"/>
          <a:lstStyle>
            <a:lvl1pPr algn="r">
              <a:defRPr sz="1200"/>
            </a:lvl1pPr>
          </a:lstStyle>
          <a:p>
            <a:fld id="{A1B1F9E5-9913-A044-860E-631615C218BC}" type="datetimeFigureOut">
              <a:rPr lang="en-US" smtClean="0">
                <a:latin typeface="Georgia Regular" charset="0"/>
              </a:rPr>
              <a:t>4/30/2019</a:t>
            </a:fld>
            <a:endParaRPr lang="en-US" dirty="0">
              <a:latin typeface="Georgia Regular" charset="0"/>
            </a:endParaRPr>
          </a:p>
        </p:txBody>
      </p:sp>
      <p:sp>
        <p:nvSpPr>
          <p:cNvPr id="4" name="Footer Placeholder 3"/>
          <p:cNvSpPr>
            <a:spLocks noGrp="1"/>
          </p:cNvSpPr>
          <p:nvPr>
            <p:ph type="ftr" sz="quarter" idx="2"/>
          </p:nvPr>
        </p:nvSpPr>
        <p:spPr>
          <a:xfrm>
            <a:off x="1" y="6456612"/>
            <a:ext cx="4278841" cy="341063"/>
          </a:xfrm>
          <a:prstGeom prst="rect">
            <a:avLst/>
          </a:prstGeom>
        </p:spPr>
        <p:txBody>
          <a:bodyPr vert="horz" lIns="91440" tIns="45720" rIns="91440" bIns="45720" rtlCol="0" anchor="b"/>
          <a:lstStyle>
            <a:lvl1pPr algn="l">
              <a:defRPr sz="1200"/>
            </a:lvl1pPr>
          </a:lstStyle>
          <a:p>
            <a:endParaRPr lang="en-US" dirty="0">
              <a:latin typeface="Georgia Regular" charset="0"/>
            </a:endParaRPr>
          </a:p>
        </p:txBody>
      </p:sp>
      <p:sp>
        <p:nvSpPr>
          <p:cNvPr id="5" name="Slide Number Placeholder 4"/>
          <p:cNvSpPr>
            <a:spLocks noGrp="1"/>
          </p:cNvSpPr>
          <p:nvPr>
            <p:ph type="sldNum" sz="quarter" idx="3"/>
          </p:nvPr>
        </p:nvSpPr>
        <p:spPr>
          <a:xfrm>
            <a:off x="5593125" y="6456612"/>
            <a:ext cx="4278841" cy="341063"/>
          </a:xfrm>
          <a:prstGeom prst="rect">
            <a:avLst/>
          </a:prstGeom>
        </p:spPr>
        <p:txBody>
          <a:bodyPr vert="horz" lIns="91440" tIns="45720" rIns="91440" bIns="45720" rtlCol="0" anchor="b"/>
          <a:lstStyle>
            <a:lvl1pPr algn="r">
              <a:defRPr sz="1200"/>
            </a:lvl1pPr>
          </a:lstStyle>
          <a:p>
            <a:fld id="{838591CD-4107-4447-A5D1-86CEDE60B389}" type="slidenum">
              <a:rPr lang="en-US" smtClean="0">
                <a:latin typeface="Georgia Regular" charset="0"/>
              </a:rPr>
              <a:t>‹#›</a:t>
            </a:fld>
            <a:endParaRPr lang="en-US" dirty="0">
              <a:latin typeface="Georgia Regular" charset="0"/>
            </a:endParaRPr>
          </a:p>
        </p:txBody>
      </p:sp>
    </p:spTree>
    <p:extLst>
      <p:ext uri="{BB962C8B-B14F-4D97-AF65-F5344CB8AC3E}">
        <p14:creationId xmlns:p14="http://schemas.microsoft.com/office/powerpoint/2010/main" val="1310366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8841" cy="341064"/>
          </a:xfrm>
          <a:prstGeom prst="rect">
            <a:avLst/>
          </a:prstGeom>
        </p:spPr>
        <p:txBody>
          <a:bodyPr vert="horz" lIns="91440" tIns="45720" rIns="91440" bIns="45720" rtlCol="0"/>
          <a:lstStyle>
            <a:lvl1pPr algn="l">
              <a:defRPr sz="1200" b="0" i="0">
                <a:latin typeface="Georgia Regular" charset="0"/>
              </a:defRPr>
            </a:lvl1pPr>
          </a:lstStyle>
          <a:p>
            <a:endParaRPr lang="en-US" dirty="0"/>
          </a:p>
        </p:txBody>
      </p:sp>
      <p:sp>
        <p:nvSpPr>
          <p:cNvPr id="3" name="Date Placeholder 2"/>
          <p:cNvSpPr>
            <a:spLocks noGrp="1"/>
          </p:cNvSpPr>
          <p:nvPr>
            <p:ph type="dt" idx="1"/>
          </p:nvPr>
        </p:nvSpPr>
        <p:spPr>
          <a:xfrm>
            <a:off x="5593125" y="0"/>
            <a:ext cx="4278841" cy="341064"/>
          </a:xfrm>
          <a:prstGeom prst="rect">
            <a:avLst/>
          </a:prstGeom>
        </p:spPr>
        <p:txBody>
          <a:bodyPr vert="horz" lIns="91440" tIns="45720" rIns="91440" bIns="45720" rtlCol="0"/>
          <a:lstStyle>
            <a:lvl1pPr algn="r">
              <a:defRPr sz="1200" b="0" i="0">
                <a:latin typeface="Georgia Regular" charset="0"/>
              </a:defRPr>
            </a:lvl1pPr>
          </a:lstStyle>
          <a:p>
            <a:fld id="{B205F37F-364A-D34C-B05A-1706C72D3D1C}" type="datetimeFigureOut">
              <a:rPr lang="en-US" smtClean="0"/>
              <a:pPr/>
              <a:t>4/29/2019</a:t>
            </a:fld>
            <a:endParaRPr lang="en-US" dirty="0"/>
          </a:p>
        </p:txBody>
      </p:sp>
      <p:sp>
        <p:nvSpPr>
          <p:cNvPr id="4" name="Slide Image Placeholder 3"/>
          <p:cNvSpPr>
            <a:spLocks noGrp="1" noRot="1" noChangeAspect="1"/>
          </p:cNvSpPr>
          <p:nvPr>
            <p:ph type="sldImg" idx="2"/>
          </p:nvPr>
        </p:nvSpPr>
        <p:spPr>
          <a:xfrm>
            <a:off x="3406775" y="849313"/>
            <a:ext cx="3060700" cy="22955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87426" y="3271381"/>
            <a:ext cx="7899400" cy="267658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6456612"/>
            <a:ext cx="4278841" cy="341063"/>
          </a:xfrm>
          <a:prstGeom prst="rect">
            <a:avLst/>
          </a:prstGeom>
        </p:spPr>
        <p:txBody>
          <a:bodyPr vert="horz" lIns="91440" tIns="45720" rIns="91440" bIns="45720" rtlCol="0" anchor="b"/>
          <a:lstStyle>
            <a:lvl1pPr algn="l">
              <a:defRPr sz="1200" b="0" i="0">
                <a:latin typeface="Georgia Regular" charset="0"/>
              </a:defRPr>
            </a:lvl1pPr>
          </a:lstStyle>
          <a:p>
            <a:endParaRPr lang="en-US" dirty="0"/>
          </a:p>
        </p:txBody>
      </p:sp>
      <p:sp>
        <p:nvSpPr>
          <p:cNvPr id="7" name="Slide Number Placeholder 6"/>
          <p:cNvSpPr>
            <a:spLocks noGrp="1"/>
          </p:cNvSpPr>
          <p:nvPr>
            <p:ph type="sldNum" sz="quarter" idx="5"/>
          </p:nvPr>
        </p:nvSpPr>
        <p:spPr>
          <a:xfrm>
            <a:off x="5593125" y="6456612"/>
            <a:ext cx="4278841" cy="341063"/>
          </a:xfrm>
          <a:prstGeom prst="rect">
            <a:avLst/>
          </a:prstGeom>
        </p:spPr>
        <p:txBody>
          <a:bodyPr vert="horz" lIns="91440" tIns="45720" rIns="91440" bIns="45720" rtlCol="0" anchor="b"/>
          <a:lstStyle>
            <a:lvl1pPr algn="r">
              <a:defRPr sz="1200" b="0" i="0">
                <a:latin typeface="Georgia Regular" charset="0"/>
              </a:defRPr>
            </a:lvl1pPr>
          </a:lstStyle>
          <a:p>
            <a:fld id="{FE0C8646-04CE-0C42-9748-8ED71F815C9F}" type="slidenum">
              <a:rPr lang="en-US" smtClean="0"/>
              <a:pPr/>
              <a:t>‹#›</a:t>
            </a:fld>
            <a:endParaRPr lang="en-US" dirty="0"/>
          </a:p>
        </p:txBody>
      </p:sp>
    </p:spTree>
    <p:extLst>
      <p:ext uri="{BB962C8B-B14F-4D97-AF65-F5344CB8AC3E}">
        <p14:creationId xmlns:p14="http://schemas.microsoft.com/office/powerpoint/2010/main" val="1533682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eorgia Regular" charset="0"/>
        <a:ea typeface="+mn-ea"/>
        <a:cs typeface="+mn-cs"/>
      </a:defRPr>
    </a:lvl1pPr>
    <a:lvl2pPr marL="457200" algn="l" defTabSz="914400" rtl="0" eaLnBrk="1" latinLnBrk="0" hangingPunct="1">
      <a:defRPr sz="1200" b="0" i="0" kern="1200">
        <a:solidFill>
          <a:schemeClr val="tx1"/>
        </a:solidFill>
        <a:latin typeface="Georgia Regular" charset="0"/>
        <a:ea typeface="+mn-ea"/>
        <a:cs typeface="+mn-cs"/>
      </a:defRPr>
    </a:lvl2pPr>
    <a:lvl3pPr marL="914400" algn="l" defTabSz="914400" rtl="0" eaLnBrk="1" latinLnBrk="0" hangingPunct="1">
      <a:defRPr sz="1200" b="0" i="0" kern="1200">
        <a:solidFill>
          <a:schemeClr val="tx1"/>
        </a:solidFill>
        <a:latin typeface="Georgia Regular" charset="0"/>
        <a:ea typeface="+mn-ea"/>
        <a:cs typeface="+mn-cs"/>
      </a:defRPr>
    </a:lvl3pPr>
    <a:lvl4pPr marL="1371600" algn="l" defTabSz="914400" rtl="0" eaLnBrk="1" latinLnBrk="0" hangingPunct="1">
      <a:defRPr sz="1200" b="0" i="0" kern="1200">
        <a:solidFill>
          <a:schemeClr val="tx1"/>
        </a:solidFill>
        <a:latin typeface="Georgia Regular" charset="0"/>
        <a:ea typeface="+mn-ea"/>
        <a:cs typeface="+mn-cs"/>
      </a:defRPr>
    </a:lvl4pPr>
    <a:lvl5pPr marL="1828800" algn="l" defTabSz="914400" rtl="0" eaLnBrk="1" latinLnBrk="0" hangingPunct="1">
      <a:defRPr sz="1200" b="0" i="0" kern="1200">
        <a:solidFill>
          <a:schemeClr val="tx1"/>
        </a:solidFill>
        <a:latin typeface="Georgia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1</a:t>
            </a:fld>
            <a:endParaRPr lang="en-US" dirty="0"/>
          </a:p>
        </p:txBody>
      </p:sp>
    </p:spTree>
    <p:extLst>
      <p:ext uri="{BB962C8B-B14F-4D97-AF65-F5344CB8AC3E}">
        <p14:creationId xmlns:p14="http://schemas.microsoft.com/office/powerpoint/2010/main" val="1121560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2</a:t>
            </a:fld>
            <a:endParaRPr lang="en-US" dirty="0"/>
          </a:p>
        </p:txBody>
      </p:sp>
    </p:spTree>
    <p:extLst>
      <p:ext uri="{BB962C8B-B14F-4D97-AF65-F5344CB8AC3E}">
        <p14:creationId xmlns:p14="http://schemas.microsoft.com/office/powerpoint/2010/main" val="3765686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4</a:t>
            </a:fld>
            <a:endParaRPr lang="en-US" dirty="0"/>
          </a:p>
        </p:txBody>
      </p:sp>
    </p:spTree>
    <p:extLst>
      <p:ext uri="{BB962C8B-B14F-4D97-AF65-F5344CB8AC3E}">
        <p14:creationId xmlns:p14="http://schemas.microsoft.com/office/powerpoint/2010/main" val="2764645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5</a:t>
            </a:fld>
            <a:endParaRPr lang="en-US" dirty="0"/>
          </a:p>
        </p:txBody>
      </p:sp>
    </p:spTree>
    <p:extLst>
      <p:ext uri="{BB962C8B-B14F-4D97-AF65-F5344CB8AC3E}">
        <p14:creationId xmlns:p14="http://schemas.microsoft.com/office/powerpoint/2010/main" val="1314013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6</a:t>
            </a:fld>
            <a:endParaRPr lang="en-US" dirty="0"/>
          </a:p>
        </p:txBody>
      </p:sp>
    </p:spTree>
    <p:extLst>
      <p:ext uri="{BB962C8B-B14F-4D97-AF65-F5344CB8AC3E}">
        <p14:creationId xmlns:p14="http://schemas.microsoft.com/office/powerpoint/2010/main" val="144548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7</a:t>
            </a:fld>
            <a:endParaRPr lang="en-US" dirty="0"/>
          </a:p>
        </p:txBody>
      </p:sp>
    </p:spTree>
    <p:extLst>
      <p:ext uri="{BB962C8B-B14F-4D97-AF65-F5344CB8AC3E}">
        <p14:creationId xmlns:p14="http://schemas.microsoft.com/office/powerpoint/2010/main" val="365675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11</a:t>
            </a:fld>
            <a:endParaRPr lang="en-US" dirty="0"/>
          </a:p>
        </p:txBody>
      </p:sp>
    </p:spTree>
    <p:extLst>
      <p:ext uri="{BB962C8B-B14F-4D97-AF65-F5344CB8AC3E}">
        <p14:creationId xmlns:p14="http://schemas.microsoft.com/office/powerpoint/2010/main" val="3766974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12</a:t>
            </a:fld>
            <a:endParaRPr lang="en-US" dirty="0"/>
          </a:p>
        </p:txBody>
      </p:sp>
    </p:spTree>
    <p:extLst>
      <p:ext uri="{BB962C8B-B14F-4D97-AF65-F5344CB8AC3E}">
        <p14:creationId xmlns:p14="http://schemas.microsoft.com/office/powerpoint/2010/main" val="2589291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13</a:t>
            </a:fld>
            <a:endParaRPr lang="en-US" dirty="0"/>
          </a:p>
        </p:txBody>
      </p:sp>
    </p:spTree>
    <p:extLst>
      <p:ext uri="{BB962C8B-B14F-4D97-AF65-F5344CB8AC3E}">
        <p14:creationId xmlns:p14="http://schemas.microsoft.com/office/powerpoint/2010/main" val="1066470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sz="1200" b="0" i="0" kern="1200" dirty="0">
              <a:solidFill>
                <a:schemeClr val="tx1"/>
              </a:solidFill>
              <a:effectLst/>
              <a:latin typeface="Georgia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E0C8646-04CE-0C42-9748-8ED71F815C9F}" type="slidenum">
              <a:rPr lang="en-US" smtClean="0"/>
              <a:pPr/>
              <a:t>14</a:t>
            </a:fld>
            <a:endParaRPr lang="en-US" dirty="0"/>
          </a:p>
        </p:txBody>
      </p:sp>
    </p:spTree>
    <p:extLst>
      <p:ext uri="{BB962C8B-B14F-4D97-AF65-F5344CB8AC3E}">
        <p14:creationId xmlns:p14="http://schemas.microsoft.com/office/powerpoint/2010/main" val="1695690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hoto Title">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3331649"/>
            <a:ext cx="9144000" cy="992963"/>
          </a:xfrm>
          <a:solidFill>
            <a:schemeClr val="tx1">
              <a:alpha val="70000"/>
            </a:schemeClr>
          </a:solidFill>
        </p:spPr>
        <p:txBody>
          <a:bodyPr lIns="274320" rIns="274320" anchor="b" anchorCtr="0"/>
          <a:lstStyle>
            <a:lvl1pPr algn="l">
              <a:defRPr>
                <a:solidFill>
                  <a:schemeClr val="bg2"/>
                </a:solidFill>
              </a:defRPr>
            </a:lvl1pPr>
          </a:lstStyle>
          <a:p>
            <a:r>
              <a:rPr lang="en-US" dirty="0"/>
              <a:t>Click to edit Master title style</a:t>
            </a:r>
          </a:p>
        </p:txBody>
      </p:sp>
      <p:sp>
        <p:nvSpPr>
          <p:cNvPr id="3" name="Text Placeholder 2"/>
          <p:cNvSpPr>
            <a:spLocks noGrp="1"/>
          </p:cNvSpPr>
          <p:nvPr>
            <p:ph type="body" sz="quarter" idx="11" hasCustomPrompt="1"/>
          </p:nvPr>
        </p:nvSpPr>
        <p:spPr>
          <a:xfrm>
            <a:off x="0" y="4324612"/>
            <a:ext cx="9144000" cy="1257039"/>
          </a:xfrm>
          <a:solidFill>
            <a:schemeClr val="tx1">
              <a:alpha val="70000"/>
            </a:schemeClr>
          </a:solidFill>
        </p:spPr>
        <p:txBody>
          <a:bodyPr lIns="274320" tIns="274320" rIns="274320" anchor="t" anchorCtr="0">
            <a:normAutofit/>
          </a:bodyPr>
          <a:lstStyle>
            <a:lvl1pPr marL="0" indent="0">
              <a:buNone/>
              <a:defRPr sz="2400">
                <a:solidFill>
                  <a:schemeClr val="bg2"/>
                </a:solidFill>
              </a:defRPr>
            </a:lvl1pPr>
          </a:lstStyle>
          <a:p>
            <a:r>
              <a:rPr lang="en-US" dirty="0"/>
              <a:t>Click to edit Master subtitle style</a:t>
            </a:r>
          </a:p>
        </p:txBody>
      </p:sp>
      <p:sp>
        <p:nvSpPr>
          <p:cNvPr id="2" name="Date Placeholder 1"/>
          <p:cNvSpPr>
            <a:spLocks noGrp="1"/>
          </p:cNvSpPr>
          <p:nvPr>
            <p:ph type="dt" sz="half" idx="13"/>
          </p:nvPr>
        </p:nvSpPr>
        <p:spPr>
          <a:xfrm>
            <a:off x="6291072" y="293586"/>
            <a:ext cx="2852928" cy="362929"/>
          </a:xfrm>
          <a:solidFill>
            <a:schemeClr val="tx1">
              <a:alpha val="80000"/>
            </a:schemeClr>
          </a:solidFill>
        </p:spPr>
        <p:txBody>
          <a:bodyPr/>
          <a:lstStyle>
            <a:lvl1pPr>
              <a:defRPr>
                <a:solidFill>
                  <a:schemeClr val="bg2">
                    <a:alpha val="70000"/>
                  </a:schemeClr>
                </a:solidFill>
              </a:defRPr>
            </a:lvl1pPr>
          </a:lstStyle>
          <a:p>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spTree>
    <p:extLst>
      <p:ext uri="{BB962C8B-B14F-4D97-AF65-F5344CB8AC3E}">
        <p14:creationId xmlns:p14="http://schemas.microsoft.com/office/powerpoint/2010/main" val="939843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Title">
    <p:bg>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5809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14"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6"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2"/>
          </p:nvPr>
        </p:nvSpPr>
        <p:spPr>
          <a:xfrm>
            <a:off x="6303264" y="293586"/>
            <a:ext cx="2840736" cy="362930"/>
          </a:xfrm>
        </p:spPr>
        <p:txBody>
          <a:bodyPr/>
          <a:lstStyle/>
          <a:p>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spTree>
    <p:extLst>
      <p:ext uri="{BB962C8B-B14F-4D97-AF65-F5344CB8AC3E}">
        <p14:creationId xmlns:p14="http://schemas.microsoft.com/office/powerpoint/2010/main" val="4297461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ange Title">
    <p:bg>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580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9"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3"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4"/>
          <p:cNvSpPr>
            <a:spLocks noGrp="1"/>
          </p:cNvSpPr>
          <p:nvPr>
            <p:ph type="dt" sz="half" idx="10"/>
          </p:nvPr>
        </p:nvSpPr>
        <p:spPr>
          <a:xfrm>
            <a:off x="6303264" y="293586"/>
            <a:ext cx="2840736" cy="362930"/>
          </a:xfrm>
        </p:spPr>
        <p:txBody>
          <a:bodyPr/>
          <a:lstStyle/>
          <a:p>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spTree>
    <p:extLst>
      <p:ext uri="{BB962C8B-B14F-4D97-AF65-F5344CB8AC3E}">
        <p14:creationId xmlns:p14="http://schemas.microsoft.com/office/powerpoint/2010/main" val="14821206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y Title">
    <p:spTree>
      <p:nvGrpSpPr>
        <p:cNvPr id="1" name=""/>
        <p:cNvGrpSpPr/>
        <p:nvPr/>
      </p:nvGrpSpPr>
      <p:grpSpPr>
        <a:xfrm>
          <a:off x="0" y="0"/>
          <a:ext cx="0" cy="0"/>
          <a:chOff x="0" y="0"/>
          <a:chExt cx="0" cy="0"/>
        </a:xfrm>
      </p:grpSpPr>
      <p:sp>
        <p:nvSpPr>
          <p:cNvPr id="8" name="Rectangle 7"/>
          <p:cNvSpPr/>
          <p:nvPr userDrawn="1"/>
        </p:nvSpPr>
        <p:spPr>
          <a:xfrm>
            <a:off x="0" y="0"/>
            <a:ext cx="9144000" cy="55809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9"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0"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Date Placeholder 1"/>
          <p:cNvSpPr>
            <a:spLocks noGrp="1"/>
          </p:cNvSpPr>
          <p:nvPr>
            <p:ph type="dt" sz="half" idx="10"/>
          </p:nvPr>
        </p:nvSpPr>
        <p:spPr>
          <a:xfrm>
            <a:off x="6303264" y="293586"/>
            <a:ext cx="2840736" cy="362930"/>
          </a:xfrm>
        </p:spPr>
        <p:txBody>
          <a:bodyPr/>
          <a:lstStyle/>
          <a:p>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spTree>
    <p:extLst>
      <p:ext uri="{BB962C8B-B14F-4D97-AF65-F5344CB8AC3E}">
        <p14:creationId xmlns:p14="http://schemas.microsoft.com/office/powerpoint/2010/main" val="242773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EPFAR Photo Title">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3331649"/>
            <a:ext cx="9144000" cy="992963"/>
          </a:xfrm>
          <a:solidFill>
            <a:schemeClr val="tx1">
              <a:alpha val="70000"/>
            </a:schemeClr>
          </a:solidFill>
        </p:spPr>
        <p:txBody>
          <a:bodyPr lIns="274320" rIns="274320" anchor="b" anchorCtr="0"/>
          <a:lstStyle>
            <a:lvl1pPr algn="l">
              <a:defRPr>
                <a:solidFill>
                  <a:schemeClr val="bg2"/>
                </a:solidFill>
              </a:defRPr>
            </a:lvl1pPr>
          </a:lstStyle>
          <a:p>
            <a:r>
              <a:rPr lang="en-US" dirty="0"/>
              <a:t>Click to edit Master title style</a:t>
            </a:r>
          </a:p>
        </p:txBody>
      </p:sp>
      <p:sp>
        <p:nvSpPr>
          <p:cNvPr id="3" name="Text Placeholder 2"/>
          <p:cNvSpPr>
            <a:spLocks noGrp="1"/>
          </p:cNvSpPr>
          <p:nvPr>
            <p:ph type="body" sz="quarter" idx="11" hasCustomPrompt="1"/>
          </p:nvPr>
        </p:nvSpPr>
        <p:spPr>
          <a:xfrm>
            <a:off x="0" y="4324612"/>
            <a:ext cx="9144000" cy="1257039"/>
          </a:xfrm>
          <a:solidFill>
            <a:schemeClr val="tx1">
              <a:alpha val="70000"/>
            </a:schemeClr>
          </a:solidFill>
        </p:spPr>
        <p:txBody>
          <a:bodyPr lIns="274320" tIns="274320" rIns="274320" anchor="t" anchorCtr="0">
            <a:normAutofit/>
          </a:bodyPr>
          <a:lstStyle>
            <a:lvl1pPr marL="0" indent="0">
              <a:buNone/>
              <a:defRPr sz="2400">
                <a:solidFill>
                  <a:schemeClr val="bg2"/>
                </a:solidFill>
              </a:defRPr>
            </a:lvl1pPr>
          </a:lstStyle>
          <a:p>
            <a:r>
              <a:rPr lang="en-US" dirty="0"/>
              <a:t>Click to edit Master subtitle style</a:t>
            </a:r>
          </a:p>
        </p:txBody>
      </p:sp>
      <p:sp>
        <p:nvSpPr>
          <p:cNvPr id="2" name="Date Placeholder 1"/>
          <p:cNvSpPr>
            <a:spLocks noGrp="1"/>
          </p:cNvSpPr>
          <p:nvPr>
            <p:ph type="dt" sz="half" idx="13"/>
          </p:nvPr>
        </p:nvSpPr>
        <p:spPr>
          <a:xfrm>
            <a:off x="6291072" y="293586"/>
            <a:ext cx="2852928" cy="362929"/>
          </a:xfrm>
          <a:solidFill>
            <a:schemeClr val="tx1">
              <a:alpha val="80000"/>
            </a:schemeClr>
          </a:solidFill>
        </p:spPr>
        <p:txBody>
          <a:bodyPr/>
          <a:lstStyle>
            <a:lvl1pPr>
              <a:defRPr>
                <a:solidFill>
                  <a:schemeClr val="bg2">
                    <a:alpha val="70000"/>
                  </a:schemeClr>
                </a:solidFill>
              </a:defRPr>
            </a:lvl1pPr>
          </a:lstStyle>
          <a:p>
            <a:endParaRPr lang="en-US" dirty="0"/>
          </a:p>
        </p:txBody>
      </p:sp>
      <p:grpSp>
        <p:nvGrpSpPr>
          <p:cNvPr id="10" name="Group 9"/>
          <p:cNvGrpSpPr/>
          <p:nvPr userDrawn="1"/>
        </p:nvGrpSpPr>
        <p:grpSpPr>
          <a:xfrm>
            <a:off x="783610" y="5853737"/>
            <a:ext cx="7511210" cy="731520"/>
            <a:chOff x="783610" y="5853737"/>
            <a:chExt cx="7511210" cy="73152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8745" y="5894252"/>
              <a:ext cx="1005840" cy="591969"/>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14" name="Picture 13"/>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grpSp>
    </p:spTree>
    <p:extLst>
      <p:ext uri="{BB962C8B-B14F-4D97-AF65-F5344CB8AC3E}">
        <p14:creationId xmlns:p14="http://schemas.microsoft.com/office/powerpoint/2010/main" val="12188734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EPFAR Blue Title">
    <p:bg>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5809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14"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6"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2"/>
          </p:nvPr>
        </p:nvSpPr>
        <p:spPr>
          <a:xfrm>
            <a:off x="6303264" y="293586"/>
            <a:ext cx="2840736" cy="362930"/>
          </a:xfrm>
        </p:spPr>
        <p:txBody>
          <a:bodyPr/>
          <a:lstStyle/>
          <a:p>
            <a:endParaRPr lang="en-US" dirty="0"/>
          </a:p>
        </p:txBody>
      </p:sp>
      <p:grpSp>
        <p:nvGrpSpPr>
          <p:cNvPr id="11" name="Group 10"/>
          <p:cNvGrpSpPr/>
          <p:nvPr userDrawn="1"/>
        </p:nvGrpSpPr>
        <p:grpSpPr>
          <a:xfrm>
            <a:off x="783610" y="5853737"/>
            <a:ext cx="7511210" cy="731520"/>
            <a:chOff x="783610" y="5853737"/>
            <a:chExt cx="7511210" cy="73152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8745" y="5894252"/>
              <a:ext cx="1005840" cy="591969"/>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15" name="Picture 14"/>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grpSp>
    </p:spTree>
    <p:extLst>
      <p:ext uri="{BB962C8B-B14F-4D97-AF65-F5344CB8AC3E}">
        <p14:creationId xmlns:p14="http://schemas.microsoft.com/office/powerpoint/2010/main" val="3115761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EPFAR Orange Title">
    <p:bg>
      <p:bgPr>
        <a:solidFill>
          <a:schemeClr val="bg1"/>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5809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9"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3"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4"/>
          <p:cNvSpPr>
            <a:spLocks noGrp="1"/>
          </p:cNvSpPr>
          <p:nvPr>
            <p:ph type="dt" sz="half" idx="10"/>
          </p:nvPr>
        </p:nvSpPr>
        <p:spPr>
          <a:xfrm>
            <a:off x="6303264" y="293586"/>
            <a:ext cx="2840736" cy="362930"/>
          </a:xfrm>
        </p:spPr>
        <p:txBody>
          <a:bodyPr/>
          <a:lstStyle/>
          <a:p>
            <a:endParaRPr lang="en-US" dirty="0"/>
          </a:p>
        </p:txBody>
      </p:sp>
      <p:grpSp>
        <p:nvGrpSpPr>
          <p:cNvPr id="18" name="Group 17"/>
          <p:cNvGrpSpPr/>
          <p:nvPr userDrawn="1"/>
        </p:nvGrpSpPr>
        <p:grpSpPr>
          <a:xfrm>
            <a:off x="783610" y="5853737"/>
            <a:ext cx="7511210" cy="731520"/>
            <a:chOff x="783610" y="5853737"/>
            <a:chExt cx="7511210" cy="731520"/>
          </a:xfrm>
        </p:grpSpPr>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8745" y="5894252"/>
              <a:ext cx="1005840" cy="591969"/>
            </a:xfrm>
            <a:prstGeom prst="rect">
              <a:avLst/>
            </a:prstGeom>
          </p:spPr>
        </p:pic>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22" name="Picture 21"/>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grpSp>
    </p:spTree>
    <p:extLst>
      <p:ext uri="{BB962C8B-B14F-4D97-AF65-F5344CB8AC3E}">
        <p14:creationId xmlns:p14="http://schemas.microsoft.com/office/powerpoint/2010/main" val="1023884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PFAR Grey Title">
    <p:spTree>
      <p:nvGrpSpPr>
        <p:cNvPr id="1" name=""/>
        <p:cNvGrpSpPr/>
        <p:nvPr/>
      </p:nvGrpSpPr>
      <p:grpSpPr>
        <a:xfrm>
          <a:off x="0" y="0"/>
          <a:ext cx="0" cy="0"/>
          <a:chOff x="0" y="0"/>
          <a:chExt cx="0" cy="0"/>
        </a:xfrm>
      </p:grpSpPr>
      <p:sp>
        <p:nvSpPr>
          <p:cNvPr id="8" name="Rectangle 7"/>
          <p:cNvSpPr/>
          <p:nvPr userDrawn="1"/>
        </p:nvSpPr>
        <p:spPr>
          <a:xfrm>
            <a:off x="0" y="0"/>
            <a:ext cx="9144000" cy="55809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9" name="Title 1"/>
          <p:cNvSpPr>
            <a:spLocks noGrp="1"/>
          </p:cNvSpPr>
          <p:nvPr>
            <p:ph type="ctrTitle"/>
          </p:nvPr>
        </p:nvSpPr>
        <p:spPr>
          <a:xfrm>
            <a:off x="685801" y="649729"/>
            <a:ext cx="7772400" cy="2387600"/>
          </a:xfrm>
        </p:spPr>
        <p:txBody>
          <a:bodyPr anchor="b"/>
          <a:lstStyle>
            <a:lvl1pPr algn="l">
              <a:defRPr sz="6000">
                <a:solidFill>
                  <a:schemeClr val="bg2"/>
                </a:solidFill>
              </a:defRPr>
            </a:lvl1pPr>
          </a:lstStyle>
          <a:p>
            <a:r>
              <a:rPr lang="en-US" dirty="0"/>
              <a:t>Click to edit Master title style</a:t>
            </a:r>
          </a:p>
        </p:txBody>
      </p:sp>
      <p:sp>
        <p:nvSpPr>
          <p:cNvPr id="10" name="Subtitle 2"/>
          <p:cNvSpPr>
            <a:spLocks noGrp="1"/>
          </p:cNvSpPr>
          <p:nvPr>
            <p:ph type="subTitle" idx="1"/>
          </p:nvPr>
        </p:nvSpPr>
        <p:spPr>
          <a:xfrm>
            <a:off x="685801" y="3408672"/>
            <a:ext cx="7772400" cy="1376493"/>
          </a:xfrm>
        </p:spPr>
        <p:txBody>
          <a:bodyPr/>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Date Placeholder 1"/>
          <p:cNvSpPr>
            <a:spLocks noGrp="1"/>
          </p:cNvSpPr>
          <p:nvPr>
            <p:ph type="dt" sz="half" idx="10"/>
          </p:nvPr>
        </p:nvSpPr>
        <p:spPr>
          <a:xfrm>
            <a:off x="6303264" y="293586"/>
            <a:ext cx="2840736" cy="362930"/>
          </a:xfrm>
        </p:spPr>
        <p:txBody>
          <a:bodyPr/>
          <a:lstStyle/>
          <a:p>
            <a:endParaRPr lang="en-US" dirty="0"/>
          </a:p>
        </p:txBody>
      </p:sp>
      <p:grpSp>
        <p:nvGrpSpPr>
          <p:cNvPr id="12" name="Group 11"/>
          <p:cNvGrpSpPr/>
          <p:nvPr userDrawn="1"/>
        </p:nvGrpSpPr>
        <p:grpSpPr>
          <a:xfrm>
            <a:off x="783610" y="5853737"/>
            <a:ext cx="7511210" cy="731520"/>
            <a:chOff x="783610" y="5853737"/>
            <a:chExt cx="7511210" cy="73152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8745" y="5894252"/>
              <a:ext cx="1005840" cy="591969"/>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610" y="5853737"/>
              <a:ext cx="1880516" cy="731520"/>
            </a:xfrm>
            <a:prstGeom prst="rect">
              <a:avLst/>
            </a:prstGeom>
          </p:spPr>
        </p:pic>
        <p:pic>
          <p:nvPicPr>
            <p:cNvPr id="17" name="Picture 16"/>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6884775" y="5945177"/>
              <a:ext cx="1410045" cy="548640"/>
            </a:xfrm>
            <a:prstGeom prst="rect">
              <a:avLst/>
            </a:prstGeom>
          </p:spPr>
        </p:pic>
      </p:grpSp>
    </p:spTree>
    <p:extLst>
      <p:ext uri="{BB962C8B-B14F-4D97-AF65-F5344CB8AC3E}">
        <p14:creationId xmlns:p14="http://schemas.microsoft.com/office/powerpoint/2010/main" val="14526779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 B Titl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96073" y="-3692"/>
            <a:ext cx="2447926" cy="2845813"/>
          </a:xfrm>
          <a:prstGeom prst="rect">
            <a:avLst/>
          </a:prstGeom>
        </p:spPr>
      </p:pic>
      <p:sp>
        <p:nvSpPr>
          <p:cNvPr id="2" name="Title 1"/>
          <p:cNvSpPr>
            <a:spLocks noGrp="1"/>
          </p:cNvSpPr>
          <p:nvPr>
            <p:ph type="title" hasCustomPrompt="1"/>
          </p:nvPr>
        </p:nvSpPr>
        <p:spPr>
          <a:xfrm>
            <a:off x="0" y="2826495"/>
            <a:ext cx="9144000" cy="1560154"/>
          </a:xfrm>
          <a:solidFill>
            <a:schemeClr val="tx2"/>
          </a:solidFill>
        </p:spPr>
        <p:txBody>
          <a:bodyPr lIns="274320" rIns="274320" anchor="b" anchorCtr="0"/>
          <a:lstStyle>
            <a:lvl1pPr>
              <a:defRPr>
                <a:solidFill>
                  <a:schemeClr val="bg2"/>
                </a:solidFill>
              </a:defRPr>
            </a:lvl1pPr>
          </a:lstStyle>
          <a:p>
            <a:r>
              <a:rPr lang="en-US" dirty="0"/>
              <a:t>Click to add section title</a:t>
            </a:r>
          </a:p>
        </p:txBody>
      </p:sp>
      <p:sp>
        <p:nvSpPr>
          <p:cNvPr id="3" name="Subtitle 2"/>
          <p:cNvSpPr>
            <a:spLocks noGrp="1"/>
          </p:cNvSpPr>
          <p:nvPr>
            <p:ph type="subTitle" idx="1" hasCustomPrompt="1"/>
          </p:nvPr>
        </p:nvSpPr>
        <p:spPr>
          <a:xfrm>
            <a:off x="2" y="4386649"/>
            <a:ext cx="9143998" cy="1194344"/>
          </a:xfrm>
          <a:solidFill>
            <a:schemeClr val="tx2"/>
          </a:solidFill>
        </p:spPr>
        <p:txBody>
          <a:bodyPr lIns="274320" tIns="274320" rIns="274320"/>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or quote</a:t>
            </a:r>
          </a:p>
        </p:txBody>
      </p:sp>
      <p:sp>
        <p:nvSpPr>
          <p:cNvPr id="12" name="Slide Number Placeholder 11"/>
          <p:cNvSpPr>
            <a:spLocks noGrp="1"/>
          </p:cNvSpPr>
          <p:nvPr>
            <p:ph type="sldNum" sz="quarter" idx="11"/>
          </p:nvPr>
        </p:nvSpPr>
        <p:spPr>
          <a:xfrm>
            <a:off x="8180172" y="6495070"/>
            <a:ext cx="963827" cy="362930"/>
          </a:xfrm>
          <a:prstGeom prst="rect">
            <a:avLst/>
          </a:prstGeom>
        </p:spPr>
        <p:txBody>
          <a:bodyPr/>
          <a:lstStyle/>
          <a:p>
            <a:fld id="{00DB2D1B-442C-D640-B645-FF55D99A1E4A}" type="slidenum">
              <a:rPr lang="en-US" smtClean="0"/>
              <a:pPr/>
              <a:t>‹#›</a:t>
            </a:fld>
            <a:endParaRPr lang="en-US" dirty="0"/>
          </a:p>
        </p:txBody>
      </p:sp>
    </p:spTree>
    <p:extLst>
      <p:ext uri="{BB962C8B-B14F-4D97-AF65-F5344CB8AC3E}">
        <p14:creationId xmlns:p14="http://schemas.microsoft.com/office/powerpoint/2010/main" val="400912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range B Title">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96073" y="-3692"/>
            <a:ext cx="2447926" cy="2845813"/>
          </a:xfrm>
          <a:prstGeom prst="rect">
            <a:avLst/>
          </a:prstGeom>
        </p:spPr>
      </p:pic>
      <p:sp>
        <p:nvSpPr>
          <p:cNvPr id="2" name="Title 1"/>
          <p:cNvSpPr>
            <a:spLocks noGrp="1"/>
          </p:cNvSpPr>
          <p:nvPr>
            <p:ph type="title" hasCustomPrompt="1"/>
          </p:nvPr>
        </p:nvSpPr>
        <p:spPr>
          <a:xfrm>
            <a:off x="0" y="2826495"/>
            <a:ext cx="9144000" cy="1560154"/>
          </a:xfrm>
          <a:solidFill>
            <a:schemeClr val="accent1"/>
          </a:solidFill>
        </p:spPr>
        <p:txBody>
          <a:bodyPr lIns="274320" rIns="274320" anchor="b" anchorCtr="0"/>
          <a:lstStyle>
            <a:lvl1pPr>
              <a:defRPr>
                <a:solidFill>
                  <a:schemeClr val="bg2"/>
                </a:solidFill>
              </a:defRPr>
            </a:lvl1pPr>
          </a:lstStyle>
          <a:p>
            <a:r>
              <a:rPr lang="en-US" dirty="0"/>
              <a:t>Click to add section title</a:t>
            </a:r>
          </a:p>
        </p:txBody>
      </p:sp>
      <p:sp>
        <p:nvSpPr>
          <p:cNvPr id="3" name="Subtitle 2"/>
          <p:cNvSpPr>
            <a:spLocks noGrp="1"/>
          </p:cNvSpPr>
          <p:nvPr>
            <p:ph type="subTitle" idx="1" hasCustomPrompt="1"/>
          </p:nvPr>
        </p:nvSpPr>
        <p:spPr>
          <a:xfrm>
            <a:off x="2" y="4386649"/>
            <a:ext cx="9143998" cy="1194344"/>
          </a:xfrm>
          <a:solidFill>
            <a:schemeClr val="accent1"/>
          </a:solidFill>
        </p:spPr>
        <p:txBody>
          <a:bodyPr lIns="274320" tIns="274320" rIns="274320"/>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or quote</a:t>
            </a:r>
          </a:p>
        </p:txBody>
      </p:sp>
      <p:sp>
        <p:nvSpPr>
          <p:cNvPr id="10" name="Slide Number Placeholder 11"/>
          <p:cNvSpPr>
            <a:spLocks noGrp="1"/>
          </p:cNvSpPr>
          <p:nvPr>
            <p:ph type="sldNum" sz="quarter" idx="11"/>
          </p:nvPr>
        </p:nvSpPr>
        <p:spPr>
          <a:xfrm>
            <a:off x="8180172" y="6495070"/>
            <a:ext cx="963827" cy="362930"/>
          </a:xfrm>
          <a:prstGeom prst="rect">
            <a:avLst/>
          </a:prstGeom>
        </p:spPr>
        <p:txBody>
          <a:bodyPr/>
          <a:lstStyle/>
          <a:p>
            <a:fld id="{00DB2D1B-442C-D640-B645-FF55D99A1E4A}" type="slidenum">
              <a:rPr lang="en-US" smtClean="0"/>
              <a:pPr/>
              <a:t>‹#›</a:t>
            </a:fld>
            <a:endParaRPr lang="en-US" dirty="0"/>
          </a:p>
        </p:txBody>
      </p:sp>
    </p:spTree>
    <p:extLst>
      <p:ext uri="{BB962C8B-B14F-4D97-AF65-F5344CB8AC3E}">
        <p14:creationId xmlns:p14="http://schemas.microsoft.com/office/powerpoint/2010/main" val="2366436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y B Titl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96073" y="-3692"/>
            <a:ext cx="2447926" cy="2845813"/>
          </a:xfrm>
          <a:prstGeom prst="rect">
            <a:avLst/>
          </a:prstGeom>
        </p:spPr>
      </p:pic>
      <p:sp>
        <p:nvSpPr>
          <p:cNvPr id="2" name="Title 1"/>
          <p:cNvSpPr>
            <a:spLocks noGrp="1"/>
          </p:cNvSpPr>
          <p:nvPr>
            <p:ph type="title" hasCustomPrompt="1"/>
          </p:nvPr>
        </p:nvSpPr>
        <p:spPr>
          <a:xfrm>
            <a:off x="0" y="2826495"/>
            <a:ext cx="9144000" cy="1560154"/>
          </a:xfrm>
          <a:solidFill>
            <a:schemeClr val="tx1"/>
          </a:solidFill>
        </p:spPr>
        <p:txBody>
          <a:bodyPr lIns="274320" rIns="274320" anchor="b" anchorCtr="0"/>
          <a:lstStyle>
            <a:lvl1pPr>
              <a:defRPr>
                <a:solidFill>
                  <a:schemeClr val="bg2"/>
                </a:solidFill>
              </a:defRPr>
            </a:lvl1pPr>
          </a:lstStyle>
          <a:p>
            <a:r>
              <a:rPr lang="en-US" dirty="0"/>
              <a:t>Click to add section title</a:t>
            </a:r>
          </a:p>
        </p:txBody>
      </p:sp>
      <p:sp>
        <p:nvSpPr>
          <p:cNvPr id="3" name="Subtitle 2"/>
          <p:cNvSpPr>
            <a:spLocks noGrp="1"/>
          </p:cNvSpPr>
          <p:nvPr>
            <p:ph type="subTitle" idx="1" hasCustomPrompt="1"/>
          </p:nvPr>
        </p:nvSpPr>
        <p:spPr>
          <a:xfrm>
            <a:off x="2" y="4386649"/>
            <a:ext cx="9143998" cy="1194344"/>
          </a:xfrm>
          <a:solidFill>
            <a:schemeClr val="tx1"/>
          </a:solidFill>
        </p:spPr>
        <p:txBody>
          <a:bodyPr lIns="274320" tIns="274320" rIns="274320"/>
          <a:lstStyle>
            <a:lvl1pPr marL="0" indent="0" algn="l">
              <a:buNone/>
              <a:defRPr sz="2400" b="0" i="0">
                <a:solidFill>
                  <a:schemeClr val="bg2"/>
                </a:solidFill>
                <a:latin typeface="Georgia Regular" charset="0"/>
                <a:ea typeface="Georgia Regular" charset="0"/>
                <a:cs typeface="Georgia Regular"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or quote</a:t>
            </a:r>
          </a:p>
        </p:txBody>
      </p:sp>
      <p:sp>
        <p:nvSpPr>
          <p:cNvPr id="10" name="Slide Number Placeholder 11"/>
          <p:cNvSpPr txBox="1">
            <a:spLocks/>
          </p:cNvSpPr>
          <p:nvPr userDrawn="1"/>
        </p:nvSpPr>
        <p:spPr>
          <a:xfrm>
            <a:off x="8180172" y="6495070"/>
            <a:ext cx="963827" cy="36293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pPr/>
              <a:t>‹#›</a:t>
            </a:fld>
            <a:endParaRPr lang="en-US" dirty="0"/>
          </a:p>
        </p:txBody>
      </p:sp>
    </p:spTree>
    <p:extLst>
      <p:ext uri="{BB962C8B-B14F-4D97-AF65-F5344CB8AC3E}">
        <p14:creationId xmlns:p14="http://schemas.microsoft.com/office/powerpoint/2010/main" val="2765391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Blue">
    <p:spTree>
      <p:nvGrpSpPr>
        <p:cNvPr id="1" name=""/>
        <p:cNvGrpSpPr/>
        <p:nvPr/>
      </p:nvGrpSpPr>
      <p:grpSpPr>
        <a:xfrm>
          <a:off x="0" y="0"/>
          <a:ext cx="0" cy="0"/>
          <a:chOff x="0" y="0"/>
          <a:chExt cx="0" cy="0"/>
        </a:xfrm>
      </p:grpSpPr>
      <p:sp>
        <p:nvSpPr>
          <p:cNvPr id="15" name="TextBox 14"/>
          <p:cNvSpPr txBox="1"/>
          <p:nvPr userDrawn="1"/>
        </p:nvSpPr>
        <p:spPr>
          <a:xfrm>
            <a:off x="5334000" y="0"/>
            <a:ext cx="3810000" cy="6858000"/>
          </a:xfrm>
          <a:prstGeom prst="rect">
            <a:avLst/>
          </a:prstGeom>
          <a:solidFill>
            <a:schemeClr val="tx2"/>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7" name="Text Placeholder 2"/>
          <p:cNvSpPr>
            <a:spLocks noGrp="1"/>
          </p:cNvSpPr>
          <p:nvPr>
            <p:ph type="body" sz="quarter" idx="11" hasCustomPrompt="1"/>
          </p:nvPr>
        </p:nvSpPr>
        <p:spPr>
          <a:xfrm>
            <a:off x="5603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1" i="1" baseline="0">
                <a:solidFill>
                  <a:schemeClr val="bg2"/>
                </a:solidFill>
                <a:latin typeface="Arial" panose="020B0604020202020204" pitchFamily="34" charset="0"/>
                <a:ea typeface="Eras Demi ITC" panose="020B08050305040208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5" name="Slide Number Placeholder 4"/>
          <p:cNvSpPr>
            <a:spLocks noGrp="1"/>
          </p:cNvSpPr>
          <p:nvPr>
            <p:ph type="sldNum" sz="quarter" idx="14"/>
          </p:nvPr>
        </p:nvSpPr>
        <p:spPr>
          <a:xfrm>
            <a:off x="7952898" y="6246991"/>
            <a:ext cx="960120" cy="362930"/>
          </a:xfrm>
          <a:prstGeom prst="rect">
            <a:avLst/>
          </a:prstGeom>
        </p:spPr>
        <p:txBody>
          <a:bodyPr lIns="274320" rIns="91440"/>
          <a:lstStyle>
            <a:lvl1pPr algn="l">
              <a:defRPr>
                <a:solidFill>
                  <a:schemeClr val="bg1"/>
                </a:solidFill>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Tree>
    <p:extLst>
      <p:ext uri="{BB962C8B-B14F-4D97-AF65-F5344CB8AC3E}">
        <p14:creationId xmlns:p14="http://schemas.microsoft.com/office/powerpoint/2010/main" val="12542027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Orange">
    <p:spTree>
      <p:nvGrpSpPr>
        <p:cNvPr id="1" name=""/>
        <p:cNvGrpSpPr/>
        <p:nvPr/>
      </p:nvGrpSpPr>
      <p:grpSpPr>
        <a:xfrm>
          <a:off x="0" y="0"/>
          <a:ext cx="0" cy="0"/>
          <a:chOff x="0" y="0"/>
          <a:chExt cx="0" cy="0"/>
        </a:xfrm>
      </p:grpSpPr>
      <p:sp>
        <p:nvSpPr>
          <p:cNvPr id="7" name="TextBox 6"/>
          <p:cNvSpPr txBox="1"/>
          <p:nvPr userDrawn="1"/>
        </p:nvSpPr>
        <p:spPr>
          <a:xfrm>
            <a:off x="5334000" y="0"/>
            <a:ext cx="3810000" cy="6858000"/>
          </a:xfrm>
          <a:prstGeom prst="rect">
            <a:avLst/>
          </a:prstGeom>
          <a:solidFill>
            <a:schemeClr val="accent1"/>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9" name="Slide Number Placeholder 4"/>
          <p:cNvSpPr>
            <a:spLocks noGrp="1"/>
          </p:cNvSpPr>
          <p:nvPr>
            <p:ph type="sldNum" sz="quarter" idx="14"/>
          </p:nvPr>
        </p:nvSpPr>
        <p:spPr>
          <a:xfrm>
            <a:off x="7952898" y="6246991"/>
            <a:ext cx="960120" cy="362930"/>
          </a:xfrm>
          <a:prstGeom prst="rect">
            <a:avLst/>
          </a:prstGeom>
        </p:spPr>
        <p:txBody>
          <a:bodyPr lIns="274320" rIns="91440"/>
          <a:lstStyle>
            <a:lvl1pPr algn="l">
              <a:defRPr>
                <a:solidFill>
                  <a:schemeClr val="bg1"/>
                </a:solidFill>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
        <p:nvSpPr>
          <p:cNvPr id="10" name="Text Placeholder 2"/>
          <p:cNvSpPr>
            <a:spLocks noGrp="1"/>
          </p:cNvSpPr>
          <p:nvPr>
            <p:ph type="body" sz="quarter" idx="11" hasCustomPrompt="1"/>
          </p:nvPr>
        </p:nvSpPr>
        <p:spPr>
          <a:xfrm>
            <a:off x="5603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baseline="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Tree>
    <p:extLst>
      <p:ext uri="{BB962C8B-B14F-4D97-AF65-F5344CB8AC3E}">
        <p14:creationId xmlns:p14="http://schemas.microsoft.com/office/powerpoint/2010/main" val="19874536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Grey">
    <p:spTree>
      <p:nvGrpSpPr>
        <p:cNvPr id="1" name=""/>
        <p:cNvGrpSpPr/>
        <p:nvPr/>
      </p:nvGrpSpPr>
      <p:grpSpPr>
        <a:xfrm>
          <a:off x="0" y="0"/>
          <a:ext cx="0" cy="0"/>
          <a:chOff x="0" y="0"/>
          <a:chExt cx="0" cy="0"/>
        </a:xfrm>
      </p:grpSpPr>
      <p:sp>
        <p:nvSpPr>
          <p:cNvPr id="8" name="TextBox 7"/>
          <p:cNvSpPr txBox="1"/>
          <p:nvPr userDrawn="1"/>
        </p:nvSpPr>
        <p:spPr>
          <a:xfrm>
            <a:off x="5334000" y="0"/>
            <a:ext cx="3810000" cy="6858000"/>
          </a:xfrm>
          <a:prstGeom prst="rect">
            <a:avLst/>
          </a:prstGeom>
          <a:solidFill>
            <a:schemeClr val="tx1"/>
          </a:solidFill>
        </p:spPr>
        <p:txBody>
          <a:bodyPr wrap="square" lIns="365760" rIns="365760" rtlCol="0" anchor="t"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6" name="Slide Number Placeholder 4"/>
          <p:cNvSpPr>
            <a:spLocks noGrp="1"/>
          </p:cNvSpPr>
          <p:nvPr>
            <p:ph type="sldNum" sz="quarter" idx="14"/>
          </p:nvPr>
        </p:nvSpPr>
        <p:spPr>
          <a:xfrm>
            <a:off x="7952898" y="6246991"/>
            <a:ext cx="960120" cy="362930"/>
          </a:xfrm>
          <a:prstGeom prst="rect">
            <a:avLst/>
          </a:prstGeom>
        </p:spPr>
        <p:txBody>
          <a:bodyPr lIns="274320" rIns="91440"/>
          <a:lstStyle>
            <a:lvl1pPr algn="l">
              <a:defRPr>
                <a:solidFill>
                  <a:schemeClr val="bg1"/>
                </a:solidFill>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
        <p:nvSpPr>
          <p:cNvPr id="10" name="Text Placeholder 2"/>
          <p:cNvSpPr>
            <a:spLocks noGrp="1"/>
          </p:cNvSpPr>
          <p:nvPr>
            <p:ph type="body" sz="quarter" idx="11" hasCustomPrompt="1"/>
          </p:nvPr>
        </p:nvSpPr>
        <p:spPr>
          <a:xfrm>
            <a:off x="5603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baseline="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Tree>
    <p:extLst>
      <p:ext uri="{BB962C8B-B14F-4D97-AF65-F5344CB8AC3E}">
        <p14:creationId xmlns:p14="http://schemas.microsoft.com/office/powerpoint/2010/main" val="11709769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Blue">
    <p:spTree>
      <p:nvGrpSpPr>
        <p:cNvPr id="1" name=""/>
        <p:cNvGrpSpPr/>
        <p:nvPr/>
      </p:nvGrpSpPr>
      <p:grpSpPr>
        <a:xfrm>
          <a:off x="0" y="0"/>
          <a:ext cx="0" cy="0"/>
          <a:chOff x="0" y="0"/>
          <a:chExt cx="0" cy="0"/>
        </a:xfrm>
      </p:grpSpPr>
      <p:sp>
        <p:nvSpPr>
          <p:cNvPr id="8" name="TextBox 7"/>
          <p:cNvSpPr txBox="1"/>
          <p:nvPr userDrawn="1"/>
        </p:nvSpPr>
        <p:spPr>
          <a:xfrm>
            <a:off x="0" y="0"/>
            <a:ext cx="3810000" cy="6858000"/>
          </a:xfrm>
          <a:prstGeom prst="rect">
            <a:avLst/>
          </a:prstGeom>
          <a:solidFill>
            <a:schemeClr val="tx2"/>
          </a:solidFill>
        </p:spPr>
        <p:txBody>
          <a:bodyPr wrap="square" lIns="365760" rIns="365760" rtlCol="0" anchor="t"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9" name="Text Placeholder 2"/>
          <p:cNvSpPr>
            <a:spLocks noGrp="1"/>
          </p:cNvSpPr>
          <p:nvPr>
            <p:ph type="body" sz="quarter" idx="11" hasCustomPrompt="1"/>
          </p:nvPr>
        </p:nvSpPr>
        <p:spPr>
          <a:xfrm>
            <a:off x="269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baseline="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Tree>
    <p:extLst>
      <p:ext uri="{BB962C8B-B14F-4D97-AF65-F5344CB8AC3E}">
        <p14:creationId xmlns:p14="http://schemas.microsoft.com/office/powerpoint/2010/main" val="18398101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ight Orange">
    <p:spTree>
      <p:nvGrpSpPr>
        <p:cNvPr id="1" name=""/>
        <p:cNvGrpSpPr/>
        <p:nvPr/>
      </p:nvGrpSpPr>
      <p:grpSpPr>
        <a:xfrm>
          <a:off x="0" y="0"/>
          <a:ext cx="0" cy="0"/>
          <a:chOff x="0" y="0"/>
          <a:chExt cx="0" cy="0"/>
        </a:xfrm>
      </p:grpSpPr>
      <p:sp>
        <p:nvSpPr>
          <p:cNvPr id="8" name="TextBox 7"/>
          <p:cNvSpPr txBox="1"/>
          <p:nvPr userDrawn="1"/>
        </p:nvSpPr>
        <p:spPr>
          <a:xfrm>
            <a:off x="0" y="0"/>
            <a:ext cx="3810000" cy="6858000"/>
          </a:xfrm>
          <a:prstGeom prst="rect">
            <a:avLst/>
          </a:prstGeom>
          <a:solidFill>
            <a:schemeClr val="accent1"/>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6" name="Text Placeholder 2"/>
          <p:cNvSpPr>
            <a:spLocks noGrp="1"/>
          </p:cNvSpPr>
          <p:nvPr>
            <p:ph type="body" sz="quarter" idx="11" hasCustomPrompt="1"/>
          </p:nvPr>
        </p:nvSpPr>
        <p:spPr>
          <a:xfrm>
            <a:off x="269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baseline="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10" name="Slide Number Placeholder 4"/>
          <p:cNvSpPr txBox="1">
            <a:spLocks/>
          </p:cNvSpPr>
          <p:nvPr userDrawn="1"/>
        </p:nvSpPr>
        <p:spPr>
          <a:xfrm>
            <a:off x="269631" y="6397982"/>
            <a:ext cx="960120" cy="362930"/>
          </a:xfrm>
          <a:prstGeom prst="rect">
            <a:avLst/>
          </a:prstGeom>
        </p:spPr>
        <p:txBody>
          <a:bodyPr lIns="274320" rIns="91440"/>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42089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Grey">
    <p:spTree>
      <p:nvGrpSpPr>
        <p:cNvPr id="1" name=""/>
        <p:cNvGrpSpPr/>
        <p:nvPr/>
      </p:nvGrpSpPr>
      <p:grpSpPr>
        <a:xfrm>
          <a:off x="0" y="0"/>
          <a:ext cx="0" cy="0"/>
          <a:chOff x="0" y="0"/>
          <a:chExt cx="0" cy="0"/>
        </a:xfrm>
      </p:grpSpPr>
      <p:sp>
        <p:nvSpPr>
          <p:cNvPr id="8" name="TextBox 7"/>
          <p:cNvSpPr txBox="1"/>
          <p:nvPr userDrawn="1"/>
        </p:nvSpPr>
        <p:spPr>
          <a:xfrm>
            <a:off x="0" y="0"/>
            <a:ext cx="3810000" cy="6858000"/>
          </a:xfrm>
          <a:prstGeom prst="rect">
            <a:avLst/>
          </a:prstGeom>
          <a:solidFill>
            <a:schemeClr val="tx1"/>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6" name="Text Placeholder 2"/>
          <p:cNvSpPr>
            <a:spLocks noGrp="1"/>
          </p:cNvSpPr>
          <p:nvPr>
            <p:ph type="body" sz="quarter" idx="11" hasCustomPrompt="1"/>
          </p:nvPr>
        </p:nvSpPr>
        <p:spPr>
          <a:xfrm>
            <a:off x="269631" y="254794"/>
            <a:ext cx="3309387" cy="5832241"/>
          </a:xfrm>
        </p:spPr>
        <p:txBody>
          <a:bodyPr anchor="t"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baseline="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10" name="Slide Number Placeholder 4"/>
          <p:cNvSpPr txBox="1">
            <a:spLocks/>
          </p:cNvSpPr>
          <p:nvPr userDrawn="1"/>
        </p:nvSpPr>
        <p:spPr>
          <a:xfrm>
            <a:off x="269631" y="6397982"/>
            <a:ext cx="960120" cy="362930"/>
          </a:xfrm>
          <a:prstGeom prst="rect">
            <a:avLst/>
          </a:prstGeom>
        </p:spPr>
        <p:txBody>
          <a:bodyPr lIns="274320" rIns="91440"/>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1762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p Blue">
    <p:spTree>
      <p:nvGrpSpPr>
        <p:cNvPr id="1" name=""/>
        <p:cNvGrpSpPr/>
        <p:nvPr/>
      </p:nvGrpSpPr>
      <p:grpSpPr>
        <a:xfrm>
          <a:off x="0" y="0"/>
          <a:ext cx="0" cy="0"/>
          <a:chOff x="0" y="0"/>
          <a:chExt cx="0" cy="0"/>
        </a:xfrm>
      </p:grpSpPr>
      <p:sp>
        <p:nvSpPr>
          <p:cNvPr id="15" name="TextBox 14"/>
          <p:cNvSpPr txBox="1"/>
          <p:nvPr userDrawn="1"/>
        </p:nvSpPr>
        <p:spPr>
          <a:xfrm>
            <a:off x="0" y="5570015"/>
            <a:ext cx="9144000" cy="1287985"/>
          </a:xfrm>
          <a:prstGeom prst="rect">
            <a:avLst/>
          </a:prstGeom>
          <a:solidFill>
            <a:schemeClr val="tx2"/>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11" name="Text Placeholder 2"/>
          <p:cNvSpPr>
            <a:spLocks noGrp="1"/>
          </p:cNvSpPr>
          <p:nvPr>
            <p:ph type="body" sz="quarter" idx="11" hasCustomPrompt="1"/>
          </p:nvPr>
        </p:nvSpPr>
        <p:spPr>
          <a:xfrm>
            <a:off x="262636" y="5721178"/>
            <a:ext cx="7805600" cy="955519"/>
          </a:xfrm>
        </p:spPr>
        <p:txBody>
          <a:bodyPr anchor="ctr"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a:solidFill>
                  <a:schemeClr val="bg2"/>
                </a:solidFill>
                <a:latin typeface="Georgia Regular" charset="0"/>
                <a:ea typeface="Georgia Regular" charset="0"/>
                <a:cs typeface="Georgia Regular"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3" name="Slide Number Placeholder 2"/>
          <p:cNvSpPr>
            <a:spLocks noGrp="1"/>
          </p:cNvSpPr>
          <p:nvPr>
            <p:ph type="sldNum" sz="quarter" idx="13"/>
          </p:nvPr>
        </p:nvSpPr>
        <p:spPr>
          <a:xfrm>
            <a:off x="8180172" y="6313767"/>
            <a:ext cx="963827" cy="36293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Tree>
    <p:extLst>
      <p:ext uri="{BB962C8B-B14F-4D97-AF65-F5344CB8AC3E}">
        <p14:creationId xmlns:p14="http://schemas.microsoft.com/office/powerpoint/2010/main" val="10068454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p Orange">
    <p:spTree>
      <p:nvGrpSpPr>
        <p:cNvPr id="1" name=""/>
        <p:cNvGrpSpPr/>
        <p:nvPr/>
      </p:nvGrpSpPr>
      <p:grpSpPr>
        <a:xfrm>
          <a:off x="0" y="0"/>
          <a:ext cx="0" cy="0"/>
          <a:chOff x="0" y="0"/>
          <a:chExt cx="0" cy="0"/>
        </a:xfrm>
      </p:grpSpPr>
      <p:sp>
        <p:nvSpPr>
          <p:cNvPr id="11" name="TextBox 10"/>
          <p:cNvSpPr txBox="1"/>
          <p:nvPr userDrawn="1"/>
        </p:nvSpPr>
        <p:spPr>
          <a:xfrm>
            <a:off x="0" y="5570015"/>
            <a:ext cx="9144000" cy="1287985"/>
          </a:xfrm>
          <a:prstGeom prst="rect">
            <a:avLst/>
          </a:prstGeom>
          <a:solidFill>
            <a:schemeClr val="accent1"/>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7" name="Text Placeholder 2"/>
          <p:cNvSpPr>
            <a:spLocks noGrp="1"/>
          </p:cNvSpPr>
          <p:nvPr>
            <p:ph type="body" sz="quarter" idx="11" hasCustomPrompt="1"/>
          </p:nvPr>
        </p:nvSpPr>
        <p:spPr>
          <a:xfrm>
            <a:off x="262636" y="5721178"/>
            <a:ext cx="7805600" cy="955519"/>
          </a:xfrm>
        </p:spPr>
        <p:txBody>
          <a:bodyPr anchor="ctr"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a:solidFill>
                  <a:schemeClr val="bg2"/>
                </a:solidFill>
                <a:latin typeface="Georgia Regular" charset="0"/>
                <a:ea typeface="Georgia Regular" charset="0"/>
                <a:cs typeface="Georgia Regular"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8" name="Slide Number Placeholder 2"/>
          <p:cNvSpPr txBox="1">
            <a:spLocks/>
          </p:cNvSpPr>
          <p:nvPr userDrawn="1"/>
        </p:nvSpPr>
        <p:spPr>
          <a:xfrm>
            <a:off x="8180172" y="6313767"/>
            <a:ext cx="963827" cy="362930"/>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8234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p Grey">
    <p:spTree>
      <p:nvGrpSpPr>
        <p:cNvPr id="1" name=""/>
        <p:cNvGrpSpPr/>
        <p:nvPr/>
      </p:nvGrpSpPr>
      <p:grpSpPr>
        <a:xfrm>
          <a:off x="0" y="0"/>
          <a:ext cx="0" cy="0"/>
          <a:chOff x="0" y="0"/>
          <a:chExt cx="0" cy="0"/>
        </a:xfrm>
      </p:grpSpPr>
      <p:sp>
        <p:nvSpPr>
          <p:cNvPr id="11" name="TextBox 10"/>
          <p:cNvSpPr txBox="1"/>
          <p:nvPr userDrawn="1"/>
        </p:nvSpPr>
        <p:spPr>
          <a:xfrm>
            <a:off x="0" y="5570015"/>
            <a:ext cx="9144000" cy="1287985"/>
          </a:xfrm>
          <a:prstGeom prst="rect">
            <a:avLst/>
          </a:prstGeom>
          <a:solidFill>
            <a:schemeClr val="tx1"/>
          </a:solidFill>
        </p:spPr>
        <p:txBody>
          <a:bodyPr wrap="square" lIns="365760" rIns="365760" rtlCol="0" anchor="ctr" anchorCtr="0">
            <a:noAutofit/>
          </a:bodyPr>
          <a:lstStyle/>
          <a:p>
            <a:pPr>
              <a:lnSpc>
                <a:spcPct val="150000"/>
              </a:lnSpc>
            </a:pPr>
            <a:endParaRPr lang="en-US" b="0" i="0" dirty="0">
              <a:solidFill>
                <a:schemeClr val="bg2"/>
              </a:solidFill>
              <a:latin typeface="Georgia Regular" charset="0"/>
              <a:ea typeface="Georgia Regular" charset="0"/>
              <a:cs typeface="Georgia Regular" charset="0"/>
            </a:endParaRPr>
          </a:p>
        </p:txBody>
      </p:sp>
      <p:sp>
        <p:nvSpPr>
          <p:cNvPr id="7" name="Text Placeholder 2"/>
          <p:cNvSpPr>
            <a:spLocks noGrp="1"/>
          </p:cNvSpPr>
          <p:nvPr>
            <p:ph type="body" sz="quarter" idx="11" hasCustomPrompt="1"/>
          </p:nvPr>
        </p:nvSpPr>
        <p:spPr>
          <a:xfrm>
            <a:off x="262636" y="5721178"/>
            <a:ext cx="7805600" cy="955519"/>
          </a:xfrm>
        </p:spPr>
        <p:txBody>
          <a:bodyPr anchor="ctr" anchorCtr="0">
            <a:normAutofit/>
          </a:bodyPr>
          <a:lstStyle>
            <a:lvl1pPr marL="0" marR="0" indent="0" algn="l" defTabSz="914400" rtl="0" eaLnBrk="1" fontAlgn="auto" latinLnBrk="0" hangingPunct="1">
              <a:lnSpc>
                <a:spcPct val="150000"/>
              </a:lnSpc>
              <a:spcBef>
                <a:spcPts val="0"/>
              </a:spcBef>
              <a:spcAft>
                <a:spcPts val="0"/>
              </a:spcAft>
              <a:buClrTx/>
              <a:buSzTx/>
              <a:buFontTx/>
              <a:buNone/>
              <a:tabLst/>
              <a:defRPr sz="1800" b="0" i="0">
                <a:solidFill>
                  <a:schemeClr val="bg2"/>
                </a:solidFill>
                <a:latin typeface="Georgia Regular" charset="0"/>
                <a:ea typeface="Georgia Regular" charset="0"/>
                <a:cs typeface="Georgia Regular" charset="0"/>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6E7E8"/>
                </a:solidFill>
                <a:effectLst/>
                <a:uLnTx/>
                <a:uFillTx/>
                <a:latin typeface="Georgia" charset="0"/>
                <a:ea typeface="Georgia" charset="0"/>
                <a:cs typeface="Georgia" charset="0"/>
              </a:rPr>
              <a:t>Click to add text to accompany photo or figure</a:t>
            </a:r>
          </a:p>
        </p:txBody>
      </p:sp>
      <p:sp>
        <p:nvSpPr>
          <p:cNvPr id="8" name="Slide Number Placeholder 2"/>
          <p:cNvSpPr txBox="1">
            <a:spLocks/>
          </p:cNvSpPr>
          <p:nvPr userDrawn="1"/>
        </p:nvSpPr>
        <p:spPr>
          <a:xfrm>
            <a:off x="8180172" y="6313767"/>
            <a:ext cx="963827" cy="362930"/>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582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er Blue">
    <p:spTree>
      <p:nvGrpSpPr>
        <p:cNvPr id="1" name=""/>
        <p:cNvGrpSpPr/>
        <p:nvPr/>
      </p:nvGrpSpPr>
      <p:grpSpPr>
        <a:xfrm>
          <a:off x="0" y="0"/>
          <a:ext cx="0" cy="0"/>
          <a:chOff x="0" y="0"/>
          <a:chExt cx="0" cy="0"/>
        </a:xfrm>
      </p:grpSpPr>
      <p:sp>
        <p:nvSpPr>
          <p:cNvPr id="6" name="Rectangle 5"/>
          <p:cNvSpPr/>
          <p:nvPr userDrawn="1"/>
        </p:nvSpPr>
        <p:spPr>
          <a:xfrm>
            <a:off x="0" y="0"/>
            <a:ext cx="9143999" cy="1407227"/>
          </a:xfrm>
          <a:prstGeom prst="rect">
            <a:avLst/>
          </a:prstGeom>
          <a:solidFill>
            <a:srgbClr val="32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2"/>
          <p:cNvSpPr>
            <a:spLocks noGrp="1"/>
          </p:cNvSpPr>
          <p:nvPr>
            <p:ph idx="1"/>
          </p:nvPr>
        </p:nvSpPr>
        <p:spPr>
          <a:xfrm>
            <a:off x="628650" y="1700813"/>
            <a:ext cx="7886700" cy="49163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1"/>
          </p:nvPr>
        </p:nvSpPr>
        <p:spPr>
          <a:xfrm>
            <a:off x="8180172" y="6272114"/>
            <a:ext cx="963827" cy="362930"/>
          </a:xfrm>
          <a:prstGeom prst="rect">
            <a:avLst/>
          </a:prstGeom>
        </p:spPr>
        <p:txBody>
          <a:bodyPr/>
          <a:lstStyle>
            <a:lvl1pPr>
              <a:defRPr>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
        <p:nvSpPr>
          <p:cNvPr id="11"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664239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Orange">
    <p:spTree>
      <p:nvGrpSpPr>
        <p:cNvPr id="1" name=""/>
        <p:cNvGrpSpPr/>
        <p:nvPr/>
      </p:nvGrpSpPr>
      <p:grpSpPr>
        <a:xfrm>
          <a:off x="0" y="0"/>
          <a:ext cx="0" cy="0"/>
          <a:chOff x="0" y="0"/>
          <a:chExt cx="0" cy="0"/>
        </a:xfrm>
      </p:grpSpPr>
      <p:sp>
        <p:nvSpPr>
          <p:cNvPr id="6" name="Rectangle 5"/>
          <p:cNvSpPr/>
          <p:nvPr userDrawn="1"/>
        </p:nvSpPr>
        <p:spPr>
          <a:xfrm>
            <a:off x="0" y="0"/>
            <a:ext cx="9143999" cy="1407227"/>
          </a:xfrm>
          <a:prstGeom prst="rect">
            <a:avLst/>
          </a:prstGeom>
          <a:solidFill>
            <a:srgbClr val="D57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p:cNvSpPr>
            <a:spLocks noGrp="1"/>
          </p:cNvSpPr>
          <p:nvPr>
            <p:ph idx="1"/>
          </p:nvPr>
        </p:nvSpPr>
        <p:spPr>
          <a:xfrm>
            <a:off x="628650" y="1700813"/>
            <a:ext cx="7886700" cy="49163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p:cNvSpPr>
            <a:spLocks noGrp="1"/>
          </p:cNvSpPr>
          <p:nvPr>
            <p:ph type="sldNum" sz="quarter" idx="11"/>
          </p:nvPr>
        </p:nvSpPr>
        <p:spPr>
          <a:xfrm>
            <a:off x="8180172" y="6272114"/>
            <a:ext cx="963827" cy="362930"/>
          </a:xfrm>
          <a:prstGeom prst="rect">
            <a:avLst/>
          </a:prstGeom>
        </p:spPr>
        <p:txBody>
          <a:bodyPr/>
          <a:lstStyle>
            <a:lvl1pPr>
              <a:defRPr>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
        <p:nvSpPr>
          <p:cNvPr id="9"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9051431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er Grey">
    <p:spTree>
      <p:nvGrpSpPr>
        <p:cNvPr id="1" name=""/>
        <p:cNvGrpSpPr/>
        <p:nvPr/>
      </p:nvGrpSpPr>
      <p:grpSpPr>
        <a:xfrm>
          <a:off x="0" y="0"/>
          <a:ext cx="0" cy="0"/>
          <a:chOff x="0" y="0"/>
          <a:chExt cx="0" cy="0"/>
        </a:xfrm>
      </p:grpSpPr>
      <p:sp>
        <p:nvSpPr>
          <p:cNvPr id="6" name="Rectangle 5"/>
          <p:cNvSpPr/>
          <p:nvPr userDrawn="1"/>
        </p:nvSpPr>
        <p:spPr>
          <a:xfrm>
            <a:off x="0" y="0"/>
            <a:ext cx="9143999" cy="1407227"/>
          </a:xfrm>
          <a:prstGeom prst="rect">
            <a:avLst/>
          </a:prstGeom>
          <a:solidFill>
            <a:srgbClr val="313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p:cNvSpPr>
            <a:spLocks noGrp="1"/>
          </p:cNvSpPr>
          <p:nvPr>
            <p:ph idx="1"/>
          </p:nvPr>
        </p:nvSpPr>
        <p:spPr>
          <a:xfrm>
            <a:off x="628650" y="1700813"/>
            <a:ext cx="7886700" cy="49163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p:cNvSpPr>
            <a:spLocks noGrp="1"/>
          </p:cNvSpPr>
          <p:nvPr>
            <p:ph type="sldNum" sz="quarter" idx="11"/>
          </p:nvPr>
        </p:nvSpPr>
        <p:spPr>
          <a:xfrm>
            <a:off x="8180172" y="6269864"/>
            <a:ext cx="963827" cy="362930"/>
          </a:xfrm>
          <a:prstGeom prst="rect">
            <a:avLst/>
          </a:prstGeom>
        </p:spPr>
        <p:txBody>
          <a:bodyPr/>
          <a:lstStyle>
            <a:lvl1pPr>
              <a:defRPr>
                <a:latin typeface="Arial" panose="020B0604020202020204" pitchFamily="34" charset="0"/>
                <a:cs typeface="Arial" panose="020B0604020202020204" pitchFamily="34" charset="0"/>
              </a:defRPr>
            </a:lvl1pPr>
          </a:lstStyle>
          <a:p>
            <a:fld id="{00DB2D1B-442C-D640-B645-FF55D99A1E4A}" type="slidenum">
              <a:rPr lang="en-US" smtClean="0"/>
              <a:pPr/>
              <a:t>‹#›</a:t>
            </a:fld>
            <a:endParaRPr lang="en-US" dirty="0"/>
          </a:p>
        </p:txBody>
      </p:sp>
      <p:sp>
        <p:nvSpPr>
          <p:cNvPr id="9"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72110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up Blue">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0" y="1407226"/>
            <a:ext cx="4572000" cy="5167309"/>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4"/>
          <p:cNvSpPr>
            <a:spLocks noGrp="1"/>
          </p:cNvSpPr>
          <p:nvPr>
            <p:ph sz="quarter" idx="13"/>
          </p:nvPr>
        </p:nvSpPr>
        <p:spPr>
          <a:xfrm>
            <a:off x="4572000" y="1407226"/>
            <a:ext cx="4572000" cy="5167309"/>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p:cNvSpPr/>
          <p:nvPr userDrawn="1"/>
        </p:nvSpPr>
        <p:spPr>
          <a:xfrm rot="5400000">
            <a:off x="4430268" y="2144268"/>
            <a:ext cx="283464" cy="9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12" name="Slide Number Placeholder 4"/>
          <p:cNvSpPr txBox="1">
            <a:spLocks/>
          </p:cNvSpPr>
          <p:nvPr userDrawn="1"/>
        </p:nvSpPr>
        <p:spPr>
          <a:xfrm>
            <a:off x="8180172" y="6211606"/>
            <a:ext cx="963827" cy="36293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
        <p:nvSpPr>
          <p:cNvPr id="9" name="Rectangle 8"/>
          <p:cNvSpPr/>
          <p:nvPr userDrawn="1"/>
        </p:nvSpPr>
        <p:spPr>
          <a:xfrm>
            <a:off x="0" y="0"/>
            <a:ext cx="9143999" cy="1407227"/>
          </a:xfrm>
          <a:prstGeom prst="rect">
            <a:avLst/>
          </a:prstGeom>
          <a:solidFill>
            <a:srgbClr val="32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503350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up Orange">
    <p:spTree>
      <p:nvGrpSpPr>
        <p:cNvPr id="1" name=""/>
        <p:cNvGrpSpPr/>
        <p:nvPr/>
      </p:nvGrpSpPr>
      <p:grpSpPr>
        <a:xfrm>
          <a:off x="0" y="0"/>
          <a:ext cx="0" cy="0"/>
          <a:chOff x="0" y="0"/>
          <a:chExt cx="0" cy="0"/>
        </a:xfrm>
      </p:grpSpPr>
      <p:sp>
        <p:nvSpPr>
          <p:cNvPr id="10" name="Rectangle 9"/>
          <p:cNvSpPr/>
          <p:nvPr userDrawn="1"/>
        </p:nvSpPr>
        <p:spPr>
          <a:xfrm>
            <a:off x="0" y="0"/>
            <a:ext cx="9143999" cy="1407227"/>
          </a:xfrm>
          <a:prstGeom prst="rect">
            <a:avLst/>
          </a:prstGeom>
          <a:solidFill>
            <a:srgbClr val="D57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p:cNvSpPr>
            <a:spLocks noGrp="1"/>
          </p:cNvSpPr>
          <p:nvPr>
            <p:ph sz="quarter" idx="10"/>
          </p:nvPr>
        </p:nvSpPr>
        <p:spPr>
          <a:xfrm>
            <a:off x="0" y="1407227"/>
            <a:ext cx="4572000" cy="5167308"/>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4"/>
          <p:cNvSpPr>
            <a:spLocks noGrp="1"/>
          </p:cNvSpPr>
          <p:nvPr>
            <p:ph sz="quarter" idx="13"/>
          </p:nvPr>
        </p:nvSpPr>
        <p:spPr>
          <a:xfrm>
            <a:off x="4572000" y="1407226"/>
            <a:ext cx="4572000" cy="5167309"/>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p:cNvSpPr/>
          <p:nvPr userDrawn="1"/>
        </p:nvSpPr>
        <p:spPr>
          <a:xfrm rot="5400000">
            <a:off x="4430268" y="2144268"/>
            <a:ext cx="283464" cy="9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12" name="Slide Number Placeholder 4"/>
          <p:cNvSpPr txBox="1">
            <a:spLocks/>
          </p:cNvSpPr>
          <p:nvPr userDrawn="1"/>
        </p:nvSpPr>
        <p:spPr>
          <a:xfrm>
            <a:off x="8180172" y="6211606"/>
            <a:ext cx="963827" cy="36293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
        <p:nvSpPr>
          <p:cNvPr id="9"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422351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up Grey">
    <p:spTree>
      <p:nvGrpSpPr>
        <p:cNvPr id="1" name=""/>
        <p:cNvGrpSpPr/>
        <p:nvPr/>
      </p:nvGrpSpPr>
      <p:grpSpPr>
        <a:xfrm>
          <a:off x="0" y="0"/>
          <a:ext cx="0" cy="0"/>
          <a:chOff x="0" y="0"/>
          <a:chExt cx="0" cy="0"/>
        </a:xfrm>
      </p:grpSpPr>
      <p:sp>
        <p:nvSpPr>
          <p:cNvPr id="10" name="Rectangle 9"/>
          <p:cNvSpPr/>
          <p:nvPr userDrawn="1"/>
        </p:nvSpPr>
        <p:spPr>
          <a:xfrm>
            <a:off x="0" y="0"/>
            <a:ext cx="9143999" cy="1407227"/>
          </a:xfrm>
          <a:prstGeom prst="rect">
            <a:avLst/>
          </a:prstGeom>
          <a:solidFill>
            <a:srgbClr val="313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p:cNvSpPr>
            <a:spLocks noGrp="1"/>
          </p:cNvSpPr>
          <p:nvPr>
            <p:ph sz="quarter" idx="10"/>
          </p:nvPr>
        </p:nvSpPr>
        <p:spPr>
          <a:xfrm>
            <a:off x="0" y="1407227"/>
            <a:ext cx="4572000" cy="5167309"/>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4"/>
          <p:cNvSpPr>
            <a:spLocks noGrp="1"/>
          </p:cNvSpPr>
          <p:nvPr>
            <p:ph sz="quarter" idx="13"/>
          </p:nvPr>
        </p:nvSpPr>
        <p:spPr>
          <a:xfrm>
            <a:off x="4572000" y="1407227"/>
            <a:ext cx="4572000" cy="5167309"/>
          </a:xfrm>
        </p:spPr>
        <p:txBody>
          <a:bodyPr lIns="274320" tIns="274320" rIns="274320" bIns="27432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p:cNvSpPr/>
          <p:nvPr userDrawn="1"/>
        </p:nvSpPr>
        <p:spPr>
          <a:xfrm rot="5400000">
            <a:off x="4430268" y="2144268"/>
            <a:ext cx="283464" cy="914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Franklin Gothic Medium Regular" charset="0"/>
            </a:endParaRPr>
          </a:p>
        </p:txBody>
      </p:sp>
      <p:sp>
        <p:nvSpPr>
          <p:cNvPr id="12" name="Slide Number Placeholder 4"/>
          <p:cNvSpPr txBox="1">
            <a:spLocks/>
          </p:cNvSpPr>
          <p:nvPr userDrawn="1"/>
        </p:nvSpPr>
        <p:spPr>
          <a:xfrm>
            <a:off x="8180172" y="6211606"/>
            <a:ext cx="963827" cy="36293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DB2D1B-442C-D640-B645-FF55D99A1E4A}" type="slidenum">
              <a:rPr lang="en-US" smtClean="0">
                <a:latin typeface="Arial" panose="020B0604020202020204" pitchFamily="34" charset="0"/>
                <a:cs typeface="Arial" panose="020B0604020202020204" pitchFamily="34" charset="0"/>
              </a:rPr>
              <a:pPr/>
              <a:t>‹#›</a:t>
            </a:fld>
            <a:endParaRPr lang="en-US" dirty="0">
              <a:latin typeface="Arial" panose="020B0604020202020204" pitchFamily="34" charset="0"/>
              <a:cs typeface="Arial" panose="020B0604020202020204" pitchFamily="34" charset="0"/>
            </a:endParaRPr>
          </a:p>
        </p:txBody>
      </p:sp>
      <p:sp>
        <p:nvSpPr>
          <p:cNvPr id="9" name="Title 10"/>
          <p:cNvSpPr>
            <a:spLocks noGrp="1"/>
          </p:cNvSpPr>
          <p:nvPr>
            <p:ph type="title"/>
          </p:nvPr>
        </p:nvSpPr>
        <p:spPr>
          <a:xfrm>
            <a:off x="628649" y="0"/>
            <a:ext cx="7886700" cy="1407227"/>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9654494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inal Blue">
    <p:spTree>
      <p:nvGrpSpPr>
        <p:cNvPr id="1" name=""/>
        <p:cNvGrpSpPr/>
        <p:nvPr/>
      </p:nvGrpSpPr>
      <p:grpSpPr>
        <a:xfrm>
          <a:off x="0" y="0"/>
          <a:ext cx="0" cy="0"/>
          <a:chOff x="0" y="0"/>
          <a:chExt cx="0" cy="0"/>
        </a:xfrm>
      </p:grpSpPr>
      <p:sp>
        <p:nvSpPr>
          <p:cNvPr id="3" name="Rectangle 2"/>
          <p:cNvSpPr/>
          <p:nvPr userDrawn="1"/>
        </p:nvSpPr>
        <p:spPr>
          <a:xfrm>
            <a:off x="0" y="5165124"/>
            <a:ext cx="9144000" cy="1692876"/>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userDrawn="1"/>
        </p:nvSpPr>
        <p:spPr>
          <a:xfrm>
            <a:off x="0" y="-3476"/>
            <a:ext cx="9144000" cy="51651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185351" y="5305189"/>
            <a:ext cx="8773298" cy="1446550"/>
          </a:xfrm>
          <a:prstGeom prst="rect">
            <a:avLst/>
          </a:prstGeom>
        </p:spPr>
        <p:txBody>
          <a:bodyPr wrap="square">
            <a:spAutoFit/>
          </a:bodyPr>
          <a:lstStyle/>
          <a:p>
            <a:r>
              <a:rPr lang="en-US" sz="1100" kern="1200" dirty="0">
                <a:solidFill>
                  <a:schemeClr val="tx2"/>
                </a:solidFill>
                <a:effectLst/>
                <a:latin typeface="+mn-lt"/>
                <a:ea typeface="+mn-ea"/>
                <a:cs typeface="+mn-cs"/>
              </a:rPr>
              <a:t>Health Policy Plus (HP+) is a five-year cooperative agreement funded by the U.S. Agency for International Development under Agreement No. AID-OAA-A-15-00051, beginning August 28, 2015. </a:t>
            </a:r>
            <a:r>
              <a:rPr lang="en-US" sz="1100" i="0" kern="1200" dirty="0">
                <a:solidFill>
                  <a:schemeClr val="tx2"/>
                </a:solidFill>
                <a:effectLst/>
                <a:latin typeface="+mn-lt"/>
                <a:ea typeface="+mn-ea"/>
                <a:cs typeface="+mn-cs"/>
              </a:rPr>
              <a:t>The project’s HIV activities are supported by the U.S. President’s Emergency Plan for AIDS Relief (PEPFAR)</a:t>
            </a:r>
            <a:r>
              <a:rPr lang="en-US" sz="1100" kern="1200" dirty="0">
                <a:solidFill>
                  <a:schemeClr val="tx2"/>
                </a:solidFill>
                <a:effectLst/>
                <a:latin typeface="+mn-lt"/>
                <a:ea typeface="+mn-ea"/>
                <a:cs typeface="+mn-cs"/>
              </a:rPr>
              <a:t>. HP+ is implemented by Palladium, in collaboration with Avenir Health, Futures Group Global Outreach, Plan International USA, Population Reference Bureau, RTI International, ThinkWell, and the White Ribbon Alliance for Safe Motherhood.</a:t>
            </a:r>
            <a:endParaRPr lang="en-US" sz="1100" b="0" i="0" kern="1200" dirty="0">
              <a:solidFill>
                <a:schemeClr val="tx2"/>
              </a:solidFill>
              <a:effectLst/>
              <a:latin typeface="+mn-lt"/>
              <a:ea typeface="+mn-ea"/>
              <a:cs typeface="+mn-cs"/>
            </a:endParaRPr>
          </a:p>
          <a:p>
            <a:endParaRPr lang="en-US" sz="1100" b="0" i="0" kern="1200" dirty="0">
              <a:solidFill>
                <a:schemeClr val="tx2"/>
              </a:solidFill>
              <a:effectLst/>
              <a:latin typeface="+mn-lt"/>
              <a:ea typeface="+mn-ea"/>
              <a:cs typeface="+mn-cs"/>
            </a:endParaRPr>
          </a:p>
          <a:p>
            <a:r>
              <a:rPr lang="en-US" sz="1100" kern="1200" dirty="0">
                <a:solidFill>
                  <a:schemeClr val="tx2"/>
                </a:solidFill>
                <a:effectLst/>
                <a:latin typeface="+mn-lt"/>
                <a:ea typeface="+mn-ea"/>
                <a:cs typeface="+mn-cs"/>
              </a:rPr>
              <a:t>This presentation</a:t>
            </a:r>
            <a:r>
              <a:rPr lang="en-US" sz="1100" kern="1200" baseline="0" dirty="0">
                <a:solidFill>
                  <a:schemeClr val="tx2"/>
                </a:solidFill>
                <a:effectLst/>
                <a:latin typeface="+mn-lt"/>
                <a:ea typeface="+mn-ea"/>
                <a:cs typeface="+mn-cs"/>
              </a:rPr>
              <a:t> </a:t>
            </a:r>
            <a:r>
              <a:rPr lang="en-US" sz="1100" kern="1200" dirty="0">
                <a:solidFill>
                  <a:schemeClr val="tx2"/>
                </a:solidFill>
                <a:effectLst/>
                <a:latin typeface="+mn-lt"/>
                <a:ea typeface="+mn-ea"/>
                <a:cs typeface="+mn-cs"/>
              </a:rPr>
              <a:t>was produced for review by the U.S. Agency for International Development. It was prepared by </a:t>
            </a:r>
            <a:r>
              <a:rPr lang="en-US" sz="1100" i="0" kern="1200" dirty="0">
                <a:solidFill>
                  <a:schemeClr val="tx2"/>
                </a:solidFill>
                <a:effectLst/>
                <a:latin typeface="+mn-lt"/>
                <a:ea typeface="+mn-ea"/>
                <a:cs typeface="+mn-cs"/>
              </a:rPr>
              <a:t>HP+</a:t>
            </a:r>
            <a:r>
              <a:rPr lang="en-US" sz="1100" kern="1200" dirty="0">
                <a:solidFill>
                  <a:schemeClr val="tx2"/>
                </a:solidFill>
                <a:effectLst/>
                <a:latin typeface="+mn-lt"/>
                <a:ea typeface="+mn-ea"/>
                <a:cs typeface="+mn-cs"/>
              </a:rPr>
              <a:t>. The information provided </a:t>
            </a:r>
            <a:r>
              <a:rPr lang="en-US" sz="1100" i="0" kern="1200" dirty="0">
                <a:solidFill>
                  <a:schemeClr val="tx2"/>
                </a:solidFill>
                <a:effectLst/>
                <a:latin typeface="+mn-lt"/>
                <a:ea typeface="+mn-ea"/>
                <a:cs typeface="+mn-cs"/>
              </a:rPr>
              <a:t>in this presentation</a:t>
            </a:r>
            <a:r>
              <a:rPr lang="en-US" sz="1100" kern="1200" dirty="0">
                <a:solidFill>
                  <a:schemeClr val="tx2"/>
                </a:solidFill>
                <a:effectLst/>
                <a:latin typeface="+mn-lt"/>
                <a:ea typeface="+mn-ea"/>
                <a:cs typeface="+mn-cs"/>
              </a:rPr>
              <a:t> is not official U.S. Government information and does not necessarily reflect the views or positions of the U.S. Agency for International Development or the U.S. Government.</a:t>
            </a:r>
            <a:endParaRPr lang="en-US" sz="1100" b="0" i="0" kern="1200" dirty="0">
              <a:solidFill>
                <a:schemeClr val="tx2"/>
              </a:solidFill>
              <a:effectLst/>
              <a:latin typeface="+mn-lt"/>
              <a:ea typeface="+mn-ea"/>
              <a:cs typeface="+mn-cs"/>
            </a:endParaRPr>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92627" y="4408813"/>
            <a:ext cx="392936" cy="392936"/>
          </a:xfrm>
          <a:prstGeom prst="rect">
            <a:avLst/>
          </a:prstGeom>
        </p:spPr>
      </p:pic>
      <p:sp>
        <p:nvSpPr>
          <p:cNvPr id="10" name="Rectangle 9"/>
          <p:cNvSpPr/>
          <p:nvPr userDrawn="1"/>
        </p:nvSpPr>
        <p:spPr>
          <a:xfrm>
            <a:off x="1283444" y="3655599"/>
            <a:ext cx="2718693" cy="507831"/>
          </a:xfrm>
          <a:prstGeom prst="rect">
            <a:avLst/>
          </a:prstGeom>
        </p:spPr>
        <p:txBody>
          <a:bodyPr wrap="none" lIns="0" rIns="0">
            <a:spAutoFit/>
          </a:bodyPr>
          <a:lstStyle/>
          <a:p>
            <a:pPr algn="l">
              <a:lnSpc>
                <a:spcPct val="150000"/>
              </a:lnSpc>
            </a:pPr>
            <a:r>
              <a:rPr lang="en-US" sz="1800" b="0" i="0" baseline="0" dirty="0">
                <a:solidFill>
                  <a:schemeClr val="bg2"/>
                </a:solidFill>
                <a:latin typeface="Franklin Gothic Medium Regular" charset="0"/>
                <a:ea typeface="Franklin Gothic Medium Regular" charset="0"/>
                <a:cs typeface="Franklin Gothic Medium Regular" charset="0"/>
              </a:rPr>
              <a:t>http://healthpolicyplus.com</a:t>
            </a: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84" y="3705592"/>
            <a:ext cx="434598" cy="434598"/>
          </a:xfrm>
          <a:prstGeom prst="rect">
            <a:avLst/>
          </a:prstGeom>
        </p:spPr>
      </p:pic>
      <p:sp>
        <p:nvSpPr>
          <p:cNvPr id="6" name="Rectangle 5"/>
          <p:cNvSpPr/>
          <p:nvPr userDrawn="1"/>
        </p:nvSpPr>
        <p:spPr>
          <a:xfrm>
            <a:off x="1283444" y="4335408"/>
            <a:ext cx="2746583" cy="507831"/>
          </a:xfrm>
          <a:prstGeom prst="rect">
            <a:avLst/>
          </a:prstGeom>
        </p:spPr>
        <p:txBody>
          <a:bodyPr wrap="square" lIns="0" rIns="0">
            <a:spAutoFit/>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800" b="0" i="0" dirty="0" err="1">
                <a:solidFill>
                  <a:schemeClr val="bg2"/>
                </a:solidFill>
                <a:latin typeface="Franklin Gothic Medium Regular" charset="0"/>
                <a:ea typeface="Franklin Gothic Medium Regular" charset="0"/>
                <a:cs typeface="Franklin Gothic Medium Regular" charset="0"/>
              </a:rPr>
              <a:t>HealthPolicyPlusProject</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20" name="Picture 1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6284" y="4369832"/>
            <a:ext cx="434598" cy="434598"/>
          </a:xfrm>
          <a:prstGeom prst="rect">
            <a:avLst/>
          </a:prstGeom>
        </p:spPr>
      </p:pic>
      <p:pic>
        <p:nvPicPr>
          <p:cNvPr id="18" name="Picture 1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444829" y="3705591"/>
            <a:ext cx="440733" cy="440733"/>
          </a:xfrm>
          <a:prstGeom prst="rect">
            <a:avLst/>
          </a:prstGeom>
        </p:spPr>
      </p:pic>
      <p:sp>
        <p:nvSpPr>
          <p:cNvPr id="21" name="Rectangle 20"/>
          <p:cNvSpPr/>
          <p:nvPr userDrawn="1"/>
        </p:nvSpPr>
        <p:spPr>
          <a:xfrm>
            <a:off x="5018125" y="3660934"/>
            <a:ext cx="3593933" cy="507831"/>
          </a:xfrm>
          <a:prstGeom prst="rect">
            <a:avLst/>
          </a:prstGeom>
        </p:spPr>
        <p:txBody>
          <a:bodyPr wrap="none" lIns="0" rIns="0">
            <a:spAutoFit/>
          </a:bodyPr>
          <a:lstStyle/>
          <a:p>
            <a:pPr algn="l">
              <a:lnSpc>
                <a:spcPct val="150000"/>
              </a:lnSpc>
            </a:pPr>
            <a:r>
              <a:rPr lang="en-US" sz="1800" b="0" i="0" baseline="0" dirty="0" err="1">
                <a:solidFill>
                  <a:schemeClr val="bg2"/>
                </a:solidFill>
                <a:latin typeface="Franklin Gothic Medium Regular" charset="0"/>
                <a:ea typeface="Franklin Gothic Medium Regular" charset="0"/>
                <a:cs typeface="Franklin Gothic Medium Regular" charset="0"/>
              </a:rPr>
              <a:t>policyinfo@thepalladiumgroup.com</a:t>
            </a:r>
            <a:endParaRPr lang="en-US" sz="1800" b="0" i="0" baseline="0" dirty="0">
              <a:solidFill>
                <a:schemeClr val="bg2"/>
              </a:solidFill>
              <a:latin typeface="Franklin Gothic Medium Regular" charset="0"/>
              <a:ea typeface="Franklin Gothic Medium Regular" charset="0"/>
              <a:cs typeface="Franklin Gothic Medium Regular" charset="0"/>
            </a:endParaRPr>
          </a:p>
        </p:txBody>
      </p:sp>
      <p:sp>
        <p:nvSpPr>
          <p:cNvPr id="9" name="TextBox 8"/>
          <p:cNvSpPr txBox="1"/>
          <p:nvPr userDrawn="1"/>
        </p:nvSpPr>
        <p:spPr>
          <a:xfrm>
            <a:off x="5018125" y="4380568"/>
            <a:ext cx="2611637" cy="369332"/>
          </a:xfrm>
          <a:prstGeom prst="rect">
            <a:avLst/>
          </a:prstGeom>
          <a:noFill/>
        </p:spPr>
        <p:txBody>
          <a:bodyPr wrap="square" lIns="0" r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bg2"/>
                </a:solidFill>
                <a:latin typeface="Franklin Gothic Medium Regular" charset="0"/>
                <a:ea typeface="Franklin Gothic Medium Regular" charset="0"/>
                <a:cs typeface="Franklin Gothic Medium Regular" charset="0"/>
              </a:rPr>
              <a:t>@</a:t>
            </a:r>
            <a:r>
              <a:rPr lang="en-US" sz="1800" b="0" i="0" dirty="0" err="1">
                <a:solidFill>
                  <a:schemeClr val="bg2"/>
                </a:solidFill>
                <a:latin typeface="Franklin Gothic Medium Regular" charset="0"/>
                <a:ea typeface="Franklin Gothic Medium Regular" charset="0"/>
                <a:cs typeface="Franklin Gothic Medium Regular" charset="0"/>
              </a:rPr>
              <a:t>HlthPolicyPlus</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15" name="Picture 14"/>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553802" y="506002"/>
            <a:ext cx="5793435" cy="2994250"/>
          </a:xfrm>
          <a:prstGeom prst="rect">
            <a:avLst/>
          </a:prstGeom>
        </p:spPr>
      </p:pic>
    </p:spTree>
    <p:extLst>
      <p:ext uri="{BB962C8B-B14F-4D97-AF65-F5344CB8AC3E}">
        <p14:creationId xmlns:p14="http://schemas.microsoft.com/office/powerpoint/2010/main" val="6655380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nal Orange">
    <p:spTree>
      <p:nvGrpSpPr>
        <p:cNvPr id="1" name=""/>
        <p:cNvGrpSpPr/>
        <p:nvPr/>
      </p:nvGrpSpPr>
      <p:grpSpPr>
        <a:xfrm>
          <a:off x="0" y="0"/>
          <a:ext cx="0" cy="0"/>
          <a:chOff x="0" y="0"/>
          <a:chExt cx="0" cy="0"/>
        </a:xfrm>
      </p:grpSpPr>
      <p:sp>
        <p:nvSpPr>
          <p:cNvPr id="6" name="Rectangle 5"/>
          <p:cNvSpPr/>
          <p:nvPr userDrawn="1"/>
        </p:nvSpPr>
        <p:spPr>
          <a:xfrm>
            <a:off x="0" y="5165124"/>
            <a:ext cx="9144000" cy="1692876"/>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0"/>
            <a:ext cx="9144000" cy="5165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85351" y="5305189"/>
            <a:ext cx="8773298" cy="1446550"/>
          </a:xfrm>
          <a:prstGeom prst="rect">
            <a:avLst/>
          </a:prstGeom>
        </p:spPr>
        <p:txBody>
          <a:bodyPr wrap="square">
            <a:spAutoFit/>
          </a:bodyPr>
          <a:lstStyle/>
          <a:p>
            <a:r>
              <a:rPr lang="en-US" sz="1100" kern="1200" dirty="0">
                <a:solidFill>
                  <a:schemeClr val="accent1"/>
                </a:solidFill>
                <a:effectLst/>
                <a:latin typeface="+mn-lt"/>
                <a:ea typeface="+mn-ea"/>
                <a:cs typeface="+mn-cs"/>
              </a:rPr>
              <a:t>Health Policy Plus (HP+) is a five-year cooperative agreement funded by the U.S. Agency for International Development under Agreement No. AID-OAA-A-15-00051, beginning August 28, 2015. </a:t>
            </a:r>
            <a:r>
              <a:rPr lang="en-US" sz="1100" i="0" kern="1200" dirty="0">
                <a:solidFill>
                  <a:schemeClr val="accent1"/>
                </a:solidFill>
                <a:effectLst/>
                <a:latin typeface="+mn-lt"/>
                <a:ea typeface="+mn-ea"/>
                <a:cs typeface="+mn-cs"/>
              </a:rPr>
              <a:t>The project’s HIV activities are supported by the U.S. President’s Emergency Plan for AIDS Relief (PEPFAR)</a:t>
            </a:r>
            <a:r>
              <a:rPr lang="en-US" sz="1100" kern="1200" dirty="0">
                <a:solidFill>
                  <a:schemeClr val="accent1"/>
                </a:solidFill>
                <a:effectLst/>
                <a:latin typeface="+mn-lt"/>
                <a:ea typeface="+mn-ea"/>
                <a:cs typeface="+mn-cs"/>
              </a:rPr>
              <a:t>. HP+ is implemented by Palladium, in collaboration with Avenir Health, Futures Group Global Outreach, Plan International USA, Population Reference Bureau, RTI International, ThinkWell, and the White Ribbon Alliance for Safe Motherhood.</a:t>
            </a:r>
            <a:endParaRPr lang="en-US" sz="1100" b="0" i="0" kern="1200" dirty="0">
              <a:solidFill>
                <a:schemeClr val="accent1"/>
              </a:solidFill>
              <a:effectLst/>
              <a:latin typeface="+mn-lt"/>
              <a:ea typeface="+mn-ea"/>
              <a:cs typeface="+mn-cs"/>
            </a:endParaRPr>
          </a:p>
          <a:p>
            <a:endParaRPr lang="en-US" sz="1100" b="0" i="0" kern="1200" dirty="0">
              <a:solidFill>
                <a:schemeClr val="accent1"/>
              </a:solidFill>
              <a:effectLst/>
              <a:latin typeface="+mn-lt"/>
              <a:ea typeface="+mn-ea"/>
              <a:cs typeface="+mn-cs"/>
            </a:endParaRPr>
          </a:p>
          <a:p>
            <a:r>
              <a:rPr lang="en-US" sz="1100" kern="1200" dirty="0">
                <a:solidFill>
                  <a:schemeClr val="accent1"/>
                </a:solidFill>
                <a:effectLst/>
                <a:latin typeface="+mn-lt"/>
                <a:ea typeface="+mn-ea"/>
                <a:cs typeface="+mn-cs"/>
              </a:rPr>
              <a:t>This presentation</a:t>
            </a:r>
            <a:r>
              <a:rPr lang="en-US" sz="1100" kern="1200" baseline="0" dirty="0">
                <a:solidFill>
                  <a:schemeClr val="accent1"/>
                </a:solidFill>
                <a:effectLst/>
                <a:latin typeface="+mn-lt"/>
                <a:ea typeface="+mn-ea"/>
                <a:cs typeface="+mn-cs"/>
              </a:rPr>
              <a:t> </a:t>
            </a:r>
            <a:r>
              <a:rPr lang="en-US" sz="1100" kern="1200" dirty="0">
                <a:solidFill>
                  <a:schemeClr val="accent1"/>
                </a:solidFill>
                <a:effectLst/>
                <a:latin typeface="+mn-lt"/>
                <a:ea typeface="+mn-ea"/>
                <a:cs typeface="+mn-cs"/>
              </a:rPr>
              <a:t>was produced for review by the U.S. Agency for International Development. It was prepared by </a:t>
            </a:r>
            <a:r>
              <a:rPr lang="en-US" sz="1100" i="0" kern="1200" dirty="0">
                <a:solidFill>
                  <a:schemeClr val="accent1"/>
                </a:solidFill>
                <a:effectLst/>
                <a:latin typeface="+mn-lt"/>
                <a:ea typeface="+mn-ea"/>
                <a:cs typeface="+mn-cs"/>
              </a:rPr>
              <a:t>HP+</a:t>
            </a:r>
            <a:r>
              <a:rPr lang="en-US" sz="1100" kern="1200" dirty="0">
                <a:solidFill>
                  <a:schemeClr val="accent1"/>
                </a:solidFill>
                <a:effectLst/>
                <a:latin typeface="+mn-lt"/>
                <a:ea typeface="+mn-ea"/>
                <a:cs typeface="+mn-cs"/>
              </a:rPr>
              <a:t>. The information provided </a:t>
            </a:r>
            <a:r>
              <a:rPr lang="en-US" sz="1100" i="0" kern="1200" dirty="0">
                <a:solidFill>
                  <a:schemeClr val="accent1"/>
                </a:solidFill>
                <a:effectLst/>
                <a:latin typeface="+mn-lt"/>
                <a:ea typeface="+mn-ea"/>
                <a:cs typeface="+mn-cs"/>
              </a:rPr>
              <a:t>in this presentation</a:t>
            </a:r>
            <a:r>
              <a:rPr lang="en-US" sz="1100" kern="1200" dirty="0">
                <a:solidFill>
                  <a:schemeClr val="accent1"/>
                </a:solidFill>
                <a:effectLst/>
                <a:latin typeface="+mn-lt"/>
                <a:ea typeface="+mn-ea"/>
                <a:cs typeface="+mn-cs"/>
              </a:rPr>
              <a:t> is not official U.S. Government information and does not necessarily reflect the views or positions of the U.S. Agency for International Development or the U.S. Government.</a:t>
            </a:r>
            <a:endParaRPr lang="en-US" sz="1100" b="0" i="0" kern="1200" dirty="0">
              <a:solidFill>
                <a:schemeClr val="accent1"/>
              </a:solidFill>
              <a:effectLst/>
              <a:latin typeface="+mn-lt"/>
              <a:ea typeface="+mn-ea"/>
              <a:cs typeface="+mn-cs"/>
            </a:endParaRPr>
          </a:p>
        </p:txBody>
      </p:sp>
      <p:pic>
        <p:nvPicPr>
          <p:cNvPr id="19" name="Picture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92627" y="4408813"/>
            <a:ext cx="392936" cy="392936"/>
          </a:xfrm>
          <a:prstGeom prst="rect">
            <a:avLst/>
          </a:prstGeom>
        </p:spPr>
      </p:pic>
      <p:sp>
        <p:nvSpPr>
          <p:cNvPr id="20" name="Rectangle 19"/>
          <p:cNvSpPr/>
          <p:nvPr userDrawn="1"/>
        </p:nvSpPr>
        <p:spPr>
          <a:xfrm>
            <a:off x="1283444" y="3655599"/>
            <a:ext cx="2718693" cy="507831"/>
          </a:xfrm>
          <a:prstGeom prst="rect">
            <a:avLst/>
          </a:prstGeom>
        </p:spPr>
        <p:txBody>
          <a:bodyPr wrap="none" lIns="0" rIns="0">
            <a:spAutoFit/>
          </a:bodyPr>
          <a:lstStyle/>
          <a:p>
            <a:pPr algn="l">
              <a:lnSpc>
                <a:spcPct val="150000"/>
              </a:lnSpc>
            </a:pPr>
            <a:r>
              <a:rPr lang="en-US" sz="1800" b="0" i="0" baseline="0" dirty="0">
                <a:solidFill>
                  <a:schemeClr val="bg2"/>
                </a:solidFill>
                <a:latin typeface="Franklin Gothic Medium Regular" charset="0"/>
                <a:ea typeface="Franklin Gothic Medium Regular" charset="0"/>
                <a:cs typeface="Franklin Gothic Medium Regular" charset="0"/>
              </a:rPr>
              <a:t>http://</a:t>
            </a:r>
            <a:r>
              <a:rPr lang="en-US" sz="1800" b="0" i="0" baseline="0" dirty="0" err="1">
                <a:solidFill>
                  <a:schemeClr val="bg2"/>
                </a:solidFill>
                <a:latin typeface="Franklin Gothic Medium Regular" charset="0"/>
                <a:ea typeface="Franklin Gothic Medium Regular" charset="0"/>
                <a:cs typeface="Franklin Gothic Medium Regular" charset="0"/>
              </a:rPr>
              <a:t>healthpolicyplus.com</a:t>
            </a:r>
            <a:endParaRPr lang="en-US" sz="1800" b="0" i="0" baseline="0" dirty="0">
              <a:solidFill>
                <a:schemeClr val="bg2"/>
              </a:solidFill>
              <a:latin typeface="Franklin Gothic Medium Regular" charset="0"/>
              <a:ea typeface="Franklin Gothic Medium Regular" charset="0"/>
              <a:cs typeface="Franklin Gothic Medium Regular" charset="0"/>
            </a:endParaRPr>
          </a:p>
        </p:txBody>
      </p:sp>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84" y="3705592"/>
            <a:ext cx="434598" cy="434598"/>
          </a:xfrm>
          <a:prstGeom prst="rect">
            <a:avLst/>
          </a:prstGeom>
        </p:spPr>
      </p:pic>
      <p:sp>
        <p:nvSpPr>
          <p:cNvPr id="22" name="Rectangle 21"/>
          <p:cNvSpPr/>
          <p:nvPr userDrawn="1"/>
        </p:nvSpPr>
        <p:spPr>
          <a:xfrm>
            <a:off x="1283444" y="4335408"/>
            <a:ext cx="2746583" cy="507831"/>
          </a:xfrm>
          <a:prstGeom prst="rect">
            <a:avLst/>
          </a:prstGeom>
        </p:spPr>
        <p:txBody>
          <a:bodyPr wrap="square" lIns="0" rIns="0">
            <a:spAutoFit/>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800" b="0" i="0" dirty="0" err="1">
                <a:solidFill>
                  <a:schemeClr val="bg2"/>
                </a:solidFill>
                <a:latin typeface="Franklin Gothic Medium Regular" charset="0"/>
                <a:ea typeface="Franklin Gothic Medium Regular" charset="0"/>
                <a:cs typeface="Franklin Gothic Medium Regular" charset="0"/>
              </a:rPr>
              <a:t>HealthPolicyPlusProject</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23" name="Picture 2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6284" y="4369832"/>
            <a:ext cx="434598" cy="434598"/>
          </a:xfrm>
          <a:prstGeom prst="rect">
            <a:avLst/>
          </a:prstGeom>
        </p:spPr>
      </p:pic>
      <p:pic>
        <p:nvPicPr>
          <p:cNvPr id="38" name="Picture 3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444829" y="3705591"/>
            <a:ext cx="440733" cy="440733"/>
          </a:xfrm>
          <a:prstGeom prst="rect">
            <a:avLst/>
          </a:prstGeom>
        </p:spPr>
      </p:pic>
      <p:sp>
        <p:nvSpPr>
          <p:cNvPr id="39" name="Rectangle 38"/>
          <p:cNvSpPr/>
          <p:nvPr userDrawn="1"/>
        </p:nvSpPr>
        <p:spPr>
          <a:xfrm>
            <a:off x="5018125" y="3660934"/>
            <a:ext cx="3593933" cy="507831"/>
          </a:xfrm>
          <a:prstGeom prst="rect">
            <a:avLst/>
          </a:prstGeom>
        </p:spPr>
        <p:txBody>
          <a:bodyPr wrap="none" lIns="0" rIns="0">
            <a:spAutoFit/>
          </a:bodyPr>
          <a:lstStyle/>
          <a:p>
            <a:pPr algn="l">
              <a:lnSpc>
                <a:spcPct val="150000"/>
              </a:lnSpc>
            </a:pPr>
            <a:r>
              <a:rPr lang="en-US" sz="1800" b="0" i="0" baseline="0" dirty="0" err="1">
                <a:solidFill>
                  <a:schemeClr val="bg2"/>
                </a:solidFill>
                <a:latin typeface="Franklin Gothic Medium Regular" charset="0"/>
                <a:ea typeface="Franklin Gothic Medium Regular" charset="0"/>
                <a:cs typeface="Franklin Gothic Medium Regular" charset="0"/>
              </a:rPr>
              <a:t>policyinfo@thepalladiumgroup.com</a:t>
            </a:r>
            <a:endParaRPr lang="en-US" sz="1800" b="0" i="0" baseline="0" dirty="0">
              <a:solidFill>
                <a:schemeClr val="bg2"/>
              </a:solidFill>
              <a:latin typeface="Franklin Gothic Medium Regular" charset="0"/>
              <a:ea typeface="Franklin Gothic Medium Regular" charset="0"/>
              <a:cs typeface="Franklin Gothic Medium Regular" charset="0"/>
            </a:endParaRPr>
          </a:p>
        </p:txBody>
      </p:sp>
      <p:sp>
        <p:nvSpPr>
          <p:cNvPr id="40" name="TextBox 39"/>
          <p:cNvSpPr txBox="1"/>
          <p:nvPr userDrawn="1"/>
        </p:nvSpPr>
        <p:spPr>
          <a:xfrm>
            <a:off x="5018125" y="4380568"/>
            <a:ext cx="2611637" cy="369332"/>
          </a:xfrm>
          <a:prstGeom prst="rect">
            <a:avLst/>
          </a:prstGeom>
          <a:noFill/>
        </p:spPr>
        <p:txBody>
          <a:bodyPr wrap="square" lIns="0" r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bg2"/>
                </a:solidFill>
                <a:latin typeface="Franklin Gothic Medium Regular" charset="0"/>
                <a:ea typeface="Franklin Gothic Medium Regular" charset="0"/>
                <a:cs typeface="Franklin Gothic Medium Regular" charset="0"/>
              </a:rPr>
              <a:t>@</a:t>
            </a:r>
            <a:r>
              <a:rPr lang="en-US" sz="1800" b="0" i="0" dirty="0" err="1">
                <a:solidFill>
                  <a:schemeClr val="bg2"/>
                </a:solidFill>
                <a:latin typeface="Franklin Gothic Medium Regular" charset="0"/>
                <a:ea typeface="Franklin Gothic Medium Regular" charset="0"/>
                <a:cs typeface="Franklin Gothic Medium Regular" charset="0"/>
              </a:rPr>
              <a:t>HlthPolicyPlus</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41" name="Picture 4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553802" y="506002"/>
            <a:ext cx="5793435" cy="2994250"/>
          </a:xfrm>
          <a:prstGeom prst="rect">
            <a:avLst/>
          </a:prstGeom>
        </p:spPr>
      </p:pic>
    </p:spTree>
    <p:extLst>
      <p:ext uri="{BB962C8B-B14F-4D97-AF65-F5344CB8AC3E}">
        <p14:creationId xmlns:p14="http://schemas.microsoft.com/office/powerpoint/2010/main" val="18933027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nal Grey">
    <p:spTree>
      <p:nvGrpSpPr>
        <p:cNvPr id="1" name=""/>
        <p:cNvGrpSpPr/>
        <p:nvPr/>
      </p:nvGrpSpPr>
      <p:grpSpPr>
        <a:xfrm>
          <a:off x="0" y="0"/>
          <a:ext cx="0" cy="0"/>
          <a:chOff x="0" y="0"/>
          <a:chExt cx="0" cy="0"/>
        </a:xfrm>
      </p:grpSpPr>
      <p:sp>
        <p:nvSpPr>
          <p:cNvPr id="6" name="Rectangle 5"/>
          <p:cNvSpPr/>
          <p:nvPr userDrawn="1"/>
        </p:nvSpPr>
        <p:spPr>
          <a:xfrm>
            <a:off x="0" y="5165124"/>
            <a:ext cx="9144000" cy="1692876"/>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0"/>
            <a:ext cx="9144000" cy="51651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185351" y="5305189"/>
            <a:ext cx="8773298" cy="1446550"/>
          </a:xfrm>
          <a:prstGeom prst="rect">
            <a:avLst/>
          </a:prstGeom>
        </p:spPr>
        <p:txBody>
          <a:bodyPr wrap="square">
            <a:spAutoFit/>
          </a:bodyPr>
          <a:lstStyle/>
          <a:p>
            <a:r>
              <a:rPr lang="en-US" sz="1100" kern="1200" dirty="0">
                <a:solidFill>
                  <a:schemeClr val="tx1"/>
                </a:solidFill>
                <a:effectLst/>
                <a:latin typeface="+mn-lt"/>
                <a:ea typeface="+mn-ea"/>
                <a:cs typeface="+mn-cs"/>
              </a:rPr>
              <a:t>Health Policy Plus (HP+) is a five-year cooperative agreement funded by the U.S. Agency for International Development under Agreement No. AID-OAA-A-15-00051, beginning August 28, 2015. </a:t>
            </a:r>
            <a:r>
              <a:rPr lang="en-US" sz="1100" i="0" kern="1200" dirty="0">
                <a:solidFill>
                  <a:schemeClr val="tx1"/>
                </a:solidFill>
                <a:effectLst/>
                <a:latin typeface="+mn-lt"/>
                <a:ea typeface="+mn-ea"/>
                <a:cs typeface="+mn-cs"/>
              </a:rPr>
              <a:t>The project’s HIV activities are supported by the U.S. President’s Emergency Plan for AIDS Relief (PEPFAR)</a:t>
            </a:r>
            <a:r>
              <a:rPr lang="en-US" sz="1100" kern="1200" dirty="0">
                <a:solidFill>
                  <a:schemeClr val="tx1"/>
                </a:solidFill>
                <a:effectLst/>
                <a:latin typeface="+mn-lt"/>
                <a:ea typeface="+mn-ea"/>
                <a:cs typeface="+mn-cs"/>
              </a:rPr>
              <a:t>. HP+ is implemented by Palladium, in collaboration with Avenir Health, Futures Group Global Outreach, Plan International USA, Population Reference Bureau, RTI International, ThinkWell, and the White Ribbon Alliance for Safe Motherhood.</a:t>
            </a:r>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This presentation</a:t>
            </a:r>
            <a:r>
              <a:rPr lang="en-US" sz="1100" kern="1200" baseline="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was produced for review by the U.S. Agency for International Development. It was prepared by </a:t>
            </a:r>
            <a:r>
              <a:rPr lang="en-US" sz="1100" i="0" kern="1200" dirty="0">
                <a:solidFill>
                  <a:schemeClr val="tx1"/>
                </a:solidFill>
                <a:effectLst/>
                <a:latin typeface="+mn-lt"/>
                <a:ea typeface="+mn-ea"/>
                <a:cs typeface="+mn-cs"/>
              </a:rPr>
              <a:t>HP+</a:t>
            </a:r>
            <a:r>
              <a:rPr lang="en-US" sz="1100" kern="1200" dirty="0">
                <a:solidFill>
                  <a:schemeClr val="tx1"/>
                </a:solidFill>
                <a:effectLst/>
                <a:latin typeface="+mn-lt"/>
                <a:ea typeface="+mn-ea"/>
                <a:cs typeface="+mn-cs"/>
              </a:rPr>
              <a:t>. The information provided </a:t>
            </a:r>
            <a:r>
              <a:rPr lang="en-US" sz="1100" i="0" kern="1200" dirty="0">
                <a:solidFill>
                  <a:schemeClr val="tx1"/>
                </a:solidFill>
                <a:effectLst/>
                <a:latin typeface="+mn-lt"/>
                <a:ea typeface="+mn-ea"/>
                <a:cs typeface="+mn-cs"/>
              </a:rPr>
              <a:t>in this presentation</a:t>
            </a:r>
            <a:r>
              <a:rPr lang="en-US" sz="1100" kern="1200" dirty="0">
                <a:solidFill>
                  <a:schemeClr val="tx1"/>
                </a:solidFill>
                <a:effectLst/>
                <a:latin typeface="+mn-lt"/>
                <a:ea typeface="+mn-ea"/>
                <a:cs typeface="+mn-cs"/>
              </a:rPr>
              <a:t> is not official U.S. Government information and does not necessarily reflect the views or positions of the U.S. Agency for International Development or the U.S. Government.</a:t>
            </a:r>
            <a:endParaRPr lang="en-US" sz="1100" b="0" i="0" kern="1200" dirty="0">
              <a:solidFill>
                <a:schemeClr val="tx1"/>
              </a:solidFill>
              <a:effectLst/>
              <a:latin typeface="+mn-lt"/>
              <a:ea typeface="+mn-ea"/>
              <a:cs typeface="+mn-cs"/>
            </a:endParaRPr>
          </a:p>
        </p:txBody>
      </p:sp>
      <p:pic>
        <p:nvPicPr>
          <p:cNvPr id="19" name="Picture 1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92627" y="4408813"/>
            <a:ext cx="392936" cy="392936"/>
          </a:xfrm>
          <a:prstGeom prst="rect">
            <a:avLst/>
          </a:prstGeom>
        </p:spPr>
      </p:pic>
      <p:sp>
        <p:nvSpPr>
          <p:cNvPr id="20" name="Rectangle 19"/>
          <p:cNvSpPr/>
          <p:nvPr userDrawn="1"/>
        </p:nvSpPr>
        <p:spPr>
          <a:xfrm>
            <a:off x="1283444" y="3655599"/>
            <a:ext cx="2718693" cy="507831"/>
          </a:xfrm>
          <a:prstGeom prst="rect">
            <a:avLst/>
          </a:prstGeom>
        </p:spPr>
        <p:txBody>
          <a:bodyPr wrap="none" lIns="0" rIns="0">
            <a:spAutoFit/>
          </a:bodyPr>
          <a:lstStyle/>
          <a:p>
            <a:pPr algn="l">
              <a:lnSpc>
                <a:spcPct val="150000"/>
              </a:lnSpc>
            </a:pPr>
            <a:r>
              <a:rPr lang="en-US" sz="1800" b="0" i="0" baseline="0" dirty="0">
                <a:solidFill>
                  <a:schemeClr val="bg2"/>
                </a:solidFill>
                <a:latin typeface="Franklin Gothic Medium Regular" charset="0"/>
                <a:ea typeface="Franklin Gothic Medium Regular" charset="0"/>
                <a:cs typeface="Franklin Gothic Medium Regular" charset="0"/>
              </a:rPr>
              <a:t>http://</a:t>
            </a:r>
            <a:r>
              <a:rPr lang="en-US" sz="1800" b="0" i="0" baseline="0" dirty="0" err="1">
                <a:solidFill>
                  <a:schemeClr val="bg2"/>
                </a:solidFill>
                <a:latin typeface="Franklin Gothic Medium Regular" charset="0"/>
                <a:ea typeface="Franklin Gothic Medium Regular" charset="0"/>
                <a:cs typeface="Franklin Gothic Medium Regular" charset="0"/>
              </a:rPr>
              <a:t>healthpolicyplus.com</a:t>
            </a:r>
            <a:endParaRPr lang="en-US" sz="1800" b="0" i="0" baseline="0" dirty="0">
              <a:solidFill>
                <a:schemeClr val="bg2"/>
              </a:solidFill>
              <a:latin typeface="Franklin Gothic Medium Regular" charset="0"/>
              <a:ea typeface="Franklin Gothic Medium Regular" charset="0"/>
              <a:cs typeface="Franklin Gothic Medium Regular" charset="0"/>
            </a:endParaRPr>
          </a:p>
        </p:txBody>
      </p:sp>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6284" y="3705592"/>
            <a:ext cx="434598" cy="434598"/>
          </a:xfrm>
          <a:prstGeom prst="rect">
            <a:avLst/>
          </a:prstGeom>
        </p:spPr>
      </p:pic>
      <p:sp>
        <p:nvSpPr>
          <p:cNvPr id="22" name="Rectangle 21"/>
          <p:cNvSpPr/>
          <p:nvPr userDrawn="1"/>
        </p:nvSpPr>
        <p:spPr>
          <a:xfrm>
            <a:off x="1283444" y="4335408"/>
            <a:ext cx="2746583" cy="507831"/>
          </a:xfrm>
          <a:prstGeom prst="rect">
            <a:avLst/>
          </a:prstGeom>
        </p:spPr>
        <p:txBody>
          <a:bodyPr wrap="square" lIns="0" rIns="0">
            <a:spAutoFit/>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800" b="0" i="0" dirty="0" err="1">
                <a:solidFill>
                  <a:schemeClr val="bg2"/>
                </a:solidFill>
                <a:latin typeface="Franklin Gothic Medium Regular" charset="0"/>
                <a:ea typeface="Franklin Gothic Medium Regular" charset="0"/>
                <a:cs typeface="Franklin Gothic Medium Regular" charset="0"/>
              </a:rPr>
              <a:t>HealthPolicyPlusProject</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23" name="Picture 2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6284" y="4369832"/>
            <a:ext cx="434598" cy="434598"/>
          </a:xfrm>
          <a:prstGeom prst="rect">
            <a:avLst/>
          </a:prstGeom>
        </p:spPr>
      </p:pic>
      <p:pic>
        <p:nvPicPr>
          <p:cNvPr id="38" name="Picture 3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444829" y="3705591"/>
            <a:ext cx="440733" cy="440733"/>
          </a:xfrm>
          <a:prstGeom prst="rect">
            <a:avLst/>
          </a:prstGeom>
        </p:spPr>
      </p:pic>
      <p:sp>
        <p:nvSpPr>
          <p:cNvPr id="39" name="Rectangle 38"/>
          <p:cNvSpPr/>
          <p:nvPr userDrawn="1"/>
        </p:nvSpPr>
        <p:spPr>
          <a:xfrm>
            <a:off x="5018125" y="3660934"/>
            <a:ext cx="3593933" cy="507831"/>
          </a:xfrm>
          <a:prstGeom prst="rect">
            <a:avLst/>
          </a:prstGeom>
        </p:spPr>
        <p:txBody>
          <a:bodyPr wrap="none" lIns="0" rIns="0">
            <a:spAutoFit/>
          </a:bodyPr>
          <a:lstStyle/>
          <a:p>
            <a:pPr algn="l">
              <a:lnSpc>
                <a:spcPct val="150000"/>
              </a:lnSpc>
            </a:pPr>
            <a:r>
              <a:rPr lang="en-US" sz="1800" b="0" i="0" baseline="0" dirty="0" err="1">
                <a:solidFill>
                  <a:schemeClr val="bg2"/>
                </a:solidFill>
                <a:latin typeface="Franklin Gothic Medium Regular" charset="0"/>
                <a:ea typeface="Franklin Gothic Medium Regular" charset="0"/>
                <a:cs typeface="Franklin Gothic Medium Regular" charset="0"/>
              </a:rPr>
              <a:t>policyinfo@thepalladiumgroup.com</a:t>
            </a:r>
            <a:endParaRPr lang="en-US" sz="1800" b="0" i="0" baseline="0" dirty="0">
              <a:solidFill>
                <a:schemeClr val="bg2"/>
              </a:solidFill>
              <a:latin typeface="Franklin Gothic Medium Regular" charset="0"/>
              <a:ea typeface="Franklin Gothic Medium Regular" charset="0"/>
              <a:cs typeface="Franklin Gothic Medium Regular" charset="0"/>
            </a:endParaRPr>
          </a:p>
        </p:txBody>
      </p:sp>
      <p:sp>
        <p:nvSpPr>
          <p:cNvPr id="40" name="TextBox 39"/>
          <p:cNvSpPr txBox="1"/>
          <p:nvPr userDrawn="1"/>
        </p:nvSpPr>
        <p:spPr>
          <a:xfrm>
            <a:off x="5018125" y="4380568"/>
            <a:ext cx="2611637" cy="369332"/>
          </a:xfrm>
          <a:prstGeom prst="rect">
            <a:avLst/>
          </a:prstGeom>
          <a:noFill/>
        </p:spPr>
        <p:txBody>
          <a:bodyPr wrap="square" lIns="0" r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bg2"/>
                </a:solidFill>
                <a:latin typeface="Franklin Gothic Medium Regular" charset="0"/>
                <a:ea typeface="Franklin Gothic Medium Regular" charset="0"/>
                <a:cs typeface="Franklin Gothic Medium Regular" charset="0"/>
              </a:rPr>
              <a:t>@</a:t>
            </a:r>
            <a:r>
              <a:rPr lang="en-US" sz="1800" b="0" i="0" dirty="0" err="1">
                <a:solidFill>
                  <a:schemeClr val="bg2"/>
                </a:solidFill>
                <a:latin typeface="Franklin Gothic Medium Regular" charset="0"/>
                <a:ea typeface="Franklin Gothic Medium Regular" charset="0"/>
                <a:cs typeface="Franklin Gothic Medium Regular" charset="0"/>
              </a:rPr>
              <a:t>HlthPolicyPlus</a:t>
            </a:r>
            <a:endParaRPr lang="en-US" sz="1800" b="0" i="0" dirty="0">
              <a:solidFill>
                <a:schemeClr val="bg2"/>
              </a:solidFill>
              <a:latin typeface="Franklin Gothic Medium Regular" charset="0"/>
              <a:ea typeface="Franklin Gothic Medium Regular" charset="0"/>
              <a:cs typeface="Franklin Gothic Medium Regular" charset="0"/>
            </a:endParaRPr>
          </a:p>
        </p:txBody>
      </p:sp>
      <p:pic>
        <p:nvPicPr>
          <p:cNvPr id="41" name="Picture 4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553802" y="506002"/>
            <a:ext cx="5793435" cy="2994250"/>
          </a:xfrm>
          <a:prstGeom prst="rect">
            <a:avLst/>
          </a:prstGeom>
        </p:spPr>
      </p:pic>
    </p:spTree>
    <p:extLst>
      <p:ext uri="{BB962C8B-B14F-4D97-AF65-F5344CB8AC3E}">
        <p14:creationId xmlns:p14="http://schemas.microsoft.com/office/powerpoint/2010/main" val="724380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6303264" y="293586"/>
            <a:ext cx="2840736" cy="362930"/>
          </a:xfrm>
          <a:prstGeom prst="rect">
            <a:avLst/>
          </a:prstGeom>
          <a:solidFill>
            <a:schemeClr val="tx1">
              <a:alpha val="80000"/>
            </a:schemeClr>
          </a:solidFill>
        </p:spPr>
        <p:txBody>
          <a:bodyPr vert="horz" lIns="91440" tIns="45720" rIns="91440" bIns="45720" rtlCol="0" anchor="ctr"/>
          <a:lstStyle>
            <a:lvl1pPr algn="ctr">
              <a:defRPr sz="1200">
                <a:solidFill>
                  <a:schemeClr val="bg2">
                    <a:alpha val="70000"/>
                  </a:schemeClr>
                </a:solidFill>
              </a:defRPr>
            </a:lvl1pPr>
          </a:lstStyle>
          <a:p>
            <a:endParaRPr lang="en-US" dirty="0"/>
          </a:p>
        </p:txBody>
      </p:sp>
    </p:spTree>
    <p:extLst>
      <p:ext uri="{BB962C8B-B14F-4D97-AF65-F5344CB8AC3E}">
        <p14:creationId xmlns:p14="http://schemas.microsoft.com/office/powerpoint/2010/main" val="134378089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673" r:id="rId5"/>
    <p:sldLayoutId id="2147483678" r:id="rId6"/>
    <p:sldLayoutId id="2147483676" r:id="rId7"/>
    <p:sldLayoutId id="2147483672" r:id="rId8"/>
    <p:sldLayoutId id="2147483701" r:id="rId9"/>
    <p:sldLayoutId id="2147483702" r:id="rId10"/>
    <p:sldLayoutId id="2147483703" r:id="rId11"/>
    <p:sldLayoutId id="2147483679" r:id="rId12"/>
    <p:sldLayoutId id="2147483661" r:id="rId13"/>
    <p:sldLayoutId id="2147483680" r:id="rId14"/>
    <p:sldLayoutId id="2147483684" r:id="rId15"/>
    <p:sldLayoutId id="2147483685" r:id="rId16"/>
    <p:sldLayoutId id="2147483686" r:id="rId17"/>
    <p:sldLayoutId id="2147483681" r:id="rId18"/>
    <p:sldLayoutId id="2147483682" r:id="rId19"/>
    <p:sldLayoutId id="2147483666" r:id="rId20"/>
    <p:sldLayoutId id="2147483664" r:id="rId21"/>
    <p:sldLayoutId id="2147483674" r:id="rId22"/>
    <p:sldLayoutId id="2147483662" r:id="rId23"/>
    <p:sldLayoutId id="2147483692" r:id="rId24"/>
    <p:sldLayoutId id="2147483693" r:id="rId25"/>
    <p:sldLayoutId id="2147483694" r:id="rId26"/>
    <p:sldLayoutId id="2147483675" r:id="rId27"/>
    <p:sldLayoutId id="2147483687" r:id="rId28"/>
    <p:sldLayoutId id="2147483688" r:id="rId29"/>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b="0" i="0" kern="1200" spc="-150">
          <a:solidFill>
            <a:srgbClr val="313A40"/>
          </a:solidFill>
          <a:latin typeface="Franklin Gothic Medium Regular" charset="0"/>
          <a:ea typeface="Franklin Gothic Medium Regular" charset="0"/>
          <a:cs typeface="Franklin Gothic Medium Regular" charset="0"/>
        </a:defRPr>
      </a:lvl1pPr>
    </p:titleStyle>
    <p:bodyStyle>
      <a:lvl1pPr marL="228600" indent="-228600" algn="l" defTabSz="914400" rtl="0" eaLnBrk="1" latinLnBrk="0" hangingPunct="1">
        <a:lnSpc>
          <a:spcPct val="90000"/>
        </a:lnSpc>
        <a:spcBef>
          <a:spcPts val="1000"/>
        </a:spcBef>
        <a:buClr>
          <a:schemeClr val="tx2"/>
        </a:buClr>
        <a:buSzPct val="90000"/>
        <a:buFontTx/>
        <a:buBlip>
          <a:blip r:embed="rId31"/>
        </a:buBlip>
        <a:defRPr sz="2800" b="0" i="0" kern="1200">
          <a:solidFill>
            <a:srgbClr val="313A40"/>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charset="0"/>
        <a:buChar char="•"/>
        <a:defRPr sz="2400" b="0" i="0" kern="1200">
          <a:solidFill>
            <a:srgbClr val="313A40"/>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SzPct val="80000"/>
        <a:buFont typeface="Courier New" charset="0"/>
        <a:buChar char="o"/>
        <a:defRPr sz="2000" b="0" i="0" kern="1200">
          <a:solidFill>
            <a:srgbClr val="313A40"/>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Wingdings" charset="2"/>
        <a:buChar char="§"/>
        <a:defRPr sz="1800" b="0" i="0" kern="1200">
          <a:solidFill>
            <a:srgbClr val="313A40"/>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SzPct val="80000"/>
        <a:buFont typeface="Arial" charset="0"/>
        <a:buChar char="•"/>
        <a:defRPr sz="1800" b="0" i="0" kern="1200">
          <a:solidFill>
            <a:srgbClr val="313A40"/>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3609" y="865153"/>
            <a:ext cx="7772400" cy="1022661"/>
          </a:xfrm>
        </p:spPr>
        <p:txBody>
          <a:bodyPr>
            <a:normAutofit/>
          </a:bodyPr>
          <a:lstStyle/>
          <a:p>
            <a:r>
              <a:rPr lang="en-US" sz="5400" dirty="0">
                <a:solidFill>
                  <a:schemeClr val="bg1"/>
                </a:solidFill>
              </a:rPr>
              <a:t>HP+ Cambodia</a:t>
            </a:r>
            <a:endParaRPr lang="en-US" sz="3200" dirty="0">
              <a:solidFill>
                <a:schemeClr val="bg1"/>
              </a:solidFill>
            </a:endParaRPr>
          </a:p>
        </p:txBody>
      </p:sp>
      <p:sp>
        <p:nvSpPr>
          <p:cNvPr id="3" name="Subtitle 2"/>
          <p:cNvSpPr>
            <a:spLocks noGrp="1"/>
          </p:cNvSpPr>
          <p:nvPr>
            <p:ph type="subTitle" idx="1"/>
          </p:nvPr>
        </p:nvSpPr>
        <p:spPr>
          <a:xfrm>
            <a:off x="613609" y="1973306"/>
            <a:ext cx="8002357" cy="3371425"/>
          </a:xfrm>
        </p:spPr>
        <p:txBody>
          <a:bodyPr>
            <a:normAutofit/>
          </a:bodyPr>
          <a:lstStyle/>
          <a:p>
            <a:r>
              <a:rPr lang="en-US" sz="4300" spc="-150" dirty="0">
                <a:solidFill>
                  <a:schemeClr val="bg1"/>
                </a:solidFill>
                <a:latin typeface="Franklin Gothic Medium Regular" charset="0"/>
              </a:rPr>
              <a:t>Development of the National Social Protection M&amp;E System </a:t>
            </a:r>
            <a:endParaRPr lang="en-US" sz="4300" i="1" dirty="0">
              <a:solidFill>
                <a:schemeClr val="bg1"/>
              </a:solidFill>
            </a:endParaRPr>
          </a:p>
          <a:p>
            <a:endParaRPr lang="en-US" i="1" dirty="0">
              <a:solidFill>
                <a:schemeClr val="bg1"/>
              </a:solidFill>
            </a:endParaRPr>
          </a:p>
          <a:p>
            <a:endParaRPr lang="en-US" i="1" dirty="0">
              <a:solidFill>
                <a:schemeClr val="bg1"/>
              </a:solidFill>
            </a:endParaRPr>
          </a:p>
          <a:p>
            <a:r>
              <a:rPr lang="en-US" sz="2000" b="1" dirty="0">
                <a:solidFill>
                  <a:schemeClr val="bg1"/>
                </a:solidFill>
              </a:rPr>
              <a:t>3 May 2019</a:t>
            </a:r>
          </a:p>
        </p:txBody>
      </p:sp>
    </p:spTree>
    <p:extLst>
      <p:ext uri="{BB962C8B-B14F-4D97-AF65-F5344CB8AC3E}">
        <p14:creationId xmlns:p14="http://schemas.microsoft.com/office/powerpoint/2010/main" val="1826747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2FA4F6-68D2-413A-A1D2-E4EF93FDD7DC}"/>
              </a:ext>
            </a:extLst>
          </p:cNvPr>
          <p:cNvPicPr/>
          <p:nvPr/>
        </p:nvPicPr>
        <p:blipFill>
          <a:blip r:embed="rId3"/>
          <a:stretch>
            <a:fillRect/>
          </a:stretch>
        </p:blipFill>
        <p:spPr>
          <a:xfrm>
            <a:off x="4796590" y="2439914"/>
            <a:ext cx="4251157" cy="3030443"/>
          </a:xfrm>
          <a:prstGeom prst="rect">
            <a:avLst/>
          </a:prstGeom>
          <a:effectLst>
            <a:outerShdw blurRad="50800" dist="50800" dir="5400000" algn="ctr" rotWithShape="0">
              <a:srgbClr val="000000">
                <a:alpha val="13000"/>
              </a:srgbClr>
            </a:outerShdw>
          </a:effectLst>
        </p:spPr>
      </p:pic>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28649" y="108855"/>
            <a:ext cx="8176138" cy="1407227"/>
          </a:xfrm>
        </p:spPr>
        <p:txBody>
          <a:bodyPr>
            <a:normAutofit fontScale="90000"/>
          </a:bodyPr>
          <a:lstStyle/>
          <a:p>
            <a:r>
              <a:rPr lang="en-US" sz="2700" dirty="0"/>
              <a:t> </a:t>
            </a:r>
            <a:br>
              <a:rPr lang="en-US" sz="2700" dirty="0"/>
            </a:br>
            <a:r>
              <a:rPr lang="en-US" sz="4000" dirty="0"/>
              <a:t>National Social Protection Policy </a:t>
            </a:r>
            <a:br>
              <a:rPr lang="en-US" sz="4000" dirty="0"/>
            </a:br>
            <a:r>
              <a:rPr lang="en-US" sz="4000" dirty="0"/>
              <a:t>M&amp;E Framework and system </a:t>
            </a:r>
            <a:br>
              <a:rPr lang="en-US" i="1" dirty="0"/>
            </a:br>
            <a:br>
              <a:rPr lang="en-US" sz="2200" dirty="0"/>
            </a:br>
            <a:endParaRPr lang="en-US" sz="2200" dirty="0"/>
          </a:p>
        </p:txBody>
      </p:sp>
      <p:sp>
        <p:nvSpPr>
          <p:cNvPr id="2" name="Slide Number Placeholder 1"/>
          <p:cNvSpPr>
            <a:spLocks noGrp="1"/>
          </p:cNvSpPr>
          <p:nvPr>
            <p:ph type="sldNum" sz="quarter" idx="11"/>
          </p:nvPr>
        </p:nvSpPr>
        <p:spPr/>
        <p:txBody>
          <a:bodyPr/>
          <a:lstStyle/>
          <a:p>
            <a:fld id="{00DB2D1B-442C-D640-B645-FF55D99A1E4A}" type="slidenum">
              <a:rPr lang="en-US" smtClean="0"/>
              <a:pPr/>
              <a:t>2</a:t>
            </a:fld>
            <a:endParaRPr lang="en-US" dirty="0"/>
          </a:p>
        </p:txBody>
      </p:sp>
      <p:sp>
        <p:nvSpPr>
          <p:cNvPr id="9" name="Content Placeholder 5">
            <a:extLst>
              <a:ext uri="{FF2B5EF4-FFF2-40B4-BE49-F238E27FC236}">
                <a16:creationId xmlns:a16="http://schemas.microsoft.com/office/drawing/2014/main" id="{79AD12ED-D6A1-4848-9863-9EAEAD10B28D}"/>
              </a:ext>
            </a:extLst>
          </p:cNvPr>
          <p:cNvSpPr>
            <a:spLocks noGrp="1"/>
          </p:cNvSpPr>
          <p:nvPr>
            <p:ph idx="1"/>
          </p:nvPr>
        </p:nvSpPr>
        <p:spPr>
          <a:xfrm>
            <a:off x="289514" y="1673672"/>
            <a:ext cx="4395120" cy="4856107"/>
          </a:xfrm>
        </p:spPr>
        <p:txBody>
          <a:bodyPr>
            <a:noAutofit/>
          </a:bodyPr>
          <a:lstStyle/>
          <a:p>
            <a:pPr marL="228600" lvl="3">
              <a:spcBef>
                <a:spcPts val="1000"/>
              </a:spcBef>
              <a:buClr>
                <a:schemeClr val="tx2"/>
              </a:buClr>
              <a:buSzPct val="90000"/>
              <a:buBlip>
                <a:blip r:embed="rId4">
                  <a:extLst/>
                </a:blip>
              </a:buBlip>
            </a:pPr>
            <a:r>
              <a:rPr lang="en-US" sz="3200" dirty="0">
                <a:latin typeface="Georgia Regular" charset="0"/>
              </a:rPr>
              <a:t> </a:t>
            </a:r>
            <a:r>
              <a:rPr lang="en-US" dirty="0">
                <a:solidFill>
                  <a:schemeClr val="tx1"/>
                </a:solidFill>
                <a:latin typeface="Georgia Regular" charset="0"/>
              </a:rPr>
              <a:t>Management tool for the Secretariat to effectively fulfill its mandated M&amp;E functions;</a:t>
            </a:r>
          </a:p>
          <a:p>
            <a:pPr marL="228600" lvl="3">
              <a:spcBef>
                <a:spcPts val="1000"/>
              </a:spcBef>
              <a:buClr>
                <a:schemeClr val="tx2"/>
              </a:buClr>
              <a:buSzPct val="90000"/>
              <a:buBlip>
                <a:blip r:embed="rId4">
                  <a:extLst/>
                </a:blip>
              </a:buBlip>
            </a:pPr>
            <a:r>
              <a:rPr lang="en-US" sz="3200" dirty="0">
                <a:latin typeface="Georgia Regular" charset="0"/>
              </a:rPr>
              <a:t> </a:t>
            </a:r>
            <a:r>
              <a:rPr lang="en-US" dirty="0">
                <a:latin typeface="Georgia Regular" charset="0"/>
              </a:rPr>
              <a:t>Organizes and integrates key SP indicators to measure progress on reducing poverty, vulnerability, and inequality;</a:t>
            </a:r>
          </a:p>
          <a:p>
            <a:pPr marL="228600" lvl="3">
              <a:spcBef>
                <a:spcPts val="1000"/>
              </a:spcBef>
              <a:buClr>
                <a:schemeClr val="tx2"/>
              </a:buClr>
              <a:buSzPct val="90000"/>
              <a:buBlip>
                <a:blip r:embed="rId4">
                  <a:extLst/>
                </a:blip>
              </a:buBlip>
            </a:pPr>
            <a:r>
              <a:rPr lang="en-US" sz="3200" dirty="0">
                <a:latin typeface="Georgia Regular" charset="0"/>
              </a:rPr>
              <a:t> </a:t>
            </a:r>
            <a:r>
              <a:rPr lang="en-US" dirty="0">
                <a:latin typeface="Georgia Regular" charset="0"/>
              </a:rPr>
              <a:t>Automates performance tracking, return on investment modeling, comparative analysis, and customized report generation;</a:t>
            </a:r>
          </a:p>
          <a:p>
            <a:pPr marL="228600" lvl="3">
              <a:spcBef>
                <a:spcPts val="1000"/>
              </a:spcBef>
              <a:buClr>
                <a:schemeClr val="tx2"/>
              </a:buClr>
              <a:buSzPct val="90000"/>
              <a:buBlip>
                <a:blip r:embed="rId4">
                  <a:extLst/>
                </a:blip>
              </a:buBlip>
            </a:pPr>
            <a:r>
              <a:rPr lang="en-US" sz="3200" dirty="0">
                <a:latin typeface="Georgia Regular" charset="0"/>
              </a:rPr>
              <a:t> </a:t>
            </a:r>
            <a:r>
              <a:rPr lang="en-US" dirty="0">
                <a:latin typeface="Georgia Regular" charset="0"/>
              </a:rPr>
              <a:t>Designed to inform decision making and future resource prioritization by the ExCom and Ministerial Council. </a:t>
            </a:r>
          </a:p>
          <a:p>
            <a:pPr marL="0" lvl="3" indent="0">
              <a:spcBef>
                <a:spcPts val="1000"/>
              </a:spcBef>
              <a:buClr>
                <a:schemeClr val="tx2"/>
              </a:buClr>
              <a:buSzPct val="90000"/>
              <a:buNone/>
            </a:pPr>
            <a:endParaRPr lang="en-US" b="1" i="1" dirty="0"/>
          </a:p>
          <a:p>
            <a:pPr lvl="2"/>
            <a:endParaRPr lang="en-AU" sz="1800" dirty="0"/>
          </a:p>
        </p:txBody>
      </p:sp>
    </p:spTree>
    <p:extLst>
      <p:ext uri="{BB962C8B-B14F-4D97-AF65-F5344CB8AC3E}">
        <p14:creationId xmlns:p14="http://schemas.microsoft.com/office/powerpoint/2010/main" val="42885400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30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810D62B-C28C-4206-9539-772D1832830F}"/>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1500"/>
                    </a14:imgEffect>
                    <a14:imgEffect>
                      <a14:saturation sat="0"/>
                    </a14:imgEffect>
                  </a14:imgLayer>
                </a14:imgProps>
              </a:ext>
            </a:extLst>
          </a:blip>
          <a:stretch>
            <a:fillRect/>
          </a:stretch>
        </p:blipFill>
        <p:spPr>
          <a:xfrm>
            <a:off x="988737" y="808398"/>
            <a:ext cx="6764102" cy="6764102"/>
          </a:xfrm>
          <a:prstGeom prst="rect">
            <a:avLst/>
          </a:prstGeom>
        </p:spPr>
      </p:pic>
      <p:cxnSp>
        <p:nvCxnSpPr>
          <p:cNvPr id="1006" name="Straight Connector 1005"/>
          <p:cNvCxnSpPr/>
          <p:nvPr/>
        </p:nvCxnSpPr>
        <p:spPr>
          <a:xfrm flipV="1">
            <a:off x="2424245" y="4051323"/>
            <a:ext cx="0" cy="1304409"/>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cxnSp>
        <p:nvCxnSpPr>
          <p:cNvPr id="1007" name="Straight Connector 1006"/>
          <p:cNvCxnSpPr/>
          <p:nvPr/>
        </p:nvCxnSpPr>
        <p:spPr>
          <a:xfrm flipV="1">
            <a:off x="2721205" y="4404261"/>
            <a:ext cx="0" cy="951471"/>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cxnSp>
        <p:nvCxnSpPr>
          <p:cNvPr id="1008" name="Straight Connector 1007"/>
          <p:cNvCxnSpPr/>
          <p:nvPr/>
        </p:nvCxnSpPr>
        <p:spPr>
          <a:xfrm flipV="1">
            <a:off x="3018165" y="4757198"/>
            <a:ext cx="0" cy="598534"/>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041" y="54602"/>
            <a:ext cx="7886700" cy="1407227"/>
          </a:xfrm>
        </p:spPr>
        <p:txBody>
          <a:bodyPr>
            <a:normAutofit/>
          </a:bodyPr>
          <a:lstStyle/>
          <a:p>
            <a:r>
              <a:rPr lang="en-IN" sz="3600" dirty="0"/>
              <a:t>National Social Protection M&amp;E System Progress Timeline</a:t>
            </a:r>
          </a:p>
        </p:txBody>
      </p:sp>
      <p:cxnSp>
        <p:nvCxnSpPr>
          <p:cNvPr id="1001" name="Straight Connector 1000"/>
          <p:cNvCxnSpPr>
            <a:endCxn id="1017" idx="4"/>
          </p:cNvCxnSpPr>
          <p:nvPr/>
        </p:nvCxnSpPr>
        <p:spPr>
          <a:xfrm flipH="1" flipV="1">
            <a:off x="1234156" y="2487513"/>
            <a:ext cx="2248" cy="2868219"/>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cxnSp>
        <p:nvCxnSpPr>
          <p:cNvPr id="1003" name="Straight Connector 1002"/>
          <p:cNvCxnSpPr>
            <a:endCxn id="1018" idx="4"/>
          </p:cNvCxnSpPr>
          <p:nvPr/>
        </p:nvCxnSpPr>
        <p:spPr>
          <a:xfrm flipV="1">
            <a:off x="1533364" y="2883612"/>
            <a:ext cx="2066" cy="2472120"/>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cxnSp>
        <p:nvCxnSpPr>
          <p:cNvPr id="1004" name="Straight Connector 1003"/>
          <p:cNvCxnSpPr>
            <a:endCxn id="1019" idx="4"/>
          </p:cNvCxnSpPr>
          <p:nvPr/>
        </p:nvCxnSpPr>
        <p:spPr>
          <a:xfrm flipV="1">
            <a:off x="1830324" y="3279710"/>
            <a:ext cx="1745" cy="2076022"/>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cxnSp>
        <p:nvCxnSpPr>
          <p:cNvPr id="1005" name="Straight Connector 1004"/>
          <p:cNvCxnSpPr/>
          <p:nvPr/>
        </p:nvCxnSpPr>
        <p:spPr>
          <a:xfrm flipV="1">
            <a:off x="2127285" y="3568903"/>
            <a:ext cx="0" cy="1786829"/>
          </a:xfrm>
          <a:prstGeom prst="line">
            <a:avLst/>
          </a:prstGeom>
          <a:ln>
            <a:solidFill>
              <a:srgbClr val="DB4629"/>
            </a:solidFill>
          </a:ln>
        </p:spPr>
        <p:style>
          <a:lnRef idx="1">
            <a:schemeClr val="accent1"/>
          </a:lnRef>
          <a:fillRef idx="0">
            <a:schemeClr val="accent1"/>
          </a:fillRef>
          <a:effectRef idx="0">
            <a:schemeClr val="accent1"/>
          </a:effectRef>
          <a:fontRef idx="minor">
            <a:schemeClr val="tx1"/>
          </a:fontRef>
        </p:style>
      </p:cxnSp>
      <p:sp>
        <p:nvSpPr>
          <p:cNvPr id="1017" name="Oval 1016"/>
          <p:cNvSpPr/>
          <p:nvPr/>
        </p:nvSpPr>
        <p:spPr>
          <a:xfrm>
            <a:off x="1127249" y="2273701"/>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18" name="Oval 1017"/>
          <p:cNvSpPr/>
          <p:nvPr/>
        </p:nvSpPr>
        <p:spPr>
          <a:xfrm>
            <a:off x="1428524" y="2669800"/>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19" name="Oval 1018"/>
          <p:cNvSpPr/>
          <p:nvPr/>
        </p:nvSpPr>
        <p:spPr>
          <a:xfrm>
            <a:off x="1725163" y="3065898"/>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20" name="Oval 1019"/>
          <p:cNvSpPr/>
          <p:nvPr/>
        </p:nvSpPr>
        <p:spPr>
          <a:xfrm>
            <a:off x="2021803" y="3461997"/>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21" name="Oval 1020"/>
          <p:cNvSpPr/>
          <p:nvPr/>
        </p:nvSpPr>
        <p:spPr>
          <a:xfrm>
            <a:off x="2318441" y="3858096"/>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22" name="Oval 1021"/>
          <p:cNvSpPr/>
          <p:nvPr/>
        </p:nvSpPr>
        <p:spPr>
          <a:xfrm>
            <a:off x="2615080" y="4254194"/>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23" name="Oval 1022"/>
          <p:cNvSpPr/>
          <p:nvPr/>
        </p:nvSpPr>
        <p:spPr>
          <a:xfrm>
            <a:off x="2911720" y="4650292"/>
            <a:ext cx="213812" cy="213812"/>
          </a:xfrm>
          <a:prstGeom prst="ellipse">
            <a:avLst/>
          </a:pr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026" name="Straight Connector 1025"/>
          <p:cNvCxnSpPr/>
          <p:nvPr/>
        </p:nvCxnSpPr>
        <p:spPr>
          <a:xfrm flipV="1">
            <a:off x="4009717" y="2592084"/>
            <a:ext cx="0" cy="2763648"/>
          </a:xfrm>
          <a:prstGeom prst="line">
            <a:avLst/>
          </a:prstGeom>
          <a:ln>
            <a:solidFill>
              <a:srgbClr val="F69A26"/>
            </a:solidFill>
          </a:ln>
        </p:spPr>
        <p:style>
          <a:lnRef idx="1">
            <a:schemeClr val="accent1"/>
          </a:lnRef>
          <a:fillRef idx="0">
            <a:schemeClr val="accent1"/>
          </a:fillRef>
          <a:effectRef idx="0">
            <a:schemeClr val="accent1"/>
          </a:effectRef>
          <a:fontRef idx="minor">
            <a:schemeClr val="tx1"/>
          </a:fontRef>
        </p:style>
      </p:cxnSp>
      <p:cxnSp>
        <p:nvCxnSpPr>
          <p:cNvPr id="1027" name="Straight Connector 1026"/>
          <p:cNvCxnSpPr>
            <a:cxnSpLocks/>
            <a:endCxn id="1031" idx="4"/>
          </p:cNvCxnSpPr>
          <p:nvPr/>
        </p:nvCxnSpPr>
        <p:spPr>
          <a:xfrm flipV="1">
            <a:off x="4306677" y="3242985"/>
            <a:ext cx="2066" cy="2112748"/>
          </a:xfrm>
          <a:prstGeom prst="line">
            <a:avLst/>
          </a:prstGeom>
          <a:ln>
            <a:solidFill>
              <a:srgbClr val="F69A26"/>
            </a:solidFill>
          </a:ln>
        </p:spPr>
        <p:style>
          <a:lnRef idx="1">
            <a:schemeClr val="accent1"/>
          </a:lnRef>
          <a:fillRef idx="0">
            <a:schemeClr val="accent1"/>
          </a:fillRef>
          <a:effectRef idx="0">
            <a:schemeClr val="accent1"/>
          </a:effectRef>
          <a:fontRef idx="minor">
            <a:schemeClr val="tx1"/>
          </a:fontRef>
        </p:style>
      </p:cxnSp>
      <p:cxnSp>
        <p:nvCxnSpPr>
          <p:cNvPr id="1028" name="Straight Connector 1027"/>
          <p:cNvCxnSpPr>
            <a:cxnSpLocks/>
            <a:endCxn id="1032" idx="4"/>
          </p:cNvCxnSpPr>
          <p:nvPr/>
        </p:nvCxnSpPr>
        <p:spPr>
          <a:xfrm flipV="1">
            <a:off x="4605383" y="3691866"/>
            <a:ext cx="0" cy="1663867"/>
          </a:xfrm>
          <a:prstGeom prst="line">
            <a:avLst/>
          </a:prstGeom>
          <a:ln>
            <a:solidFill>
              <a:srgbClr val="F69A26"/>
            </a:solidFill>
          </a:ln>
        </p:spPr>
        <p:style>
          <a:lnRef idx="1">
            <a:schemeClr val="accent1"/>
          </a:lnRef>
          <a:fillRef idx="0">
            <a:schemeClr val="accent1"/>
          </a:fillRef>
          <a:effectRef idx="0">
            <a:schemeClr val="accent1"/>
          </a:effectRef>
          <a:fontRef idx="minor">
            <a:schemeClr val="tx1"/>
          </a:fontRef>
        </p:style>
      </p:cxnSp>
      <p:sp>
        <p:nvSpPr>
          <p:cNvPr id="1030" name="Oval 1029"/>
          <p:cNvSpPr/>
          <p:nvPr/>
        </p:nvSpPr>
        <p:spPr>
          <a:xfrm>
            <a:off x="3900563" y="2532666"/>
            <a:ext cx="213812" cy="213812"/>
          </a:xfrm>
          <a:prstGeom prst="ellipse">
            <a:avLst/>
          </a:prstGeom>
          <a:solidFill>
            <a:srgbClr val="F69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31" name="Oval 1030"/>
          <p:cNvSpPr/>
          <p:nvPr/>
        </p:nvSpPr>
        <p:spPr>
          <a:xfrm>
            <a:off x="4201837" y="3029173"/>
            <a:ext cx="213812" cy="213812"/>
          </a:xfrm>
          <a:prstGeom prst="ellipse">
            <a:avLst/>
          </a:prstGeom>
          <a:solidFill>
            <a:srgbClr val="F69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32" name="Oval 1031"/>
          <p:cNvSpPr/>
          <p:nvPr/>
        </p:nvSpPr>
        <p:spPr>
          <a:xfrm>
            <a:off x="4498477" y="3478054"/>
            <a:ext cx="213812" cy="213812"/>
          </a:xfrm>
          <a:prstGeom prst="ellipse">
            <a:avLst/>
          </a:prstGeom>
          <a:solidFill>
            <a:srgbClr val="F69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cxnSp>
        <p:nvCxnSpPr>
          <p:cNvPr id="1035" name="Straight Connector 1034"/>
          <p:cNvCxnSpPr/>
          <p:nvPr/>
        </p:nvCxnSpPr>
        <p:spPr>
          <a:xfrm flipV="1">
            <a:off x="6244049" y="2592084"/>
            <a:ext cx="0" cy="2763648"/>
          </a:xfrm>
          <a:prstGeom prst="line">
            <a:avLst/>
          </a:prstGeom>
          <a:ln>
            <a:solidFill>
              <a:srgbClr val="475CA7"/>
            </a:solidFill>
          </a:ln>
        </p:spPr>
        <p:style>
          <a:lnRef idx="1">
            <a:schemeClr val="accent1"/>
          </a:lnRef>
          <a:fillRef idx="0">
            <a:schemeClr val="accent1"/>
          </a:fillRef>
          <a:effectRef idx="0">
            <a:schemeClr val="accent1"/>
          </a:effectRef>
          <a:fontRef idx="minor">
            <a:schemeClr val="tx1"/>
          </a:fontRef>
        </p:style>
      </p:cxnSp>
      <p:cxnSp>
        <p:nvCxnSpPr>
          <p:cNvPr id="1036" name="Straight Connector 1035"/>
          <p:cNvCxnSpPr/>
          <p:nvPr/>
        </p:nvCxnSpPr>
        <p:spPr>
          <a:xfrm flipV="1">
            <a:off x="6541009" y="3156531"/>
            <a:ext cx="0" cy="2199201"/>
          </a:xfrm>
          <a:prstGeom prst="line">
            <a:avLst/>
          </a:prstGeom>
          <a:ln>
            <a:solidFill>
              <a:srgbClr val="475CA7"/>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p:cNvCxnSpPr/>
          <p:nvPr/>
        </p:nvCxnSpPr>
        <p:spPr>
          <a:xfrm flipV="1">
            <a:off x="6837969" y="3673490"/>
            <a:ext cx="0" cy="1682242"/>
          </a:xfrm>
          <a:prstGeom prst="line">
            <a:avLst/>
          </a:prstGeom>
          <a:ln>
            <a:solidFill>
              <a:srgbClr val="475CA7"/>
            </a:solidFill>
          </a:ln>
        </p:spPr>
        <p:style>
          <a:lnRef idx="1">
            <a:schemeClr val="accent1"/>
          </a:lnRef>
          <a:fillRef idx="0">
            <a:schemeClr val="accent1"/>
          </a:fillRef>
          <a:effectRef idx="0">
            <a:schemeClr val="accent1"/>
          </a:effectRef>
          <a:fontRef idx="minor">
            <a:schemeClr val="tx1"/>
          </a:fontRef>
        </p:style>
      </p:cxnSp>
      <p:cxnSp>
        <p:nvCxnSpPr>
          <p:cNvPr id="1038" name="Straight Connector 1037"/>
          <p:cNvCxnSpPr/>
          <p:nvPr/>
        </p:nvCxnSpPr>
        <p:spPr>
          <a:xfrm flipV="1">
            <a:off x="7134930" y="4190449"/>
            <a:ext cx="0" cy="1165283"/>
          </a:xfrm>
          <a:prstGeom prst="line">
            <a:avLst/>
          </a:prstGeom>
          <a:ln>
            <a:solidFill>
              <a:srgbClr val="475CA7"/>
            </a:solidFill>
          </a:ln>
        </p:spPr>
        <p:style>
          <a:lnRef idx="1">
            <a:schemeClr val="accent1"/>
          </a:lnRef>
          <a:fillRef idx="0">
            <a:schemeClr val="accent1"/>
          </a:fillRef>
          <a:effectRef idx="0">
            <a:schemeClr val="accent1"/>
          </a:effectRef>
          <a:fontRef idx="minor">
            <a:schemeClr val="tx1"/>
          </a:fontRef>
        </p:style>
      </p:cxnSp>
      <p:sp>
        <p:nvSpPr>
          <p:cNvPr id="1039" name="Oval 1038"/>
          <p:cNvSpPr/>
          <p:nvPr/>
        </p:nvSpPr>
        <p:spPr>
          <a:xfrm>
            <a:off x="6144694" y="2532666"/>
            <a:ext cx="213812" cy="213812"/>
          </a:xfrm>
          <a:prstGeom prst="ellipse">
            <a:avLst/>
          </a:prstGeom>
          <a:solidFill>
            <a:srgbClr val="475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40" name="Oval 1039"/>
          <p:cNvSpPr/>
          <p:nvPr/>
        </p:nvSpPr>
        <p:spPr>
          <a:xfrm>
            <a:off x="6436169" y="3049625"/>
            <a:ext cx="213812" cy="213812"/>
          </a:xfrm>
          <a:prstGeom prst="ellipse">
            <a:avLst/>
          </a:prstGeom>
          <a:solidFill>
            <a:srgbClr val="475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41" name="Oval 1040"/>
          <p:cNvSpPr/>
          <p:nvPr/>
        </p:nvSpPr>
        <p:spPr>
          <a:xfrm>
            <a:off x="6732808" y="3509434"/>
            <a:ext cx="213812" cy="213812"/>
          </a:xfrm>
          <a:prstGeom prst="ellipse">
            <a:avLst/>
          </a:prstGeom>
          <a:solidFill>
            <a:srgbClr val="475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42" name="Oval 1041"/>
          <p:cNvSpPr/>
          <p:nvPr/>
        </p:nvSpPr>
        <p:spPr>
          <a:xfrm>
            <a:off x="7029447" y="4035918"/>
            <a:ext cx="213812" cy="213812"/>
          </a:xfrm>
          <a:prstGeom prst="ellipse">
            <a:avLst/>
          </a:prstGeom>
          <a:solidFill>
            <a:srgbClr val="475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84" name="Rectangle 983"/>
          <p:cNvSpPr/>
          <p:nvPr/>
        </p:nvSpPr>
        <p:spPr>
          <a:xfrm>
            <a:off x="3445304" y="5180930"/>
            <a:ext cx="228061" cy="715669"/>
          </a:xfrm>
          <a:prstGeom prst="rect">
            <a:avLst/>
          </a:prstGeom>
          <a:solidFill>
            <a:srgbClr val="884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88" name="Rectangle 987"/>
          <p:cNvSpPr/>
          <p:nvPr/>
        </p:nvSpPr>
        <p:spPr>
          <a:xfrm>
            <a:off x="5660068" y="5180930"/>
            <a:ext cx="228061" cy="716100"/>
          </a:xfrm>
          <a:prstGeom prst="rect">
            <a:avLst/>
          </a:prstGeom>
          <a:solidFill>
            <a:srgbClr val="2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82" name="Rectangle 981"/>
          <p:cNvSpPr/>
          <p:nvPr/>
        </p:nvSpPr>
        <p:spPr>
          <a:xfrm>
            <a:off x="835937" y="5180930"/>
            <a:ext cx="228061" cy="716312"/>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65" name="Chevron 964"/>
          <p:cNvSpPr/>
          <p:nvPr/>
        </p:nvSpPr>
        <p:spPr>
          <a:xfrm>
            <a:off x="507133" y="5320097"/>
            <a:ext cx="8157030" cy="438226"/>
          </a:xfrm>
          <a:prstGeom prst="chevron">
            <a:avLst>
              <a:gd name="adj" fmla="val 33398"/>
            </a:avLst>
          </a:prstGeom>
          <a:gradFill flip="none" rotWithShape="1">
            <a:gsLst>
              <a:gs pos="100000">
                <a:schemeClr val="accent1">
                  <a:lumMod val="76000"/>
                  <a:lumOff val="24000"/>
                </a:schemeClr>
              </a:gs>
              <a:gs pos="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black"/>
              </a:solidFill>
              <a:latin typeface="Calibri"/>
            </a:endParaRPr>
          </a:p>
        </p:txBody>
      </p:sp>
      <p:grpSp>
        <p:nvGrpSpPr>
          <p:cNvPr id="969" name="Group 968"/>
          <p:cNvGrpSpPr/>
          <p:nvPr/>
        </p:nvGrpSpPr>
        <p:grpSpPr>
          <a:xfrm>
            <a:off x="507133" y="5320097"/>
            <a:ext cx="293548" cy="438226"/>
            <a:chOff x="657808" y="5193195"/>
            <a:chExt cx="391295" cy="584149"/>
          </a:xfrm>
        </p:grpSpPr>
        <p:sp>
          <p:nvSpPr>
            <p:cNvPr id="966" name="Chevron 965"/>
            <p:cNvSpPr/>
            <p:nvPr/>
          </p:nvSpPr>
          <p:spPr>
            <a:xfrm>
              <a:off x="657808" y="5193195"/>
              <a:ext cx="388849" cy="584149"/>
            </a:xfrm>
            <a:prstGeom prst="chevron">
              <a:avLst>
                <a:gd name="adj" fmla="val 50887"/>
              </a:avLst>
            </a:prstGeom>
            <a:solidFill>
              <a:srgbClr val="A73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black"/>
                </a:solidFill>
                <a:latin typeface="Calibri"/>
              </a:endParaRPr>
            </a:p>
          </p:txBody>
        </p:sp>
        <p:sp>
          <p:nvSpPr>
            <p:cNvPr id="968" name="Chevron 967"/>
            <p:cNvSpPr/>
            <p:nvPr/>
          </p:nvSpPr>
          <p:spPr>
            <a:xfrm>
              <a:off x="660254"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rgbClr val="DB46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black"/>
                </a:solidFill>
                <a:latin typeface="Calibri"/>
              </a:endParaRPr>
            </a:p>
          </p:txBody>
        </p:sp>
      </p:grpSp>
      <p:grpSp>
        <p:nvGrpSpPr>
          <p:cNvPr id="970" name="Group 969"/>
          <p:cNvGrpSpPr/>
          <p:nvPr/>
        </p:nvGrpSpPr>
        <p:grpSpPr>
          <a:xfrm>
            <a:off x="8376288" y="5320097"/>
            <a:ext cx="293548" cy="438226"/>
            <a:chOff x="657808" y="5193195"/>
            <a:chExt cx="391295" cy="584149"/>
          </a:xfrm>
        </p:grpSpPr>
        <p:sp>
          <p:nvSpPr>
            <p:cNvPr id="971" name="Chevron 970"/>
            <p:cNvSpPr/>
            <p:nvPr/>
          </p:nvSpPr>
          <p:spPr>
            <a:xfrm>
              <a:off x="657808" y="5193195"/>
              <a:ext cx="388849" cy="584149"/>
            </a:xfrm>
            <a:prstGeom prst="chevron">
              <a:avLst>
                <a:gd name="adj" fmla="val 5088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black"/>
                </a:solidFill>
                <a:latin typeface="Calibri"/>
              </a:endParaRPr>
            </a:p>
          </p:txBody>
        </p:sp>
        <p:sp>
          <p:nvSpPr>
            <p:cNvPr id="972" name="Chevron 967"/>
            <p:cNvSpPr/>
            <p:nvPr/>
          </p:nvSpPr>
          <p:spPr>
            <a:xfrm>
              <a:off x="660254"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black"/>
                </a:solidFill>
                <a:latin typeface="Calibri"/>
              </a:endParaRPr>
            </a:p>
          </p:txBody>
        </p:sp>
      </p:grpSp>
      <p:sp>
        <p:nvSpPr>
          <p:cNvPr id="992" name="TextBox 991"/>
          <p:cNvSpPr txBox="1"/>
          <p:nvPr/>
        </p:nvSpPr>
        <p:spPr>
          <a:xfrm>
            <a:off x="1884645" y="5403530"/>
            <a:ext cx="790601" cy="300082"/>
          </a:xfrm>
          <a:prstGeom prst="rect">
            <a:avLst/>
          </a:prstGeom>
          <a:noFill/>
        </p:spPr>
        <p:txBody>
          <a:bodyPr wrap="none" rtlCol="0">
            <a:spAutoFit/>
          </a:bodyPr>
          <a:lstStyle/>
          <a:p>
            <a:pPr defTabSz="914484"/>
            <a:r>
              <a:rPr lang="en-IN" sz="1350" dirty="0">
                <a:solidFill>
                  <a:prstClr val="white"/>
                </a:solidFill>
                <a:latin typeface="Arial" pitchFamily="34" charset="0"/>
                <a:cs typeface="Arial" pitchFamily="34" charset="0"/>
              </a:rPr>
              <a:t>FY2018</a:t>
            </a:r>
          </a:p>
        </p:txBody>
      </p:sp>
      <p:sp>
        <p:nvSpPr>
          <p:cNvPr id="993" name="TextBox 992"/>
          <p:cNvSpPr txBox="1"/>
          <p:nvPr/>
        </p:nvSpPr>
        <p:spPr>
          <a:xfrm>
            <a:off x="4403649" y="5403530"/>
            <a:ext cx="1223412" cy="300082"/>
          </a:xfrm>
          <a:prstGeom prst="rect">
            <a:avLst/>
          </a:prstGeom>
          <a:noFill/>
        </p:spPr>
        <p:txBody>
          <a:bodyPr wrap="none" rtlCol="0">
            <a:spAutoFit/>
          </a:bodyPr>
          <a:lstStyle/>
          <a:p>
            <a:pPr defTabSz="914484"/>
            <a:r>
              <a:rPr lang="en-IN" sz="1350" dirty="0">
                <a:solidFill>
                  <a:prstClr val="white"/>
                </a:solidFill>
                <a:latin typeface="Arial" pitchFamily="34" charset="0"/>
                <a:cs typeface="Arial" pitchFamily="34" charset="0"/>
              </a:rPr>
              <a:t>FY2019 Q1-2</a:t>
            </a:r>
          </a:p>
        </p:txBody>
      </p:sp>
      <p:sp>
        <p:nvSpPr>
          <p:cNvPr id="994" name="TextBox 993"/>
          <p:cNvSpPr txBox="1"/>
          <p:nvPr/>
        </p:nvSpPr>
        <p:spPr>
          <a:xfrm>
            <a:off x="6877670" y="5403530"/>
            <a:ext cx="1223412" cy="300082"/>
          </a:xfrm>
          <a:prstGeom prst="rect">
            <a:avLst/>
          </a:prstGeom>
          <a:noFill/>
        </p:spPr>
        <p:txBody>
          <a:bodyPr wrap="none" rtlCol="0">
            <a:spAutoFit/>
          </a:bodyPr>
          <a:lstStyle/>
          <a:p>
            <a:pPr defTabSz="914484"/>
            <a:r>
              <a:rPr lang="en-IN" sz="1350" dirty="0">
                <a:solidFill>
                  <a:prstClr val="white"/>
                </a:solidFill>
                <a:latin typeface="Arial" pitchFamily="34" charset="0"/>
                <a:cs typeface="Arial" pitchFamily="34" charset="0"/>
              </a:rPr>
              <a:t>FY2019 Q3-4</a:t>
            </a:r>
          </a:p>
        </p:txBody>
      </p:sp>
      <p:sp>
        <p:nvSpPr>
          <p:cNvPr id="995" name="Rounded Rectangle 994"/>
          <p:cNvSpPr/>
          <p:nvPr/>
        </p:nvSpPr>
        <p:spPr>
          <a:xfrm>
            <a:off x="1771536" y="5510390"/>
            <a:ext cx="124213" cy="300139"/>
          </a:xfrm>
          <a:prstGeom prst="roundRect">
            <a:avLst>
              <a:gd name="adj" fmla="val 50000"/>
            </a:avLst>
          </a:prstGeom>
          <a:solidFill>
            <a:srgbClr val="001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96" name="Rounded Rectangle 995"/>
          <p:cNvSpPr/>
          <p:nvPr/>
        </p:nvSpPr>
        <p:spPr>
          <a:xfrm>
            <a:off x="3964133" y="5510390"/>
            <a:ext cx="124213" cy="3001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997" name="Rounded Rectangle 996"/>
          <p:cNvSpPr/>
          <p:nvPr/>
        </p:nvSpPr>
        <p:spPr>
          <a:xfrm>
            <a:off x="6513567" y="5496742"/>
            <a:ext cx="124213" cy="30013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43" name="Rectangle 1042"/>
          <p:cNvSpPr/>
          <p:nvPr/>
        </p:nvSpPr>
        <p:spPr>
          <a:xfrm>
            <a:off x="1331235" y="2190407"/>
            <a:ext cx="1597561" cy="3693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Document review, logical framework, indicator matrix </a:t>
            </a:r>
          </a:p>
        </p:txBody>
      </p:sp>
      <p:sp>
        <p:nvSpPr>
          <p:cNvPr id="1050" name="Rectangle 1049"/>
          <p:cNvSpPr/>
          <p:nvPr/>
        </p:nvSpPr>
        <p:spPr>
          <a:xfrm>
            <a:off x="1616525" y="2661902"/>
            <a:ext cx="1597561"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Line-Ministry consultations </a:t>
            </a:r>
          </a:p>
        </p:txBody>
      </p:sp>
      <p:sp>
        <p:nvSpPr>
          <p:cNvPr id="1051" name="Rectangle 1050"/>
          <p:cNvSpPr/>
          <p:nvPr/>
        </p:nvSpPr>
        <p:spPr>
          <a:xfrm>
            <a:off x="1911889" y="3057449"/>
            <a:ext cx="1597561"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Operational Manual drafted </a:t>
            </a:r>
          </a:p>
        </p:txBody>
      </p:sp>
      <p:sp>
        <p:nvSpPr>
          <p:cNvPr id="1052" name="Rectangle 1051"/>
          <p:cNvSpPr/>
          <p:nvPr/>
        </p:nvSpPr>
        <p:spPr>
          <a:xfrm>
            <a:off x="2217107" y="3391669"/>
            <a:ext cx="1743573" cy="3693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User Interface Demo: data entry, databases, dashboards </a:t>
            </a:r>
          </a:p>
        </p:txBody>
      </p:sp>
      <p:sp>
        <p:nvSpPr>
          <p:cNvPr id="1053" name="Rectangle 1052"/>
          <p:cNvSpPr/>
          <p:nvPr/>
        </p:nvSpPr>
        <p:spPr>
          <a:xfrm>
            <a:off x="2514382" y="3830922"/>
            <a:ext cx="1597561"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M&amp;E Introductory training </a:t>
            </a:r>
          </a:p>
        </p:txBody>
      </p:sp>
      <p:sp>
        <p:nvSpPr>
          <p:cNvPr id="1054" name="Rectangle 1053"/>
          <p:cNvSpPr/>
          <p:nvPr/>
        </p:nvSpPr>
        <p:spPr>
          <a:xfrm>
            <a:off x="2819964" y="4088434"/>
            <a:ext cx="1213701" cy="507831"/>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P4H system preview, comments integrated </a:t>
            </a:r>
          </a:p>
        </p:txBody>
      </p:sp>
      <p:sp>
        <p:nvSpPr>
          <p:cNvPr id="1055" name="Rectangle 1054"/>
          <p:cNvSpPr/>
          <p:nvPr/>
        </p:nvSpPr>
        <p:spPr>
          <a:xfrm>
            <a:off x="3118534" y="4592701"/>
            <a:ext cx="916965" cy="646331"/>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Deep-dive indicator review by SG leadership </a:t>
            </a:r>
          </a:p>
        </p:txBody>
      </p:sp>
      <p:sp>
        <p:nvSpPr>
          <p:cNvPr id="1064" name="Rectangle 1063"/>
          <p:cNvSpPr/>
          <p:nvPr/>
        </p:nvSpPr>
        <p:spPr>
          <a:xfrm>
            <a:off x="4085224" y="2411313"/>
            <a:ext cx="1597561" cy="507831"/>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Social Assistance technical review &amp; integration of SA indicators </a:t>
            </a:r>
          </a:p>
        </p:txBody>
      </p:sp>
      <p:sp>
        <p:nvSpPr>
          <p:cNvPr id="1065" name="Rectangle 1064"/>
          <p:cNvSpPr/>
          <p:nvPr/>
        </p:nvSpPr>
        <p:spPr>
          <a:xfrm>
            <a:off x="4370788" y="3001493"/>
            <a:ext cx="1597561"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Khmer version prepared </a:t>
            </a:r>
          </a:p>
        </p:txBody>
      </p:sp>
      <p:sp>
        <p:nvSpPr>
          <p:cNvPr id="1066" name="Rectangle 1065"/>
          <p:cNvSpPr/>
          <p:nvPr/>
        </p:nvSpPr>
        <p:spPr>
          <a:xfrm>
            <a:off x="4663946" y="3266372"/>
            <a:ext cx="1167420" cy="646331"/>
          </a:xfrm>
          <a:prstGeom prst="rect">
            <a:avLst/>
          </a:prstGeom>
        </p:spPr>
        <p:txBody>
          <a:bodyPr wrap="square">
            <a:spAutoFit/>
          </a:bodyPr>
          <a:lstStyle/>
          <a:p>
            <a:pPr defTabSz="914484"/>
            <a:r>
              <a:rPr lang="en-US" sz="900" dirty="0"/>
              <a:t>Review/alignment with the ILO’s social protection country reporting template</a:t>
            </a:r>
            <a:r>
              <a:rPr lang="en-IN" sz="900" dirty="0">
                <a:solidFill>
                  <a:prstClr val="black">
                    <a:lumMod val="75000"/>
                    <a:lumOff val="25000"/>
                  </a:prstClr>
                </a:solidFill>
                <a:latin typeface="Arial" pitchFamily="34" charset="0"/>
                <a:cs typeface="Arial" pitchFamily="34" charset="0"/>
              </a:rPr>
              <a:t> </a:t>
            </a:r>
          </a:p>
        </p:txBody>
      </p:sp>
      <p:sp>
        <p:nvSpPr>
          <p:cNvPr id="1067" name="Rectangle 1066"/>
          <p:cNvSpPr/>
          <p:nvPr/>
        </p:nvSpPr>
        <p:spPr>
          <a:xfrm>
            <a:off x="6358477" y="2438790"/>
            <a:ext cx="1803329" cy="507831"/>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Integration of quality perceptions and SP utilization indicators for CSES </a:t>
            </a:r>
          </a:p>
        </p:txBody>
      </p:sp>
      <p:sp>
        <p:nvSpPr>
          <p:cNvPr id="1068" name="Rectangle 1067"/>
          <p:cNvSpPr/>
          <p:nvPr/>
        </p:nvSpPr>
        <p:spPr>
          <a:xfrm>
            <a:off x="6614918" y="3025948"/>
            <a:ext cx="1608254"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Preparation of M&amp;E </a:t>
            </a:r>
            <a:r>
              <a:rPr lang="en-IN" sz="900" dirty="0" err="1">
                <a:solidFill>
                  <a:prstClr val="black">
                    <a:lumMod val="75000"/>
                    <a:lumOff val="25000"/>
                  </a:prstClr>
                </a:solidFill>
                <a:latin typeface="Arial" pitchFamily="34" charset="0"/>
                <a:cs typeface="Arial" pitchFamily="34" charset="0"/>
              </a:rPr>
              <a:t>Prakas</a:t>
            </a:r>
            <a:r>
              <a:rPr lang="en-IN" sz="900" dirty="0">
                <a:solidFill>
                  <a:prstClr val="black">
                    <a:lumMod val="75000"/>
                    <a:lumOff val="25000"/>
                  </a:prstClr>
                </a:solidFill>
                <a:latin typeface="Arial" pitchFamily="34" charset="0"/>
                <a:cs typeface="Arial" pitchFamily="34" charset="0"/>
              </a:rPr>
              <a:t>  </a:t>
            </a:r>
          </a:p>
        </p:txBody>
      </p:sp>
      <p:sp>
        <p:nvSpPr>
          <p:cNvPr id="1069" name="Rectangle 1068"/>
          <p:cNvSpPr/>
          <p:nvPr/>
        </p:nvSpPr>
        <p:spPr>
          <a:xfrm>
            <a:off x="6895811" y="3497157"/>
            <a:ext cx="1608254" cy="2308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Progress report to NSPC </a:t>
            </a:r>
          </a:p>
        </p:txBody>
      </p:sp>
      <p:sp>
        <p:nvSpPr>
          <p:cNvPr id="1070" name="Rectangle 1069"/>
          <p:cNvSpPr/>
          <p:nvPr/>
        </p:nvSpPr>
        <p:spPr>
          <a:xfrm>
            <a:off x="7210129" y="4015537"/>
            <a:ext cx="1608249" cy="219291"/>
          </a:xfrm>
          <a:prstGeom prst="rect">
            <a:avLst/>
          </a:prstGeom>
        </p:spPr>
        <p:txBody>
          <a:bodyPr wrap="square">
            <a:spAutoFit/>
          </a:bodyPr>
          <a:lstStyle/>
          <a:p>
            <a:pPr defTabSz="914484"/>
            <a:r>
              <a:rPr lang="en-IN" sz="825" i="1" dirty="0">
                <a:solidFill>
                  <a:prstClr val="black">
                    <a:lumMod val="75000"/>
                    <a:lumOff val="25000"/>
                  </a:prstClr>
                </a:solidFill>
                <a:latin typeface="Arial" pitchFamily="34" charset="0"/>
                <a:cs typeface="Arial" pitchFamily="34" charset="0"/>
              </a:rPr>
              <a:t>Results-based M&amp;E Training </a:t>
            </a:r>
          </a:p>
        </p:txBody>
      </p:sp>
      <p:sp>
        <p:nvSpPr>
          <p:cNvPr id="1082" name="Rectangle 1081"/>
          <p:cNvSpPr/>
          <p:nvPr/>
        </p:nvSpPr>
        <p:spPr>
          <a:xfrm flipV="1">
            <a:off x="1240625" y="6002466"/>
            <a:ext cx="5300384"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085" name="TextBox 1084"/>
          <p:cNvSpPr txBox="1"/>
          <p:nvPr/>
        </p:nvSpPr>
        <p:spPr>
          <a:xfrm>
            <a:off x="4231608" y="6019690"/>
            <a:ext cx="814647" cy="253916"/>
          </a:xfrm>
          <a:prstGeom prst="rect">
            <a:avLst/>
          </a:prstGeom>
          <a:noFill/>
        </p:spPr>
        <p:txBody>
          <a:bodyPr wrap="none" rtlCol="0">
            <a:spAutoFit/>
          </a:bodyPr>
          <a:lstStyle/>
          <a:p>
            <a:pPr algn="ctr" defTabSz="914484"/>
            <a:r>
              <a:rPr lang="en-IN" sz="1050" dirty="0">
                <a:solidFill>
                  <a:prstClr val="black">
                    <a:lumMod val="75000"/>
                    <a:lumOff val="25000"/>
                  </a:prstClr>
                </a:solidFill>
                <a:latin typeface="Arial" pitchFamily="34" charset="0"/>
                <a:cs typeface="Arial" pitchFamily="34" charset="0"/>
              </a:rPr>
              <a:t>15 months</a:t>
            </a:r>
          </a:p>
        </p:txBody>
      </p:sp>
      <p:cxnSp>
        <p:nvCxnSpPr>
          <p:cNvPr id="84" name="Straight Connector 83">
            <a:extLst>
              <a:ext uri="{FF2B5EF4-FFF2-40B4-BE49-F238E27FC236}">
                <a16:creationId xmlns:a16="http://schemas.microsoft.com/office/drawing/2014/main" id="{4DF3ADD8-2667-44C2-9DA3-0DB2D02DEB8B}"/>
              </a:ext>
            </a:extLst>
          </p:cNvPr>
          <p:cNvCxnSpPr>
            <a:cxnSpLocks/>
            <a:endCxn id="86" idx="4"/>
          </p:cNvCxnSpPr>
          <p:nvPr/>
        </p:nvCxnSpPr>
        <p:spPr>
          <a:xfrm flipV="1">
            <a:off x="4945932" y="4230594"/>
            <a:ext cx="15339" cy="1096564"/>
          </a:xfrm>
          <a:prstGeom prst="line">
            <a:avLst/>
          </a:prstGeom>
          <a:ln>
            <a:solidFill>
              <a:srgbClr val="F69A26"/>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3F2909A-6E54-45B9-AABC-AF551A45329F}"/>
              </a:ext>
            </a:extLst>
          </p:cNvPr>
          <p:cNvCxnSpPr/>
          <p:nvPr/>
        </p:nvCxnSpPr>
        <p:spPr>
          <a:xfrm flipV="1">
            <a:off x="5256540" y="4728623"/>
            <a:ext cx="0" cy="598534"/>
          </a:xfrm>
          <a:prstGeom prst="line">
            <a:avLst/>
          </a:prstGeom>
          <a:ln>
            <a:solidFill>
              <a:srgbClr val="F69A26"/>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EEAFA8F7-7F5B-430E-95E2-3B424D4EBFDC}"/>
              </a:ext>
            </a:extLst>
          </p:cNvPr>
          <p:cNvSpPr/>
          <p:nvPr/>
        </p:nvSpPr>
        <p:spPr>
          <a:xfrm>
            <a:off x="4854365" y="4016782"/>
            <a:ext cx="213812" cy="213812"/>
          </a:xfrm>
          <a:prstGeom prst="ellipse">
            <a:avLst/>
          </a:prstGeom>
          <a:solidFill>
            <a:srgbClr val="F69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7" name="Oval 86">
            <a:extLst>
              <a:ext uri="{FF2B5EF4-FFF2-40B4-BE49-F238E27FC236}">
                <a16:creationId xmlns:a16="http://schemas.microsoft.com/office/drawing/2014/main" id="{183065DD-1E1E-45C9-8EEF-7473F0155909}"/>
              </a:ext>
            </a:extLst>
          </p:cNvPr>
          <p:cNvSpPr/>
          <p:nvPr/>
        </p:nvSpPr>
        <p:spPr>
          <a:xfrm>
            <a:off x="5150095" y="4621717"/>
            <a:ext cx="213812" cy="213812"/>
          </a:xfrm>
          <a:prstGeom prst="ellipse">
            <a:avLst/>
          </a:prstGeom>
          <a:solidFill>
            <a:srgbClr val="F69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88" name="Rectangle 87">
            <a:extLst>
              <a:ext uri="{FF2B5EF4-FFF2-40B4-BE49-F238E27FC236}">
                <a16:creationId xmlns:a16="http://schemas.microsoft.com/office/drawing/2014/main" id="{0FF66293-0090-4828-B392-3CA1CAE7D346}"/>
              </a:ext>
            </a:extLst>
          </p:cNvPr>
          <p:cNvSpPr/>
          <p:nvPr/>
        </p:nvSpPr>
        <p:spPr>
          <a:xfrm>
            <a:off x="5016400" y="3970365"/>
            <a:ext cx="1401521" cy="369332"/>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Line-Ministry consultations resumed </a:t>
            </a:r>
          </a:p>
        </p:txBody>
      </p:sp>
      <p:sp>
        <p:nvSpPr>
          <p:cNvPr id="89" name="Rectangle 88">
            <a:extLst>
              <a:ext uri="{FF2B5EF4-FFF2-40B4-BE49-F238E27FC236}">
                <a16:creationId xmlns:a16="http://schemas.microsoft.com/office/drawing/2014/main" id="{6658D53A-D77D-41DD-B899-67A5286CEC64}"/>
              </a:ext>
            </a:extLst>
          </p:cNvPr>
          <p:cNvSpPr/>
          <p:nvPr/>
        </p:nvSpPr>
        <p:spPr>
          <a:xfrm>
            <a:off x="5312030" y="4350127"/>
            <a:ext cx="916965" cy="923330"/>
          </a:xfrm>
          <a:prstGeom prst="rect">
            <a:avLst/>
          </a:prstGeom>
        </p:spPr>
        <p:txBody>
          <a:bodyPr wrap="square">
            <a:spAutoFit/>
          </a:bodyPr>
          <a:lstStyle/>
          <a:p>
            <a:pPr defTabSz="914484"/>
            <a:r>
              <a:rPr lang="en-IN" sz="900" dirty="0">
                <a:solidFill>
                  <a:prstClr val="black">
                    <a:lumMod val="75000"/>
                    <a:lumOff val="25000"/>
                  </a:prstClr>
                </a:solidFill>
                <a:latin typeface="Arial" pitchFamily="34" charset="0"/>
                <a:cs typeface="Arial" pitchFamily="34" charset="0"/>
              </a:rPr>
              <a:t>Designation of new M&amp;E focal points =&gt;M&amp;E Introductory training</a:t>
            </a:r>
          </a:p>
        </p:txBody>
      </p:sp>
      <p:grpSp>
        <p:nvGrpSpPr>
          <p:cNvPr id="101" name="Group 100">
            <a:extLst>
              <a:ext uri="{FF2B5EF4-FFF2-40B4-BE49-F238E27FC236}">
                <a16:creationId xmlns:a16="http://schemas.microsoft.com/office/drawing/2014/main" id="{2024A409-B46F-4BF1-BB34-F4F88212E8F2}"/>
              </a:ext>
            </a:extLst>
          </p:cNvPr>
          <p:cNvGrpSpPr/>
          <p:nvPr/>
        </p:nvGrpSpPr>
        <p:grpSpPr>
          <a:xfrm>
            <a:off x="864463" y="5179850"/>
            <a:ext cx="478155" cy="716749"/>
            <a:chOff x="657808" y="5193195"/>
            <a:chExt cx="389693" cy="584149"/>
          </a:xfrm>
        </p:grpSpPr>
        <p:sp>
          <p:nvSpPr>
            <p:cNvPr id="102" name="Chevron 979">
              <a:extLst>
                <a:ext uri="{FF2B5EF4-FFF2-40B4-BE49-F238E27FC236}">
                  <a16:creationId xmlns:a16="http://schemas.microsoft.com/office/drawing/2014/main" id="{296D0B86-623A-4391-BE71-AB94837D5E64}"/>
                </a:ext>
              </a:extLst>
            </p:cNvPr>
            <p:cNvSpPr/>
            <p:nvPr/>
          </p:nvSpPr>
          <p:spPr>
            <a:xfrm>
              <a:off x="657808" y="5193195"/>
              <a:ext cx="388849" cy="584149"/>
            </a:xfrm>
            <a:prstGeom prst="chevron">
              <a:avLst>
                <a:gd name="adj" fmla="val 50887"/>
              </a:avLst>
            </a:prstGeom>
            <a:solidFill>
              <a:srgbClr val="DB4629">
                <a:lumMod val="75000"/>
              </a:srgbClr>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03" name="Chevron 967">
              <a:extLst>
                <a:ext uri="{FF2B5EF4-FFF2-40B4-BE49-F238E27FC236}">
                  <a16:creationId xmlns:a16="http://schemas.microsoft.com/office/drawing/2014/main" id="{039CFB12-02E2-4092-8453-3DF78A7F5F0C}"/>
                </a:ext>
              </a:extLst>
            </p:cNvPr>
            <p:cNvSpPr/>
            <p:nvPr/>
          </p:nvSpPr>
          <p:spPr>
            <a:xfrm>
              <a:off x="658652"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rgbClr val="DB4629"/>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107" name="Group 106">
            <a:extLst>
              <a:ext uri="{FF2B5EF4-FFF2-40B4-BE49-F238E27FC236}">
                <a16:creationId xmlns:a16="http://schemas.microsoft.com/office/drawing/2014/main" id="{A2C09A05-26C9-461B-9C63-85D3EEAE0271}"/>
              </a:ext>
            </a:extLst>
          </p:cNvPr>
          <p:cNvGrpSpPr/>
          <p:nvPr/>
        </p:nvGrpSpPr>
        <p:grpSpPr>
          <a:xfrm>
            <a:off x="3444391" y="5180736"/>
            <a:ext cx="478221" cy="716749"/>
            <a:chOff x="657808" y="5193195"/>
            <a:chExt cx="389747" cy="584149"/>
          </a:xfrm>
        </p:grpSpPr>
        <p:sp>
          <p:nvSpPr>
            <p:cNvPr id="108" name="Chevron 85">
              <a:extLst>
                <a:ext uri="{FF2B5EF4-FFF2-40B4-BE49-F238E27FC236}">
                  <a16:creationId xmlns:a16="http://schemas.microsoft.com/office/drawing/2014/main" id="{C2A8DE38-1060-4348-BF42-1D3B7791330A}"/>
                </a:ext>
              </a:extLst>
            </p:cNvPr>
            <p:cNvSpPr/>
            <p:nvPr/>
          </p:nvSpPr>
          <p:spPr>
            <a:xfrm>
              <a:off x="657808" y="5193195"/>
              <a:ext cx="388849" cy="584149"/>
            </a:xfrm>
            <a:prstGeom prst="chevron">
              <a:avLst>
                <a:gd name="adj" fmla="val 50887"/>
              </a:avLst>
            </a:prstGeom>
            <a:solidFill>
              <a:srgbClr val="F69A26">
                <a:lumMod val="75000"/>
              </a:srgbClr>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09" name="Chevron 967">
              <a:extLst>
                <a:ext uri="{FF2B5EF4-FFF2-40B4-BE49-F238E27FC236}">
                  <a16:creationId xmlns:a16="http://schemas.microsoft.com/office/drawing/2014/main" id="{FB49C244-F46B-491C-8334-6372C013A4F3}"/>
                </a:ext>
              </a:extLst>
            </p:cNvPr>
            <p:cNvSpPr/>
            <p:nvPr/>
          </p:nvSpPr>
          <p:spPr>
            <a:xfrm>
              <a:off x="658706"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rgbClr val="F69A26"/>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110" name="Group 109">
            <a:extLst>
              <a:ext uri="{FF2B5EF4-FFF2-40B4-BE49-F238E27FC236}">
                <a16:creationId xmlns:a16="http://schemas.microsoft.com/office/drawing/2014/main" id="{A4DFD68D-1DB5-49B3-B3C7-5B57BAEA9CC9}"/>
              </a:ext>
            </a:extLst>
          </p:cNvPr>
          <p:cNvGrpSpPr/>
          <p:nvPr/>
        </p:nvGrpSpPr>
        <p:grpSpPr>
          <a:xfrm>
            <a:off x="5661433" y="5179664"/>
            <a:ext cx="478334" cy="716749"/>
            <a:chOff x="657808" y="5193195"/>
            <a:chExt cx="389839" cy="584149"/>
          </a:xfrm>
        </p:grpSpPr>
        <p:sp>
          <p:nvSpPr>
            <p:cNvPr id="111" name="Chevron 85">
              <a:extLst>
                <a:ext uri="{FF2B5EF4-FFF2-40B4-BE49-F238E27FC236}">
                  <a16:creationId xmlns:a16="http://schemas.microsoft.com/office/drawing/2014/main" id="{1A7651BE-1BC8-4ED6-9FBC-984C1092EEA1}"/>
                </a:ext>
              </a:extLst>
            </p:cNvPr>
            <p:cNvSpPr/>
            <p:nvPr/>
          </p:nvSpPr>
          <p:spPr>
            <a:xfrm>
              <a:off x="657808" y="5193195"/>
              <a:ext cx="388849" cy="584149"/>
            </a:xfrm>
            <a:prstGeom prst="chevron">
              <a:avLst>
                <a:gd name="adj" fmla="val 50887"/>
              </a:avLst>
            </a:prstGeom>
            <a:solidFill>
              <a:srgbClr val="475CA7">
                <a:lumMod val="75000"/>
              </a:srgbClr>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12" name="Chevron 967">
              <a:extLst>
                <a:ext uri="{FF2B5EF4-FFF2-40B4-BE49-F238E27FC236}">
                  <a16:creationId xmlns:a16="http://schemas.microsoft.com/office/drawing/2014/main" id="{527556E7-943B-47C3-A66F-F201FDCBB72D}"/>
                </a:ext>
              </a:extLst>
            </p:cNvPr>
            <p:cNvSpPr/>
            <p:nvPr/>
          </p:nvSpPr>
          <p:spPr>
            <a:xfrm>
              <a:off x="658798"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rgbClr val="475CA7"/>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119" name="Group 118">
            <a:extLst>
              <a:ext uri="{FF2B5EF4-FFF2-40B4-BE49-F238E27FC236}">
                <a16:creationId xmlns:a16="http://schemas.microsoft.com/office/drawing/2014/main" id="{55504280-F92D-430F-BB23-A2CE35325B65}"/>
              </a:ext>
            </a:extLst>
          </p:cNvPr>
          <p:cNvGrpSpPr/>
          <p:nvPr/>
        </p:nvGrpSpPr>
        <p:grpSpPr>
          <a:xfrm>
            <a:off x="8376288" y="5320097"/>
            <a:ext cx="293548" cy="438226"/>
            <a:chOff x="657808" y="5193195"/>
            <a:chExt cx="391295" cy="584149"/>
          </a:xfrm>
        </p:grpSpPr>
        <p:sp>
          <p:nvSpPr>
            <p:cNvPr id="120" name="Chevron 970">
              <a:extLst>
                <a:ext uri="{FF2B5EF4-FFF2-40B4-BE49-F238E27FC236}">
                  <a16:creationId xmlns:a16="http://schemas.microsoft.com/office/drawing/2014/main" id="{2DD5F6A5-2037-40E1-A82A-CB0BD1896624}"/>
                </a:ext>
              </a:extLst>
            </p:cNvPr>
            <p:cNvSpPr/>
            <p:nvPr/>
          </p:nvSpPr>
          <p:spPr>
            <a:xfrm>
              <a:off x="657808" y="5193195"/>
              <a:ext cx="388849" cy="584149"/>
            </a:xfrm>
            <a:prstGeom prst="chevron">
              <a:avLst>
                <a:gd name="adj" fmla="val 50887"/>
              </a:avLst>
            </a:prstGeom>
            <a:solidFill>
              <a:srgbClr val="DB4629">
                <a:lumMod val="75000"/>
              </a:srgbClr>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sp>
          <p:nvSpPr>
            <p:cNvPr id="121" name="Chevron 967">
              <a:extLst>
                <a:ext uri="{FF2B5EF4-FFF2-40B4-BE49-F238E27FC236}">
                  <a16:creationId xmlns:a16="http://schemas.microsoft.com/office/drawing/2014/main" id="{FA5D0B5F-C65E-40B2-97B8-B4F9BAA3AD0E}"/>
                </a:ext>
              </a:extLst>
            </p:cNvPr>
            <p:cNvSpPr/>
            <p:nvPr/>
          </p:nvSpPr>
          <p:spPr>
            <a:xfrm>
              <a:off x="660254" y="5193195"/>
              <a:ext cx="388849" cy="292075"/>
            </a:xfrm>
            <a:custGeom>
              <a:avLst/>
              <a:gdLst>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0 w 388849"/>
                <a:gd name="connsiteY4" fmla="*/ 584149 h 584149"/>
                <a:gd name="connsiteX5" fmla="*/ 197874 w 388849"/>
                <a:gd name="connsiteY5" fmla="*/ 292075 h 584149"/>
                <a:gd name="connsiteX6" fmla="*/ 0 w 388849"/>
                <a:gd name="connsiteY6" fmla="*/ 0 h 584149"/>
                <a:gd name="connsiteX0" fmla="*/ 0 w 388849"/>
                <a:gd name="connsiteY0" fmla="*/ 0 h 584149"/>
                <a:gd name="connsiteX1" fmla="*/ 190975 w 388849"/>
                <a:gd name="connsiteY1" fmla="*/ 0 h 584149"/>
                <a:gd name="connsiteX2" fmla="*/ 388849 w 388849"/>
                <a:gd name="connsiteY2" fmla="*/ 292075 h 584149"/>
                <a:gd name="connsiteX3" fmla="*/ 190975 w 388849"/>
                <a:gd name="connsiteY3" fmla="*/ 584149 h 584149"/>
                <a:gd name="connsiteX4" fmla="*/ 197874 w 388849"/>
                <a:gd name="connsiteY4" fmla="*/ 292075 h 584149"/>
                <a:gd name="connsiteX5" fmla="*/ 0 w 388849"/>
                <a:gd name="connsiteY5" fmla="*/ 0 h 584149"/>
                <a:gd name="connsiteX0" fmla="*/ 0 w 388849"/>
                <a:gd name="connsiteY0" fmla="*/ 0 h 292075"/>
                <a:gd name="connsiteX1" fmla="*/ 190975 w 388849"/>
                <a:gd name="connsiteY1" fmla="*/ 0 h 292075"/>
                <a:gd name="connsiteX2" fmla="*/ 388849 w 388849"/>
                <a:gd name="connsiteY2" fmla="*/ 292075 h 292075"/>
                <a:gd name="connsiteX3" fmla="*/ 197874 w 388849"/>
                <a:gd name="connsiteY3" fmla="*/ 292075 h 292075"/>
                <a:gd name="connsiteX4" fmla="*/ 0 w 388849"/>
                <a:gd name="connsiteY4" fmla="*/ 0 h 292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849" h="292075">
                  <a:moveTo>
                    <a:pt x="0" y="0"/>
                  </a:moveTo>
                  <a:lnTo>
                    <a:pt x="190975" y="0"/>
                  </a:lnTo>
                  <a:lnTo>
                    <a:pt x="388849" y="292075"/>
                  </a:lnTo>
                  <a:lnTo>
                    <a:pt x="197874" y="292075"/>
                  </a:lnTo>
                  <a:lnTo>
                    <a:pt x="0" y="0"/>
                  </a:lnTo>
                  <a:close/>
                </a:path>
              </a:pathLst>
            </a:custGeom>
            <a:solidFill>
              <a:srgbClr val="DB4629"/>
            </a:solidFill>
            <a:ln w="25400" cap="flat" cmpd="sng" algn="ctr">
              <a:noFill/>
              <a:prstDash val="solid"/>
            </a:ln>
            <a:effectLst/>
          </p:spPr>
          <p:txBody>
            <a:bodyPr rtlCol="0" anchor="ctr"/>
            <a:lstStyle/>
            <a:p>
              <a:pPr marL="0" marR="0" lvl="0" indent="0" algn="ctr" defTabSz="914484"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black"/>
                </a:solidFill>
                <a:effectLst/>
                <a:uLnTx/>
                <a:uFillTx/>
                <a:latin typeface="Calibri"/>
                <a:ea typeface="+mn-ea"/>
                <a:cs typeface="+mn-cs"/>
              </a:endParaRPr>
            </a:p>
          </p:txBody>
        </p:sp>
      </p:grpSp>
      <p:cxnSp>
        <p:nvCxnSpPr>
          <p:cNvPr id="122" name="Straight Connector 121">
            <a:extLst>
              <a:ext uri="{FF2B5EF4-FFF2-40B4-BE49-F238E27FC236}">
                <a16:creationId xmlns:a16="http://schemas.microsoft.com/office/drawing/2014/main" id="{06DE2CE4-7896-4FA5-ADC3-B3D798B6F83C}"/>
              </a:ext>
            </a:extLst>
          </p:cNvPr>
          <p:cNvCxnSpPr>
            <a:cxnSpLocks/>
          </p:cNvCxnSpPr>
          <p:nvPr/>
        </p:nvCxnSpPr>
        <p:spPr>
          <a:xfrm flipV="1">
            <a:off x="7519346" y="4574866"/>
            <a:ext cx="0" cy="774072"/>
          </a:xfrm>
          <a:prstGeom prst="line">
            <a:avLst/>
          </a:prstGeom>
          <a:ln>
            <a:solidFill>
              <a:srgbClr val="475CA7"/>
            </a:solidFill>
          </a:ln>
        </p:spPr>
        <p:style>
          <a:lnRef idx="1">
            <a:schemeClr val="accent1"/>
          </a:lnRef>
          <a:fillRef idx="0">
            <a:schemeClr val="accent1"/>
          </a:fillRef>
          <a:effectRef idx="0">
            <a:schemeClr val="accent1"/>
          </a:effectRef>
          <a:fontRef idx="minor">
            <a:schemeClr val="tx1"/>
          </a:fontRef>
        </p:style>
      </p:cxnSp>
      <p:sp>
        <p:nvSpPr>
          <p:cNvPr id="123" name="Oval 122">
            <a:extLst>
              <a:ext uri="{FF2B5EF4-FFF2-40B4-BE49-F238E27FC236}">
                <a16:creationId xmlns:a16="http://schemas.microsoft.com/office/drawing/2014/main" id="{5387D2EA-5D1E-435D-A847-7DBBE836F7EE}"/>
              </a:ext>
            </a:extLst>
          </p:cNvPr>
          <p:cNvSpPr/>
          <p:nvPr/>
        </p:nvSpPr>
        <p:spPr>
          <a:xfrm>
            <a:off x="7413863" y="4474926"/>
            <a:ext cx="213812" cy="213812"/>
          </a:xfrm>
          <a:prstGeom prst="ellipse">
            <a:avLst/>
          </a:prstGeom>
          <a:solidFill>
            <a:srgbClr val="475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
        <p:nvSpPr>
          <p:cNvPr id="125" name="Rectangle 124">
            <a:extLst>
              <a:ext uri="{FF2B5EF4-FFF2-40B4-BE49-F238E27FC236}">
                <a16:creationId xmlns:a16="http://schemas.microsoft.com/office/drawing/2014/main" id="{383C2899-089D-4958-A734-EF5B264356E7}"/>
              </a:ext>
            </a:extLst>
          </p:cNvPr>
          <p:cNvSpPr/>
          <p:nvPr/>
        </p:nvSpPr>
        <p:spPr>
          <a:xfrm>
            <a:off x="7601991" y="4442775"/>
            <a:ext cx="1216385" cy="346249"/>
          </a:xfrm>
          <a:prstGeom prst="rect">
            <a:avLst/>
          </a:prstGeom>
        </p:spPr>
        <p:txBody>
          <a:bodyPr wrap="square">
            <a:spAutoFit/>
          </a:bodyPr>
          <a:lstStyle/>
          <a:p>
            <a:pPr defTabSz="914484"/>
            <a:r>
              <a:rPr lang="en-IN" sz="825" i="1" dirty="0">
                <a:solidFill>
                  <a:prstClr val="black">
                    <a:lumMod val="75000"/>
                    <a:lumOff val="25000"/>
                  </a:prstClr>
                </a:solidFill>
                <a:latin typeface="Arial" pitchFamily="34" charset="0"/>
                <a:cs typeface="Arial" pitchFamily="34" charset="0"/>
              </a:rPr>
              <a:t>System build and data collection </a:t>
            </a:r>
          </a:p>
        </p:txBody>
      </p:sp>
      <p:sp>
        <p:nvSpPr>
          <p:cNvPr id="126" name="Rounded Rectangle 994">
            <a:extLst>
              <a:ext uri="{FF2B5EF4-FFF2-40B4-BE49-F238E27FC236}">
                <a16:creationId xmlns:a16="http://schemas.microsoft.com/office/drawing/2014/main" id="{E72A3D21-B3E1-47D9-800B-7DB86745A486}"/>
              </a:ext>
            </a:extLst>
          </p:cNvPr>
          <p:cNvSpPr/>
          <p:nvPr/>
        </p:nvSpPr>
        <p:spPr>
          <a:xfrm>
            <a:off x="2961170" y="5539958"/>
            <a:ext cx="124213" cy="300139"/>
          </a:xfrm>
          <a:prstGeom prst="roundRect">
            <a:avLst>
              <a:gd name="adj" fmla="val 50000"/>
            </a:avLst>
          </a:prstGeom>
          <a:solidFill>
            <a:srgbClr val="001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84"/>
            <a:endParaRPr lang="en-IN">
              <a:solidFill>
                <a:prstClr val="white"/>
              </a:solidFill>
              <a:latin typeface="Calibri"/>
            </a:endParaRPr>
          </a:p>
        </p:txBody>
      </p:sp>
    </p:spTree>
    <p:extLst>
      <p:ext uri="{BB962C8B-B14F-4D97-AF65-F5344CB8AC3E}">
        <p14:creationId xmlns:p14="http://schemas.microsoft.com/office/powerpoint/2010/main" val="686416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04585" y="144951"/>
            <a:ext cx="8176138" cy="1407227"/>
          </a:xfrm>
        </p:spPr>
        <p:txBody>
          <a:bodyPr>
            <a:normAutofit fontScale="90000"/>
          </a:bodyPr>
          <a:lstStyle/>
          <a:p>
            <a:r>
              <a:rPr lang="en-US" sz="2700" dirty="0"/>
              <a:t> </a:t>
            </a:r>
            <a:br>
              <a:rPr lang="en-US" sz="2700" dirty="0"/>
            </a:br>
            <a:br>
              <a:rPr lang="en-US" sz="4000" dirty="0"/>
            </a:br>
            <a:r>
              <a:rPr lang="en-US" dirty="0"/>
              <a:t>Organized following the  </a:t>
            </a:r>
            <a:br>
              <a:rPr lang="en-US" dirty="0"/>
            </a:br>
            <a:r>
              <a:rPr lang="en-US" dirty="0"/>
              <a:t> NSPP Logical Framework</a:t>
            </a:r>
            <a:br>
              <a:rPr lang="en-US" dirty="0">
                <a:solidFill>
                  <a:schemeClr val="tx1"/>
                </a:solidFill>
                <a:latin typeface="Georgia Regular" charset="0"/>
              </a:rPr>
            </a:br>
            <a:br>
              <a:rPr lang="en-US" i="1" dirty="0"/>
            </a:br>
            <a:br>
              <a:rPr lang="en-US" sz="2200" dirty="0"/>
            </a:br>
            <a:endParaRPr lang="en-US" sz="2200" dirty="0"/>
          </a:p>
        </p:txBody>
      </p:sp>
      <p:pic>
        <p:nvPicPr>
          <p:cNvPr id="5" name="Picture 4">
            <a:extLst>
              <a:ext uri="{FF2B5EF4-FFF2-40B4-BE49-F238E27FC236}">
                <a16:creationId xmlns:a16="http://schemas.microsoft.com/office/drawing/2014/main" id="{D70355C7-B067-4CEE-A028-7CE5694D8A7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239" y="1736954"/>
            <a:ext cx="7079942" cy="4662295"/>
          </a:xfrm>
          <a:prstGeom prst="rect">
            <a:avLst/>
          </a:prstGeom>
          <a:noFill/>
        </p:spPr>
      </p:pic>
      <p:sp>
        <p:nvSpPr>
          <p:cNvPr id="2" name="Rectangle 1">
            <a:extLst>
              <a:ext uri="{FF2B5EF4-FFF2-40B4-BE49-F238E27FC236}">
                <a16:creationId xmlns:a16="http://schemas.microsoft.com/office/drawing/2014/main" id="{D600F032-3231-4900-BF9C-678D56AB6E26}"/>
              </a:ext>
            </a:extLst>
          </p:cNvPr>
          <p:cNvSpPr/>
          <p:nvPr/>
        </p:nvSpPr>
        <p:spPr>
          <a:xfrm>
            <a:off x="814018" y="1552178"/>
            <a:ext cx="7560860" cy="4985100"/>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1331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28649" y="241206"/>
            <a:ext cx="8176138" cy="1407227"/>
          </a:xfrm>
        </p:spPr>
        <p:txBody>
          <a:bodyPr>
            <a:normAutofit fontScale="90000"/>
          </a:bodyPr>
          <a:lstStyle/>
          <a:p>
            <a:r>
              <a:rPr lang="en-US" sz="2700" dirty="0"/>
              <a:t> </a:t>
            </a:r>
            <a:br>
              <a:rPr lang="en-US" sz="2700" dirty="0"/>
            </a:br>
            <a:r>
              <a:rPr lang="en-US" dirty="0"/>
              <a:t>M&amp;E Framework / Input Indicators</a:t>
            </a:r>
            <a:br>
              <a:rPr lang="en-US" i="1" dirty="0"/>
            </a:br>
            <a:br>
              <a:rPr lang="en-US" sz="2200" dirty="0"/>
            </a:br>
            <a:endParaRPr lang="en-US" sz="2200" dirty="0"/>
          </a:p>
        </p:txBody>
      </p:sp>
      <p:graphicFrame>
        <p:nvGraphicFramePr>
          <p:cNvPr id="4" name="Table 3">
            <a:extLst>
              <a:ext uri="{FF2B5EF4-FFF2-40B4-BE49-F238E27FC236}">
                <a16:creationId xmlns:a16="http://schemas.microsoft.com/office/drawing/2014/main" id="{607C6D01-C492-4B8D-A5B6-4178AF5B6AA3}"/>
              </a:ext>
            </a:extLst>
          </p:cNvPr>
          <p:cNvGraphicFramePr>
            <a:graphicFrameLocks noGrp="1"/>
          </p:cNvGraphicFramePr>
          <p:nvPr>
            <p:extLst>
              <p:ext uri="{D42A27DB-BD31-4B8C-83A1-F6EECF244321}">
                <p14:modId xmlns:p14="http://schemas.microsoft.com/office/powerpoint/2010/main" val="735562461"/>
              </p:ext>
            </p:extLst>
          </p:nvPr>
        </p:nvGraphicFramePr>
        <p:xfrm>
          <a:off x="1041620" y="1857030"/>
          <a:ext cx="7060759" cy="3143940"/>
        </p:xfrm>
        <a:graphic>
          <a:graphicData uri="http://schemas.openxmlformats.org/drawingml/2006/table">
            <a:tbl>
              <a:tblPr firstRow="1" firstCol="1" bandRow="1">
                <a:tableStyleId>{5C22544A-7EE6-4342-B048-85BDC9FD1C3A}</a:tableStyleId>
              </a:tblPr>
              <a:tblGrid>
                <a:gridCol w="697069">
                  <a:extLst>
                    <a:ext uri="{9D8B030D-6E8A-4147-A177-3AD203B41FA5}">
                      <a16:colId xmlns:a16="http://schemas.microsoft.com/office/drawing/2014/main" val="4147943011"/>
                    </a:ext>
                  </a:extLst>
                </a:gridCol>
                <a:gridCol w="1404928">
                  <a:extLst>
                    <a:ext uri="{9D8B030D-6E8A-4147-A177-3AD203B41FA5}">
                      <a16:colId xmlns:a16="http://schemas.microsoft.com/office/drawing/2014/main" val="2684825166"/>
                    </a:ext>
                  </a:extLst>
                </a:gridCol>
                <a:gridCol w="1158040">
                  <a:extLst>
                    <a:ext uri="{9D8B030D-6E8A-4147-A177-3AD203B41FA5}">
                      <a16:colId xmlns:a16="http://schemas.microsoft.com/office/drawing/2014/main" val="2917779498"/>
                    </a:ext>
                  </a:extLst>
                </a:gridCol>
                <a:gridCol w="2687541">
                  <a:extLst>
                    <a:ext uri="{9D8B030D-6E8A-4147-A177-3AD203B41FA5}">
                      <a16:colId xmlns:a16="http://schemas.microsoft.com/office/drawing/2014/main" val="3911668489"/>
                    </a:ext>
                  </a:extLst>
                </a:gridCol>
                <a:gridCol w="1113181">
                  <a:extLst>
                    <a:ext uri="{9D8B030D-6E8A-4147-A177-3AD203B41FA5}">
                      <a16:colId xmlns:a16="http://schemas.microsoft.com/office/drawing/2014/main" val="857502778"/>
                    </a:ext>
                  </a:extLst>
                </a:gridCol>
              </a:tblGrid>
              <a:tr h="550188">
                <a:tc>
                  <a:txBody>
                    <a:bodyPr/>
                    <a:lstStyle/>
                    <a:p>
                      <a:pPr marL="0" marR="0" algn="ctr">
                        <a:spcBef>
                          <a:spcPts val="0"/>
                        </a:spcBef>
                        <a:spcAft>
                          <a:spcPts val="0"/>
                        </a:spcAft>
                      </a:pPr>
                      <a:br>
                        <a:rPr lang="en-US" sz="1400" dirty="0">
                          <a:effectLst/>
                        </a:rPr>
                      </a:br>
                      <a:r>
                        <a:rPr lang="en-US" sz="1400" dirty="0">
                          <a:effectLst/>
                        </a:rPr>
                        <a:t>Level</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dirty="0">
                          <a:effectLst/>
                        </a:rPr>
                        <a:t>Group</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dirty="0">
                          <a:effectLst/>
                        </a:rPr>
                        <a:t>Number</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a:effectLst/>
                        </a:rPr>
                        <a:t>Indicator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a:effectLst/>
                        </a:rPr>
                        <a:t>Reporting Unit</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extLst>
                  <a:ext uri="{0D108BD9-81ED-4DB2-BD59-A6C34878D82A}">
                    <a16:rowId xmlns:a16="http://schemas.microsoft.com/office/drawing/2014/main" val="446351389"/>
                  </a:ext>
                </a:extLst>
              </a:tr>
              <a:tr h="432293">
                <a:tc rowSpan="8">
                  <a:txBody>
                    <a:bodyPr/>
                    <a:lstStyle/>
                    <a:p>
                      <a:pPr marL="0" marR="0">
                        <a:spcBef>
                          <a:spcPts val="0"/>
                        </a:spcBef>
                        <a:spcAft>
                          <a:spcPts val="0"/>
                        </a:spcAft>
                      </a:pPr>
                      <a:r>
                        <a:rPr lang="en-US" sz="1400" dirty="0">
                          <a:effectLst/>
                        </a:rPr>
                        <a:t>Inputs</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rowSpan="2">
                  <a:txBody>
                    <a:bodyPr/>
                    <a:lstStyle/>
                    <a:p>
                      <a:pPr marL="0" marR="0">
                        <a:spcBef>
                          <a:spcPts val="0"/>
                        </a:spcBef>
                        <a:spcAft>
                          <a:spcPts val="0"/>
                        </a:spcAft>
                      </a:pPr>
                      <a:r>
                        <a:rPr lang="en-US" sz="1200" dirty="0">
                          <a:effectLst/>
                        </a:rPr>
                        <a:t>Planned Investment</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IP-1</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Public Social Protection budgeted </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MEF, MOL/NSSF</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2047683126"/>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200" dirty="0">
                          <a:effectLst/>
                        </a:rPr>
                        <a:t>IP-2</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Public Health budgeted </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MEF</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1931023920"/>
                  </a:ext>
                </a:extLst>
              </a:tr>
              <a:tr h="432293">
                <a:tc vMerge="1">
                  <a:txBody>
                    <a:bodyPr/>
                    <a:lstStyle/>
                    <a:p>
                      <a:endParaRPr lang="en-US"/>
                    </a:p>
                  </a:txBody>
                  <a:tcPr/>
                </a:tc>
                <a:tc rowSpan="2">
                  <a:txBody>
                    <a:bodyPr/>
                    <a:lstStyle/>
                    <a:p>
                      <a:pPr marL="0" marR="0">
                        <a:spcBef>
                          <a:spcPts val="0"/>
                        </a:spcBef>
                        <a:spcAft>
                          <a:spcPts val="0"/>
                        </a:spcAft>
                      </a:pPr>
                      <a:r>
                        <a:rPr lang="en-US" sz="1200" dirty="0">
                          <a:effectLst/>
                        </a:rPr>
                        <a:t>Actual Investment</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IP-3</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Public Social Protection expended </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MEF, MOL/NSSF</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1789781326"/>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200" dirty="0">
                          <a:effectLst/>
                        </a:rPr>
                        <a:t>IP-4</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Public Health expended </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MEF</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2925977818"/>
                  </a:ext>
                </a:extLst>
              </a:tr>
              <a:tr h="432293">
                <a:tc vMerge="1">
                  <a:txBody>
                    <a:bodyPr/>
                    <a:lstStyle/>
                    <a:p>
                      <a:endParaRPr lang="en-US"/>
                    </a:p>
                  </a:txBody>
                  <a:tcPr/>
                </a:tc>
                <a:tc rowSpan="2">
                  <a:txBody>
                    <a:bodyPr/>
                    <a:lstStyle/>
                    <a:p>
                      <a:pPr marL="0" marR="0">
                        <a:spcBef>
                          <a:spcPts val="0"/>
                        </a:spcBef>
                        <a:spcAft>
                          <a:spcPts val="0"/>
                        </a:spcAft>
                      </a:pPr>
                      <a:r>
                        <a:rPr lang="en-US" sz="1200">
                          <a:effectLst/>
                        </a:rPr>
                        <a:t>Prioritization</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IP-5</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 of total RGC spending on essential services</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rowSpan="2">
                  <a:txBody>
                    <a:bodyPr/>
                    <a:lstStyle/>
                    <a:p>
                      <a:pPr marL="0" marR="0">
                        <a:spcBef>
                          <a:spcPts val="0"/>
                        </a:spcBef>
                        <a:spcAft>
                          <a:spcPts val="0"/>
                        </a:spcAft>
                      </a:pPr>
                      <a:r>
                        <a:rPr lang="en-US" sz="1200">
                          <a:effectLst/>
                        </a:rPr>
                        <a:t>MEF, MOL/NSSF</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2258856550"/>
                  </a:ext>
                </a:extLst>
              </a:tr>
              <a:tr h="432293">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200">
                          <a:effectLst/>
                        </a:rPr>
                        <a:t>IP-6</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Public spending on social protection, % GDP</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vMerge="1">
                  <a:txBody>
                    <a:bodyPr/>
                    <a:lstStyle/>
                    <a:p>
                      <a:endParaRPr lang="en-US"/>
                    </a:p>
                  </a:txBody>
                  <a:tcPr/>
                </a:tc>
                <a:extLst>
                  <a:ext uri="{0D108BD9-81ED-4DB2-BD59-A6C34878D82A}">
                    <a16:rowId xmlns:a16="http://schemas.microsoft.com/office/drawing/2014/main" val="2129332212"/>
                  </a:ext>
                </a:extLst>
              </a:tr>
              <a:tr h="216145">
                <a:tc vMerge="1">
                  <a:txBody>
                    <a:bodyPr/>
                    <a:lstStyle/>
                    <a:p>
                      <a:endParaRPr lang="en-US"/>
                    </a:p>
                  </a:txBody>
                  <a:tcPr/>
                </a:tc>
                <a:tc rowSpan="2">
                  <a:txBody>
                    <a:bodyPr/>
                    <a:lstStyle/>
                    <a:p>
                      <a:pPr marL="0" marR="0">
                        <a:spcBef>
                          <a:spcPts val="0"/>
                        </a:spcBef>
                        <a:spcAft>
                          <a:spcPts val="0"/>
                        </a:spcAft>
                      </a:pPr>
                      <a:r>
                        <a:rPr lang="en-US" sz="1200">
                          <a:effectLst/>
                        </a:rPr>
                        <a:t>Investment Gap</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IP-7</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Social protection floor index</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TBD</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2630389204"/>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200">
                          <a:effectLst/>
                        </a:rPr>
                        <a:t>IP-8</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a:effectLst/>
                        </a:rPr>
                        <a:t>Aggregate Poverty Gap per capita </a:t>
                      </a:r>
                      <a:endParaRPr lang="en-US" sz="12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tc>
                  <a:txBody>
                    <a:bodyPr/>
                    <a:lstStyle/>
                    <a:p>
                      <a:pPr marL="0" marR="0">
                        <a:spcBef>
                          <a:spcPts val="0"/>
                        </a:spcBef>
                        <a:spcAft>
                          <a:spcPts val="0"/>
                        </a:spcAft>
                      </a:pPr>
                      <a:r>
                        <a:rPr lang="en-US" sz="1200" dirty="0">
                          <a:effectLst/>
                        </a:rPr>
                        <a:t>MOP</a:t>
                      </a:r>
                      <a:endParaRPr lang="en-US" sz="12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tc>
                <a:extLst>
                  <a:ext uri="{0D108BD9-81ED-4DB2-BD59-A6C34878D82A}">
                    <a16:rowId xmlns:a16="http://schemas.microsoft.com/office/drawing/2014/main" val="1984928255"/>
                  </a:ext>
                </a:extLst>
              </a:tr>
            </a:tbl>
          </a:graphicData>
        </a:graphic>
      </p:graphicFrame>
      <p:sp>
        <p:nvSpPr>
          <p:cNvPr id="5" name="Rectangle 4">
            <a:extLst>
              <a:ext uri="{FF2B5EF4-FFF2-40B4-BE49-F238E27FC236}">
                <a16:creationId xmlns:a16="http://schemas.microsoft.com/office/drawing/2014/main" id="{9D07A6E0-DE89-466F-A574-DE7DE7BAB7D8}"/>
              </a:ext>
            </a:extLst>
          </p:cNvPr>
          <p:cNvSpPr/>
          <p:nvPr/>
        </p:nvSpPr>
        <p:spPr>
          <a:xfrm>
            <a:off x="3152775" y="2797432"/>
            <a:ext cx="4949604" cy="2410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5F63359-0922-4F07-A785-1F7A428B5796}"/>
              </a:ext>
            </a:extLst>
          </p:cNvPr>
          <p:cNvSpPr/>
          <p:nvPr/>
        </p:nvSpPr>
        <p:spPr>
          <a:xfrm>
            <a:off x="3152775" y="3454657"/>
            <a:ext cx="4949604" cy="2410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696453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28649" y="277300"/>
            <a:ext cx="8176138" cy="1407227"/>
          </a:xfrm>
        </p:spPr>
        <p:txBody>
          <a:bodyPr>
            <a:normAutofit fontScale="90000"/>
          </a:bodyPr>
          <a:lstStyle/>
          <a:p>
            <a:r>
              <a:rPr lang="en-US" sz="2700" dirty="0"/>
              <a:t> </a:t>
            </a:r>
            <a:br>
              <a:rPr lang="en-US" sz="2700" dirty="0"/>
            </a:br>
            <a:r>
              <a:rPr lang="en-US" dirty="0"/>
              <a:t>M&amp;E Framework / Output Indicators </a:t>
            </a:r>
            <a:br>
              <a:rPr lang="en-US" i="1" dirty="0"/>
            </a:br>
            <a:br>
              <a:rPr lang="en-US" sz="2200" dirty="0"/>
            </a:br>
            <a:endParaRPr lang="en-US" sz="2200" dirty="0"/>
          </a:p>
        </p:txBody>
      </p:sp>
      <p:graphicFrame>
        <p:nvGraphicFramePr>
          <p:cNvPr id="4" name="Table 3">
            <a:extLst>
              <a:ext uri="{FF2B5EF4-FFF2-40B4-BE49-F238E27FC236}">
                <a16:creationId xmlns:a16="http://schemas.microsoft.com/office/drawing/2014/main" id="{607C6D01-C492-4B8D-A5B6-4178AF5B6AA3}"/>
              </a:ext>
            </a:extLst>
          </p:cNvPr>
          <p:cNvGraphicFramePr>
            <a:graphicFrameLocks noGrp="1"/>
          </p:cNvGraphicFramePr>
          <p:nvPr>
            <p:extLst>
              <p:ext uri="{D42A27DB-BD31-4B8C-83A1-F6EECF244321}">
                <p14:modId xmlns:p14="http://schemas.microsoft.com/office/powerpoint/2010/main" val="1111557934"/>
              </p:ext>
            </p:extLst>
          </p:nvPr>
        </p:nvGraphicFramePr>
        <p:xfrm>
          <a:off x="881757" y="1516082"/>
          <a:ext cx="7380486" cy="5139563"/>
        </p:xfrm>
        <a:graphic>
          <a:graphicData uri="http://schemas.openxmlformats.org/drawingml/2006/table">
            <a:tbl>
              <a:tblPr firstRow="1" firstCol="1" bandRow="1">
                <a:tableStyleId>{5C22544A-7EE6-4342-B048-85BDC9FD1C3A}</a:tableStyleId>
              </a:tblPr>
              <a:tblGrid>
                <a:gridCol w="728634">
                  <a:extLst>
                    <a:ext uri="{9D8B030D-6E8A-4147-A177-3AD203B41FA5}">
                      <a16:colId xmlns:a16="http://schemas.microsoft.com/office/drawing/2014/main" val="4147943011"/>
                    </a:ext>
                  </a:extLst>
                </a:gridCol>
                <a:gridCol w="1468546">
                  <a:extLst>
                    <a:ext uri="{9D8B030D-6E8A-4147-A177-3AD203B41FA5}">
                      <a16:colId xmlns:a16="http://schemas.microsoft.com/office/drawing/2014/main" val="2684825166"/>
                    </a:ext>
                  </a:extLst>
                </a:gridCol>
                <a:gridCol w="1096021">
                  <a:extLst>
                    <a:ext uri="{9D8B030D-6E8A-4147-A177-3AD203B41FA5}">
                      <a16:colId xmlns:a16="http://schemas.microsoft.com/office/drawing/2014/main" val="2917779498"/>
                    </a:ext>
                  </a:extLst>
                </a:gridCol>
                <a:gridCol w="2923697">
                  <a:extLst>
                    <a:ext uri="{9D8B030D-6E8A-4147-A177-3AD203B41FA5}">
                      <a16:colId xmlns:a16="http://schemas.microsoft.com/office/drawing/2014/main" val="3911668489"/>
                    </a:ext>
                  </a:extLst>
                </a:gridCol>
                <a:gridCol w="1163588">
                  <a:extLst>
                    <a:ext uri="{9D8B030D-6E8A-4147-A177-3AD203B41FA5}">
                      <a16:colId xmlns:a16="http://schemas.microsoft.com/office/drawing/2014/main" val="857502778"/>
                    </a:ext>
                  </a:extLst>
                </a:gridCol>
              </a:tblGrid>
              <a:tr h="550188">
                <a:tc>
                  <a:txBody>
                    <a:bodyPr/>
                    <a:lstStyle/>
                    <a:p>
                      <a:pPr marL="0" marR="0" algn="ctr">
                        <a:spcBef>
                          <a:spcPts val="0"/>
                        </a:spcBef>
                        <a:spcAft>
                          <a:spcPts val="0"/>
                        </a:spcAft>
                      </a:pPr>
                      <a:br>
                        <a:rPr lang="en-US" sz="1400" dirty="0">
                          <a:effectLst/>
                        </a:rPr>
                      </a:br>
                      <a:r>
                        <a:rPr lang="en-US" sz="1400" dirty="0">
                          <a:effectLst/>
                        </a:rPr>
                        <a:t>Level</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dirty="0">
                          <a:effectLst/>
                        </a:rPr>
                        <a:t>Group</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dirty="0">
                          <a:effectLst/>
                        </a:rPr>
                        <a:t>Number</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a:effectLst/>
                        </a:rPr>
                        <a:t>Indicator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tc>
                  <a:txBody>
                    <a:bodyPr/>
                    <a:lstStyle/>
                    <a:p>
                      <a:pPr marL="0" marR="0" algn="ctr">
                        <a:spcBef>
                          <a:spcPts val="0"/>
                        </a:spcBef>
                        <a:spcAft>
                          <a:spcPts val="0"/>
                        </a:spcAft>
                      </a:pPr>
                      <a:r>
                        <a:rPr lang="en-US" sz="1400" dirty="0">
                          <a:effectLst/>
                        </a:rPr>
                        <a:t>Reporting Unit</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25233" marR="25233" marT="0" marB="0" anchor="ctr"/>
                </a:tc>
                <a:extLst>
                  <a:ext uri="{0D108BD9-81ED-4DB2-BD59-A6C34878D82A}">
                    <a16:rowId xmlns:a16="http://schemas.microsoft.com/office/drawing/2014/main" val="446351389"/>
                  </a:ext>
                </a:extLst>
              </a:tr>
              <a:tr h="432293">
                <a:tc rowSpan="14">
                  <a:txBody>
                    <a:bodyPr/>
                    <a:lstStyle/>
                    <a:p>
                      <a:pPr marL="0" marR="0">
                        <a:spcBef>
                          <a:spcPts val="0"/>
                        </a:spcBef>
                        <a:spcAft>
                          <a:spcPts val="0"/>
                        </a:spcAft>
                      </a:pPr>
                      <a:r>
                        <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Output</a:t>
                      </a:r>
                      <a:endParaRPr lang="en-US" sz="1400" dirty="0">
                        <a:solidFill>
                          <a:schemeClr val="bg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6">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Coverage expanded </a:t>
                      </a:r>
                      <a:endParaRPr lang="en-US" sz="1100" b="0" dirty="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OP-1</a:t>
                      </a:r>
                      <a:endParaRPr lang="en-US" sz="1100" b="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of new people registered/ eligible to receive benefits</a:t>
                      </a:r>
                      <a:endParaRPr lang="en-US" sz="1100" b="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3">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MOL/NSSF, MOH, </a:t>
                      </a:r>
                      <a:r>
                        <a:rPr lang="en-US" sz="11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MoSVY</a:t>
                      </a: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MEYS, NCDM</a:t>
                      </a:r>
                      <a:endParaRPr lang="en-US" sz="1100" b="0" dirty="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047683126"/>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OP-2</a:t>
                      </a:r>
                      <a:endParaRPr lang="en-US" sz="110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of people no longer registered/ eligible to receive benefits</a:t>
                      </a:r>
                      <a:endParaRPr lang="en-US" sz="1100" dirty="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1931023920"/>
                  </a:ext>
                </a:extLst>
              </a:tr>
              <a:tr h="258561">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OP-3</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of people eligible for coverage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1789781326"/>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new enterprises, registered and paying</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3">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MOL/NSSF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925977818"/>
                  </a:ext>
                </a:extLst>
              </a:tr>
              <a:tr h="301213">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OP-5</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enterprises no longer registered and paying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2258856550"/>
                  </a:ext>
                </a:extLst>
              </a:tr>
              <a:tr h="28875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OP-6</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of enterprises eligible for coverage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2129332212"/>
                  </a:ext>
                </a:extLst>
              </a:tr>
              <a:tr h="216145">
                <a:tc vMerge="1">
                  <a:txBody>
                    <a:bodyPr/>
                    <a:lstStyle/>
                    <a:p>
                      <a:endParaRPr lang="en-US"/>
                    </a:p>
                  </a:txBody>
                  <a:tcPr/>
                </a:tc>
                <a:tc rowSpan="5">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Service effectiveness and quality improved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OP-7</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Duration time of admin processes and delivery of transfers/payments/benefits</a:t>
                      </a:r>
                      <a:endParaRPr lang="en-US" sz="1100">
                        <a:effectLst/>
                        <a:latin typeface="Calibri" panose="020F0502020204030204" pitchFamily="34" charset="0"/>
                        <a:ea typeface="Calibri" panose="020F0502020204030204" pitchFamily="34" charset="0"/>
                        <a:cs typeface="DaunPenh" panose="01010101010101010101" pitchFamily="2" charset="0"/>
                      </a:endParaRPr>
                    </a:p>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MOL/NSSF, MOH, MoSVY, </a:t>
                      </a:r>
                      <a:endParaRPr lang="en-US" sz="1100">
                        <a:effectLst/>
                        <a:latin typeface="Calibri" panose="020F0502020204030204" pitchFamily="34" charset="0"/>
                        <a:ea typeface="Calibri" panose="020F0502020204030204" pitchFamily="34" charset="0"/>
                        <a:cs typeface="DaunPenh" panose="01010101010101010101" pitchFamily="2" charset="0"/>
                      </a:endParaRPr>
                    </a:p>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MEYS, NCDM</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630389204"/>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OP-8</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Patient satisfaction score</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3">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MOH</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1984928255"/>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OP-9</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Service delivery quality score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4269053508"/>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OP-10</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Health Facility Management quality score</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2302289960"/>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OP-11</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Public quality perception scores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866677936"/>
                  </a:ext>
                </a:extLst>
              </a:tr>
              <a:tr h="216145">
                <a:tc vMerge="1">
                  <a:txBody>
                    <a:bodyPr/>
                    <a:lstStyle/>
                    <a:p>
                      <a:endParaRPr lang="en-US"/>
                    </a:p>
                  </a:txBody>
                  <a:tcPr/>
                </a:tc>
                <a:tc rowSpan="2">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Access to health care and benefits improved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OP-12</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new health consultations billed to the scheme</a:t>
                      </a:r>
                      <a:endParaRPr lang="en-US" sz="1100">
                        <a:effectLst/>
                        <a:latin typeface="Calibri" panose="020F0502020204030204" pitchFamily="34" charset="0"/>
                        <a:ea typeface="Calibri" panose="020F0502020204030204" pitchFamily="34" charset="0"/>
                        <a:cs typeface="DaunPenh" panose="01010101010101010101" pitchFamily="2" charset="0"/>
                      </a:endParaRPr>
                    </a:p>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people receiving benefits (e.g. retirement, disability, emergency relief, school feeding, etc.)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MOL/NSSF, MOH, MoSVY,</a:t>
                      </a:r>
                      <a:endParaRPr lang="en-US" sz="1100">
                        <a:effectLst/>
                        <a:latin typeface="Calibri" panose="020F0502020204030204" pitchFamily="34" charset="0"/>
                        <a:ea typeface="Calibri" panose="020F0502020204030204" pitchFamily="34" charset="0"/>
                        <a:cs typeface="DaunPenh" panose="01010101010101010101" pitchFamily="2" charset="0"/>
                      </a:endParaRPr>
                    </a:p>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MEYS, NCDM</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4104077809"/>
                  </a:ext>
                </a:extLst>
              </a:tr>
              <a:tr h="21614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OP-13</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population accessing social protection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MOP</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841167675"/>
                  </a:ext>
                </a:extLst>
              </a:tr>
              <a:tr h="216145">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Household resources increased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OP-14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Total value of benefits transferred/ provided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MOL/NSSF, MOH,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MoSVY</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MEYS, NCDM</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160772945"/>
                  </a:ext>
                </a:extLst>
              </a:tr>
            </a:tbl>
          </a:graphicData>
        </a:graphic>
      </p:graphicFrame>
      <p:sp>
        <p:nvSpPr>
          <p:cNvPr id="5" name="Rectangle 4">
            <a:extLst>
              <a:ext uri="{FF2B5EF4-FFF2-40B4-BE49-F238E27FC236}">
                <a16:creationId xmlns:a16="http://schemas.microsoft.com/office/drawing/2014/main" id="{90C5721B-50A1-489A-9A26-2B1FDFF3AB89}"/>
              </a:ext>
            </a:extLst>
          </p:cNvPr>
          <p:cNvSpPr/>
          <p:nvPr/>
        </p:nvSpPr>
        <p:spPr>
          <a:xfrm>
            <a:off x="3056021" y="2069434"/>
            <a:ext cx="5206222" cy="10347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D7EEAEA-49BA-425D-9653-B8C9FB5218B3}"/>
              </a:ext>
            </a:extLst>
          </p:cNvPr>
          <p:cNvSpPr/>
          <p:nvPr/>
        </p:nvSpPr>
        <p:spPr>
          <a:xfrm>
            <a:off x="3056021" y="3845181"/>
            <a:ext cx="5206222" cy="5463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1575C7D-53EA-493A-81AC-191C214BEE8E}"/>
              </a:ext>
            </a:extLst>
          </p:cNvPr>
          <p:cNvSpPr/>
          <p:nvPr/>
        </p:nvSpPr>
        <p:spPr>
          <a:xfrm>
            <a:off x="3056021" y="4382591"/>
            <a:ext cx="5206222" cy="8631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297AC84-13DB-462E-BFF3-E4BC93110388}"/>
              </a:ext>
            </a:extLst>
          </p:cNvPr>
          <p:cNvSpPr/>
          <p:nvPr/>
        </p:nvSpPr>
        <p:spPr>
          <a:xfrm>
            <a:off x="3056021" y="5245768"/>
            <a:ext cx="5206222" cy="8631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738617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28649" y="277303"/>
            <a:ext cx="8176138" cy="1407227"/>
          </a:xfrm>
        </p:spPr>
        <p:txBody>
          <a:bodyPr>
            <a:normAutofit fontScale="90000"/>
          </a:bodyPr>
          <a:lstStyle/>
          <a:p>
            <a:r>
              <a:rPr lang="en-US" sz="2700" dirty="0"/>
              <a:t> </a:t>
            </a:r>
            <a:br>
              <a:rPr lang="en-US" sz="2700" dirty="0"/>
            </a:br>
            <a:r>
              <a:rPr lang="en-US" dirty="0"/>
              <a:t>M&amp;E Framework / Outcome Indicators </a:t>
            </a:r>
            <a:br>
              <a:rPr lang="en-US" i="1" dirty="0"/>
            </a:br>
            <a:br>
              <a:rPr lang="en-US" sz="2200" dirty="0"/>
            </a:br>
            <a:endParaRPr lang="en-US" sz="2200" dirty="0"/>
          </a:p>
        </p:txBody>
      </p:sp>
      <p:graphicFrame>
        <p:nvGraphicFramePr>
          <p:cNvPr id="2" name="Table 1">
            <a:extLst>
              <a:ext uri="{FF2B5EF4-FFF2-40B4-BE49-F238E27FC236}">
                <a16:creationId xmlns:a16="http://schemas.microsoft.com/office/drawing/2014/main" id="{4142B515-22BC-4C37-BFEC-569CF2F98112}"/>
              </a:ext>
            </a:extLst>
          </p:cNvPr>
          <p:cNvGraphicFramePr>
            <a:graphicFrameLocks noGrp="1"/>
          </p:cNvGraphicFramePr>
          <p:nvPr>
            <p:extLst>
              <p:ext uri="{D42A27DB-BD31-4B8C-83A1-F6EECF244321}">
                <p14:modId xmlns:p14="http://schemas.microsoft.com/office/powerpoint/2010/main" val="3569217166"/>
              </p:ext>
            </p:extLst>
          </p:nvPr>
        </p:nvGraphicFramePr>
        <p:xfrm>
          <a:off x="979379" y="1991137"/>
          <a:ext cx="7185241" cy="4071988"/>
        </p:xfrm>
        <a:graphic>
          <a:graphicData uri="http://schemas.openxmlformats.org/drawingml/2006/table">
            <a:tbl>
              <a:tblPr firstRow="1" firstCol="1" bandRow="1">
                <a:tableStyleId>{5C22544A-7EE6-4342-B048-85BDC9FD1C3A}</a:tableStyleId>
              </a:tblPr>
              <a:tblGrid>
                <a:gridCol w="885516">
                  <a:extLst>
                    <a:ext uri="{9D8B030D-6E8A-4147-A177-3AD203B41FA5}">
                      <a16:colId xmlns:a16="http://schemas.microsoft.com/office/drawing/2014/main" val="834144949"/>
                    </a:ext>
                  </a:extLst>
                </a:gridCol>
                <a:gridCol w="1431758">
                  <a:extLst>
                    <a:ext uri="{9D8B030D-6E8A-4147-A177-3AD203B41FA5}">
                      <a16:colId xmlns:a16="http://schemas.microsoft.com/office/drawing/2014/main" val="109536304"/>
                    </a:ext>
                  </a:extLst>
                </a:gridCol>
                <a:gridCol w="1060239">
                  <a:extLst>
                    <a:ext uri="{9D8B030D-6E8A-4147-A177-3AD203B41FA5}">
                      <a16:colId xmlns:a16="http://schemas.microsoft.com/office/drawing/2014/main" val="3132824585"/>
                    </a:ext>
                  </a:extLst>
                </a:gridCol>
                <a:gridCol w="2911483">
                  <a:extLst>
                    <a:ext uri="{9D8B030D-6E8A-4147-A177-3AD203B41FA5}">
                      <a16:colId xmlns:a16="http://schemas.microsoft.com/office/drawing/2014/main" val="2946247787"/>
                    </a:ext>
                  </a:extLst>
                </a:gridCol>
                <a:gridCol w="896245">
                  <a:extLst>
                    <a:ext uri="{9D8B030D-6E8A-4147-A177-3AD203B41FA5}">
                      <a16:colId xmlns:a16="http://schemas.microsoft.com/office/drawing/2014/main" val="218002182"/>
                    </a:ext>
                  </a:extLst>
                </a:gridCol>
              </a:tblGrid>
              <a:tr h="418936">
                <a:tc>
                  <a:txBody>
                    <a:bodyPr/>
                    <a:lstStyle/>
                    <a:p>
                      <a:pPr marL="0" marR="0" algn="ctr">
                        <a:spcBef>
                          <a:spcPts val="0"/>
                        </a:spcBef>
                        <a:spcAft>
                          <a:spcPts val="0"/>
                        </a:spcAft>
                      </a:pPr>
                      <a:br>
                        <a:rPr lang="en-US" sz="800">
                          <a:effectLst/>
                        </a:rPr>
                      </a:br>
                      <a:r>
                        <a:rPr lang="en-US" sz="1400">
                          <a:effectLst/>
                        </a:rPr>
                        <a:t>Level</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nchor="ctr"/>
                </a:tc>
                <a:tc>
                  <a:txBody>
                    <a:bodyPr/>
                    <a:lstStyle/>
                    <a:p>
                      <a:pPr marL="0" marR="0" algn="ctr">
                        <a:spcBef>
                          <a:spcPts val="0"/>
                        </a:spcBef>
                        <a:spcAft>
                          <a:spcPts val="0"/>
                        </a:spcAft>
                      </a:pPr>
                      <a:r>
                        <a:rPr lang="en-US" sz="1400">
                          <a:effectLst/>
                        </a:rPr>
                        <a:t>Group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nchor="ctr"/>
                </a:tc>
                <a:tc>
                  <a:txBody>
                    <a:bodyPr/>
                    <a:lstStyle/>
                    <a:p>
                      <a:pPr marL="0" marR="0" algn="ctr">
                        <a:spcBef>
                          <a:spcPts val="0"/>
                        </a:spcBef>
                        <a:spcAft>
                          <a:spcPts val="0"/>
                        </a:spcAft>
                      </a:pPr>
                      <a:r>
                        <a:rPr lang="en-US" sz="1400">
                          <a:effectLst/>
                        </a:rPr>
                        <a:t>Number</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nchor="ctr"/>
                </a:tc>
                <a:tc>
                  <a:txBody>
                    <a:bodyPr/>
                    <a:lstStyle/>
                    <a:p>
                      <a:pPr marL="0" marR="0" algn="ctr">
                        <a:spcBef>
                          <a:spcPts val="0"/>
                        </a:spcBef>
                        <a:spcAft>
                          <a:spcPts val="0"/>
                        </a:spcAft>
                      </a:pPr>
                      <a:r>
                        <a:rPr lang="en-US" sz="1400">
                          <a:effectLst/>
                        </a:rPr>
                        <a:t>Indicator</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nchor="ctr"/>
                </a:tc>
                <a:tc>
                  <a:txBody>
                    <a:bodyPr/>
                    <a:lstStyle/>
                    <a:p>
                      <a:pPr marL="0" marR="0" algn="ctr">
                        <a:spcBef>
                          <a:spcPts val="0"/>
                        </a:spcBef>
                        <a:spcAft>
                          <a:spcPts val="0"/>
                        </a:spcAft>
                      </a:pPr>
                      <a:r>
                        <a:rPr lang="en-US" sz="1400">
                          <a:effectLst/>
                        </a:rPr>
                        <a:t>Reporting Unit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nchor="ctr"/>
                </a:tc>
                <a:extLst>
                  <a:ext uri="{0D108BD9-81ED-4DB2-BD59-A6C34878D82A}">
                    <a16:rowId xmlns:a16="http://schemas.microsoft.com/office/drawing/2014/main" val="1879030273"/>
                  </a:ext>
                </a:extLst>
              </a:tr>
              <a:tr h="329163">
                <a:tc rowSpan="10">
                  <a:txBody>
                    <a:bodyPr/>
                    <a:lstStyle/>
                    <a:p>
                      <a:pPr marL="0" marR="0">
                        <a:spcBef>
                          <a:spcPts val="0"/>
                        </a:spcBef>
                        <a:spcAft>
                          <a:spcPts val="0"/>
                        </a:spcAft>
                      </a:pPr>
                      <a:r>
                        <a:rPr lang="en-US" sz="1400" dirty="0">
                          <a:effectLst/>
                        </a:rPr>
                        <a:t>Outcome</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6">
                  <a:txBody>
                    <a:bodyPr/>
                    <a:lstStyle/>
                    <a:p>
                      <a:pPr marL="0" marR="0">
                        <a:spcBef>
                          <a:spcPts val="0"/>
                        </a:spcBef>
                        <a:spcAft>
                          <a:spcPts val="0"/>
                        </a:spcAft>
                      </a:pPr>
                      <a:r>
                        <a:rPr lang="en-US" sz="1100">
                          <a:effectLst/>
                        </a:rPr>
                        <a:t>Health status improved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rPr>
                        <a:t>OC-1</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 Family planning demand satisfied with modern methods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6">
                  <a:txBody>
                    <a:bodyPr/>
                    <a:lstStyle/>
                    <a:p>
                      <a:pPr marL="0" marR="0">
                        <a:spcBef>
                          <a:spcPts val="0"/>
                        </a:spcBef>
                        <a:spcAft>
                          <a:spcPts val="0"/>
                        </a:spcAft>
                      </a:pPr>
                      <a:r>
                        <a:rPr lang="en-US" sz="1100">
                          <a:effectLst/>
                        </a:rPr>
                        <a:t>MOH/NIPH</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516767651"/>
                  </a:ext>
                </a:extLst>
              </a:tr>
              <a:tr h="164582">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OC-2</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Antenatal care, 4+ visits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1588884475"/>
                  </a:ext>
                </a:extLst>
              </a:tr>
              <a:tr h="164582">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OC-3</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 child immunization (DPT3)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853894123"/>
                  </a:ext>
                </a:extLst>
              </a:tr>
              <a:tr h="164582">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Care-seeking for child pneumonia</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442197569"/>
                  </a:ext>
                </a:extLst>
              </a:tr>
              <a:tr h="164582">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OC-5</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TB detection and treatment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4013303861"/>
                  </a:ext>
                </a:extLst>
              </a:tr>
              <a:tr h="164582">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OC-6</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ART treatment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3485384031"/>
                  </a:ext>
                </a:extLst>
              </a:tr>
              <a:tr h="164582">
                <a:tc vMerge="1">
                  <a:txBody>
                    <a:bodyPr/>
                    <a:lstStyle/>
                    <a:p>
                      <a:endParaRPr lang="en-US"/>
                    </a:p>
                  </a:txBody>
                  <a:tcPr/>
                </a:tc>
                <a:tc rowSpan="2">
                  <a:txBody>
                    <a:bodyPr/>
                    <a:lstStyle/>
                    <a:p>
                      <a:pPr marL="0" marR="0">
                        <a:spcBef>
                          <a:spcPts val="0"/>
                        </a:spcBef>
                        <a:spcAft>
                          <a:spcPts val="0"/>
                        </a:spcAft>
                      </a:pPr>
                      <a:r>
                        <a:rPr lang="en-US" sz="1100">
                          <a:effectLst/>
                        </a:rPr>
                        <a:t>Human capital developed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OC-7</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School enrollment rates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2">
                  <a:txBody>
                    <a:bodyPr/>
                    <a:lstStyle/>
                    <a:p>
                      <a:pPr marL="0" marR="0">
                        <a:spcBef>
                          <a:spcPts val="0"/>
                        </a:spcBef>
                        <a:spcAft>
                          <a:spcPts val="0"/>
                        </a:spcAft>
                      </a:pPr>
                      <a:r>
                        <a:rPr lang="en-US" sz="1100">
                          <a:effectLst/>
                        </a:rPr>
                        <a:t>MEYS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61205166"/>
                  </a:ext>
                </a:extLst>
              </a:tr>
              <a:tr h="493746">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OC-8</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School drop-out rates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1898412935"/>
                  </a:ext>
                </a:extLst>
              </a:tr>
              <a:tr h="658328">
                <a:tc vMerge="1">
                  <a:txBody>
                    <a:bodyPr/>
                    <a:lstStyle/>
                    <a:p>
                      <a:endParaRPr lang="en-US"/>
                    </a:p>
                  </a:txBody>
                  <a:tcPr/>
                </a:tc>
                <a:tc>
                  <a:txBody>
                    <a:bodyPr/>
                    <a:lstStyle/>
                    <a:p>
                      <a:pPr marL="0" marR="0">
                        <a:spcBef>
                          <a:spcPts val="0"/>
                        </a:spcBef>
                        <a:spcAft>
                          <a:spcPts val="0"/>
                        </a:spcAft>
                      </a:pPr>
                      <a:r>
                        <a:rPr lang="en-US" sz="1100">
                          <a:effectLst/>
                        </a:rPr>
                        <a:t>Productivity increased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OC-9</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Productive days gained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2">
                  <a:txBody>
                    <a:bodyPr/>
                    <a:lstStyle/>
                    <a:p>
                      <a:pPr marL="0" marR="0">
                        <a:spcBef>
                          <a:spcPts val="0"/>
                        </a:spcBef>
                        <a:spcAft>
                          <a:spcPts val="0"/>
                        </a:spcAft>
                      </a:pPr>
                      <a:r>
                        <a:rPr lang="en-US" sz="1100" dirty="0">
                          <a:effectLst/>
                        </a:rPr>
                        <a:t>NSPP Secretariat</a:t>
                      </a:r>
                    </a:p>
                    <a:p>
                      <a:pPr marL="0" marR="0">
                        <a:spcBef>
                          <a:spcPts val="0"/>
                        </a:spcBef>
                        <a:spcAft>
                          <a:spcPts val="0"/>
                        </a:spcAft>
                      </a:pPr>
                      <a:r>
                        <a:rPr lang="en-US" sz="1100" dirty="0">
                          <a:effectLst/>
                        </a:rPr>
                        <a:t> </a:t>
                      </a:r>
                    </a:p>
                    <a:p>
                      <a:pPr marL="0" marR="0">
                        <a:spcBef>
                          <a:spcPts val="0"/>
                        </a:spcBef>
                        <a:spcAft>
                          <a:spcPts val="0"/>
                        </a:spcAft>
                      </a:pPr>
                      <a:r>
                        <a:rPr lang="en-US" sz="1100" dirty="0">
                          <a:effectLst/>
                        </a:rPr>
                        <a:t> </a:t>
                      </a:r>
                    </a:p>
                    <a:p>
                      <a:pPr marL="0" marR="0">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382544590"/>
                  </a:ext>
                </a:extLst>
              </a:tr>
              <a:tr h="1152074">
                <a:tc vMerge="1">
                  <a:txBody>
                    <a:bodyPr/>
                    <a:lstStyle/>
                    <a:p>
                      <a:endParaRPr lang="en-US"/>
                    </a:p>
                  </a:txBody>
                  <a:tcPr/>
                </a:tc>
                <a:tc>
                  <a:txBody>
                    <a:bodyPr/>
                    <a:lstStyle/>
                    <a:p>
                      <a:pPr marL="0" marR="0">
                        <a:spcBef>
                          <a:spcPts val="0"/>
                        </a:spcBef>
                        <a:spcAft>
                          <a:spcPts val="0"/>
                        </a:spcAft>
                      </a:pPr>
                      <a:r>
                        <a:rPr lang="en-US" sz="1100">
                          <a:effectLst/>
                        </a:rPr>
                        <a:t>Household economic position improved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rPr>
                        <a:t>OC-10</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rPr>
                        <a:t>Mean/median value of increased productivity</a:t>
                      </a:r>
                    </a:p>
                    <a:p>
                      <a:pPr marL="0" marR="0">
                        <a:spcBef>
                          <a:spcPts val="0"/>
                        </a:spcBef>
                        <a:spcAft>
                          <a:spcPts val="0"/>
                        </a:spcAft>
                      </a:pPr>
                      <a:r>
                        <a:rPr lang="en-US" sz="1100" dirty="0">
                          <a:effectLst/>
                        </a:rPr>
                        <a:t>Mean/median value of benefit transfer </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vMerge="1">
                  <a:txBody>
                    <a:bodyPr/>
                    <a:lstStyle/>
                    <a:p>
                      <a:endParaRPr lang="en-US"/>
                    </a:p>
                  </a:txBody>
                  <a:tcPr/>
                </a:tc>
                <a:extLst>
                  <a:ext uri="{0D108BD9-81ED-4DB2-BD59-A6C34878D82A}">
                    <a16:rowId xmlns:a16="http://schemas.microsoft.com/office/drawing/2014/main" val="2281699781"/>
                  </a:ext>
                </a:extLst>
              </a:tr>
            </a:tbl>
          </a:graphicData>
        </a:graphic>
      </p:graphicFrame>
      <p:sp>
        <p:nvSpPr>
          <p:cNvPr id="4" name="Rectangle 3">
            <a:extLst>
              <a:ext uri="{FF2B5EF4-FFF2-40B4-BE49-F238E27FC236}">
                <a16:creationId xmlns:a16="http://schemas.microsoft.com/office/drawing/2014/main" id="{5D982935-6597-4787-8331-BBCE018F18CB}"/>
              </a:ext>
            </a:extLst>
          </p:cNvPr>
          <p:cNvSpPr/>
          <p:nvPr/>
        </p:nvSpPr>
        <p:spPr>
          <a:xfrm>
            <a:off x="3309186" y="2401805"/>
            <a:ext cx="4855434" cy="11795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357019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65B52A-B303-4235-9242-E9638F10B0A1}"/>
              </a:ext>
            </a:extLst>
          </p:cNvPr>
          <p:cNvSpPr>
            <a:spLocks noGrp="1"/>
          </p:cNvSpPr>
          <p:nvPr>
            <p:ph type="sldNum" sz="quarter" idx="11"/>
          </p:nvPr>
        </p:nvSpPr>
        <p:spPr/>
        <p:txBody>
          <a:bodyPr/>
          <a:lstStyle/>
          <a:p>
            <a:fld id="{00DB2D1B-442C-D640-B645-FF55D99A1E4A}" type="slidenum">
              <a:rPr lang="en-US" smtClean="0"/>
              <a:pPr/>
              <a:t>8</a:t>
            </a:fld>
            <a:endParaRPr lang="en-US" dirty="0"/>
          </a:p>
        </p:txBody>
      </p:sp>
      <p:sp>
        <p:nvSpPr>
          <p:cNvPr id="4" name="Title 3">
            <a:extLst>
              <a:ext uri="{FF2B5EF4-FFF2-40B4-BE49-F238E27FC236}">
                <a16:creationId xmlns:a16="http://schemas.microsoft.com/office/drawing/2014/main" id="{EFEC1F94-37D1-491A-9B31-80D256346C98}"/>
              </a:ext>
            </a:extLst>
          </p:cNvPr>
          <p:cNvSpPr>
            <a:spLocks noGrp="1"/>
          </p:cNvSpPr>
          <p:nvPr>
            <p:ph type="title"/>
          </p:nvPr>
        </p:nvSpPr>
        <p:spPr>
          <a:xfrm>
            <a:off x="628649" y="168448"/>
            <a:ext cx="7886700" cy="1407227"/>
          </a:xfrm>
        </p:spPr>
        <p:txBody>
          <a:bodyPr/>
          <a:lstStyle/>
          <a:p>
            <a:r>
              <a:rPr lang="en-US" dirty="0"/>
              <a:t>M&amp;E Framework / Goal Indicators</a:t>
            </a:r>
          </a:p>
        </p:txBody>
      </p:sp>
      <p:graphicFrame>
        <p:nvGraphicFramePr>
          <p:cNvPr id="5" name="Table 4">
            <a:extLst>
              <a:ext uri="{FF2B5EF4-FFF2-40B4-BE49-F238E27FC236}">
                <a16:creationId xmlns:a16="http://schemas.microsoft.com/office/drawing/2014/main" id="{760670A3-CD3C-41EF-81A5-3A3ABE2768DC}"/>
              </a:ext>
            </a:extLst>
          </p:cNvPr>
          <p:cNvGraphicFramePr>
            <a:graphicFrameLocks noGrp="1"/>
          </p:cNvGraphicFramePr>
          <p:nvPr>
            <p:extLst>
              <p:ext uri="{D42A27DB-BD31-4B8C-83A1-F6EECF244321}">
                <p14:modId xmlns:p14="http://schemas.microsoft.com/office/powerpoint/2010/main" val="583947793"/>
              </p:ext>
            </p:extLst>
          </p:nvPr>
        </p:nvGraphicFramePr>
        <p:xfrm>
          <a:off x="1562449" y="1523253"/>
          <a:ext cx="6005414" cy="5097379"/>
        </p:xfrm>
        <a:graphic>
          <a:graphicData uri="http://schemas.openxmlformats.org/drawingml/2006/table">
            <a:tbl>
              <a:tblPr firstRow="1" firstCol="1" bandRow="1">
                <a:tableStyleId>{5C22544A-7EE6-4342-B048-85BDC9FD1C3A}</a:tableStyleId>
              </a:tblPr>
              <a:tblGrid>
                <a:gridCol w="802591">
                  <a:extLst>
                    <a:ext uri="{9D8B030D-6E8A-4147-A177-3AD203B41FA5}">
                      <a16:colId xmlns:a16="http://schemas.microsoft.com/office/drawing/2014/main" val="270690199"/>
                    </a:ext>
                  </a:extLst>
                </a:gridCol>
                <a:gridCol w="1212689">
                  <a:extLst>
                    <a:ext uri="{9D8B030D-6E8A-4147-A177-3AD203B41FA5}">
                      <a16:colId xmlns:a16="http://schemas.microsoft.com/office/drawing/2014/main" val="1390644744"/>
                    </a:ext>
                  </a:extLst>
                </a:gridCol>
                <a:gridCol w="801585">
                  <a:extLst>
                    <a:ext uri="{9D8B030D-6E8A-4147-A177-3AD203B41FA5}">
                      <a16:colId xmlns:a16="http://schemas.microsoft.com/office/drawing/2014/main" val="1436317687"/>
                    </a:ext>
                  </a:extLst>
                </a:gridCol>
                <a:gridCol w="2250740">
                  <a:extLst>
                    <a:ext uri="{9D8B030D-6E8A-4147-A177-3AD203B41FA5}">
                      <a16:colId xmlns:a16="http://schemas.microsoft.com/office/drawing/2014/main" val="2497188192"/>
                    </a:ext>
                  </a:extLst>
                </a:gridCol>
                <a:gridCol w="937809">
                  <a:extLst>
                    <a:ext uri="{9D8B030D-6E8A-4147-A177-3AD203B41FA5}">
                      <a16:colId xmlns:a16="http://schemas.microsoft.com/office/drawing/2014/main" val="187991927"/>
                    </a:ext>
                  </a:extLst>
                </a:gridCol>
              </a:tblGrid>
              <a:tr h="442472">
                <a:tc>
                  <a:txBody>
                    <a:bodyPr/>
                    <a:lstStyle/>
                    <a:p>
                      <a:pPr marL="0" marR="0">
                        <a:spcBef>
                          <a:spcPts val="0"/>
                        </a:spcBef>
                        <a:spcAft>
                          <a:spcPts val="0"/>
                        </a:spcAft>
                      </a:pPr>
                      <a:r>
                        <a:rPr lang="en-US" sz="1400">
                          <a:effectLst/>
                        </a:rPr>
                        <a:t>Level</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Group</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Number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Indicator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dirty="0">
                          <a:effectLst/>
                        </a:rPr>
                        <a:t>Reporting Unit</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extLst>
                  <a:ext uri="{0D108BD9-81ED-4DB2-BD59-A6C34878D82A}">
                    <a16:rowId xmlns:a16="http://schemas.microsoft.com/office/drawing/2014/main" val="604607678"/>
                  </a:ext>
                </a:extLst>
              </a:tr>
              <a:tr h="261219">
                <a:tc rowSpan="16">
                  <a:txBody>
                    <a:bodyPr/>
                    <a:lstStyle/>
                    <a:p>
                      <a:pPr marL="0" marR="0">
                        <a:spcBef>
                          <a:spcPts val="0"/>
                        </a:spcBef>
                        <a:spcAft>
                          <a:spcPts val="0"/>
                        </a:spcAft>
                      </a:pPr>
                      <a:r>
                        <a:rPr lang="en-US" sz="1400" dirty="0">
                          <a:effectLst/>
                        </a:rPr>
                        <a:t>Goal</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rowSpan="4">
                  <a:txBody>
                    <a:bodyPr/>
                    <a:lstStyle/>
                    <a:p>
                      <a:pPr marL="0" marR="0">
                        <a:spcBef>
                          <a:spcPts val="0"/>
                        </a:spcBef>
                        <a:spcAft>
                          <a:spcPts val="0"/>
                        </a:spcAft>
                      </a:pPr>
                      <a:r>
                        <a:rPr lang="en-US" sz="1100" dirty="0">
                          <a:effectLst/>
                        </a:rPr>
                        <a:t>Poverty Reduced</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G-1</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Number of poor</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MOP/ID Poor</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1958096208"/>
                  </a:ext>
                </a:extLst>
              </a:tr>
              <a:tr h="347656">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rPr>
                        <a:t>G-2</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Poverty rate / Poverty head count ratio</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1621181040"/>
                  </a:ext>
                </a:extLst>
              </a:tr>
              <a:tr h="17382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rPr>
                        <a:t>G-3</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Poverty gap index</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175173940"/>
                  </a:ext>
                </a:extLst>
              </a:tr>
              <a:tr h="347656">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rPr>
                        <a:t>G-4</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Multi-dimensional child poverty index</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974141647"/>
                  </a:ext>
                </a:extLst>
              </a:tr>
              <a:tr h="522438">
                <a:tc vMerge="1">
                  <a:txBody>
                    <a:bodyPr/>
                    <a:lstStyle/>
                    <a:p>
                      <a:endParaRPr lang="en-US"/>
                    </a:p>
                  </a:txBody>
                  <a:tcPr/>
                </a:tc>
                <a:tc rowSpan="6">
                  <a:txBody>
                    <a:bodyPr/>
                    <a:lstStyle/>
                    <a:p>
                      <a:pPr marL="0" marR="0">
                        <a:spcBef>
                          <a:spcPts val="0"/>
                        </a:spcBef>
                        <a:spcAft>
                          <a:spcPts val="0"/>
                        </a:spcAft>
                      </a:pPr>
                      <a:r>
                        <a:rPr lang="en-US" sz="1100">
                          <a:effectLst/>
                        </a:rPr>
                        <a:t>Vulnerability Reduced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G-5</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 near poor (e.g. population living below 200% of national poverty line)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3800520254"/>
                  </a:ext>
                </a:extLst>
              </a:tr>
              <a:tr h="26121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G-6</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 of HHs with unproductive loans </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648432799"/>
                  </a:ext>
                </a:extLst>
              </a:tr>
              <a:tr h="17382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G-7</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HH assets increased </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68037488"/>
                  </a:ext>
                </a:extLst>
              </a:tr>
              <a:tr h="52243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G-8</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 of population with OOP health spending &gt;25% of HH income, by residence and quintile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MOH/NIPH</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2221627336"/>
                  </a:ext>
                </a:extLst>
              </a:tr>
              <a:tr h="39182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G-9</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UHC coverage of essential health services (index), overall (%) </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MOH/NIPH</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2331906392"/>
                  </a:ext>
                </a:extLst>
              </a:tr>
              <a:tr h="347656">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G-10</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 HH with improved, not shared sanitation facility</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 MOH/NIPH</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3539489860"/>
                  </a:ext>
                </a:extLst>
              </a:tr>
              <a:tr h="173828">
                <a:tc vMerge="1">
                  <a:txBody>
                    <a:bodyPr/>
                    <a:lstStyle/>
                    <a:p>
                      <a:endParaRPr lang="en-US"/>
                    </a:p>
                  </a:txBody>
                  <a:tcPr/>
                </a:tc>
                <a:tc rowSpan="6">
                  <a:txBody>
                    <a:bodyPr/>
                    <a:lstStyle/>
                    <a:p>
                      <a:pPr marL="0" marR="0">
                        <a:spcBef>
                          <a:spcPts val="0"/>
                        </a:spcBef>
                        <a:spcAft>
                          <a:spcPts val="0"/>
                        </a:spcAft>
                      </a:pPr>
                      <a:r>
                        <a:rPr lang="en-US" sz="1100">
                          <a:effectLst/>
                        </a:rPr>
                        <a:t>Inequality Reduced</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G-11</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Gini Coefficient</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705745197"/>
                  </a:ext>
                </a:extLst>
              </a:tr>
              <a:tr h="17382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G-12</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Palma ratio</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901294210"/>
                  </a:ext>
                </a:extLst>
              </a:tr>
              <a:tr h="26121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G-13</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Gender Equity in Enrollment</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214585455"/>
                  </a:ext>
                </a:extLst>
              </a:tr>
              <a:tr h="173828">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Gender Equity in Benefits</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3091327680"/>
                  </a:ext>
                </a:extLst>
              </a:tr>
              <a:tr h="26121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G-15</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Residence Equity in Enrollment</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a:effectLst/>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1217983212"/>
                  </a:ext>
                </a:extLst>
              </a:tr>
              <a:tr h="26121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rPr>
                        <a:t>G-16</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Residence Equity in Benefits</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tc>
                  <a:txBody>
                    <a:bodyPr/>
                    <a:lstStyle/>
                    <a:p>
                      <a:pPr marL="0" marR="0">
                        <a:spcBef>
                          <a:spcPts val="0"/>
                        </a:spcBef>
                        <a:spcAft>
                          <a:spcPts val="0"/>
                        </a:spcAft>
                      </a:pPr>
                      <a:r>
                        <a:rPr lang="en-US" sz="1100" dirty="0">
                          <a:effectLst/>
                        </a:rPr>
                        <a:t>Secretariat</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tc>
                <a:extLst>
                  <a:ext uri="{0D108BD9-81ED-4DB2-BD59-A6C34878D82A}">
                    <a16:rowId xmlns:a16="http://schemas.microsoft.com/office/drawing/2014/main" val="769726360"/>
                  </a:ext>
                </a:extLst>
              </a:tr>
            </a:tbl>
          </a:graphicData>
        </a:graphic>
      </p:graphicFrame>
      <p:sp>
        <p:nvSpPr>
          <p:cNvPr id="6" name="Rectangle 5">
            <a:extLst>
              <a:ext uri="{FF2B5EF4-FFF2-40B4-BE49-F238E27FC236}">
                <a16:creationId xmlns:a16="http://schemas.microsoft.com/office/drawing/2014/main" id="{18B2208F-D420-4716-BF49-1ADC6B3A3B74}"/>
              </a:ext>
            </a:extLst>
          </p:cNvPr>
          <p:cNvSpPr/>
          <p:nvPr/>
        </p:nvSpPr>
        <p:spPr>
          <a:xfrm>
            <a:off x="3585411" y="4030579"/>
            <a:ext cx="3982452" cy="12873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75B580F-6B83-4D99-9BCB-A8840135268C}"/>
              </a:ext>
            </a:extLst>
          </p:cNvPr>
          <p:cNvSpPr/>
          <p:nvPr/>
        </p:nvSpPr>
        <p:spPr>
          <a:xfrm>
            <a:off x="3585411" y="5628424"/>
            <a:ext cx="3982452" cy="4595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76258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003758"/>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65B52A-B303-4235-9242-E9638F10B0A1}"/>
              </a:ext>
            </a:extLst>
          </p:cNvPr>
          <p:cNvSpPr>
            <a:spLocks noGrp="1"/>
          </p:cNvSpPr>
          <p:nvPr>
            <p:ph type="sldNum" sz="quarter" idx="11"/>
          </p:nvPr>
        </p:nvSpPr>
        <p:spPr/>
        <p:txBody>
          <a:bodyPr/>
          <a:lstStyle/>
          <a:p>
            <a:fld id="{00DB2D1B-442C-D640-B645-FF55D99A1E4A}" type="slidenum">
              <a:rPr lang="en-US" smtClean="0"/>
              <a:pPr/>
              <a:t>10</a:t>
            </a:fld>
            <a:endParaRPr lang="en-US" dirty="0"/>
          </a:p>
        </p:txBody>
      </p:sp>
      <p:sp>
        <p:nvSpPr>
          <p:cNvPr id="4" name="Title 3">
            <a:extLst>
              <a:ext uri="{FF2B5EF4-FFF2-40B4-BE49-F238E27FC236}">
                <a16:creationId xmlns:a16="http://schemas.microsoft.com/office/drawing/2014/main" id="{EFEC1F94-37D1-491A-9B31-80D256346C98}"/>
              </a:ext>
            </a:extLst>
          </p:cNvPr>
          <p:cNvSpPr>
            <a:spLocks noGrp="1"/>
          </p:cNvSpPr>
          <p:nvPr>
            <p:ph type="title"/>
          </p:nvPr>
        </p:nvSpPr>
        <p:spPr>
          <a:xfrm>
            <a:off x="252664" y="0"/>
            <a:ext cx="8662736" cy="1407227"/>
          </a:xfrm>
        </p:spPr>
        <p:txBody>
          <a:bodyPr/>
          <a:lstStyle/>
          <a:p>
            <a:r>
              <a:rPr lang="en-US" dirty="0"/>
              <a:t>M&amp;E Framework / Principle Indicators</a:t>
            </a:r>
          </a:p>
        </p:txBody>
      </p:sp>
      <p:graphicFrame>
        <p:nvGraphicFramePr>
          <p:cNvPr id="5" name="Table 4">
            <a:extLst>
              <a:ext uri="{FF2B5EF4-FFF2-40B4-BE49-F238E27FC236}">
                <a16:creationId xmlns:a16="http://schemas.microsoft.com/office/drawing/2014/main" id="{760670A3-CD3C-41EF-81A5-3A3ABE2768DC}"/>
              </a:ext>
            </a:extLst>
          </p:cNvPr>
          <p:cNvGraphicFramePr>
            <a:graphicFrameLocks noGrp="1"/>
          </p:cNvGraphicFramePr>
          <p:nvPr>
            <p:extLst>
              <p:ext uri="{D42A27DB-BD31-4B8C-83A1-F6EECF244321}">
                <p14:modId xmlns:p14="http://schemas.microsoft.com/office/powerpoint/2010/main" val="738290786"/>
              </p:ext>
            </p:extLst>
          </p:nvPr>
        </p:nvGraphicFramePr>
        <p:xfrm>
          <a:off x="1061786" y="1515511"/>
          <a:ext cx="6951245" cy="4873978"/>
        </p:xfrm>
        <a:graphic>
          <a:graphicData uri="http://schemas.openxmlformats.org/drawingml/2006/table">
            <a:tbl>
              <a:tblPr firstRow="1" firstCol="1" bandRow="1">
                <a:tableStyleId>{5C22544A-7EE6-4342-B048-85BDC9FD1C3A}</a:tableStyleId>
              </a:tblPr>
              <a:tblGrid>
                <a:gridCol w="1300423">
                  <a:extLst>
                    <a:ext uri="{9D8B030D-6E8A-4147-A177-3AD203B41FA5}">
                      <a16:colId xmlns:a16="http://schemas.microsoft.com/office/drawing/2014/main" val="270690199"/>
                    </a:ext>
                  </a:extLst>
                </a:gridCol>
                <a:gridCol w="1241434">
                  <a:extLst>
                    <a:ext uri="{9D8B030D-6E8A-4147-A177-3AD203B41FA5}">
                      <a16:colId xmlns:a16="http://schemas.microsoft.com/office/drawing/2014/main" val="1390644744"/>
                    </a:ext>
                  </a:extLst>
                </a:gridCol>
                <a:gridCol w="907469">
                  <a:extLst>
                    <a:ext uri="{9D8B030D-6E8A-4147-A177-3AD203B41FA5}">
                      <a16:colId xmlns:a16="http://schemas.microsoft.com/office/drawing/2014/main" val="1436317687"/>
                    </a:ext>
                  </a:extLst>
                </a:gridCol>
                <a:gridCol w="2683772">
                  <a:extLst>
                    <a:ext uri="{9D8B030D-6E8A-4147-A177-3AD203B41FA5}">
                      <a16:colId xmlns:a16="http://schemas.microsoft.com/office/drawing/2014/main" val="2497188192"/>
                    </a:ext>
                  </a:extLst>
                </a:gridCol>
                <a:gridCol w="818147">
                  <a:extLst>
                    <a:ext uri="{9D8B030D-6E8A-4147-A177-3AD203B41FA5}">
                      <a16:colId xmlns:a16="http://schemas.microsoft.com/office/drawing/2014/main" val="187991927"/>
                    </a:ext>
                  </a:extLst>
                </a:gridCol>
              </a:tblGrid>
              <a:tr h="461622">
                <a:tc>
                  <a:txBody>
                    <a:bodyPr/>
                    <a:lstStyle/>
                    <a:p>
                      <a:pPr marL="0" marR="0">
                        <a:spcBef>
                          <a:spcPts val="0"/>
                        </a:spcBef>
                        <a:spcAft>
                          <a:spcPts val="0"/>
                        </a:spcAft>
                      </a:pPr>
                      <a:r>
                        <a:rPr lang="en-US" sz="1400">
                          <a:effectLst/>
                        </a:rPr>
                        <a:t>Level</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Group</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Number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a:effectLst/>
                        </a:rPr>
                        <a:t>Indicator</a:t>
                      </a:r>
                      <a:endParaRPr lang="en-US" sz="140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tc>
                  <a:txBody>
                    <a:bodyPr/>
                    <a:lstStyle/>
                    <a:p>
                      <a:pPr marL="0" marR="0" algn="ctr">
                        <a:spcBef>
                          <a:spcPts val="0"/>
                        </a:spcBef>
                        <a:spcAft>
                          <a:spcPts val="0"/>
                        </a:spcAft>
                      </a:pPr>
                      <a:r>
                        <a:rPr lang="en-US" sz="1400" dirty="0">
                          <a:effectLst/>
                        </a:rPr>
                        <a:t>Reporting Unit</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51529" marR="51529" marT="0" marB="0" anchor="ctr"/>
                </a:tc>
                <a:extLst>
                  <a:ext uri="{0D108BD9-81ED-4DB2-BD59-A6C34878D82A}">
                    <a16:rowId xmlns:a16="http://schemas.microsoft.com/office/drawing/2014/main" val="604607678"/>
                  </a:ext>
                </a:extLst>
              </a:tr>
              <a:tr h="272525">
                <a:tc rowSpan="15">
                  <a:txBody>
                    <a:bodyPr/>
                    <a:lstStyle/>
                    <a:p>
                      <a:pPr marL="0" marR="0">
                        <a:spcBef>
                          <a:spcPts val="0"/>
                        </a:spcBef>
                        <a:spcAft>
                          <a:spcPts val="0"/>
                        </a:spcAft>
                      </a:pPr>
                      <a:r>
                        <a:rPr lang="en-US" sz="1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Principles</a:t>
                      </a:r>
                      <a:endParaRPr lang="en-US" sz="14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rowSpan="4">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Good governance</a:t>
                      </a:r>
                      <a:endParaRPr lang="en-US" sz="1100" b="0" dirty="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P-1</a:t>
                      </a:r>
                      <a:endParaRPr lang="en-US" sz="1100" b="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budget execution </a:t>
                      </a:r>
                      <a:endParaRPr lang="en-US" sz="1100" b="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b="0" dirty="0">
                        <a:solidFill>
                          <a:schemeClr val="tx1"/>
                        </a:solidFill>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1958096208"/>
                  </a:ext>
                </a:extLst>
              </a:tr>
              <a:tr h="27252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P-2</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independent program audits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1621181040"/>
                  </a:ext>
                </a:extLst>
              </a:tr>
              <a:tr h="181351">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P-3</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independent financial audits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175173940"/>
                  </a:ext>
                </a:extLst>
              </a:tr>
              <a:tr h="27252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of major audit findings</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974141647"/>
                  </a:ext>
                </a:extLst>
              </a:tr>
              <a:tr h="344657">
                <a:tc vMerge="1">
                  <a:txBody>
                    <a:bodyPr/>
                    <a:lstStyle/>
                    <a:p>
                      <a:endParaRPr lang="en-US"/>
                    </a:p>
                  </a:txBody>
                  <a:tcPr/>
                </a:tc>
                <a:tc rowSpan="4">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Effective spending and efficiency</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P-5</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administrative costs</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800520254"/>
                  </a:ext>
                </a:extLst>
              </a:tr>
              <a:tr h="27252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P-6</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Cost-per-beneficiary</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648432799"/>
                  </a:ext>
                </a:extLst>
              </a:tr>
              <a:tr h="362703">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P-7</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Benefit-to-cost ratios / return on investment </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68037488"/>
                  </a:ext>
                </a:extLst>
              </a:tr>
              <a:tr h="391601">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P-8</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of eligible claims processed within 10-days</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221627336"/>
                  </a:ext>
                </a:extLst>
              </a:tr>
              <a:tr h="408786">
                <a:tc vMerge="1">
                  <a:txBody>
                    <a:bodyPr/>
                    <a:lstStyle/>
                    <a:p>
                      <a:endParaRPr lang="en-US"/>
                    </a:p>
                  </a:txBody>
                  <a:tcPr/>
                </a:tc>
                <a:tc rowSpan="4">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Accountability</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P-9</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Public awareness about benefit eligibility</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MOP</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331906392"/>
                  </a:ext>
                </a:extLst>
              </a:tr>
              <a:tr h="362703">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P-10</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Publicly accessible investment and performance information</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539489860"/>
                  </a:ext>
                </a:extLst>
              </a:tr>
              <a:tr h="362703">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P-11</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Feedback/monitoring visits completed</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705745197"/>
                  </a:ext>
                </a:extLst>
              </a:tr>
              <a:tr h="181351">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P-12</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Beneficiary satisfaction score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Secretariat</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901294210"/>
                  </a:ext>
                </a:extLst>
              </a:tr>
              <a:tr h="272525">
                <a:tc vMerge="1">
                  <a:txBody>
                    <a:bodyPr/>
                    <a:lstStyle/>
                    <a:p>
                      <a:endParaRPr lang="en-US"/>
                    </a:p>
                  </a:txBody>
                  <a:tcPr/>
                </a:tc>
                <a:tc rowSpan="3">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Financial sustainability</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P-13</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Fund balance</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MOL/NSSF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214585455"/>
                  </a:ext>
                </a:extLst>
              </a:tr>
              <a:tr h="181351">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P-14</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Fund projection</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MOL/NSSF</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3091327680"/>
                  </a:ext>
                </a:extLst>
              </a:tr>
              <a:tr h="272525">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P-15</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Actuarial valuation</a:t>
                      </a:r>
                      <a:endParaRPr lang="en-US" sz="110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MOH/NSSF</a:t>
                      </a:r>
                      <a:endParaRPr lang="en-US" sz="1100" dirty="0">
                        <a:effectLst/>
                        <a:latin typeface="Calibri" panose="020F0502020204030204" pitchFamily="34" charset="0"/>
                        <a:ea typeface="Calibri" panose="020F0502020204030204" pitchFamily="34" charset="0"/>
                        <a:cs typeface="DaunPenh" panose="01010101010101010101" pitchFamily="2" charset="0"/>
                      </a:endParaRPr>
                    </a:p>
                  </a:txBody>
                  <a:tcPr marL="68580" marR="68580" marT="0" marB="0"/>
                </a:tc>
                <a:extLst>
                  <a:ext uri="{0D108BD9-81ED-4DB2-BD59-A6C34878D82A}">
                    <a16:rowId xmlns:a16="http://schemas.microsoft.com/office/drawing/2014/main" val="1217983212"/>
                  </a:ext>
                </a:extLst>
              </a:tr>
            </a:tbl>
          </a:graphicData>
        </a:graphic>
      </p:graphicFrame>
      <p:sp>
        <p:nvSpPr>
          <p:cNvPr id="6" name="Rectangle 5">
            <a:extLst>
              <a:ext uri="{FF2B5EF4-FFF2-40B4-BE49-F238E27FC236}">
                <a16:creationId xmlns:a16="http://schemas.microsoft.com/office/drawing/2014/main" id="{7DC460E9-AECD-4BB7-BE4C-48A7550E81B9}"/>
              </a:ext>
            </a:extLst>
          </p:cNvPr>
          <p:cNvSpPr/>
          <p:nvPr/>
        </p:nvSpPr>
        <p:spPr>
          <a:xfrm>
            <a:off x="3573380" y="2901794"/>
            <a:ext cx="4451683" cy="14295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93933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568489" y="374131"/>
            <a:ext cx="8176138" cy="1407227"/>
          </a:xfrm>
        </p:spPr>
        <p:txBody>
          <a:bodyPr>
            <a:normAutofit fontScale="90000"/>
          </a:bodyPr>
          <a:lstStyle/>
          <a:p>
            <a:r>
              <a:rPr lang="en-US" sz="2700" dirty="0"/>
              <a:t> </a:t>
            </a:r>
            <a:br>
              <a:rPr lang="en-US" sz="2700" dirty="0"/>
            </a:br>
            <a:r>
              <a:rPr lang="en-US" dirty="0"/>
              <a:t>Internet-based Data Entry Forms &amp; automated compilation of data </a:t>
            </a:r>
            <a:br>
              <a:rPr lang="en-US" dirty="0"/>
            </a:br>
            <a:br>
              <a:rPr lang="en-US" i="1" dirty="0"/>
            </a:br>
            <a:br>
              <a:rPr lang="en-US" sz="2200" dirty="0"/>
            </a:br>
            <a:endParaRPr lang="en-US" sz="2200" dirty="0"/>
          </a:p>
        </p:txBody>
      </p:sp>
      <p:pic>
        <p:nvPicPr>
          <p:cNvPr id="29" name="Picture 28">
            <a:extLst>
              <a:ext uri="{FF2B5EF4-FFF2-40B4-BE49-F238E27FC236}">
                <a16:creationId xmlns:a16="http://schemas.microsoft.com/office/drawing/2014/main" id="{05A73C3C-505E-4F9B-B0BC-76FFC98FD7FC}"/>
              </a:ext>
            </a:extLst>
          </p:cNvPr>
          <p:cNvPicPr/>
          <p:nvPr/>
        </p:nvPicPr>
        <p:blipFill>
          <a:blip r:embed="rId3"/>
          <a:stretch>
            <a:fillRect/>
          </a:stretch>
        </p:blipFill>
        <p:spPr>
          <a:xfrm>
            <a:off x="159417" y="1516081"/>
            <a:ext cx="4857751" cy="5233064"/>
          </a:xfrm>
          <a:prstGeom prst="rect">
            <a:avLst/>
          </a:prstGeom>
        </p:spPr>
      </p:pic>
      <p:pic>
        <p:nvPicPr>
          <p:cNvPr id="30" name="Picture 29">
            <a:extLst>
              <a:ext uri="{FF2B5EF4-FFF2-40B4-BE49-F238E27FC236}">
                <a16:creationId xmlns:a16="http://schemas.microsoft.com/office/drawing/2014/main" id="{907144D7-9166-4630-9B96-6E0BF77B6A8D}"/>
              </a:ext>
            </a:extLst>
          </p:cNvPr>
          <p:cNvPicPr/>
          <p:nvPr/>
        </p:nvPicPr>
        <p:blipFill>
          <a:blip r:embed="rId4"/>
          <a:stretch>
            <a:fillRect/>
          </a:stretch>
        </p:blipFill>
        <p:spPr>
          <a:xfrm>
            <a:off x="2499963" y="4070649"/>
            <a:ext cx="6484620" cy="2542540"/>
          </a:xfrm>
          <a:prstGeom prst="rect">
            <a:avLst/>
          </a:prstGeom>
        </p:spPr>
      </p:pic>
    </p:spTree>
    <p:extLst>
      <p:ext uri="{BB962C8B-B14F-4D97-AF65-F5344CB8AC3E}">
        <p14:creationId xmlns:p14="http://schemas.microsoft.com/office/powerpoint/2010/main" val="339604885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628649" y="108855"/>
            <a:ext cx="8176138" cy="1407227"/>
          </a:xfrm>
        </p:spPr>
        <p:txBody>
          <a:bodyPr>
            <a:normAutofit fontScale="90000"/>
          </a:bodyPr>
          <a:lstStyle/>
          <a:p>
            <a:r>
              <a:rPr lang="en-US" sz="2700" dirty="0"/>
              <a:t> </a:t>
            </a:r>
            <a:br>
              <a:rPr lang="en-US" sz="2700" dirty="0"/>
            </a:br>
            <a:r>
              <a:rPr lang="en-US" dirty="0"/>
              <a:t>Interactive dashboards to enable </a:t>
            </a:r>
            <a:br>
              <a:rPr lang="en-US" dirty="0"/>
            </a:br>
            <a:r>
              <a:rPr lang="en-US" dirty="0"/>
              <a:t>user-friendly analysis…</a:t>
            </a:r>
            <a:br>
              <a:rPr lang="en-US" i="1" dirty="0"/>
            </a:br>
            <a:br>
              <a:rPr lang="en-US" sz="2200" dirty="0"/>
            </a:br>
            <a:endParaRPr lang="en-US" sz="2200" dirty="0"/>
          </a:p>
        </p:txBody>
      </p:sp>
      <p:pic>
        <p:nvPicPr>
          <p:cNvPr id="3" name="Picture 2">
            <a:extLst>
              <a:ext uri="{FF2B5EF4-FFF2-40B4-BE49-F238E27FC236}">
                <a16:creationId xmlns:a16="http://schemas.microsoft.com/office/drawing/2014/main" id="{C8B25130-695C-4F36-9641-12FABD69297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28649" y="1516082"/>
            <a:ext cx="7983033" cy="5277667"/>
          </a:xfrm>
          <a:prstGeom prst="rect">
            <a:avLst/>
          </a:prstGeom>
        </p:spPr>
      </p:pic>
    </p:spTree>
    <p:extLst>
      <p:ext uri="{BB962C8B-B14F-4D97-AF65-F5344CB8AC3E}">
        <p14:creationId xmlns:p14="http://schemas.microsoft.com/office/powerpoint/2010/main" val="12008743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B15B71-904F-458B-B151-84EBE7946EEE}"/>
              </a:ext>
            </a:extLst>
          </p:cNvPr>
          <p:cNvPicPr/>
          <p:nvPr/>
        </p:nvPicPr>
        <p:blipFill>
          <a:blip r:embed="rId3"/>
          <a:stretch>
            <a:fillRect/>
          </a:stretch>
        </p:blipFill>
        <p:spPr>
          <a:xfrm>
            <a:off x="419009" y="1633044"/>
            <a:ext cx="8278426" cy="5044206"/>
          </a:xfrm>
          <a:prstGeom prst="rect">
            <a:avLst/>
          </a:prstGeom>
        </p:spPr>
      </p:pic>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276726" y="108855"/>
            <a:ext cx="8528061" cy="1407227"/>
          </a:xfrm>
        </p:spPr>
        <p:txBody>
          <a:bodyPr>
            <a:normAutofit fontScale="90000"/>
          </a:bodyPr>
          <a:lstStyle/>
          <a:p>
            <a:r>
              <a:rPr lang="en-US" sz="2700" dirty="0"/>
              <a:t> </a:t>
            </a:r>
            <a:br>
              <a:rPr lang="en-US" sz="2700" dirty="0"/>
            </a:br>
            <a:r>
              <a:rPr lang="en-US" dirty="0"/>
              <a:t>and customized report generation of key social protection indicators and results…</a:t>
            </a:r>
            <a:br>
              <a:rPr lang="en-US" i="1" dirty="0"/>
            </a:br>
            <a:br>
              <a:rPr lang="en-US" sz="2200" dirty="0"/>
            </a:br>
            <a:endParaRPr lang="en-US" sz="2200" dirty="0"/>
          </a:p>
        </p:txBody>
      </p:sp>
    </p:spTree>
    <p:extLst>
      <p:ext uri="{BB962C8B-B14F-4D97-AF65-F5344CB8AC3E}">
        <p14:creationId xmlns:p14="http://schemas.microsoft.com/office/powerpoint/2010/main" val="38775210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E64BE076-CC10-4B01-946C-9B5A79677CF1}"/>
              </a:ext>
            </a:extLst>
          </p:cNvPr>
          <p:cNvSpPr>
            <a:spLocks noGrp="1"/>
          </p:cNvSpPr>
          <p:nvPr>
            <p:ph type="title"/>
          </p:nvPr>
        </p:nvSpPr>
        <p:spPr>
          <a:xfrm>
            <a:off x="276726" y="108855"/>
            <a:ext cx="8528061" cy="1407227"/>
          </a:xfrm>
        </p:spPr>
        <p:txBody>
          <a:bodyPr>
            <a:normAutofit fontScale="90000"/>
          </a:bodyPr>
          <a:lstStyle/>
          <a:p>
            <a:r>
              <a:rPr lang="en-US" sz="2700" dirty="0"/>
              <a:t> </a:t>
            </a:r>
            <a:br>
              <a:rPr lang="en-US" sz="2700" dirty="0"/>
            </a:br>
            <a:r>
              <a:rPr lang="en-US" dirty="0"/>
              <a:t>by program component, indicator level and group, reporting period, and  scheme.</a:t>
            </a:r>
            <a:br>
              <a:rPr lang="en-US" i="1" dirty="0"/>
            </a:br>
            <a:br>
              <a:rPr lang="en-US" sz="2200" dirty="0"/>
            </a:br>
            <a:endParaRPr lang="en-US" sz="2200" dirty="0"/>
          </a:p>
        </p:txBody>
      </p:sp>
      <p:pic>
        <p:nvPicPr>
          <p:cNvPr id="5" name="Picture 4">
            <a:extLst>
              <a:ext uri="{FF2B5EF4-FFF2-40B4-BE49-F238E27FC236}">
                <a16:creationId xmlns:a16="http://schemas.microsoft.com/office/drawing/2014/main" id="{59B64C26-14B2-424D-9C05-CC76C5D09BDF}"/>
              </a:ext>
            </a:extLst>
          </p:cNvPr>
          <p:cNvPicPr/>
          <p:nvPr/>
        </p:nvPicPr>
        <p:blipFill>
          <a:blip r:embed="rId3"/>
          <a:stretch>
            <a:fillRect/>
          </a:stretch>
        </p:blipFill>
        <p:spPr>
          <a:xfrm>
            <a:off x="613577" y="1438769"/>
            <a:ext cx="7850197" cy="5385778"/>
          </a:xfrm>
          <a:prstGeom prst="rect">
            <a:avLst/>
          </a:prstGeom>
        </p:spPr>
      </p:pic>
    </p:spTree>
    <p:extLst>
      <p:ext uri="{BB962C8B-B14F-4D97-AF65-F5344CB8AC3E}">
        <p14:creationId xmlns:p14="http://schemas.microsoft.com/office/powerpoint/2010/main" val="26008509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D62753-B03D-4371-B4F7-33E5B0D22942}"/>
              </a:ext>
            </a:extLst>
          </p:cNvPr>
          <p:cNvSpPr>
            <a:spLocks noGrp="1"/>
          </p:cNvSpPr>
          <p:nvPr>
            <p:ph idx="1"/>
          </p:nvPr>
        </p:nvSpPr>
        <p:spPr>
          <a:xfrm>
            <a:off x="519468" y="2008855"/>
            <a:ext cx="7886700" cy="4263259"/>
          </a:xfrm>
        </p:spPr>
        <p:txBody>
          <a:bodyPr>
            <a:normAutofit fontScale="55000" lnSpcReduction="20000"/>
          </a:bodyPr>
          <a:lstStyle/>
          <a:p>
            <a:pPr marL="0" indent="0">
              <a:buNone/>
            </a:pPr>
            <a:r>
              <a:rPr lang="en-US" dirty="0"/>
              <a:t>1. Worked with experts and consulted, collecting data and information from stakeholders for the drafting of a monitoring and evaluation mechanism within the framework of National Social Protection Framework.</a:t>
            </a:r>
          </a:p>
          <a:p>
            <a:pPr marL="0" indent="0">
              <a:buNone/>
            </a:pPr>
            <a:r>
              <a:rPr lang="en-US" dirty="0"/>
              <a:t>2. Prepared drafting manual on monitoring and evaluation mechanism within national social protection framework and achieved initial draft in Khmer language.</a:t>
            </a:r>
          </a:p>
          <a:p>
            <a:pPr marL="0" indent="0">
              <a:buNone/>
            </a:pPr>
            <a:r>
              <a:rPr lang="en-US" dirty="0"/>
              <a:t>3. Following the drafting of a manual on monitoring and evaluation mechanisms within the National Social Protection Framework, the working group discussed and presented at the relevant institutions such as the NSSF, and the Ministry of Health.</a:t>
            </a:r>
          </a:p>
          <a:p>
            <a:pPr marL="0" indent="0">
              <a:buNone/>
            </a:pPr>
            <a:r>
              <a:rPr lang="en-US" dirty="0"/>
              <a:t>4. Achieve a preliminary draft </a:t>
            </a:r>
            <a:r>
              <a:rPr lang="en-US" dirty="0" err="1"/>
              <a:t>Prakas</a:t>
            </a:r>
            <a:r>
              <a:rPr lang="en-US" dirty="0"/>
              <a:t> on Monitoring and Evaluation Mechanisms within the National Social Protection Framework</a:t>
            </a:r>
          </a:p>
          <a:p>
            <a:pPr marL="0" indent="0">
              <a:buNone/>
            </a:pPr>
            <a:endParaRPr lang="en-US" dirty="0"/>
          </a:p>
          <a:p>
            <a:pPr marL="0" indent="0">
              <a:buNone/>
            </a:pPr>
            <a:r>
              <a:rPr lang="en-US" u="sng" dirty="0"/>
              <a:t>Next action</a:t>
            </a:r>
          </a:p>
          <a:p>
            <a:pPr marL="0" indent="0">
              <a:buNone/>
            </a:pPr>
            <a:endParaRPr lang="en-US" dirty="0"/>
          </a:p>
          <a:p>
            <a:pPr marL="0" indent="0">
              <a:buNone/>
            </a:pPr>
            <a:r>
              <a:rPr lang="en-US" dirty="0"/>
              <a:t>1. Hold the Executive meeting of the Executive Committee and request the National Social Protection Council to discuss and decide on strategic plan and implementation activities.</a:t>
            </a:r>
          </a:p>
          <a:p>
            <a:pPr marL="0" indent="0">
              <a:buNone/>
            </a:pPr>
            <a:r>
              <a:rPr lang="en-US" dirty="0"/>
              <a:t>2. Establish an inter-ministerial working group for implementation.</a:t>
            </a:r>
          </a:p>
          <a:p>
            <a:endParaRPr lang="en-US" dirty="0"/>
          </a:p>
        </p:txBody>
      </p:sp>
      <p:sp>
        <p:nvSpPr>
          <p:cNvPr id="3" name="Slide Number Placeholder 2">
            <a:extLst>
              <a:ext uri="{FF2B5EF4-FFF2-40B4-BE49-F238E27FC236}">
                <a16:creationId xmlns:a16="http://schemas.microsoft.com/office/drawing/2014/main" id="{5859AD55-363C-4F8E-B728-AB408C6E6FAA}"/>
              </a:ext>
            </a:extLst>
          </p:cNvPr>
          <p:cNvSpPr>
            <a:spLocks noGrp="1"/>
          </p:cNvSpPr>
          <p:nvPr>
            <p:ph type="sldNum" sz="quarter" idx="11"/>
          </p:nvPr>
        </p:nvSpPr>
        <p:spPr/>
        <p:txBody>
          <a:bodyPr/>
          <a:lstStyle/>
          <a:p>
            <a:fld id="{00DB2D1B-442C-D640-B645-FF55D99A1E4A}" type="slidenum">
              <a:rPr lang="en-US" smtClean="0"/>
              <a:pPr/>
              <a:t>15</a:t>
            </a:fld>
            <a:endParaRPr lang="en-US" dirty="0"/>
          </a:p>
        </p:txBody>
      </p:sp>
      <p:sp>
        <p:nvSpPr>
          <p:cNvPr id="4" name="Title 3">
            <a:extLst>
              <a:ext uri="{FF2B5EF4-FFF2-40B4-BE49-F238E27FC236}">
                <a16:creationId xmlns:a16="http://schemas.microsoft.com/office/drawing/2014/main" id="{7147C760-B58B-4497-BF4E-7DAABF899310}"/>
              </a:ext>
            </a:extLst>
          </p:cNvPr>
          <p:cNvSpPr>
            <a:spLocks noGrp="1"/>
          </p:cNvSpPr>
          <p:nvPr>
            <p:ph type="title"/>
          </p:nvPr>
        </p:nvSpPr>
        <p:spPr/>
        <p:txBody>
          <a:bodyPr/>
          <a:lstStyle/>
          <a:p>
            <a:r>
              <a:rPr lang="en-US" dirty="0"/>
              <a:t>NSPC M&amp;E Progress Report  </a:t>
            </a:r>
          </a:p>
        </p:txBody>
      </p:sp>
    </p:spTree>
    <p:extLst>
      <p:ext uri="{BB962C8B-B14F-4D97-AF65-F5344CB8AC3E}">
        <p14:creationId xmlns:p14="http://schemas.microsoft.com/office/powerpoint/2010/main" val="4557474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HP+">
      <a:dk1>
        <a:srgbClr val="2E3235"/>
      </a:dk1>
      <a:lt1>
        <a:srgbClr val="FFFFFF"/>
      </a:lt1>
      <a:dk2>
        <a:srgbClr val="345998"/>
      </a:dk2>
      <a:lt2>
        <a:srgbClr val="E6E7E8"/>
      </a:lt2>
      <a:accent1>
        <a:srgbClr val="C76C2D"/>
      </a:accent1>
      <a:accent2>
        <a:srgbClr val="682665"/>
      </a:accent2>
      <a:accent3>
        <a:srgbClr val="001E5E"/>
      </a:accent3>
      <a:accent4>
        <a:srgbClr val="144533"/>
      </a:accent4>
      <a:accent5>
        <a:srgbClr val="4472C4"/>
      </a:accent5>
      <a:accent6>
        <a:srgbClr val="70AD47"/>
      </a:accent6>
      <a:hlink>
        <a:srgbClr val="345998"/>
      </a:hlink>
      <a:folHlink>
        <a:srgbClr val="8992AB"/>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13381</TotalTime>
  <Words>1045</Words>
  <Application>Microsoft Office PowerPoint</Application>
  <PresentationFormat>On-screen Show (4:3)</PresentationFormat>
  <Paragraphs>317</Paragraphs>
  <Slides>15</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Calibri</vt:lpstr>
      <vt:lpstr>Courier New</vt:lpstr>
      <vt:lpstr>DaunPenh</vt:lpstr>
      <vt:lpstr>Eras Demi ITC</vt:lpstr>
      <vt:lpstr>Franklin Gothic Book</vt:lpstr>
      <vt:lpstr>Franklin Gothic Medium Regular</vt:lpstr>
      <vt:lpstr>Georgia</vt:lpstr>
      <vt:lpstr>Georgia Regular</vt:lpstr>
      <vt:lpstr>Times New Roman</vt:lpstr>
      <vt:lpstr>Wingdings</vt:lpstr>
      <vt:lpstr>Office Theme</vt:lpstr>
      <vt:lpstr>HP+ Cambodia</vt:lpstr>
      <vt:lpstr>  National Social Protection Policy  M&amp;E Framework and system   </vt:lpstr>
      <vt:lpstr>National Social Protection M&amp;E System Progress Timeline</vt:lpstr>
      <vt:lpstr>   Organized following the    NSPP Logical Framework   </vt:lpstr>
      <vt:lpstr>  M&amp;E Framework / Input Indicators  </vt:lpstr>
      <vt:lpstr>  M&amp;E Framework / Output Indicators   </vt:lpstr>
      <vt:lpstr>  M&amp;E Framework / Outcome Indicators   </vt:lpstr>
      <vt:lpstr>M&amp;E Framework / Goal Indicators</vt:lpstr>
      <vt:lpstr>PowerPoint Presentation</vt:lpstr>
      <vt:lpstr>M&amp;E Framework / Principle Indicators</vt:lpstr>
      <vt:lpstr>  Internet-based Data Entry Forms &amp; automated compilation of data    </vt:lpstr>
      <vt:lpstr>  Interactive dashboards to enable  user-friendly analysis…  </vt:lpstr>
      <vt:lpstr>  and customized report generation of key social protection indicators and results…  </vt:lpstr>
      <vt:lpstr>  by program component, indicator level and group, reporting period, and  scheme.  </vt:lpstr>
      <vt:lpstr>NSPC M&amp;E Progress Report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Silberman</dc:creator>
  <cp:lastModifiedBy>Kolesar, Robert</cp:lastModifiedBy>
  <cp:revision>599</cp:revision>
  <cp:lastPrinted>2018-03-30T04:07:43Z</cp:lastPrinted>
  <dcterms:created xsi:type="dcterms:W3CDTF">2016-04-24T14:49:08Z</dcterms:created>
  <dcterms:modified xsi:type="dcterms:W3CDTF">2019-04-30T04:47:52Z</dcterms:modified>
</cp:coreProperties>
</file>