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88" r:id="rId3"/>
    <p:sldId id="270" r:id="rId4"/>
    <p:sldId id="290" r:id="rId5"/>
    <p:sldId id="289" r:id="rId6"/>
    <p:sldId id="272" r:id="rId7"/>
    <p:sldId id="273" r:id="rId8"/>
    <p:sldId id="275" r:id="rId9"/>
    <p:sldId id="277" r:id="rId10"/>
    <p:sldId id="274" r:id="rId11"/>
    <p:sldId id="278" r:id="rId12"/>
    <p:sldId id="279" r:id="rId13"/>
    <p:sldId id="287" r:id="rId14"/>
    <p:sldId id="281" r:id="rId15"/>
    <p:sldId id="282" r:id="rId16"/>
    <p:sldId id="291" r:id="rId17"/>
    <p:sldId id="283" r:id="rId18"/>
    <p:sldId id="284" r:id="rId19"/>
    <p:sldId id="285" r:id="rId20"/>
    <p:sldId id="286"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lara LEYMONIE" initials="CL" lastIdx="6" clrIdx="0">
    <p:extLst>
      <p:ext uri="{19B8F6BF-5375-455C-9EA6-DF929625EA0E}">
        <p15:presenceInfo xmlns:p15="http://schemas.microsoft.com/office/powerpoint/2012/main" userId="S-1-5-21-3406572209-2354835200-999462638-3217" providerId="AD"/>
      </p:ext>
    </p:extLst>
  </p:cmAuthor>
  <p:cmAuthor id="2" name="AFD_SBourdenet" initials="AFD_SB" lastIdx="7" clrIdx="1">
    <p:extLst>
      <p:ext uri="{19B8F6BF-5375-455C-9EA6-DF929625EA0E}">
        <p15:presenceInfo xmlns:p15="http://schemas.microsoft.com/office/powerpoint/2012/main" userId="AFD_SBourdenet" providerId="None"/>
      </p:ext>
    </p:extLst>
  </p:cmAuthor>
  <p:cmAuthor id="3" name="HP" initials="H" lastIdx="4" clrIdx="2">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png"/></Relationships>
</file>

<file path=ppt/diagrams/_rels/drawing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F65EE2-C98A-4A0C-A891-8172F0720678}"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fr-FR"/>
        </a:p>
      </dgm:t>
    </dgm:pt>
    <dgm:pt modelId="{619472C0-A879-46FB-908F-F7F548C14F72}">
      <dgm:prSet phldrT="[Texte]" custT="1"/>
      <dgm:spPr/>
      <dgm:t>
        <a:bodyPr/>
        <a:lstStyle/>
        <a:p>
          <a:r>
            <a:rPr lang="fr-FR" sz="1800" dirty="0">
              <a:solidFill>
                <a:schemeClr val="tx1"/>
              </a:solidFill>
            </a:rPr>
            <a:t>Projet INAM (Institut National d’Assistance Médicale)</a:t>
          </a:r>
        </a:p>
        <a:p>
          <a:r>
            <a:rPr lang="fr-FR" sz="1600" dirty="0">
              <a:solidFill>
                <a:schemeClr val="tx1"/>
              </a:solidFill>
            </a:rPr>
            <a:t>Fruit de partenariat entre le MSP et les PTFs au profit de la santé « mère/enfant »</a:t>
          </a:r>
        </a:p>
      </dgm:t>
    </dgm:pt>
    <dgm:pt modelId="{8F61EA56-0FE1-437B-8A1D-85AF349C1CBA}" type="parTrans" cxnId="{34353E6A-D81D-4053-926B-C9F676B1C40A}">
      <dgm:prSet/>
      <dgm:spPr/>
      <dgm:t>
        <a:bodyPr/>
        <a:lstStyle/>
        <a:p>
          <a:endParaRPr lang="fr-FR"/>
        </a:p>
      </dgm:t>
    </dgm:pt>
    <dgm:pt modelId="{8032E0A4-81BE-4D65-8B68-CB4951B00AA6}" type="sibTrans" cxnId="{34353E6A-D81D-4053-926B-C9F676B1C40A}">
      <dgm:prSet/>
      <dgm:spPr/>
      <dgm:t>
        <a:bodyPr/>
        <a:lstStyle/>
        <a:p>
          <a:endParaRPr lang="fr-FR"/>
        </a:p>
      </dgm:t>
    </dgm:pt>
    <dgm:pt modelId="{6423141D-6F42-4BF9-B386-6D42C1D09139}">
      <dgm:prSet phldrT="[Texte]" custT="1"/>
      <dgm:spPr>
        <a:solidFill>
          <a:schemeClr val="accent4"/>
        </a:solidFill>
      </dgm:spPr>
      <dgm:t>
        <a:bodyPr/>
        <a:lstStyle/>
        <a:p>
          <a:r>
            <a:rPr lang="fr-FR" sz="1600" dirty="0">
              <a:solidFill>
                <a:schemeClr val="tx1"/>
              </a:solidFill>
            </a:rPr>
            <a:t>Divers appuis techniques et financiers par les PTFs aux programmes et mécanismes de gratuité des soins </a:t>
          </a:r>
        </a:p>
      </dgm:t>
    </dgm:pt>
    <dgm:pt modelId="{12C86EC4-3C20-4457-90B1-7A46878FE2D4}" type="parTrans" cxnId="{3550A674-8B31-47A2-8298-1275D48E0FFB}">
      <dgm:prSet/>
      <dgm:spPr/>
      <dgm:t>
        <a:bodyPr/>
        <a:lstStyle/>
        <a:p>
          <a:endParaRPr lang="fr-FR"/>
        </a:p>
      </dgm:t>
    </dgm:pt>
    <dgm:pt modelId="{39516339-6613-4CE5-810E-C752ADCC9B67}" type="sibTrans" cxnId="{3550A674-8B31-47A2-8298-1275D48E0FFB}">
      <dgm:prSet/>
      <dgm:spPr/>
      <dgm:t>
        <a:bodyPr/>
        <a:lstStyle/>
        <a:p>
          <a:endParaRPr lang="fr-FR"/>
        </a:p>
      </dgm:t>
    </dgm:pt>
    <dgm:pt modelId="{16285721-555D-494D-B1F8-C3F19FC151AF}">
      <dgm:prSet phldrT="[Texte]" phldr="1"/>
      <dgm:spPr>
        <a:blipFill rotWithShape="0">
          <a:blip xmlns:r="http://schemas.openxmlformats.org/officeDocument/2006/relationships" r:embed="rId1"/>
          <a:stretch>
            <a:fillRect/>
          </a:stretch>
        </a:blipFill>
      </dgm:spPr>
      <dgm:t>
        <a:bodyPr/>
        <a:lstStyle/>
        <a:p>
          <a:endParaRPr lang="fr-FR" dirty="0"/>
        </a:p>
      </dgm:t>
    </dgm:pt>
    <dgm:pt modelId="{17EEC1F8-FD6F-4CD2-B304-F3C5E3F9AEC6}" type="sibTrans" cxnId="{53504CBC-A486-462E-8918-966CD147BA11}">
      <dgm:prSet/>
      <dgm:spPr/>
      <dgm:t>
        <a:bodyPr/>
        <a:lstStyle/>
        <a:p>
          <a:endParaRPr lang="fr-FR"/>
        </a:p>
      </dgm:t>
    </dgm:pt>
    <dgm:pt modelId="{E2CEF4E0-9A1E-4080-9435-5E9960AB472F}" type="parTrans" cxnId="{53504CBC-A486-462E-8918-966CD147BA11}">
      <dgm:prSet/>
      <dgm:spPr/>
      <dgm:t>
        <a:bodyPr/>
        <a:lstStyle/>
        <a:p>
          <a:endParaRPr lang="fr-FR"/>
        </a:p>
      </dgm:t>
    </dgm:pt>
    <dgm:pt modelId="{CA413DCF-F499-4E34-A242-E8E55995A2FF}">
      <dgm:prSet phldrT="[Texte]" phldr="1"/>
      <dgm:spPr>
        <a:blipFill rotWithShape="0">
          <a:blip xmlns:r="http://schemas.openxmlformats.org/officeDocument/2006/relationships" r:embed="rId2"/>
          <a:stretch>
            <a:fillRect/>
          </a:stretch>
        </a:blipFill>
      </dgm:spPr>
      <dgm:t>
        <a:bodyPr/>
        <a:lstStyle/>
        <a:p>
          <a:endParaRPr lang="fr-FR" dirty="0"/>
        </a:p>
      </dgm:t>
    </dgm:pt>
    <dgm:pt modelId="{B8CFBD43-0169-4FD4-B800-49208D1D8E6C}" type="sibTrans" cxnId="{0B559B87-EBD2-4523-8B40-038B30BCB8E2}">
      <dgm:prSet/>
      <dgm:spPr/>
      <dgm:t>
        <a:bodyPr/>
        <a:lstStyle/>
        <a:p>
          <a:endParaRPr lang="fr-FR"/>
        </a:p>
      </dgm:t>
    </dgm:pt>
    <dgm:pt modelId="{A0DE5444-894F-4BEE-88A8-E3297244EA5C}" type="parTrans" cxnId="{0B559B87-EBD2-4523-8B40-038B30BCB8E2}">
      <dgm:prSet/>
      <dgm:spPr/>
      <dgm:t>
        <a:bodyPr/>
        <a:lstStyle/>
        <a:p>
          <a:endParaRPr lang="fr-FR"/>
        </a:p>
      </dgm:t>
    </dgm:pt>
    <dgm:pt modelId="{914078D5-C7E3-46F0-9342-877585370A8D}" type="pres">
      <dgm:prSet presAssocID="{EFF65EE2-C98A-4A0C-A891-8172F0720678}" presName="Name0" presStyleCnt="0">
        <dgm:presLayoutVars>
          <dgm:chMax val="1"/>
          <dgm:chPref val="1"/>
          <dgm:dir/>
          <dgm:animOne val="branch"/>
          <dgm:animLvl val="lvl"/>
        </dgm:presLayoutVars>
      </dgm:prSet>
      <dgm:spPr/>
    </dgm:pt>
    <dgm:pt modelId="{72A95C2E-C060-4F5F-AB27-B1EF40FCCF81}" type="pres">
      <dgm:prSet presAssocID="{619472C0-A879-46FB-908F-F7F548C14F72}" presName="singleCycle" presStyleCnt="0"/>
      <dgm:spPr/>
    </dgm:pt>
    <dgm:pt modelId="{506C1C22-2CE2-4EA9-8AD3-541843CFC2A3}" type="pres">
      <dgm:prSet presAssocID="{619472C0-A879-46FB-908F-F7F548C14F72}" presName="singleCenter" presStyleLbl="node1" presStyleIdx="0" presStyleCnt="4" custScaleX="213895" custScaleY="131151" custLinFactNeighborX="-1130">
        <dgm:presLayoutVars>
          <dgm:chMax val="7"/>
          <dgm:chPref val="7"/>
        </dgm:presLayoutVars>
      </dgm:prSet>
      <dgm:spPr/>
    </dgm:pt>
    <dgm:pt modelId="{7E16937F-AEF0-46A4-9B4C-6BF858718AF5}" type="pres">
      <dgm:prSet presAssocID="{A0DE5444-894F-4BEE-88A8-E3297244EA5C}" presName="Name56" presStyleLbl="parChTrans1D2" presStyleIdx="0" presStyleCnt="3"/>
      <dgm:spPr/>
    </dgm:pt>
    <dgm:pt modelId="{772887E0-B9F1-4CFA-A25F-794466926E21}" type="pres">
      <dgm:prSet presAssocID="{CA413DCF-F499-4E34-A242-E8E55995A2FF}" presName="text0" presStyleLbl="node1" presStyleIdx="1" presStyleCnt="4" custScaleX="340456" custScaleY="90752" custRadScaleRad="100023" custRadScaleInc="-2187">
        <dgm:presLayoutVars>
          <dgm:bulletEnabled val="1"/>
        </dgm:presLayoutVars>
      </dgm:prSet>
      <dgm:spPr/>
    </dgm:pt>
    <dgm:pt modelId="{1D9C5C76-6232-4FEF-9687-5CA4ADA491CB}" type="pres">
      <dgm:prSet presAssocID="{12C86EC4-3C20-4457-90B1-7A46878FE2D4}" presName="Name56" presStyleLbl="parChTrans1D2" presStyleIdx="1" presStyleCnt="3"/>
      <dgm:spPr/>
    </dgm:pt>
    <dgm:pt modelId="{3EDA9D6C-A1F0-4142-8623-B13346EE77B0}" type="pres">
      <dgm:prSet presAssocID="{6423141D-6F42-4BF9-B386-6D42C1D09139}" presName="text0" presStyleLbl="node1" presStyleIdx="2" presStyleCnt="4" custScaleX="283529" custScaleY="123706" custRadScaleRad="181193" custRadScaleInc="-48767">
        <dgm:presLayoutVars>
          <dgm:bulletEnabled val="1"/>
        </dgm:presLayoutVars>
      </dgm:prSet>
      <dgm:spPr/>
    </dgm:pt>
    <dgm:pt modelId="{E876E891-711C-492C-B296-913583C2238A}" type="pres">
      <dgm:prSet presAssocID="{E2CEF4E0-9A1E-4080-9435-5E9960AB472F}" presName="Name56" presStyleLbl="parChTrans1D2" presStyleIdx="2" presStyleCnt="3"/>
      <dgm:spPr/>
    </dgm:pt>
    <dgm:pt modelId="{60769A5A-7A7C-4CFC-9EBF-A91736ED6184}" type="pres">
      <dgm:prSet presAssocID="{16285721-555D-494D-B1F8-C3F19FC151AF}" presName="text0" presStyleLbl="node1" presStyleIdx="3" presStyleCnt="4" custScaleX="236478" custRadScaleRad="201236" custRadScaleInc="49161">
        <dgm:presLayoutVars>
          <dgm:bulletEnabled val="1"/>
        </dgm:presLayoutVars>
      </dgm:prSet>
      <dgm:spPr/>
    </dgm:pt>
  </dgm:ptLst>
  <dgm:cxnLst>
    <dgm:cxn modelId="{34353E6A-D81D-4053-926B-C9F676B1C40A}" srcId="{EFF65EE2-C98A-4A0C-A891-8172F0720678}" destId="{619472C0-A879-46FB-908F-F7F548C14F72}" srcOrd="0" destOrd="0" parTransId="{8F61EA56-0FE1-437B-8A1D-85AF349C1CBA}" sibTransId="{8032E0A4-81BE-4D65-8B68-CB4951B00AA6}"/>
    <dgm:cxn modelId="{3550A674-8B31-47A2-8298-1275D48E0FFB}" srcId="{619472C0-A879-46FB-908F-F7F548C14F72}" destId="{6423141D-6F42-4BF9-B386-6D42C1D09139}" srcOrd="1" destOrd="0" parTransId="{12C86EC4-3C20-4457-90B1-7A46878FE2D4}" sibTransId="{39516339-6613-4CE5-810E-C752ADCC9B67}"/>
    <dgm:cxn modelId="{76AD1E83-26D0-4D96-ABB4-FD38FB8654C1}" type="presOf" srcId="{12C86EC4-3C20-4457-90B1-7A46878FE2D4}" destId="{1D9C5C76-6232-4FEF-9687-5CA4ADA491CB}" srcOrd="0" destOrd="0" presId="urn:microsoft.com/office/officeart/2008/layout/RadialCluster"/>
    <dgm:cxn modelId="{0B559B87-EBD2-4523-8B40-038B30BCB8E2}" srcId="{619472C0-A879-46FB-908F-F7F548C14F72}" destId="{CA413DCF-F499-4E34-A242-E8E55995A2FF}" srcOrd="0" destOrd="0" parTransId="{A0DE5444-894F-4BEE-88A8-E3297244EA5C}" sibTransId="{B8CFBD43-0169-4FD4-B800-49208D1D8E6C}"/>
    <dgm:cxn modelId="{92352F8E-A286-4EAD-98DE-C899D5BCE465}" type="presOf" srcId="{619472C0-A879-46FB-908F-F7F548C14F72}" destId="{506C1C22-2CE2-4EA9-8AD3-541843CFC2A3}" srcOrd="0" destOrd="0" presId="urn:microsoft.com/office/officeart/2008/layout/RadialCluster"/>
    <dgm:cxn modelId="{8B174591-8455-4487-977D-4358BD4E682E}" type="presOf" srcId="{E2CEF4E0-9A1E-4080-9435-5E9960AB472F}" destId="{E876E891-711C-492C-B296-913583C2238A}" srcOrd="0" destOrd="0" presId="urn:microsoft.com/office/officeart/2008/layout/RadialCluster"/>
    <dgm:cxn modelId="{58A67195-8A83-4A83-8E50-FD2B893F44E8}" type="presOf" srcId="{6423141D-6F42-4BF9-B386-6D42C1D09139}" destId="{3EDA9D6C-A1F0-4142-8623-B13346EE77B0}" srcOrd="0" destOrd="0" presId="urn:microsoft.com/office/officeart/2008/layout/RadialCluster"/>
    <dgm:cxn modelId="{53504CBC-A486-462E-8918-966CD147BA11}" srcId="{619472C0-A879-46FB-908F-F7F548C14F72}" destId="{16285721-555D-494D-B1F8-C3F19FC151AF}" srcOrd="2" destOrd="0" parTransId="{E2CEF4E0-9A1E-4080-9435-5E9960AB472F}" sibTransId="{17EEC1F8-FD6F-4CD2-B304-F3C5E3F9AEC6}"/>
    <dgm:cxn modelId="{7FBDCACA-04EB-4868-AE5E-0D7BF679420E}" type="presOf" srcId="{16285721-555D-494D-B1F8-C3F19FC151AF}" destId="{60769A5A-7A7C-4CFC-9EBF-A91736ED6184}" srcOrd="0" destOrd="0" presId="urn:microsoft.com/office/officeart/2008/layout/RadialCluster"/>
    <dgm:cxn modelId="{925F9FEC-D18E-4552-8BD1-29214D26984C}" type="presOf" srcId="{EFF65EE2-C98A-4A0C-A891-8172F0720678}" destId="{914078D5-C7E3-46F0-9342-877585370A8D}" srcOrd="0" destOrd="0" presId="urn:microsoft.com/office/officeart/2008/layout/RadialCluster"/>
    <dgm:cxn modelId="{05BE03EE-FB38-41E2-B433-360ED66CF8B7}" type="presOf" srcId="{A0DE5444-894F-4BEE-88A8-E3297244EA5C}" destId="{7E16937F-AEF0-46A4-9B4C-6BF858718AF5}" srcOrd="0" destOrd="0" presId="urn:microsoft.com/office/officeart/2008/layout/RadialCluster"/>
    <dgm:cxn modelId="{0021E6F8-D8E9-4721-BF31-6062E180E325}" type="presOf" srcId="{CA413DCF-F499-4E34-A242-E8E55995A2FF}" destId="{772887E0-B9F1-4CFA-A25F-794466926E21}" srcOrd="0" destOrd="0" presId="urn:microsoft.com/office/officeart/2008/layout/RadialCluster"/>
    <dgm:cxn modelId="{B8A6753B-BCE0-4A14-892D-A45A08F71161}" type="presParOf" srcId="{914078D5-C7E3-46F0-9342-877585370A8D}" destId="{72A95C2E-C060-4F5F-AB27-B1EF40FCCF81}" srcOrd="0" destOrd="0" presId="urn:microsoft.com/office/officeart/2008/layout/RadialCluster"/>
    <dgm:cxn modelId="{9CDF24B1-B943-47C8-A102-9206EF8572B6}" type="presParOf" srcId="{72A95C2E-C060-4F5F-AB27-B1EF40FCCF81}" destId="{506C1C22-2CE2-4EA9-8AD3-541843CFC2A3}" srcOrd="0" destOrd="0" presId="urn:microsoft.com/office/officeart/2008/layout/RadialCluster"/>
    <dgm:cxn modelId="{6A1661EF-4AB7-4011-9EC0-77A7CC536AEA}" type="presParOf" srcId="{72A95C2E-C060-4F5F-AB27-B1EF40FCCF81}" destId="{7E16937F-AEF0-46A4-9B4C-6BF858718AF5}" srcOrd="1" destOrd="0" presId="urn:microsoft.com/office/officeart/2008/layout/RadialCluster"/>
    <dgm:cxn modelId="{3BD47400-71F0-43E2-891B-CD96606F71EE}" type="presParOf" srcId="{72A95C2E-C060-4F5F-AB27-B1EF40FCCF81}" destId="{772887E0-B9F1-4CFA-A25F-794466926E21}" srcOrd="2" destOrd="0" presId="urn:microsoft.com/office/officeart/2008/layout/RadialCluster"/>
    <dgm:cxn modelId="{74628B54-6B8A-470D-857E-E92638B33609}" type="presParOf" srcId="{72A95C2E-C060-4F5F-AB27-B1EF40FCCF81}" destId="{1D9C5C76-6232-4FEF-9687-5CA4ADA491CB}" srcOrd="3" destOrd="0" presId="urn:microsoft.com/office/officeart/2008/layout/RadialCluster"/>
    <dgm:cxn modelId="{4ABCC0FC-F791-4CF3-8A9C-873838561564}" type="presParOf" srcId="{72A95C2E-C060-4F5F-AB27-B1EF40FCCF81}" destId="{3EDA9D6C-A1F0-4142-8623-B13346EE77B0}" srcOrd="4" destOrd="0" presId="urn:microsoft.com/office/officeart/2008/layout/RadialCluster"/>
    <dgm:cxn modelId="{86C79A87-D142-4B02-92BF-0018E4C6468C}" type="presParOf" srcId="{72A95C2E-C060-4F5F-AB27-B1EF40FCCF81}" destId="{E876E891-711C-492C-B296-913583C2238A}" srcOrd="5" destOrd="0" presId="urn:microsoft.com/office/officeart/2008/layout/RadialCluster"/>
    <dgm:cxn modelId="{F100F201-5CB8-4078-BFF1-64C9D2525C61}" type="presParOf" srcId="{72A95C2E-C060-4F5F-AB27-B1EF40FCCF81}" destId="{60769A5A-7A7C-4CFC-9EBF-A91736ED6184}" srcOrd="6" destOrd="0" presId="urn:microsoft.com/office/officeart/2008/layout/Radial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159926-5F92-4A1E-949E-E870869DA61E}"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fr-FR"/>
        </a:p>
      </dgm:t>
    </dgm:pt>
    <dgm:pt modelId="{8FE9F153-5C62-4338-8F5F-2B36AB452597}">
      <dgm:prSet phldrT="[Texte]" custT="1"/>
      <dgm:spPr/>
      <dgm:t>
        <a:bodyPr/>
        <a:lstStyle/>
        <a:p>
          <a:r>
            <a:rPr lang="fr-FR" sz="2000" dirty="0">
              <a:solidFill>
                <a:schemeClr val="tx1"/>
              </a:solidFill>
            </a:rPr>
            <a:t>2015/2019</a:t>
          </a:r>
        </a:p>
      </dgm:t>
    </dgm:pt>
    <dgm:pt modelId="{14824154-1FF3-4E60-BBF4-624BBC02BEF5}" type="parTrans" cxnId="{78C12716-3F2B-4BA5-A10E-ABB0C37D29E2}">
      <dgm:prSet/>
      <dgm:spPr/>
      <dgm:t>
        <a:bodyPr/>
        <a:lstStyle/>
        <a:p>
          <a:endParaRPr lang="fr-FR"/>
        </a:p>
      </dgm:t>
    </dgm:pt>
    <dgm:pt modelId="{1381DE97-3CB8-4E0E-AF04-3CC0F9EE58C5}" type="sibTrans" cxnId="{78C12716-3F2B-4BA5-A10E-ABB0C37D29E2}">
      <dgm:prSet/>
      <dgm:spPr/>
      <dgm:t>
        <a:bodyPr/>
        <a:lstStyle/>
        <a:p>
          <a:endParaRPr lang="fr-FR"/>
        </a:p>
      </dgm:t>
    </dgm:pt>
    <dgm:pt modelId="{5A3EA330-2F7F-4842-9E4A-4382EC06BD88}">
      <dgm:prSet phldrT="[Texte]" custT="1"/>
      <dgm:spPr>
        <a:solidFill>
          <a:schemeClr val="accent4"/>
        </a:solidFill>
      </dgm:spPr>
      <dgm:t>
        <a:bodyPr anchor="t"/>
        <a:lstStyle/>
        <a:p>
          <a:pPr algn="l"/>
          <a:r>
            <a:rPr lang="fr-FR" sz="1600" dirty="0"/>
            <a:t>- Propositions de mesures et outils d’amélioration du mécanisme de gratuité</a:t>
          </a:r>
        </a:p>
        <a:p>
          <a:pPr algn="l"/>
          <a:r>
            <a:rPr lang="fr-FR" sz="1600" dirty="0"/>
            <a:t>- Dotations en médicaments</a:t>
          </a:r>
        </a:p>
        <a:p>
          <a:pPr algn="l"/>
          <a:endParaRPr lang="fr-FR" sz="1600" dirty="0"/>
        </a:p>
        <a:p>
          <a:pPr algn="l"/>
          <a:r>
            <a:rPr lang="fr-FR" sz="1600" dirty="0"/>
            <a:t>- Contribution à l’apurement des factures impayées</a:t>
          </a:r>
        </a:p>
        <a:p>
          <a:pPr algn="l"/>
          <a:endParaRPr lang="fr-FR" sz="1600" dirty="0"/>
        </a:p>
        <a:p>
          <a:pPr algn="l"/>
          <a:r>
            <a:rPr lang="fr-FR" sz="1600" dirty="0"/>
            <a:t>-Renforcement de capacités et évaluations internes</a:t>
          </a:r>
        </a:p>
        <a:p>
          <a:pPr algn="l"/>
          <a:endParaRPr lang="fr-FR" sz="1600" dirty="0"/>
        </a:p>
        <a:p>
          <a:pPr algn="l"/>
          <a:endParaRPr lang="fr-FR" sz="1600" dirty="0"/>
        </a:p>
      </dgm:t>
    </dgm:pt>
    <dgm:pt modelId="{E51DB661-9F96-42F5-A73B-D0D6362476DC}" type="parTrans" cxnId="{C73012F5-BD0D-441B-8DDE-95CF50FB1017}">
      <dgm:prSet/>
      <dgm:spPr/>
      <dgm:t>
        <a:bodyPr/>
        <a:lstStyle/>
        <a:p>
          <a:endParaRPr lang="fr-FR"/>
        </a:p>
      </dgm:t>
    </dgm:pt>
    <dgm:pt modelId="{8012C6ED-2E28-4524-A027-B64C43FB9FEA}" type="sibTrans" cxnId="{C73012F5-BD0D-441B-8DDE-95CF50FB1017}">
      <dgm:prSet/>
      <dgm:spPr/>
      <dgm:t>
        <a:bodyPr/>
        <a:lstStyle/>
        <a:p>
          <a:endParaRPr lang="fr-FR"/>
        </a:p>
      </dgm:t>
    </dgm:pt>
    <dgm:pt modelId="{34E4B0E0-6AA0-4338-88E1-E53A3700673D}">
      <dgm:prSet phldrT="[Texte]" custT="1"/>
      <dgm:spPr/>
      <dgm:t>
        <a:bodyPr/>
        <a:lstStyle/>
        <a:p>
          <a:r>
            <a:rPr lang="fr-FR" sz="2000" dirty="0">
              <a:solidFill>
                <a:schemeClr val="tx1"/>
              </a:solidFill>
            </a:rPr>
            <a:t>Octobre 2019/Juillet 2021</a:t>
          </a:r>
        </a:p>
      </dgm:t>
    </dgm:pt>
    <dgm:pt modelId="{78F7821D-2BC4-4637-A3E4-DC256DA868D8}" type="parTrans" cxnId="{6B661B60-EFAE-4C48-8A2D-E946E6AFCFCC}">
      <dgm:prSet/>
      <dgm:spPr/>
      <dgm:t>
        <a:bodyPr/>
        <a:lstStyle/>
        <a:p>
          <a:endParaRPr lang="fr-FR"/>
        </a:p>
      </dgm:t>
    </dgm:pt>
    <dgm:pt modelId="{2FA1D86B-D0C7-49B9-97F5-7EA24E11FECD}" type="sibTrans" cxnId="{6B661B60-EFAE-4C48-8A2D-E946E6AFCFCC}">
      <dgm:prSet/>
      <dgm:spPr/>
      <dgm:t>
        <a:bodyPr/>
        <a:lstStyle/>
        <a:p>
          <a:endParaRPr lang="fr-FR"/>
        </a:p>
      </dgm:t>
    </dgm:pt>
    <dgm:pt modelId="{D8E19D63-5847-4553-BC01-4C4F6D8575CB}">
      <dgm:prSet phldrT="[Texte]" custT="1"/>
      <dgm:spPr>
        <a:solidFill>
          <a:schemeClr val="accent4"/>
        </a:solidFill>
      </dgm:spPr>
      <dgm:t>
        <a:bodyPr anchor="t"/>
        <a:lstStyle/>
        <a:p>
          <a:r>
            <a:rPr lang="fr-FR" sz="1600" b="1" dirty="0"/>
            <a:t>Dernière intervention I3S, orientée appui opérationnel à la mise en œuvre de la CMU, en perspective de la CSU</a:t>
          </a:r>
        </a:p>
        <a:p>
          <a:r>
            <a:rPr lang="fr-FR" sz="1600" dirty="0"/>
            <a:t>-Expertise mise en œuvre par Expertise France </a:t>
          </a:r>
        </a:p>
        <a:p>
          <a:r>
            <a:rPr lang="fr-FR" sz="1600" b="1" dirty="0"/>
            <a:t>- 2 activités complémentaires</a:t>
          </a:r>
          <a:r>
            <a:rPr lang="fr-FR" sz="1600" dirty="0"/>
            <a:t>:</a:t>
          </a:r>
        </a:p>
        <a:p>
          <a:r>
            <a:rPr lang="fr-FR" sz="1600" dirty="0"/>
            <a:t>1. Appui au MSP à la refonte de la gratuité</a:t>
          </a:r>
        </a:p>
        <a:p>
          <a:r>
            <a:rPr lang="fr-FR" sz="1600" dirty="0"/>
            <a:t>2. Contribution à la mise en œuvre de la CSU (Expert P4H CMU)</a:t>
          </a:r>
        </a:p>
      </dgm:t>
    </dgm:pt>
    <dgm:pt modelId="{203F6D9E-2E55-4D20-8A6A-D4FE91995F1F}" type="parTrans" cxnId="{324E88E3-CE8B-4172-ACCC-AB78066EC20B}">
      <dgm:prSet/>
      <dgm:spPr/>
      <dgm:t>
        <a:bodyPr/>
        <a:lstStyle/>
        <a:p>
          <a:endParaRPr lang="fr-FR"/>
        </a:p>
      </dgm:t>
    </dgm:pt>
    <dgm:pt modelId="{02DF493C-E84B-4A60-B7D2-8ED33D221CED}" type="sibTrans" cxnId="{324E88E3-CE8B-4172-ACCC-AB78066EC20B}">
      <dgm:prSet/>
      <dgm:spPr/>
      <dgm:t>
        <a:bodyPr/>
        <a:lstStyle/>
        <a:p>
          <a:endParaRPr lang="fr-FR"/>
        </a:p>
      </dgm:t>
    </dgm:pt>
    <dgm:pt modelId="{8215C12B-F1F4-4148-9AD4-FEFAD9D46C1A}" type="pres">
      <dgm:prSet presAssocID="{94159926-5F92-4A1E-949E-E870869DA61E}" presName="list" presStyleCnt="0">
        <dgm:presLayoutVars>
          <dgm:dir/>
          <dgm:animLvl val="lvl"/>
        </dgm:presLayoutVars>
      </dgm:prSet>
      <dgm:spPr/>
    </dgm:pt>
    <dgm:pt modelId="{0FF746EC-974B-4B74-8537-10CE20FA88B1}" type="pres">
      <dgm:prSet presAssocID="{8FE9F153-5C62-4338-8F5F-2B36AB452597}" presName="posSpace" presStyleCnt="0"/>
      <dgm:spPr/>
    </dgm:pt>
    <dgm:pt modelId="{1194C046-8B01-4E77-915F-0238ED750698}" type="pres">
      <dgm:prSet presAssocID="{8FE9F153-5C62-4338-8F5F-2B36AB452597}" presName="vertFlow" presStyleCnt="0"/>
      <dgm:spPr/>
    </dgm:pt>
    <dgm:pt modelId="{145A988E-36FC-47BD-A1B8-7EE3D4B9B9C8}" type="pres">
      <dgm:prSet presAssocID="{8FE9F153-5C62-4338-8F5F-2B36AB452597}" presName="topSpace" presStyleCnt="0"/>
      <dgm:spPr/>
    </dgm:pt>
    <dgm:pt modelId="{7306A160-CA13-4015-BA5E-28005551BB00}" type="pres">
      <dgm:prSet presAssocID="{8FE9F153-5C62-4338-8F5F-2B36AB452597}" presName="firstComp" presStyleCnt="0"/>
      <dgm:spPr/>
    </dgm:pt>
    <dgm:pt modelId="{D6230D4A-8F72-4799-85F2-68360E26449F}" type="pres">
      <dgm:prSet presAssocID="{8FE9F153-5C62-4338-8F5F-2B36AB452597}" presName="firstChild" presStyleLbl="bgAccFollowNode1" presStyleIdx="0" presStyleCnt="2" custScaleX="104424" custScaleY="218209" custLinFactNeighborX="-76272" custLinFactNeighborY="-2059"/>
      <dgm:spPr/>
    </dgm:pt>
    <dgm:pt modelId="{F141E780-72FF-455A-BD63-1570E0DF4788}" type="pres">
      <dgm:prSet presAssocID="{8FE9F153-5C62-4338-8F5F-2B36AB452597}" presName="firstChildTx" presStyleLbl="bgAccFollowNode1" presStyleIdx="0" presStyleCnt="2">
        <dgm:presLayoutVars>
          <dgm:bulletEnabled val="1"/>
        </dgm:presLayoutVars>
      </dgm:prSet>
      <dgm:spPr/>
    </dgm:pt>
    <dgm:pt modelId="{776534C3-26D1-4DAC-8537-07CD0CB79AE1}" type="pres">
      <dgm:prSet presAssocID="{8FE9F153-5C62-4338-8F5F-2B36AB452597}" presName="negSpace" presStyleCnt="0"/>
      <dgm:spPr/>
    </dgm:pt>
    <dgm:pt modelId="{23EDC917-5076-42D7-8FEF-12F938C84252}" type="pres">
      <dgm:prSet presAssocID="{8FE9F153-5C62-4338-8F5F-2B36AB452597}" presName="circle" presStyleLbl="node1" presStyleIdx="0" presStyleCnt="2" custScaleX="130036" custScaleY="28797" custLinFactNeighborX="-17330" custLinFactNeighborY="5706"/>
      <dgm:spPr/>
    </dgm:pt>
    <dgm:pt modelId="{91CBFA93-CA8E-4C65-A38F-4343851C446C}" type="pres">
      <dgm:prSet presAssocID="{1381DE97-3CB8-4E0E-AF04-3CC0F9EE58C5}" presName="transSpace" presStyleCnt="0"/>
      <dgm:spPr/>
    </dgm:pt>
    <dgm:pt modelId="{ECA26E99-FD85-4B55-B1F6-AD764EFC5C22}" type="pres">
      <dgm:prSet presAssocID="{34E4B0E0-6AA0-4338-88E1-E53A3700673D}" presName="posSpace" presStyleCnt="0"/>
      <dgm:spPr/>
    </dgm:pt>
    <dgm:pt modelId="{D955E6E7-5D94-4A43-AC42-5E5CCA580FDA}" type="pres">
      <dgm:prSet presAssocID="{34E4B0E0-6AA0-4338-88E1-E53A3700673D}" presName="vertFlow" presStyleCnt="0"/>
      <dgm:spPr/>
    </dgm:pt>
    <dgm:pt modelId="{D2722139-2140-4D69-95E6-C5956EA38802}" type="pres">
      <dgm:prSet presAssocID="{34E4B0E0-6AA0-4338-88E1-E53A3700673D}" presName="topSpace" presStyleCnt="0"/>
      <dgm:spPr/>
    </dgm:pt>
    <dgm:pt modelId="{9D05BAE5-D57E-49E5-BA7E-E32769A18DDE}" type="pres">
      <dgm:prSet presAssocID="{34E4B0E0-6AA0-4338-88E1-E53A3700673D}" presName="firstComp" presStyleCnt="0"/>
      <dgm:spPr/>
    </dgm:pt>
    <dgm:pt modelId="{19C42153-ABBA-438C-B135-E594CFC17DDC}" type="pres">
      <dgm:prSet presAssocID="{34E4B0E0-6AA0-4338-88E1-E53A3700673D}" presName="firstChild" presStyleLbl="bgAccFollowNode1" presStyleIdx="1" presStyleCnt="2" custScaleX="101471" custScaleY="215352" custLinFactNeighborX="-2300" custLinFactNeighborY="-1271"/>
      <dgm:spPr/>
    </dgm:pt>
    <dgm:pt modelId="{995AA999-4D8D-4339-9905-186B92DE4B53}" type="pres">
      <dgm:prSet presAssocID="{34E4B0E0-6AA0-4338-88E1-E53A3700673D}" presName="firstChildTx" presStyleLbl="bgAccFollowNode1" presStyleIdx="1" presStyleCnt="2">
        <dgm:presLayoutVars>
          <dgm:bulletEnabled val="1"/>
        </dgm:presLayoutVars>
      </dgm:prSet>
      <dgm:spPr/>
    </dgm:pt>
    <dgm:pt modelId="{FD5AA265-7BE9-400A-92A5-6D3D8D77B525}" type="pres">
      <dgm:prSet presAssocID="{34E4B0E0-6AA0-4338-88E1-E53A3700673D}" presName="negSpace" presStyleCnt="0"/>
      <dgm:spPr/>
    </dgm:pt>
    <dgm:pt modelId="{EF78CEEE-DF9F-4D83-82D3-3869483321E1}" type="pres">
      <dgm:prSet presAssocID="{34E4B0E0-6AA0-4338-88E1-E53A3700673D}" presName="circle" presStyleLbl="node1" presStyleIdx="1" presStyleCnt="2" custScaleX="146019" custScaleY="39076" custLinFactNeighborX="33201"/>
      <dgm:spPr/>
    </dgm:pt>
  </dgm:ptLst>
  <dgm:cxnLst>
    <dgm:cxn modelId="{78C12716-3F2B-4BA5-A10E-ABB0C37D29E2}" srcId="{94159926-5F92-4A1E-949E-E870869DA61E}" destId="{8FE9F153-5C62-4338-8F5F-2B36AB452597}" srcOrd="0" destOrd="0" parTransId="{14824154-1FF3-4E60-BBF4-624BBC02BEF5}" sibTransId="{1381DE97-3CB8-4E0E-AF04-3CC0F9EE58C5}"/>
    <dgm:cxn modelId="{B6D9AB33-B629-4D2A-850A-9787015AFA31}" type="presOf" srcId="{D8E19D63-5847-4553-BC01-4C4F6D8575CB}" destId="{995AA999-4D8D-4339-9905-186B92DE4B53}" srcOrd="1" destOrd="0" presId="urn:microsoft.com/office/officeart/2005/8/layout/hList9"/>
    <dgm:cxn modelId="{60786034-407E-4540-9042-086DABF4E0AA}" type="presOf" srcId="{94159926-5F92-4A1E-949E-E870869DA61E}" destId="{8215C12B-F1F4-4148-9AD4-FEFAD9D46C1A}" srcOrd="0" destOrd="0" presId="urn:microsoft.com/office/officeart/2005/8/layout/hList9"/>
    <dgm:cxn modelId="{6B661B60-EFAE-4C48-8A2D-E946E6AFCFCC}" srcId="{94159926-5F92-4A1E-949E-E870869DA61E}" destId="{34E4B0E0-6AA0-4338-88E1-E53A3700673D}" srcOrd="1" destOrd="0" parTransId="{78F7821D-2BC4-4637-A3E4-DC256DA868D8}" sibTransId="{2FA1D86B-D0C7-49B9-97F5-7EA24E11FECD}"/>
    <dgm:cxn modelId="{AAEBE444-9474-4299-8F52-D88A1338C66E}" type="presOf" srcId="{34E4B0E0-6AA0-4338-88E1-E53A3700673D}" destId="{EF78CEEE-DF9F-4D83-82D3-3869483321E1}" srcOrd="0" destOrd="0" presId="urn:microsoft.com/office/officeart/2005/8/layout/hList9"/>
    <dgm:cxn modelId="{6AC6AF88-1EFD-4F3A-9FEE-1A4AF913E19E}" type="presOf" srcId="{5A3EA330-2F7F-4842-9E4A-4382EC06BD88}" destId="{F141E780-72FF-455A-BD63-1570E0DF4788}" srcOrd="1" destOrd="0" presId="urn:microsoft.com/office/officeart/2005/8/layout/hList9"/>
    <dgm:cxn modelId="{F513E7A3-A4C6-4596-A643-EE1FA529D5F5}" type="presOf" srcId="{5A3EA330-2F7F-4842-9E4A-4382EC06BD88}" destId="{D6230D4A-8F72-4799-85F2-68360E26449F}" srcOrd="0" destOrd="0" presId="urn:microsoft.com/office/officeart/2005/8/layout/hList9"/>
    <dgm:cxn modelId="{8E0C93BD-2189-4082-8423-096195CC2A8D}" type="presOf" srcId="{D8E19D63-5847-4553-BC01-4C4F6D8575CB}" destId="{19C42153-ABBA-438C-B135-E594CFC17DDC}" srcOrd="0" destOrd="0" presId="urn:microsoft.com/office/officeart/2005/8/layout/hList9"/>
    <dgm:cxn modelId="{C4BAEFC4-3E3F-4257-B595-39C42546C378}" type="presOf" srcId="{8FE9F153-5C62-4338-8F5F-2B36AB452597}" destId="{23EDC917-5076-42D7-8FEF-12F938C84252}" srcOrd="0" destOrd="0" presId="urn:microsoft.com/office/officeart/2005/8/layout/hList9"/>
    <dgm:cxn modelId="{324E88E3-CE8B-4172-ACCC-AB78066EC20B}" srcId="{34E4B0E0-6AA0-4338-88E1-E53A3700673D}" destId="{D8E19D63-5847-4553-BC01-4C4F6D8575CB}" srcOrd="0" destOrd="0" parTransId="{203F6D9E-2E55-4D20-8A6A-D4FE91995F1F}" sibTransId="{02DF493C-E84B-4A60-B7D2-8ED33D221CED}"/>
    <dgm:cxn modelId="{C73012F5-BD0D-441B-8DDE-95CF50FB1017}" srcId="{8FE9F153-5C62-4338-8F5F-2B36AB452597}" destId="{5A3EA330-2F7F-4842-9E4A-4382EC06BD88}" srcOrd="0" destOrd="0" parTransId="{E51DB661-9F96-42F5-A73B-D0D6362476DC}" sibTransId="{8012C6ED-2E28-4524-A027-B64C43FB9FEA}"/>
    <dgm:cxn modelId="{4770260C-E26B-4EBB-8CA7-8370A16593F8}" type="presParOf" srcId="{8215C12B-F1F4-4148-9AD4-FEFAD9D46C1A}" destId="{0FF746EC-974B-4B74-8537-10CE20FA88B1}" srcOrd="0" destOrd="0" presId="urn:microsoft.com/office/officeart/2005/8/layout/hList9"/>
    <dgm:cxn modelId="{6E9AA4D0-535B-4812-98E4-399A21B32686}" type="presParOf" srcId="{8215C12B-F1F4-4148-9AD4-FEFAD9D46C1A}" destId="{1194C046-8B01-4E77-915F-0238ED750698}" srcOrd="1" destOrd="0" presId="urn:microsoft.com/office/officeart/2005/8/layout/hList9"/>
    <dgm:cxn modelId="{0061BBDF-DCAC-4673-877A-EA719F0D88BC}" type="presParOf" srcId="{1194C046-8B01-4E77-915F-0238ED750698}" destId="{145A988E-36FC-47BD-A1B8-7EE3D4B9B9C8}" srcOrd="0" destOrd="0" presId="urn:microsoft.com/office/officeart/2005/8/layout/hList9"/>
    <dgm:cxn modelId="{1A073D23-849C-4AAC-83B4-6594681B3D79}" type="presParOf" srcId="{1194C046-8B01-4E77-915F-0238ED750698}" destId="{7306A160-CA13-4015-BA5E-28005551BB00}" srcOrd="1" destOrd="0" presId="urn:microsoft.com/office/officeart/2005/8/layout/hList9"/>
    <dgm:cxn modelId="{046EC395-CFDC-4C6E-894B-1F85B6B8B89C}" type="presParOf" srcId="{7306A160-CA13-4015-BA5E-28005551BB00}" destId="{D6230D4A-8F72-4799-85F2-68360E26449F}" srcOrd="0" destOrd="0" presId="urn:microsoft.com/office/officeart/2005/8/layout/hList9"/>
    <dgm:cxn modelId="{0D10385C-9117-4F2B-B0AE-BF138AB0DC83}" type="presParOf" srcId="{7306A160-CA13-4015-BA5E-28005551BB00}" destId="{F141E780-72FF-455A-BD63-1570E0DF4788}" srcOrd="1" destOrd="0" presId="urn:microsoft.com/office/officeart/2005/8/layout/hList9"/>
    <dgm:cxn modelId="{EE3BB7BA-0545-4FC7-A213-19A1C6E4579F}" type="presParOf" srcId="{8215C12B-F1F4-4148-9AD4-FEFAD9D46C1A}" destId="{776534C3-26D1-4DAC-8537-07CD0CB79AE1}" srcOrd="2" destOrd="0" presId="urn:microsoft.com/office/officeart/2005/8/layout/hList9"/>
    <dgm:cxn modelId="{E420277E-1842-42DE-91A6-C1022AA46133}" type="presParOf" srcId="{8215C12B-F1F4-4148-9AD4-FEFAD9D46C1A}" destId="{23EDC917-5076-42D7-8FEF-12F938C84252}" srcOrd="3" destOrd="0" presId="urn:microsoft.com/office/officeart/2005/8/layout/hList9"/>
    <dgm:cxn modelId="{241DA7DA-7FD4-4834-91BA-11D456551FBF}" type="presParOf" srcId="{8215C12B-F1F4-4148-9AD4-FEFAD9D46C1A}" destId="{91CBFA93-CA8E-4C65-A38F-4343851C446C}" srcOrd="4" destOrd="0" presId="urn:microsoft.com/office/officeart/2005/8/layout/hList9"/>
    <dgm:cxn modelId="{79ACF5C4-18B4-42F7-B406-FF1E16664848}" type="presParOf" srcId="{8215C12B-F1F4-4148-9AD4-FEFAD9D46C1A}" destId="{ECA26E99-FD85-4B55-B1F6-AD764EFC5C22}" srcOrd="5" destOrd="0" presId="urn:microsoft.com/office/officeart/2005/8/layout/hList9"/>
    <dgm:cxn modelId="{BC26A2DA-5476-4AA3-A271-286314A9BB0B}" type="presParOf" srcId="{8215C12B-F1F4-4148-9AD4-FEFAD9D46C1A}" destId="{D955E6E7-5D94-4A43-AC42-5E5CCA580FDA}" srcOrd="6" destOrd="0" presId="urn:microsoft.com/office/officeart/2005/8/layout/hList9"/>
    <dgm:cxn modelId="{077B1339-877C-4A60-9451-8360A3F8F184}" type="presParOf" srcId="{D955E6E7-5D94-4A43-AC42-5E5CCA580FDA}" destId="{D2722139-2140-4D69-95E6-C5956EA38802}" srcOrd="0" destOrd="0" presId="urn:microsoft.com/office/officeart/2005/8/layout/hList9"/>
    <dgm:cxn modelId="{B793B722-2932-4F37-ACA8-16E7732D7FC5}" type="presParOf" srcId="{D955E6E7-5D94-4A43-AC42-5E5CCA580FDA}" destId="{9D05BAE5-D57E-49E5-BA7E-E32769A18DDE}" srcOrd="1" destOrd="0" presId="urn:microsoft.com/office/officeart/2005/8/layout/hList9"/>
    <dgm:cxn modelId="{A32603A7-01A6-49FE-B992-ADAABC8E5433}" type="presParOf" srcId="{9D05BAE5-D57E-49E5-BA7E-E32769A18DDE}" destId="{19C42153-ABBA-438C-B135-E594CFC17DDC}" srcOrd="0" destOrd="0" presId="urn:microsoft.com/office/officeart/2005/8/layout/hList9"/>
    <dgm:cxn modelId="{E093FCAB-65BD-4CFA-8C8E-4DEC0E312D02}" type="presParOf" srcId="{9D05BAE5-D57E-49E5-BA7E-E32769A18DDE}" destId="{995AA999-4D8D-4339-9905-186B92DE4B53}" srcOrd="1" destOrd="0" presId="urn:microsoft.com/office/officeart/2005/8/layout/hList9"/>
    <dgm:cxn modelId="{BD08C03A-BD3A-4392-8622-41DABA5B7180}" type="presParOf" srcId="{8215C12B-F1F4-4148-9AD4-FEFAD9D46C1A}" destId="{FD5AA265-7BE9-400A-92A5-6D3D8D77B525}" srcOrd="7" destOrd="0" presId="urn:microsoft.com/office/officeart/2005/8/layout/hList9"/>
    <dgm:cxn modelId="{E1C1E876-D5C0-4370-B3A0-504EB5897F4A}" type="presParOf" srcId="{8215C12B-F1F4-4148-9AD4-FEFAD9D46C1A}" destId="{EF78CEEE-DF9F-4D83-82D3-3869483321E1}" srcOrd="8" destOrd="0" presId="urn:microsoft.com/office/officeart/2005/8/layout/hList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F34155-F8AA-42DE-92D3-D15079C67487}"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fr-FR"/>
        </a:p>
      </dgm:t>
    </dgm:pt>
    <dgm:pt modelId="{EF5FA048-FA86-4E9A-A2FC-EBA2B240471A}">
      <dgm:prSet phldrT="[Texte]" custT="1"/>
      <dgm:spPr/>
      <dgm:t>
        <a:bodyPr anchor="t"/>
        <a:lstStyle/>
        <a:p>
          <a:r>
            <a:rPr lang="fr-FR" sz="2000" dirty="0">
              <a:solidFill>
                <a:schemeClr val="tx1"/>
              </a:solidFill>
            </a:rPr>
            <a:t>Evaluation externe en 2018</a:t>
          </a:r>
        </a:p>
        <a:p>
          <a:r>
            <a:rPr lang="fr-FR" sz="2000" dirty="0">
              <a:solidFill>
                <a:schemeClr val="tx1"/>
              </a:solidFill>
            </a:rPr>
            <a:t>+</a:t>
          </a:r>
        </a:p>
        <a:p>
          <a:r>
            <a:rPr lang="fr-FR" sz="2000" dirty="0">
              <a:solidFill>
                <a:schemeClr val="tx1"/>
              </a:solidFill>
            </a:rPr>
            <a:t> Mission conjointe AFD/P4H</a:t>
          </a:r>
        </a:p>
        <a:p>
          <a:endParaRPr lang="fr-FR" sz="2000" dirty="0"/>
        </a:p>
      </dgm:t>
    </dgm:pt>
    <dgm:pt modelId="{85B26BBA-5A6E-470F-AADF-F0FB4CD3E3F1}" type="parTrans" cxnId="{D55C3EBA-F13C-4BE3-83EB-46815F9D0D8F}">
      <dgm:prSet/>
      <dgm:spPr/>
      <dgm:t>
        <a:bodyPr/>
        <a:lstStyle/>
        <a:p>
          <a:endParaRPr lang="fr-FR"/>
        </a:p>
      </dgm:t>
    </dgm:pt>
    <dgm:pt modelId="{7D5F9F53-FD87-48ED-A572-41278019237D}" type="sibTrans" cxnId="{D55C3EBA-F13C-4BE3-83EB-46815F9D0D8F}">
      <dgm:prSet/>
      <dgm:spPr/>
      <dgm:t>
        <a:bodyPr/>
        <a:lstStyle/>
        <a:p>
          <a:endParaRPr lang="fr-FR"/>
        </a:p>
      </dgm:t>
    </dgm:pt>
    <dgm:pt modelId="{9CC73512-AED5-4FE5-9391-4C02A6A4FB81}">
      <dgm:prSet phldrT="[Texte]" custT="1"/>
      <dgm:spPr/>
      <dgm:t>
        <a:bodyPr/>
        <a:lstStyle/>
        <a:p>
          <a:r>
            <a:rPr lang="fr-FR" sz="1400" b="1" dirty="0"/>
            <a:t>Réorientation des interventions du Programme</a:t>
          </a:r>
        </a:p>
      </dgm:t>
    </dgm:pt>
    <dgm:pt modelId="{A5DC1006-E807-48CC-9AA4-C6ECE2644F15}" type="parTrans" cxnId="{95E77F29-6221-4A91-953E-C0024D0FE78B}">
      <dgm:prSet/>
      <dgm:spPr/>
      <dgm:t>
        <a:bodyPr/>
        <a:lstStyle/>
        <a:p>
          <a:endParaRPr lang="fr-FR"/>
        </a:p>
      </dgm:t>
    </dgm:pt>
    <dgm:pt modelId="{93AFEE85-E78D-4CFF-8F7B-160F48CFAA54}" type="sibTrans" cxnId="{95E77F29-6221-4A91-953E-C0024D0FE78B}">
      <dgm:prSet/>
      <dgm:spPr/>
      <dgm:t>
        <a:bodyPr/>
        <a:lstStyle/>
        <a:p>
          <a:endParaRPr lang="fr-FR"/>
        </a:p>
      </dgm:t>
    </dgm:pt>
    <dgm:pt modelId="{A3D31AD1-7CEB-4380-80D0-4A0C1F25BB69}">
      <dgm:prSet phldrT="[Texte]" custT="1"/>
      <dgm:spPr/>
      <dgm:t>
        <a:bodyPr/>
        <a:lstStyle/>
        <a:p>
          <a:r>
            <a:rPr lang="fr-FR" sz="1200" dirty="0"/>
            <a:t>Dotations en médicaments de la Région de DOSS</a:t>
          </a:r>
        </a:p>
      </dgm:t>
    </dgm:pt>
    <dgm:pt modelId="{0D2D4A7F-206B-4F9A-A4C6-56CC08D23E88}" type="parTrans" cxnId="{4E3E0A6F-C3A3-4A9F-AC76-7DB763DDCD94}">
      <dgm:prSet/>
      <dgm:spPr/>
      <dgm:t>
        <a:bodyPr/>
        <a:lstStyle/>
        <a:p>
          <a:endParaRPr lang="fr-FR"/>
        </a:p>
      </dgm:t>
    </dgm:pt>
    <dgm:pt modelId="{D4D10E8B-E1C5-4668-A068-1F6B93B5949B}" type="sibTrans" cxnId="{4E3E0A6F-C3A3-4A9F-AC76-7DB763DDCD94}">
      <dgm:prSet/>
      <dgm:spPr/>
      <dgm:t>
        <a:bodyPr/>
        <a:lstStyle/>
        <a:p>
          <a:endParaRPr lang="fr-FR"/>
        </a:p>
      </dgm:t>
    </dgm:pt>
    <dgm:pt modelId="{A7FEAF04-3CCF-4445-82A9-244F8083298F}">
      <dgm:prSet phldrT="[Texte]" custT="1"/>
      <dgm:spPr/>
      <dgm:t>
        <a:bodyPr/>
        <a:lstStyle/>
        <a:p>
          <a:endParaRPr lang="fr-FR" sz="1600" dirty="0"/>
        </a:p>
      </dgm:t>
    </dgm:pt>
    <dgm:pt modelId="{FD5F071F-29AA-4593-A783-E33B08AA07B8}" type="parTrans" cxnId="{46743F25-7C9E-4082-83A6-083D33714EC6}">
      <dgm:prSet/>
      <dgm:spPr/>
      <dgm:t>
        <a:bodyPr/>
        <a:lstStyle/>
        <a:p>
          <a:endParaRPr lang="fr-FR"/>
        </a:p>
      </dgm:t>
    </dgm:pt>
    <dgm:pt modelId="{6DE5D739-F9F7-4CD4-8A61-D409BE04A9DC}" type="sibTrans" cxnId="{46743F25-7C9E-4082-83A6-083D33714EC6}">
      <dgm:prSet/>
      <dgm:spPr/>
      <dgm:t>
        <a:bodyPr/>
        <a:lstStyle/>
        <a:p>
          <a:endParaRPr lang="fr-FR"/>
        </a:p>
      </dgm:t>
    </dgm:pt>
    <dgm:pt modelId="{5E6D8906-355B-4470-80FB-FBA38ABD7CDC}">
      <dgm:prSet phldrT="[Texte]" custT="1"/>
      <dgm:spPr/>
      <dgm:t>
        <a:bodyPr/>
        <a:lstStyle/>
        <a:p>
          <a:r>
            <a:rPr lang="fr-FR" sz="1200" dirty="0"/>
            <a:t>Assistance technique en appui au MSP pour la mise en place d’un fonds d’achat « gratuité » et appui au GTR pour la mise en œuvre  de la CMU/CSU</a:t>
          </a:r>
        </a:p>
      </dgm:t>
    </dgm:pt>
    <dgm:pt modelId="{DCD147B2-16B8-48CA-A4CB-BDA802C4510C}" type="parTrans" cxnId="{1431A0B5-26E5-438F-B52D-1ADFF5CCCBB8}">
      <dgm:prSet/>
      <dgm:spPr/>
      <dgm:t>
        <a:bodyPr/>
        <a:lstStyle/>
        <a:p>
          <a:endParaRPr lang="fr-FR"/>
        </a:p>
      </dgm:t>
    </dgm:pt>
    <dgm:pt modelId="{C300F24E-AF49-4D4D-8A1D-9EB6E73599E4}" type="sibTrans" cxnId="{1431A0B5-26E5-438F-B52D-1ADFF5CCCBB8}">
      <dgm:prSet/>
      <dgm:spPr/>
      <dgm:t>
        <a:bodyPr/>
        <a:lstStyle/>
        <a:p>
          <a:endParaRPr lang="fr-FR"/>
        </a:p>
      </dgm:t>
    </dgm:pt>
    <dgm:pt modelId="{F92067B6-255E-4847-9843-48424F683674}" type="pres">
      <dgm:prSet presAssocID="{0DF34155-F8AA-42DE-92D3-D15079C67487}" presName="Name0" presStyleCnt="0">
        <dgm:presLayoutVars>
          <dgm:dir/>
          <dgm:animLvl val="lvl"/>
          <dgm:resizeHandles/>
        </dgm:presLayoutVars>
      </dgm:prSet>
      <dgm:spPr/>
    </dgm:pt>
    <dgm:pt modelId="{394BF5FE-93AC-4239-B8B9-CED96115C635}" type="pres">
      <dgm:prSet presAssocID="{EF5FA048-FA86-4E9A-A2FC-EBA2B240471A}" presName="linNode" presStyleCnt="0"/>
      <dgm:spPr/>
    </dgm:pt>
    <dgm:pt modelId="{A4448E8D-0649-4BF2-A5DA-A8CB12DDDA0E}" type="pres">
      <dgm:prSet presAssocID="{EF5FA048-FA86-4E9A-A2FC-EBA2B240471A}" presName="parentShp" presStyleLbl="node1" presStyleIdx="0" presStyleCnt="1" custScaleX="178819">
        <dgm:presLayoutVars>
          <dgm:bulletEnabled val="1"/>
        </dgm:presLayoutVars>
      </dgm:prSet>
      <dgm:spPr/>
    </dgm:pt>
    <dgm:pt modelId="{DFB9AABA-A953-4079-BF80-A261D6325B2B}" type="pres">
      <dgm:prSet presAssocID="{EF5FA048-FA86-4E9A-A2FC-EBA2B240471A}" presName="childShp" presStyleLbl="bgAccFollowNode1" presStyleIdx="0" presStyleCnt="1" custScaleX="162781" custLinFactNeighborX="763" custLinFactNeighborY="62">
        <dgm:presLayoutVars>
          <dgm:bulletEnabled val="1"/>
        </dgm:presLayoutVars>
      </dgm:prSet>
      <dgm:spPr/>
    </dgm:pt>
  </dgm:ptLst>
  <dgm:cxnLst>
    <dgm:cxn modelId="{9803520E-EDEA-4EEE-B934-855E189FF6CC}" type="presOf" srcId="{9CC73512-AED5-4FE5-9391-4C02A6A4FB81}" destId="{DFB9AABA-A953-4079-BF80-A261D6325B2B}" srcOrd="0" destOrd="0" presId="urn:microsoft.com/office/officeart/2005/8/layout/vList6"/>
    <dgm:cxn modelId="{CA7CDA21-586A-47D0-BCBB-6F7F0F7B5675}" type="presOf" srcId="{A3D31AD1-7CEB-4380-80D0-4A0C1F25BB69}" destId="{DFB9AABA-A953-4079-BF80-A261D6325B2B}" srcOrd="0" destOrd="1" presId="urn:microsoft.com/office/officeart/2005/8/layout/vList6"/>
    <dgm:cxn modelId="{46743F25-7C9E-4082-83A6-083D33714EC6}" srcId="{EF5FA048-FA86-4E9A-A2FC-EBA2B240471A}" destId="{A7FEAF04-3CCF-4445-82A9-244F8083298F}" srcOrd="3" destOrd="0" parTransId="{FD5F071F-29AA-4593-A783-E33B08AA07B8}" sibTransId="{6DE5D739-F9F7-4CD4-8A61-D409BE04A9DC}"/>
    <dgm:cxn modelId="{95E77F29-6221-4A91-953E-C0024D0FE78B}" srcId="{EF5FA048-FA86-4E9A-A2FC-EBA2B240471A}" destId="{9CC73512-AED5-4FE5-9391-4C02A6A4FB81}" srcOrd="0" destOrd="0" parTransId="{A5DC1006-E807-48CC-9AA4-C6ECE2644F15}" sibTransId="{93AFEE85-E78D-4CFF-8F7B-160F48CFAA54}"/>
    <dgm:cxn modelId="{4D06BE42-2AA1-4344-B52D-2C4448265FE7}" type="presOf" srcId="{5E6D8906-355B-4470-80FB-FBA38ABD7CDC}" destId="{DFB9AABA-A953-4079-BF80-A261D6325B2B}" srcOrd="0" destOrd="2" presId="urn:microsoft.com/office/officeart/2005/8/layout/vList6"/>
    <dgm:cxn modelId="{646D956E-8DA0-44FC-8D30-43E2DAB22C7C}" type="presOf" srcId="{0DF34155-F8AA-42DE-92D3-D15079C67487}" destId="{F92067B6-255E-4847-9843-48424F683674}" srcOrd="0" destOrd="0" presId="urn:microsoft.com/office/officeart/2005/8/layout/vList6"/>
    <dgm:cxn modelId="{4E3E0A6F-C3A3-4A9F-AC76-7DB763DDCD94}" srcId="{EF5FA048-FA86-4E9A-A2FC-EBA2B240471A}" destId="{A3D31AD1-7CEB-4380-80D0-4A0C1F25BB69}" srcOrd="1" destOrd="0" parTransId="{0D2D4A7F-206B-4F9A-A4C6-56CC08D23E88}" sibTransId="{D4D10E8B-E1C5-4668-A068-1F6B93B5949B}"/>
    <dgm:cxn modelId="{0297D754-60E3-4897-8B30-5C66942F7058}" type="presOf" srcId="{EF5FA048-FA86-4E9A-A2FC-EBA2B240471A}" destId="{A4448E8D-0649-4BF2-A5DA-A8CB12DDDA0E}" srcOrd="0" destOrd="0" presId="urn:microsoft.com/office/officeart/2005/8/layout/vList6"/>
    <dgm:cxn modelId="{C554E056-2861-43ED-867E-B68793DFD32F}" type="presOf" srcId="{A7FEAF04-3CCF-4445-82A9-244F8083298F}" destId="{DFB9AABA-A953-4079-BF80-A261D6325B2B}" srcOrd="0" destOrd="3" presId="urn:microsoft.com/office/officeart/2005/8/layout/vList6"/>
    <dgm:cxn modelId="{1431A0B5-26E5-438F-B52D-1ADFF5CCCBB8}" srcId="{EF5FA048-FA86-4E9A-A2FC-EBA2B240471A}" destId="{5E6D8906-355B-4470-80FB-FBA38ABD7CDC}" srcOrd="2" destOrd="0" parTransId="{DCD147B2-16B8-48CA-A4CB-BDA802C4510C}" sibTransId="{C300F24E-AF49-4D4D-8A1D-9EB6E73599E4}"/>
    <dgm:cxn modelId="{D55C3EBA-F13C-4BE3-83EB-46815F9D0D8F}" srcId="{0DF34155-F8AA-42DE-92D3-D15079C67487}" destId="{EF5FA048-FA86-4E9A-A2FC-EBA2B240471A}" srcOrd="0" destOrd="0" parTransId="{85B26BBA-5A6E-470F-AADF-F0FB4CD3E3F1}" sibTransId="{7D5F9F53-FD87-48ED-A572-41278019237D}"/>
    <dgm:cxn modelId="{F1C6F8B4-AAFC-4437-A8B2-FB7A19FE3A6F}" type="presParOf" srcId="{F92067B6-255E-4847-9843-48424F683674}" destId="{394BF5FE-93AC-4239-B8B9-CED96115C635}" srcOrd="0" destOrd="0" presId="urn:microsoft.com/office/officeart/2005/8/layout/vList6"/>
    <dgm:cxn modelId="{A4DF960D-59CC-42CE-943D-0105DFACFBA7}" type="presParOf" srcId="{394BF5FE-93AC-4239-B8B9-CED96115C635}" destId="{A4448E8D-0649-4BF2-A5DA-A8CB12DDDA0E}" srcOrd="0" destOrd="0" presId="urn:microsoft.com/office/officeart/2005/8/layout/vList6"/>
    <dgm:cxn modelId="{18FC4DFB-FCA6-4ACE-88A8-9CEE70C5C74D}" type="presParOf" srcId="{394BF5FE-93AC-4239-B8B9-CED96115C635}" destId="{DFB9AABA-A953-4079-BF80-A261D6325B2B}" srcOrd="1" destOrd="0" presId="urn:microsoft.com/office/officeart/2005/8/layout/vList6"/>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2792AA-FF49-4D9D-8C95-F78622F0926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r-FR"/>
        </a:p>
      </dgm:t>
    </dgm:pt>
    <dgm:pt modelId="{6C7DC7BB-F4F4-4D67-A566-4E453AB2584A}" type="pres">
      <dgm:prSet presAssocID="{9F2792AA-FF49-4D9D-8C95-F78622F09267}" presName="linearFlow" presStyleCnt="0">
        <dgm:presLayoutVars>
          <dgm:dir/>
          <dgm:resizeHandles val="exact"/>
        </dgm:presLayoutVars>
      </dgm:prSet>
      <dgm:spPr/>
    </dgm:pt>
  </dgm:ptLst>
  <dgm:cxnLst>
    <dgm:cxn modelId="{AA65F42C-F704-4EC0-995B-E8969072B702}" type="presOf" srcId="{9F2792AA-FF49-4D9D-8C95-F78622F09267}" destId="{6C7DC7BB-F4F4-4D67-A566-4E453AB2584A}"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9C081F31-C95E-4B7E-90F7-641B729EC974}">
      <dgm:prSet phldrT="[Texte]"/>
      <dgm:spPr>
        <a:solidFill>
          <a:schemeClr val="accent1">
            <a:lumMod val="50000"/>
          </a:schemeClr>
        </a:solidFill>
        <a:ln>
          <a:solidFill>
            <a:schemeClr val="accent1">
              <a:lumMod val="50000"/>
            </a:schemeClr>
          </a:solidFill>
        </a:ln>
      </dgm:spPr>
      <dgm:t>
        <a:bodyPr/>
        <a:lstStyle/>
        <a:p>
          <a:r>
            <a:rPr lang="fr-FR" dirty="0"/>
            <a:t>1. Conventionnement des prestataires</a:t>
          </a:r>
        </a:p>
      </dgm:t>
    </dgm:pt>
    <dgm:pt modelId="{9E8B61CF-198A-41BC-9B7E-3E70C94ADE6E}" type="parTrans" cxnId="{3CF525FA-1D54-4D9A-85C9-D9A20C43BF59}">
      <dgm:prSet/>
      <dgm:spPr/>
      <dgm:t>
        <a:bodyPr/>
        <a:lstStyle/>
        <a:p>
          <a:endParaRPr lang="fr-FR"/>
        </a:p>
      </dgm:t>
    </dgm:pt>
    <dgm:pt modelId="{80D6BCAE-2E73-49A1-91BC-BFB9713E6E43}" type="sibTrans" cxnId="{3CF525FA-1D54-4D9A-85C9-D9A20C43BF59}">
      <dgm:prSet/>
      <dgm:spPr>
        <a:solidFill>
          <a:schemeClr val="tx1"/>
        </a:solidFill>
      </dgm:spPr>
      <dgm:t>
        <a:bodyPr/>
        <a:lstStyle/>
        <a:p>
          <a:endParaRPr lang="fr-FR"/>
        </a:p>
      </dgm:t>
    </dgm:pt>
    <dgm:pt modelId="{AC9893B1-2DF8-47E8-987D-44443E28A5E3}">
      <dgm:prSet phldrT="[Texte]"/>
      <dgm:spPr>
        <a:solidFill>
          <a:schemeClr val="accent1">
            <a:lumMod val="75000"/>
          </a:schemeClr>
        </a:solidFill>
        <a:ln>
          <a:solidFill>
            <a:schemeClr val="accent1">
              <a:lumMod val="75000"/>
            </a:schemeClr>
          </a:solidFill>
        </a:ln>
      </dgm:spPr>
      <dgm:t>
        <a:bodyPr/>
        <a:lstStyle/>
        <a:p>
          <a:r>
            <a:rPr lang="fr-FR" dirty="0"/>
            <a:t>2. Suivi des facturations</a:t>
          </a:r>
        </a:p>
      </dgm:t>
    </dgm:pt>
    <dgm:pt modelId="{B15CE79B-4889-4B15-B1BB-063428284637}" type="parTrans" cxnId="{223824C3-7192-4A82-8CF8-EC1048BFDE56}">
      <dgm:prSet/>
      <dgm:spPr/>
      <dgm:t>
        <a:bodyPr/>
        <a:lstStyle/>
        <a:p>
          <a:endParaRPr lang="fr-FR"/>
        </a:p>
      </dgm:t>
    </dgm:pt>
    <dgm:pt modelId="{E7550ED4-6C5B-43FF-85DE-2D5FAFBE1A2E}" type="sibTrans" cxnId="{223824C3-7192-4A82-8CF8-EC1048BFDE56}">
      <dgm:prSet/>
      <dgm:spPr>
        <a:solidFill>
          <a:schemeClr val="tx1"/>
        </a:solidFill>
      </dgm:spPr>
      <dgm:t>
        <a:bodyPr/>
        <a:lstStyle/>
        <a:p>
          <a:endParaRPr lang="fr-FR"/>
        </a:p>
      </dgm:t>
    </dgm:pt>
    <dgm:pt modelId="{5CAC0FC7-AFF9-4B32-81E1-7DB9DD23CAB2}">
      <dgm:prSet phldrT="[Texte]"/>
      <dgm:spPr>
        <a:solidFill>
          <a:schemeClr val="accent3">
            <a:lumMod val="75000"/>
          </a:schemeClr>
        </a:solidFill>
      </dgm:spPr>
      <dgm:t>
        <a:bodyPr/>
        <a:lstStyle/>
        <a:p>
          <a:r>
            <a:rPr lang="fr-FR" dirty="0"/>
            <a:t>3. Contrôle administratif de la conformité des factures</a:t>
          </a:r>
        </a:p>
      </dgm:t>
    </dgm:pt>
    <dgm:pt modelId="{0D8EF11F-3070-4C67-AE99-F3EBBD8E76C6}" type="parTrans" cxnId="{63675DB2-274E-4324-B64F-11E2810D3BB1}">
      <dgm:prSet/>
      <dgm:spPr/>
      <dgm:t>
        <a:bodyPr/>
        <a:lstStyle/>
        <a:p>
          <a:endParaRPr lang="fr-FR"/>
        </a:p>
      </dgm:t>
    </dgm:pt>
    <dgm:pt modelId="{416AF6E7-7059-4518-B63D-4C80B11BC2C9}" type="sibTrans" cxnId="{63675DB2-274E-4324-B64F-11E2810D3BB1}">
      <dgm:prSet/>
      <dgm:spPr>
        <a:solidFill>
          <a:schemeClr val="tx1"/>
        </a:solidFill>
      </dgm:spPr>
      <dgm:t>
        <a:bodyPr/>
        <a:lstStyle/>
        <a:p>
          <a:endParaRPr lang="fr-FR"/>
        </a:p>
      </dgm:t>
    </dgm:pt>
    <dgm:pt modelId="{EA4BCE0D-F07A-4D2E-B74A-88D2CCCC887E}">
      <dgm:prSet phldrT="[Texte]"/>
      <dgm:spPr>
        <a:solidFill>
          <a:schemeClr val="accent3">
            <a:lumMod val="75000"/>
          </a:schemeClr>
        </a:solidFill>
      </dgm:spPr>
      <dgm:t>
        <a:bodyPr/>
        <a:lstStyle/>
        <a:p>
          <a:r>
            <a:rPr lang="fr-FR" dirty="0"/>
            <a:t>5.Saisie et contrôle des données saisie dans le SIG </a:t>
          </a:r>
        </a:p>
      </dgm:t>
    </dgm:pt>
    <dgm:pt modelId="{498456DD-DCE4-48AF-8AF8-DC310394A646}" type="parTrans" cxnId="{5FE59A9C-F887-40B5-A572-C12EADA311DF}">
      <dgm:prSet/>
      <dgm:spPr/>
      <dgm:t>
        <a:bodyPr/>
        <a:lstStyle/>
        <a:p>
          <a:endParaRPr lang="fr-FR"/>
        </a:p>
      </dgm:t>
    </dgm:pt>
    <dgm:pt modelId="{2A055750-5F0F-41E8-84F6-55D3D11E93F2}" type="sibTrans" cxnId="{5FE59A9C-F887-40B5-A572-C12EADA311DF}">
      <dgm:prSet/>
      <dgm:spPr>
        <a:solidFill>
          <a:schemeClr val="tx1"/>
        </a:solidFill>
      </dgm:spPr>
      <dgm:t>
        <a:bodyPr/>
        <a:lstStyle/>
        <a:p>
          <a:endParaRPr lang="fr-FR"/>
        </a:p>
      </dgm:t>
    </dgm:pt>
    <dgm:pt modelId="{9183A8B0-C56F-42CC-A479-71994F16093A}">
      <dgm:prSet phldrT="[Texte]"/>
      <dgm:spPr>
        <a:solidFill>
          <a:schemeClr val="accent3">
            <a:lumMod val="75000"/>
          </a:schemeClr>
        </a:solidFill>
      </dgm:spPr>
      <dgm:t>
        <a:bodyPr/>
        <a:lstStyle/>
        <a:p>
          <a:r>
            <a:rPr lang="fr-FR" dirty="0"/>
            <a:t>6. Contrôle technique sur site </a:t>
          </a:r>
        </a:p>
      </dgm:t>
    </dgm:pt>
    <dgm:pt modelId="{D6E0E205-D1DB-49AC-91B6-5A24B0C5BE50}" type="parTrans" cxnId="{7B4C626D-5514-4D1D-8D1E-78451F0B688A}">
      <dgm:prSet/>
      <dgm:spPr/>
      <dgm:t>
        <a:bodyPr/>
        <a:lstStyle/>
        <a:p>
          <a:endParaRPr lang="fr-FR"/>
        </a:p>
      </dgm:t>
    </dgm:pt>
    <dgm:pt modelId="{8FFA2450-3313-4937-AB8A-EAECFB82E11E}" type="sibTrans" cxnId="{7B4C626D-5514-4D1D-8D1E-78451F0B688A}">
      <dgm:prSet/>
      <dgm:spPr>
        <a:solidFill>
          <a:schemeClr val="tx1"/>
        </a:solidFill>
      </dgm:spPr>
      <dgm:t>
        <a:bodyPr/>
        <a:lstStyle/>
        <a:p>
          <a:endParaRPr lang="fr-FR"/>
        </a:p>
      </dgm:t>
    </dgm:pt>
    <dgm:pt modelId="{5A9A7694-D4E2-44CE-BDEB-5B39ABD79016}">
      <dgm:prSet phldrT="[Texte]"/>
      <dgm:spPr>
        <a:solidFill>
          <a:schemeClr val="accent3">
            <a:lumMod val="75000"/>
          </a:schemeClr>
        </a:solidFill>
      </dgm:spPr>
      <dgm:t>
        <a:bodyPr/>
        <a:lstStyle/>
        <a:p>
          <a:r>
            <a:rPr lang="fr-FR" dirty="0"/>
            <a:t>7. Vérification de l’effectivité des prestations auprès des bénéficiaires</a:t>
          </a:r>
        </a:p>
      </dgm:t>
    </dgm:pt>
    <dgm:pt modelId="{1AF7E643-4641-45F2-86F5-72D067C0BE4F}" type="parTrans" cxnId="{19DBA284-137F-48A0-9D82-9582A40EA9C2}">
      <dgm:prSet/>
      <dgm:spPr/>
      <dgm:t>
        <a:bodyPr/>
        <a:lstStyle/>
        <a:p>
          <a:endParaRPr lang="fr-FR"/>
        </a:p>
      </dgm:t>
    </dgm:pt>
    <dgm:pt modelId="{1042FDDE-3C1E-41D2-8C42-0F001325A3DC}" type="sibTrans" cxnId="{19DBA284-137F-48A0-9D82-9582A40EA9C2}">
      <dgm:prSet/>
      <dgm:spPr>
        <a:solidFill>
          <a:schemeClr val="tx1"/>
        </a:solidFill>
      </dgm:spPr>
      <dgm:t>
        <a:bodyPr/>
        <a:lstStyle/>
        <a:p>
          <a:endParaRPr lang="fr-FR"/>
        </a:p>
      </dgm:t>
    </dgm:pt>
    <dgm:pt modelId="{D6C3C353-D8B8-4619-8523-9A4CF7998469}">
      <dgm:prSet phldrT="[Texte]"/>
      <dgm:spPr>
        <a:solidFill>
          <a:schemeClr val="accent1">
            <a:lumMod val="75000"/>
          </a:schemeClr>
        </a:solidFill>
      </dgm:spPr>
      <dgm:t>
        <a:bodyPr/>
        <a:lstStyle/>
        <a:p>
          <a:r>
            <a:rPr lang="fr-FR" dirty="0"/>
            <a:t>8. Gestion des factures des prestations rejetées</a:t>
          </a:r>
        </a:p>
      </dgm:t>
    </dgm:pt>
    <dgm:pt modelId="{CA5ADA66-1377-4DC3-8EC0-01FB7FE7EC5D}" type="parTrans" cxnId="{DCCB96F9-B571-4468-A800-20612A34A9FF}">
      <dgm:prSet/>
      <dgm:spPr/>
      <dgm:t>
        <a:bodyPr/>
        <a:lstStyle/>
        <a:p>
          <a:endParaRPr lang="fr-FR"/>
        </a:p>
      </dgm:t>
    </dgm:pt>
    <dgm:pt modelId="{5E746E1B-B7C2-43E0-9AAB-5C730F1B9D19}" type="sibTrans" cxnId="{DCCB96F9-B571-4468-A800-20612A34A9FF}">
      <dgm:prSet/>
      <dgm:spPr>
        <a:solidFill>
          <a:schemeClr val="tx1"/>
        </a:solidFill>
      </dgm:spPr>
      <dgm:t>
        <a:bodyPr/>
        <a:lstStyle/>
        <a:p>
          <a:endParaRPr lang="fr-FR"/>
        </a:p>
      </dgm:t>
    </dgm:pt>
    <dgm:pt modelId="{B4412EFD-1A13-4053-B847-475ECCC114DF}">
      <dgm:prSet phldrT="[Texte]"/>
      <dgm:spPr>
        <a:solidFill>
          <a:schemeClr val="accent1">
            <a:lumMod val="75000"/>
          </a:schemeClr>
        </a:solidFill>
      </dgm:spPr>
      <dgm:t>
        <a:bodyPr/>
        <a:lstStyle/>
        <a:p>
          <a:r>
            <a:rPr lang="fr-FR" dirty="0"/>
            <a:t>9.Paiement des prestataires</a:t>
          </a:r>
        </a:p>
      </dgm:t>
    </dgm:pt>
    <dgm:pt modelId="{7DF10CA3-046C-43E4-A5AC-32C3E0EF5CE1}" type="parTrans" cxnId="{776FE82E-4934-4C4F-8E2C-E9C45F67AAEB}">
      <dgm:prSet/>
      <dgm:spPr/>
      <dgm:t>
        <a:bodyPr/>
        <a:lstStyle/>
        <a:p>
          <a:endParaRPr lang="fr-FR"/>
        </a:p>
      </dgm:t>
    </dgm:pt>
    <dgm:pt modelId="{FE8DBAF3-954A-4451-98FA-98DE19A04D74}" type="sibTrans" cxnId="{776FE82E-4934-4C4F-8E2C-E9C45F67AAEB}">
      <dgm:prSet/>
      <dgm:spPr>
        <a:solidFill>
          <a:schemeClr val="tx1"/>
        </a:solidFill>
      </dgm:spPr>
      <dgm:t>
        <a:bodyPr/>
        <a:lstStyle/>
        <a:p>
          <a:endParaRPr lang="fr-FR"/>
        </a:p>
      </dgm:t>
    </dgm:pt>
    <dgm:pt modelId="{BE75C7D6-26A8-4ACD-AC27-AE35C605387C}">
      <dgm:prSet/>
      <dgm:spPr/>
      <dgm:t>
        <a:bodyPr/>
        <a:lstStyle/>
        <a:p>
          <a:pPr algn="ctr"/>
          <a:r>
            <a:rPr lang="fr-FR" dirty="0"/>
            <a:t>10. Gestion des plaintes  des bénéficiaires et des Prestataires</a:t>
          </a:r>
        </a:p>
      </dgm:t>
    </dgm:pt>
    <dgm:pt modelId="{5266A889-2164-46A6-AF1E-DFBA13A2B584}" type="parTrans" cxnId="{83D63D65-DEBE-447A-AE7E-ECF338C8D115}">
      <dgm:prSet/>
      <dgm:spPr/>
      <dgm:t>
        <a:bodyPr/>
        <a:lstStyle/>
        <a:p>
          <a:endParaRPr lang="fr-FR"/>
        </a:p>
      </dgm:t>
    </dgm:pt>
    <dgm:pt modelId="{5735BB95-D328-4B1C-8E93-434BEA665E5B}" type="sibTrans" cxnId="{83D63D65-DEBE-447A-AE7E-ECF338C8D115}">
      <dgm:prSet/>
      <dgm:spPr>
        <a:solidFill>
          <a:schemeClr val="tx1"/>
        </a:solidFill>
      </dgm:spPr>
      <dgm:t>
        <a:bodyPr/>
        <a:lstStyle/>
        <a:p>
          <a:endParaRPr lang="fr-FR"/>
        </a:p>
      </dgm:t>
    </dgm:pt>
    <dgm:pt modelId="{DA6D89BE-AABD-41FF-8FEF-33C8930FA3A4}">
      <dgm:prSet/>
      <dgm:spPr/>
      <dgm:t>
        <a:bodyPr/>
        <a:lstStyle/>
        <a:p>
          <a:r>
            <a:rPr lang="fr-FR" dirty="0"/>
            <a:t>11. Audit médical</a:t>
          </a:r>
        </a:p>
      </dgm:t>
    </dgm:pt>
    <dgm:pt modelId="{B1587F29-826A-4DB6-ACF5-285F21C23E34}" type="parTrans" cxnId="{F30E1BA3-29C8-41B9-B5C5-6E3F3E92D68F}">
      <dgm:prSet/>
      <dgm:spPr/>
      <dgm:t>
        <a:bodyPr/>
        <a:lstStyle/>
        <a:p>
          <a:endParaRPr lang="fr-FR"/>
        </a:p>
      </dgm:t>
    </dgm:pt>
    <dgm:pt modelId="{7BAB9926-6951-451F-8FAA-B3D9D82B403B}" type="sibTrans" cxnId="{F30E1BA3-29C8-41B9-B5C5-6E3F3E92D68F}">
      <dgm:prSet/>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 modelId="{C8A2F723-9E87-4104-ACDC-AD3DA05FEA3E}" type="pres">
      <dgm:prSet presAssocID="{9C081F31-C95E-4B7E-90F7-641B729EC974}" presName="compNode" presStyleCnt="0"/>
      <dgm:spPr/>
    </dgm:pt>
    <dgm:pt modelId="{790D7B7E-19A8-4D73-9C65-E6C5C81C7132}" type="pres">
      <dgm:prSet presAssocID="{9C081F31-C95E-4B7E-90F7-641B729EC974}" presName="dummyConnPt" presStyleCnt="0"/>
      <dgm:spPr/>
    </dgm:pt>
    <dgm:pt modelId="{DB9C1879-2491-4F8B-8740-714530B3104D}" type="pres">
      <dgm:prSet presAssocID="{9C081F31-C95E-4B7E-90F7-641B729EC974}" presName="node" presStyleLbl="node1" presStyleIdx="0" presStyleCnt="10" custScaleX="282369" custScaleY="107569" custLinFactNeighborX="-41756">
        <dgm:presLayoutVars>
          <dgm:bulletEnabled val="1"/>
        </dgm:presLayoutVars>
      </dgm:prSet>
      <dgm:spPr/>
    </dgm:pt>
    <dgm:pt modelId="{213EB790-1FA0-417C-AE04-68126D5B67E9}" type="pres">
      <dgm:prSet presAssocID="{80D6BCAE-2E73-49A1-91BC-BFB9713E6E43}" presName="sibTrans" presStyleLbl="bgSibTrans2D1" presStyleIdx="0" presStyleCnt="9" custLinFactNeighborY="1"/>
      <dgm:spPr/>
    </dgm:pt>
    <dgm:pt modelId="{7BC03DA9-BC85-4414-AA6E-6DA3FAB3B36A}" type="pres">
      <dgm:prSet presAssocID="{AC9893B1-2DF8-47E8-987D-44443E28A5E3}" presName="compNode" presStyleCnt="0"/>
      <dgm:spPr/>
    </dgm:pt>
    <dgm:pt modelId="{AD442D02-7DED-402C-A164-D9F8319259A2}" type="pres">
      <dgm:prSet presAssocID="{AC9893B1-2DF8-47E8-987D-44443E28A5E3}" presName="dummyConnPt" presStyleCnt="0"/>
      <dgm:spPr/>
    </dgm:pt>
    <dgm:pt modelId="{E4681DF9-4CE6-4D68-943C-23705029B2C2}" type="pres">
      <dgm:prSet presAssocID="{AC9893B1-2DF8-47E8-987D-44443E28A5E3}" presName="node" presStyleLbl="node1" presStyleIdx="1" presStyleCnt="10" custScaleX="282369" custScaleY="107569" custLinFactNeighborX="-41756">
        <dgm:presLayoutVars>
          <dgm:bulletEnabled val="1"/>
        </dgm:presLayoutVars>
      </dgm:prSet>
      <dgm:spPr/>
    </dgm:pt>
    <dgm:pt modelId="{DCF9A3EB-834E-43A1-A825-6CBFB377CC0B}" type="pres">
      <dgm:prSet presAssocID="{E7550ED4-6C5B-43FF-85DE-2D5FAFBE1A2E}" presName="sibTrans" presStyleLbl="bgSibTrans2D1" presStyleIdx="1" presStyleCnt="9"/>
      <dgm:spPr/>
    </dgm:pt>
    <dgm:pt modelId="{1E39DA4C-4F43-4EB7-B209-911135498C74}" type="pres">
      <dgm:prSet presAssocID="{5CAC0FC7-AFF9-4B32-81E1-7DB9DD23CAB2}" presName="compNode" presStyleCnt="0"/>
      <dgm:spPr/>
    </dgm:pt>
    <dgm:pt modelId="{4AABD272-4FAB-47F4-ABD5-E453EB4E6E76}" type="pres">
      <dgm:prSet presAssocID="{5CAC0FC7-AFF9-4B32-81E1-7DB9DD23CAB2}" presName="dummyConnPt" presStyleCnt="0"/>
      <dgm:spPr/>
    </dgm:pt>
    <dgm:pt modelId="{AE6401A2-A45D-448D-9499-976AB46EE4CE}" type="pres">
      <dgm:prSet presAssocID="{5CAC0FC7-AFF9-4B32-81E1-7DB9DD23CAB2}" presName="node" presStyleLbl="node1" presStyleIdx="2" presStyleCnt="10" custScaleX="354556" custLinFactNeighborX="-5662">
        <dgm:presLayoutVars>
          <dgm:bulletEnabled val="1"/>
        </dgm:presLayoutVars>
      </dgm:prSet>
      <dgm:spPr/>
    </dgm:pt>
    <dgm:pt modelId="{9F56CF6F-D4C4-4AF2-A350-219BAFAD0A4C}" type="pres">
      <dgm:prSet presAssocID="{416AF6E7-7059-4518-B63D-4C80B11BC2C9}" presName="sibTrans" presStyleLbl="bgSibTrans2D1" presStyleIdx="2" presStyleCnt="9"/>
      <dgm:spPr/>
    </dgm:pt>
    <dgm:pt modelId="{5B6DB190-AFA8-4FBF-9995-2642A0795A32}" type="pres">
      <dgm:prSet presAssocID="{EA4BCE0D-F07A-4D2E-B74A-88D2CCCC887E}" presName="compNode" presStyleCnt="0"/>
      <dgm:spPr/>
    </dgm:pt>
    <dgm:pt modelId="{3FC79BF1-4D45-4792-886A-495C2DCDFA57}" type="pres">
      <dgm:prSet presAssocID="{EA4BCE0D-F07A-4D2E-B74A-88D2CCCC887E}" presName="dummyConnPt" presStyleCnt="0"/>
      <dgm:spPr/>
    </dgm:pt>
    <dgm:pt modelId="{310129B3-DD5A-4AE7-B3F2-1B09237799A4}" type="pres">
      <dgm:prSet presAssocID="{EA4BCE0D-F07A-4D2E-B74A-88D2CCCC887E}" presName="node" presStyleLbl="node1" presStyleIdx="3" presStyleCnt="10" custScaleX="403947" custScaleY="110247">
        <dgm:presLayoutVars>
          <dgm:bulletEnabled val="1"/>
        </dgm:presLayoutVars>
      </dgm:prSet>
      <dgm:spPr/>
    </dgm:pt>
    <dgm:pt modelId="{B0100665-D7C0-4CF5-AFB6-241CF6850E87}" type="pres">
      <dgm:prSet presAssocID="{2A055750-5F0F-41E8-84F6-55D3D11E93F2}" presName="sibTrans" presStyleLbl="bgSibTrans2D1" presStyleIdx="3" presStyleCnt="9"/>
      <dgm:spPr/>
    </dgm:pt>
    <dgm:pt modelId="{1EDD0547-D644-411D-A6ED-89C57EFCB72A}" type="pres">
      <dgm:prSet presAssocID="{9183A8B0-C56F-42CC-A479-71994F16093A}" presName="compNode" presStyleCnt="0"/>
      <dgm:spPr/>
    </dgm:pt>
    <dgm:pt modelId="{8DAFD8B2-D016-401A-96E0-42958CB2F5FE}" type="pres">
      <dgm:prSet presAssocID="{9183A8B0-C56F-42CC-A479-71994F16093A}" presName="dummyConnPt" presStyleCnt="0"/>
      <dgm:spPr/>
    </dgm:pt>
    <dgm:pt modelId="{B70727F5-88AB-404D-BBF2-62ECF3DDDD8A}" type="pres">
      <dgm:prSet presAssocID="{9183A8B0-C56F-42CC-A479-71994F16093A}" presName="node" presStyleLbl="node1" presStyleIdx="4" presStyleCnt="10" custScaleX="436407" custLinFactNeighborX="3875" custLinFactNeighborY="-9620">
        <dgm:presLayoutVars>
          <dgm:bulletEnabled val="1"/>
        </dgm:presLayoutVars>
      </dgm:prSet>
      <dgm:spPr/>
    </dgm:pt>
    <dgm:pt modelId="{D516B014-3CB9-443D-8650-4C1B62A35648}" type="pres">
      <dgm:prSet presAssocID="{8FFA2450-3313-4937-AB8A-EAECFB82E11E}" presName="sibTrans" presStyleLbl="bgSibTrans2D1" presStyleIdx="4" presStyleCnt="9"/>
      <dgm:spPr/>
    </dgm:pt>
    <dgm:pt modelId="{6246A539-996D-4FED-8EBB-F1AA7D3C222C}" type="pres">
      <dgm:prSet presAssocID="{5A9A7694-D4E2-44CE-BDEB-5B39ABD79016}" presName="compNode" presStyleCnt="0"/>
      <dgm:spPr/>
    </dgm:pt>
    <dgm:pt modelId="{FEF32AF6-C387-4894-AF5C-CE1B6C9876CB}" type="pres">
      <dgm:prSet presAssocID="{5A9A7694-D4E2-44CE-BDEB-5B39ABD79016}" presName="dummyConnPt" presStyleCnt="0"/>
      <dgm:spPr/>
    </dgm:pt>
    <dgm:pt modelId="{F9B552A4-89FC-4890-B344-FD6F22D851F0}" type="pres">
      <dgm:prSet presAssocID="{5A9A7694-D4E2-44CE-BDEB-5B39ABD79016}" presName="node" presStyleLbl="node1" presStyleIdx="5" presStyleCnt="10" custScaleX="383246" custLinFactNeighborX="-13786">
        <dgm:presLayoutVars>
          <dgm:bulletEnabled val="1"/>
        </dgm:presLayoutVars>
      </dgm:prSet>
      <dgm:spPr/>
    </dgm:pt>
    <dgm:pt modelId="{4361C207-3219-4DDE-8CFE-58D69BAD49E1}" type="pres">
      <dgm:prSet presAssocID="{1042FDDE-3C1E-41D2-8C42-0F001325A3DC}" presName="sibTrans" presStyleLbl="bgSibTrans2D1" presStyleIdx="5" presStyleCnt="9"/>
      <dgm:spPr/>
    </dgm:pt>
    <dgm:pt modelId="{B699F304-DE6D-47E2-B98A-EED26E52BDEF}" type="pres">
      <dgm:prSet presAssocID="{D6C3C353-D8B8-4619-8523-9A4CF7998469}" presName="compNode" presStyleCnt="0"/>
      <dgm:spPr/>
    </dgm:pt>
    <dgm:pt modelId="{E6F51E0B-DCC4-4CEF-8DFE-90B887A9095E}" type="pres">
      <dgm:prSet presAssocID="{D6C3C353-D8B8-4619-8523-9A4CF7998469}" presName="dummyConnPt" presStyleCnt="0"/>
      <dgm:spPr/>
    </dgm:pt>
    <dgm:pt modelId="{579216E5-E901-4D0F-BD39-70EAB6FA1802}" type="pres">
      <dgm:prSet presAssocID="{D6C3C353-D8B8-4619-8523-9A4CF7998469}" presName="node" presStyleLbl="node1" presStyleIdx="6" presStyleCnt="10" custScaleX="404611" custScaleY="107569" custLinFactNeighborX="-96721">
        <dgm:presLayoutVars>
          <dgm:bulletEnabled val="1"/>
        </dgm:presLayoutVars>
      </dgm:prSet>
      <dgm:spPr/>
    </dgm:pt>
    <dgm:pt modelId="{55FD5B51-4583-41AF-849C-197ED5C920DD}" type="pres">
      <dgm:prSet presAssocID="{5E746E1B-B7C2-43E0-9AAB-5C730F1B9D19}" presName="sibTrans" presStyleLbl="bgSibTrans2D1" presStyleIdx="6" presStyleCnt="9"/>
      <dgm:spPr/>
    </dgm:pt>
    <dgm:pt modelId="{5A430B32-6CC0-4797-974F-03D44F2E471D}" type="pres">
      <dgm:prSet presAssocID="{B4412EFD-1A13-4053-B847-475ECCC114DF}" presName="compNode" presStyleCnt="0"/>
      <dgm:spPr/>
    </dgm:pt>
    <dgm:pt modelId="{1867E10A-B4B7-4A07-8A9E-A11E0817179C}" type="pres">
      <dgm:prSet presAssocID="{B4412EFD-1A13-4053-B847-475ECCC114DF}" presName="dummyConnPt" presStyleCnt="0"/>
      <dgm:spPr/>
    </dgm:pt>
    <dgm:pt modelId="{A56338E5-2556-4962-A742-E84C7F71F3A2}" type="pres">
      <dgm:prSet presAssocID="{B4412EFD-1A13-4053-B847-475ECCC114DF}" presName="node" presStyleLbl="node1" presStyleIdx="7" presStyleCnt="10" custScaleX="336296" custLinFactNeighborX="-28722">
        <dgm:presLayoutVars>
          <dgm:bulletEnabled val="1"/>
        </dgm:presLayoutVars>
      </dgm:prSet>
      <dgm:spPr/>
    </dgm:pt>
    <dgm:pt modelId="{4A7C48C7-C1A0-42EC-869F-49542D51D1F7}" type="pres">
      <dgm:prSet presAssocID="{FE8DBAF3-954A-4451-98FA-98DE19A04D74}" presName="sibTrans" presStyleLbl="bgSibTrans2D1" presStyleIdx="7" presStyleCnt="9"/>
      <dgm:spPr/>
    </dgm:pt>
    <dgm:pt modelId="{3842197A-73E0-4F35-886D-B89499F243CB}" type="pres">
      <dgm:prSet presAssocID="{BE75C7D6-26A8-4ACD-AC27-AE35C605387C}" presName="compNode" presStyleCnt="0"/>
      <dgm:spPr/>
    </dgm:pt>
    <dgm:pt modelId="{05AAF54E-4281-40AA-87A6-3F858267702F}" type="pres">
      <dgm:prSet presAssocID="{BE75C7D6-26A8-4ACD-AC27-AE35C605387C}" presName="dummyConnPt" presStyleCnt="0"/>
      <dgm:spPr/>
    </dgm:pt>
    <dgm:pt modelId="{2AA2BB1F-4F62-48E6-9A97-A90A14771A36}" type="pres">
      <dgm:prSet presAssocID="{BE75C7D6-26A8-4ACD-AC27-AE35C605387C}" presName="node" presStyleLbl="node1" presStyleIdx="8" presStyleCnt="10" custScaleX="439409" custLinFactNeighborX="-33640">
        <dgm:presLayoutVars>
          <dgm:bulletEnabled val="1"/>
        </dgm:presLayoutVars>
      </dgm:prSet>
      <dgm:spPr/>
    </dgm:pt>
    <dgm:pt modelId="{A5E0F0E7-34B9-426C-913F-CBD1EBEE3918}" type="pres">
      <dgm:prSet presAssocID="{5735BB95-D328-4B1C-8E93-434BEA665E5B}" presName="sibTrans" presStyleLbl="bgSibTrans2D1" presStyleIdx="8" presStyleCnt="9" custLinFactNeighborX="-13405"/>
      <dgm:spPr/>
    </dgm:pt>
    <dgm:pt modelId="{E8ECC87B-7EFB-4678-ADA0-27DEA7A47F0F}" type="pres">
      <dgm:prSet presAssocID="{DA6D89BE-AABD-41FF-8FEF-33C8930FA3A4}" presName="compNode" presStyleCnt="0"/>
      <dgm:spPr/>
    </dgm:pt>
    <dgm:pt modelId="{6D16FDA0-3B2C-4F79-A2C0-250428C687EA}" type="pres">
      <dgm:prSet presAssocID="{DA6D89BE-AABD-41FF-8FEF-33C8930FA3A4}" presName="dummyConnPt" presStyleCnt="0"/>
      <dgm:spPr/>
    </dgm:pt>
    <dgm:pt modelId="{A41BE691-9511-448B-9B46-CBB80DF06FC1}" type="pres">
      <dgm:prSet presAssocID="{DA6D89BE-AABD-41FF-8FEF-33C8930FA3A4}" presName="node" presStyleLbl="node1" presStyleIdx="9" presStyleCnt="10" custScaleX="456707" custLinFactNeighborX="-33058">
        <dgm:presLayoutVars>
          <dgm:bulletEnabled val="1"/>
        </dgm:presLayoutVars>
      </dgm:prSet>
      <dgm:spPr/>
    </dgm:pt>
  </dgm:ptLst>
  <dgm:cxnLst>
    <dgm:cxn modelId="{8F086D0A-D4AF-4EC7-A97D-53E927185E40}" type="presOf" srcId="{80D6BCAE-2E73-49A1-91BC-BFB9713E6E43}" destId="{213EB790-1FA0-417C-AE04-68126D5B67E9}" srcOrd="0" destOrd="0" presId="urn:microsoft.com/office/officeart/2005/8/layout/bProcess4"/>
    <dgm:cxn modelId="{5BFE2319-6D14-47F2-A47A-BA4EF16C320E}" type="presOf" srcId="{E7550ED4-6C5B-43FF-85DE-2D5FAFBE1A2E}" destId="{DCF9A3EB-834E-43A1-A825-6CBFB377CC0B}" srcOrd="0" destOrd="0" presId="urn:microsoft.com/office/officeart/2005/8/layout/bProcess4"/>
    <dgm:cxn modelId="{354BD21F-33D1-4762-ABB6-769229ADAFA8}" type="presOf" srcId="{EA4BCE0D-F07A-4D2E-B74A-88D2CCCC887E}" destId="{310129B3-DD5A-4AE7-B3F2-1B09237799A4}" srcOrd="0" destOrd="0" presId="urn:microsoft.com/office/officeart/2005/8/layout/bProcess4"/>
    <dgm:cxn modelId="{41B7AF20-5976-447E-A6A4-935265B89603}" type="presOf" srcId="{416AF6E7-7059-4518-B63D-4C80B11BC2C9}" destId="{9F56CF6F-D4C4-4AF2-A350-219BAFAD0A4C}" srcOrd="0" destOrd="0" presId="urn:microsoft.com/office/officeart/2005/8/layout/bProcess4"/>
    <dgm:cxn modelId="{776FE82E-4934-4C4F-8E2C-E9C45F67AAEB}" srcId="{C84334DA-F42F-4503-AA19-1266A92D1930}" destId="{B4412EFD-1A13-4053-B847-475ECCC114DF}" srcOrd="7" destOrd="0" parTransId="{7DF10CA3-046C-43E4-A5AC-32C3E0EF5CE1}" sibTransId="{FE8DBAF3-954A-4451-98FA-98DE19A04D74}"/>
    <dgm:cxn modelId="{37CE5B3A-A613-4F7F-872E-47A48E339BDB}" type="presOf" srcId="{5A9A7694-D4E2-44CE-BDEB-5B39ABD79016}" destId="{F9B552A4-89FC-4890-B344-FD6F22D851F0}" srcOrd="0" destOrd="0" presId="urn:microsoft.com/office/officeart/2005/8/layout/bProcess4"/>
    <dgm:cxn modelId="{6EFB5C5D-7EA2-4C57-9686-B0F879428EB2}" type="presOf" srcId="{AC9893B1-2DF8-47E8-987D-44443E28A5E3}" destId="{E4681DF9-4CE6-4D68-943C-23705029B2C2}" srcOrd="0" destOrd="0" presId="urn:microsoft.com/office/officeart/2005/8/layout/bProcess4"/>
    <dgm:cxn modelId="{81746F41-FCA6-4C13-B165-B2122C9B1123}" type="presOf" srcId="{5CAC0FC7-AFF9-4B32-81E1-7DB9DD23CAB2}" destId="{AE6401A2-A45D-448D-9499-976AB46EE4CE}" srcOrd="0" destOrd="0" presId="urn:microsoft.com/office/officeart/2005/8/layout/bProcess4"/>
    <dgm:cxn modelId="{43C8CC43-F413-4F60-A388-BFE633E1D565}" type="presOf" srcId="{DA6D89BE-AABD-41FF-8FEF-33C8930FA3A4}" destId="{A41BE691-9511-448B-9B46-CBB80DF06FC1}" srcOrd="0" destOrd="0" presId="urn:microsoft.com/office/officeart/2005/8/layout/bProcess4"/>
    <dgm:cxn modelId="{83D63D65-DEBE-447A-AE7E-ECF338C8D115}" srcId="{C84334DA-F42F-4503-AA19-1266A92D1930}" destId="{BE75C7D6-26A8-4ACD-AC27-AE35C605387C}" srcOrd="8" destOrd="0" parTransId="{5266A889-2164-46A6-AF1E-DFBA13A2B584}" sibTransId="{5735BB95-D328-4B1C-8E93-434BEA665E5B}"/>
    <dgm:cxn modelId="{F0214A4C-E813-468E-B0DC-C1049839AF70}" type="presOf" srcId="{C84334DA-F42F-4503-AA19-1266A92D1930}" destId="{002A4AD5-E5FD-44A9-823F-B0AC823242FD}" srcOrd="0" destOrd="0" presId="urn:microsoft.com/office/officeart/2005/8/layout/bProcess4"/>
    <dgm:cxn modelId="{7B4C626D-5514-4D1D-8D1E-78451F0B688A}" srcId="{C84334DA-F42F-4503-AA19-1266A92D1930}" destId="{9183A8B0-C56F-42CC-A479-71994F16093A}" srcOrd="4" destOrd="0" parTransId="{D6E0E205-D1DB-49AC-91B6-5A24B0C5BE50}" sibTransId="{8FFA2450-3313-4937-AB8A-EAECFB82E11E}"/>
    <dgm:cxn modelId="{9D12854E-D95A-4E80-8C8B-D851E88F4C70}" type="presOf" srcId="{FE8DBAF3-954A-4451-98FA-98DE19A04D74}" destId="{4A7C48C7-C1A0-42EC-869F-49542D51D1F7}" srcOrd="0" destOrd="0" presId="urn:microsoft.com/office/officeart/2005/8/layout/bProcess4"/>
    <dgm:cxn modelId="{3AC77D6F-1059-4589-A21B-9BB664766ACB}" type="presOf" srcId="{BE75C7D6-26A8-4ACD-AC27-AE35C605387C}" destId="{2AA2BB1F-4F62-48E6-9A97-A90A14771A36}" srcOrd="0" destOrd="0" presId="urn:microsoft.com/office/officeart/2005/8/layout/bProcess4"/>
    <dgm:cxn modelId="{9D914250-F0B7-408E-95CB-9CF6CAD39E14}" type="presOf" srcId="{B4412EFD-1A13-4053-B847-475ECCC114DF}" destId="{A56338E5-2556-4962-A742-E84C7F71F3A2}" srcOrd="0" destOrd="0" presId="urn:microsoft.com/office/officeart/2005/8/layout/bProcess4"/>
    <dgm:cxn modelId="{F77C3A59-D335-42F3-AA12-70533914D354}" type="presOf" srcId="{9C081F31-C95E-4B7E-90F7-641B729EC974}" destId="{DB9C1879-2491-4F8B-8740-714530B3104D}" srcOrd="0" destOrd="0" presId="urn:microsoft.com/office/officeart/2005/8/layout/bProcess4"/>
    <dgm:cxn modelId="{19DBA284-137F-48A0-9D82-9582A40EA9C2}" srcId="{C84334DA-F42F-4503-AA19-1266A92D1930}" destId="{5A9A7694-D4E2-44CE-BDEB-5B39ABD79016}" srcOrd="5" destOrd="0" parTransId="{1AF7E643-4641-45F2-86F5-72D067C0BE4F}" sibTransId="{1042FDDE-3C1E-41D2-8C42-0F001325A3DC}"/>
    <dgm:cxn modelId="{17FAE296-D604-4B81-8B8E-BD4C4F83D0D5}" type="presOf" srcId="{5E746E1B-B7C2-43E0-9AAB-5C730F1B9D19}" destId="{55FD5B51-4583-41AF-849C-197ED5C920DD}" srcOrd="0" destOrd="0" presId="urn:microsoft.com/office/officeart/2005/8/layout/bProcess4"/>
    <dgm:cxn modelId="{DEAE6C98-2125-4317-B69E-7A432FA7052E}" type="presOf" srcId="{D6C3C353-D8B8-4619-8523-9A4CF7998469}" destId="{579216E5-E901-4D0F-BD39-70EAB6FA1802}" srcOrd="0" destOrd="0" presId="urn:microsoft.com/office/officeart/2005/8/layout/bProcess4"/>
    <dgm:cxn modelId="{5FE59A9C-F887-40B5-A572-C12EADA311DF}" srcId="{C84334DA-F42F-4503-AA19-1266A92D1930}" destId="{EA4BCE0D-F07A-4D2E-B74A-88D2CCCC887E}" srcOrd="3" destOrd="0" parTransId="{498456DD-DCE4-48AF-8AF8-DC310394A646}" sibTransId="{2A055750-5F0F-41E8-84F6-55D3D11E93F2}"/>
    <dgm:cxn modelId="{F30E1BA3-29C8-41B9-B5C5-6E3F3E92D68F}" srcId="{C84334DA-F42F-4503-AA19-1266A92D1930}" destId="{DA6D89BE-AABD-41FF-8FEF-33C8930FA3A4}" srcOrd="9" destOrd="0" parTransId="{B1587F29-826A-4DB6-ACF5-285F21C23E34}" sibTransId="{7BAB9926-6951-451F-8FAA-B3D9D82B403B}"/>
    <dgm:cxn modelId="{FE4C6FA6-4942-4797-B1BA-812D22ACE255}" type="presOf" srcId="{1042FDDE-3C1E-41D2-8C42-0F001325A3DC}" destId="{4361C207-3219-4DDE-8CFE-58D69BAD49E1}" srcOrd="0" destOrd="0" presId="urn:microsoft.com/office/officeart/2005/8/layout/bProcess4"/>
    <dgm:cxn modelId="{63675DB2-274E-4324-B64F-11E2810D3BB1}" srcId="{C84334DA-F42F-4503-AA19-1266A92D1930}" destId="{5CAC0FC7-AFF9-4B32-81E1-7DB9DD23CAB2}" srcOrd="2" destOrd="0" parTransId="{0D8EF11F-3070-4C67-AE99-F3EBBD8E76C6}" sibTransId="{416AF6E7-7059-4518-B63D-4C80B11BC2C9}"/>
    <dgm:cxn modelId="{C440B8BC-E080-4BD4-B556-535760A29F83}" type="presOf" srcId="{2A055750-5F0F-41E8-84F6-55D3D11E93F2}" destId="{B0100665-D7C0-4CF5-AFB6-241CF6850E87}" srcOrd="0" destOrd="0" presId="urn:microsoft.com/office/officeart/2005/8/layout/bProcess4"/>
    <dgm:cxn modelId="{223824C3-7192-4A82-8CF8-EC1048BFDE56}" srcId="{C84334DA-F42F-4503-AA19-1266A92D1930}" destId="{AC9893B1-2DF8-47E8-987D-44443E28A5E3}" srcOrd="1" destOrd="0" parTransId="{B15CE79B-4889-4B15-B1BB-063428284637}" sibTransId="{E7550ED4-6C5B-43FF-85DE-2D5FAFBE1A2E}"/>
    <dgm:cxn modelId="{FB27A7CE-A861-414D-8858-3F6796309398}" type="presOf" srcId="{9183A8B0-C56F-42CC-A479-71994F16093A}" destId="{B70727F5-88AB-404D-BBF2-62ECF3DDDD8A}" srcOrd="0" destOrd="0" presId="urn:microsoft.com/office/officeart/2005/8/layout/bProcess4"/>
    <dgm:cxn modelId="{51504DF2-9877-4B60-A26D-28C7A1CA74DB}" type="presOf" srcId="{5735BB95-D328-4B1C-8E93-434BEA665E5B}" destId="{A5E0F0E7-34B9-426C-913F-CBD1EBEE3918}" srcOrd="0" destOrd="0" presId="urn:microsoft.com/office/officeart/2005/8/layout/bProcess4"/>
    <dgm:cxn modelId="{DCCB96F9-B571-4468-A800-20612A34A9FF}" srcId="{C84334DA-F42F-4503-AA19-1266A92D1930}" destId="{D6C3C353-D8B8-4619-8523-9A4CF7998469}" srcOrd="6" destOrd="0" parTransId="{CA5ADA66-1377-4DC3-8EC0-01FB7FE7EC5D}" sibTransId="{5E746E1B-B7C2-43E0-9AAB-5C730F1B9D19}"/>
    <dgm:cxn modelId="{3CF525FA-1D54-4D9A-85C9-D9A20C43BF59}" srcId="{C84334DA-F42F-4503-AA19-1266A92D1930}" destId="{9C081F31-C95E-4B7E-90F7-641B729EC974}" srcOrd="0" destOrd="0" parTransId="{9E8B61CF-198A-41BC-9B7E-3E70C94ADE6E}" sibTransId="{80D6BCAE-2E73-49A1-91BC-BFB9713E6E43}"/>
    <dgm:cxn modelId="{BD5F09FD-3E12-4691-84BE-6C235B5AF298}" type="presOf" srcId="{8FFA2450-3313-4937-AB8A-EAECFB82E11E}" destId="{D516B014-3CB9-443D-8650-4C1B62A35648}" srcOrd="0" destOrd="0" presId="urn:microsoft.com/office/officeart/2005/8/layout/bProcess4"/>
    <dgm:cxn modelId="{BE574E48-48DA-420E-A619-9CEADA91B0AA}" type="presParOf" srcId="{002A4AD5-E5FD-44A9-823F-B0AC823242FD}" destId="{C8A2F723-9E87-4104-ACDC-AD3DA05FEA3E}" srcOrd="0" destOrd="0" presId="urn:microsoft.com/office/officeart/2005/8/layout/bProcess4"/>
    <dgm:cxn modelId="{F2394D0D-7935-4A83-B647-5B0841A4AB98}" type="presParOf" srcId="{C8A2F723-9E87-4104-ACDC-AD3DA05FEA3E}" destId="{790D7B7E-19A8-4D73-9C65-E6C5C81C7132}" srcOrd="0" destOrd="0" presId="urn:microsoft.com/office/officeart/2005/8/layout/bProcess4"/>
    <dgm:cxn modelId="{5DD5B62F-E362-4926-A538-8F9A399395F2}" type="presParOf" srcId="{C8A2F723-9E87-4104-ACDC-AD3DA05FEA3E}" destId="{DB9C1879-2491-4F8B-8740-714530B3104D}" srcOrd="1" destOrd="0" presId="urn:microsoft.com/office/officeart/2005/8/layout/bProcess4"/>
    <dgm:cxn modelId="{6A51B4DB-20ED-431A-8F77-0169A2B3432D}" type="presParOf" srcId="{002A4AD5-E5FD-44A9-823F-B0AC823242FD}" destId="{213EB790-1FA0-417C-AE04-68126D5B67E9}" srcOrd="1" destOrd="0" presId="urn:microsoft.com/office/officeart/2005/8/layout/bProcess4"/>
    <dgm:cxn modelId="{613CD4DB-ECD5-4B1B-AE52-C475B5C9D845}" type="presParOf" srcId="{002A4AD5-E5FD-44A9-823F-B0AC823242FD}" destId="{7BC03DA9-BC85-4414-AA6E-6DA3FAB3B36A}" srcOrd="2" destOrd="0" presId="urn:microsoft.com/office/officeart/2005/8/layout/bProcess4"/>
    <dgm:cxn modelId="{ABA119F4-B166-4D46-BD06-C6A9DA3810DC}" type="presParOf" srcId="{7BC03DA9-BC85-4414-AA6E-6DA3FAB3B36A}" destId="{AD442D02-7DED-402C-A164-D9F8319259A2}" srcOrd="0" destOrd="0" presId="urn:microsoft.com/office/officeart/2005/8/layout/bProcess4"/>
    <dgm:cxn modelId="{4FB537E3-22BB-49CD-8988-C56044AC4024}" type="presParOf" srcId="{7BC03DA9-BC85-4414-AA6E-6DA3FAB3B36A}" destId="{E4681DF9-4CE6-4D68-943C-23705029B2C2}" srcOrd="1" destOrd="0" presId="urn:microsoft.com/office/officeart/2005/8/layout/bProcess4"/>
    <dgm:cxn modelId="{93BE1536-FAE6-4D3C-8243-000BEFBE33E4}" type="presParOf" srcId="{002A4AD5-E5FD-44A9-823F-B0AC823242FD}" destId="{DCF9A3EB-834E-43A1-A825-6CBFB377CC0B}" srcOrd="3" destOrd="0" presId="urn:microsoft.com/office/officeart/2005/8/layout/bProcess4"/>
    <dgm:cxn modelId="{AE1B8686-D1CE-46B8-AD1A-A3A5DFCF2713}" type="presParOf" srcId="{002A4AD5-E5FD-44A9-823F-B0AC823242FD}" destId="{1E39DA4C-4F43-4EB7-B209-911135498C74}" srcOrd="4" destOrd="0" presId="urn:microsoft.com/office/officeart/2005/8/layout/bProcess4"/>
    <dgm:cxn modelId="{6D593699-5708-4C56-8EDF-F521857CDF50}" type="presParOf" srcId="{1E39DA4C-4F43-4EB7-B209-911135498C74}" destId="{4AABD272-4FAB-47F4-ABD5-E453EB4E6E76}" srcOrd="0" destOrd="0" presId="urn:microsoft.com/office/officeart/2005/8/layout/bProcess4"/>
    <dgm:cxn modelId="{7B759601-BAAE-410D-A9CB-7508D826ECB4}" type="presParOf" srcId="{1E39DA4C-4F43-4EB7-B209-911135498C74}" destId="{AE6401A2-A45D-448D-9499-976AB46EE4CE}" srcOrd="1" destOrd="0" presId="urn:microsoft.com/office/officeart/2005/8/layout/bProcess4"/>
    <dgm:cxn modelId="{CEC91547-7EB8-452A-A068-24AA58D2A8EA}" type="presParOf" srcId="{002A4AD5-E5FD-44A9-823F-B0AC823242FD}" destId="{9F56CF6F-D4C4-4AF2-A350-219BAFAD0A4C}" srcOrd="5" destOrd="0" presId="urn:microsoft.com/office/officeart/2005/8/layout/bProcess4"/>
    <dgm:cxn modelId="{7EA6600D-9E67-45CA-9892-BF78944B3408}" type="presParOf" srcId="{002A4AD5-E5FD-44A9-823F-B0AC823242FD}" destId="{5B6DB190-AFA8-4FBF-9995-2642A0795A32}" srcOrd="6" destOrd="0" presId="urn:microsoft.com/office/officeart/2005/8/layout/bProcess4"/>
    <dgm:cxn modelId="{5D2C7F30-40F9-4ED5-8E2A-F3F2718B1626}" type="presParOf" srcId="{5B6DB190-AFA8-4FBF-9995-2642A0795A32}" destId="{3FC79BF1-4D45-4792-886A-495C2DCDFA57}" srcOrd="0" destOrd="0" presId="urn:microsoft.com/office/officeart/2005/8/layout/bProcess4"/>
    <dgm:cxn modelId="{C4ABB769-FF41-41A2-87E6-CD0D7DFA5E4B}" type="presParOf" srcId="{5B6DB190-AFA8-4FBF-9995-2642A0795A32}" destId="{310129B3-DD5A-4AE7-B3F2-1B09237799A4}" srcOrd="1" destOrd="0" presId="urn:microsoft.com/office/officeart/2005/8/layout/bProcess4"/>
    <dgm:cxn modelId="{45BB2EE4-D0BC-4B37-8744-6F9A24E9A538}" type="presParOf" srcId="{002A4AD5-E5FD-44A9-823F-B0AC823242FD}" destId="{B0100665-D7C0-4CF5-AFB6-241CF6850E87}" srcOrd="7" destOrd="0" presId="urn:microsoft.com/office/officeart/2005/8/layout/bProcess4"/>
    <dgm:cxn modelId="{25D66734-2CCC-4F78-8C67-4F44529EDE50}" type="presParOf" srcId="{002A4AD5-E5FD-44A9-823F-B0AC823242FD}" destId="{1EDD0547-D644-411D-A6ED-89C57EFCB72A}" srcOrd="8" destOrd="0" presId="urn:microsoft.com/office/officeart/2005/8/layout/bProcess4"/>
    <dgm:cxn modelId="{BBAC22DD-3F79-4FE3-9A60-A5F5EF4F5F9D}" type="presParOf" srcId="{1EDD0547-D644-411D-A6ED-89C57EFCB72A}" destId="{8DAFD8B2-D016-401A-96E0-42958CB2F5FE}" srcOrd="0" destOrd="0" presId="urn:microsoft.com/office/officeart/2005/8/layout/bProcess4"/>
    <dgm:cxn modelId="{877B4D60-1CA8-4768-853D-8EF61B84B035}" type="presParOf" srcId="{1EDD0547-D644-411D-A6ED-89C57EFCB72A}" destId="{B70727F5-88AB-404D-BBF2-62ECF3DDDD8A}" srcOrd="1" destOrd="0" presId="urn:microsoft.com/office/officeart/2005/8/layout/bProcess4"/>
    <dgm:cxn modelId="{3F634D1D-D14D-4DBF-BF0A-3C2B4A343D5B}" type="presParOf" srcId="{002A4AD5-E5FD-44A9-823F-B0AC823242FD}" destId="{D516B014-3CB9-443D-8650-4C1B62A35648}" srcOrd="9" destOrd="0" presId="urn:microsoft.com/office/officeart/2005/8/layout/bProcess4"/>
    <dgm:cxn modelId="{32AE4FDE-A6F8-4E88-B1A4-80035E6A876A}" type="presParOf" srcId="{002A4AD5-E5FD-44A9-823F-B0AC823242FD}" destId="{6246A539-996D-4FED-8EBB-F1AA7D3C222C}" srcOrd="10" destOrd="0" presId="urn:microsoft.com/office/officeart/2005/8/layout/bProcess4"/>
    <dgm:cxn modelId="{62B7464C-3BB7-4574-8E28-807D8A7613A3}" type="presParOf" srcId="{6246A539-996D-4FED-8EBB-F1AA7D3C222C}" destId="{FEF32AF6-C387-4894-AF5C-CE1B6C9876CB}" srcOrd="0" destOrd="0" presId="urn:microsoft.com/office/officeart/2005/8/layout/bProcess4"/>
    <dgm:cxn modelId="{E6387F46-B066-42A0-AA0B-7125F3C54796}" type="presParOf" srcId="{6246A539-996D-4FED-8EBB-F1AA7D3C222C}" destId="{F9B552A4-89FC-4890-B344-FD6F22D851F0}" srcOrd="1" destOrd="0" presId="urn:microsoft.com/office/officeart/2005/8/layout/bProcess4"/>
    <dgm:cxn modelId="{AFCADD1E-9F7C-4D9D-BA09-EE222500EA2D}" type="presParOf" srcId="{002A4AD5-E5FD-44A9-823F-B0AC823242FD}" destId="{4361C207-3219-4DDE-8CFE-58D69BAD49E1}" srcOrd="11" destOrd="0" presId="urn:microsoft.com/office/officeart/2005/8/layout/bProcess4"/>
    <dgm:cxn modelId="{340BCBEC-D520-416C-8EB6-4A0AA157F753}" type="presParOf" srcId="{002A4AD5-E5FD-44A9-823F-B0AC823242FD}" destId="{B699F304-DE6D-47E2-B98A-EED26E52BDEF}" srcOrd="12" destOrd="0" presId="urn:microsoft.com/office/officeart/2005/8/layout/bProcess4"/>
    <dgm:cxn modelId="{751776D7-9EC6-48DC-9A4F-AEF74F2DD493}" type="presParOf" srcId="{B699F304-DE6D-47E2-B98A-EED26E52BDEF}" destId="{E6F51E0B-DCC4-4CEF-8DFE-90B887A9095E}" srcOrd="0" destOrd="0" presId="urn:microsoft.com/office/officeart/2005/8/layout/bProcess4"/>
    <dgm:cxn modelId="{64AE495E-C39F-4131-984C-EE3E08CC0A1D}" type="presParOf" srcId="{B699F304-DE6D-47E2-B98A-EED26E52BDEF}" destId="{579216E5-E901-4D0F-BD39-70EAB6FA1802}" srcOrd="1" destOrd="0" presId="urn:microsoft.com/office/officeart/2005/8/layout/bProcess4"/>
    <dgm:cxn modelId="{59D438F2-5944-4F45-B9E6-7DEA8051D7D6}" type="presParOf" srcId="{002A4AD5-E5FD-44A9-823F-B0AC823242FD}" destId="{55FD5B51-4583-41AF-849C-197ED5C920DD}" srcOrd="13" destOrd="0" presId="urn:microsoft.com/office/officeart/2005/8/layout/bProcess4"/>
    <dgm:cxn modelId="{6DB357C4-AC67-4D25-B8C9-4CD6156BCB86}" type="presParOf" srcId="{002A4AD5-E5FD-44A9-823F-B0AC823242FD}" destId="{5A430B32-6CC0-4797-974F-03D44F2E471D}" srcOrd="14" destOrd="0" presId="urn:microsoft.com/office/officeart/2005/8/layout/bProcess4"/>
    <dgm:cxn modelId="{B26B868F-5F62-47D1-930E-856915F0D845}" type="presParOf" srcId="{5A430B32-6CC0-4797-974F-03D44F2E471D}" destId="{1867E10A-B4B7-4A07-8A9E-A11E0817179C}" srcOrd="0" destOrd="0" presId="urn:microsoft.com/office/officeart/2005/8/layout/bProcess4"/>
    <dgm:cxn modelId="{1C26D006-4BC9-406E-B2ED-137818376832}" type="presParOf" srcId="{5A430B32-6CC0-4797-974F-03D44F2E471D}" destId="{A56338E5-2556-4962-A742-E84C7F71F3A2}" srcOrd="1" destOrd="0" presId="urn:microsoft.com/office/officeart/2005/8/layout/bProcess4"/>
    <dgm:cxn modelId="{A7E71860-D34B-4E6B-B13A-A642701042B0}" type="presParOf" srcId="{002A4AD5-E5FD-44A9-823F-B0AC823242FD}" destId="{4A7C48C7-C1A0-42EC-869F-49542D51D1F7}" srcOrd="15" destOrd="0" presId="urn:microsoft.com/office/officeart/2005/8/layout/bProcess4"/>
    <dgm:cxn modelId="{52B4C672-CD9A-4D7F-96C5-65B981DE59A0}" type="presParOf" srcId="{002A4AD5-E5FD-44A9-823F-B0AC823242FD}" destId="{3842197A-73E0-4F35-886D-B89499F243CB}" srcOrd="16" destOrd="0" presId="urn:microsoft.com/office/officeart/2005/8/layout/bProcess4"/>
    <dgm:cxn modelId="{2B3E7B61-C8D8-48D0-839D-99EF4E72BA41}" type="presParOf" srcId="{3842197A-73E0-4F35-886D-B89499F243CB}" destId="{05AAF54E-4281-40AA-87A6-3F858267702F}" srcOrd="0" destOrd="0" presId="urn:microsoft.com/office/officeart/2005/8/layout/bProcess4"/>
    <dgm:cxn modelId="{747739DE-8F77-4ED8-9209-663C4E7C5B81}" type="presParOf" srcId="{3842197A-73E0-4F35-886D-B89499F243CB}" destId="{2AA2BB1F-4F62-48E6-9A97-A90A14771A36}" srcOrd="1" destOrd="0" presId="urn:microsoft.com/office/officeart/2005/8/layout/bProcess4"/>
    <dgm:cxn modelId="{7882CF2B-9EDB-4EA9-A1F6-37209A238EA7}" type="presParOf" srcId="{002A4AD5-E5FD-44A9-823F-B0AC823242FD}" destId="{A5E0F0E7-34B9-426C-913F-CBD1EBEE3918}" srcOrd="17" destOrd="0" presId="urn:microsoft.com/office/officeart/2005/8/layout/bProcess4"/>
    <dgm:cxn modelId="{D364E419-1755-4D71-9B3F-44AC7726E03F}" type="presParOf" srcId="{002A4AD5-E5FD-44A9-823F-B0AC823242FD}" destId="{E8ECC87B-7EFB-4678-ADA0-27DEA7A47F0F}" srcOrd="18" destOrd="0" presId="urn:microsoft.com/office/officeart/2005/8/layout/bProcess4"/>
    <dgm:cxn modelId="{80B177E5-2223-410B-AAC3-16CE52C91EE2}" type="presParOf" srcId="{E8ECC87B-7EFB-4678-ADA0-27DEA7A47F0F}" destId="{6D16FDA0-3B2C-4F79-A2C0-250428C687EA}" srcOrd="0" destOrd="0" presId="urn:microsoft.com/office/officeart/2005/8/layout/bProcess4"/>
    <dgm:cxn modelId="{609C922A-6BA8-4AFF-AA8A-58209621920B}" type="presParOf" srcId="{E8ECC87B-7EFB-4678-ADA0-27DEA7A47F0F}" destId="{A41BE691-9511-448B-9B46-CBB80DF06FC1}"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F2792AA-FF49-4D9D-8C95-F78622F0926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r-FR"/>
        </a:p>
      </dgm:t>
    </dgm:pt>
    <dgm:pt modelId="{6C7DC7BB-F4F4-4D67-A566-4E453AB2584A}" type="pres">
      <dgm:prSet presAssocID="{9F2792AA-FF49-4D9D-8C95-F78622F09267}" presName="linearFlow" presStyleCnt="0">
        <dgm:presLayoutVars>
          <dgm:dir/>
          <dgm:resizeHandles val="exact"/>
        </dgm:presLayoutVars>
      </dgm:prSet>
      <dgm:spPr/>
    </dgm:pt>
  </dgm:ptLst>
  <dgm:cxnLst>
    <dgm:cxn modelId="{7CF6BCE0-4E1E-4303-9086-BCCFCCE66D09}" type="presOf" srcId="{9F2792AA-FF49-4D9D-8C95-F78622F09267}" destId="{6C7DC7BB-F4F4-4D67-A566-4E453AB2584A}"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3330F5D-6ED6-4155-AE17-975384A2DBD7}"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fr-FR"/>
        </a:p>
      </dgm:t>
    </dgm:pt>
    <dgm:pt modelId="{EFA44174-5F37-4ADE-8821-07CD186E58BA}">
      <dgm:prSet phldrT="[Texte]"/>
      <dgm:spPr>
        <a:solidFill>
          <a:schemeClr val="accent5">
            <a:lumMod val="50000"/>
            <a:alpha val="50000"/>
          </a:schemeClr>
        </a:solidFill>
      </dgm:spPr>
      <dgm:t>
        <a:bodyPr/>
        <a:lstStyle/>
        <a:p>
          <a:r>
            <a:rPr lang="fr-FR" dirty="0"/>
            <a:t>INAM</a:t>
          </a:r>
        </a:p>
      </dgm:t>
    </dgm:pt>
    <dgm:pt modelId="{445FAC2D-FED6-4ED6-97DF-D900F5DB6E75}" type="parTrans" cxnId="{2EDF3BAC-D085-47B3-97A8-573CB4F2AC8F}">
      <dgm:prSet/>
      <dgm:spPr/>
      <dgm:t>
        <a:bodyPr/>
        <a:lstStyle/>
        <a:p>
          <a:endParaRPr lang="fr-FR"/>
        </a:p>
      </dgm:t>
    </dgm:pt>
    <dgm:pt modelId="{852364A2-DF39-4D39-825B-38C333F98935}" type="sibTrans" cxnId="{2EDF3BAC-D085-47B3-97A8-573CB4F2AC8F}">
      <dgm:prSet/>
      <dgm:spPr/>
      <dgm:t>
        <a:bodyPr/>
        <a:lstStyle/>
        <a:p>
          <a:endParaRPr lang="fr-FR"/>
        </a:p>
      </dgm:t>
    </dgm:pt>
    <dgm:pt modelId="{FC8AA217-39AD-49DB-9735-3D248B83FF91}">
      <dgm:prSet phldrT="[Texte]" custT="1"/>
      <dgm:spPr/>
      <dgm:t>
        <a:bodyPr/>
        <a:lstStyle/>
        <a:p>
          <a:r>
            <a:rPr lang="fr-FR" sz="2400" dirty="0"/>
            <a:t>Donneurs d’ordre</a:t>
          </a:r>
        </a:p>
      </dgm:t>
    </dgm:pt>
    <dgm:pt modelId="{8B647890-D942-484A-B8EE-9ADF5A853E6F}" type="parTrans" cxnId="{6EC49546-85EF-4B57-86C8-0A67350170E8}">
      <dgm:prSet/>
      <dgm:spPr/>
      <dgm:t>
        <a:bodyPr/>
        <a:lstStyle/>
        <a:p>
          <a:endParaRPr lang="fr-FR"/>
        </a:p>
      </dgm:t>
    </dgm:pt>
    <dgm:pt modelId="{6E7A9E68-B055-4CD1-9EB9-4EEA10A94EA8}" type="sibTrans" cxnId="{6EC49546-85EF-4B57-86C8-0A67350170E8}">
      <dgm:prSet/>
      <dgm:spPr/>
      <dgm:t>
        <a:bodyPr/>
        <a:lstStyle/>
        <a:p>
          <a:endParaRPr lang="fr-FR"/>
        </a:p>
      </dgm:t>
    </dgm:pt>
    <dgm:pt modelId="{01889166-48E3-46FE-8306-F9F0A5BBEF30}">
      <dgm:prSet phldrT="[Texte]" custT="1"/>
      <dgm:spPr>
        <a:solidFill>
          <a:schemeClr val="accent2">
            <a:lumMod val="40000"/>
            <a:lumOff val="60000"/>
            <a:alpha val="50000"/>
          </a:schemeClr>
        </a:solidFill>
      </dgm:spPr>
      <dgm:t>
        <a:bodyPr/>
        <a:lstStyle/>
        <a:p>
          <a:r>
            <a:rPr lang="fr-FR" sz="2400" dirty="0"/>
            <a:t>Prestations médicales et non médicales</a:t>
          </a:r>
        </a:p>
      </dgm:t>
    </dgm:pt>
    <dgm:pt modelId="{1FBA7E39-9D9F-4914-9786-19E55E4407FC}" type="parTrans" cxnId="{7BF77A3F-BE7C-4A1F-ADFC-05CB59506CAF}">
      <dgm:prSet/>
      <dgm:spPr/>
      <dgm:t>
        <a:bodyPr/>
        <a:lstStyle/>
        <a:p>
          <a:endParaRPr lang="fr-FR"/>
        </a:p>
      </dgm:t>
    </dgm:pt>
    <dgm:pt modelId="{1C8F9E1C-D6A8-40C5-B62E-F124895D271F}" type="sibTrans" cxnId="{7BF77A3F-BE7C-4A1F-ADFC-05CB59506CAF}">
      <dgm:prSet/>
      <dgm:spPr/>
      <dgm:t>
        <a:bodyPr/>
        <a:lstStyle/>
        <a:p>
          <a:endParaRPr lang="fr-FR"/>
        </a:p>
      </dgm:t>
    </dgm:pt>
    <dgm:pt modelId="{2068DB98-9ED9-4C68-AC3A-8874F062181B}">
      <dgm:prSet phldrT="[Texte]" custT="1"/>
      <dgm:spPr/>
      <dgm:t>
        <a:bodyPr/>
        <a:lstStyle/>
        <a:p>
          <a:r>
            <a:rPr lang="fr-FR" sz="2400" dirty="0"/>
            <a:t>Formations sanitaires</a:t>
          </a:r>
        </a:p>
      </dgm:t>
    </dgm:pt>
    <dgm:pt modelId="{DBAD192D-35AD-4A38-AE46-BBC6A98BF4F6}" type="parTrans" cxnId="{FAC4568F-FFA2-44E1-ACA8-6AB0762B6B12}">
      <dgm:prSet/>
      <dgm:spPr/>
      <dgm:t>
        <a:bodyPr/>
        <a:lstStyle/>
        <a:p>
          <a:endParaRPr lang="fr-FR"/>
        </a:p>
      </dgm:t>
    </dgm:pt>
    <dgm:pt modelId="{8C77743B-5AFB-4F72-B2C1-452C05F5A511}" type="sibTrans" cxnId="{FAC4568F-FFA2-44E1-ACA8-6AB0762B6B12}">
      <dgm:prSet/>
      <dgm:spPr/>
      <dgm:t>
        <a:bodyPr/>
        <a:lstStyle/>
        <a:p>
          <a:endParaRPr lang="fr-FR"/>
        </a:p>
      </dgm:t>
    </dgm:pt>
    <dgm:pt modelId="{E242D675-BD80-4FAB-BB1A-C94950644438}">
      <dgm:prSet phldrT="[Texte]" custT="1"/>
      <dgm:spPr/>
      <dgm:t>
        <a:bodyPr/>
        <a:lstStyle/>
        <a:p>
          <a:r>
            <a:rPr lang="fr-FR" sz="2400" dirty="0"/>
            <a:t>Bénéficiaires</a:t>
          </a:r>
        </a:p>
      </dgm:t>
    </dgm:pt>
    <dgm:pt modelId="{3A4C0A06-0452-4E95-AADC-EF5F6218AAD3}" type="parTrans" cxnId="{14A85A91-9627-4E7B-9781-9CD74B07EB85}">
      <dgm:prSet/>
      <dgm:spPr/>
      <dgm:t>
        <a:bodyPr/>
        <a:lstStyle/>
        <a:p>
          <a:endParaRPr lang="fr-FR"/>
        </a:p>
      </dgm:t>
    </dgm:pt>
    <dgm:pt modelId="{3A1A0CE1-9A98-4E84-B807-D77CBDE30D13}" type="sibTrans" cxnId="{14A85A91-9627-4E7B-9781-9CD74B07EB85}">
      <dgm:prSet/>
      <dgm:spPr/>
      <dgm:t>
        <a:bodyPr/>
        <a:lstStyle/>
        <a:p>
          <a:endParaRPr lang="fr-FR"/>
        </a:p>
      </dgm:t>
    </dgm:pt>
    <dgm:pt modelId="{79930F53-9457-41D9-AD9B-C740981BBAEC}" type="pres">
      <dgm:prSet presAssocID="{03330F5D-6ED6-4155-AE17-975384A2DBD7}" presName="composite" presStyleCnt="0">
        <dgm:presLayoutVars>
          <dgm:chMax val="1"/>
          <dgm:dir/>
          <dgm:resizeHandles val="exact"/>
        </dgm:presLayoutVars>
      </dgm:prSet>
      <dgm:spPr/>
    </dgm:pt>
    <dgm:pt modelId="{7247F375-8979-4E6A-95D7-2EDF8D5EB955}" type="pres">
      <dgm:prSet presAssocID="{03330F5D-6ED6-4155-AE17-975384A2DBD7}" presName="radial" presStyleCnt="0">
        <dgm:presLayoutVars>
          <dgm:animLvl val="ctr"/>
        </dgm:presLayoutVars>
      </dgm:prSet>
      <dgm:spPr/>
    </dgm:pt>
    <dgm:pt modelId="{66A494EC-66C5-4263-9CE9-4F1D3F9F1C42}" type="pres">
      <dgm:prSet presAssocID="{EFA44174-5F37-4ADE-8821-07CD186E58BA}" presName="centerShape" presStyleLbl="vennNode1" presStyleIdx="0" presStyleCnt="5"/>
      <dgm:spPr/>
    </dgm:pt>
    <dgm:pt modelId="{AC753545-E068-4ACF-B6CA-AC2A9824E665}" type="pres">
      <dgm:prSet presAssocID="{FC8AA217-39AD-49DB-9735-3D248B83FF91}" presName="node" presStyleLbl="vennNode1" presStyleIdx="1" presStyleCnt="5" custScaleX="368503" custScaleY="105223" custRadScaleRad="101169" custRadScaleInc="-1242">
        <dgm:presLayoutVars>
          <dgm:bulletEnabled val="1"/>
        </dgm:presLayoutVars>
      </dgm:prSet>
      <dgm:spPr/>
    </dgm:pt>
    <dgm:pt modelId="{DC918BEF-0820-4AAC-A50D-FE1E87B10845}" type="pres">
      <dgm:prSet presAssocID="{01889166-48E3-46FE-8306-F9F0A5BBEF30}" presName="node" presStyleLbl="vennNode1" presStyleIdx="2" presStyleCnt="5" custScaleX="483954" custScaleY="146106" custRadScaleRad="168583" custRadScaleInc="-53">
        <dgm:presLayoutVars>
          <dgm:bulletEnabled val="1"/>
        </dgm:presLayoutVars>
      </dgm:prSet>
      <dgm:spPr/>
    </dgm:pt>
    <dgm:pt modelId="{017048FC-B7CF-46DD-8562-70CE315ADDAA}" type="pres">
      <dgm:prSet presAssocID="{2068DB98-9ED9-4C68-AC3A-8874F062181B}" presName="node" presStyleLbl="vennNode1" presStyleIdx="3" presStyleCnt="5" custScaleX="379921">
        <dgm:presLayoutVars>
          <dgm:bulletEnabled val="1"/>
        </dgm:presLayoutVars>
      </dgm:prSet>
      <dgm:spPr/>
    </dgm:pt>
    <dgm:pt modelId="{5AB24702-3157-4FFE-8342-DBB1DD768DD5}" type="pres">
      <dgm:prSet presAssocID="{E242D675-BD80-4FAB-BB1A-C94950644438}" presName="node" presStyleLbl="vennNode1" presStyleIdx="4" presStyleCnt="5" custScaleX="449560" custScaleY="146106" custRadScaleRad="162120" custRadScaleInc="1455">
        <dgm:presLayoutVars>
          <dgm:bulletEnabled val="1"/>
        </dgm:presLayoutVars>
      </dgm:prSet>
      <dgm:spPr/>
    </dgm:pt>
  </dgm:ptLst>
  <dgm:cxnLst>
    <dgm:cxn modelId="{7BF77A3F-BE7C-4A1F-ADFC-05CB59506CAF}" srcId="{EFA44174-5F37-4ADE-8821-07CD186E58BA}" destId="{01889166-48E3-46FE-8306-F9F0A5BBEF30}" srcOrd="1" destOrd="0" parTransId="{1FBA7E39-9D9F-4914-9786-19E55E4407FC}" sibTransId="{1C8F9E1C-D6A8-40C5-B62E-F124895D271F}"/>
    <dgm:cxn modelId="{F5F65140-9C21-43E3-9611-F2D65A19AD53}" type="presOf" srcId="{EFA44174-5F37-4ADE-8821-07CD186E58BA}" destId="{66A494EC-66C5-4263-9CE9-4F1D3F9F1C42}" srcOrd="0" destOrd="0" presId="urn:microsoft.com/office/officeart/2005/8/layout/radial3"/>
    <dgm:cxn modelId="{6EC49546-85EF-4B57-86C8-0A67350170E8}" srcId="{EFA44174-5F37-4ADE-8821-07CD186E58BA}" destId="{FC8AA217-39AD-49DB-9735-3D248B83FF91}" srcOrd="0" destOrd="0" parTransId="{8B647890-D942-484A-B8EE-9ADF5A853E6F}" sibTransId="{6E7A9E68-B055-4CD1-9EB9-4EEA10A94EA8}"/>
    <dgm:cxn modelId="{1AE2EC74-D636-43F9-8C05-8D4BE90F3891}" type="presOf" srcId="{01889166-48E3-46FE-8306-F9F0A5BBEF30}" destId="{DC918BEF-0820-4AAC-A50D-FE1E87B10845}" srcOrd="0" destOrd="0" presId="urn:microsoft.com/office/officeart/2005/8/layout/radial3"/>
    <dgm:cxn modelId="{FAC4568F-FFA2-44E1-ACA8-6AB0762B6B12}" srcId="{EFA44174-5F37-4ADE-8821-07CD186E58BA}" destId="{2068DB98-9ED9-4C68-AC3A-8874F062181B}" srcOrd="2" destOrd="0" parTransId="{DBAD192D-35AD-4A38-AE46-BBC6A98BF4F6}" sibTransId="{8C77743B-5AFB-4F72-B2C1-452C05F5A511}"/>
    <dgm:cxn modelId="{14A85A91-9627-4E7B-9781-9CD74B07EB85}" srcId="{EFA44174-5F37-4ADE-8821-07CD186E58BA}" destId="{E242D675-BD80-4FAB-BB1A-C94950644438}" srcOrd="3" destOrd="0" parTransId="{3A4C0A06-0452-4E95-AADC-EF5F6218AAD3}" sibTransId="{3A1A0CE1-9A98-4E84-B807-D77CBDE30D13}"/>
    <dgm:cxn modelId="{30511E9B-BAFB-4ED2-8BEB-BD7D7E660ACC}" type="presOf" srcId="{03330F5D-6ED6-4155-AE17-975384A2DBD7}" destId="{79930F53-9457-41D9-AD9B-C740981BBAEC}" srcOrd="0" destOrd="0" presId="urn:microsoft.com/office/officeart/2005/8/layout/radial3"/>
    <dgm:cxn modelId="{2EDF3BAC-D085-47B3-97A8-573CB4F2AC8F}" srcId="{03330F5D-6ED6-4155-AE17-975384A2DBD7}" destId="{EFA44174-5F37-4ADE-8821-07CD186E58BA}" srcOrd="0" destOrd="0" parTransId="{445FAC2D-FED6-4ED6-97DF-D900F5DB6E75}" sibTransId="{852364A2-DF39-4D39-825B-38C333F98935}"/>
    <dgm:cxn modelId="{91F6DEAD-4A3F-472C-8B5A-69E017615171}" type="presOf" srcId="{FC8AA217-39AD-49DB-9735-3D248B83FF91}" destId="{AC753545-E068-4ACF-B6CA-AC2A9824E665}" srcOrd="0" destOrd="0" presId="urn:microsoft.com/office/officeart/2005/8/layout/radial3"/>
    <dgm:cxn modelId="{B7C7B0B7-48DD-42A2-ABDF-53A4F556443B}" type="presOf" srcId="{2068DB98-9ED9-4C68-AC3A-8874F062181B}" destId="{017048FC-B7CF-46DD-8562-70CE315ADDAA}" srcOrd="0" destOrd="0" presId="urn:microsoft.com/office/officeart/2005/8/layout/radial3"/>
    <dgm:cxn modelId="{10E351F8-FCDF-4F00-AA80-C51EC191F36F}" type="presOf" srcId="{E242D675-BD80-4FAB-BB1A-C94950644438}" destId="{5AB24702-3157-4FFE-8342-DBB1DD768DD5}" srcOrd="0" destOrd="0" presId="urn:microsoft.com/office/officeart/2005/8/layout/radial3"/>
    <dgm:cxn modelId="{6F9554F6-847B-4130-A783-33452B03A060}" type="presParOf" srcId="{79930F53-9457-41D9-AD9B-C740981BBAEC}" destId="{7247F375-8979-4E6A-95D7-2EDF8D5EB955}" srcOrd="0" destOrd="0" presId="urn:microsoft.com/office/officeart/2005/8/layout/radial3"/>
    <dgm:cxn modelId="{F4715A5D-F1C4-4031-B443-BFE0AB4CFA89}" type="presParOf" srcId="{7247F375-8979-4E6A-95D7-2EDF8D5EB955}" destId="{66A494EC-66C5-4263-9CE9-4F1D3F9F1C42}" srcOrd="0" destOrd="0" presId="urn:microsoft.com/office/officeart/2005/8/layout/radial3"/>
    <dgm:cxn modelId="{D43D95F8-3E59-4A35-A57D-7A31D5050A65}" type="presParOf" srcId="{7247F375-8979-4E6A-95D7-2EDF8D5EB955}" destId="{AC753545-E068-4ACF-B6CA-AC2A9824E665}" srcOrd="1" destOrd="0" presId="urn:microsoft.com/office/officeart/2005/8/layout/radial3"/>
    <dgm:cxn modelId="{666DBA76-4828-4561-AF5D-8AE485B6CB4D}" type="presParOf" srcId="{7247F375-8979-4E6A-95D7-2EDF8D5EB955}" destId="{DC918BEF-0820-4AAC-A50D-FE1E87B10845}" srcOrd="2" destOrd="0" presId="urn:microsoft.com/office/officeart/2005/8/layout/radial3"/>
    <dgm:cxn modelId="{96FE64A6-7249-462C-B7FF-784433B64F13}" type="presParOf" srcId="{7247F375-8979-4E6A-95D7-2EDF8D5EB955}" destId="{017048FC-B7CF-46DD-8562-70CE315ADDAA}" srcOrd="3" destOrd="0" presId="urn:microsoft.com/office/officeart/2005/8/layout/radial3"/>
    <dgm:cxn modelId="{1406D59A-1C6C-4899-8DC0-26C1C0964D5D}" type="presParOf" srcId="{7247F375-8979-4E6A-95D7-2EDF8D5EB955}" destId="{5AB24702-3157-4FFE-8342-DBB1DD768DD5}" srcOrd="4" destOrd="0" presId="urn:microsoft.com/office/officeart/2005/8/layout/radial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F2792AA-FF49-4D9D-8C95-F78622F0926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r-FR"/>
        </a:p>
      </dgm:t>
    </dgm:pt>
    <dgm:pt modelId="{6C7DC7BB-F4F4-4D67-A566-4E453AB2584A}" type="pres">
      <dgm:prSet presAssocID="{9F2792AA-FF49-4D9D-8C95-F78622F09267}" presName="linearFlow" presStyleCnt="0">
        <dgm:presLayoutVars>
          <dgm:dir/>
          <dgm:resizeHandles val="exact"/>
        </dgm:presLayoutVars>
      </dgm:prSet>
      <dgm:spPr/>
    </dgm:pt>
  </dgm:ptLst>
  <dgm:cxnLst>
    <dgm:cxn modelId="{7CF6BCE0-4E1E-4303-9086-BCCFCCE66D09}" type="presOf" srcId="{9F2792AA-FF49-4D9D-8C95-F78622F09267}" destId="{6C7DC7BB-F4F4-4D67-A566-4E453AB2584A}"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728B6E-F713-40C4-A4A7-BB4480832726}"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fr-FR"/>
        </a:p>
      </dgm:t>
    </dgm:pt>
    <dgm:pt modelId="{86F449B2-193D-4D43-9A44-D419F91235FA}">
      <dgm:prSet phldrT="[Texte]" custT="1"/>
      <dgm:spPr/>
      <dgm:t>
        <a:bodyPr/>
        <a:lstStyle/>
        <a:p>
          <a:r>
            <a:rPr lang="fr-FR" sz="1600" b="1" dirty="0">
              <a:solidFill>
                <a:schemeClr val="tx1"/>
              </a:solidFill>
            </a:rPr>
            <a:t>Un Système d’Information et de Gestion (SIG) connecté au SNIS (DHIS2)</a:t>
          </a:r>
        </a:p>
      </dgm:t>
    </dgm:pt>
    <dgm:pt modelId="{24985DD5-F59A-49F8-9BB3-2F44EC634ACE}" type="parTrans" cxnId="{2BFBAB79-2A94-493F-8059-E0E190558072}">
      <dgm:prSet/>
      <dgm:spPr/>
      <dgm:t>
        <a:bodyPr/>
        <a:lstStyle/>
        <a:p>
          <a:endParaRPr lang="fr-FR"/>
        </a:p>
      </dgm:t>
    </dgm:pt>
    <dgm:pt modelId="{F28E61EE-8968-4DA8-B8F5-E81A4681D0CF}" type="sibTrans" cxnId="{2BFBAB79-2A94-493F-8059-E0E190558072}">
      <dgm:prSet/>
      <dgm:spPr/>
      <dgm:t>
        <a:bodyPr/>
        <a:lstStyle/>
        <a:p>
          <a:endParaRPr lang="fr-FR"/>
        </a:p>
      </dgm:t>
    </dgm:pt>
    <dgm:pt modelId="{6AC38FDD-EBFA-4FB8-B779-344995DA8ED7}">
      <dgm:prSet phldrT="[Texte]" custT="1"/>
      <dgm:spPr/>
      <dgm:t>
        <a:bodyPr/>
        <a:lstStyle/>
        <a:p>
          <a:r>
            <a:rPr lang="fr-FR" sz="1600" b="1" dirty="0">
              <a:solidFill>
                <a:schemeClr val="tx1"/>
              </a:solidFill>
            </a:rPr>
            <a:t>Un panier intégré de prestations et services </a:t>
          </a:r>
          <a:endParaRPr lang="fr-FR" sz="1600" dirty="0"/>
        </a:p>
      </dgm:t>
    </dgm:pt>
    <dgm:pt modelId="{85D2ECBE-FBED-4759-BA63-BBD6C22284C6}" type="parTrans" cxnId="{52C81993-A198-401F-AB1F-5036F80ECC19}">
      <dgm:prSet/>
      <dgm:spPr/>
      <dgm:t>
        <a:bodyPr/>
        <a:lstStyle/>
        <a:p>
          <a:endParaRPr lang="fr-FR"/>
        </a:p>
      </dgm:t>
    </dgm:pt>
    <dgm:pt modelId="{82AEF20F-EA3D-4432-A7C4-B9885BAF61F8}" type="sibTrans" cxnId="{52C81993-A198-401F-AB1F-5036F80ECC19}">
      <dgm:prSet/>
      <dgm:spPr/>
      <dgm:t>
        <a:bodyPr/>
        <a:lstStyle/>
        <a:p>
          <a:endParaRPr lang="fr-FR"/>
        </a:p>
      </dgm:t>
    </dgm:pt>
    <dgm:pt modelId="{C19E4895-0196-440A-A8E4-4C8C628E9D10}">
      <dgm:prSet phldrT="[Texte]"/>
      <dgm:spPr/>
      <dgm:t>
        <a:bodyPr/>
        <a:lstStyle/>
        <a:p>
          <a:endParaRPr lang="fr-FR" dirty="0"/>
        </a:p>
      </dgm:t>
    </dgm:pt>
    <dgm:pt modelId="{15DC00BA-3A78-409B-BEA0-18401B314794}" type="parTrans" cxnId="{6548595F-4BBD-45DB-96B4-176664141704}">
      <dgm:prSet/>
      <dgm:spPr/>
      <dgm:t>
        <a:bodyPr/>
        <a:lstStyle/>
        <a:p>
          <a:endParaRPr lang="fr-FR"/>
        </a:p>
      </dgm:t>
    </dgm:pt>
    <dgm:pt modelId="{3B1EC947-9137-491C-829C-B2E32570881D}" type="sibTrans" cxnId="{6548595F-4BBD-45DB-96B4-176664141704}">
      <dgm:prSet/>
      <dgm:spPr/>
      <dgm:t>
        <a:bodyPr/>
        <a:lstStyle/>
        <a:p>
          <a:endParaRPr lang="fr-FR"/>
        </a:p>
      </dgm:t>
    </dgm:pt>
    <dgm:pt modelId="{6041FD52-E3A2-4708-AF3E-A449700D987F}">
      <dgm:prSet phldrT="[Texte]" phldr="1"/>
      <dgm:spPr/>
      <dgm:t>
        <a:bodyPr/>
        <a:lstStyle/>
        <a:p>
          <a:endParaRPr lang="fr-FR" dirty="0"/>
        </a:p>
      </dgm:t>
    </dgm:pt>
    <dgm:pt modelId="{C1DCC294-0A42-4FC8-B256-3602C736A326}" type="parTrans" cxnId="{134C77D9-E44A-48ED-9731-39214F1351EE}">
      <dgm:prSet/>
      <dgm:spPr/>
      <dgm:t>
        <a:bodyPr/>
        <a:lstStyle/>
        <a:p>
          <a:endParaRPr lang="fr-FR"/>
        </a:p>
      </dgm:t>
    </dgm:pt>
    <dgm:pt modelId="{D94F0BC1-2E2B-4996-921F-A7AA4822C792}" type="sibTrans" cxnId="{134C77D9-E44A-48ED-9731-39214F1351EE}">
      <dgm:prSet/>
      <dgm:spPr/>
      <dgm:t>
        <a:bodyPr/>
        <a:lstStyle/>
        <a:p>
          <a:endParaRPr lang="fr-FR"/>
        </a:p>
      </dgm:t>
    </dgm:pt>
    <dgm:pt modelId="{19249620-890D-4606-9D3A-307549D29167}">
      <dgm:prSet/>
      <dgm:spPr/>
      <dgm:t>
        <a:bodyPr/>
        <a:lstStyle/>
        <a:p>
          <a:endParaRPr lang="fr-FR" b="1" dirty="0">
            <a:solidFill>
              <a:schemeClr val="tx1"/>
            </a:solidFill>
          </a:endParaRPr>
        </a:p>
      </dgm:t>
    </dgm:pt>
    <dgm:pt modelId="{5A13492E-228F-41CE-A27A-1B27A9DD55B7}" type="parTrans" cxnId="{B483D152-26B1-4607-8DAC-1E6A26385AD0}">
      <dgm:prSet/>
      <dgm:spPr/>
      <dgm:t>
        <a:bodyPr/>
        <a:lstStyle/>
        <a:p>
          <a:endParaRPr lang="fr-FR"/>
        </a:p>
      </dgm:t>
    </dgm:pt>
    <dgm:pt modelId="{06BB5720-DE0E-4FF6-8281-F23842CB6ADD}" type="sibTrans" cxnId="{B483D152-26B1-4607-8DAC-1E6A26385AD0}">
      <dgm:prSet/>
      <dgm:spPr/>
      <dgm:t>
        <a:bodyPr/>
        <a:lstStyle/>
        <a:p>
          <a:endParaRPr lang="fr-FR"/>
        </a:p>
      </dgm:t>
    </dgm:pt>
    <dgm:pt modelId="{562ECC38-7BFE-4280-AE5D-AAD5139D9882}" type="pres">
      <dgm:prSet presAssocID="{2D728B6E-F713-40C4-A4A7-BB4480832726}" presName="Name0" presStyleCnt="0">
        <dgm:presLayoutVars>
          <dgm:chMax val="4"/>
          <dgm:resizeHandles val="exact"/>
        </dgm:presLayoutVars>
      </dgm:prSet>
      <dgm:spPr/>
    </dgm:pt>
    <dgm:pt modelId="{641337E5-26F5-4B67-934D-F1FF93F00F2C}" type="pres">
      <dgm:prSet presAssocID="{2D728B6E-F713-40C4-A4A7-BB4480832726}" presName="ellipse" presStyleLbl="trBgShp" presStyleIdx="0" presStyleCnt="1"/>
      <dgm:spPr/>
    </dgm:pt>
    <dgm:pt modelId="{DCAF9234-9094-4AB8-A077-E8879AE23F7B}" type="pres">
      <dgm:prSet presAssocID="{2D728B6E-F713-40C4-A4A7-BB4480832726}" presName="arrow1" presStyleLbl="fgShp" presStyleIdx="0" presStyleCnt="1" custScaleY="339572" custLinFactY="-25824" custLinFactNeighborX="13992" custLinFactNeighborY="-100000"/>
      <dgm:spPr/>
    </dgm:pt>
    <dgm:pt modelId="{31E69ECA-0B1C-4691-BD97-56DCC2034953}" type="pres">
      <dgm:prSet presAssocID="{2D728B6E-F713-40C4-A4A7-BB4480832726}" presName="rectangle" presStyleLbl="revTx" presStyleIdx="0" presStyleCnt="1" custFlipVert="0" custScaleY="133630">
        <dgm:presLayoutVars>
          <dgm:bulletEnabled val="1"/>
        </dgm:presLayoutVars>
      </dgm:prSet>
      <dgm:spPr/>
    </dgm:pt>
    <dgm:pt modelId="{D9FAAE5A-2113-4B2B-AD53-BDC4778D2959}" type="pres">
      <dgm:prSet presAssocID="{6AC38FDD-EBFA-4FB8-B779-344995DA8ED7}" presName="item1" presStyleLbl="node1" presStyleIdx="0" presStyleCnt="3">
        <dgm:presLayoutVars>
          <dgm:bulletEnabled val="1"/>
        </dgm:presLayoutVars>
      </dgm:prSet>
      <dgm:spPr/>
    </dgm:pt>
    <dgm:pt modelId="{066E9E92-7608-426C-B866-E8F1F764D6AA}" type="pres">
      <dgm:prSet presAssocID="{19249620-890D-4606-9D3A-307549D29167}" presName="item2" presStyleLbl="node1" presStyleIdx="1" presStyleCnt="3" custScaleX="293940" custScaleY="121561" custLinFactNeighborX="-56519" custLinFactNeighborY="-23814">
        <dgm:presLayoutVars>
          <dgm:bulletEnabled val="1"/>
        </dgm:presLayoutVars>
      </dgm:prSet>
      <dgm:spPr/>
    </dgm:pt>
    <dgm:pt modelId="{815B820C-FD52-42EF-A8DB-7526B1A3A2A1}" type="pres">
      <dgm:prSet presAssocID="{C19E4895-0196-440A-A8E4-4C8C628E9D10}" presName="item3" presStyleLbl="node1" presStyleIdx="2" presStyleCnt="3" custScaleX="297359" custScaleY="117157" custLinFactX="22946" custLinFactNeighborX="100000">
        <dgm:presLayoutVars>
          <dgm:bulletEnabled val="1"/>
        </dgm:presLayoutVars>
      </dgm:prSet>
      <dgm:spPr/>
    </dgm:pt>
    <dgm:pt modelId="{61385A48-0617-4359-8413-A9E5A827A3E3}" type="pres">
      <dgm:prSet presAssocID="{2D728B6E-F713-40C4-A4A7-BB4480832726}" presName="funnel" presStyleLbl="trAlignAcc1" presStyleIdx="0" presStyleCnt="1" custScaleX="237506" custScaleY="114724" custLinFactNeighborY="647"/>
      <dgm:spPr/>
    </dgm:pt>
  </dgm:ptLst>
  <dgm:cxnLst>
    <dgm:cxn modelId="{607A0109-4292-40BE-A198-DB7EA6E75411}" type="presOf" srcId="{C19E4895-0196-440A-A8E4-4C8C628E9D10}" destId="{31E69ECA-0B1C-4691-BD97-56DCC2034953}" srcOrd="0" destOrd="0" presId="urn:microsoft.com/office/officeart/2005/8/layout/funnel1"/>
    <dgm:cxn modelId="{089D3710-CCD0-4C44-BEEE-A29549235C1F}" type="presOf" srcId="{19249620-890D-4606-9D3A-307549D29167}" destId="{D9FAAE5A-2113-4B2B-AD53-BDC4778D2959}" srcOrd="0" destOrd="0" presId="urn:microsoft.com/office/officeart/2005/8/layout/funnel1"/>
    <dgm:cxn modelId="{63FF8C22-3666-4E17-839E-01A33D278D60}" type="presOf" srcId="{2D728B6E-F713-40C4-A4A7-BB4480832726}" destId="{562ECC38-7BFE-4280-AE5D-AAD5139D9882}" srcOrd="0" destOrd="0" presId="urn:microsoft.com/office/officeart/2005/8/layout/funnel1"/>
    <dgm:cxn modelId="{17250539-1D82-4C80-8CC2-C5C89EE4EA41}" type="presOf" srcId="{6AC38FDD-EBFA-4FB8-B779-344995DA8ED7}" destId="{066E9E92-7608-426C-B866-E8F1F764D6AA}" srcOrd="0" destOrd="0" presId="urn:microsoft.com/office/officeart/2005/8/layout/funnel1"/>
    <dgm:cxn modelId="{6548595F-4BBD-45DB-96B4-176664141704}" srcId="{2D728B6E-F713-40C4-A4A7-BB4480832726}" destId="{C19E4895-0196-440A-A8E4-4C8C628E9D10}" srcOrd="3" destOrd="0" parTransId="{15DC00BA-3A78-409B-BEA0-18401B314794}" sibTransId="{3B1EC947-9137-491C-829C-B2E32570881D}"/>
    <dgm:cxn modelId="{B483D152-26B1-4607-8DAC-1E6A26385AD0}" srcId="{2D728B6E-F713-40C4-A4A7-BB4480832726}" destId="{19249620-890D-4606-9D3A-307549D29167}" srcOrd="2" destOrd="0" parTransId="{5A13492E-228F-41CE-A27A-1B27A9DD55B7}" sibTransId="{06BB5720-DE0E-4FF6-8281-F23842CB6ADD}"/>
    <dgm:cxn modelId="{2BFBAB79-2A94-493F-8059-E0E190558072}" srcId="{2D728B6E-F713-40C4-A4A7-BB4480832726}" destId="{86F449B2-193D-4D43-9A44-D419F91235FA}" srcOrd="0" destOrd="0" parTransId="{24985DD5-F59A-49F8-9BB3-2F44EC634ACE}" sibTransId="{F28E61EE-8968-4DA8-B8F5-E81A4681D0CF}"/>
    <dgm:cxn modelId="{52C81993-A198-401F-AB1F-5036F80ECC19}" srcId="{2D728B6E-F713-40C4-A4A7-BB4480832726}" destId="{6AC38FDD-EBFA-4FB8-B779-344995DA8ED7}" srcOrd="1" destOrd="0" parTransId="{85D2ECBE-FBED-4759-BA63-BBD6C22284C6}" sibTransId="{82AEF20F-EA3D-4432-A7C4-B9885BAF61F8}"/>
    <dgm:cxn modelId="{134C77D9-E44A-48ED-9731-39214F1351EE}" srcId="{2D728B6E-F713-40C4-A4A7-BB4480832726}" destId="{6041FD52-E3A2-4708-AF3E-A449700D987F}" srcOrd="4" destOrd="0" parTransId="{C1DCC294-0A42-4FC8-B256-3602C736A326}" sibTransId="{D94F0BC1-2E2B-4996-921F-A7AA4822C792}"/>
    <dgm:cxn modelId="{A03DEEF1-3CF1-48FF-B5D7-40CDC221B6FF}" type="presOf" srcId="{86F449B2-193D-4D43-9A44-D419F91235FA}" destId="{815B820C-FD52-42EF-A8DB-7526B1A3A2A1}" srcOrd="0" destOrd="0" presId="urn:microsoft.com/office/officeart/2005/8/layout/funnel1"/>
    <dgm:cxn modelId="{A6AE2150-C8DC-4927-958C-9A87E8A13BD0}" type="presParOf" srcId="{562ECC38-7BFE-4280-AE5D-AAD5139D9882}" destId="{641337E5-26F5-4B67-934D-F1FF93F00F2C}" srcOrd="0" destOrd="0" presId="urn:microsoft.com/office/officeart/2005/8/layout/funnel1"/>
    <dgm:cxn modelId="{859AC321-2829-4726-9CC1-0C9CAFEFFCCD}" type="presParOf" srcId="{562ECC38-7BFE-4280-AE5D-AAD5139D9882}" destId="{DCAF9234-9094-4AB8-A077-E8879AE23F7B}" srcOrd="1" destOrd="0" presId="urn:microsoft.com/office/officeart/2005/8/layout/funnel1"/>
    <dgm:cxn modelId="{C58877DC-1BD6-41FF-A466-C23531CDA3B3}" type="presParOf" srcId="{562ECC38-7BFE-4280-AE5D-AAD5139D9882}" destId="{31E69ECA-0B1C-4691-BD97-56DCC2034953}" srcOrd="2" destOrd="0" presId="urn:microsoft.com/office/officeart/2005/8/layout/funnel1"/>
    <dgm:cxn modelId="{72A2E098-A579-4310-9FBF-F77FBE2CCDE0}" type="presParOf" srcId="{562ECC38-7BFE-4280-AE5D-AAD5139D9882}" destId="{D9FAAE5A-2113-4B2B-AD53-BDC4778D2959}" srcOrd="3" destOrd="0" presId="urn:microsoft.com/office/officeart/2005/8/layout/funnel1"/>
    <dgm:cxn modelId="{BA64E5CA-0625-427C-8D94-58A8C5C20122}" type="presParOf" srcId="{562ECC38-7BFE-4280-AE5D-AAD5139D9882}" destId="{066E9E92-7608-426C-B866-E8F1F764D6AA}" srcOrd="4" destOrd="0" presId="urn:microsoft.com/office/officeart/2005/8/layout/funnel1"/>
    <dgm:cxn modelId="{5998DD82-27CB-45EE-B97A-CC6696562152}" type="presParOf" srcId="{562ECC38-7BFE-4280-AE5D-AAD5139D9882}" destId="{815B820C-FD52-42EF-A8DB-7526B1A3A2A1}" srcOrd="5" destOrd="0" presId="urn:microsoft.com/office/officeart/2005/8/layout/funnel1"/>
    <dgm:cxn modelId="{28868B95-9826-43EE-B8F1-2C00D3BB3E43}" type="presParOf" srcId="{562ECC38-7BFE-4280-AE5D-AAD5139D9882}" destId="{61385A48-0617-4359-8413-A9E5A827A3E3}"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dgm:t>
        <a:bodyPr/>
        <a:lstStyle/>
        <a:p>
          <a:r>
            <a:rPr lang="fr-FR" sz="2000" b="1" dirty="0">
              <a:solidFill>
                <a:schemeClr val="tx1"/>
              </a:solidFill>
            </a:rPr>
            <a:t>Engagement politique et institutionnel</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t>Programme de Renaissance Acte 2 2016-2021 </a:t>
          </a:r>
          <a:r>
            <a:rPr lang="fr-FR" sz="2000" dirty="0"/>
            <a:t>du Président de la République sortant: 2 engagements structurants et complémentaires d’actualité</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8A16061B-313E-46B0-B7D7-3EAEA9A73524}">
      <dgm:prSet phldrT="[Texte]" custT="1"/>
      <dgm:spPr/>
      <dgm:t>
        <a:bodyPr/>
        <a:lstStyle/>
        <a:p>
          <a:r>
            <a:rPr lang="fr-FR" sz="2000" dirty="0"/>
            <a:t>Engagement1: « la poursuite de la gratuité des soins tout en veillant à la traçabilité des actes et à la fiabilité des données » ;</a:t>
          </a:r>
        </a:p>
      </dgm:t>
    </dgm:pt>
    <dgm:pt modelId="{F87E54A9-3DE5-4FFB-BEBA-E7DAEE30F567}" type="parTrans" cxnId="{1EA64680-AA87-46E0-8EA7-97E9EAF972E5}">
      <dgm:prSet/>
      <dgm:spPr/>
      <dgm:t>
        <a:bodyPr/>
        <a:lstStyle/>
        <a:p>
          <a:endParaRPr lang="fr-FR"/>
        </a:p>
      </dgm:t>
    </dgm:pt>
    <dgm:pt modelId="{FE71CAD9-08F9-4291-B1EF-9B458A3C404B}" type="sibTrans" cxnId="{1EA64680-AA87-46E0-8EA7-97E9EAF972E5}">
      <dgm:prSet/>
      <dgm:spPr/>
      <dgm:t>
        <a:bodyPr/>
        <a:lstStyle/>
        <a:p>
          <a:endParaRPr lang="fr-FR"/>
        </a:p>
      </dgm:t>
    </dgm:pt>
    <dgm:pt modelId="{C851A032-2CC2-4484-BA15-5CB707F56A10}">
      <dgm:prSet phldrT="[Texte]" custT="1"/>
      <dgm:spPr/>
      <dgm:t>
        <a:bodyPr/>
        <a:lstStyle/>
        <a:p>
          <a:r>
            <a:rPr lang="fr-FR" sz="2000" dirty="0"/>
            <a:t>Engagement 2: « la création d’un Fonds Social Santé (FSS) destiné à la prise en charge de la gratuité des soins ciblant </a:t>
          </a:r>
          <a:r>
            <a:rPr lang="fr-FR" sz="2000" u="sng" dirty="0"/>
            <a:t>les femmes</a:t>
          </a:r>
          <a:r>
            <a:rPr lang="fr-FR" sz="2000" dirty="0"/>
            <a:t>, </a:t>
          </a:r>
          <a:r>
            <a:rPr lang="fr-FR" sz="2000" u="sng" dirty="0"/>
            <a:t>les enfants</a:t>
          </a:r>
          <a:r>
            <a:rPr lang="fr-FR" sz="2000" dirty="0"/>
            <a:t>, </a:t>
          </a:r>
          <a:r>
            <a:rPr lang="fr-FR" sz="2000" u="sng" dirty="0"/>
            <a:t>les personnes âgées</a:t>
          </a:r>
          <a:r>
            <a:rPr lang="fr-FR" sz="2000" dirty="0"/>
            <a:t> et </a:t>
          </a:r>
          <a:r>
            <a:rPr lang="fr-FR" sz="2000" u="sng" dirty="0"/>
            <a:t>les démunis</a:t>
          </a:r>
          <a:r>
            <a:rPr lang="fr-FR" sz="2000" dirty="0"/>
            <a:t> ».</a:t>
          </a:r>
        </a:p>
      </dgm:t>
    </dgm:pt>
    <dgm:pt modelId="{8C77C1AC-7620-4EEE-A636-69F6E240088B}" type="parTrans" cxnId="{5B3FE4D8-D10C-44DC-8068-4614F4F8F36E}">
      <dgm:prSet/>
      <dgm:spPr/>
      <dgm:t>
        <a:bodyPr/>
        <a:lstStyle/>
        <a:p>
          <a:endParaRPr lang="fr-FR"/>
        </a:p>
      </dgm:t>
    </dgm:pt>
    <dgm:pt modelId="{9558074F-2E79-43E4-AE72-A1F772F3E679}" type="sibTrans" cxnId="{5B3FE4D8-D10C-44DC-8068-4614F4F8F36E}">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738494" custScaleY="312470" custLinFactX="-49885" custLinFactNeighborX="-100000" custLinFactNeighborY="-19826">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673356" custLinFactNeighborX="7575" custLinFactNeighborY="-10655">
        <dgm:presLayoutVars>
          <dgm:bulletEnabled val="1"/>
        </dgm:presLayoutVars>
      </dgm:prSet>
      <dgm:spPr/>
    </dgm:pt>
  </dgm:ptLst>
  <dgm:cxnLst>
    <dgm:cxn modelId="{E3D0BB21-EFEE-4661-BA50-297B91C612F2}" type="presOf" srcId="{31E46FB7-20AD-4A2C-B9EE-1D605D1D52C9}" destId="{011AE43A-A5A5-4B0B-9504-A9612A9AEB4E}" srcOrd="0" destOrd="0"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1EA64680-AA87-46E0-8EA7-97E9EAF972E5}" srcId="{B2166E55-21FF-4BF3-B162-CD93DD90132C}" destId="{8A16061B-313E-46B0-B7D7-3EAEA9A73524}" srcOrd="0" destOrd="0" parTransId="{F87E54A9-3DE5-4FFB-BEBA-E7DAEE30F567}" sibTransId="{FE71CAD9-08F9-4291-B1EF-9B458A3C404B}"/>
    <dgm:cxn modelId="{02294491-79D3-4C1B-9022-EAA168F78656}" type="presOf" srcId="{B2166E55-21FF-4BF3-B162-CD93DD90132C}" destId="{4DC67A5A-5D79-46A3-9F43-7CC4EA1A5A9D}" srcOrd="0" destOrd="0" presId="urn:microsoft.com/office/officeart/2005/8/layout/chevron2"/>
    <dgm:cxn modelId="{B1D3BFB0-6253-4236-AC0D-377BA44EFC7F}" type="presOf" srcId="{8A16061B-313E-46B0-B7D7-3EAEA9A73524}" destId="{4DC67A5A-5D79-46A3-9F43-7CC4EA1A5A9D}" srcOrd="0" destOrd="1" presId="urn:microsoft.com/office/officeart/2005/8/layout/chevron2"/>
    <dgm:cxn modelId="{DEEF3CB2-93B9-4C05-B719-ACC127B6ED48}" type="presOf" srcId="{31236574-F328-41BD-B2C1-AA34E78F79AE}" destId="{C65A2F87-DE17-4B01-B3D5-B12238244919}" srcOrd="0" destOrd="0" presId="urn:microsoft.com/office/officeart/2005/8/layout/chevron2"/>
    <dgm:cxn modelId="{A9A6FFD1-A3C0-4922-9733-AF61F6B78B96}" type="presOf" srcId="{C851A032-2CC2-4484-BA15-5CB707F56A10}" destId="{4DC67A5A-5D79-46A3-9F43-7CC4EA1A5A9D}" srcOrd="0" destOrd="2" presId="urn:microsoft.com/office/officeart/2005/8/layout/chevron2"/>
    <dgm:cxn modelId="{5B3FE4D8-D10C-44DC-8068-4614F4F8F36E}" srcId="{B2166E55-21FF-4BF3-B162-CD93DD90132C}" destId="{C851A032-2CC2-4484-BA15-5CB707F56A10}" srcOrd="1" destOrd="0" parTransId="{8C77C1AC-7620-4EEE-A636-69F6E240088B}" sibTransId="{9558074F-2E79-43E4-AE72-A1F772F3E679}"/>
    <dgm:cxn modelId="{DBEECFDC-B03D-407C-9BBA-9C6C335AC8F4}" srcId="{31E46FB7-20AD-4A2C-B9EE-1D605D1D52C9}" destId="{B2166E55-21FF-4BF3-B162-CD93DD90132C}" srcOrd="0" destOrd="0" parTransId="{B7A2E187-248F-4960-9C79-7893C2719819}" sibTransId="{841C5C83-E247-4F60-9875-EED7D104D111}"/>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dgm:t>
        <a:bodyPr/>
        <a:lstStyle/>
        <a:p>
          <a:r>
            <a:rPr lang="fr-FR" sz="2000" b="1" dirty="0">
              <a:solidFill>
                <a:schemeClr val="tx1"/>
              </a:solidFill>
            </a:rPr>
            <a:t>Engagement politique et institutionnel</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t>Loi de 2018 déterminant les principes fondamentaux de la protection sociale </a:t>
          </a:r>
          <a:r>
            <a:rPr lang="fr-FR" sz="2000" b="1"/>
            <a:t>du Niger:</a:t>
          </a:r>
          <a:endParaRPr lang="fr-FR" sz="2000" b="1" dirty="0"/>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E88D62B1-B537-4D6F-8A9A-C98051469AE7}">
      <dgm:prSet phldrT="[Texte]" custT="1"/>
      <dgm:spPr/>
      <dgm:t>
        <a:bodyPr/>
        <a:lstStyle/>
        <a:p>
          <a:r>
            <a:rPr lang="fr-FR" sz="2000" dirty="0"/>
            <a:t>Droit des personnes vulnérables à la gratuité des soins de santé</a:t>
          </a:r>
        </a:p>
      </dgm:t>
    </dgm:pt>
    <dgm:pt modelId="{70355CC3-6089-4DF3-8516-DC9B32C92542}" type="parTrans" cxnId="{6BCE3586-8067-438C-BE18-A467D07D0B24}">
      <dgm:prSet/>
      <dgm:spPr/>
      <dgm:t>
        <a:bodyPr/>
        <a:lstStyle/>
        <a:p>
          <a:endParaRPr lang="fr-FR"/>
        </a:p>
      </dgm:t>
    </dgm:pt>
    <dgm:pt modelId="{A90328C2-27A4-4282-9933-67DE585F80C0}" type="sibTrans" cxnId="{6BCE3586-8067-438C-BE18-A467D07D0B24}">
      <dgm:prSet/>
      <dgm:spPr/>
      <dgm:t>
        <a:bodyPr/>
        <a:lstStyle/>
        <a:p>
          <a:endParaRPr lang="fr-FR"/>
        </a:p>
      </dgm:t>
    </dgm:pt>
    <dgm:pt modelId="{CFB12802-198D-4B74-ACF5-4B786710A242}">
      <dgm:prSet phldrT="[Texte]" custT="1"/>
      <dgm:spPr/>
      <dgm:t>
        <a:bodyPr/>
        <a:lstStyle/>
        <a:p>
          <a:r>
            <a:rPr lang="fr-FR" sz="2000" dirty="0"/>
            <a:t>Bénéfice de la gratuité sur la base d’octroi d’une « carte de solidarité »</a:t>
          </a:r>
        </a:p>
      </dgm:t>
    </dgm:pt>
    <dgm:pt modelId="{1BB5F999-6F76-4BDE-8559-943C1E7D8211}" type="parTrans" cxnId="{A5713B9B-8E4B-4175-A49F-45E966FCA231}">
      <dgm:prSet/>
      <dgm:spPr/>
      <dgm:t>
        <a:bodyPr/>
        <a:lstStyle/>
        <a:p>
          <a:endParaRPr lang="fr-FR"/>
        </a:p>
      </dgm:t>
    </dgm:pt>
    <dgm:pt modelId="{93555ADB-8329-473C-9848-E6F966EDFF5E}" type="sibTrans" cxnId="{A5713B9B-8E4B-4175-A49F-45E966FCA231}">
      <dgm:prSet/>
      <dgm:spPr/>
      <dgm:t>
        <a:bodyPr/>
        <a:lstStyle/>
        <a:p>
          <a:endParaRPr lang="fr-FR"/>
        </a:p>
      </dgm:t>
    </dgm:pt>
    <dgm:pt modelId="{C1913D93-AF59-4CAE-B3CF-C2CD5EC7D060}">
      <dgm:prSet phldrT="[Texte]" custT="1"/>
      <dgm:spPr/>
      <dgm:t>
        <a:bodyPr/>
        <a:lstStyle/>
        <a:p>
          <a:r>
            <a:rPr lang="fr-FR" sz="2000" dirty="0"/>
            <a:t>Définition de la vulnérabilité et liste des catégories vulnérables parmi la population</a:t>
          </a:r>
        </a:p>
      </dgm:t>
    </dgm:pt>
    <dgm:pt modelId="{DD4E0A46-700B-4A1E-AF1B-A4E976A4EF09}" type="sibTrans" cxnId="{53AB9959-3F53-459B-AE80-F647DB6D92D1}">
      <dgm:prSet/>
      <dgm:spPr/>
      <dgm:t>
        <a:bodyPr/>
        <a:lstStyle/>
        <a:p>
          <a:endParaRPr lang="fr-FR"/>
        </a:p>
      </dgm:t>
    </dgm:pt>
    <dgm:pt modelId="{43FE42B9-CE21-4DC9-AEB5-91634191FE7B}" type="parTrans" cxnId="{53AB9959-3F53-459B-AE80-F647DB6D92D1}">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740015" custScaleY="316659" custLinFactX="-40155" custLinFactNeighborX="-100000" custLinFactNeighborY="2496">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673356" custLinFactNeighborX="10768" custLinFactNeighborY="1447">
        <dgm:presLayoutVars>
          <dgm:bulletEnabled val="1"/>
        </dgm:presLayoutVars>
      </dgm:prSet>
      <dgm:spPr/>
    </dgm:pt>
  </dgm:ptLst>
  <dgm:cxnLst>
    <dgm:cxn modelId="{E3D0BB21-EFEE-4661-BA50-297B91C612F2}" type="presOf" srcId="{31E46FB7-20AD-4A2C-B9EE-1D605D1D52C9}" destId="{011AE43A-A5A5-4B0B-9504-A9612A9AEB4E}" srcOrd="0" destOrd="0"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53AB9959-3F53-459B-AE80-F647DB6D92D1}" srcId="{B2166E55-21FF-4BF3-B162-CD93DD90132C}" destId="{C1913D93-AF59-4CAE-B3CF-C2CD5EC7D060}" srcOrd="0" destOrd="0" parTransId="{43FE42B9-CE21-4DC9-AEB5-91634191FE7B}" sibTransId="{DD4E0A46-700B-4A1E-AF1B-A4E976A4EF09}"/>
    <dgm:cxn modelId="{6BCE3586-8067-438C-BE18-A467D07D0B24}" srcId="{B2166E55-21FF-4BF3-B162-CD93DD90132C}" destId="{E88D62B1-B537-4D6F-8A9A-C98051469AE7}" srcOrd="1" destOrd="0" parTransId="{70355CC3-6089-4DF3-8516-DC9B32C92542}" sibTransId="{A90328C2-27A4-4282-9933-67DE585F80C0}"/>
    <dgm:cxn modelId="{02294491-79D3-4C1B-9022-EAA168F78656}" type="presOf" srcId="{B2166E55-21FF-4BF3-B162-CD93DD90132C}" destId="{4DC67A5A-5D79-46A3-9F43-7CC4EA1A5A9D}" srcOrd="0" destOrd="0" presId="urn:microsoft.com/office/officeart/2005/8/layout/chevron2"/>
    <dgm:cxn modelId="{95419D92-92AC-4F7D-9732-1B79306E7F24}" type="presOf" srcId="{E88D62B1-B537-4D6F-8A9A-C98051469AE7}" destId="{4DC67A5A-5D79-46A3-9F43-7CC4EA1A5A9D}" srcOrd="0" destOrd="2" presId="urn:microsoft.com/office/officeart/2005/8/layout/chevron2"/>
    <dgm:cxn modelId="{A5713B9B-8E4B-4175-A49F-45E966FCA231}" srcId="{B2166E55-21FF-4BF3-B162-CD93DD90132C}" destId="{CFB12802-198D-4B74-ACF5-4B786710A242}" srcOrd="2" destOrd="0" parTransId="{1BB5F999-6F76-4BDE-8559-943C1E7D8211}" sibTransId="{93555ADB-8329-473C-9848-E6F966EDFF5E}"/>
    <dgm:cxn modelId="{0C3B92AB-5F27-4466-9D3D-386E4E9F7D24}" type="presOf" srcId="{CFB12802-198D-4B74-ACF5-4B786710A242}" destId="{4DC67A5A-5D79-46A3-9F43-7CC4EA1A5A9D}" srcOrd="0" destOrd="3" presId="urn:microsoft.com/office/officeart/2005/8/layout/chevron2"/>
    <dgm:cxn modelId="{DEEF3CB2-93B9-4C05-B719-ACC127B6ED48}" type="presOf" srcId="{31236574-F328-41BD-B2C1-AA34E78F79AE}" destId="{C65A2F87-DE17-4B01-B3D5-B12238244919}" srcOrd="0" destOrd="0" presId="urn:microsoft.com/office/officeart/2005/8/layout/chevron2"/>
    <dgm:cxn modelId="{DBEECFDC-B03D-407C-9BBA-9C6C335AC8F4}" srcId="{31E46FB7-20AD-4A2C-B9EE-1D605D1D52C9}" destId="{B2166E55-21FF-4BF3-B162-CD93DD90132C}" srcOrd="0" destOrd="0" parTransId="{B7A2E187-248F-4960-9C79-7893C2719819}" sibTransId="{841C5C83-E247-4F60-9875-EED7D104D111}"/>
    <dgm:cxn modelId="{8E35D8E2-194A-4194-A87C-48456445019B}" type="presOf" srcId="{C1913D93-AF59-4CAE-B3CF-C2CD5EC7D060}" destId="{4DC67A5A-5D79-46A3-9F43-7CC4EA1A5A9D}" srcOrd="0" destOrd="1" presId="urn:microsoft.com/office/officeart/2005/8/layout/chevron2"/>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chemeClr val="accent5">
            <a:lumMod val="60000"/>
            <a:lumOff val="40000"/>
          </a:schemeClr>
        </a:solidFill>
      </dgm:spPr>
      <dgm:t>
        <a:bodyPr/>
        <a:lstStyle/>
        <a:p>
          <a:r>
            <a:rPr lang="fr-FR" sz="2000" b="1" dirty="0">
              <a:solidFill>
                <a:schemeClr val="tx1"/>
              </a:solidFill>
            </a:rPr>
            <a:t>Stratégie nationale 2021-2030 de la CSU du Niger</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dirty="0"/>
            <a:t>La </a:t>
          </a:r>
          <a:r>
            <a:rPr lang="fr-FR" sz="2000" b="1" dirty="0"/>
            <a:t>refonte et l’opérationnalisation de la gratuité des soins </a:t>
          </a:r>
          <a:r>
            <a:rPr lang="fr-FR" sz="2000" dirty="0"/>
            <a:t>comme </a:t>
          </a:r>
          <a:r>
            <a:rPr lang="fr-FR" sz="2000" u="sng" dirty="0"/>
            <a:t>point d’entrée à la CSU</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1F33DEF7-C742-40AC-8960-0C787054C19F}">
      <dgm:prSet phldrT="[Texte]" custT="1"/>
      <dgm:spPr/>
      <dgm:t>
        <a:bodyPr/>
        <a:lstStyle/>
        <a:p>
          <a:endParaRPr lang="fr-FR" sz="2000" dirty="0"/>
        </a:p>
      </dgm:t>
    </dgm:pt>
    <dgm:pt modelId="{8FC943EF-CC3C-45AE-99DE-65859E4038C2}" type="parTrans" cxnId="{D23C828A-A954-4BA4-A68D-B8E91BC692D3}">
      <dgm:prSet/>
      <dgm:spPr/>
      <dgm:t>
        <a:bodyPr/>
        <a:lstStyle/>
        <a:p>
          <a:endParaRPr lang="fr-FR"/>
        </a:p>
      </dgm:t>
    </dgm:pt>
    <dgm:pt modelId="{2C69C72D-ADF0-4BD4-A604-9B48E215FAB8}" type="sibTrans" cxnId="{D23C828A-A954-4BA4-A68D-B8E91BC692D3}">
      <dgm:prSet/>
      <dgm:spPr/>
      <dgm:t>
        <a:bodyPr/>
        <a:lstStyle/>
        <a:p>
          <a:endParaRPr lang="fr-FR"/>
        </a:p>
      </dgm:t>
    </dgm:pt>
    <dgm:pt modelId="{E470339A-EB7D-4F93-A654-42DD180170FE}">
      <dgm:prSet phldrT="[Texte]" custT="1"/>
      <dgm:spPr/>
      <dgm:t>
        <a:bodyPr/>
        <a:lstStyle/>
        <a:p>
          <a:r>
            <a:rPr lang="fr-FR" sz="2000" dirty="0"/>
            <a:t>Une </a:t>
          </a:r>
          <a:r>
            <a:rPr lang="fr-FR" sz="2000" b="1" dirty="0"/>
            <a:t>structure technique nationale, professionnalisée </a:t>
          </a:r>
          <a:r>
            <a:rPr lang="fr-FR" sz="2000" dirty="0"/>
            <a:t>pour la gestion de la gratuité dans le cadre d’une vision globale de CSU: INAM gestionnaire du Régime d’Assistance  Médicale (RAMED) de la CMU</a:t>
          </a:r>
        </a:p>
      </dgm:t>
    </dgm:pt>
    <dgm:pt modelId="{16425FE8-29DE-4EA0-9BE2-C5D18850B1ED}" type="parTrans" cxnId="{79A7ABFB-F73A-4145-A6BC-B83C3CAD6C21}">
      <dgm:prSet/>
      <dgm:spPr/>
      <dgm:t>
        <a:bodyPr/>
        <a:lstStyle/>
        <a:p>
          <a:endParaRPr lang="fr-FR"/>
        </a:p>
      </dgm:t>
    </dgm:pt>
    <dgm:pt modelId="{527AAC20-89C7-45EB-942E-7BAC45DCB9AE}" type="sibTrans" cxnId="{79A7ABFB-F73A-4145-A6BC-B83C3CAD6C21}">
      <dgm:prSet/>
      <dgm:spPr/>
      <dgm:t>
        <a:bodyPr/>
        <a:lstStyle/>
        <a:p>
          <a:endParaRPr lang="fr-FR"/>
        </a:p>
      </dgm:t>
    </dgm:pt>
    <dgm:pt modelId="{810367D9-8C83-41BC-B61B-4F5B4E0F8256}">
      <dgm:prSet phldrT="[Texte]" custT="1"/>
      <dgm:spPr/>
      <dgm:t>
        <a:bodyPr/>
        <a:lstStyle/>
        <a:p>
          <a:r>
            <a:rPr lang="fr-FR" sz="2000" dirty="0"/>
            <a:t>Le </a:t>
          </a:r>
          <a:r>
            <a:rPr lang="fr-FR" sz="2000" b="1" dirty="0"/>
            <a:t>panier de soins de la gratuité </a:t>
          </a:r>
          <a:r>
            <a:rPr lang="fr-FR" sz="2000" dirty="0"/>
            <a:t>comme composante essentielle du panier de base de la CSU</a:t>
          </a:r>
        </a:p>
      </dgm:t>
    </dgm:pt>
    <dgm:pt modelId="{D042FBF8-A6FE-487E-A184-0E20FB8F144D}" type="parTrans" cxnId="{0E79B086-5CB6-48D0-A802-80EA273521D0}">
      <dgm:prSet/>
      <dgm:spPr/>
      <dgm:t>
        <a:bodyPr/>
        <a:lstStyle/>
        <a:p>
          <a:endParaRPr lang="fr-FR"/>
        </a:p>
      </dgm:t>
    </dgm:pt>
    <dgm:pt modelId="{C685A06D-38E8-46A3-9734-3993E2318012}" type="sibTrans" cxnId="{0E79B086-5CB6-48D0-A802-80EA273521D0}">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713993" custScaleY="312440" custLinFactX="-54694" custLinFactNeighborX="-100000" custLinFactNeighborY="-10713">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673356" custLinFactNeighborX="7575" custLinFactNeighborY="-10655">
        <dgm:presLayoutVars>
          <dgm:bulletEnabled val="1"/>
        </dgm:presLayoutVars>
      </dgm:prSet>
      <dgm:spPr/>
    </dgm:pt>
  </dgm:ptLst>
  <dgm:cxnLst>
    <dgm:cxn modelId="{E3D0BB21-EFEE-4661-BA50-297B91C612F2}" type="presOf" srcId="{31E46FB7-20AD-4A2C-B9EE-1D605D1D52C9}" destId="{011AE43A-A5A5-4B0B-9504-A9612A9AEB4E}" srcOrd="0" destOrd="0" presId="urn:microsoft.com/office/officeart/2005/8/layout/chevron2"/>
    <dgm:cxn modelId="{4FF94624-B2DF-4E71-B12A-5998086028AD}" type="presOf" srcId="{E470339A-EB7D-4F93-A654-42DD180170FE}" destId="{4DC67A5A-5D79-46A3-9F43-7CC4EA1A5A9D}" srcOrd="0" destOrd="1"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0E79B086-5CB6-48D0-A802-80EA273521D0}" srcId="{31E46FB7-20AD-4A2C-B9EE-1D605D1D52C9}" destId="{810367D9-8C83-41BC-B61B-4F5B4E0F8256}" srcOrd="2" destOrd="0" parTransId="{D042FBF8-A6FE-487E-A184-0E20FB8F144D}" sibTransId="{C685A06D-38E8-46A3-9734-3993E2318012}"/>
    <dgm:cxn modelId="{D23C828A-A954-4BA4-A68D-B8E91BC692D3}" srcId="{31E46FB7-20AD-4A2C-B9EE-1D605D1D52C9}" destId="{1F33DEF7-C742-40AC-8960-0C787054C19F}" srcOrd="3" destOrd="0" parTransId="{8FC943EF-CC3C-45AE-99DE-65859E4038C2}" sibTransId="{2C69C72D-ADF0-4BD4-A604-9B48E215FAB8}"/>
    <dgm:cxn modelId="{02294491-79D3-4C1B-9022-EAA168F78656}" type="presOf" srcId="{B2166E55-21FF-4BF3-B162-CD93DD90132C}" destId="{4DC67A5A-5D79-46A3-9F43-7CC4EA1A5A9D}" srcOrd="0" destOrd="0" presId="urn:microsoft.com/office/officeart/2005/8/layout/chevron2"/>
    <dgm:cxn modelId="{5C06C09D-53EE-421A-8C7F-2F89D3A00D9A}" type="presOf" srcId="{810367D9-8C83-41BC-B61B-4F5B4E0F8256}" destId="{4DC67A5A-5D79-46A3-9F43-7CC4EA1A5A9D}" srcOrd="0" destOrd="2" presId="urn:microsoft.com/office/officeart/2005/8/layout/chevron2"/>
    <dgm:cxn modelId="{DEEF3CB2-93B9-4C05-B719-ACC127B6ED48}" type="presOf" srcId="{31236574-F328-41BD-B2C1-AA34E78F79AE}" destId="{C65A2F87-DE17-4B01-B3D5-B12238244919}" srcOrd="0" destOrd="0" presId="urn:microsoft.com/office/officeart/2005/8/layout/chevron2"/>
    <dgm:cxn modelId="{058580C2-B313-4EFF-B646-186DA32B9400}" type="presOf" srcId="{1F33DEF7-C742-40AC-8960-0C787054C19F}" destId="{4DC67A5A-5D79-46A3-9F43-7CC4EA1A5A9D}" srcOrd="0" destOrd="3" presId="urn:microsoft.com/office/officeart/2005/8/layout/chevron2"/>
    <dgm:cxn modelId="{DBEECFDC-B03D-407C-9BBA-9C6C335AC8F4}" srcId="{31E46FB7-20AD-4A2C-B9EE-1D605D1D52C9}" destId="{B2166E55-21FF-4BF3-B162-CD93DD90132C}" srcOrd="0" destOrd="0" parTransId="{B7A2E187-248F-4960-9C79-7893C2719819}" sibTransId="{841C5C83-E247-4F60-9875-EED7D104D111}"/>
    <dgm:cxn modelId="{79A7ABFB-F73A-4145-A6BC-B83C3CAD6C21}" srcId="{31E46FB7-20AD-4A2C-B9EE-1D605D1D52C9}" destId="{E470339A-EB7D-4F93-A654-42DD180170FE}" srcOrd="1" destOrd="0" parTransId="{16425FE8-29DE-4EA0-9BE2-C5D18850B1ED}" sibTransId="{527AAC20-89C7-45EB-942E-7BAC45DCB9AE}"/>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C0D74A70-E711-42AD-89D8-9E89661A39C6}"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rgbClr val="7030A0"/>
        </a:solidFill>
        <a:ln>
          <a:solidFill>
            <a:srgbClr val="7030A0"/>
          </a:solidFill>
        </a:ln>
      </dgm:spPr>
      <dgm:t>
        <a:bodyPr/>
        <a:lstStyle/>
        <a:p>
          <a:r>
            <a:rPr lang="fr-FR" sz="2000" b="1" dirty="0">
              <a:solidFill>
                <a:schemeClr val="tx1"/>
              </a:solidFill>
            </a:rPr>
            <a:t>Projet I3S (AFD/EF)/P4H</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t>Document définissant le cadre institutionnel et organisationnel de l’INAM</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69164DD9-33A3-481A-BE90-9D113D7F2C6C}">
      <dgm:prSet custT="1"/>
      <dgm:spPr/>
      <dgm:t>
        <a:bodyPr/>
        <a:lstStyle/>
        <a:p>
          <a:r>
            <a:rPr lang="fr-FR" sz="2000" b="1" dirty="0"/>
            <a:t>Statut d’EPA sous la double tutelle</a:t>
          </a:r>
          <a:r>
            <a:rPr lang="fr-FR" sz="2000" dirty="0"/>
            <a:t>, technique du Ministère chargé de la santé publique et générale du Ministère chargé de la protection sociale conformément à la réglementation en vigueur du Niger</a:t>
          </a:r>
        </a:p>
      </dgm:t>
    </dgm:pt>
    <dgm:pt modelId="{87BCDC00-B796-4C33-9834-FC6819F1720E}" type="parTrans" cxnId="{BE652F7B-374B-444D-8365-1BBA7532E801}">
      <dgm:prSet/>
      <dgm:spPr/>
      <dgm:t>
        <a:bodyPr/>
        <a:lstStyle/>
        <a:p>
          <a:endParaRPr lang="fr-FR"/>
        </a:p>
      </dgm:t>
    </dgm:pt>
    <dgm:pt modelId="{A695A157-3E05-4D75-98EF-EF65EA8D6CE8}" type="sibTrans" cxnId="{BE652F7B-374B-444D-8365-1BBA7532E801}">
      <dgm:prSet/>
      <dgm:spPr/>
      <dgm:t>
        <a:bodyPr/>
        <a:lstStyle/>
        <a:p>
          <a:endParaRPr lang="fr-FR"/>
        </a:p>
      </dgm:t>
    </dgm:pt>
    <dgm:pt modelId="{30D96CC1-FA46-4ACF-8D59-A5F0DB74D88C}">
      <dgm:prSet custT="1"/>
      <dgm:spPr/>
      <dgm:t>
        <a:bodyPr/>
        <a:lstStyle/>
        <a:p>
          <a:r>
            <a:rPr lang="fr-FR" sz="2000" dirty="0"/>
            <a:t>Une </a:t>
          </a:r>
          <a:r>
            <a:rPr lang="fr-FR" sz="2000" b="1" dirty="0"/>
            <a:t>gouvernance respectant les normes internationales à travers 4 organes </a:t>
          </a:r>
          <a:r>
            <a:rPr lang="fr-FR" sz="2000" dirty="0"/>
            <a:t>i) un conseil de surveillance présidé par le premier ministre, ii)  un commissaire aux comptes nommé par le conseil de surveillance, iii)  un conseil d’administration où les PTFs associés y siègent avec voix consultative, iv) une direction générale, recrutée sur base de compétence et de mérite</a:t>
          </a:r>
        </a:p>
      </dgm:t>
    </dgm:pt>
    <dgm:pt modelId="{A0556CC2-23EE-4FC1-A049-F5997C0AE3BB}" type="parTrans" cxnId="{0A22A8E3-82E7-4C14-B702-E50A80594DD9}">
      <dgm:prSet/>
      <dgm:spPr/>
      <dgm:t>
        <a:bodyPr/>
        <a:lstStyle/>
        <a:p>
          <a:endParaRPr lang="fr-FR"/>
        </a:p>
      </dgm:t>
    </dgm:pt>
    <dgm:pt modelId="{5199AB6A-2D74-48B2-8C2F-E9C440FDE9E9}" type="sibTrans" cxnId="{0A22A8E3-82E7-4C14-B702-E50A80594DD9}">
      <dgm:prSet/>
      <dgm:spPr/>
      <dgm:t>
        <a:bodyPr/>
        <a:lstStyle/>
        <a:p>
          <a:endParaRPr lang="fr-FR"/>
        </a:p>
      </dgm:t>
    </dgm:pt>
    <dgm:pt modelId="{AEE4ABE5-1529-4E45-9A64-F4418D147C9C}">
      <dgm:prSet custT="1"/>
      <dgm:spPr/>
      <dgm:t>
        <a:bodyPr/>
        <a:lstStyle/>
        <a:p>
          <a:r>
            <a:rPr lang="fr-FR" sz="2000" dirty="0"/>
            <a:t>Une relation entre l’INAM et sa tutelle encadrée par </a:t>
          </a:r>
          <a:r>
            <a:rPr lang="fr-FR" sz="2000" b="1" dirty="0"/>
            <a:t>un COPM (Contrat d’Objectif de Performance et de Moyens)</a:t>
          </a:r>
        </a:p>
      </dgm:t>
    </dgm:pt>
    <dgm:pt modelId="{0ED5310B-C423-4833-800D-C6061690E23B}" type="parTrans" cxnId="{F02CB1A7-09DE-4A46-8F64-C60B722E3BB1}">
      <dgm:prSet/>
      <dgm:spPr/>
      <dgm:t>
        <a:bodyPr/>
        <a:lstStyle/>
        <a:p>
          <a:endParaRPr lang="fr-FR"/>
        </a:p>
      </dgm:t>
    </dgm:pt>
    <dgm:pt modelId="{08CEC217-3404-4860-BF93-75BDE6556BDC}" type="sibTrans" cxnId="{F02CB1A7-09DE-4A46-8F64-C60B722E3BB1}">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569548" custScaleY="245108" custLinFactX="-37323" custLinFactNeighborX="-100000">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404988" custLinFactNeighborX="7575" custLinFactNeighborY="-36196">
        <dgm:presLayoutVars>
          <dgm:bulletEnabled val="1"/>
        </dgm:presLayoutVars>
      </dgm:prSet>
      <dgm:spPr/>
    </dgm:pt>
  </dgm:ptLst>
  <dgm:cxnLst>
    <dgm:cxn modelId="{163B6115-55F9-49FB-B31B-E43B380233DD}" type="presOf" srcId="{B2166E55-21FF-4BF3-B162-CD93DD90132C}" destId="{4DC67A5A-5D79-46A3-9F43-7CC4EA1A5A9D}" srcOrd="0" destOrd="0" presId="urn:microsoft.com/office/officeart/2005/8/layout/chevron2"/>
    <dgm:cxn modelId="{5CD38136-3F89-412D-A32A-137D7E45996C}" type="presOf" srcId="{31236574-F328-41BD-B2C1-AA34E78F79AE}" destId="{C65A2F87-DE17-4B01-B3D5-B12238244919}" srcOrd="0" destOrd="0"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BE652F7B-374B-444D-8365-1BBA7532E801}" srcId="{B2166E55-21FF-4BF3-B162-CD93DD90132C}" destId="{69164DD9-33A3-481A-BE90-9D113D7F2C6C}" srcOrd="0" destOrd="0" parTransId="{87BCDC00-B796-4C33-9834-FC6819F1720E}" sibTransId="{A695A157-3E05-4D75-98EF-EF65EA8D6CE8}"/>
    <dgm:cxn modelId="{F02CB1A7-09DE-4A46-8F64-C60B722E3BB1}" srcId="{B2166E55-21FF-4BF3-B162-CD93DD90132C}" destId="{AEE4ABE5-1529-4E45-9A64-F4418D147C9C}" srcOrd="2" destOrd="0" parTransId="{0ED5310B-C423-4833-800D-C6061690E23B}" sibTransId="{08CEC217-3404-4860-BF93-75BDE6556BDC}"/>
    <dgm:cxn modelId="{435F57D9-179A-4EC7-8327-4A35C4FD08E9}" type="presOf" srcId="{AEE4ABE5-1529-4E45-9A64-F4418D147C9C}" destId="{4DC67A5A-5D79-46A3-9F43-7CC4EA1A5A9D}" srcOrd="0" destOrd="3" presId="urn:microsoft.com/office/officeart/2005/8/layout/chevron2"/>
    <dgm:cxn modelId="{C9BFD3DB-E6C1-4E8C-9BE3-DA9A1AD26CB1}" type="presOf" srcId="{69164DD9-33A3-481A-BE90-9D113D7F2C6C}" destId="{4DC67A5A-5D79-46A3-9F43-7CC4EA1A5A9D}" srcOrd="0" destOrd="1" presId="urn:microsoft.com/office/officeart/2005/8/layout/chevron2"/>
    <dgm:cxn modelId="{DBEECFDC-B03D-407C-9BBA-9C6C335AC8F4}" srcId="{31E46FB7-20AD-4A2C-B9EE-1D605D1D52C9}" destId="{B2166E55-21FF-4BF3-B162-CD93DD90132C}" srcOrd="0" destOrd="0" parTransId="{B7A2E187-248F-4960-9C79-7893C2719819}" sibTransId="{841C5C83-E247-4F60-9875-EED7D104D111}"/>
    <dgm:cxn modelId="{0A22A8E3-82E7-4C14-B702-E50A80594DD9}" srcId="{B2166E55-21FF-4BF3-B162-CD93DD90132C}" destId="{30D96CC1-FA46-4ACF-8D59-A5F0DB74D88C}" srcOrd="1" destOrd="0" parTransId="{A0556CC2-23EE-4FC1-A049-F5997C0AE3BB}" sibTransId="{5199AB6A-2D74-48B2-8C2F-E9C440FDE9E9}"/>
    <dgm:cxn modelId="{7C6330E5-5489-4D07-8B94-46A0999CC6ED}" type="presOf" srcId="{30D96CC1-FA46-4ACF-8D59-A5F0DB74D88C}" destId="{4DC67A5A-5D79-46A3-9F43-7CC4EA1A5A9D}" srcOrd="0" destOrd="2" presId="urn:microsoft.com/office/officeart/2005/8/layout/chevron2"/>
    <dgm:cxn modelId="{B6EC61FB-76C3-4EF2-95AF-A2DEDA8CC414}" type="presOf" srcId="{31E46FB7-20AD-4A2C-B9EE-1D605D1D52C9}" destId="{011AE43A-A5A5-4B0B-9504-A9612A9AEB4E}" srcOrd="0" destOrd="0" presId="urn:microsoft.com/office/officeart/2005/8/layout/chevron2"/>
    <dgm:cxn modelId="{F400321C-4876-4EDA-B4B5-62603E270888}" type="presParOf" srcId="{C65A2F87-DE17-4B01-B3D5-B12238244919}" destId="{C0BE0FF7-A3B1-432F-963E-8016B37BCD97}" srcOrd="0" destOrd="0" presId="urn:microsoft.com/office/officeart/2005/8/layout/chevron2"/>
    <dgm:cxn modelId="{64307133-73FC-4F0F-8832-1BF00374E2F2}" type="presParOf" srcId="{C0BE0FF7-A3B1-432F-963E-8016B37BCD97}" destId="{011AE43A-A5A5-4B0B-9504-A9612A9AEB4E}" srcOrd="0" destOrd="0" presId="urn:microsoft.com/office/officeart/2005/8/layout/chevron2"/>
    <dgm:cxn modelId="{FF9C8D9B-4306-49E3-A295-09A1ABCF163B}"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rgbClr val="7030A0"/>
        </a:solidFill>
        <a:ln>
          <a:solidFill>
            <a:srgbClr val="7030A0"/>
          </a:solidFill>
        </a:ln>
      </dgm:spPr>
      <dgm:t>
        <a:bodyPr/>
        <a:lstStyle/>
        <a:p>
          <a:r>
            <a:rPr lang="fr-FR" sz="2000" b="1" dirty="0">
              <a:solidFill>
                <a:schemeClr val="tx1"/>
              </a:solidFill>
            </a:rPr>
            <a:t>Projet I3S (AFD/EF)/P4H</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t>Documents techniques produits:</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1F33DEF7-C742-40AC-8960-0C787054C19F}">
      <dgm:prSet phldrT="[Texte]" custT="1"/>
      <dgm:spPr/>
      <dgm:t>
        <a:bodyPr/>
        <a:lstStyle/>
        <a:p>
          <a:endParaRPr lang="fr-FR" sz="2000" dirty="0"/>
        </a:p>
      </dgm:t>
    </dgm:pt>
    <dgm:pt modelId="{8FC943EF-CC3C-45AE-99DE-65859E4038C2}" type="parTrans" cxnId="{D23C828A-A954-4BA4-A68D-B8E91BC692D3}">
      <dgm:prSet/>
      <dgm:spPr/>
      <dgm:t>
        <a:bodyPr/>
        <a:lstStyle/>
        <a:p>
          <a:endParaRPr lang="fr-FR"/>
        </a:p>
      </dgm:t>
    </dgm:pt>
    <dgm:pt modelId="{2C69C72D-ADF0-4BD4-A604-9B48E215FAB8}" type="sibTrans" cxnId="{D23C828A-A954-4BA4-A68D-B8E91BC692D3}">
      <dgm:prSet/>
      <dgm:spPr/>
      <dgm:t>
        <a:bodyPr/>
        <a:lstStyle/>
        <a:p>
          <a:endParaRPr lang="fr-FR"/>
        </a:p>
      </dgm:t>
    </dgm:pt>
    <dgm:pt modelId="{A18CAE28-FD46-4C56-8BDE-CF081D757115}">
      <dgm:prSet phldrT="[Texte]" custT="1"/>
      <dgm:spPr/>
      <dgm:t>
        <a:bodyPr/>
        <a:lstStyle/>
        <a:p>
          <a:r>
            <a:rPr lang="fr-FR" sz="2000" b="0" dirty="0"/>
            <a:t>Document de cadrage des procédures financières et comptables de l’INAM</a:t>
          </a:r>
        </a:p>
      </dgm:t>
    </dgm:pt>
    <dgm:pt modelId="{ED863BAE-64B6-44CE-8683-D99C8229570F}" type="parTrans" cxnId="{C3A924D7-AE5F-4050-B9F9-29D331B9F210}">
      <dgm:prSet/>
      <dgm:spPr/>
      <dgm:t>
        <a:bodyPr/>
        <a:lstStyle/>
        <a:p>
          <a:endParaRPr lang="fr-FR"/>
        </a:p>
      </dgm:t>
    </dgm:pt>
    <dgm:pt modelId="{D0514080-C044-4C8E-B9B1-ADAD35C9C02E}" type="sibTrans" cxnId="{C3A924D7-AE5F-4050-B9F9-29D331B9F210}">
      <dgm:prSet/>
      <dgm:spPr/>
      <dgm:t>
        <a:bodyPr/>
        <a:lstStyle/>
        <a:p>
          <a:endParaRPr lang="fr-FR"/>
        </a:p>
      </dgm:t>
    </dgm:pt>
    <dgm:pt modelId="{DA737272-BD8F-4EDB-88F7-FF9E124E3ECB}">
      <dgm:prSet phldrT="[Texte]" custT="1"/>
      <dgm:spPr/>
      <dgm:t>
        <a:bodyPr/>
        <a:lstStyle/>
        <a:p>
          <a:r>
            <a:rPr lang="fr-FR" sz="2000" b="0" dirty="0"/>
            <a:t>Document de cadrage du redimensionnement du panier de soins gratuits pour les femmes et les enfants de moins de cinq ans dans le cadre de la CMU</a:t>
          </a:r>
        </a:p>
      </dgm:t>
    </dgm:pt>
    <dgm:pt modelId="{334AB8D2-7B84-4F23-BF48-A118F8DB586D}" type="parTrans" cxnId="{E4B1AD11-6C21-41D8-BB96-46C088BA7F53}">
      <dgm:prSet/>
      <dgm:spPr/>
      <dgm:t>
        <a:bodyPr/>
        <a:lstStyle/>
        <a:p>
          <a:endParaRPr lang="fr-FR"/>
        </a:p>
      </dgm:t>
    </dgm:pt>
    <dgm:pt modelId="{701B5373-AFE5-45DD-AA44-73708A2845FE}" type="sibTrans" cxnId="{E4B1AD11-6C21-41D8-BB96-46C088BA7F53}">
      <dgm:prSet/>
      <dgm:spPr/>
      <dgm:t>
        <a:bodyPr/>
        <a:lstStyle/>
        <a:p>
          <a:endParaRPr lang="fr-FR"/>
        </a:p>
      </dgm:t>
    </dgm:pt>
    <dgm:pt modelId="{9CA9576B-C80B-486F-AF9A-C76CB803E6F3}">
      <dgm:prSet phldrT="[Texte]" custT="1"/>
      <dgm:spPr/>
      <dgm:t>
        <a:bodyPr/>
        <a:lstStyle/>
        <a:p>
          <a:r>
            <a:rPr lang="fr-FR" sz="2000" b="0" dirty="0"/>
            <a:t>Document de cadrage du Système d’Information et de gestion (SIG) devant contribuer à la convergence, l’intégration et l’alignement des mécanismes de financement de la santé dans le cadre de la CMU</a:t>
          </a:r>
        </a:p>
      </dgm:t>
    </dgm:pt>
    <dgm:pt modelId="{7BF4A9A0-DFF8-4296-8FD8-9C61B3F86308}" type="parTrans" cxnId="{CCE51D67-B480-4917-B7E8-4304361D316E}">
      <dgm:prSet/>
      <dgm:spPr/>
      <dgm:t>
        <a:bodyPr/>
        <a:lstStyle/>
        <a:p>
          <a:endParaRPr lang="fr-FR"/>
        </a:p>
      </dgm:t>
    </dgm:pt>
    <dgm:pt modelId="{9C7B19DE-94C6-468A-88DF-B02E01562C06}" type="sibTrans" cxnId="{CCE51D67-B480-4917-B7E8-4304361D316E}">
      <dgm:prSet/>
      <dgm:spPr/>
      <dgm:t>
        <a:bodyPr/>
        <a:lstStyle/>
        <a:p>
          <a:endParaRPr lang="fr-FR"/>
        </a:p>
      </dgm:t>
    </dgm:pt>
    <dgm:pt modelId="{E362C4BF-ABCB-403D-BE60-841BAFE96EF9}">
      <dgm:prSet phldrT="[Texte]" custT="1"/>
      <dgm:spPr/>
      <dgm:t>
        <a:bodyPr/>
        <a:lstStyle/>
        <a:p>
          <a:r>
            <a:rPr lang="fr-FR" sz="2000" b="0" dirty="0"/>
            <a:t>Projet de décret de création de l’INAM</a:t>
          </a:r>
        </a:p>
      </dgm:t>
    </dgm:pt>
    <dgm:pt modelId="{B17D7771-A29E-44B9-BD4D-53DEA4520954}" type="parTrans" cxnId="{113C4FA0-17E6-4C62-B088-E31DE1FBADE7}">
      <dgm:prSet/>
      <dgm:spPr/>
      <dgm:t>
        <a:bodyPr/>
        <a:lstStyle/>
        <a:p>
          <a:endParaRPr lang="fr-FR"/>
        </a:p>
      </dgm:t>
    </dgm:pt>
    <dgm:pt modelId="{3B49D13A-A887-4806-A483-CE67E3BEFBA8}" type="sibTrans" cxnId="{113C4FA0-17E6-4C62-B088-E31DE1FBADE7}">
      <dgm:prSet/>
      <dgm:spPr/>
      <dgm:t>
        <a:bodyPr/>
        <a:lstStyle/>
        <a:p>
          <a:endParaRPr lang="fr-FR"/>
        </a:p>
      </dgm:t>
    </dgm:pt>
    <dgm:pt modelId="{184473E0-5012-46CC-A635-A481CF10D887}">
      <dgm:prSet phldrT="[Texte]" custT="1"/>
      <dgm:spPr/>
      <dgm:t>
        <a:bodyPr/>
        <a:lstStyle/>
        <a:p>
          <a:r>
            <a:rPr lang="fr-FR" sz="2000" b="0" dirty="0"/>
            <a:t>Document de cadrage des procédures « Métier » de l’INAM</a:t>
          </a:r>
        </a:p>
      </dgm:t>
    </dgm:pt>
    <dgm:pt modelId="{25FA5C2B-44E8-4037-97A1-24896B001B3E}" type="parTrans" cxnId="{81BA30BC-E128-4DBF-A279-EFE399ECFA6E}">
      <dgm:prSet/>
      <dgm:spPr/>
      <dgm:t>
        <a:bodyPr/>
        <a:lstStyle/>
        <a:p>
          <a:endParaRPr lang="fr-FR"/>
        </a:p>
      </dgm:t>
    </dgm:pt>
    <dgm:pt modelId="{A7CA67A6-2891-40DE-889A-28E20880BC6B}" type="sibTrans" cxnId="{81BA30BC-E128-4DBF-A279-EFE399ECFA6E}">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569548" custScaleY="245108" custLinFactX="-8629" custLinFactNeighborX="-100000" custLinFactNeighborY="-3245">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673356" custLinFactNeighborX="7575" custLinFactNeighborY="-36196">
        <dgm:presLayoutVars>
          <dgm:bulletEnabled val="1"/>
        </dgm:presLayoutVars>
      </dgm:prSet>
      <dgm:spPr/>
    </dgm:pt>
  </dgm:ptLst>
  <dgm:cxnLst>
    <dgm:cxn modelId="{E4B1AD11-6C21-41D8-BB96-46C088BA7F53}" srcId="{B2166E55-21FF-4BF3-B162-CD93DD90132C}" destId="{DA737272-BD8F-4EDB-88F7-FF9E124E3ECB}" srcOrd="2" destOrd="0" parTransId="{334AB8D2-7B84-4F23-BF48-A118F8DB586D}" sibTransId="{701B5373-AFE5-45DD-AA44-73708A2845FE}"/>
    <dgm:cxn modelId="{E3D0BB21-EFEE-4661-BA50-297B91C612F2}" type="presOf" srcId="{31E46FB7-20AD-4A2C-B9EE-1D605D1D52C9}" destId="{011AE43A-A5A5-4B0B-9504-A9612A9AEB4E}" srcOrd="0" destOrd="0" presId="urn:microsoft.com/office/officeart/2005/8/layout/chevron2"/>
    <dgm:cxn modelId="{CCE51D67-B480-4917-B7E8-4304361D316E}" srcId="{B2166E55-21FF-4BF3-B162-CD93DD90132C}" destId="{9CA9576B-C80B-486F-AF9A-C76CB803E6F3}" srcOrd="3" destOrd="0" parTransId="{7BF4A9A0-DFF8-4296-8FD8-9C61B3F86308}" sibTransId="{9C7B19DE-94C6-468A-88DF-B02E01562C06}"/>
    <dgm:cxn modelId="{7B498173-9757-43E4-AA54-80BA780A9425}" srcId="{31236574-F328-41BD-B2C1-AA34E78F79AE}" destId="{31E46FB7-20AD-4A2C-B9EE-1D605D1D52C9}" srcOrd="0" destOrd="0" parTransId="{240A099A-D735-4596-A179-12B9C35564E6}" sibTransId="{621CCD6F-E321-4BE8-899E-25A0A58CBC79}"/>
    <dgm:cxn modelId="{D23C828A-A954-4BA4-A68D-B8E91BC692D3}" srcId="{31E46FB7-20AD-4A2C-B9EE-1D605D1D52C9}" destId="{1F33DEF7-C742-40AC-8960-0C787054C19F}" srcOrd="1" destOrd="0" parTransId="{8FC943EF-CC3C-45AE-99DE-65859E4038C2}" sibTransId="{2C69C72D-ADF0-4BD4-A604-9B48E215FAB8}"/>
    <dgm:cxn modelId="{16478E8B-3EBA-4F16-B44B-49BC12FD5C55}" type="presOf" srcId="{184473E0-5012-46CC-A635-A481CF10D887}" destId="{4DC67A5A-5D79-46A3-9F43-7CC4EA1A5A9D}" srcOrd="0" destOrd="1" presId="urn:microsoft.com/office/officeart/2005/8/layout/chevron2"/>
    <dgm:cxn modelId="{02294491-79D3-4C1B-9022-EAA168F78656}" type="presOf" srcId="{B2166E55-21FF-4BF3-B162-CD93DD90132C}" destId="{4DC67A5A-5D79-46A3-9F43-7CC4EA1A5A9D}" srcOrd="0" destOrd="0" presId="urn:microsoft.com/office/officeart/2005/8/layout/chevron2"/>
    <dgm:cxn modelId="{09EE3F95-678C-4B70-8A96-5C4122107562}" type="presOf" srcId="{9CA9576B-C80B-486F-AF9A-C76CB803E6F3}" destId="{4DC67A5A-5D79-46A3-9F43-7CC4EA1A5A9D}" srcOrd="0" destOrd="4" presId="urn:microsoft.com/office/officeart/2005/8/layout/chevron2"/>
    <dgm:cxn modelId="{C206E996-B510-4A22-A1BF-6F902973DD96}" type="presOf" srcId="{E362C4BF-ABCB-403D-BE60-841BAFE96EF9}" destId="{4DC67A5A-5D79-46A3-9F43-7CC4EA1A5A9D}" srcOrd="0" destOrd="5" presId="urn:microsoft.com/office/officeart/2005/8/layout/chevron2"/>
    <dgm:cxn modelId="{113C4FA0-17E6-4C62-B088-E31DE1FBADE7}" srcId="{B2166E55-21FF-4BF3-B162-CD93DD90132C}" destId="{E362C4BF-ABCB-403D-BE60-841BAFE96EF9}" srcOrd="4" destOrd="0" parTransId="{B17D7771-A29E-44B9-BD4D-53DEA4520954}" sibTransId="{3B49D13A-A887-4806-A483-CE67E3BEFBA8}"/>
    <dgm:cxn modelId="{DEEF3CB2-93B9-4C05-B719-ACC127B6ED48}" type="presOf" srcId="{31236574-F328-41BD-B2C1-AA34E78F79AE}" destId="{C65A2F87-DE17-4B01-B3D5-B12238244919}" srcOrd="0" destOrd="0" presId="urn:microsoft.com/office/officeart/2005/8/layout/chevron2"/>
    <dgm:cxn modelId="{81BA30BC-E128-4DBF-A279-EFE399ECFA6E}" srcId="{B2166E55-21FF-4BF3-B162-CD93DD90132C}" destId="{184473E0-5012-46CC-A635-A481CF10D887}" srcOrd="0" destOrd="0" parTransId="{25FA5C2B-44E8-4037-97A1-24896B001B3E}" sibTransId="{A7CA67A6-2891-40DE-889A-28E20880BC6B}"/>
    <dgm:cxn modelId="{828CE0BC-99A0-4EDB-8748-F5D7E1C6096D}" type="presOf" srcId="{DA737272-BD8F-4EDB-88F7-FF9E124E3ECB}" destId="{4DC67A5A-5D79-46A3-9F43-7CC4EA1A5A9D}" srcOrd="0" destOrd="3" presId="urn:microsoft.com/office/officeart/2005/8/layout/chevron2"/>
    <dgm:cxn modelId="{058580C2-B313-4EFF-B646-186DA32B9400}" type="presOf" srcId="{1F33DEF7-C742-40AC-8960-0C787054C19F}" destId="{4DC67A5A-5D79-46A3-9F43-7CC4EA1A5A9D}" srcOrd="0" destOrd="6" presId="urn:microsoft.com/office/officeart/2005/8/layout/chevron2"/>
    <dgm:cxn modelId="{C054EFD2-2096-41C0-AA80-9EEF20A6F3A7}" type="presOf" srcId="{A18CAE28-FD46-4C56-8BDE-CF081D757115}" destId="{4DC67A5A-5D79-46A3-9F43-7CC4EA1A5A9D}" srcOrd="0" destOrd="2" presId="urn:microsoft.com/office/officeart/2005/8/layout/chevron2"/>
    <dgm:cxn modelId="{C3A924D7-AE5F-4050-B9F9-29D331B9F210}" srcId="{B2166E55-21FF-4BF3-B162-CD93DD90132C}" destId="{A18CAE28-FD46-4C56-8BDE-CF081D757115}" srcOrd="1" destOrd="0" parTransId="{ED863BAE-64B6-44CE-8683-D99C8229570F}" sibTransId="{D0514080-C044-4C8E-B9B1-ADAD35C9C02E}"/>
    <dgm:cxn modelId="{DBEECFDC-B03D-407C-9BBA-9C6C335AC8F4}" srcId="{31E46FB7-20AD-4A2C-B9EE-1D605D1D52C9}" destId="{B2166E55-21FF-4BF3-B162-CD93DD90132C}" srcOrd="0" destOrd="0" parTransId="{B7A2E187-248F-4960-9C79-7893C2719819}" sibTransId="{841C5C83-E247-4F60-9875-EED7D104D111}"/>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chemeClr val="bg2">
            <a:lumMod val="50000"/>
          </a:schemeClr>
        </a:solidFill>
        <a:ln>
          <a:solidFill>
            <a:schemeClr val="bg2">
              <a:lumMod val="50000"/>
            </a:schemeClr>
          </a:solidFill>
        </a:ln>
      </dgm:spPr>
      <dgm:t>
        <a:bodyPr/>
        <a:lstStyle/>
        <a:p>
          <a:r>
            <a:rPr lang="fr-FR" sz="2000" b="1" dirty="0">
              <a:solidFill>
                <a:schemeClr val="tx1"/>
              </a:solidFill>
            </a:rPr>
            <a:t>Contribution spécifique P4H</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t>Programme de leadership pour la CSU</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48E78482-D425-4008-981A-333AB2362D80}">
      <dgm:prSet phldrT="[Texte]" custT="1"/>
      <dgm:spPr/>
      <dgm:t>
        <a:bodyPr/>
        <a:lstStyle/>
        <a:p>
          <a:r>
            <a:rPr lang="fr-FR" sz="2000" dirty="0"/>
            <a:t>Constitution et formation d’une première équipe de personnalités politiques et de la société civile à côté de hauts cadres de l’administration, intitulée « Groupe de Leadership pour la CSU » du Niger-</a:t>
          </a:r>
          <a:r>
            <a:rPr lang="fr-FR" sz="2000" dirty="0" err="1"/>
            <a:t>GLpCSU</a:t>
          </a:r>
          <a:r>
            <a:rPr lang="fr-FR" sz="2000" dirty="0"/>
            <a:t>- devant contribuer à la promotion et au plaidoyer en faveur de la CSU dans le pays</a:t>
          </a:r>
        </a:p>
      </dgm:t>
    </dgm:pt>
    <dgm:pt modelId="{1FF8CC65-4AFA-4C82-B8C4-2451849095D5}" type="parTrans" cxnId="{2826AFFB-EB8A-4653-AB8C-2FFBCA5E01C4}">
      <dgm:prSet/>
      <dgm:spPr/>
      <dgm:t>
        <a:bodyPr/>
        <a:lstStyle/>
        <a:p>
          <a:endParaRPr lang="fr-FR"/>
        </a:p>
      </dgm:t>
    </dgm:pt>
    <dgm:pt modelId="{CA4D0615-66C5-41BC-BF43-426986462325}" type="sibTrans" cxnId="{2826AFFB-EB8A-4653-AB8C-2FFBCA5E01C4}">
      <dgm:prSet/>
      <dgm:spPr/>
      <dgm:t>
        <a:bodyPr/>
        <a:lstStyle/>
        <a:p>
          <a:endParaRPr lang="fr-FR"/>
        </a:p>
      </dgm:t>
    </dgm:pt>
    <dgm:pt modelId="{BEF00B68-8382-4D96-B44F-174A60DA5AB7}">
      <dgm:prSet phldrT="[Texte]" custT="1"/>
      <dgm:spPr/>
      <dgm:t>
        <a:bodyPr/>
        <a:lstStyle/>
        <a:p>
          <a:r>
            <a:rPr lang="fr-FR" sz="2000" dirty="0"/>
            <a:t>Engagement du </a:t>
          </a:r>
          <a:r>
            <a:rPr lang="fr-FR" sz="2000" dirty="0" err="1"/>
            <a:t>GLpCSU</a:t>
          </a:r>
          <a:r>
            <a:rPr lang="fr-FR" sz="2000" dirty="0"/>
            <a:t> pour faire aboutir la création de l’INAM :i) Décret approuvé et promulgué ii) DG recruté et nommé. </a:t>
          </a:r>
        </a:p>
      </dgm:t>
    </dgm:pt>
    <dgm:pt modelId="{1F781A90-3C55-4136-835B-BF31789A5C2E}" type="parTrans" cxnId="{F66DB1A1-36EB-4D66-A803-B031EFC061CA}">
      <dgm:prSet/>
      <dgm:spPr/>
      <dgm:t>
        <a:bodyPr/>
        <a:lstStyle/>
        <a:p>
          <a:endParaRPr lang="fr-FR"/>
        </a:p>
      </dgm:t>
    </dgm:pt>
    <dgm:pt modelId="{C70B1D48-84E8-4176-A8D0-99F206EBE239}" type="sibTrans" cxnId="{F66DB1A1-36EB-4D66-A803-B031EFC061CA}">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202768" custScaleY="106178" custLinFactNeighborX="-7838" custLinFactNeighborY="-14617">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77789" custScaleY="255093" custLinFactNeighborX="2070" custLinFactNeighborY="752">
        <dgm:presLayoutVars>
          <dgm:bulletEnabled val="1"/>
        </dgm:presLayoutVars>
      </dgm:prSet>
      <dgm:spPr/>
    </dgm:pt>
  </dgm:ptLst>
  <dgm:cxnLst>
    <dgm:cxn modelId="{481A5105-A3E1-4017-9384-653BDF8DEABF}" type="presOf" srcId="{48E78482-D425-4008-981A-333AB2362D80}" destId="{4DC67A5A-5D79-46A3-9F43-7CC4EA1A5A9D}" srcOrd="0" destOrd="1" presId="urn:microsoft.com/office/officeart/2005/8/layout/chevron2"/>
    <dgm:cxn modelId="{E3D0BB21-EFEE-4661-BA50-297B91C612F2}" type="presOf" srcId="{31E46FB7-20AD-4A2C-B9EE-1D605D1D52C9}" destId="{011AE43A-A5A5-4B0B-9504-A9612A9AEB4E}" srcOrd="0" destOrd="0"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02294491-79D3-4C1B-9022-EAA168F78656}" type="presOf" srcId="{B2166E55-21FF-4BF3-B162-CD93DD90132C}" destId="{4DC67A5A-5D79-46A3-9F43-7CC4EA1A5A9D}" srcOrd="0" destOrd="0" presId="urn:microsoft.com/office/officeart/2005/8/layout/chevron2"/>
    <dgm:cxn modelId="{F66DB1A1-36EB-4D66-A803-B031EFC061CA}" srcId="{B2166E55-21FF-4BF3-B162-CD93DD90132C}" destId="{BEF00B68-8382-4D96-B44F-174A60DA5AB7}" srcOrd="1" destOrd="0" parTransId="{1F781A90-3C55-4136-835B-BF31789A5C2E}" sibTransId="{C70B1D48-84E8-4176-A8D0-99F206EBE239}"/>
    <dgm:cxn modelId="{4D2FE4A2-3C1D-4175-A17F-4316A2CBADCA}" type="presOf" srcId="{BEF00B68-8382-4D96-B44F-174A60DA5AB7}" destId="{4DC67A5A-5D79-46A3-9F43-7CC4EA1A5A9D}" srcOrd="0" destOrd="2" presId="urn:microsoft.com/office/officeart/2005/8/layout/chevron2"/>
    <dgm:cxn modelId="{DEEF3CB2-93B9-4C05-B719-ACC127B6ED48}" type="presOf" srcId="{31236574-F328-41BD-B2C1-AA34E78F79AE}" destId="{C65A2F87-DE17-4B01-B3D5-B12238244919}" srcOrd="0" destOrd="0" presId="urn:microsoft.com/office/officeart/2005/8/layout/chevron2"/>
    <dgm:cxn modelId="{DBEECFDC-B03D-407C-9BBA-9C6C335AC8F4}" srcId="{31E46FB7-20AD-4A2C-B9EE-1D605D1D52C9}" destId="{B2166E55-21FF-4BF3-B162-CD93DD90132C}" srcOrd="0" destOrd="0" parTransId="{B7A2E187-248F-4960-9C79-7893C2719819}" sibTransId="{841C5C83-E247-4F60-9875-EED7D104D111}"/>
    <dgm:cxn modelId="{2826AFFB-EB8A-4653-AB8C-2FFBCA5E01C4}" srcId="{B2166E55-21FF-4BF3-B162-CD93DD90132C}" destId="{48E78482-D425-4008-981A-333AB2362D80}" srcOrd="0" destOrd="0" parTransId="{1FF8CC65-4AFA-4C82-B8C4-2451849095D5}" sibTransId="{CA4D0615-66C5-41BC-BF43-426986462325}"/>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5D79605-01AE-4B29-950E-139542818E7A}"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r-FR"/>
        </a:p>
      </dgm:t>
    </dgm:pt>
    <dgm:pt modelId="{41240615-7DC5-4E24-8A92-24CDB5EC6F97}">
      <dgm:prSet phldrT="[Texte]" custT="1"/>
      <dgm:spPr/>
      <dgm:t>
        <a:bodyPr/>
        <a:lstStyle/>
        <a:p>
          <a:r>
            <a:rPr lang="fr-FR" sz="2000" dirty="0"/>
            <a:t>Sous le leadership du Ministère de la santé, de la population et des affaires sociales</a:t>
          </a:r>
        </a:p>
      </dgm:t>
    </dgm:pt>
    <dgm:pt modelId="{CE86A385-E333-4CCC-B0C7-A5E8418B7D00}" type="parTrans" cxnId="{5EDD0CE6-69B4-49D3-A98F-08C38011A19C}">
      <dgm:prSet/>
      <dgm:spPr/>
      <dgm:t>
        <a:bodyPr/>
        <a:lstStyle/>
        <a:p>
          <a:endParaRPr lang="fr-FR"/>
        </a:p>
      </dgm:t>
    </dgm:pt>
    <dgm:pt modelId="{94EBA0F1-FF36-4716-8E2B-C2DD34D89037}" type="sibTrans" cxnId="{5EDD0CE6-69B4-49D3-A98F-08C38011A19C}">
      <dgm:prSet/>
      <dgm:spPr/>
      <dgm:t>
        <a:bodyPr/>
        <a:lstStyle/>
        <a:p>
          <a:endParaRPr lang="fr-FR"/>
        </a:p>
      </dgm:t>
    </dgm:pt>
    <dgm:pt modelId="{83E215CA-C260-40EE-8DBD-5152AD92F0B6}">
      <dgm:prSet phldrT="[Texte]" custT="1"/>
      <dgm:spPr/>
      <dgm:t>
        <a:bodyPr anchor="t"/>
        <a:lstStyle/>
        <a:p>
          <a:pPr algn="ctr"/>
          <a:r>
            <a:rPr lang="fr-FR" sz="2000" dirty="0"/>
            <a:t>- Informer et sensibiliser les membres du gouvernement et de l’assemblée nationale sur la pertinence du projet et le faire inscrire parmi les priorités du gouvernement en matière de santé et protection sociale;</a:t>
          </a:r>
        </a:p>
        <a:p>
          <a:pPr algn="l"/>
          <a:r>
            <a:rPr lang="fr-FR" sz="2000" dirty="0"/>
            <a:t> - Coordonner la stratégie de son financement et sa mise en œuvre avec les ministères concernés ( finances, protection sociale) et les </a:t>
          </a:r>
          <a:r>
            <a:rPr lang="fr-FR" sz="2000" dirty="0" err="1"/>
            <a:t>PTFs</a:t>
          </a:r>
          <a:r>
            <a:rPr lang="fr-FR" sz="2000" dirty="0"/>
            <a:t>;</a:t>
          </a:r>
        </a:p>
        <a:p>
          <a:pPr algn="l"/>
          <a:r>
            <a:rPr lang="fr-FR" sz="2000" dirty="0"/>
            <a:t>- Présenter le texte de création de l’INAM aux prochains conseils de gouvernement;</a:t>
          </a:r>
        </a:p>
        <a:p>
          <a:pPr algn="l"/>
          <a:r>
            <a:rPr lang="fr-FR" sz="2000" dirty="0"/>
            <a:t>- Mobiliser les </a:t>
          </a:r>
          <a:r>
            <a:rPr lang="fr-FR" sz="2000" dirty="0" err="1"/>
            <a:t>PTFs</a:t>
          </a:r>
          <a:r>
            <a:rPr lang="fr-FR" sz="2000" dirty="0"/>
            <a:t> autour d’un projet spécifique d’appui technique et financier à la mise en œuvre du Régime d’Assistance Médicale (RAMED) des personnes vulnérables, ayant pour composante la mise en place de l’INAM</a:t>
          </a:r>
        </a:p>
        <a:p>
          <a:pPr algn="ctr"/>
          <a:endParaRPr lang="fr-FR" sz="2000" dirty="0"/>
        </a:p>
      </dgm:t>
    </dgm:pt>
    <dgm:pt modelId="{99C109E1-FFA7-4E77-BD4D-14CD10642DDB}" type="parTrans" cxnId="{669CAC67-968F-488E-8C8D-6BBB50EB4066}">
      <dgm:prSet/>
      <dgm:spPr/>
      <dgm:t>
        <a:bodyPr/>
        <a:lstStyle/>
        <a:p>
          <a:endParaRPr lang="fr-FR"/>
        </a:p>
      </dgm:t>
    </dgm:pt>
    <dgm:pt modelId="{7C1C4FED-D809-47F9-A5D9-3883C3FAA9A4}" type="sibTrans" cxnId="{669CAC67-968F-488E-8C8D-6BBB50EB4066}">
      <dgm:prSet/>
      <dgm:spPr/>
      <dgm:t>
        <a:bodyPr/>
        <a:lstStyle/>
        <a:p>
          <a:endParaRPr lang="fr-FR"/>
        </a:p>
      </dgm:t>
    </dgm:pt>
    <dgm:pt modelId="{C75A7CB5-0677-41CD-B74D-5F00B28ECE81}" type="pres">
      <dgm:prSet presAssocID="{E5D79605-01AE-4B29-950E-139542818E7A}" presName="diagram" presStyleCnt="0">
        <dgm:presLayoutVars>
          <dgm:chPref val="1"/>
          <dgm:dir/>
          <dgm:animOne val="branch"/>
          <dgm:animLvl val="lvl"/>
          <dgm:resizeHandles/>
        </dgm:presLayoutVars>
      </dgm:prSet>
      <dgm:spPr/>
    </dgm:pt>
    <dgm:pt modelId="{48A4A509-FF4A-4BEF-A0B5-E49B4C03734D}" type="pres">
      <dgm:prSet presAssocID="{41240615-7DC5-4E24-8A92-24CDB5EC6F97}" presName="root" presStyleCnt="0"/>
      <dgm:spPr/>
    </dgm:pt>
    <dgm:pt modelId="{3BB55561-46BA-4AB7-A137-ECB3B4EA8C97}" type="pres">
      <dgm:prSet presAssocID="{41240615-7DC5-4E24-8A92-24CDB5EC6F97}" presName="rootComposite" presStyleCnt="0"/>
      <dgm:spPr/>
    </dgm:pt>
    <dgm:pt modelId="{08FD0BC8-0D67-440E-978A-44819EAA54B5}" type="pres">
      <dgm:prSet presAssocID="{41240615-7DC5-4E24-8A92-24CDB5EC6F97}" presName="rootText" presStyleLbl="node1" presStyleIdx="0" presStyleCnt="1" custScaleX="1945843" custScaleY="192887" custLinFactY="-75031" custLinFactNeighborX="-959" custLinFactNeighborY="-100000"/>
      <dgm:spPr/>
    </dgm:pt>
    <dgm:pt modelId="{E5C1B2A4-25C7-41B1-B39C-689192DE0DCC}" type="pres">
      <dgm:prSet presAssocID="{41240615-7DC5-4E24-8A92-24CDB5EC6F97}" presName="rootConnector" presStyleLbl="node1" presStyleIdx="0" presStyleCnt="1"/>
      <dgm:spPr/>
    </dgm:pt>
    <dgm:pt modelId="{0DEE80CF-D84D-4E65-8AC1-D2F2A96F1512}" type="pres">
      <dgm:prSet presAssocID="{41240615-7DC5-4E24-8A92-24CDB5EC6F97}" presName="childShape" presStyleCnt="0"/>
      <dgm:spPr/>
    </dgm:pt>
    <dgm:pt modelId="{5D03AB2E-28F3-4A16-925D-1F8A8FAB1487}" type="pres">
      <dgm:prSet presAssocID="{99C109E1-FFA7-4E77-BD4D-14CD10642DDB}" presName="Name13" presStyleLbl="parChTrans1D2" presStyleIdx="0" presStyleCnt="1"/>
      <dgm:spPr/>
    </dgm:pt>
    <dgm:pt modelId="{CA619BD3-BB56-493F-9CF0-1BAB956A696A}" type="pres">
      <dgm:prSet presAssocID="{83E215CA-C260-40EE-8DBD-5152AD92F0B6}" presName="childText" presStyleLbl="bgAcc1" presStyleIdx="0" presStyleCnt="1" custScaleX="2000000" custScaleY="1093598" custLinFactX="-97281" custLinFactNeighborX="-100000" custLinFactNeighborY="-88006">
        <dgm:presLayoutVars>
          <dgm:bulletEnabled val="1"/>
        </dgm:presLayoutVars>
      </dgm:prSet>
      <dgm:spPr/>
    </dgm:pt>
  </dgm:ptLst>
  <dgm:cxnLst>
    <dgm:cxn modelId="{F0B5F005-4883-40D5-B9D6-3C2484850799}" type="presOf" srcId="{41240615-7DC5-4E24-8A92-24CDB5EC6F97}" destId="{E5C1B2A4-25C7-41B1-B39C-689192DE0DCC}" srcOrd="1" destOrd="0" presId="urn:microsoft.com/office/officeart/2005/8/layout/hierarchy3"/>
    <dgm:cxn modelId="{06A1E244-1C08-4C7D-BA6B-0C18D98FAA60}" type="presOf" srcId="{83E215CA-C260-40EE-8DBD-5152AD92F0B6}" destId="{CA619BD3-BB56-493F-9CF0-1BAB956A696A}" srcOrd="0" destOrd="0" presId="urn:microsoft.com/office/officeart/2005/8/layout/hierarchy3"/>
    <dgm:cxn modelId="{669CAC67-968F-488E-8C8D-6BBB50EB4066}" srcId="{41240615-7DC5-4E24-8A92-24CDB5EC6F97}" destId="{83E215CA-C260-40EE-8DBD-5152AD92F0B6}" srcOrd="0" destOrd="0" parTransId="{99C109E1-FFA7-4E77-BD4D-14CD10642DDB}" sibTransId="{7C1C4FED-D809-47F9-A5D9-3883C3FAA9A4}"/>
    <dgm:cxn modelId="{9ABAA776-AB5E-47DC-B23C-A3E4AB7E72BA}" type="presOf" srcId="{E5D79605-01AE-4B29-950E-139542818E7A}" destId="{C75A7CB5-0677-41CD-B74D-5F00B28ECE81}" srcOrd="0" destOrd="0" presId="urn:microsoft.com/office/officeart/2005/8/layout/hierarchy3"/>
    <dgm:cxn modelId="{7438139B-042F-405D-A758-70E3D5DD15CE}" type="presOf" srcId="{41240615-7DC5-4E24-8A92-24CDB5EC6F97}" destId="{08FD0BC8-0D67-440E-978A-44819EAA54B5}" srcOrd="0" destOrd="0" presId="urn:microsoft.com/office/officeart/2005/8/layout/hierarchy3"/>
    <dgm:cxn modelId="{677470D9-A232-47D4-BD34-CBA52457F54D}" type="presOf" srcId="{99C109E1-FFA7-4E77-BD4D-14CD10642DDB}" destId="{5D03AB2E-28F3-4A16-925D-1F8A8FAB1487}" srcOrd="0" destOrd="0" presId="urn:microsoft.com/office/officeart/2005/8/layout/hierarchy3"/>
    <dgm:cxn modelId="{5EDD0CE6-69B4-49D3-A98F-08C38011A19C}" srcId="{E5D79605-01AE-4B29-950E-139542818E7A}" destId="{41240615-7DC5-4E24-8A92-24CDB5EC6F97}" srcOrd="0" destOrd="0" parTransId="{CE86A385-E333-4CCC-B0C7-A5E8418B7D00}" sibTransId="{94EBA0F1-FF36-4716-8E2B-C2DD34D89037}"/>
    <dgm:cxn modelId="{146BD3B4-A19E-4DDC-B298-1AA7EEA2B69E}" type="presParOf" srcId="{C75A7CB5-0677-41CD-B74D-5F00B28ECE81}" destId="{48A4A509-FF4A-4BEF-A0B5-E49B4C03734D}" srcOrd="0" destOrd="0" presId="urn:microsoft.com/office/officeart/2005/8/layout/hierarchy3"/>
    <dgm:cxn modelId="{8BD58C50-7EEB-4D3D-8117-B6FA455E0F60}" type="presParOf" srcId="{48A4A509-FF4A-4BEF-A0B5-E49B4C03734D}" destId="{3BB55561-46BA-4AB7-A137-ECB3B4EA8C97}" srcOrd="0" destOrd="0" presId="urn:microsoft.com/office/officeart/2005/8/layout/hierarchy3"/>
    <dgm:cxn modelId="{4C26BDDD-71D4-4A60-B50B-892079EA333E}" type="presParOf" srcId="{3BB55561-46BA-4AB7-A137-ECB3B4EA8C97}" destId="{08FD0BC8-0D67-440E-978A-44819EAA54B5}" srcOrd="0" destOrd="0" presId="urn:microsoft.com/office/officeart/2005/8/layout/hierarchy3"/>
    <dgm:cxn modelId="{AE6B85F3-3860-4198-A8D5-2EA185CA2E34}" type="presParOf" srcId="{3BB55561-46BA-4AB7-A137-ECB3B4EA8C97}" destId="{E5C1B2A4-25C7-41B1-B39C-689192DE0DCC}" srcOrd="1" destOrd="0" presId="urn:microsoft.com/office/officeart/2005/8/layout/hierarchy3"/>
    <dgm:cxn modelId="{B3E290EA-0239-455B-9CCA-582E1EB172F8}" type="presParOf" srcId="{48A4A509-FF4A-4BEF-A0B5-E49B4C03734D}" destId="{0DEE80CF-D84D-4E65-8AC1-D2F2A96F1512}" srcOrd="1" destOrd="0" presId="urn:microsoft.com/office/officeart/2005/8/layout/hierarchy3"/>
    <dgm:cxn modelId="{D556D832-CD6C-4BDA-B89F-05C02B672C97}" type="presParOf" srcId="{0DEE80CF-D84D-4E65-8AC1-D2F2A96F1512}" destId="{5D03AB2E-28F3-4A16-925D-1F8A8FAB1487}" srcOrd="0" destOrd="0" presId="urn:microsoft.com/office/officeart/2005/8/layout/hierarchy3"/>
    <dgm:cxn modelId="{5729962D-2528-4D44-97CD-3B1A2F940F51}" type="presParOf" srcId="{0DEE80CF-D84D-4E65-8AC1-D2F2A96F1512}" destId="{CA619BD3-BB56-493F-9CF0-1BAB956A696A}" srcOrd="1" destOrd="0" presId="urn:microsoft.com/office/officeart/2005/8/layout/hierarchy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chemeClr val="bg1">
            <a:lumMod val="75000"/>
          </a:schemeClr>
        </a:solidFill>
        <a:ln>
          <a:solidFill>
            <a:schemeClr val="bg1">
              <a:lumMod val="75000"/>
            </a:schemeClr>
          </a:solidFill>
        </a:ln>
      </dgm:spPr>
      <dgm:t>
        <a:bodyPr/>
        <a:lstStyle/>
        <a:p>
          <a:r>
            <a:rPr lang="fr-FR" sz="2000" b="1" dirty="0">
              <a:solidFill>
                <a:schemeClr val="tx1"/>
              </a:solidFill>
            </a:rPr>
            <a:t>Intérêt porté par les PTFs</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solidFill>
                <a:schemeClr val="bg1">
                  <a:lumMod val="50000"/>
                </a:schemeClr>
              </a:solidFill>
            </a:rPr>
            <a:t>Programme d’appui au Capital humain du Niger de la BM</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F734CE2E-D7BF-4787-AC72-3F8486CA16C5}">
      <dgm:prSet phldrT="[Texte]" custT="1"/>
      <dgm:spPr/>
      <dgm:t>
        <a:bodyPr/>
        <a:lstStyle/>
        <a:p>
          <a:r>
            <a:rPr lang="fr-FR" sz="2000" dirty="0"/>
            <a:t>Projet d’expérimentation du couplage gratuité/FBR</a:t>
          </a:r>
        </a:p>
      </dgm:t>
    </dgm:pt>
    <dgm:pt modelId="{67161A53-CB4A-43CA-B1C6-E3098773756C}" type="parTrans" cxnId="{570F15DB-FF53-4F5F-96A0-9D71F41869CA}">
      <dgm:prSet/>
      <dgm:spPr/>
      <dgm:t>
        <a:bodyPr/>
        <a:lstStyle/>
        <a:p>
          <a:endParaRPr lang="fr-FR"/>
        </a:p>
      </dgm:t>
    </dgm:pt>
    <dgm:pt modelId="{106AF5B2-1F5B-47FA-95D0-8F433869F74A}" type="sibTrans" cxnId="{570F15DB-FF53-4F5F-96A0-9D71F41869CA}">
      <dgm:prSet/>
      <dgm:spPr/>
      <dgm:t>
        <a:bodyPr/>
        <a:lstStyle/>
        <a:p>
          <a:endParaRPr lang="fr-FR"/>
        </a:p>
      </dgm:t>
    </dgm:pt>
    <dgm:pt modelId="{3E4E367E-043E-4B72-8D96-CAAA6232FB8C}">
      <dgm:prSet phldrT="[Texte]" custT="1"/>
      <dgm:spPr/>
      <dgm:t>
        <a:bodyPr/>
        <a:lstStyle/>
        <a:p>
          <a:r>
            <a:rPr lang="fr-FR" sz="2000" dirty="0"/>
            <a:t>L’INAM comme ACV du FBR</a:t>
          </a:r>
        </a:p>
      </dgm:t>
    </dgm:pt>
    <dgm:pt modelId="{0564D1EF-F0EA-4A20-A64F-0EE56261B3B8}" type="parTrans" cxnId="{3298907A-35A2-4571-B38B-74750AE555D1}">
      <dgm:prSet/>
      <dgm:spPr/>
      <dgm:t>
        <a:bodyPr/>
        <a:lstStyle/>
        <a:p>
          <a:endParaRPr lang="fr-FR"/>
        </a:p>
      </dgm:t>
    </dgm:pt>
    <dgm:pt modelId="{EC290CAC-7100-4722-B8CE-B37440866B84}" type="sibTrans" cxnId="{3298907A-35A2-4571-B38B-74750AE555D1}">
      <dgm:prSet/>
      <dgm:spPr/>
      <dgm:t>
        <a:bodyPr/>
        <a:lstStyle/>
        <a:p>
          <a:endParaRPr lang="fr-FR"/>
        </a:p>
      </dgm:t>
    </dgm:pt>
    <dgm:pt modelId="{881B50E3-079F-4E53-A55E-799E9BF98443}">
      <dgm:prSet phldrT="[Texte]" custT="1"/>
      <dgm:spPr/>
      <dgm:t>
        <a:bodyPr/>
        <a:lstStyle/>
        <a:p>
          <a:r>
            <a:rPr lang="fr-FR" sz="2000" b="0" dirty="0"/>
            <a:t>Intérêt commun: santé de la mère et de l’enfant</a:t>
          </a:r>
        </a:p>
      </dgm:t>
    </dgm:pt>
    <dgm:pt modelId="{F9F18C4D-4B24-45C9-81C0-14B89448B48D}" type="parTrans" cxnId="{D48FBF73-5470-45C3-9AA7-819B537B58C8}">
      <dgm:prSet/>
      <dgm:spPr/>
      <dgm:t>
        <a:bodyPr/>
        <a:lstStyle/>
        <a:p>
          <a:endParaRPr lang="fr-FR"/>
        </a:p>
      </dgm:t>
    </dgm:pt>
    <dgm:pt modelId="{D64B7420-4C56-40CD-8EAE-2665CD9F6C65}" type="sibTrans" cxnId="{D48FBF73-5470-45C3-9AA7-819B537B58C8}">
      <dgm:prSet/>
      <dgm:spPr/>
      <dgm:t>
        <a:bodyPr/>
        <a:lstStyle/>
        <a:p>
          <a:endParaRPr lang="fr-FR"/>
        </a:p>
      </dgm:t>
    </dgm:pt>
    <dgm:pt modelId="{4FAB63E0-753B-44A5-A575-B3240A043D3B}">
      <dgm:prSet phldrT="[Texte]" custT="1"/>
      <dgm:spPr/>
      <dgm:t>
        <a:bodyPr/>
        <a:lstStyle/>
        <a:p>
          <a:r>
            <a:rPr lang="fr-FR" sz="2000" dirty="0"/>
            <a:t>Rémunération mixte des prestataires de soins par l’INAM: composante fixe égale au tarif officiel et composante variable contractuelle rémunérant la motivation du personnel et la qualité des prestations (modèle FBR)</a:t>
          </a:r>
        </a:p>
      </dgm:t>
    </dgm:pt>
    <dgm:pt modelId="{7247BFC9-015C-4650-AAB5-349D7587DB57}" type="parTrans" cxnId="{CCBFF4B1-AC78-49C3-9023-1AE643451628}">
      <dgm:prSet/>
      <dgm:spPr/>
      <dgm:t>
        <a:bodyPr/>
        <a:lstStyle/>
        <a:p>
          <a:endParaRPr lang="fr-FR"/>
        </a:p>
      </dgm:t>
    </dgm:pt>
    <dgm:pt modelId="{88078D31-4BED-4B9E-8790-6FCFE85739D1}" type="sibTrans" cxnId="{CCBFF4B1-AC78-49C3-9023-1AE643451628}">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242325" custScaleY="75764" custLinFactNeighborX="-1248">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255093" custLinFactNeighborX="2255" custLinFactNeighborY="-3005">
        <dgm:presLayoutVars>
          <dgm:bulletEnabled val="1"/>
        </dgm:presLayoutVars>
      </dgm:prSet>
      <dgm:spPr/>
    </dgm:pt>
  </dgm:ptLst>
  <dgm:cxnLst>
    <dgm:cxn modelId="{E3D0BB21-EFEE-4661-BA50-297B91C612F2}" type="presOf" srcId="{31E46FB7-20AD-4A2C-B9EE-1D605D1D52C9}" destId="{011AE43A-A5A5-4B0B-9504-A9612A9AEB4E}" srcOrd="0" destOrd="0" presId="urn:microsoft.com/office/officeart/2005/8/layout/chevron2"/>
    <dgm:cxn modelId="{62054632-D596-4526-B4D6-86AAF9E4A9B9}" type="presOf" srcId="{F734CE2E-D7BF-4787-AC72-3F8486CA16C5}" destId="{4DC67A5A-5D79-46A3-9F43-7CC4EA1A5A9D}" srcOrd="0" destOrd="2" presId="urn:microsoft.com/office/officeart/2005/8/layout/chevron2"/>
    <dgm:cxn modelId="{68277449-4F67-43F4-AA4D-8A45D14E3F23}" type="presOf" srcId="{881B50E3-079F-4E53-A55E-799E9BF98443}" destId="{4DC67A5A-5D79-46A3-9F43-7CC4EA1A5A9D}" srcOrd="0" destOrd="1"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D48FBF73-5470-45C3-9AA7-819B537B58C8}" srcId="{B2166E55-21FF-4BF3-B162-CD93DD90132C}" destId="{881B50E3-079F-4E53-A55E-799E9BF98443}" srcOrd="0" destOrd="0" parTransId="{F9F18C4D-4B24-45C9-81C0-14B89448B48D}" sibTransId="{D64B7420-4C56-40CD-8EAE-2665CD9F6C65}"/>
    <dgm:cxn modelId="{3298907A-35A2-4571-B38B-74750AE555D1}" srcId="{B2166E55-21FF-4BF3-B162-CD93DD90132C}" destId="{3E4E367E-043E-4B72-8D96-CAAA6232FB8C}" srcOrd="2" destOrd="0" parTransId="{0564D1EF-F0EA-4A20-A64F-0EE56261B3B8}" sibTransId="{EC290CAC-7100-4722-B8CE-B37440866B84}"/>
    <dgm:cxn modelId="{92FD9980-6393-45CF-91EB-0B39A5E375E9}" type="presOf" srcId="{3E4E367E-043E-4B72-8D96-CAAA6232FB8C}" destId="{4DC67A5A-5D79-46A3-9F43-7CC4EA1A5A9D}" srcOrd="0" destOrd="3" presId="urn:microsoft.com/office/officeart/2005/8/layout/chevron2"/>
    <dgm:cxn modelId="{02294491-79D3-4C1B-9022-EAA168F78656}" type="presOf" srcId="{B2166E55-21FF-4BF3-B162-CD93DD90132C}" destId="{4DC67A5A-5D79-46A3-9F43-7CC4EA1A5A9D}" srcOrd="0" destOrd="0" presId="urn:microsoft.com/office/officeart/2005/8/layout/chevron2"/>
    <dgm:cxn modelId="{CCBFF4B1-AC78-49C3-9023-1AE643451628}" srcId="{B2166E55-21FF-4BF3-B162-CD93DD90132C}" destId="{4FAB63E0-753B-44A5-A575-B3240A043D3B}" srcOrd="3" destOrd="0" parTransId="{7247BFC9-015C-4650-AAB5-349D7587DB57}" sibTransId="{88078D31-4BED-4B9E-8790-6FCFE85739D1}"/>
    <dgm:cxn modelId="{DEEF3CB2-93B9-4C05-B719-ACC127B6ED48}" type="presOf" srcId="{31236574-F328-41BD-B2C1-AA34E78F79AE}" destId="{C65A2F87-DE17-4B01-B3D5-B12238244919}" srcOrd="0" destOrd="0" presId="urn:microsoft.com/office/officeart/2005/8/layout/chevron2"/>
    <dgm:cxn modelId="{570F15DB-FF53-4F5F-96A0-9D71F41869CA}" srcId="{B2166E55-21FF-4BF3-B162-CD93DD90132C}" destId="{F734CE2E-D7BF-4787-AC72-3F8486CA16C5}" srcOrd="1" destOrd="0" parTransId="{67161A53-CB4A-43CA-B1C6-E3098773756C}" sibTransId="{106AF5B2-1F5B-47FA-95D0-8F433869F74A}"/>
    <dgm:cxn modelId="{DBEECFDC-B03D-407C-9BBA-9C6C335AC8F4}" srcId="{31E46FB7-20AD-4A2C-B9EE-1D605D1D52C9}" destId="{B2166E55-21FF-4BF3-B162-CD93DD90132C}" srcOrd="0" destOrd="0" parTransId="{B7A2E187-248F-4960-9C79-7893C2719819}" sibTransId="{841C5C83-E247-4F60-9875-EED7D104D111}"/>
    <dgm:cxn modelId="{00CF25F1-8C39-4689-9E84-38314B133D19}" type="presOf" srcId="{4FAB63E0-753B-44A5-A575-B3240A043D3B}" destId="{4DC67A5A-5D79-46A3-9F43-7CC4EA1A5A9D}" srcOrd="0" destOrd="4" presId="urn:microsoft.com/office/officeart/2005/8/layout/chevron2"/>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chemeClr val="bg1">
            <a:lumMod val="75000"/>
          </a:schemeClr>
        </a:solidFill>
        <a:ln>
          <a:solidFill>
            <a:schemeClr val="bg1">
              <a:lumMod val="75000"/>
            </a:schemeClr>
          </a:solidFill>
        </a:ln>
      </dgm:spPr>
      <dgm:t>
        <a:bodyPr/>
        <a:lstStyle/>
        <a:p>
          <a:r>
            <a:rPr lang="fr-FR" sz="2000" b="1" dirty="0">
              <a:solidFill>
                <a:schemeClr val="tx1"/>
              </a:solidFill>
            </a:rPr>
            <a:t>Intérêt porté par les PTFs</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solidFill>
                <a:schemeClr val="bg1">
                  <a:lumMod val="50000"/>
                </a:schemeClr>
              </a:solidFill>
            </a:rPr>
            <a:t>Appui du  GFF (mécanisme de financement mondial) au Niger pour l’élaboration de son « Dossier d’Investissement » en faveur de la santé de la Reproduction, maternelle, néonatale, infantile, de l’Adolescent et de Nutrition (SRMNIA-N)</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881B50E3-079F-4E53-A55E-799E9BF98443}">
      <dgm:prSet phldrT="[Texte]" custT="1"/>
      <dgm:spPr/>
      <dgm:t>
        <a:bodyPr/>
        <a:lstStyle/>
        <a:p>
          <a:endParaRPr lang="fr-FR" sz="2000" b="1" dirty="0"/>
        </a:p>
      </dgm:t>
    </dgm:pt>
    <dgm:pt modelId="{F9F18C4D-4B24-45C9-81C0-14B89448B48D}" type="parTrans" cxnId="{D48FBF73-5470-45C3-9AA7-819B537B58C8}">
      <dgm:prSet/>
      <dgm:spPr/>
      <dgm:t>
        <a:bodyPr/>
        <a:lstStyle/>
        <a:p>
          <a:endParaRPr lang="fr-FR"/>
        </a:p>
      </dgm:t>
    </dgm:pt>
    <dgm:pt modelId="{D64B7420-4C56-40CD-8EAE-2665CD9F6C65}" type="sibTrans" cxnId="{D48FBF73-5470-45C3-9AA7-819B537B58C8}">
      <dgm:prSet/>
      <dgm:spPr/>
      <dgm:t>
        <a:bodyPr/>
        <a:lstStyle/>
        <a:p>
          <a:endParaRPr lang="fr-FR"/>
        </a:p>
      </dgm:t>
    </dgm:pt>
    <dgm:pt modelId="{07DC68F6-E3FE-4A70-A720-E6F261306696}">
      <dgm:prSet phldrT="[Texte]" custT="1"/>
      <dgm:spPr/>
      <dgm:t>
        <a:bodyPr/>
        <a:lstStyle/>
        <a:p>
          <a:r>
            <a:rPr lang="fr-FR" sz="2000" b="0" dirty="0"/>
            <a:t>Intérêt commun: santé du couple « Mère-enfant »</a:t>
          </a:r>
        </a:p>
      </dgm:t>
    </dgm:pt>
    <dgm:pt modelId="{E9FCE5BA-3A42-4C51-8C04-BCA7CCEDC6B5}" type="parTrans" cxnId="{E8C0291F-BA64-4247-A78D-109AB9D087BD}">
      <dgm:prSet/>
      <dgm:spPr/>
      <dgm:t>
        <a:bodyPr/>
        <a:lstStyle/>
        <a:p>
          <a:endParaRPr lang="fr-FR"/>
        </a:p>
      </dgm:t>
    </dgm:pt>
    <dgm:pt modelId="{C9092BA1-F5E0-4260-AFB1-33B90A081983}" type="sibTrans" cxnId="{E8C0291F-BA64-4247-A78D-109AB9D087BD}">
      <dgm:prSet/>
      <dgm:spPr/>
      <dgm:t>
        <a:bodyPr/>
        <a:lstStyle/>
        <a:p>
          <a:endParaRPr lang="fr-FR"/>
        </a:p>
      </dgm:t>
    </dgm:pt>
    <dgm:pt modelId="{FA7289A9-4823-4E4B-95EC-BC3CBF7D1383}">
      <dgm:prSet phldrT="[Texte]" custT="1"/>
      <dgm:spPr/>
      <dgm:t>
        <a:bodyPr/>
        <a:lstStyle/>
        <a:p>
          <a:r>
            <a:rPr lang="fr-FR" sz="2000" b="0" dirty="0"/>
            <a:t>Articulation entre la stratégie CSU, le DI et le PDS 2022-2026 </a:t>
          </a:r>
        </a:p>
      </dgm:t>
    </dgm:pt>
    <dgm:pt modelId="{D67810C9-EB48-4246-BADE-AE395D90F674}" type="parTrans" cxnId="{5C4C211B-654C-45C8-82C9-640234F8B745}">
      <dgm:prSet/>
      <dgm:spPr/>
      <dgm:t>
        <a:bodyPr/>
        <a:lstStyle/>
        <a:p>
          <a:endParaRPr lang="fr-FR"/>
        </a:p>
      </dgm:t>
    </dgm:pt>
    <dgm:pt modelId="{BFD6F431-ECD4-491B-B1DF-AF19B5C83570}" type="sibTrans" cxnId="{5C4C211B-654C-45C8-82C9-640234F8B745}">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242325" custScaleY="75764" custLinFactNeighborX="-1248">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255093" custLinFactNeighborX="2255" custLinFactNeighborY="-3005">
        <dgm:presLayoutVars>
          <dgm:bulletEnabled val="1"/>
        </dgm:presLayoutVars>
      </dgm:prSet>
      <dgm:spPr/>
    </dgm:pt>
  </dgm:ptLst>
  <dgm:cxnLst>
    <dgm:cxn modelId="{9112E10C-C9F2-4B3C-8773-F8DEE2DCEB06}" type="presOf" srcId="{FA7289A9-4823-4E4B-95EC-BC3CBF7D1383}" destId="{4DC67A5A-5D79-46A3-9F43-7CC4EA1A5A9D}" srcOrd="0" destOrd="2" presId="urn:microsoft.com/office/officeart/2005/8/layout/chevron2"/>
    <dgm:cxn modelId="{5C4C211B-654C-45C8-82C9-640234F8B745}" srcId="{B2166E55-21FF-4BF3-B162-CD93DD90132C}" destId="{FA7289A9-4823-4E4B-95EC-BC3CBF7D1383}" srcOrd="1" destOrd="0" parTransId="{D67810C9-EB48-4246-BADE-AE395D90F674}" sibTransId="{BFD6F431-ECD4-491B-B1DF-AF19B5C83570}"/>
    <dgm:cxn modelId="{E8C0291F-BA64-4247-A78D-109AB9D087BD}" srcId="{B2166E55-21FF-4BF3-B162-CD93DD90132C}" destId="{07DC68F6-E3FE-4A70-A720-E6F261306696}" srcOrd="0" destOrd="0" parTransId="{E9FCE5BA-3A42-4C51-8C04-BCA7CCEDC6B5}" sibTransId="{C9092BA1-F5E0-4260-AFB1-33B90A081983}"/>
    <dgm:cxn modelId="{E3D0BB21-EFEE-4661-BA50-297B91C612F2}" type="presOf" srcId="{31E46FB7-20AD-4A2C-B9EE-1D605D1D52C9}" destId="{011AE43A-A5A5-4B0B-9504-A9612A9AEB4E}" srcOrd="0" destOrd="0" presId="urn:microsoft.com/office/officeart/2005/8/layout/chevron2"/>
    <dgm:cxn modelId="{68277449-4F67-43F4-AA4D-8A45D14E3F23}" type="presOf" srcId="{881B50E3-079F-4E53-A55E-799E9BF98443}" destId="{4DC67A5A-5D79-46A3-9F43-7CC4EA1A5A9D}" srcOrd="0" destOrd="3" presId="urn:microsoft.com/office/officeart/2005/8/layout/chevron2"/>
    <dgm:cxn modelId="{C1208C51-DAB6-433A-99B5-F1A22BBDFC00}" type="presOf" srcId="{07DC68F6-E3FE-4A70-A720-E6F261306696}" destId="{4DC67A5A-5D79-46A3-9F43-7CC4EA1A5A9D}" srcOrd="0" destOrd="1" presId="urn:microsoft.com/office/officeart/2005/8/layout/chevron2"/>
    <dgm:cxn modelId="{7B498173-9757-43E4-AA54-80BA780A9425}" srcId="{31236574-F328-41BD-B2C1-AA34E78F79AE}" destId="{31E46FB7-20AD-4A2C-B9EE-1D605D1D52C9}" srcOrd="0" destOrd="0" parTransId="{240A099A-D735-4596-A179-12B9C35564E6}" sibTransId="{621CCD6F-E321-4BE8-899E-25A0A58CBC79}"/>
    <dgm:cxn modelId="{D48FBF73-5470-45C3-9AA7-819B537B58C8}" srcId="{31E46FB7-20AD-4A2C-B9EE-1D605D1D52C9}" destId="{881B50E3-079F-4E53-A55E-799E9BF98443}" srcOrd="1" destOrd="0" parTransId="{F9F18C4D-4B24-45C9-81C0-14B89448B48D}" sibTransId="{D64B7420-4C56-40CD-8EAE-2665CD9F6C65}"/>
    <dgm:cxn modelId="{02294491-79D3-4C1B-9022-EAA168F78656}" type="presOf" srcId="{B2166E55-21FF-4BF3-B162-CD93DD90132C}" destId="{4DC67A5A-5D79-46A3-9F43-7CC4EA1A5A9D}" srcOrd="0" destOrd="0" presId="urn:microsoft.com/office/officeart/2005/8/layout/chevron2"/>
    <dgm:cxn modelId="{DEEF3CB2-93B9-4C05-B719-ACC127B6ED48}" type="presOf" srcId="{31236574-F328-41BD-B2C1-AA34E78F79AE}" destId="{C65A2F87-DE17-4B01-B3D5-B12238244919}" srcOrd="0" destOrd="0" presId="urn:microsoft.com/office/officeart/2005/8/layout/chevron2"/>
    <dgm:cxn modelId="{DBEECFDC-B03D-407C-9BBA-9C6C335AC8F4}" srcId="{31E46FB7-20AD-4A2C-B9EE-1D605D1D52C9}" destId="{B2166E55-21FF-4BF3-B162-CD93DD90132C}" srcOrd="0" destOrd="0" parTransId="{B7A2E187-248F-4960-9C79-7893C2719819}" sibTransId="{841C5C83-E247-4F60-9875-EED7D104D111}"/>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31236574-F328-41BD-B2C1-AA34E78F79A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fr-FR"/>
        </a:p>
      </dgm:t>
    </dgm:pt>
    <dgm:pt modelId="{31E46FB7-20AD-4A2C-B9EE-1D605D1D52C9}">
      <dgm:prSet phldrT="[Texte]" custT="1"/>
      <dgm:spPr>
        <a:solidFill>
          <a:schemeClr val="bg1">
            <a:lumMod val="75000"/>
          </a:schemeClr>
        </a:solidFill>
        <a:ln>
          <a:solidFill>
            <a:schemeClr val="bg1">
              <a:lumMod val="75000"/>
            </a:schemeClr>
          </a:solidFill>
        </a:ln>
      </dgm:spPr>
      <dgm:t>
        <a:bodyPr/>
        <a:lstStyle/>
        <a:p>
          <a:r>
            <a:rPr lang="fr-FR" sz="2000" b="1" dirty="0">
              <a:solidFill>
                <a:schemeClr val="tx1"/>
              </a:solidFill>
            </a:rPr>
            <a:t>Intérêt porté par les PTFs</a:t>
          </a:r>
        </a:p>
      </dgm:t>
    </dgm:pt>
    <dgm:pt modelId="{240A099A-D735-4596-A179-12B9C35564E6}" type="parTrans" cxnId="{7B498173-9757-43E4-AA54-80BA780A9425}">
      <dgm:prSet/>
      <dgm:spPr/>
      <dgm:t>
        <a:bodyPr/>
        <a:lstStyle/>
        <a:p>
          <a:endParaRPr lang="fr-FR"/>
        </a:p>
      </dgm:t>
    </dgm:pt>
    <dgm:pt modelId="{621CCD6F-E321-4BE8-899E-25A0A58CBC79}" type="sibTrans" cxnId="{7B498173-9757-43E4-AA54-80BA780A9425}">
      <dgm:prSet/>
      <dgm:spPr/>
      <dgm:t>
        <a:bodyPr/>
        <a:lstStyle/>
        <a:p>
          <a:endParaRPr lang="fr-FR"/>
        </a:p>
      </dgm:t>
    </dgm:pt>
    <dgm:pt modelId="{B2166E55-21FF-4BF3-B162-CD93DD90132C}">
      <dgm:prSet phldrT="[Texte]" custT="1"/>
      <dgm:spPr/>
      <dgm:t>
        <a:bodyPr/>
        <a:lstStyle/>
        <a:p>
          <a:r>
            <a:rPr lang="fr-FR" sz="2000" b="1" dirty="0">
              <a:solidFill>
                <a:schemeClr val="bg1">
                  <a:lumMod val="50000"/>
                </a:schemeClr>
              </a:solidFill>
            </a:rPr>
            <a:t>Projet PASS d’Enabel</a:t>
          </a:r>
        </a:p>
      </dgm:t>
    </dgm:pt>
    <dgm:pt modelId="{B7A2E187-248F-4960-9C79-7893C2719819}" type="parTrans" cxnId="{DBEECFDC-B03D-407C-9BBA-9C6C335AC8F4}">
      <dgm:prSet/>
      <dgm:spPr/>
      <dgm:t>
        <a:bodyPr/>
        <a:lstStyle/>
        <a:p>
          <a:endParaRPr lang="fr-FR"/>
        </a:p>
      </dgm:t>
    </dgm:pt>
    <dgm:pt modelId="{841C5C83-E247-4F60-9875-EED7D104D111}" type="sibTrans" cxnId="{DBEECFDC-B03D-407C-9BBA-9C6C335AC8F4}">
      <dgm:prSet/>
      <dgm:spPr/>
      <dgm:t>
        <a:bodyPr/>
        <a:lstStyle/>
        <a:p>
          <a:endParaRPr lang="fr-FR"/>
        </a:p>
      </dgm:t>
    </dgm:pt>
    <dgm:pt modelId="{881B50E3-079F-4E53-A55E-799E9BF98443}">
      <dgm:prSet phldrT="[Texte]" custT="1"/>
      <dgm:spPr/>
      <dgm:t>
        <a:bodyPr/>
        <a:lstStyle/>
        <a:p>
          <a:endParaRPr lang="fr-FR" sz="2000" b="1" dirty="0"/>
        </a:p>
      </dgm:t>
    </dgm:pt>
    <dgm:pt modelId="{F9F18C4D-4B24-45C9-81C0-14B89448B48D}" type="parTrans" cxnId="{D48FBF73-5470-45C3-9AA7-819B537B58C8}">
      <dgm:prSet/>
      <dgm:spPr/>
      <dgm:t>
        <a:bodyPr/>
        <a:lstStyle/>
        <a:p>
          <a:endParaRPr lang="fr-FR"/>
        </a:p>
      </dgm:t>
    </dgm:pt>
    <dgm:pt modelId="{D64B7420-4C56-40CD-8EAE-2665CD9F6C65}" type="sibTrans" cxnId="{D48FBF73-5470-45C3-9AA7-819B537B58C8}">
      <dgm:prSet/>
      <dgm:spPr/>
      <dgm:t>
        <a:bodyPr/>
        <a:lstStyle/>
        <a:p>
          <a:endParaRPr lang="fr-FR"/>
        </a:p>
      </dgm:t>
    </dgm:pt>
    <dgm:pt modelId="{899E7425-6093-4538-B547-07AB33BB7C9B}">
      <dgm:prSet phldrT="[Texte]" custT="1"/>
      <dgm:spPr/>
      <dgm:t>
        <a:bodyPr/>
        <a:lstStyle/>
        <a:p>
          <a:r>
            <a:rPr lang="fr-FR" sz="2000" dirty="0"/>
            <a:t>Gestion par l’INAM de l’assurance maladie départementale, appuyée par le FBR, en attente de la création éventuelle d’une structure dédiée à la gestion du régime contributif de la CMU</a:t>
          </a:r>
        </a:p>
      </dgm:t>
    </dgm:pt>
    <dgm:pt modelId="{8609CA2C-E5EE-4607-B41D-DD35297CFD7F}" type="parTrans" cxnId="{34FFA0F1-3ADA-4030-85DF-28D392C3BD19}">
      <dgm:prSet/>
      <dgm:spPr/>
      <dgm:t>
        <a:bodyPr/>
        <a:lstStyle/>
        <a:p>
          <a:endParaRPr lang="fr-FR"/>
        </a:p>
      </dgm:t>
    </dgm:pt>
    <dgm:pt modelId="{B66E8768-6831-4C82-BE37-C03DD5F81D34}" type="sibTrans" cxnId="{34FFA0F1-3ADA-4030-85DF-28D392C3BD19}">
      <dgm:prSet/>
      <dgm:spPr/>
      <dgm:t>
        <a:bodyPr/>
        <a:lstStyle/>
        <a:p>
          <a:endParaRPr lang="fr-FR"/>
        </a:p>
      </dgm:t>
    </dgm:pt>
    <dgm:pt modelId="{0BCB27E7-7ADC-46BB-9144-49889B4B8594}">
      <dgm:prSet phldrT="[Texte]" custT="1"/>
      <dgm:spPr/>
      <dgm:t>
        <a:bodyPr/>
        <a:lstStyle/>
        <a:p>
          <a:r>
            <a:rPr lang="fr-FR" sz="2000" b="1" dirty="0">
              <a:solidFill>
                <a:srgbClr val="00B050"/>
              </a:solidFill>
            </a:rPr>
            <a:t>Et les autres partenaires  concernés par l’achat stratégique et l’alignement des mécanismes de financement de la santé?</a:t>
          </a:r>
        </a:p>
      </dgm:t>
    </dgm:pt>
    <dgm:pt modelId="{FDE8FCB1-6F3B-4452-8235-6936B1E5E27A}" type="parTrans" cxnId="{D2C07E3C-4FDC-4F00-93B3-8D17B905330A}">
      <dgm:prSet/>
      <dgm:spPr/>
      <dgm:t>
        <a:bodyPr/>
        <a:lstStyle/>
        <a:p>
          <a:endParaRPr lang="fr-FR"/>
        </a:p>
      </dgm:t>
    </dgm:pt>
    <dgm:pt modelId="{EFAE94BC-31B4-46B8-A722-1D681D359AF9}" type="sibTrans" cxnId="{D2C07E3C-4FDC-4F00-93B3-8D17B905330A}">
      <dgm:prSet/>
      <dgm:spPr/>
      <dgm:t>
        <a:bodyPr/>
        <a:lstStyle/>
        <a:p>
          <a:endParaRPr lang="fr-FR"/>
        </a:p>
      </dgm:t>
    </dgm:pt>
    <dgm:pt modelId="{50996D1A-8807-493A-B0FF-47D0DC18107B}">
      <dgm:prSet phldrT="[Texte]" custT="1"/>
      <dgm:spPr/>
      <dgm:t>
        <a:bodyPr/>
        <a:lstStyle/>
        <a:p>
          <a:r>
            <a:rPr lang="fr-FR" sz="2000" b="1" dirty="0">
              <a:solidFill>
                <a:srgbClr val="00B050"/>
              </a:solidFill>
            </a:rPr>
            <a:t>GAVI</a:t>
          </a:r>
        </a:p>
      </dgm:t>
    </dgm:pt>
    <dgm:pt modelId="{D57EEDCB-D636-43F8-824B-4815156009C1}" type="parTrans" cxnId="{F4EC320A-6134-49E0-96B3-FFF139320F68}">
      <dgm:prSet/>
      <dgm:spPr/>
      <dgm:t>
        <a:bodyPr/>
        <a:lstStyle/>
        <a:p>
          <a:endParaRPr lang="fr-FR"/>
        </a:p>
      </dgm:t>
    </dgm:pt>
    <dgm:pt modelId="{4A57A20F-896C-4D43-92AA-BE4FEF99DD35}" type="sibTrans" cxnId="{F4EC320A-6134-49E0-96B3-FFF139320F68}">
      <dgm:prSet/>
      <dgm:spPr/>
      <dgm:t>
        <a:bodyPr/>
        <a:lstStyle/>
        <a:p>
          <a:endParaRPr lang="fr-FR"/>
        </a:p>
      </dgm:t>
    </dgm:pt>
    <dgm:pt modelId="{A9A7BE2E-9DFE-46A7-A798-A28E6F39D9B3}">
      <dgm:prSet phldrT="[Texte]" custT="1"/>
      <dgm:spPr/>
      <dgm:t>
        <a:bodyPr/>
        <a:lstStyle/>
        <a:p>
          <a:r>
            <a:rPr lang="fr-FR" sz="2000" b="1" dirty="0">
              <a:solidFill>
                <a:srgbClr val="00B050"/>
              </a:solidFill>
            </a:rPr>
            <a:t>FM</a:t>
          </a:r>
        </a:p>
      </dgm:t>
    </dgm:pt>
    <dgm:pt modelId="{0CF51929-0719-4B45-8BFA-B2F817A0D836}" type="parTrans" cxnId="{F93211C5-3ED3-4B13-A5BF-BB27329652F9}">
      <dgm:prSet/>
      <dgm:spPr/>
      <dgm:t>
        <a:bodyPr/>
        <a:lstStyle/>
        <a:p>
          <a:endParaRPr lang="fr-FR"/>
        </a:p>
      </dgm:t>
    </dgm:pt>
    <dgm:pt modelId="{53CED2D9-494D-46FC-8C73-43B4DBE14A5E}" type="sibTrans" cxnId="{F93211C5-3ED3-4B13-A5BF-BB27329652F9}">
      <dgm:prSet/>
      <dgm:spPr/>
      <dgm:t>
        <a:bodyPr/>
        <a:lstStyle/>
        <a:p>
          <a:endParaRPr lang="fr-FR"/>
        </a:p>
      </dgm:t>
    </dgm:pt>
    <dgm:pt modelId="{39794E98-00AA-4D1F-991B-C840958C70A0}">
      <dgm:prSet phldrT="[Texte]" custT="1"/>
      <dgm:spPr/>
      <dgm:t>
        <a:bodyPr/>
        <a:lstStyle/>
        <a:p>
          <a:r>
            <a:rPr lang="fr-FR" sz="2000" b="1" dirty="0">
              <a:solidFill>
                <a:srgbClr val="00B050"/>
              </a:solidFill>
            </a:rPr>
            <a:t>Coopérations bilatérales</a:t>
          </a:r>
        </a:p>
      </dgm:t>
    </dgm:pt>
    <dgm:pt modelId="{500B9D86-4F3C-4D1B-8410-2491994F7669}" type="parTrans" cxnId="{96531350-7E79-4CEB-83D2-1A70B7C3C037}">
      <dgm:prSet/>
      <dgm:spPr/>
      <dgm:t>
        <a:bodyPr/>
        <a:lstStyle/>
        <a:p>
          <a:endParaRPr lang="fr-FR"/>
        </a:p>
      </dgm:t>
    </dgm:pt>
    <dgm:pt modelId="{1110B2AB-6C94-4226-B9C6-8DABE43C88B2}" type="sibTrans" cxnId="{96531350-7E79-4CEB-83D2-1A70B7C3C037}">
      <dgm:prSet/>
      <dgm:spPr/>
      <dgm:t>
        <a:bodyPr/>
        <a:lstStyle/>
        <a:p>
          <a:endParaRPr lang="fr-FR"/>
        </a:p>
      </dgm:t>
    </dgm:pt>
    <dgm:pt modelId="{C65A2F87-DE17-4B01-B3D5-B12238244919}" type="pres">
      <dgm:prSet presAssocID="{31236574-F328-41BD-B2C1-AA34E78F79AE}" presName="linearFlow" presStyleCnt="0">
        <dgm:presLayoutVars>
          <dgm:dir/>
          <dgm:animLvl val="lvl"/>
          <dgm:resizeHandles val="exact"/>
        </dgm:presLayoutVars>
      </dgm:prSet>
      <dgm:spPr/>
    </dgm:pt>
    <dgm:pt modelId="{C0BE0FF7-A3B1-432F-963E-8016B37BCD97}" type="pres">
      <dgm:prSet presAssocID="{31E46FB7-20AD-4A2C-B9EE-1D605D1D52C9}" presName="composite" presStyleCnt="0"/>
      <dgm:spPr/>
    </dgm:pt>
    <dgm:pt modelId="{011AE43A-A5A5-4B0B-9504-A9612A9AEB4E}" type="pres">
      <dgm:prSet presAssocID="{31E46FB7-20AD-4A2C-B9EE-1D605D1D52C9}" presName="parentText" presStyleLbl="alignNode1" presStyleIdx="0" presStyleCnt="1" custScaleX="242325" custScaleY="75764" custLinFactNeighborX="-1248">
        <dgm:presLayoutVars>
          <dgm:chMax val="1"/>
          <dgm:bulletEnabled val="1"/>
        </dgm:presLayoutVars>
      </dgm:prSet>
      <dgm:spPr/>
    </dgm:pt>
    <dgm:pt modelId="{4DC67A5A-5D79-46A3-9F43-7CC4EA1A5A9D}" type="pres">
      <dgm:prSet presAssocID="{31E46FB7-20AD-4A2C-B9EE-1D605D1D52C9}" presName="descendantText" presStyleLbl="alignAcc1" presStyleIdx="0" presStyleCnt="1" custScaleX="86928" custScaleY="255093" custLinFactNeighborX="2255" custLinFactNeighborY="-3005">
        <dgm:presLayoutVars>
          <dgm:bulletEnabled val="1"/>
        </dgm:presLayoutVars>
      </dgm:prSet>
      <dgm:spPr/>
    </dgm:pt>
  </dgm:ptLst>
  <dgm:cxnLst>
    <dgm:cxn modelId="{F4EC320A-6134-49E0-96B3-FFF139320F68}" srcId="{0BCB27E7-7ADC-46BB-9144-49889B4B8594}" destId="{50996D1A-8807-493A-B0FF-47D0DC18107B}" srcOrd="0" destOrd="0" parTransId="{D57EEDCB-D636-43F8-824B-4815156009C1}" sibTransId="{4A57A20F-896C-4D43-92AA-BE4FEF99DD35}"/>
    <dgm:cxn modelId="{85A97918-29C2-4740-8F8C-E13F20473B0C}" type="presOf" srcId="{0BCB27E7-7ADC-46BB-9144-49889B4B8594}" destId="{4DC67A5A-5D79-46A3-9F43-7CC4EA1A5A9D}" srcOrd="0" destOrd="2" presId="urn:microsoft.com/office/officeart/2005/8/layout/chevron2"/>
    <dgm:cxn modelId="{4919121F-BDF5-459F-962C-B855E691590E}" type="presOf" srcId="{39794E98-00AA-4D1F-991B-C840958C70A0}" destId="{4DC67A5A-5D79-46A3-9F43-7CC4EA1A5A9D}" srcOrd="0" destOrd="5" presId="urn:microsoft.com/office/officeart/2005/8/layout/chevron2"/>
    <dgm:cxn modelId="{E3D0BB21-EFEE-4661-BA50-297B91C612F2}" type="presOf" srcId="{31E46FB7-20AD-4A2C-B9EE-1D605D1D52C9}" destId="{011AE43A-A5A5-4B0B-9504-A9612A9AEB4E}" srcOrd="0" destOrd="0" presId="urn:microsoft.com/office/officeart/2005/8/layout/chevron2"/>
    <dgm:cxn modelId="{D2C07E3C-4FDC-4F00-93B3-8D17B905330A}" srcId="{31E46FB7-20AD-4A2C-B9EE-1D605D1D52C9}" destId="{0BCB27E7-7ADC-46BB-9144-49889B4B8594}" srcOrd="1" destOrd="0" parTransId="{FDE8FCB1-6F3B-4452-8235-6936B1E5E27A}" sibTransId="{EFAE94BC-31B4-46B8-A722-1D681D359AF9}"/>
    <dgm:cxn modelId="{68277449-4F67-43F4-AA4D-8A45D14E3F23}" type="presOf" srcId="{881B50E3-079F-4E53-A55E-799E9BF98443}" destId="{4DC67A5A-5D79-46A3-9F43-7CC4EA1A5A9D}" srcOrd="0" destOrd="6" presId="urn:microsoft.com/office/officeart/2005/8/layout/chevron2"/>
    <dgm:cxn modelId="{96531350-7E79-4CEB-83D2-1A70B7C3C037}" srcId="{0BCB27E7-7ADC-46BB-9144-49889B4B8594}" destId="{39794E98-00AA-4D1F-991B-C840958C70A0}" srcOrd="2" destOrd="0" parTransId="{500B9D86-4F3C-4D1B-8410-2491994F7669}" sibTransId="{1110B2AB-6C94-4226-B9C6-8DABE43C88B2}"/>
    <dgm:cxn modelId="{7B498173-9757-43E4-AA54-80BA780A9425}" srcId="{31236574-F328-41BD-B2C1-AA34E78F79AE}" destId="{31E46FB7-20AD-4A2C-B9EE-1D605D1D52C9}" srcOrd="0" destOrd="0" parTransId="{240A099A-D735-4596-A179-12B9C35564E6}" sibTransId="{621CCD6F-E321-4BE8-899E-25A0A58CBC79}"/>
    <dgm:cxn modelId="{D48FBF73-5470-45C3-9AA7-819B537B58C8}" srcId="{31E46FB7-20AD-4A2C-B9EE-1D605D1D52C9}" destId="{881B50E3-079F-4E53-A55E-799E9BF98443}" srcOrd="2" destOrd="0" parTransId="{F9F18C4D-4B24-45C9-81C0-14B89448B48D}" sibTransId="{D64B7420-4C56-40CD-8EAE-2665CD9F6C65}"/>
    <dgm:cxn modelId="{68E59D85-C070-46A1-9321-9790A509866F}" type="presOf" srcId="{50996D1A-8807-493A-B0FF-47D0DC18107B}" destId="{4DC67A5A-5D79-46A3-9F43-7CC4EA1A5A9D}" srcOrd="0" destOrd="3" presId="urn:microsoft.com/office/officeart/2005/8/layout/chevron2"/>
    <dgm:cxn modelId="{02294491-79D3-4C1B-9022-EAA168F78656}" type="presOf" srcId="{B2166E55-21FF-4BF3-B162-CD93DD90132C}" destId="{4DC67A5A-5D79-46A3-9F43-7CC4EA1A5A9D}" srcOrd="0" destOrd="0" presId="urn:microsoft.com/office/officeart/2005/8/layout/chevron2"/>
    <dgm:cxn modelId="{DEEF3CB2-93B9-4C05-B719-ACC127B6ED48}" type="presOf" srcId="{31236574-F328-41BD-B2C1-AA34E78F79AE}" destId="{C65A2F87-DE17-4B01-B3D5-B12238244919}" srcOrd="0" destOrd="0" presId="urn:microsoft.com/office/officeart/2005/8/layout/chevron2"/>
    <dgm:cxn modelId="{65E312B9-DBB2-47AC-BFA4-4F769E5A6DEC}" type="presOf" srcId="{A9A7BE2E-9DFE-46A7-A798-A28E6F39D9B3}" destId="{4DC67A5A-5D79-46A3-9F43-7CC4EA1A5A9D}" srcOrd="0" destOrd="4" presId="urn:microsoft.com/office/officeart/2005/8/layout/chevron2"/>
    <dgm:cxn modelId="{C61018BD-2044-46FF-A403-DBDFE507CF16}" type="presOf" srcId="{899E7425-6093-4538-B547-07AB33BB7C9B}" destId="{4DC67A5A-5D79-46A3-9F43-7CC4EA1A5A9D}" srcOrd="0" destOrd="1" presId="urn:microsoft.com/office/officeart/2005/8/layout/chevron2"/>
    <dgm:cxn modelId="{F93211C5-3ED3-4B13-A5BF-BB27329652F9}" srcId="{0BCB27E7-7ADC-46BB-9144-49889B4B8594}" destId="{A9A7BE2E-9DFE-46A7-A798-A28E6F39D9B3}" srcOrd="1" destOrd="0" parTransId="{0CF51929-0719-4B45-8BFA-B2F817A0D836}" sibTransId="{53CED2D9-494D-46FC-8C73-43B4DBE14A5E}"/>
    <dgm:cxn modelId="{DBEECFDC-B03D-407C-9BBA-9C6C335AC8F4}" srcId="{31E46FB7-20AD-4A2C-B9EE-1D605D1D52C9}" destId="{B2166E55-21FF-4BF3-B162-CD93DD90132C}" srcOrd="0" destOrd="0" parTransId="{B7A2E187-248F-4960-9C79-7893C2719819}" sibTransId="{841C5C83-E247-4F60-9875-EED7D104D111}"/>
    <dgm:cxn modelId="{34FFA0F1-3ADA-4030-85DF-28D392C3BD19}" srcId="{B2166E55-21FF-4BF3-B162-CD93DD90132C}" destId="{899E7425-6093-4538-B547-07AB33BB7C9B}" srcOrd="0" destOrd="0" parTransId="{8609CA2C-E5EE-4607-B41D-DD35297CFD7F}" sibTransId="{B66E8768-6831-4C82-BE37-C03DD5F81D34}"/>
    <dgm:cxn modelId="{3DB05DAD-A1BE-4444-B765-1D5BA01D6A3F}" type="presParOf" srcId="{C65A2F87-DE17-4B01-B3D5-B12238244919}" destId="{C0BE0FF7-A3B1-432F-963E-8016B37BCD97}" srcOrd="0" destOrd="0" presId="urn:microsoft.com/office/officeart/2005/8/layout/chevron2"/>
    <dgm:cxn modelId="{98625421-17DD-4DF8-9593-5B91E4305FC2}" type="presParOf" srcId="{C0BE0FF7-A3B1-432F-963E-8016B37BCD97}" destId="{011AE43A-A5A5-4B0B-9504-A9612A9AEB4E}" srcOrd="0" destOrd="0" presId="urn:microsoft.com/office/officeart/2005/8/layout/chevron2"/>
    <dgm:cxn modelId="{A413711C-FE9E-4E9D-AE05-8B927D306148}" type="presParOf" srcId="{C0BE0FF7-A3B1-432F-963E-8016B37BCD97}" destId="{4DC67A5A-5D79-46A3-9F43-7CC4EA1A5A9D}"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C84334DA-F42F-4503-AA19-1266A92D1930}" type="doc">
      <dgm:prSet loTypeId="urn:microsoft.com/office/officeart/2005/8/layout/bProcess4" loCatId="process" qsTypeId="urn:microsoft.com/office/officeart/2005/8/quickstyle/simple1" qsCatId="simple" csTypeId="urn:microsoft.com/office/officeart/2005/8/colors/colorful5" csCatId="colorful" phldr="1"/>
      <dgm:spPr/>
      <dgm:t>
        <a:bodyPr/>
        <a:lstStyle/>
        <a:p>
          <a:endParaRPr lang="fr-FR"/>
        </a:p>
      </dgm:t>
    </dgm:pt>
    <dgm:pt modelId="{002A4AD5-E5FD-44A9-823F-B0AC823242FD}" type="pres">
      <dgm:prSet presAssocID="{C84334DA-F42F-4503-AA19-1266A92D1930}" presName="Name0" presStyleCnt="0">
        <dgm:presLayoutVars>
          <dgm:dir/>
          <dgm:resizeHandles/>
        </dgm:presLayoutVars>
      </dgm:prSet>
      <dgm:spPr/>
    </dgm:pt>
  </dgm:ptLst>
  <dgm:cxnLst>
    <dgm:cxn modelId="{F0214A4C-E813-468E-B0DC-C1049839AF70}" type="presOf" srcId="{C84334DA-F42F-4503-AA19-1266A92D1930}" destId="{002A4AD5-E5FD-44A9-823F-B0AC823242FD}" srcOrd="0"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C1C22-2CE2-4EA9-8AD3-541843CFC2A3}">
      <dsp:nvSpPr>
        <dsp:cNvPr id="0" name=""/>
        <dsp:cNvSpPr/>
      </dsp:nvSpPr>
      <dsp:spPr>
        <a:xfrm>
          <a:off x="4285472" y="2050530"/>
          <a:ext cx="3273539" cy="20071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fr-FR" sz="1800" kern="1200" dirty="0">
              <a:solidFill>
                <a:schemeClr val="tx1"/>
              </a:solidFill>
            </a:rPr>
            <a:t>Projet INAM (Institut National d’Assistance Médicale)</a:t>
          </a:r>
        </a:p>
        <a:p>
          <a:pPr marL="0" lvl="0" indent="0" algn="ctr" defTabSz="800100">
            <a:lnSpc>
              <a:spcPct val="90000"/>
            </a:lnSpc>
            <a:spcBef>
              <a:spcPct val="0"/>
            </a:spcBef>
            <a:spcAft>
              <a:spcPct val="35000"/>
            </a:spcAft>
            <a:buNone/>
          </a:pPr>
          <a:r>
            <a:rPr lang="fr-FR" sz="1600" kern="1200" dirty="0">
              <a:solidFill>
                <a:schemeClr val="tx1"/>
              </a:solidFill>
            </a:rPr>
            <a:t>Fruit de partenariat entre le MSP et les PTFs au profit de la santé « mère/enfant »</a:t>
          </a:r>
        </a:p>
      </dsp:txBody>
      <dsp:txXfrm>
        <a:off x="4383455" y="2148513"/>
        <a:ext cx="3077573" cy="1811224"/>
      </dsp:txXfrm>
    </dsp:sp>
    <dsp:sp modelId="{7E16937F-AEF0-46A4-9B4C-6BF858718AF5}">
      <dsp:nvSpPr>
        <dsp:cNvPr id="0" name=""/>
        <dsp:cNvSpPr/>
      </dsp:nvSpPr>
      <dsp:spPr>
        <a:xfrm rot="16198950">
          <a:off x="5480547" y="1609277"/>
          <a:ext cx="882505" cy="0"/>
        </a:xfrm>
        <a:custGeom>
          <a:avLst/>
          <a:gdLst/>
          <a:ahLst/>
          <a:cxnLst/>
          <a:rect l="0" t="0" r="0" b="0"/>
          <a:pathLst>
            <a:path>
              <a:moveTo>
                <a:pt x="0" y="0"/>
              </a:moveTo>
              <a:lnTo>
                <a:pt x="882505"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72887E0-B9F1-4CFA-A25F-794466926E21}">
      <dsp:nvSpPr>
        <dsp:cNvPr id="0" name=""/>
        <dsp:cNvSpPr/>
      </dsp:nvSpPr>
      <dsp:spPr>
        <a:xfrm>
          <a:off x="4176011" y="237456"/>
          <a:ext cx="3491023" cy="930567"/>
        </a:xfrm>
        <a:prstGeom prst="roundRect">
          <a:avLst/>
        </a:prstGeom>
        <a:blipFill rotWithShape="0">
          <a:blip xmlns:r="http://schemas.openxmlformats.org/officeDocument/2006/relationships" r:embed="rId1"/>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1511300">
            <a:lnSpc>
              <a:spcPct val="90000"/>
            </a:lnSpc>
            <a:spcBef>
              <a:spcPct val="0"/>
            </a:spcBef>
            <a:spcAft>
              <a:spcPct val="35000"/>
            </a:spcAft>
            <a:buNone/>
          </a:pPr>
          <a:endParaRPr lang="fr-FR" sz="3400" kern="1200" dirty="0"/>
        </a:p>
      </dsp:txBody>
      <dsp:txXfrm>
        <a:off x="4221438" y="282883"/>
        <a:ext cx="3400169" cy="839713"/>
      </dsp:txXfrm>
    </dsp:sp>
    <dsp:sp modelId="{1D9C5C76-6232-4FEF-9687-5CA4ADA491CB}">
      <dsp:nvSpPr>
        <dsp:cNvPr id="0" name=""/>
        <dsp:cNvSpPr/>
      </dsp:nvSpPr>
      <dsp:spPr>
        <a:xfrm rot="43841">
          <a:off x="7558962" y="3082799"/>
          <a:ext cx="1223152" cy="0"/>
        </a:xfrm>
        <a:custGeom>
          <a:avLst/>
          <a:gdLst/>
          <a:ahLst/>
          <a:cxnLst/>
          <a:rect l="0" t="0" r="0" b="0"/>
          <a:pathLst>
            <a:path>
              <a:moveTo>
                <a:pt x="0" y="0"/>
              </a:moveTo>
              <a:lnTo>
                <a:pt x="122315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DA9D6C-A1F0-4142-8623-B13346EE77B0}">
      <dsp:nvSpPr>
        <dsp:cNvPr id="0" name=""/>
        <dsp:cNvSpPr/>
      </dsp:nvSpPr>
      <dsp:spPr>
        <a:xfrm>
          <a:off x="8782064" y="2474899"/>
          <a:ext cx="2907296" cy="1268476"/>
        </a:xfrm>
        <a:prstGeom prst="roundRect">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Divers appuis techniques et financiers par les PTFs aux programmes et mécanismes de gratuité des soins </a:t>
          </a:r>
        </a:p>
      </dsp:txBody>
      <dsp:txXfrm>
        <a:off x="8843986" y="2536821"/>
        <a:ext cx="2783452" cy="1144632"/>
      </dsp:txXfrm>
    </dsp:sp>
    <dsp:sp modelId="{E876E891-711C-492C-B296-913583C2238A}">
      <dsp:nvSpPr>
        <dsp:cNvPr id="0" name=""/>
        <dsp:cNvSpPr/>
      </dsp:nvSpPr>
      <dsp:spPr>
        <a:xfrm rot="10769453">
          <a:off x="2455963" y="3076798"/>
          <a:ext cx="1829544" cy="0"/>
        </a:xfrm>
        <a:custGeom>
          <a:avLst/>
          <a:gdLst/>
          <a:ahLst/>
          <a:cxnLst/>
          <a:rect l="0" t="0" r="0" b="0"/>
          <a:pathLst>
            <a:path>
              <a:moveTo>
                <a:pt x="0" y="0"/>
              </a:moveTo>
              <a:lnTo>
                <a:pt x="1829544"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769A5A-7A7C-4CFC-9EBF-A91736ED6184}">
      <dsp:nvSpPr>
        <dsp:cNvPr id="0" name=""/>
        <dsp:cNvSpPr/>
      </dsp:nvSpPr>
      <dsp:spPr>
        <a:xfrm>
          <a:off x="31162" y="2583001"/>
          <a:ext cx="2424837" cy="1025396"/>
        </a:xfrm>
        <a:prstGeom prst="roundRect">
          <a:avLst/>
        </a:prstGeom>
        <a:blipFill rotWithShape="0">
          <a:blip xmlns:r="http://schemas.openxmlformats.org/officeDocument/2006/relationships" r:embed="rId2"/>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360" tIns="86360" rIns="86360" bIns="86360" numCol="1" spcCol="1270" anchor="ctr" anchorCtr="0">
          <a:noAutofit/>
        </a:bodyPr>
        <a:lstStyle/>
        <a:p>
          <a:pPr marL="0" lvl="0" indent="0" algn="ctr" defTabSz="1511300">
            <a:lnSpc>
              <a:spcPct val="90000"/>
            </a:lnSpc>
            <a:spcBef>
              <a:spcPct val="0"/>
            </a:spcBef>
            <a:spcAft>
              <a:spcPct val="35000"/>
            </a:spcAft>
            <a:buNone/>
          </a:pPr>
          <a:endParaRPr lang="fr-FR" sz="3400" kern="1200" dirty="0"/>
        </a:p>
      </dsp:txBody>
      <dsp:txXfrm>
        <a:off x="81218" y="2633057"/>
        <a:ext cx="2324725" cy="925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230D4A-8F72-4799-85F2-68360E26449F}">
      <dsp:nvSpPr>
        <dsp:cNvPr id="0" name=""/>
        <dsp:cNvSpPr/>
      </dsp:nvSpPr>
      <dsp:spPr>
        <a:xfrm>
          <a:off x="0" y="659294"/>
          <a:ext cx="2829798" cy="3777055"/>
        </a:xfrm>
        <a:prstGeom prst="rect">
          <a:avLst/>
        </a:prstGeom>
        <a:solidFill>
          <a:schemeClr val="accent4"/>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t" anchorCtr="0">
          <a:noAutofit/>
        </a:bodyPr>
        <a:lstStyle/>
        <a:p>
          <a:pPr marL="0" lvl="0" indent="0" algn="l" defTabSz="711200">
            <a:lnSpc>
              <a:spcPct val="90000"/>
            </a:lnSpc>
            <a:spcBef>
              <a:spcPct val="0"/>
            </a:spcBef>
            <a:spcAft>
              <a:spcPct val="35000"/>
            </a:spcAft>
            <a:buNone/>
          </a:pPr>
          <a:r>
            <a:rPr lang="fr-FR" sz="1600" kern="1200" dirty="0"/>
            <a:t>- Propositions de mesures et outils d’amélioration du mécanisme de gratuité</a:t>
          </a:r>
        </a:p>
        <a:p>
          <a:pPr marL="0" lvl="0" indent="0" algn="l" defTabSz="711200">
            <a:lnSpc>
              <a:spcPct val="90000"/>
            </a:lnSpc>
            <a:spcBef>
              <a:spcPct val="0"/>
            </a:spcBef>
            <a:spcAft>
              <a:spcPct val="35000"/>
            </a:spcAft>
            <a:buNone/>
          </a:pPr>
          <a:r>
            <a:rPr lang="fr-FR" sz="1600" kern="1200" dirty="0"/>
            <a:t>- Dotations en médicaments</a:t>
          </a:r>
        </a:p>
        <a:p>
          <a:pPr marL="0" lvl="0" indent="0" algn="l" defTabSz="711200">
            <a:lnSpc>
              <a:spcPct val="90000"/>
            </a:lnSpc>
            <a:spcBef>
              <a:spcPct val="0"/>
            </a:spcBef>
            <a:spcAft>
              <a:spcPct val="35000"/>
            </a:spcAft>
            <a:buNone/>
          </a:pPr>
          <a:endParaRPr lang="fr-FR" sz="1600" kern="1200" dirty="0"/>
        </a:p>
        <a:p>
          <a:pPr marL="0" lvl="0" indent="0" algn="l" defTabSz="711200">
            <a:lnSpc>
              <a:spcPct val="90000"/>
            </a:lnSpc>
            <a:spcBef>
              <a:spcPct val="0"/>
            </a:spcBef>
            <a:spcAft>
              <a:spcPct val="35000"/>
            </a:spcAft>
            <a:buNone/>
          </a:pPr>
          <a:r>
            <a:rPr lang="fr-FR" sz="1600" kern="1200" dirty="0"/>
            <a:t>- Contribution à l’apurement des factures impayées</a:t>
          </a:r>
        </a:p>
        <a:p>
          <a:pPr marL="0" lvl="0" indent="0" algn="l" defTabSz="711200">
            <a:lnSpc>
              <a:spcPct val="90000"/>
            </a:lnSpc>
            <a:spcBef>
              <a:spcPct val="0"/>
            </a:spcBef>
            <a:spcAft>
              <a:spcPct val="35000"/>
            </a:spcAft>
            <a:buNone/>
          </a:pPr>
          <a:endParaRPr lang="fr-FR" sz="1600" kern="1200" dirty="0"/>
        </a:p>
        <a:p>
          <a:pPr marL="0" lvl="0" indent="0" algn="l" defTabSz="711200">
            <a:lnSpc>
              <a:spcPct val="90000"/>
            </a:lnSpc>
            <a:spcBef>
              <a:spcPct val="0"/>
            </a:spcBef>
            <a:spcAft>
              <a:spcPct val="35000"/>
            </a:spcAft>
            <a:buNone/>
          </a:pPr>
          <a:r>
            <a:rPr lang="fr-FR" sz="1600" kern="1200" dirty="0"/>
            <a:t>-Renforcement de capacités et évaluations internes</a:t>
          </a:r>
        </a:p>
        <a:p>
          <a:pPr marL="0" lvl="0" indent="0" algn="l" defTabSz="711200">
            <a:lnSpc>
              <a:spcPct val="90000"/>
            </a:lnSpc>
            <a:spcBef>
              <a:spcPct val="0"/>
            </a:spcBef>
            <a:spcAft>
              <a:spcPct val="35000"/>
            </a:spcAft>
            <a:buNone/>
          </a:pPr>
          <a:endParaRPr lang="fr-FR" sz="1600" kern="1200" dirty="0"/>
        </a:p>
        <a:p>
          <a:pPr marL="0" lvl="0" indent="0" algn="l" defTabSz="711200">
            <a:lnSpc>
              <a:spcPct val="90000"/>
            </a:lnSpc>
            <a:spcBef>
              <a:spcPct val="0"/>
            </a:spcBef>
            <a:spcAft>
              <a:spcPct val="35000"/>
            </a:spcAft>
            <a:buNone/>
          </a:pPr>
          <a:endParaRPr lang="fr-FR" sz="1600" kern="1200" dirty="0"/>
        </a:p>
      </dsp:txBody>
      <dsp:txXfrm>
        <a:off x="452767" y="659294"/>
        <a:ext cx="2377030" cy="3777055"/>
      </dsp:txXfrm>
    </dsp:sp>
    <dsp:sp modelId="{23EDC917-5076-42D7-8FEF-12F938C84252}">
      <dsp:nvSpPr>
        <dsp:cNvPr id="0" name=""/>
        <dsp:cNvSpPr/>
      </dsp:nvSpPr>
      <dsp:spPr>
        <a:xfrm>
          <a:off x="435408" y="101624"/>
          <a:ext cx="2249713" cy="49820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kern="1200" dirty="0">
              <a:solidFill>
                <a:schemeClr val="tx1"/>
              </a:solidFill>
            </a:rPr>
            <a:t>2015/2019</a:t>
          </a:r>
        </a:p>
      </dsp:txBody>
      <dsp:txXfrm>
        <a:off x="764871" y="174585"/>
        <a:ext cx="1590787" cy="352286"/>
      </dsp:txXfrm>
    </dsp:sp>
    <dsp:sp modelId="{19C42153-ABBA-438C-B135-E594CFC17DDC}">
      <dsp:nvSpPr>
        <dsp:cNvPr id="0" name=""/>
        <dsp:cNvSpPr/>
      </dsp:nvSpPr>
      <dsp:spPr>
        <a:xfrm>
          <a:off x="7053447" y="672934"/>
          <a:ext cx="2672013" cy="3727602"/>
        </a:xfrm>
        <a:prstGeom prst="rect">
          <a:avLst/>
        </a:prstGeom>
        <a:solidFill>
          <a:schemeClr val="accent4"/>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t" anchorCtr="0">
          <a:noAutofit/>
        </a:bodyPr>
        <a:lstStyle/>
        <a:p>
          <a:pPr marL="0" lvl="0" indent="0" algn="l" defTabSz="711200">
            <a:lnSpc>
              <a:spcPct val="90000"/>
            </a:lnSpc>
            <a:spcBef>
              <a:spcPct val="0"/>
            </a:spcBef>
            <a:spcAft>
              <a:spcPct val="35000"/>
            </a:spcAft>
            <a:buNone/>
          </a:pPr>
          <a:r>
            <a:rPr lang="fr-FR" sz="1600" b="1" kern="1200" dirty="0"/>
            <a:t>Dernière intervention I3S, orientée appui opérationnel à la mise en œuvre de la CMU, en perspective de la CSU</a:t>
          </a:r>
        </a:p>
        <a:p>
          <a:pPr marL="0" lvl="0" indent="0" algn="l" defTabSz="711200">
            <a:lnSpc>
              <a:spcPct val="90000"/>
            </a:lnSpc>
            <a:spcBef>
              <a:spcPct val="0"/>
            </a:spcBef>
            <a:spcAft>
              <a:spcPct val="35000"/>
            </a:spcAft>
            <a:buNone/>
          </a:pPr>
          <a:r>
            <a:rPr lang="fr-FR" sz="1600" kern="1200" dirty="0"/>
            <a:t>-Expertise mise en œuvre par Expertise France </a:t>
          </a:r>
        </a:p>
        <a:p>
          <a:pPr marL="0" lvl="0" indent="0" algn="l" defTabSz="711200">
            <a:lnSpc>
              <a:spcPct val="90000"/>
            </a:lnSpc>
            <a:spcBef>
              <a:spcPct val="0"/>
            </a:spcBef>
            <a:spcAft>
              <a:spcPct val="35000"/>
            </a:spcAft>
            <a:buNone/>
          </a:pPr>
          <a:r>
            <a:rPr lang="fr-FR" sz="1600" b="1" kern="1200" dirty="0"/>
            <a:t>- 2 activités complémentaires</a:t>
          </a:r>
          <a:r>
            <a:rPr lang="fr-FR" sz="1600" kern="1200" dirty="0"/>
            <a:t>:</a:t>
          </a:r>
        </a:p>
        <a:p>
          <a:pPr marL="0" lvl="0" indent="0" algn="l" defTabSz="711200">
            <a:lnSpc>
              <a:spcPct val="90000"/>
            </a:lnSpc>
            <a:spcBef>
              <a:spcPct val="0"/>
            </a:spcBef>
            <a:spcAft>
              <a:spcPct val="35000"/>
            </a:spcAft>
            <a:buNone/>
          </a:pPr>
          <a:r>
            <a:rPr lang="fr-FR" sz="1600" kern="1200" dirty="0"/>
            <a:t>1. Appui au MSP à la refonte de la gratuité</a:t>
          </a:r>
        </a:p>
        <a:p>
          <a:pPr marL="0" lvl="0" indent="0" algn="l" defTabSz="711200">
            <a:lnSpc>
              <a:spcPct val="90000"/>
            </a:lnSpc>
            <a:spcBef>
              <a:spcPct val="0"/>
            </a:spcBef>
            <a:spcAft>
              <a:spcPct val="35000"/>
            </a:spcAft>
            <a:buNone/>
          </a:pPr>
          <a:r>
            <a:rPr lang="fr-FR" sz="1600" kern="1200" dirty="0"/>
            <a:t>2. Contribution à la mise en œuvre de la CSU (Expert P4H CMU)</a:t>
          </a:r>
        </a:p>
      </dsp:txBody>
      <dsp:txXfrm>
        <a:off x="7480970" y="672934"/>
        <a:ext cx="2244491" cy="3727602"/>
      </dsp:txXfrm>
    </dsp:sp>
    <dsp:sp modelId="{EF78CEEE-DF9F-4D83-82D3-3869483321E1}">
      <dsp:nvSpPr>
        <dsp:cNvPr id="0" name=""/>
        <dsp:cNvSpPr/>
      </dsp:nvSpPr>
      <dsp:spPr>
        <a:xfrm>
          <a:off x="7127987" y="2906"/>
          <a:ext cx="2526230" cy="6760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kern="1200" dirty="0">
              <a:solidFill>
                <a:schemeClr val="tx1"/>
              </a:solidFill>
            </a:rPr>
            <a:t>Octobre 2019/Juillet 2021</a:t>
          </a:r>
        </a:p>
      </dsp:txBody>
      <dsp:txXfrm>
        <a:off x="7497945" y="101910"/>
        <a:ext cx="1786314" cy="478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B9AABA-A953-4079-BF80-A261D6325B2B}">
      <dsp:nvSpPr>
        <dsp:cNvPr id="0" name=""/>
        <dsp:cNvSpPr/>
      </dsp:nvSpPr>
      <dsp:spPr>
        <a:xfrm>
          <a:off x="1650257" y="0"/>
          <a:ext cx="2251483" cy="419900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fr-FR" sz="1400" b="1" kern="1200" dirty="0"/>
            <a:t>Réorientation des interventions du Programme</a:t>
          </a:r>
        </a:p>
        <a:p>
          <a:pPr marL="114300" lvl="1" indent="-114300" algn="l" defTabSz="533400">
            <a:lnSpc>
              <a:spcPct val="90000"/>
            </a:lnSpc>
            <a:spcBef>
              <a:spcPct val="0"/>
            </a:spcBef>
            <a:spcAft>
              <a:spcPct val="15000"/>
            </a:spcAft>
            <a:buChar char="•"/>
          </a:pPr>
          <a:r>
            <a:rPr lang="fr-FR" sz="1200" kern="1200" dirty="0"/>
            <a:t>Dotations en médicaments de la Région de DOSS</a:t>
          </a:r>
        </a:p>
        <a:p>
          <a:pPr marL="114300" lvl="1" indent="-114300" algn="l" defTabSz="533400">
            <a:lnSpc>
              <a:spcPct val="90000"/>
            </a:lnSpc>
            <a:spcBef>
              <a:spcPct val="0"/>
            </a:spcBef>
            <a:spcAft>
              <a:spcPct val="15000"/>
            </a:spcAft>
            <a:buChar char="•"/>
          </a:pPr>
          <a:r>
            <a:rPr lang="fr-FR" sz="1200" kern="1200" dirty="0"/>
            <a:t>Assistance technique en appui au MSP pour la mise en place d’un fonds d’achat « gratuité » et appui au GTR pour la mise en œuvre  de la CMU/CSU</a:t>
          </a:r>
        </a:p>
        <a:p>
          <a:pPr marL="171450" lvl="1" indent="-171450" algn="l" defTabSz="711200">
            <a:lnSpc>
              <a:spcPct val="90000"/>
            </a:lnSpc>
            <a:spcBef>
              <a:spcPct val="0"/>
            </a:spcBef>
            <a:spcAft>
              <a:spcPct val="15000"/>
            </a:spcAft>
            <a:buChar char="•"/>
          </a:pPr>
          <a:endParaRPr lang="fr-FR" sz="1600" kern="1200" dirty="0"/>
        </a:p>
      </dsp:txBody>
      <dsp:txXfrm>
        <a:off x="1650257" y="524875"/>
        <a:ext cx="1407177" cy="3149253"/>
      </dsp:txXfrm>
    </dsp:sp>
    <dsp:sp modelId="{A4448E8D-0649-4BF2-A5DA-A8CB12DDDA0E}">
      <dsp:nvSpPr>
        <dsp:cNvPr id="0" name=""/>
        <dsp:cNvSpPr/>
      </dsp:nvSpPr>
      <dsp:spPr>
        <a:xfrm>
          <a:off x="691" y="0"/>
          <a:ext cx="1648874" cy="419900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t" anchorCtr="0">
          <a:noAutofit/>
        </a:bodyPr>
        <a:lstStyle/>
        <a:p>
          <a:pPr marL="0" lvl="0" indent="0" algn="ctr" defTabSz="889000">
            <a:lnSpc>
              <a:spcPct val="90000"/>
            </a:lnSpc>
            <a:spcBef>
              <a:spcPct val="0"/>
            </a:spcBef>
            <a:spcAft>
              <a:spcPct val="35000"/>
            </a:spcAft>
            <a:buNone/>
          </a:pPr>
          <a:r>
            <a:rPr lang="fr-FR" sz="2000" kern="1200" dirty="0">
              <a:solidFill>
                <a:schemeClr val="tx1"/>
              </a:solidFill>
            </a:rPr>
            <a:t>Evaluation externe en 2018</a:t>
          </a:r>
        </a:p>
        <a:p>
          <a:pPr marL="0" lvl="0" indent="0" algn="ctr" defTabSz="889000">
            <a:lnSpc>
              <a:spcPct val="90000"/>
            </a:lnSpc>
            <a:spcBef>
              <a:spcPct val="0"/>
            </a:spcBef>
            <a:spcAft>
              <a:spcPct val="35000"/>
            </a:spcAft>
            <a:buNone/>
          </a:pPr>
          <a:r>
            <a:rPr lang="fr-FR" sz="2000" kern="1200" dirty="0">
              <a:solidFill>
                <a:schemeClr val="tx1"/>
              </a:solidFill>
            </a:rPr>
            <a:t>+</a:t>
          </a:r>
        </a:p>
        <a:p>
          <a:pPr marL="0" lvl="0" indent="0" algn="ctr" defTabSz="889000">
            <a:lnSpc>
              <a:spcPct val="90000"/>
            </a:lnSpc>
            <a:spcBef>
              <a:spcPct val="0"/>
            </a:spcBef>
            <a:spcAft>
              <a:spcPct val="35000"/>
            </a:spcAft>
            <a:buNone/>
          </a:pPr>
          <a:r>
            <a:rPr lang="fr-FR" sz="2000" kern="1200" dirty="0">
              <a:solidFill>
                <a:schemeClr val="tx1"/>
              </a:solidFill>
            </a:rPr>
            <a:t> Mission conjointe AFD/P4H</a:t>
          </a:r>
        </a:p>
        <a:p>
          <a:pPr marL="0" lvl="0" indent="0" algn="ctr" defTabSz="889000">
            <a:lnSpc>
              <a:spcPct val="90000"/>
            </a:lnSpc>
            <a:spcBef>
              <a:spcPct val="0"/>
            </a:spcBef>
            <a:spcAft>
              <a:spcPct val="35000"/>
            </a:spcAft>
            <a:buNone/>
          </a:pPr>
          <a:endParaRPr lang="fr-FR" sz="2000" kern="1200" dirty="0"/>
        </a:p>
      </dsp:txBody>
      <dsp:txXfrm>
        <a:off x="81182" y="80491"/>
        <a:ext cx="1487892" cy="40380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3EB790-1FA0-417C-AE04-68126D5B67E9}">
      <dsp:nvSpPr>
        <dsp:cNvPr id="0" name=""/>
        <dsp:cNvSpPr/>
      </dsp:nvSpPr>
      <dsp:spPr>
        <a:xfrm rot="5400000">
          <a:off x="817382" y="1908809"/>
          <a:ext cx="713574"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DB9C1879-2491-4F8B-8740-714530B3104D}">
      <dsp:nvSpPr>
        <dsp:cNvPr id="0" name=""/>
        <dsp:cNvSpPr/>
      </dsp:nvSpPr>
      <dsp:spPr>
        <a:xfrm>
          <a:off x="171429" y="1438760"/>
          <a:ext cx="2543248" cy="581313"/>
        </a:xfrm>
        <a:prstGeom prst="roundRect">
          <a:avLst>
            <a:gd name="adj" fmla="val 1000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1. Conventionnement des prestataires</a:t>
          </a:r>
        </a:p>
      </dsp:txBody>
      <dsp:txXfrm>
        <a:off x="188455" y="1455786"/>
        <a:ext cx="2509196" cy="547261"/>
      </dsp:txXfrm>
    </dsp:sp>
    <dsp:sp modelId="{DCF9A3EB-834E-43A1-A825-6CBFB377CC0B}">
      <dsp:nvSpPr>
        <dsp:cNvPr id="0" name=""/>
        <dsp:cNvSpPr/>
      </dsp:nvSpPr>
      <dsp:spPr>
        <a:xfrm rot="3931995">
          <a:off x="953926" y="2614998"/>
          <a:ext cx="764625"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E4681DF9-4CE6-4D68-943C-23705029B2C2}">
      <dsp:nvSpPr>
        <dsp:cNvPr id="0" name=""/>
        <dsp:cNvSpPr/>
      </dsp:nvSpPr>
      <dsp:spPr>
        <a:xfrm>
          <a:off x="171429" y="2155176"/>
          <a:ext cx="2543248" cy="581313"/>
        </a:xfrm>
        <a:prstGeom prst="roundRect">
          <a:avLst>
            <a:gd name="adj" fmla="val 10000"/>
          </a:avLst>
        </a:prstGeom>
        <a:solidFill>
          <a:schemeClr val="accent1">
            <a:lumMod val="75000"/>
          </a:schemeClr>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2. Suivi des facturations</a:t>
          </a:r>
        </a:p>
      </dsp:txBody>
      <dsp:txXfrm>
        <a:off x="188455" y="2172202"/>
        <a:ext cx="2509196" cy="547261"/>
      </dsp:txXfrm>
    </dsp:sp>
    <dsp:sp modelId="{9F56CF6F-D4C4-4AF2-A350-219BAFAD0A4C}">
      <dsp:nvSpPr>
        <dsp:cNvPr id="0" name=""/>
        <dsp:cNvSpPr/>
      </dsp:nvSpPr>
      <dsp:spPr>
        <a:xfrm rot="5199886">
          <a:off x="1172237" y="3314580"/>
          <a:ext cx="704392"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AE6401A2-A45D-448D-9499-976AB46EE4CE}">
      <dsp:nvSpPr>
        <dsp:cNvPr id="0" name=""/>
        <dsp:cNvSpPr/>
      </dsp:nvSpPr>
      <dsp:spPr>
        <a:xfrm>
          <a:off x="171433" y="2871591"/>
          <a:ext cx="3193424" cy="540409"/>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3. Contrôle administratif de la conformité des factures</a:t>
          </a:r>
        </a:p>
      </dsp:txBody>
      <dsp:txXfrm>
        <a:off x="187261" y="2887419"/>
        <a:ext cx="3161768" cy="508753"/>
      </dsp:txXfrm>
    </dsp:sp>
    <dsp:sp modelId="{B0100665-D7C0-4CF5-AFB6-241CF6850E87}">
      <dsp:nvSpPr>
        <dsp:cNvPr id="0" name=""/>
        <dsp:cNvSpPr/>
      </dsp:nvSpPr>
      <dsp:spPr>
        <a:xfrm rot="21579653">
          <a:off x="1555556" y="3654030"/>
          <a:ext cx="4105562"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310129B3-DD5A-4AE7-B3F2-1B09237799A4}">
      <dsp:nvSpPr>
        <dsp:cNvPr id="0" name=""/>
        <dsp:cNvSpPr/>
      </dsp:nvSpPr>
      <dsp:spPr>
        <a:xfrm>
          <a:off x="2" y="3547103"/>
          <a:ext cx="3638280" cy="595785"/>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5.Saisie et contrôle des données saisie dans le SIG </a:t>
          </a:r>
        </a:p>
      </dsp:txBody>
      <dsp:txXfrm>
        <a:off x="17452" y="3564553"/>
        <a:ext cx="3603380" cy="560885"/>
      </dsp:txXfrm>
    </dsp:sp>
    <dsp:sp modelId="{D516B014-3CB9-443D-8650-4C1B62A35648}">
      <dsp:nvSpPr>
        <dsp:cNvPr id="0" name=""/>
        <dsp:cNvSpPr/>
      </dsp:nvSpPr>
      <dsp:spPr>
        <a:xfrm rot="15337799">
          <a:off x="5266843" y="3330118"/>
          <a:ext cx="640936"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B70727F5-88AB-404D-BBF2-62ECF3DDDD8A}">
      <dsp:nvSpPr>
        <dsp:cNvPr id="0" name=""/>
        <dsp:cNvSpPr/>
      </dsp:nvSpPr>
      <dsp:spPr>
        <a:xfrm>
          <a:off x="3970409" y="3550492"/>
          <a:ext cx="3930642" cy="540409"/>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6. Contrôle technique sur site </a:t>
          </a:r>
        </a:p>
      </dsp:txBody>
      <dsp:txXfrm>
        <a:off x="3986237" y="3566320"/>
        <a:ext cx="3898986" cy="508753"/>
      </dsp:txXfrm>
    </dsp:sp>
    <dsp:sp modelId="{4361C207-3219-4DDE-8CFE-58D69BAD49E1}">
      <dsp:nvSpPr>
        <dsp:cNvPr id="0" name=""/>
        <dsp:cNvSpPr/>
      </dsp:nvSpPr>
      <dsp:spPr>
        <a:xfrm rot="13371739">
          <a:off x="4624742" y="2670424"/>
          <a:ext cx="1019087"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F9B552A4-89FC-4890-B344-FD6F22D851F0}">
      <dsp:nvSpPr>
        <dsp:cNvPr id="0" name=""/>
        <dsp:cNvSpPr/>
      </dsp:nvSpPr>
      <dsp:spPr>
        <a:xfrm>
          <a:off x="4050746" y="2926967"/>
          <a:ext cx="3451830" cy="540409"/>
        </a:xfrm>
        <a:prstGeom prst="roundRect">
          <a:avLst>
            <a:gd name="adj" fmla="val 10000"/>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7. Vérification de l’effectivité des prestations auprès des bénéficiaires</a:t>
          </a:r>
        </a:p>
      </dsp:txBody>
      <dsp:txXfrm>
        <a:off x="4066574" y="2942795"/>
        <a:ext cx="3420174" cy="508753"/>
      </dsp:txXfrm>
    </dsp:sp>
    <dsp:sp modelId="{55FD5B51-4583-41AF-849C-197ED5C920DD}">
      <dsp:nvSpPr>
        <dsp:cNvPr id="0" name=""/>
        <dsp:cNvSpPr/>
      </dsp:nvSpPr>
      <dsp:spPr>
        <a:xfrm rot="18653459">
          <a:off x="4607154" y="1974410"/>
          <a:ext cx="920640"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579216E5-E901-4D0F-BD39-70EAB6FA1802}">
      <dsp:nvSpPr>
        <dsp:cNvPr id="0" name=""/>
        <dsp:cNvSpPr/>
      </dsp:nvSpPr>
      <dsp:spPr>
        <a:xfrm>
          <a:off x="3207549" y="2210552"/>
          <a:ext cx="3644261" cy="581313"/>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8. Gestion des factures des prestations rejetées</a:t>
          </a:r>
        </a:p>
      </dsp:txBody>
      <dsp:txXfrm>
        <a:off x="3224575" y="2227578"/>
        <a:ext cx="3610209" cy="547261"/>
      </dsp:txXfrm>
    </dsp:sp>
    <dsp:sp modelId="{4A7C48C7-C1A0-42EC-869F-49542D51D1F7}">
      <dsp:nvSpPr>
        <dsp:cNvPr id="0" name=""/>
        <dsp:cNvSpPr/>
      </dsp:nvSpPr>
      <dsp:spPr>
        <a:xfrm>
          <a:off x="5377692" y="1626428"/>
          <a:ext cx="4264747"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A56338E5-2556-4962-A742-E84C7F71F3A2}">
      <dsp:nvSpPr>
        <dsp:cNvPr id="0" name=""/>
        <dsp:cNvSpPr/>
      </dsp:nvSpPr>
      <dsp:spPr>
        <a:xfrm>
          <a:off x="4127655" y="1535040"/>
          <a:ext cx="3028959" cy="540409"/>
        </a:xfrm>
        <a:prstGeom prst="roundRect">
          <a:avLst>
            <a:gd name="adj" fmla="val 10000"/>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9.Paiement des prestataires</a:t>
          </a:r>
        </a:p>
      </dsp:txBody>
      <dsp:txXfrm>
        <a:off x="4143483" y="1550868"/>
        <a:ext cx="2997303" cy="508753"/>
      </dsp:txXfrm>
    </dsp:sp>
    <dsp:sp modelId="{A5E0F0E7-34B9-426C-913F-CBD1EBEE3918}">
      <dsp:nvSpPr>
        <dsp:cNvPr id="0" name=""/>
        <dsp:cNvSpPr/>
      </dsp:nvSpPr>
      <dsp:spPr>
        <a:xfrm rot="5373219">
          <a:off x="9224216" y="1964184"/>
          <a:ext cx="672891" cy="81061"/>
        </a:xfrm>
        <a:prstGeom prst="rect">
          <a:avLst/>
        </a:prstGeom>
        <a:solidFill>
          <a:schemeClr val="tx1"/>
        </a:solidFill>
        <a:ln>
          <a:noFill/>
        </a:ln>
        <a:effectLst/>
      </dsp:spPr>
      <dsp:style>
        <a:lnRef idx="0">
          <a:scrgbClr r="0" g="0" b="0"/>
        </a:lnRef>
        <a:fillRef idx="1">
          <a:scrgbClr r="0" g="0" b="0"/>
        </a:fillRef>
        <a:effectRef idx="0">
          <a:scrgbClr r="0" g="0" b="0"/>
        </a:effectRef>
        <a:fontRef idx="minor">
          <a:schemeClr val="lt1"/>
        </a:fontRef>
      </dsp:style>
    </dsp:sp>
    <dsp:sp modelId="{2AA2BB1F-4F62-48E6-9A97-A90A14771A36}">
      <dsp:nvSpPr>
        <dsp:cNvPr id="0" name=""/>
        <dsp:cNvSpPr/>
      </dsp:nvSpPr>
      <dsp:spPr>
        <a:xfrm>
          <a:off x="7938286" y="1535040"/>
          <a:ext cx="3957680" cy="540409"/>
        </a:xfrm>
        <a:prstGeom prst="roundRect">
          <a:avLst>
            <a:gd name="adj" fmla="val 10000"/>
          </a:avLst>
        </a:prstGeom>
        <a:solidFill>
          <a:schemeClr val="accent5">
            <a:hueOff val="-6536306"/>
            <a:satOff val="-9092"/>
            <a:lumOff val="-34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10. Gestion des plaintes  des bénéficiaires et des Prestataires</a:t>
          </a:r>
        </a:p>
      </dsp:txBody>
      <dsp:txXfrm>
        <a:off x="7954114" y="1550868"/>
        <a:ext cx="3926024" cy="508753"/>
      </dsp:txXfrm>
    </dsp:sp>
    <dsp:sp modelId="{A41BE691-9511-448B-9B46-CBB80DF06FC1}">
      <dsp:nvSpPr>
        <dsp:cNvPr id="0" name=""/>
        <dsp:cNvSpPr/>
      </dsp:nvSpPr>
      <dsp:spPr>
        <a:xfrm>
          <a:off x="7865628" y="2210552"/>
          <a:ext cx="4113480" cy="540409"/>
        </a:xfrm>
        <a:prstGeom prst="roundRect">
          <a:avLst>
            <a:gd name="adj" fmla="val 10000"/>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FR" sz="1400" kern="1200" dirty="0"/>
            <a:t>11. Audit médical</a:t>
          </a:r>
        </a:p>
      </dsp:txBody>
      <dsp:txXfrm>
        <a:off x="7881456" y="2226380"/>
        <a:ext cx="4081824" cy="5087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494EC-66C5-4263-9CE9-4F1D3F9F1C42}">
      <dsp:nvSpPr>
        <dsp:cNvPr id="0" name=""/>
        <dsp:cNvSpPr/>
      </dsp:nvSpPr>
      <dsp:spPr>
        <a:xfrm>
          <a:off x="4067335" y="1219675"/>
          <a:ext cx="1701246" cy="1701246"/>
        </a:xfrm>
        <a:prstGeom prst="ellipse">
          <a:avLst/>
        </a:prstGeom>
        <a:solidFill>
          <a:schemeClr val="accent5">
            <a:lumMod val="5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fr-FR" sz="3700" kern="1200" dirty="0"/>
            <a:t>INAM</a:t>
          </a:r>
        </a:p>
      </dsp:txBody>
      <dsp:txXfrm>
        <a:off x="4316477" y="1468817"/>
        <a:ext cx="1202962" cy="1202962"/>
      </dsp:txXfrm>
    </dsp:sp>
    <dsp:sp modelId="{AC753545-E068-4ACF-B6CA-AC2A9824E665}">
      <dsp:nvSpPr>
        <dsp:cNvPr id="0" name=""/>
        <dsp:cNvSpPr/>
      </dsp:nvSpPr>
      <dsp:spPr>
        <a:xfrm>
          <a:off x="3318452" y="-9796"/>
          <a:ext cx="3134572" cy="89505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Donneurs d’ordre</a:t>
          </a:r>
        </a:p>
      </dsp:txBody>
      <dsp:txXfrm>
        <a:off x="3777499" y="121281"/>
        <a:ext cx="2216478" cy="632897"/>
      </dsp:txXfrm>
    </dsp:sp>
    <dsp:sp modelId="{DC918BEF-0820-4AAC-A50D-FE1E87B10845}">
      <dsp:nvSpPr>
        <dsp:cNvPr id="0" name=""/>
        <dsp:cNvSpPr/>
      </dsp:nvSpPr>
      <dsp:spPr>
        <a:xfrm>
          <a:off x="5611880" y="1446601"/>
          <a:ext cx="4116625" cy="1242811"/>
        </a:xfrm>
        <a:prstGeom prst="ellipse">
          <a:avLst/>
        </a:prstGeom>
        <a:solidFill>
          <a:schemeClr val="accent2">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Prestations médicales et non médicales</a:t>
          </a:r>
        </a:p>
      </dsp:txBody>
      <dsp:txXfrm>
        <a:off x="6214746" y="1628606"/>
        <a:ext cx="2910893" cy="878801"/>
      </dsp:txXfrm>
    </dsp:sp>
    <dsp:sp modelId="{017048FC-B7CF-46DD-8562-70CE315ADDAA}">
      <dsp:nvSpPr>
        <dsp:cNvPr id="0" name=""/>
        <dsp:cNvSpPr/>
      </dsp:nvSpPr>
      <dsp:spPr>
        <a:xfrm>
          <a:off x="3302110" y="3277557"/>
          <a:ext cx="3231696" cy="85062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Formations sanitaires</a:t>
          </a:r>
        </a:p>
      </dsp:txBody>
      <dsp:txXfrm>
        <a:off x="3775381" y="3402128"/>
        <a:ext cx="2285154" cy="601481"/>
      </dsp:txXfrm>
    </dsp:sp>
    <dsp:sp modelId="{5AB24702-3157-4FFE-8342-DBB1DD768DD5}">
      <dsp:nvSpPr>
        <dsp:cNvPr id="0" name=""/>
        <dsp:cNvSpPr/>
      </dsp:nvSpPr>
      <dsp:spPr>
        <a:xfrm>
          <a:off x="359897" y="1388407"/>
          <a:ext cx="3824061" cy="124281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fr-FR" sz="2400" kern="1200" dirty="0"/>
            <a:t>Bénéficiaires</a:t>
          </a:r>
        </a:p>
      </dsp:txBody>
      <dsp:txXfrm>
        <a:off x="919918" y="1570412"/>
        <a:ext cx="2704019" cy="8788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1337E5-26F5-4B67-934D-F1FF93F00F2C}">
      <dsp:nvSpPr>
        <dsp:cNvPr id="0" name=""/>
        <dsp:cNvSpPr/>
      </dsp:nvSpPr>
      <dsp:spPr>
        <a:xfrm>
          <a:off x="4236411" y="195750"/>
          <a:ext cx="3117328" cy="1082607"/>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AF9234-9094-4AB8-A077-E8879AE23F7B}">
      <dsp:nvSpPr>
        <dsp:cNvPr id="0" name=""/>
        <dsp:cNvSpPr/>
      </dsp:nvSpPr>
      <dsp:spPr>
        <a:xfrm>
          <a:off x="5582372" y="1897048"/>
          <a:ext cx="604133" cy="131293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E69ECA-0B1C-4691-BD97-56DCC2034953}">
      <dsp:nvSpPr>
        <dsp:cNvPr id="0" name=""/>
        <dsp:cNvSpPr/>
      </dsp:nvSpPr>
      <dsp:spPr>
        <a:xfrm>
          <a:off x="4349988" y="3034102"/>
          <a:ext cx="2899840" cy="9687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234696" rIns="234696" bIns="234696" numCol="1" spcCol="1270" anchor="ctr" anchorCtr="0">
          <a:noAutofit/>
        </a:bodyPr>
        <a:lstStyle/>
        <a:p>
          <a:pPr marL="0" lvl="0" indent="0" algn="ctr" defTabSz="1466850">
            <a:lnSpc>
              <a:spcPct val="90000"/>
            </a:lnSpc>
            <a:spcBef>
              <a:spcPct val="0"/>
            </a:spcBef>
            <a:spcAft>
              <a:spcPct val="35000"/>
            </a:spcAft>
            <a:buNone/>
          </a:pPr>
          <a:endParaRPr lang="fr-FR" sz="3300" kern="1200" dirty="0"/>
        </a:p>
      </dsp:txBody>
      <dsp:txXfrm>
        <a:off x="4349988" y="3034102"/>
        <a:ext cx="2899840" cy="968764"/>
      </dsp:txXfrm>
    </dsp:sp>
    <dsp:sp modelId="{D9FAAE5A-2113-4B2B-AD53-BDC4778D2959}">
      <dsp:nvSpPr>
        <dsp:cNvPr id="0" name=""/>
        <dsp:cNvSpPr/>
      </dsp:nvSpPr>
      <dsp:spPr>
        <a:xfrm>
          <a:off x="5369765" y="1361969"/>
          <a:ext cx="1087440" cy="108744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endParaRPr lang="fr-FR" sz="4600" b="1" kern="1200" dirty="0">
            <a:solidFill>
              <a:schemeClr val="tx1"/>
            </a:solidFill>
          </a:endParaRPr>
        </a:p>
      </dsp:txBody>
      <dsp:txXfrm>
        <a:off x="5529017" y="1521221"/>
        <a:ext cx="768936" cy="768936"/>
      </dsp:txXfrm>
    </dsp:sp>
    <dsp:sp modelId="{066E9E92-7608-426C-B866-E8F1F764D6AA}">
      <dsp:nvSpPr>
        <dsp:cNvPr id="0" name=""/>
        <dsp:cNvSpPr/>
      </dsp:nvSpPr>
      <dsp:spPr>
        <a:xfrm>
          <a:off x="2922540" y="169953"/>
          <a:ext cx="3196421" cy="132190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chemeClr val="tx1"/>
              </a:solidFill>
            </a:rPr>
            <a:t>Un panier intégré de prestations et services </a:t>
          </a:r>
          <a:endParaRPr lang="fr-FR" sz="1600" kern="1200" dirty="0"/>
        </a:p>
      </dsp:txBody>
      <dsp:txXfrm>
        <a:off x="3390645" y="363541"/>
        <a:ext cx="2260211" cy="934727"/>
      </dsp:txXfrm>
    </dsp:sp>
    <dsp:sp modelId="{815B820C-FD52-42EF-A8DB-7526B1A3A2A1}">
      <dsp:nvSpPr>
        <dsp:cNvPr id="0" name=""/>
        <dsp:cNvSpPr/>
      </dsp:nvSpPr>
      <dsp:spPr>
        <a:xfrm>
          <a:off x="5967130" y="189943"/>
          <a:ext cx="3233601" cy="127401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b="1" kern="1200" dirty="0">
              <a:solidFill>
                <a:schemeClr val="tx1"/>
              </a:solidFill>
            </a:rPr>
            <a:t>Un Système d’Information et de Gestion (SIG) connecté au SNIS (DHIS2)</a:t>
          </a:r>
        </a:p>
      </dsp:txBody>
      <dsp:txXfrm>
        <a:off x="6440680" y="376518"/>
        <a:ext cx="2286501" cy="900862"/>
      </dsp:txXfrm>
    </dsp:sp>
    <dsp:sp modelId="{61385A48-0617-4359-8413-A9E5A827A3E3}">
      <dsp:nvSpPr>
        <dsp:cNvPr id="0" name=""/>
        <dsp:cNvSpPr/>
      </dsp:nvSpPr>
      <dsp:spPr>
        <a:xfrm>
          <a:off x="1782319" y="-118901"/>
          <a:ext cx="8035177" cy="3105025"/>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893017" y="-334185"/>
          <a:ext cx="2886288" cy="4338754"/>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Engagement politique et institutionnel</a:t>
          </a:r>
        </a:p>
      </dsp:txBody>
      <dsp:txXfrm rot="-5400000">
        <a:off x="166784" y="392048"/>
        <a:ext cx="4338754" cy="2886288"/>
      </dsp:txXfrm>
    </dsp:sp>
    <dsp:sp modelId="{4DC67A5A-5D79-46A3-9F43-7CC4EA1A5A9D}">
      <dsp:nvSpPr>
        <dsp:cNvPr id="0" name=""/>
        <dsp:cNvSpPr/>
      </dsp:nvSpPr>
      <dsp:spPr>
        <a:xfrm rot="5400000">
          <a:off x="6077161" y="-1532260"/>
          <a:ext cx="3796641" cy="674130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t>Programme de Renaissance Acte 2 2016-2021 </a:t>
          </a:r>
          <a:r>
            <a:rPr lang="fr-FR" sz="2000" kern="1200" dirty="0"/>
            <a:t>du Président de la République sortant: 2 engagements structurants et complémentaires d’actualité</a:t>
          </a:r>
        </a:p>
        <a:p>
          <a:pPr marL="457200" lvl="2" indent="-228600" algn="l" defTabSz="889000">
            <a:lnSpc>
              <a:spcPct val="90000"/>
            </a:lnSpc>
            <a:spcBef>
              <a:spcPct val="0"/>
            </a:spcBef>
            <a:spcAft>
              <a:spcPct val="15000"/>
            </a:spcAft>
            <a:buChar char="•"/>
          </a:pPr>
          <a:r>
            <a:rPr lang="fr-FR" sz="2000" kern="1200" dirty="0"/>
            <a:t>Engagement1: « la poursuite de la gratuité des soins tout en veillant à la traçabilité des actes et à la fiabilité des données » ;</a:t>
          </a:r>
        </a:p>
        <a:p>
          <a:pPr marL="457200" lvl="2" indent="-228600" algn="l" defTabSz="889000">
            <a:lnSpc>
              <a:spcPct val="90000"/>
            </a:lnSpc>
            <a:spcBef>
              <a:spcPct val="0"/>
            </a:spcBef>
            <a:spcAft>
              <a:spcPct val="15000"/>
            </a:spcAft>
            <a:buChar char="•"/>
          </a:pPr>
          <a:r>
            <a:rPr lang="fr-FR" sz="2000" kern="1200" dirty="0"/>
            <a:t>Engagement 2: « la création d’un Fonds Social Santé (FSS) destiné à la prise en charge de la gratuité des soins ciblant </a:t>
          </a:r>
          <a:r>
            <a:rPr lang="fr-FR" sz="2000" u="sng" kern="1200" dirty="0"/>
            <a:t>les femmes</a:t>
          </a:r>
          <a:r>
            <a:rPr lang="fr-FR" sz="2000" kern="1200" dirty="0"/>
            <a:t>, </a:t>
          </a:r>
          <a:r>
            <a:rPr lang="fr-FR" sz="2000" u="sng" kern="1200" dirty="0"/>
            <a:t>les enfants</a:t>
          </a:r>
          <a:r>
            <a:rPr lang="fr-FR" sz="2000" kern="1200" dirty="0"/>
            <a:t>, </a:t>
          </a:r>
          <a:r>
            <a:rPr lang="fr-FR" sz="2000" u="sng" kern="1200" dirty="0"/>
            <a:t>les personnes âgées</a:t>
          </a:r>
          <a:r>
            <a:rPr lang="fr-FR" sz="2000" kern="1200" dirty="0"/>
            <a:t> et </a:t>
          </a:r>
          <a:r>
            <a:rPr lang="fr-FR" sz="2000" u="sng" kern="1200" dirty="0"/>
            <a:t>les démunis</a:t>
          </a:r>
          <a:r>
            <a:rPr lang="fr-FR" sz="2000" kern="1200" dirty="0"/>
            <a:t> ».</a:t>
          </a:r>
        </a:p>
      </dsp:txBody>
      <dsp:txXfrm rot="-5400000">
        <a:off x="4604829" y="125409"/>
        <a:ext cx="6555969" cy="342596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927076" y="-136752"/>
          <a:ext cx="3050614" cy="4523317"/>
        </a:xfrm>
        <a:prstGeom prst="chevron">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Engagement politique et institutionnel</a:t>
          </a:r>
        </a:p>
      </dsp:txBody>
      <dsp:txXfrm rot="-5400000">
        <a:off x="190725" y="599599"/>
        <a:ext cx="4523317" cy="3050614"/>
      </dsp:txXfrm>
    </dsp:sp>
    <dsp:sp modelId="{4DC67A5A-5D79-46A3-9F43-7CC4EA1A5A9D}">
      <dsp:nvSpPr>
        <dsp:cNvPr id="0" name=""/>
        <dsp:cNvSpPr/>
      </dsp:nvSpPr>
      <dsp:spPr>
        <a:xfrm rot="5400000">
          <a:off x="6458860" y="-1535073"/>
          <a:ext cx="3952374" cy="6895458"/>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t>Loi de 2018 déterminant les principes fondamentaux de la protection sociale </a:t>
          </a:r>
          <a:r>
            <a:rPr lang="fr-FR" sz="2000" b="1" kern="1200"/>
            <a:t>du Niger:</a:t>
          </a:r>
          <a:endParaRPr lang="fr-FR" sz="2000" b="1" kern="1200" dirty="0"/>
        </a:p>
        <a:p>
          <a:pPr marL="457200" lvl="2" indent="-228600" algn="l" defTabSz="889000">
            <a:lnSpc>
              <a:spcPct val="90000"/>
            </a:lnSpc>
            <a:spcBef>
              <a:spcPct val="0"/>
            </a:spcBef>
            <a:spcAft>
              <a:spcPct val="15000"/>
            </a:spcAft>
            <a:buChar char="•"/>
          </a:pPr>
          <a:r>
            <a:rPr lang="fr-FR" sz="2000" kern="1200" dirty="0"/>
            <a:t>Définition de la vulnérabilité et liste des catégories vulnérables parmi la population</a:t>
          </a:r>
        </a:p>
        <a:p>
          <a:pPr marL="457200" lvl="2" indent="-228600" algn="l" defTabSz="889000">
            <a:lnSpc>
              <a:spcPct val="90000"/>
            </a:lnSpc>
            <a:spcBef>
              <a:spcPct val="0"/>
            </a:spcBef>
            <a:spcAft>
              <a:spcPct val="15000"/>
            </a:spcAft>
            <a:buChar char="•"/>
          </a:pPr>
          <a:r>
            <a:rPr lang="fr-FR" sz="2000" kern="1200" dirty="0"/>
            <a:t>Droit des personnes vulnérables à la gratuité des soins de santé</a:t>
          </a:r>
        </a:p>
        <a:p>
          <a:pPr marL="457200" lvl="2" indent="-228600" algn="l" defTabSz="889000">
            <a:lnSpc>
              <a:spcPct val="90000"/>
            </a:lnSpc>
            <a:spcBef>
              <a:spcPct val="0"/>
            </a:spcBef>
            <a:spcAft>
              <a:spcPct val="15000"/>
            </a:spcAft>
            <a:buChar char="•"/>
          </a:pPr>
          <a:r>
            <a:rPr lang="fr-FR" sz="2000" kern="1200" dirty="0"/>
            <a:t>Bénéfice de la gratuité sur la base d’octroi d’une « carte de solidarité »</a:t>
          </a:r>
        </a:p>
      </dsp:txBody>
      <dsp:txXfrm rot="-5400000">
        <a:off x="4987319" y="129407"/>
        <a:ext cx="6702519" cy="356649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708694" y="-192805"/>
          <a:ext cx="3125292" cy="4542681"/>
        </a:xfrm>
        <a:prstGeom prst="chevron">
          <a:avLst/>
        </a:prstGeom>
        <a:solidFill>
          <a:schemeClr val="accent5">
            <a:lumMod val="60000"/>
            <a:lumOff val="4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Stratégie nationale 2021-2030 de la CSU du Niger</a:t>
          </a:r>
        </a:p>
      </dsp:txBody>
      <dsp:txXfrm rot="-5400000">
        <a:off x="0" y="515889"/>
        <a:ext cx="4542681" cy="3125292"/>
      </dsp:txXfrm>
    </dsp:sp>
    <dsp:sp modelId="{4DC67A5A-5D79-46A3-9F43-7CC4EA1A5A9D}">
      <dsp:nvSpPr>
        <dsp:cNvPr id="0" name=""/>
        <dsp:cNvSpPr/>
      </dsp:nvSpPr>
      <dsp:spPr>
        <a:xfrm rot="5400000">
          <a:off x="5982905" y="-1379802"/>
          <a:ext cx="4111478" cy="674130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kern="1200" dirty="0"/>
            <a:t>La </a:t>
          </a:r>
          <a:r>
            <a:rPr lang="fr-FR" sz="2000" b="1" kern="1200" dirty="0"/>
            <a:t>refonte et l’opérationnalisation de la gratuité des soins </a:t>
          </a:r>
          <a:r>
            <a:rPr lang="fr-FR" sz="2000" kern="1200" dirty="0"/>
            <a:t>comme </a:t>
          </a:r>
          <a:r>
            <a:rPr lang="fr-FR" sz="2000" u="sng" kern="1200" dirty="0"/>
            <a:t>point d’entrée à la CSU</a:t>
          </a:r>
        </a:p>
        <a:p>
          <a:pPr marL="228600" lvl="1" indent="-228600" algn="l" defTabSz="889000">
            <a:lnSpc>
              <a:spcPct val="90000"/>
            </a:lnSpc>
            <a:spcBef>
              <a:spcPct val="0"/>
            </a:spcBef>
            <a:spcAft>
              <a:spcPct val="15000"/>
            </a:spcAft>
            <a:buChar char="•"/>
          </a:pPr>
          <a:r>
            <a:rPr lang="fr-FR" sz="2000" kern="1200" dirty="0"/>
            <a:t>Une </a:t>
          </a:r>
          <a:r>
            <a:rPr lang="fr-FR" sz="2000" b="1" kern="1200" dirty="0"/>
            <a:t>structure technique nationale, professionnalisée </a:t>
          </a:r>
          <a:r>
            <a:rPr lang="fr-FR" sz="2000" kern="1200" dirty="0"/>
            <a:t>pour la gestion de la gratuité dans le cadre d’une vision globale de CSU: INAM gestionnaire du Régime d’Assistance  Médicale (RAMED) de la CMU</a:t>
          </a:r>
        </a:p>
        <a:p>
          <a:pPr marL="228600" lvl="1" indent="-228600" algn="l" defTabSz="889000">
            <a:lnSpc>
              <a:spcPct val="90000"/>
            </a:lnSpc>
            <a:spcBef>
              <a:spcPct val="0"/>
            </a:spcBef>
            <a:spcAft>
              <a:spcPct val="15000"/>
            </a:spcAft>
            <a:buChar char="•"/>
          </a:pPr>
          <a:r>
            <a:rPr lang="fr-FR" sz="2000" kern="1200" dirty="0"/>
            <a:t>Le </a:t>
          </a:r>
          <a:r>
            <a:rPr lang="fr-FR" sz="2000" b="1" kern="1200" dirty="0"/>
            <a:t>panier de soins de la gratuité </a:t>
          </a:r>
          <a:r>
            <a:rPr lang="fr-FR" sz="2000" kern="1200" dirty="0"/>
            <a:t>comme composante essentielle du panier de base de la CSU</a:t>
          </a:r>
        </a:p>
        <a:p>
          <a:pPr marL="228600" lvl="1" indent="-228600" algn="l" defTabSz="889000">
            <a:lnSpc>
              <a:spcPct val="90000"/>
            </a:lnSpc>
            <a:spcBef>
              <a:spcPct val="0"/>
            </a:spcBef>
            <a:spcAft>
              <a:spcPct val="15000"/>
            </a:spcAft>
            <a:buChar char="•"/>
          </a:pPr>
          <a:endParaRPr lang="fr-FR" sz="2000" kern="1200" dirty="0"/>
        </a:p>
      </dsp:txBody>
      <dsp:txXfrm rot="-5400000">
        <a:off x="4667991" y="135818"/>
        <a:ext cx="6540600" cy="371006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1088325" y="-789634"/>
          <a:ext cx="4010462" cy="6187113"/>
        </a:xfrm>
        <a:prstGeom prst="chevron">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Projet I3S (AFD/EF)/P4H</a:t>
          </a:r>
        </a:p>
      </dsp:txBody>
      <dsp:txXfrm rot="-5400000">
        <a:off x="0" y="298691"/>
        <a:ext cx="6187113" cy="4010462"/>
      </dsp:txXfrm>
    </dsp:sp>
    <dsp:sp modelId="{4DC67A5A-5D79-46A3-9F43-7CC4EA1A5A9D}">
      <dsp:nvSpPr>
        <dsp:cNvPr id="0" name=""/>
        <dsp:cNvSpPr/>
      </dsp:nvSpPr>
      <dsp:spPr>
        <a:xfrm rot="5400000">
          <a:off x="6934266" y="-1604111"/>
          <a:ext cx="4180640" cy="7212152"/>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t>Document définissant le cadre institutionnel et organisationnel de l’INAM</a:t>
          </a:r>
        </a:p>
        <a:p>
          <a:pPr marL="457200" lvl="2" indent="-228600" algn="l" defTabSz="889000">
            <a:lnSpc>
              <a:spcPct val="90000"/>
            </a:lnSpc>
            <a:spcBef>
              <a:spcPct val="0"/>
            </a:spcBef>
            <a:spcAft>
              <a:spcPct val="15000"/>
            </a:spcAft>
            <a:buChar char="•"/>
          </a:pPr>
          <a:r>
            <a:rPr lang="fr-FR" sz="2000" b="1" kern="1200" dirty="0"/>
            <a:t>Statut d’EPA sous la double tutelle</a:t>
          </a:r>
          <a:r>
            <a:rPr lang="fr-FR" sz="2000" kern="1200" dirty="0"/>
            <a:t>, technique du Ministère chargé de la santé publique et générale du Ministère chargé de la protection sociale conformément à la réglementation en vigueur du Niger</a:t>
          </a:r>
        </a:p>
        <a:p>
          <a:pPr marL="457200" lvl="2" indent="-228600" algn="l" defTabSz="889000">
            <a:lnSpc>
              <a:spcPct val="90000"/>
            </a:lnSpc>
            <a:spcBef>
              <a:spcPct val="0"/>
            </a:spcBef>
            <a:spcAft>
              <a:spcPct val="15000"/>
            </a:spcAft>
            <a:buChar char="•"/>
          </a:pPr>
          <a:r>
            <a:rPr lang="fr-FR" sz="2000" kern="1200" dirty="0"/>
            <a:t>Une </a:t>
          </a:r>
          <a:r>
            <a:rPr lang="fr-FR" sz="2000" b="1" kern="1200" dirty="0"/>
            <a:t>gouvernance respectant les normes internationales à travers 4 organes </a:t>
          </a:r>
          <a:r>
            <a:rPr lang="fr-FR" sz="2000" kern="1200" dirty="0"/>
            <a:t>i) un conseil de surveillance présidé par le premier ministre, ii)  un commissaire aux comptes nommé par le conseil de surveillance, iii)  un conseil d’administration où les PTFs associés y siègent avec voix consultative, iv) une direction générale, recrutée sur base de compétence et de mérite</a:t>
          </a:r>
        </a:p>
        <a:p>
          <a:pPr marL="457200" lvl="2" indent="-228600" algn="l" defTabSz="889000">
            <a:lnSpc>
              <a:spcPct val="90000"/>
            </a:lnSpc>
            <a:spcBef>
              <a:spcPct val="0"/>
            </a:spcBef>
            <a:spcAft>
              <a:spcPct val="15000"/>
            </a:spcAft>
            <a:buChar char="•"/>
          </a:pPr>
          <a:r>
            <a:rPr lang="fr-FR" sz="2000" kern="1200" dirty="0"/>
            <a:t>Une relation entre l’INAM et sa tutelle encadrée par </a:t>
          </a:r>
          <a:r>
            <a:rPr lang="fr-FR" sz="2000" b="1" kern="1200" dirty="0"/>
            <a:t>un COPM (Contrat d’Objectif de Performance et de Moyens)</a:t>
          </a:r>
        </a:p>
      </dsp:txBody>
      <dsp:txXfrm rot="-5400000">
        <a:off x="5418510" y="115727"/>
        <a:ext cx="7008070" cy="377247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1204338" y="346816"/>
          <a:ext cx="2495995" cy="3800671"/>
        </a:xfrm>
        <a:prstGeom prst="chevron">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Projet I3S (AFD/EF)/P4H</a:t>
          </a:r>
        </a:p>
      </dsp:txBody>
      <dsp:txXfrm rot="-5400000">
        <a:off x="552000" y="999154"/>
        <a:ext cx="3800671" cy="2495995"/>
      </dsp:txXfrm>
    </dsp:sp>
    <dsp:sp modelId="{4DC67A5A-5D79-46A3-9F43-7CC4EA1A5A9D}">
      <dsp:nvSpPr>
        <dsp:cNvPr id="0" name=""/>
        <dsp:cNvSpPr/>
      </dsp:nvSpPr>
      <dsp:spPr>
        <a:xfrm rot="5400000">
          <a:off x="6066113" y="-1452568"/>
          <a:ext cx="4269898" cy="7081327"/>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t>Documents techniques produits:</a:t>
          </a:r>
        </a:p>
        <a:p>
          <a:pPr marL="457200" lvl="2" indent="-228600" algn="l" defTabSz="889000">
            <a:lnSpc>
              <a:spcPct val="90000"/>
            </a:lnSpc>
            <a:spcBef>
              <a:spcPct val="0"/>
            </a:spcBef>
            <a:spcAft>
              <a:spcPct val="15000"/>
            </a:spcAft>
            <a:buChar char="•"/>
          </a:pPr>
          <a:r>
            <a:rPr lang="fr-FR" sz="2000" b="0" kern="1200" dirty="0"/>
            <a:t>Document de cadrage des procédures « Métier » de l’INAM</a:t>
          </a:r>
        </a:p>
        <a:p>
          <a:pPr marL="457200" lvl="2" indent="-228600" algn="l" defTabSz="889000">
            <a:lnSpc>
              <a:spcPct val="90000"/>
            </a:lnSpc>
            <a:spcBef>
              <a:spcPct val="0"/>
            </a:spcBef>
            <a:spcAft>
              <a:spcPct val="15000"/>
            </a:spcAft>
            <a:buChar char="•"/>
          </a:pPr>
          <a:r>
            <a:rPr lang="fr-FR" sz="2000" b="0" kern="1200" dirty="0"/>
            <a:t>Document de cadrage des procédures financières et comptables de l’INAM</a:t>
          </a:r>
        </a:p>
        <a:p>
          <a:pPr marL="457200" lvl="2" indent="-228600" algn="l" defTabSz="889000">
            <a:lnSpc>
              <a:spcPct val="90000"/>
            </a:lnSpc>
            <a:spcBef>
              <a:spcPct val="0"/>
            </a:spcBef>
            <a:spcAft>
              <a:spcPct val="15000"/>
            </a:spcAft>
            <a:buChar char="•"/>
          </a:pPr>
          <a:r>
            <a:rPr lang="fr-FR" sz="2000" b="0" kern="1200" dirty="0"/>
            <a:t>Document de cadrage du redimensionnement du panier de soins gratuits pour les femmes et les enfants de moins de cinq ans dans le cadre de la CMU</a:t>
          </a:r>
        </a:p>
        <a:p>
          <a:pPr marL="457200" lvl="2" indent="-228600" algn="l" defTabSz="889000">
            <a:lnSpc>
              <a:spcPct val="90000"/>
            </a:lnSpc>
            <a:spcBef>
              <a:spcPct val="0"/>
            </a:spcBef>
            <a:spcAft>
              <a:spcPct val="15000"/>
            </a:spcAft>
            <a:buChar char="•"/>
          </a:pPr>
          <a:r>
            <a:rPr lang="fr-FR" sz="2000" b="0" kern="1200" dirty="0"/>
            <a:t>Document de cadrage du Système d’Information et de gestion (SIG) devant contribuer à la convergence, l’intégration et l’alignement des mécanismes de financement de la santé dans le cadre de la CMU</a:t>
          </a:r>
        </a:p>
        <a:p>
          <a:pPr marL="457200" lvl="2" indent="-228600" algn="l" defTabSz="889000">
            <a:lnSpc>
              <a:spcPct val="90000"/>
            </a:lnSpc>
            <a:spcBef>
              <a:spcPct val="0"/>
            </a:spcBef>
            <a:spcAft>
              <a:spcPct val="15000"/>
            </a:spcAft>
            <a:buChar char="•"/>
          </a:pPr>
          <a:r>
            <a:rPr lang="fr-FR" sz="2000" b="0" kern="1200" dirty="0"/>
            <a:t>Projet de décret de création de l’INAM</a:t>
          </a:r>
        </a:p>
        <a:p>
          <a:pPr marL="228600" lvl="1" indent="-228600" algn="l" defTabSz="889000">
            <a:lnSpc>
              <a:spcPct val="90000"/>
            </a:lnSpc>
            <a:spcBef>
              <a:spcPct val="0"/>
            </a:spcBef>
            <a:spcAft>
              <a:spcPct val="15000"/>
            </a:spcAft>
            <a:buChar char="•"/>
          </a:pPr>
          <a:endParaRPr lang="fr-FR" sz="2000" kern="1200" dirty="0"/>
        </a:p>
      </dsp:txBody>
      <dsp:txXfrm rot="-5400000">
        <a:off x="4660399" y="161585"/>
        <a:ext cx="6872888" cy="385302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864725" y="376513"/>
          <a:ext cx="2669166" cy="3568112"/>
        </a:xfrm>
        <a:prstGeom prst="chevron">
          <a:avLst/>
        </a:prstGeom>
        <a:solidFill>
          <a:schemeClr val="bg2">
            <a:lumMod val="50000"/>
          </a:schemeClr>
        </a:solidFill>
        <a:ln w="12700" cap="flat" cmpd="sng" algn="ctr">
          <a:solidFill>
            <a:schemeClr val="bg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Contribution spécifique P4H</a:t>
          </a:r>
        </a:p>
      </dsp:txBody>
      <dsp:txXfrm rot="-5400000">
        <a:off x="415252" y="825986"/>
        <a:ext cx="3568112" cy="2669166"/>
      </dsp:txXfrm>
    </dsp:sp>
    <dsp:sp modelId="{4DC67A5A-5D79-46A3-9F43-7CC4EA1A5A9D}">
      <dsp:nvSpPr>
        <dsp:cNvPr id="0" name=""/>
        <dsp:cNvSpPr/>
      </dsp:nvSpPr>
      <dsp:spPr>
        <a:xfrm rot="5400000">
          <a:off x="6083180" y="-1605573"/>
          <a:ext cx="4168243" cy="7395283"/>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t>Programme de leadership pour la CSU</a:t>
          </a:r>
        </a:p>
        <a:p>
          <a:pPr marL="457200" lvl="2" indent="-228600" algn="l" defTabSz="889000">
            <a:lnSpc>
              <a:spcPct val="90000"/>
            </a:lnSpc>
            <a:spcBef>
              <a:spcPct val="0"/>
            </a:spcBef>
            <a:spcAft>
              <a:spcPct val="15000"/>
            </a:spcAft>
            <a:buChar char="•"/>
          </a:pPr>
          <a:r>
            <a:rPr lang="fr-FR" sz="2000" kern="1200" dirty="0"/>
            <a:t>Constitution et formation d’une première équipe de personnalités politiques et de la société civile à côté de hauts cadres de l’administration, intitulée « Groupe de Leadership pour la CSU » du Niger-</a:t>
          </a:r>
          <a:r>
            <a:rPr lang="fr-FR" sz="2000" kern="1200" dirty="0" err="1"/>
            <a:t>GLpCSU</a:t>
          </a:r>
          <a:r>
            <a:rPr lang="fr-FR" sz="2000" kern="1200" dirty="0"/>
            <a:t>- devant contribuer à la promotion et au plaidoyer en faveur de la CSU dans le pays</a:t>
          </a:r>
        </a:p>
        <a:p>
          <a:pPr marL="457200" lvl="2" indent="-228600" algn="l" defTabSz="889000">
            <a:lnSpc>
              <a:spcPct val="90000"/>
            </a:lnSpc>
            <a:spcBef>
              <a:spcPct val="0"/>
            </a:spcBef>
            <a:spcAft>
              <a:spcPct val="15000"/>
            </a:spcAft>
            <a:buChar char="•"/>
          </a:pPr>
          <a:r>
            <a:rPr lang="fr-FR" sz="2000" kern="1200" dirty="0"/>
            <a:t>Engagement du </a:t>
          </a:r>
          <a:r>
            <a:rPr lang="fr-FR" sz="2000" kern="1200" dirty="0" err="1"/>
            <a:t>GLpCSU</a:t>
          </a:r>
          <a:r>
            <a:rPr lang="fr-FR" sz="2000" kern="1200" dirty="0"/>
            <a:t> pour faire aboutir la création de l’INAM :i) Décret approuvé et promulgué ii) DG recruté et nommé. </a:t>
          </a:r>
        </a:p>
      </dsp:txBody>
      <dsp:txXfrm rot="-5400000">
        <a:off x="4469661" y="211423"/>
        <a:ext cx="7191806" cy="3761289"/>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D0BC8-0D67-440E-978A-44819EAA54B5}">
      <dsp:nvSpPr>
        <dsp:cNvPr id="0" name=""/>
        <dsp:cNvSpPr/>
      </dsp:nvSpPr>
      <dsp:spPr>
        <a:xfrm>
          <a:off x="253294" y="0"/>
          <a:ext cx="11188734" cy="554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dirty="0"/>
            <a:t>Sous le leadership du Ministère de la santé, de la population et des affaires sociales</a:t>
          </a:r>
        </a:p>
      </dsp:txBody>
      <dsp:txXfrm>
        <a:off x="269536" y="16242"/>
        <a:ext cx="11156250" cy="522072"/>
      </dsp:txXfrm>
    </dsp:sp>
    <dsp:sp modelId="{5D03AB2E-28F3-4A16-925D-1F8A8FAB1487}">
      <dsp:nvSpPr>
        <dsp:cNvPr id="0" name=""/>
        <dsp:cNvSpPr/>
      </dsp:nvSpPr>
      <dsp:spPr>
        <a:xfrm>
          <a:off x="1372167" y="554556"/>
          <a:ext cx="216884" cy="1392617"/>
        </a:xfrm>
        <a:custGeom>
          <a:avLst/>
          <a:gdLst/>
          <a:ahLst/>
          <a:cxnLst/>
          <a:rect l="0" t="0" r="0" b="0"/>
          <a:pathLst>
            <a:path>
              <a:moveTo>
                <a:pt x="0" y="0"/>
              </a:moveTo>
              <a:lnTo>
                <a:pt x="0" y="1392617"/>
              </a:lnTo>
              <a:lnTo>
                <a:pt x="216884" y="139261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619BD3-BB56-493F-9CF0-1BAB956A696A}">
      <dsp:nvSpPr>
        <dsp:cNvPr id="0" name=""/>
        <dsp:cNvSpPr/>
      </dsp:nvSpPr>
      <dsp:spPr>
        <a:xfrm>
          <a:off x="1589051" y="375107"/>
          <a:ext cx="9200113" cy="314413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t" anchorCtr="0">
          <a:noAutofit/>
        </a:bodyPr>
        <a:lstStyle/>
        <a:p>
          <a:pPr marL="0" lvl="0" indent="0" algn="ctr" defTabSz="889000">
            <a:lnSpc>
              <a:spcPct val="90000"/>
            </a:lnSpc>
            <a:spcBef>
              <a:spcPct val="0"/>
            </a:spcBef>
            <a:spcAft>
              <a:spcPct val="35000"/>
            </a:spcAft>
            <a:buNone/>
          </a:pPr>
          <a:r>
            <a:rPr lang="fr-FR" sz="2000" kern="1200" dirty="0"/>
            <a:t>- Informer et sensibiliser les membres du gouvernement et de l’assemblée nationale sur la pertinence du projet et le faire inscrire parmi les priorités du gouvernement en matière de santé et protection sociale;</a:t>
          </a:r>
        </a:p>
        <a:p>
          <a:pPr marL="0" lvl="0" indent="0" algn="l" defTabSz="889000">
            <a:lnSpc>
              <a:spcPct val="90000"/>
            </a:lnSpc>
            <a:spcBef>
              <a:spcPct val="0"/>
            </a:spcBef>
            <a:spcAft>
              <a:spcPct val="35000"/>
            </a:spcAft>
            <a:buNone/>
          </a:pPr>
          <a:r>
            <a:rPr lang="fr-FR" sz="2000" kern="1200" dirty="0"/>
            <a:t> - Coordonner la stratégie de son financement et sa mise en œuvre avec les ministères concernés ( finances, protection sociale) et les </a:t>
          </a:r>
          <a:r>
            <a:rPr lang="fr-FR" sz="2000" kern="1200" dirty="0" err="1"/>
            <a:t>PTFs</a:t>
          </a:r>
          <a:r>
            <a:rPr lang="fr-FR" sz="2000" kern="1200" dirty="0"/>
            <a:t>;</a:t>
          </a:r>
        </a:p>
        <a:p>
          <a:pPr marL="0" lvl="0" indent="0" algn="l" defTabSz="889000">
            <a:lnSpc>
              <a:spcPct val="90000"/>
            </a:lnSpc>
            <a:spcBef>
              <a:spcPct val="0"/>
            </a:spcBef>
            <a:spcAft>
              <a:spcPct val="35000"/>
            </a:spcAft>
            <a:buNone/>
          </a:pPr>
          <a:r>
            <a:rPr lang="fr-FR" sz="2000" kern="1200" dirty="0"/>
            <a:t>- Présenter le texte de création de l’INAM aux prochains conseils de gouvernement;</a:t>
          </a:r>
        </a:p>
        <a:p>
          <a:pPr marL="0" lvl="0" indent="0" algn="l" defTabSz="889000">
            <a:lnSpc>
              <a:spcPct val="90000"/>
            </a:lnSpc>
            <a:spcBef>
              <a:spcPct val="0"/>
            </a:spcBef>
            <a:spcAft>
              <a:spcPct val="35000"/>
            </a:spcAft>
            <a:buNone/>
          </a:pPr>
          <a:r>
            <a:rPr lang="fr-FR" sz="2000" kern="1200" dirty="0"/>
            <a:t>- Mobiliser les </a:t>
          </a:r>
          <a:r>
            <a:rPr lang="fr-FR" sz="2000" kern="1200" dirty="0" err="1"/>
            <a:t>PTFs</a:t>
          </a:r>
          <a:r>
            <a:rPr lang="fr-FR" sz="2000" kern="1200" dirty="0"/>
            <a:t> autour d’un projet spécifique d’appui technique et financier à la mise en œuvre du Régime d’Assistance Médicale (RAMED) des personnes vulnérables, ayant pour composante la mise en place de l’INAM</a:t>
          </a:r>
        </a:p>
        <a:p>
          <a:pPr marL="0" lvl="0" indent="0" algn="ctr" defTabSz="889000">
            <a:lnSpc>
              <a:spcPct val="90000"/>
            </a:lnSpc>
            <a:spcBef>
              <a:spcPct val="0"/>
            </a:spcBef>
            <a:spcAft>
              <a:spcPct val="35000"/>
            </a:spcAft>
            <a:buNone/>
          </a:pPr>
          <a:endParaRPr lang="fr-FR" sz="2000" kern="1200" dirty="0"/>
        </a:p>
      </dsp:txBody>
      <dsp:txXfrm>
        <a:off x="1681139" y="467195"/>
        <a:ext cx="9015937" cy="295995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898375" y="826479"/>
          <a:ext cx="1141523" cy="2555749"/>
        </a:xfrm>
        <a:prstGeom prst="chevron">
          <a:avLst/>
        </a:prstGeom>
        <a:solidFill>
          <a:schemeClr val="bg1">
            <a:lumMod val="75000"/>
          </a:schemeClr>
        </a:solidFill>
        <a:ln w="12700"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Intérêt porté par les PTFs</a:t>
          </a:r>
        </a:p>
      </dsp:txBody>
      <dsp:txXfrm rot="-5400000">
        <a:off x="191262" y="1533592"/>
        <a:ext cx="2555749" cy="1141523"/>
      </dsp:txXfrm>
    </dsp:sp>
    <dsp:sp modelId="{4DC67A5A-5D79-46A3-9F43-7CC4EA1A5A9D}">
      <dsp:nvSpPr>
        <dsp:cNvPr id="0" name=""/>
        <dsp:cNvSpPr/>
      </dsp:nvSpPr>
      <dsp:spPr>
        <a:xfrm rot="5400000">
          <a:off x="5695890" y="-2319233"/>
          <a:ext cx="3299128" cy="8921229"/>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solidFill>
                <a:schemeClr val="bg1">
                  <a:lumMod val="50000"/>
                </a:schemeClr>
              </a:solidFill>
            </a:rPr>
            <a:t>Programme d’appui au Capital humain du Niger de la BM</a:t>
          </a:r>
        </a:p>
        <a:p>
          <a:pPr marL="457200" lvl="2" indent="-228600" algn="l" defTabSz="889000">
            <a:lnSpc>
              <a:spcPct val="90000"/>
            </a:lnSpc>
            <a:spcBef>
              <a:spcPct val="0"/>
            </a:spcBef>
            <a:spcAft>
              <a:spcPct val="15000"/>
            </a:spcAft>
            <a:buChar char="•"/>
          </a:pPr>
          <a:r>
            <a:rPr lang="fr-FR" sz="2000" b="0" kern="1200" dirty="0"/>
            <a:t>Intérêt commun: santé de la mère et de l’enfant</a:t>
          </a:r>
        </a:p>
        <a:p>
          <a:pPr marL="457200" lvl="2" indent="-228600" algn="l" defTabSz="889000">
            <a:lnSpc>
              <a:spcPct val="90000"/>
            </a:lnSpc>
            <a:spcBef>
              <a:spcPct val="0"/>
            </a:spcBef>
            <a:spcAft>
              <a:spcPct val="15000"/>
            </a:spcAft>
            <a:buChar char="•"/>
          </a:pPr>
          <a:r>
            <a:rPr lang="fr-FR" sz="2000" kern="1200" dirty="0"/>
            <a:t>Projet d’expérimentation du couplage gratuité/FBR</a:t>
          </a:r>
        </a:p>
        <a:p>
          <a:pPr marL="457200" lvl="2" indent="-228600" algn="l" defTabSz="889000">
            <a:lnSpc>
              <a:spcPct val="90000"/>
            </a:lnSpc>
            <a:spcBef>
              <a:spcPct val="0"/>
            </a:spcBef>
            <a:spcAft>
              <a:spcPct val="15000"/>
            </a:spcAft>
            <a:buChar char="•"/>
          </a:pPr>
          <a:r>
            <a:rPr lang="fr-FR" sz="2000" kern="1200" dirty="0"/>
            <a:t>L’INAM comme ACV du FBR</a:t>
          </a:r>
        </a:p>
        <a:p>
          <a:pPr marL="457200" lvl="2" indent="-228600" algn="l" defTabSz="889000">
            <a:lnSpc>
              <a:spcPct val="90000"/>
            </a:lnSpc>
            <a:spcBef>
              <a:spcPct val="0"/>
            </a:spcBef>
            <a:spcAft>
              <a:spcPct val="15000"/>
            </a:spcAft>
            <a:buChar char="•"/>
          </a:pPr>
          <a:r>
            <a:rPr lang="fr-FR" sz="2000" kern="1200" dirty="0"/>
            <a:t>Rémunération mixte des prestataires de soins par l’INAM: composante fixe égale au tarif officiel et composante variable contractuelle rémunérant la motivation du personnel et la qualité des prestations (modèle FBR)</a:t>
          </a:r>
        </a:p>
      </dsp:txBody>
      <dsp:txXfrm rot="-5400000">
        <a:off x="2884840" y="652867"/>
        <a:ext cx="8760179" cy="297702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893156" y="791548"/>
          <a:ext cx="1093276" cy="2447728"/>
        </a:xfrm>
        <a:prstGeom prst="chevron">
          <a:avLst/>
        </a:prstGeom>
        <a:solidFill>
          <a:schemeClr val="bg1">
            <a:lumMod val="75000"/>
          </a:schemeClr>
        </a:solidFill>
        <a:ln w="12700"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Intérêt porté par les PTFs</a:t>
          </a:r>
        </a:p>
      </dsp:txBody>
      <dsp:txXfrm rot="-5400000">
        <a:off x="215930" y="1468774"/>
        <a:ext cx="2447728" cy="1093276"/>
      </dsp:txXfrm>
    </dsp:sp>
    <dsp:sp modelId="{4DC67A5A-5D79-46A3-9F43-7CC4EA1A5A9D}">
      <dsp:nvSpPr>
        <dsp:cNvPr id="0" name=""/>
        <dsp:cNvSpPr/>
      </dsp:nvSpPr>
      <dsp:spPr>
        <a:xfrm rot="5400000">
          <a:off x="5672413" y="-2353173"/>
          <a:ext cx="3159688" cy="88080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solidFill>
                <a:schemeClr val="bg1">
                  <a:lumMod val="50000"/>
                </a:schemeClr>
              </a:solidFill>
            </a:rPr>
            <a:t>Appui du  GFF (mécanisme de financement mondial) au Niger pour l’élaboration de son « Dossier d’Investissement » en faveur de la santé de la Reproduction, maternelle, néonatale, infantile, de l’Adolescent et de Nutrition (SRMNIA-N)</a:t>
          </a:r>
        </a:p>
        <a:p>
          <a:pPr marL="457200" lvl="2" indent="-228600" algn="l" defTabSz="889000">
            <a:lnSpc>
              <a:spcPct val="90000"/>
            </a:lnSpc>
            <a:spcBef>
              <a:spcPct val="0"/>
            </a:spcBef>
            <a:spcAft>
              <a:spcPct val="15000"/>
            </a:spcAft>
            <a:buChar char="•"/>
          </a:pPr>
          <a:r>
            <a:rPr lang="fr-FR" sz="2000" b="0" kern="1200" dirty="0"/>
            <a:t>Intérêt commun: santé du couple « Mère-enfant »</a:t>
          </a:r>
        </a:p>
        <a:p>
          <a:pPr marL="457200" lvl="2" indent="-228600" algn="l" defTabSz="889000">
            <a:lnSpc>
              <a:spcPct val="90000"/>
            </a:lnSpc>
            <a:spcBef>
              <a:spcPct val="0"/>
            </a:spcBef>
            <a:spcAft>
              <a:spcPct val="15000"/>
            </a:spcAft>
            <a:buChar char="•"/>
          </a:pPr>
          <a:r>
            <a:rPr lang="fr-FR" sz="2000" b="0" kern="1200" dirty="0"/>
            <a:t>Articulation entre la stratégie CSU, le DI et le PDS 2022-2026 </a:t>
          </a:r>
        </a:p>
        <a:p>
          <a:pPr marL="228600" lvl="1" indent="-228600" algn="l" defTabSz="889000">
            <a:lnSpc>
              <a:spcPct val="90000"/>
            </a:lnSpc>
            <a:spcBef>
              <a:spcPct val="0"/>
            </a:spcBef>
            <a:spcAft>
              <a:spcPct val="15000"/>
            </a:spcAft>
            <a:buChar char="•"/>
          </a:pPr>
          <a:endParaRPr lang="fr-FR" sz="2000" b="1" kern="1200" dirty="0"/>
        </a:p>
      </dsp:txBody>
      <dsp:txXfrm rot="-5400000">
        <a:off x="2848211" y="625272"/>
        <a:ext cx="8653851" cy="2851202"/>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AE43A-A5A5-4B0B-9504-A9612A9AEB4E}">
      <dsp:nvSpPr>
        <dsp:cNvPr id="0" name=""/>
        <dsp:cNvSpPr/>
      </dsp:nvSpPr>
      <dsp:spPr>
        <a:xfrm rot="5400000">
          <a:off x="893156" y="791548"/>
          <a:ext cx="1093276" cy="2447728"/>
        </a:xfrm>
        <a:prstGeom prst="chevron">
          <a:avLst/>
        </a:prstGeom>
        <a:solidFill>
          <a:schemeClr val="bg1">
            <a:lumMod val="75000"/>
          </a:schemeClr>
        </a:solidFill>
        <a:ln w="12700" cap="flat" cmpd="sng" algn="ctr">
          <a:solidFill>
            <a:schemeClr val="bg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tx1"/>
              </a:solidFill>
            </a:rPr>
            <a:t>Intérêt porté par les PTFs</a:t>
          </a:r>
        </a:p>
      </dsp:txBody>
      <dsp:txXfrm rot="-5400000">
        <a:off x="215930" y="1468774"/>
        <a:ext cx="2447728" cy="1093276"/>
      </dsp:txXfrm>
    </dsp:sp>
    <dsp:sp modelId="{4DC67A5A-5D79-46A3-9F43-7CC4EA1A5A9D}">
      <dsp:nvSpPr>
        <dsp:cNvPr id="0" name=""/>
        <dsp:cNvSpPr/>
      </dsp:nvSpPr>
      <dsp:spPr>
        <a:xfrm rot="5400000">
          <a:off x="5672413" y="-2353173"/>
          <a:ext cx="3159688" cy="8808094"/>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fr-FR" sz="2000" b="1" kern="1200" dirty="0">
              <a:solidFill>
                <a:schemeClr val="bg1">
                  <a:lumMod val="50000"/>
                </a:schemeClr>
              </a:solidFill>
            </a:rPr>
            <a:t>Projet PASS d’Enabel</a:t>
          </a:r>
        </a:p>
        <a:p>
          <a:pPr marL="457200" lvl="2" indent="-228600" algn="l" defTabSz="889000">
            <a:lnSpc>
              <a:spcPct val="90000"/>
            </a:lnSpc>
            <a:spcBef>
              <a:spcPct val="0"/>
            </a:spcBef>
            <a:spcAft>
              <a:spcPct val="15000"/>
            </a:spcAft>
            <a:buChar char="•"/>
          </a:pPr>
          <a:r>
            <a:rPr lang="fr-FR" sz="2000" kern="1200" dirty="0"/>
            <a:t>Gestion par l’INAM de l’assurance maladie départementale, appuyée par le FBR, en attente de la création éventuelle d’une structure dédiée à la gestion du régime contributif de la CMU</a:t>
          </a:r>
        </a:p>
        <a:p>
          <a:pPr marL="228600" lvl="1" indent="-228600" algn="l" defTabSz="889000">
            <a:lnSpc>
              <a:spcPct val="90000"/>
            </a:lnSpc>
            <a:spcBef>
              <a:spcPct val="0"/>
            </a:spcBef>
            <a:spcAft>
              <a:spcPct val="15000"/>
            </a:spcAft>
            <a:buChar char="•"/>
          </a:pPr>
          <a:r>
            <a:rPr lang="fr-FR" sz="2000" b="1" kern="1200" dirty="0">
              <a:solidFill>
                <a:srgbClr val="00B050"/>
              </a:solidFill>
            </a:rPr>
            <a:t>Et les autres partenaires  concernés par l’achat stratégique et l’alignement des mécanismes de financement de la santé?</a:t>
          </a:r>
        </a:p>
        <a:p>
          <a:pPr marL="457200" lvl="2" indent="-228600" algn="l" defTabSz="889000">
            <a:lnSpc>
              <a:spcPct val="90000"/>
            </a:lnSpc>
            <a:spcBef>
              <a:spcPct val="0"/>
            </a:spcBef>
            <a:spcAft>
              <a:spcPct val="15000"/>
            </a:spcAft>
            <a:buChar char="•"/>
          </a:pPr>
          <a:r>
            <a:rPr lang="fr-FR" sz="2000" b="1" kern="1200" dirty="0">
              <a:solidFill>
                <a:srgbClr val="00B050"/>
              </a:solidFill>
            </a:rPr>
            <a:t>GAVI</a:t>
          </a:r>
        </a:p>
        <a:p>
          <a:pPr marL="457200" lvl="2" indent="-228600" algn="l" defTabSz="889000">
            <a:lnSpc>
              <a:spcPct val="90000"/>
            </a:lnSpc>
            <a:spcBef>
              <a:spcPct val="0"/>
            </a:spcBef>
            <a:spcAft>
              <a:spcPct val="15000"/>
            </a:spcAft>
            <a:buChar char="•"/>
          </a:pPr>
          <a:r>
            <a:rPr lang="fr-FR" sz="2000" b="1" kern="1200" dirty="0">
              <a:solidFill>
                <a:srgbClr val="00B050"/>
              </a:solidFill>
            </a:rPr>
            <a:t>FM</a:t>
          </a:r>
        </a:p>
        <a:p>
          <a:pPr marL="457200" lvl="2" indent="-228600" algn="l" defTabSz="889000">
            <a:lnSpc>
              <a:spcPct val="90000"/>
            </a:lnSpc>
            <a:spcBef>
              <a:spcPct val="0"/>
            </a:spcBef>
            <a:spcAft>
              <a:spcPct val="15000"/>
            </a:spcAft>
            <a:buChar char="•"/>
          </a:pPr>
          <a:r>
            <a:rPr lang="fr-FR" sz="2000" b="1" kern="1200" dirty="0">
              <a:solidFill>
                <a:srgbClr val="00B050"/>
              </a:solidFill>
            </a:rPr>
            <a:t>Coopérations bilatérales</a:t>
          </a:r>
        </a:p>
        <a:p>
          <a:pPr marL="228600" lvl="1" indent="-228600" algn="l" defTabSz="889000">
            <a:lnSpc>
              <a:spcPct val="90000"/>
            </a:lnSpc>
            <a:spcBef>
              <a:spcPct val="0"/>
            </a:spcBef>
            <a:spcAft>
              <a:spcPct val="15000"/>
            </a:spcAft>
            <a:buChar char="•"/>
          </a:pPr>
          <a:endParaRPr lang="fr-FR" sz="2000" b="1" kern="1200" dirty="0"/>
        </a:p>
      </dsp:txBody>
      <dsp:txXfrm rot="-5400000">
        <a:off x="2848211" y="625272"/>
        <a:ext cx="8653851" cy="2851202"/>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1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12AA9A-E49F-4F99-AA11-5DB3A847FDD8}" type="datetimeFigureOut">
              <a:rPr lang="fr-FR" smtClean="0"/>
              <a:t>01/06/2021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F471A-6C27-49E3-8886-5E7D55123445}" type="slidenum">
              <a:rPr lang="fr-FR" smtClean="0"/>
              <a:t>‹N°›</a:t>
            </a:fld>
            <a:endParaRPr lang="fr-FR"/>
          </a:p>
        </p:txBody>
      </p:sp>
    </p:spTree>
    <p:extLst>
      <p:ext uri="{BB962C8B-B14F-4D97-AF65-F5344CB8AC3E}">
        <p14:creationId xmlns:p14="http://schemas.microsoft.com/office/powerpoint/2010/main" val="2749171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b="0" dirty="0"/>
          </a:p>
        </p:txBody>
      </p:sp>
      <p:sp>
        <p:nvSpPr>
          <p:cNvPr id="4" name="Espace réservé du numéro de diapositive 3"/>
          <p:cNvSpPr>
            <a:spLocks noGrp="1"/>
          </p:cNvSpPr>
          <p:nvPr>
            <p:ph type="sldNum" sz="quarter" idx="10"/>
          </p:nvPr>
        </p:nvSpPr>
        <p:spPr/>
        <p:txBody>
          <a:bodyPr/>
          <a:lstStyle/>
          <a:p>
            <a:fld id="{A89F471A-6C27-49E3-8886-5E7D55123445}" type="slidenum">
              <a:rPr lang="fr-FR" smtClean="0"/>
              <a:t>1</a:t>
            </a:fld>
            <a:endParaRPr lang="fr-FR"/>
          </a:p>
        </p:txBody>
      </p:sp>
    </p:spTree>
    <p:extLst>
      <p:ext uri="{BB962C8B-B14F-4D97-AF65-F5344CB8AC3E}">
        <p14:creationId xmlns:p14="http://schemas.microsoft.com/office/powerpoint/2010/main" val="419197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7DE72DD-45F0-4B0F-94EF-1D0C769D28D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348437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7DE72DD-45F0-4B0F-94EF-1D0C769D28DF}"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41399546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77DE72DD-45F0-4B0F-94EF-1D0C769D28DF}"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3633854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2875792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2090985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768118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6FAD5ED-DDFE-409B-BCA8-D27D432432FC}" type="datetimeFigureOut">
              <a:rPr lang="fr-FR" smtClean="0"/>
              <a:t>01/06/2021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2323914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6FAD5ED-DDFE-409B-BCA8-D27D432432FC}" type="datetimeFigureOut">
              <a:rPr lang="fr-FR" smtClean="0"/>
              <a:t>01/06/2021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776162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6FAD5ED-DDFE-409B-BCA8-D27D432432FC}" type="datetimeFigureOut">
              <a:rPr lang="fr-FR" smtClean="0"/>
              <a:t>01/06/2021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2262364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6FAD5ED-DDFE-409B-BCA8-D27D432432FC}" type="datetimeFigureOut">
              <a:rPr lang="fr-FR" smtClean="0"/>
              <a:t>01/06/2021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144986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6FAD5ED-DDFE-409B-BCA8-D27D432432FC}" type="datetimeFigureOut">
              <a:rPr lang="fr-FR" smtClean="0"/>
              <a:t>01/06/2021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347314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76FAD5ED-DDFE-409B-BCA8-D27D432432FC}" type="datetimeFigureOut">
              <a:rPr lang="fr-FR" smtClean="0"/>
              <a:t>01/06/2021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3358615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2062332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74E21F5-564A-4DC1-916E-975379A65B22}" type="slidenum">
              <a:rPr lang="fr-FR" smtClean="0"/>
              <a:t>‹N°›</a:t>
            </a:fld>
            <a:endParaRPr lang="fr-FR"/>
          </a:p>
        </p:txBody>
      </p:sp>
    </p:spTree>
    <p:extLst>
      <p:ext uri="{BB962C8B-B14F-4D97-AF65-F5344CB8AC3E}">
        <p14:creationId xmlns:p14="http://schemas.microsoft.com/office/powerpoint/2010/main" val="672961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FAD5ED-DDFE-409B-BCA8-D27D432432FC}" type="datetimeFigureOut">
              <a:rPr lang="fr-FR" smtClean="0"/>
              <a:t>01/06/2021</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4E21F5-564A-4DC1-916E-975379A65B22}" type="slidenum">
              <a:rPr lang="fr-FR" smtClean="0"/>
              <a:t>‹N°›</a:t>
            </a:fld>
            <a:endParaRPr lang="fr-FR"/>
          </a:p>
        </p:txBody>
      </p:sp>
    </p:spTree>
    <p:extLst>
      <p:ext uri="{BB962C8B-B14F-4D97-AF65-F5344CB8AC3E}">
        <p14:creationId xmlns:p14="http://schemas.microsoft.com/office/powerpoint/2010/main" val="13029698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jpg"/><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image" Target="../media/image5.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9.emf"/><Relationship Id="rId5" Type="http://schemas.openxmlformats.org/officeDocument/2006/relationships/image" Target="../media/image8.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openxmlformats.org/officeDocument/2006/relationships/diagramQuickStyle" Target="../diagrams/quickStyle3.xml"/><Relationship Id="rId3" Type="http://schemas.openxmlformats.org/officeDocument/2006/relationships/image" Target="../media/image2.jpg"/><Relationship Id="rId7" Type="http://schemas.openxmlformats.org/officeDocument/2006/relationships/diagramLayout" Target="../diagrams/layout2.xml"/><Relationship Id="rId12" Type="http://schemas.openxmlformats.org/officeDocument/2006/relationships/diagramLayout" Target="../diagrams/layout3.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Data" Target="../diagrams/data2.xml"/><Relationship Id="rId11" Type="http://schemas.openxmlformats.org/officeDocument/2006/relationships/diagramData" Target="../diagrams/data3.xml"/><Relationship Id="rId5" Type="http://schemas.openxmlformats.org/officeDocument/2006/relationships/image" Target="../media/image8.png"/><Relationship Id="rId15" Type="http://schemas.microsoft.com/office/2007/relationships/diagramDrawing" Target="../diagrams/drawing3.xml"/><Relationship Id="rId10" Type="http://schemas.microsoft.com/office/2007/relationships/diagramDrawing" Target="../diagrams/drawing2.xml"/><Relationship Id="rId4" Type="http://schemas.openxmlformats.org/officeDocument/2006/relationships/image" Target="../media/image5.png"/><Relationship Id="rId9" Type="http://schemas.openxmlformats.org/officeDocument/2006/relationships/diagramColors" Target="../diagrams/colors2.xml"/><Relationship Id="rId14" Type="http://schemas.openxmlformats.org/officeDocument/2006/relationships/diagramColors" Target="../diagrams/colors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10" Type="http://schemas.openxmlformats.org/officeDocument/2006/relationships/image" Target="../media/image5.png"/><Relationship Id="rId4" Type="http://schemas.openxmlformats.org/officeDocument/2006/relationships/diagramLayout" Target="../diagrams/layout4.xml"/><Relationship Id="rId9" Type="http://schemas.openxmlformats.org/officeDocument/2006/relationships/image" Target="../media/image2.jpg"/></Relationships>
</file>

<file path=ppt/slides/_rels/slide7.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image" Target="../media/image1.png"/><Relationship Id="rId3" Type="http://schemas.openxmlformats.org/officeDocument/2006/relationships/diagramData" Target="../diagrams/data6.xml"/><Relationship Id="rId7" Type="http://schemas.microsoft.com/office/2007/relationships/diagramDrawing" Target="../diagrams/drawing6.xml"/><Relationship Id="rId12" Type="http://schemas.microsoft.com/office/2007/relationships/diagramDrawing" Target="../diagrams/drawing7.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5" Type="http://schemas.openxmlformats.org/officeDocument/2006/relationships/diagramQuickStyle" Target="../diagrams/quickStyle6.xml"/><Relationship Id="rId15" Type="http://schemas.openxmlformats.org/officeDocument/2006/relationships/image" Target="../media/image5.png"/><Relationship Id="rId10" Type="http://schemas.openxmlformats.org/officeDocument/2006/relationships/diagramQuickStyle" Target="../diagrams/quickStyle7.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image" Target="../media/image2.jpg"/></Relationships>
</file>

<file path=ppt/slides/_rels/slide9.xml.rels><?xml version="1.0" encoding="UTF-8" standalone="yes"?>
<Relationships xmlns="http://schemas.openxmlformats.org/package/2006/relationships"><Relationship Id="rId8" Type="http://schemas.openxmlformats.org/officeDocument/2006/relationships/diagramData" Target="../diagrams/data9.xml"/><Relationship Id="rId13" Type="http://schemas.openxmlformats.org/officeDocument/2006/relationships/image" Target="../media/image1.png"/><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5" Type="http://schemas.openxmlformats.org/officeDocument/2006/relationships/image" Target="../media/image5.png"/><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 Id="rId14" Type="http://schemas.openxmlformats.org/officeDocument/2006/relationships/image" Target="../media/image2.jp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1.xml"/><Relationship Id="rId13" Type="http://schemas.openxmlformats.org/officeDocument/2006/relationships/image" Target="../media/image2.jpg"/><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1.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 Id="rId1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image" Target="../media/image2.jpg"/><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image" Target="../media/image1.png"/><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2.jpg"/><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1.png"/><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7.xml"/><Relationship Id="rId13" Type="http://schemas.openxmlformats.org/officeDocument/2006/relationships/image" Target="../media/image2.jpg"/><Relationship Id="rId3" Type="http://schemas.openxmlformats.org/officeDocument/2006/relationships/diagramLayout" Target="../diagrams/layout16.xml"/><Relationship Id="rId7" Type="http://schemas.openxmlformats.org/officeDocument/2006/relationships/diagramData" Target="../diagrams/data17.xml"/><Relationship Id="rId12" Type="http://schemas.openxmlformats.org/officeDocument/2006/relationships/image" Target="../media/image1.png"/><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 Id="rId1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image" Target="../media/image2.jpg"/><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image" Target="../media/image1.png"/><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1.xml"/><Relationship Id="rId13" Type="http://schemas.openxmlformats.org/officeDocument/2006/relationships/image" Target="../media/image2.jpg"/><Relationship Id="rId3" Type="http://schemas.openxmlformats.org/officeDocument/2006/relationships/diagramLayout" Target="../diagrams/layout20.xml"/><Relationship Id="rId7" Type="http://schemas.openxmlformats.org/officeDocument/2006/relationships/diagramData" Target="../diagrams/data21.xml"/><Relationship Id="rId12" Type="http://schemas.openxmlformats.org/officeDocument/2006/relationships/image" Target="../media/image1.png"/><Relationship Id="rId2" Type="http://schemas.openxmlformats.org/officeDocument/2006/relationships/diagramData" Target="../diagrams/data20.xml"/><Relationship Id="rId1" Type="http://schemas.openxmlformats.org/officeDocument/2006/relationships/slideLayout" Target="../slideLayouts/slideLayout4.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 Id="rId1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image" Target="../media/image2.jpg"/><Relationship Id="rId13" Type="http://schemas.openxmlformats.org/officeDocument/2006/relationships/diagramColors" Target="../diagrams/colors23.xml"/><Relationship Id="rId3" Type="http://schemas.openxmlformats.org/officeDocument/2006/relationships/diagramLayout" Target="../diagrams/layout22.xml"/><Relationship Id="rId7" Type="http://schemas.openxmlformats.org/officeDocument/2006/relationships/image" Target="../media/image1.png"/><Relationship Id="rId12" Type="http://schemas.openxmlformats.org/officeDocument/2006/relationships/diagramQuickStyle" Target="../diagrams/quickStyle23.xml"/><Relationship Id="rId2" Type="http://schemas.openxmlformats.org/officeDocument/2006/relationships/diagramData" Target="../diagrams/data22.xml"/><Relationship Id="rId1" Type="http://schemas.openxmlformats.org/officeDocument/2006/relationships/slideLayout" Target="../slideLayouts/slideLayout4.xml"/><Relationship Id="rId6" Type="http://schemas.microsoft.com/office/2007/relationships/diagramDrawing" Target="../diagrams/drawing22.xml"/><Relationship Id="rId11" Type="http://schemas.openxmlformats.org/officeDocument/2006/relationships/diagramLayout" Target="../diagrams/layout23.xml"/><Relationship Id="rId5" Type="http://schemas.openxmlformats.org/officeDocument/2006/relationships/diagramColors" Target="../diagrams/colors22.xml"/><Relationship Id="rId10" Type="http://schemas.openxmlformats.org/officeDocument/2006/relationships/diagramData" Target="../diagrams/data23.xml"/><Relationship Id="rId4" Type="http://schemas.openxmlformats.org/officeDocument/2006/relationships/diagramQuickStyle" Target="../diagrams/quickStyle22.xml"/><Relationship Id="rId9" Type="http://schemas.openxmlformats.org/officeDocument/2006/relationships/image" Target="../media/image5.png"/><Relationship Id="rId14" Type="http://schemas.microsoft.com/office/2007/relationships/diagramDrawing" Target="../diagrams/drawing23.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25.xml"/><Relationship Id="rId13" Type="http://schemas.openxmlformats.org/officeDocument/2006/relationships/image" Target="../media/image2.jpg"/><Relationship Id="rId3" Type="http://schemas.openxmlformats.org/officeDocument/2006/relationships/diagramLayout" Target="../diagrams/layout24.xml"/><Relationship Id="rId7" Type="http://schemas.openxmlformats.org/officeDocument/2006/relationships/diagramData" Target="../diagrams/data25.xml"/><Relationship Id="rId12" Type="http://schemas.openxmlformats.org/officeDocument/2006/relationships/image" Target="../media/image1.png"/><Relationship Id="rId2" Type="http://schemas.openxmlformats.org/officeDocument/2006/relationships/diagramData" Target="../diagrams/data24.xml"/><Relationship Id="rId1" Type="http://schemas.openxmlformats.org/officeDocument/2006/relationships/slideLayout" Target="../slideLayouts/slideLayout4.xml"/><Relationship Id="rId6" Type="http://schemas.microsoft.com/office/2007/relationships/diagramDrawing" Target="../diagrams/drawing24.xml"/><Relationship Id="rId11" Type="http://schemas.microsoft.com/office/2007/relationships/diagramDrawing" Target="../diagrams/drawing25.xml"/><Relationship Id="rId5" Type="http://schemas.openxmlformats.org/officeDocument/2006/relationships/diagramColors" Target="../diagrams/colors24.xml"/><Relationship Id="rId10" Type="http://schemas.openxmlformats.org/officeDocument/2006/relationships/diagramColors" Target="../diagrams/colors25.xml"/><Relationship Id="rId4" Type="http://schemas.openxmlformats.org/officeDocument/2006/relationships/diagramQuickStyle" Target="../diagrams/quickStyle24.xml"/><Relationship Id="rId9" Type="http://schemas.openxmlformats.org/officeDocument/2006/relationships/diagramQuickStyle" Target="../diagrams/quickStyle25.xml"/><Relationship Id="rId1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7.xml"/><Relationship Id="rId13" Type="http://schemas.openxmlformats.org/officeDocument/2006/relationships/image" Target="../media/image2.jpg"/><Relationship Id="rId3" Type="http://schemas.openxmlformats.org/officeDocument/2006/relationships/diagramLayout" Target="../diagrams/layout26.xml"/><Relationship Id="rId7" Type="http://schemas.openxmlformats.org/officeDocument/2006/relationships/diagramData" Target="../diagrams/data27.xml"/><Relationship Id="rId12" Type="http://schemas.openxmlformats.org/officeDocument/2006/relationships/image" Target="../media/image1.png"/><Relationship Id="rId2" Type="http://schemas.openxmlformats.org/officeDocument/2006/relationships/diagramData" Target="../diagrams/data26.xml"/><Relationship Id="rId1" Type="http://schemas.openxmlformats.org/officeDocument/2006/relationships/slideLayout" Target="../slideLayouts/slideLayout4.xml"/><Relationship Id="rId6" Type="http://schemas.microsoft.com/office/2007/relationships/diagramDrawing" Target="../diagrams/drawing26.xml"/><Relationship Id="rId11" Type="http://schemas.microsoft.com/office/2007/relationships/diagramDrawing" Target="../diagrams/drawing27.xml"/><Relationship Id="rId5" Type="http://schemas.openxmlformats.org/officeDocument/2006/relationships/diagramColors" Target="../diagrams/colors26.xml"/><Relationship Id="rId10" Type="http://schemas.openxmlformats.org/officeDocument/2006/relationships/diagramColors" Target="../diagrams/colors27.xml"/><Relationship Id="rId4" Type="http://schemas.openxmlformats.org/officeDocument/2006/relationships/diagramQuickStyle" Target="../diagrams/quickStyle26.xml"/><Relationship Id="rId9" Type="http://schemas.openxmlformats.org/officeDocument/2006/relationships/diagramQuickStyle" Target="../diagrams/quickStyle27.xml"/><Relationship Id="rId1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9.xml"/><Relationship Id="rId13" Type="http://schemas.openxmlformats.org/officeDocument/2006/relationships/image" Target="../media/image2.jpg"/><Relationship Id="rId3" Type="http://schemas.openxmlformats.org/officeDocument/2006/relationships/diagramLayout" Target="../diagrams/layout28.xml"/><Relationship Id="rId7" Type="http://schemas.openxmlformats.org/officeDocument/2006/relationships/diagramData" Target="../diagrams/data29.xml"/><Relationship Id="rId12" Type="http://schemas.openxmlformats.org/officeDocument/2006/relationships/image" Target="../media/image1.png"/><Relationship Id="rId2" Type="http://schemas.openxmlformats.org/officeDocument/2006/relationships/diagramData" Target="../diagrams/data28.xml"/><Relationship Id="rId1" Type="http://schemas.openxmlformats.org/officeDocument/2006/relationships/slideLayout" Target="../slideLayouts/slideLayout4.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 Id="rId1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Layout" Target="../diagrams/layout30.xml"/><Relationship Id="rId7" Type="http://schemas.openxmlformats.org/officeDocument/2006/relationships/image" Target="../media/image1.png"/><Relationship Id="rId2" Type="http://schemas.openxmlformats.org/officeDocument/2006/relationships/diagramData" Target="../diagrams/data30.xml"/><Relationship Id="rId1" Type="http://schemas.openxmlformats.org/officeDocument/2006/relationships/slideLayout" Target="../slideLayouts/slideLayout4.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1920240"/>
            <a:ext cx="10515600" cy="3081894"/>
          </a:xfrm>
          <a:solidFill>
            <a:schemeClr val="accent2"/>
          </a:solidFill>
        </p:spPr>
        <p:txBody>
          <a:bodyPr>
            <a:normAutofit/>
          </a:bodyPr>
          <a:lstStyle/>
          <a:p>
            <a:pPr algn="ctr"/>
            <a:r>
              <a:rPr lang="fr-FR" sz="3600" b="1" dirty="0">
                <a:solidFill>
                  <a:srgbClr val="002060"/>
                </a:solidFill>
              </a:rPr>
              <a:t>Projet de création de l’Institut National d’Assistance Médicale (INAM) du Niger</a:t>
            </a:r>
            <a:br>
              <a:rPr lang="fr-FR" sz="2700" b="1" dirty="0">
                <a:solidFill>
                  <a:srgbClr val="C00000"/>
                </a:solidFill>
              </a:rPr>
            </a:br>
            <a:br>
              <a:rPr lang="fr-FR" sz="2700" b="1" dirty="0">
                <a:solidFill>
                  <a:srgbClr val="C00000"/>
                </a:solidFill>
              </a:rPr>
            </a:br>
            <a:r>
              <a:rPr lang="fr-FR" sz="2400" b="1" i="1" dirty="0"/>
              <a:t>Le NIGER construit son système intégré et inclusif de protection sociale en santé des personnes vulnérables</a:t>
            </a:r>
            <a:br>
              <a:rPr lang="fr-FR" dirty="0"/>
            </a:br>
            <a:endParaRPr lang="fr-FR" sz="4000" dirty="0">
              <a:solidFill>
                <a:srgbClr val="002060"/>
              </a:solidFill>
            </a:endParaRPr>
          </a:p>
        </p:txBody>
      </p:sp>
      <p:sp>
        <p:nvSpPr>
          <p:cNvPr id="3" name="Espace réservé du texte 2"/>
          <p:cNvSpPr>
            <a:spLocks noGrp="1"/>
          </p:cNvSpPr>
          <p:nvPr>
            <p:ph type="body" idx="1"/>
          </p:nvPr>
        </p:nvSpPr>
        <p:spPr>
          <a:xfrm>
            <a:off x="460376" y="5303522"/>
            <a:ext cx="11458666" cy="1293221"/>
          </a:xfrm>
        </p:spPr>
        <p:txBody>
          <a:bodyPr>
            <a:normAutofit/>
          </a:bodyPr>
          <a:lstStyle/>
          <a:p>
            <a:endParaRPr lang="fr-FR" sz="1600" dirty="0"/>
          </a:p>
          <a:p>
            <a:r>
              <a:rPr lang="fr-FR" sz="1600" dirty="0"/>
              <a:t>Bouchaib Mourjane ATR/MSP</a:t>
            </a:r>
          </a:p>
          <a:p>
            <a:r>
              <a:rPr lang="fr-FR" sz="1600" dirty="0"/>
              <a:t>Mai 2021</a:t>
            </a:r>
          </a:p>
        </p:txBody>
      </p:sp>
      <p:sp>
        <p:nvSpPr>
          <p:cNvPr id="4" name="AutoShape 2" descr="cid:image001.png@01D33950.0A0BF8C0"/>
          <p:cNvSpPr>
            <a:spLocks noChangeAspect="1" noChangeArrowheads="1"/>
          </p:cNvSpPr>
          <p:nvPr/>
        </p:nvSpPr>
        <p:spPr bwMode="auto">
          <a:xfrm flipH="1">
            <a:off x="460375" y="836023"/>
            <a:ext cx="1346242" cy="3657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ZoneTexte 11"/>
          <p:cNvSpPr txBox="1"/>
          <p:nvPr/>
        </p:nvSpPr>
        <p:spPr>
          <a:xfrm flipH="1">
            <a:off x="1533657" y="317691"/>
            <a:ext cx="10385384" cy="892552"/>
          </a:xfrm>
          <a:prstGeom prst="rect">
            <a:avLst/>
          </a:prstGeom>
          <a:noFill/>
        </p:spPr>
        <p:txBody>
          <a:bodyPr wrap="square" rtlCol="0">
            <a:spAutoFit/>
          </a:bodyPr>
          <a:lstStyle/>
          <a:p>
            <a:pPr algn="ctr"/>
            <a:r>
              <a:rPr lang="fr-FR" sz="2400" b="1" dirty="0"/>
              <a:t>Ministère de la Santé Publique, de la population et des affaires sociales du Niger</a:t>
            </a:r>
          </a:p>
          <a:p>
            <a:pPr algn="ctr"/>
            <a:r>
              <a:rPr lang="fr-FR" sz="2800" b="1" dirty="0"/>
              <a:t>GTR/CSU</a:t>
            </a:r>
          </a:p>
        </p:txBody>
      </p:sp>
      <p:grpSp>
        <p:nvGrpSpPr>
          <p:cNvPr id="10" name="Groupe 9"/>
          <p:cNvGrpSpPr/>
          <p:nvPr/>
        </p:nvGrpSpPr>
        <p:grpSpPr>
          <a:xfrm>
            <a:off x="5292436" y="5672993"/>
            <a:ext cx="4295701" cy="923750"/>
            <a:chOff x="5292436" y="5672993"/>
            <a:chExt cx="4785738" cy="923750"/>
          </a:xfrm>
        </p:grpSpPr>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grpSp>
      <p:pic>
        <p:nvPicPr>
          <p:cNvPr id="13" name="Imag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40842" y="5303522"/>
            <a:ext cx="1195537" cy="1236518"/>
          </a:xfrm>
          <a:prstGeom prst="rect">
            <a:avLst/>
          </a:prstGeom>
        </p:spPr>
      </p:pic>
      <p:pic>
        <p:nvPicPr>
          <p:cNvPr id="15" name="Image 14" descr="C:\Users\Dr Barira\Documents\Documents\DPHL-MT\DIRECTION\PERSONNEL\Divers\2020\MSP_SF_LOGO_Colors.png"/>
          <p:cNvPicPr/>
          <p:nvPr/>
        </p:nvPicPr>
        <p:blipFill>
          <a:blip r:embed="rId6" cstate="print">
            <a:extLst>
              <a:ext uri="{28A0092B-C50C-407E-A947-70E740481C1C}">
                <a14:useLocalDpi xmlns:a14="http://schemas.microsoft.com/office/drawing/2010/main" val="0"/>
              </a:ext>
            </a:extLst>
          </a:blip>
          <a:srcRect/>
          <a:stretch>
            <a:fillRect/>
          </a:stretch>
        </p:blipFill>
        <p:spPr>
          <a:xfrm>
            <a:off x="143691" y="16303"/>
            <a:ext cx="1489166" cy="1193939"/>
          </a:xfrm>
          <a:prstGeom prst="rect">
            <a:avLst/>
          </a:prstGeom>
          <a:noFill/>
          <a:ln>
            <a:noFill/>
          </a:ln>
        </p:spPr>
      </p:pic>
    </p:spTree>
    <p:extLst>
      <p:ext uri="{BB962C8B-B14F-4D97-AF65-F5344CB8AC3E}">
        <p14:creationId xmlns:p14="http://schemas.microsoft.com/office/powerpoint/2010/main" val="3895505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04503"/>
            <a:ext cx="12192000" cy="1185664"/>
          </a:xfrm>
          <a:solidFill>
            <a:schemeClr val="accent2"/>
          </a:solidFill>
        </p:spPr>
        <p:txBody>
          <a:bodyPr>
            <a:normAutofit fontScale="90000"/>
          </a:bodyPr>
          <a:lstStyle/>
          <a:p>
            <a:pPr algn="ctr"/>
            <a:r>
              <a:rPr lang="fr-FR" sz="4000" dirty="0">
                <a:solidFill>
                  <a:srgbClr val="002060"/>
                </a:solidFill>
                <a:latin typeface="+mn-lt"/>
                <a:ea typeface="+mn-ea"/>
                <a:cs typeface="+mn-cs"/>
              </a:rPr>
              <a:t>Projet INAM</a:t>
            </a:r>
            <a:br>
              <a:rPr lang="fr-FR" sz="4000"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180109" y="1551709"/>
            <a:ext cx="12011891" cy="4544291"/>
          </a:xfrm>
        </p:spPr>
        <p:txBody>
          <a:bodyPr>
            <a:normAutofit/>
          </a:bodyPr>
          <a:lstStyle/>
          <a:p>
            <a:pPr marL="0" indent="0" algn="ctr">
              <a:buNone/>
            </a:pPr>
            <a:endParaRPr lang="fr-FR" sz="3800" dirty="0"/>
          </a:p>
          <a:p>
            <a:pPr marL="0" indent="0">
              <a:buNone/>
            </a:pPr>
            <a:endParaRPr lang="fr-FR" sz="3800" dirty="0"/>
          </a:p>
          <a:p>
            <a:pPr marL="0" indent="0">
              <a:buNone/>
            </a:pPr>
            <a:endParaRPr lang="fr-FR" sz="5000" dirty="0">
              <a:solidFill>
                <a:srgbClr val="0070C0"/>
              </a:solidFill>
            </a:endParaRPr>
          </a:p>
        </p:txBody>
      </p:sp>
      <p:grpSp>
        <p:nvGrpSpPr>
          <p:cNvPr id="5" name="Groupe 4"/>
          <p:cNvGrpSpPr/>
          <p:nvPr/>
        </p:nvGrpSpPr>
        <p:grpSpPr>
          <a:xfrm>
            <a:off x="8091267" y="5943600"/>
            <a:ext cx="3841841" cy="817096"/>
            <a:chOff x="5292436" y="5303371"/>
            <a:chExt cx="6626605" cy="1457325"/>
          </a:xfrm>
        </p:grpSpPr>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8" name="Image 7"/>
            <p:cNvPicPr>
              <a:picLocks noChangeAspect="1"/>
            </p:cNvPicPr>
            <p:nvPr/>
          </p:nvPicPr>
          <p:blipFill>
            <a:blip r:embed="rId4"/>
            <a:stretch>
              <a:fillRect/>
            </a:stretch>
          </p:blipFill>
          <p:spPr>
            <a:xfrm>
              <a:off x="10175966" y="5303371"/>
              <a:ext cx="1743075" cy="1457325"/>
            </a:xfrm>
            <a:prstGeom prst="rect">
              <a:avLst/>
            </a:prstGeom>
          </p:spPr>
        </p:pic>
      </p:grpSp>
      <p:sp>
        <p:nvSpPr>
          <p:cNvPr id="13" name="Rectangle 12"/>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aphicFrame>
        <p:nvGraphicFramePr>
          <p:cNvPr id="12" name="Diagramme 11"/>
          <p:cNvGraphicFramePr/>
          <p:nvPr>
            <p:extLst>
              <p:ext uri="{D42A27DB-BD31-4B8C-83A1-F6EECF244321}">
                <p14:modId xmlns:p14="http://schemas.microsoft.com/office/powerpoint/2010/main" val="4129779168"/>
              </p:ext>
            </p:extLst>
          </p:nvPr>
        </p:nvGraphicFramePr>
        <p:xfrm>
          <a:off x="0" y="1136001"/>
          <a:ext cx="12192000" cy="51014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ZoneTexte 13"/>
          <p:cNvSpPr txBox="1"/>
          <p:nvPr/>
        </p:nvSpPr>
        <p:spPr>
          <a:xfrm>
            <a:off x="1561514" y="2349304"/>
            <a:ext cx="8595359" cy="646331"/>
          </a:xfrm>
          <a:prstGeom prst="rect">
            <a:avLst/>
          </a:prstGeom>
          <a:solidFill>
            <a:schemeClr val="accent4"/>
          </a:solidFill>
        </p:spPr>
        <p:txBody>
          <a:bodyPr wrap="square" rtlCol="0">
            <a:spAutoFit/>
          </a:bodyPr>
          <a:lstStyle/>
          <a:p>
            <a:r>
              <a:rPr lang="fr-FR" dirty="0"/>
              <a:t>Une forte volonté de réforme du dispositif de gestion de la gratuité des soins pour les femmes et les enfants de moins de cinq ans</a:t>
            </a:r>
          </a:p>
        </p:txBody>
      </p:sp>
      <p:sp>
        <p:nvSpPr>
          <p:cNvPr id="15" name="ZoneTexte 14"/>
          <p:cNvSpPr txBox="1"/>
          <p:nvPr/>
        </p:nvSpPr>
        <p:spPr>
          <a:xfrm>
            <a:off x="180109" y="4979963"/>
            <a:ext cx="3674439" cy="923330"/>
          </a:xfrm>
          <a:prstGeom prst="rect">
            <a:avLst/>
          </a:prstGeom>
          <a:solidFill>
            <a:schemeClr val="accent4"/>
          </a:solidFill>
        </p:spPr>
        <p:txBody>
          <a:bodyPr wrap="square" rtlCol="0">
            <a:spAutoFit/>
          </a:bodyPr>
          <a:lstStyle/>
          <a:p>
            <a:r>
              <a:rPr lang="fr-FR" dirty="0"/>
              <a:t> Depuis 2015, appui spécifique à la gratuité des soins pour les enfants de moins de cinq ans à DOSSO </a:t>
            </a:r>
          </a:p>
        </p:txBody>
      </p:sp>
      <p:pic>
        <p:nvPicPr>
          <p:cNvPr id="16" name="Image 15" descr="C:\Users\Dr Barira\Documents\Documents\DPHL-MT\DIRECTION\PERSONNEL\Divers\2020\MSP_SF_LOGO_Colors.png"/>
          <p:cNvPicPr/>
          <p:nvPr/>
        </p:nvPicPr>
        <p:blipFill>
          <a:blip r:embed="rId10" cstate="print">
            <a:extLst>
              <a:ext uri="{28A0092B-C50C-407E-A947-70E740481C1C}">
                <a14:useLocalDpi xmlns:a14="http://schemas.microsoft.com/office/drawing/2010/main" val="0"/>
              </a:ext>
            </a:extLst>
          </a:blip>
          <a:srcRect/>
          <a:stretch>
            <a:fillRect/>
          </a:stretch>
        </p:blipFill>
        <p:spPr>
          <a:xfrm>
            <a:off x="3854548" y="1028489"/>
            <a:ext cx="4236719" cy="1293395"/>
          </a:xfrm>
          <a:prstGeom prst="rect">
            <a:avLst/>
          </a:prstGeom>
          <a:noFill/>
          <a:ln>
            <a:noFill/>
          </a:ln>
        </p:spPr>
      </p:pic>
    </p:spTree>
    <p:extLst>
      <p:ext uri="{BB962C8B-B14F-4D97-AF65-F5344CB8AC3E}">
        <p14:creationId xmlns:p14="http://schemas.microsoft.com/office/powerpoint/2010/main" val="532050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409701"/>
          </a:xfrm>
          <a:solidFill>
            <a:schemeClr val="accent2"/>
          </a:solidFill>
        </p:spPr>
        <p:txBody>
          <a:bodyPr>
            <a:normAutofit/>
          </a:bodyPr>
          <a:lstStyle/>
          <a:p>
            <a:pPr algn="ctr"/>
            <a:r>
              <a:rPr lang="fr-FR" sz="4000"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264523" y="1792877"/>
            <a:ext cx="11527427" cy="4722223"/>
          </a:xfrm>
        </p:spPr>
        <p:txBody>
          <a:bodyPr>
            <a:normAutofit/>
          </a:bodyPr>
          <a:lstStyle/>
          <a:p>
            <a:pPr marL="0" lvl="0" indent="0">
              <a:lnSpc>
                <a:spcPct val="100000"/>
              </a:lnSpc>
              <a:spcBef>
                <a:spcPts val="0"/>
              </a:spcBef>
              <a:buNone/>
            </a:pPr>
            <a:endParaRPr lang="fr-FR" sz="1800" kern="0" dirty="0">
              <a:solidFill>
                <a:sysClr val="windowText" lastClr="000000"/>
              </a:solidFill>
            </a:endParaRPr>
          </a:p>
          <a:p>
            <a:pPr marL="0" indent="0" algn="ctr">
              <a:buNone/>
            </a:pPr>
            <a:endParaRPr lang="fr-FR" sz="2600" dirty="0">
              <a:solidFill>
                <a:srgbClr val="0070C0"/>
              </a:solidFill>
            </a:endParaRPr>
          </a:p>
          <a:p>
            <a:pPr marL="571500" lvl="1" indent="-571500">
              <a:spcBef>
                <a:spcPts val="1000"/>
              </a:spcBef>
              <a:buFont typeface="Wingdings" panose="05000000000000000000" pitchFamily="2" charset="2"/>
              <a:buChar char="§"/>
            </a:pPr>
            <a:endParaRPr lang="fr-FR" sz="3300" dirty="0"/>
          </a:p>
          <a:p>
            <a:pPr marL="320040" lvl="1" indent="-320040" algn="just">
              <a:spcBef>
                <a:spcPts val="700"/>
              </a:spcBef>
              <a:buClr>
                <a:schemeClr val="accent2"/>
              </a:buClr>
              <a:buSzPct val="60000"/>
              <a:buFont typeface="Wingdings"/>
              <a:buChar char=""/>
            </a:pPr>
            <a:r>
              <a:rPr lang="fr-FR" b="1" dirty="0">
                <a:latin typeface="Calibri" pitchFamily="34" charset="0"/>
              </a:rPr>
              <a:t>Date de démarrage effectif  du projet : le 08 décembre 2015</a:t>
            </a:r>
          </a:p>
          <a:p>
            <a:pPr algn="just"/>
            <a:r>
              <a:rPr lang="fr-FR" sz="2400" b="1" dirty="0">
                <a:latin typeface="Calibri" pitchFamily="34" charset="0"/>
              </a:rPr>
              <a:t>Objectif  Général </a:t>
            </a:r>
            <a:r>
              <a:rPr lang="fr-FR" sz="2400" dirty="0">
                <a:latin typeface="Calibri" pitchFamily="34" charset="0"/>
              </a:rPr>
              <a:t>:  Améliorer l’état de santé des enfants de moins de cinq ans du Niger en favorisant leur accès aux soins de santé.</a:t>
            </a:r>
          </a:p>
          <a:p>
            <a:pPr algn="just">
              <a:buNone/>
            </a:pPr>
            <a:r>
              <a:rPr lang="fr-FR" sz="2400" dirty="0">
                <a:latin typeface="Calibri" pitchFamily="34" charset="0"/>
              </a:rPr>
              <a:t>    </a:t>
            </a:r>
            <a:r>
              <a:rPr lang="fr-FR" sz="2400" b="1" dirty="0">
                <a:latin typeface="Calibri" pitchFamily="34" charset="0"/>
              </a:rPr>
              <a:t>OS 1</a:t>
            </a:r>
            <a:r>
              <a:rPr lang="fr-FR" sz="2400" dirty="0">
                <a:latin typeface="Calibri" pitchFamily="34" charset="0"/>
              </a:rPr>
              <a:t>: Renforcer le mécanisme d’exemption de paiement des soins pour les enfants de moins de cinq ans en place depuis 2006 au Niger,</a:t>
            </a:r>
          </a:p>
          <a:p>
            <a:pPr marL="177800" indent="-95250" algn="just">
              <a:buNone/>
            </a:pPr>
            <a:r>
              <a:rPr lang="fr-FR" sz="2400" dirty="0">
                <a:latin typeface="Calibri" pitchFamily="34" charset="0"/>
              </a:rPr>
              <a:t>  </a:t>
            </a:r>
            <a:r>
              <a:rPr lang="fr-FR" sz="2400" b="1" dirty="0">
                <a:latin typeface="Calibri" pitchFamily="34" charset="0"/>
              </a:rPr>
              <a:t>OS2</a:t>
            </a:r>
            <a:r>
              <a:rPr lang="fr-FR" sz="2400" dirty="0">
                <a:latin typeface="Calibri" pitchFamily="34" charset="0"/>
              </a:rPr>
              <a:t>.  Pérenniser ce mécanisme   à travers l’appui à la mise en œuvre du fonds social santé au Niger (FSSN)/mécanisme d’exemption du paiement des soins. </a:t>
            </a:r>
            <a:r>
              <a:rPr lang="fr-FR" dirty="0">
                <a:latin typeface="Calibri" pitchFamily="34" charset="0"/>
              </a:rPr>
              <a:t>)</a:t>
            </a: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pSp>
        <p:nvGrpSpPr>
          <p:cNvPr id="11" name="Groupe 10"/>
          <p:cNvGrpSpPr/>
          <p:nvPr/>
        </p:nvGrpSpPr>
        <p:grpSpPr>
          <a:xfrm>
            <a:off x="400594" y="5943600"/>
            <a:ext cx="11518447" cy="817096"/>
            <a:chOff x="400594" y="5943600"/>
            <a:chExt cx="11518447" cy="817096"/>
          </a:xfrm>
        </p:grpSpPr>
        <p:grpSp>
          <p:nvGrpSpPr>
            <p:cNvPr id="6" name="Groupe 5"/>
            <p:cNvGrpSpPr/>
            <p:nvPr/>
          </p:nvGrpSpPr>
          <p:grpSpPr>
            <a:xfrm>
              <a:off x="8077200" y="5943600"/>
              <a:ext cx="3841841" cy="817096"/>
              <a:chOff x="5292436" y="5303371"/>
              <a:chExt cx="6626605" cy="1457325"/>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9" name="Image 8"/>
              <p:cNvPicPr>
                <a:picLocks noChangeAspect="1"/>
              </p:cNvPicPr>
              <p:nvPr/>
            </p:nvPicPr>
            <p:blipFill>
              <a:blip r:embed="rId4"/>
              <a:stretch>
                <a:fillRect/>
              </a:stretch>
            </p:blipFill>
            <p:spPr>
              <a:xfrm>
                <a:off x="10175966" y="5303371"/>
                <a:ext cx="1743075" cy="1457325"/>
              </a:xfrm>
              <a:prstGeom prst="rect">
                <a:avLst/>
              </a:prstGeom>
            </p:spPr>
          </p:pic>
        </p:grpSp>
        <p:sp>
          <p:nvSpPr>
            <p:cNvPr id="10" name="Rectangle 9"/>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pic>
        <p:nvPicPr>
          <p:cNvPr id="3" name="Image 2"/>
          <p:cNvPicPr>
            <a:picLocks noChangeAspect="1"/>
          </p:cNvPicPr>
          <p:nvPr/>
        </p:nvPicPr>
        <p:blipFill>
          <a:blip r:embed="rId5"/>
          <a:stretch>
            <a:fillRect/>
          </a:stretch>
        </p:blipFill>
        <p:spPr>
          <a:xfrm>
            <a:off x="540005" y="1620015"/>
            <a:ext cx="1989663" cy="844857"/>
          </a:xfrm>
          <a:prstGeom prst="rect">
            <a:avLst/>
          </a:prstGeom>
        </p:spPr>
      </p:pic>
      <p:pic>
        <p:nvPicPr>
          <p:cNvPr id="12" name="Picture 2"/>
          <p:cNvPicPr>
            <a:picLocks noChangeAspect="1" noChangeArrowheads="1"/>
          </p:cNvPicPr>
          <p:nvPr/>
        </p:nvPicPr>
        <p:blipFill>
          <a:blip r:embed="rId6" cstate="print"/>
          <a:srcRect/>
          <a:stretch>
            <a:fillRect/>
          </a:stretch>
        </p:blipFill>
        <p:spPr bwMode="auto">
          <a:xfrm>
            <a:off x="2880000" y="1772816"/>
            <a:ext cx="7848872" cy="1368152"/>
          </a:xfrm>
          <a:prstGeom prst="rect">
            <a:avLst/>
          </a:prstGeom>
          <a:noFill/>
          <a:ln w="9525">
            <a:noFill/>
            <a:miter lim="800000"/>
            <a:headEnd/>
            <a:tailEnd/>
          </a:ln>
          <a:effectLst/>
        </p:spPr>
      </p:pic>
    </p:spTree>
    <p:extLst>
      <p:ext uri="{BB962C8B-B14F-4D97-AF65-F5344CB8AC3E}">
        <p14:creationId xmlns:p14="http://schemas.microsoft.com/office/powerpoint/2010/main" val="2873619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409701"/>
          </a:xfrm>
          <a:solidFill>
            <a:schemeClr val="accent2"/>
          </a:solidFill>
        </p:spPr>
        <p:txBody>
          <a:bodyPr>
            <a:normAutofit/>
          </a:bodyPr>
          <a:lstStyle/>
          <a:p>
            <a:pPr algn="ctr"/>
            <a:r>
              <a:rPr lang="fr-FR" sz="4000"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264523" y="1792877"/>
            <a:ext cx="11527427" cy="4722223"/>
          </a:xfrm>
        </p:spPr>
        <p:txBody>
          <a:bodyPr>
            <a:normAutofit/>
          </a:bodyPr>
          <a:lstStyle/>
          <a:p>
            <a:pPr marL="0" lvl="0" indent="0">
              <a:lnSpc>
                <a:spcPct val="100000"/>
              </a:lnSpc>
              <a:spcBef>
                <a:spcPts val="0"/>
              </a:spcBef>
              <a:buNone/>
            </a:pPr>
            <a:endParaRPr lang="fr-FR" sz="1800" kern="0" dirty="0">
              <a:solidFill>
                <a:sysClr val="windowText" lastClr="000000"/>
              </a:solidFill>
            </a:endParaRPr>
          </a:p>
          <a:p>
            <a:pPr marL="0" indent="0" algn="ctr">
              <a:buNone/>
            </a:pPr>
            <a:endParaRPr lang="fr-FR" sz="2600" dirty="0">
              <a:solidFill>
                <a:srgbClr val="0070C0"/>
              </a:solidFill>
            </a:endParaRPr>
          </a:p>
          <a:p>
            <a:pPr marL="0" lvl="1" indent="0" algn="just">
              <a:spcBef>
                <a:spcPts val="700"/>
              </a:spcBef>
              <a:buClr>
                <a:schemeClr val="accent2"/>
              </a:buClr>
              <a:buSzPct val="60000"/>
              <a:buNone/>
            </a:pPr>
            <a:endParaRPr lang="fr-FR" dirty="0">
              <a:latin typeface="Calibri" pitchFamily="34" charset="0"/>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pSp>
        <p:nvGrpSpPr>
          <p:cNvPr id="11" name="Groupe 10"/>
          <p:cNvGrpSpPr/>
          <p:nvPr/>
        </p:nvGrpSpPr>
        <p:grpSpPr>
          <a:xfrm>
            <a:off x="400594" y="5943600"/>
            <a:ext cx="11518447" cy="817096"/>
            <a:chOff x="400594" y="5943600"/>
            <a:chExt cx="11518447" cy="817096"/>
          </a:xfrm>
        </p:grpSpPr>
        <p:grpSp>
          <p:nvGrpSpPr>
            <p:cNvPr id="6" name="Groupe 5"/>
            <p:cNvGrpSpPr/>
            <p:nvPr/>
          </p:nvGrpSpPr>
          <p:grpSpPr>
            <a:xfrm>
              <a:off x="8077200" y="5943600"/>
              <a:ext cx="3841841" cy="817096"/>
              <a:chOff x="5292436" y="5303371"/>
              <a:chExt cx="6626605" cy="1457325"/>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9" name="Image 8"/>
              <p:cNvPicPr>
                <a:picLocks noChangeAspect="1"/>
              </p:cNvPicPr>
              <p:nvPr/>
            </p:nvPicPr>
            <p:blipFill>
              <a:blip r:embed="rId4"/>
              <a:stretch>
                <a:fillRect/>
              </a:stretch>
            </p:blipFill>
            <p:spPr>
              <a:xfrm>
                <a:off x="10175966" y="5303371"/>
                <a:ext cx="1743075" cy="1457325"/>
              </a:xfrm>
              <a:prstGeom prst="rect">
                <a:avLst/>
              </a:prstGeom>
            </p:spPr>
          </p:pic>
        </p:grpSp>
        <p:sp>
          <p:nvSpPr>
            <p:cNvPr id="10" name="Rectangle 9"/>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pic>
        <p:nvPicPr>
          <p:cNvPr id="3" name="Image 2"/>
          <p:cNvPicPr>
            <a:picLocks noChangeAspect="1"/>
          </p:cNvPicPr>
          <p:nvPr/>
        </p:nvPicPr>
        <p:blipFill>
          <a:blip r:embed="rId5"/>
          <a:stretch>
            <a:fillRect/>
          </a:stretch>
        </p:blipFill>
        <p:spPr>
          <a:xfrm>
            <a:off x="108000" y="1620017"/>
            <a:ext cx="1404000" cy="596174"/>
          </a:xfrm>
          <a:prstGeom prst="rect">
            <a:avLst/>
          </a:prstGeom>
        </p:spPr>
      </p:pic>
      <p:graphicFrame>
        <p:nvGraphicFramePr>
          <p:cNvPr id="5" name="Diagramme 4"/>
          <p:cNvGraphicFramePr/>
          <p:nvPr>
            <p:extLst>
              <p:ext uri="{D42A27DB-BD31-4B8C-83A1-F6EECF244321}">
                <p14:modId xmlns:p14="http://schemas.microsoft.com/office/powerpoint/2010/main" val="3043375137"/>
              </p:ext>
            </p:extLst>
          </p:nvPr>
        </p:nvGraphicFramePr>
        <p:xfrm>
          <a:off x="1512000" y="1547281"/>
          <a:ext cx="10436473" cy="447489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3" name="Diagramme 12"/>
          <p:cNvGraphicFramePr/>
          <p:nvPr>
            <p:extLst>
              <p:ext uri="{D42A27DB-BD31-4B8C-83A1-F6EECF244321}">
                <p14:modId xmlns:p14="http://schemas.microsoft.com/office/powerpoint/2010/main" val="840898870"/>
              </p:ext>
            </p:extLst>
          </p:nvPr>
        </p:nvGraphicFramePr>
        <p:xfrm>
          <a:off x="4403188" y="1792877"/>
          <a:ext cx="3901741" cy="4199003"/>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257288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409701"/>
          </a:xfrm>
          <a:solidFill>
            <a:schemeClr val="accent2"/>
          </a:solidFill>
        </p:spPr>
        <p:txBody>
          <a:bodyPr>
            <a:normAutofit/>
          </a:bodyPr>
          <a:lstStyle/>
          <a:p>
            <a:pPr algn="ctr"/>
            <a:r>
              <a:rPr lang="fr-FR" sz="4000"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264523" y="1792877"/>
            <a:ext cx="11527427" cy="4722223"/>
          </a:xfrm>
        </p:spPr>
        <p:txBody>
          <a:bodyPr>
            <a:normAutofit fontScale="92500" lnSpcReduction="10000"/>
          </a:bodyPr>
          <a:lstStyle/>
          <a:p>
            <a:pPr marL="0" indent="0" algn="ctr">
              <a:buNone/>
            </a:pPr>
            <a:r>
              <a:rPr lang="fr-FR" sz="4200" dirty="0">
                <a:solidFill>
                  <a:srgbClr val="002060"/>
                </a:solidFill>
              </a:rPr>
              <a:t>Une double mission publique de l’INAM</a:t>
            </a:r>
          </a:p>
          <a:p>
            <a:pPr marL="0" indent="0">
              <a:buNone/>
            </a:pPr>
            <a:endParaRPr lang="fr-FR" sz="2600" dirty="0">
              <a:solidFill>
                <a:srgbClr val="0070C0"/>
              </a:solidFill>
            </a:endParaRPr>
          </a:p>
          <a:p>
            <a:pPr marL="571500" lvl="1" indent="-571500">
              <a:spcBef>
                <a:spcPts val="1000"/>
              </a:spcBef>
              <a:buFont typeface="Wingdings" panose="05000000000000000000" pitchFamily="2" charset="2"/>
              <a:buChar char="§"/>
            </a:pPr>
            <a:r>
              <a:rPr lang="fr-FR" sz="3300" b="1" dirty="0"/>
              <a:t>Mise en œuvre de la réforme </a:t>
            </a:r>
            <a:r>
              <a:rPr lang="fr-FR" sz="3300" dirty="0"/>
              <a:t>des gratuités de soins dans la perspective de leur intégration progressive dans le système de CMU (Couverture Médicale Universelle) du Niger en construction</a:t>
            </a:r>
          </a:p>
          <a:p>
            <a:pPr marL="0" lvl="1" indent="0">
              <a:spcBef>
                <a:spcPts val="1000"/>
              </a:spcBef>
              <a:buNone/>
            </a:pPr>
            <a:endParaRPr lang="fr-FR" sz="2800" dirty="0"/>
          </a:p>
          <a:p>
            <a:pPr marL="571500" lvl="1" indent="-571500">
              <a:spcBef>
                <a:spcPts val="1000"/>
              </a:spcBef>
              <a:buFont typeface="Wingdings" panose="05000000000000000000" pitchFamily="2" charset="2"/>
              <a:buChar char="§"/>
            </a:pPr>
            <a:r>
              <a:rPr lang="fr-FR" sz="3300" b="1" dirty="0"/>
              <a:t>Gestion déléguée </a:t>
            </a:r>
            <a:r>
              <a:rPr lang="fr-FR" sz="3300" dirty="0"/>
              <a:t>de la prise en charge par l’Etat et les Collectivités Territoriales et les partenaires au développement des gratuités de soins au profit des personnes vulnérables, telles que définies par la loi sur la protection sociale.</a:t>
            </a: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pSp>
        <p:nvGrpSpPr>
          <p:cNvPr id="11" name="Groupe 10"/>
          <p:cNvGrpSpPr/>
          <p:nvPr/>
        </p:nvGrpSpPr>
        <p:grpSpPr>
          <a:xfrm>
            <a:off x="400594" y="5943600"/>
            <a:ext cx="11518447" cy="817096"/>
            <a:chOff x="400594" y="5943600"/>
            <a:chExt cx="11518447" cy="817096"/>
          </a:xfrm>
        </p:grpSpPr>
        <p:grpSp>
          <p:nvGrpSpPr>
            <p:cNvPr id="6" name="Groupe 5"/>
            <p:cNvGrpSpPr/>
            <p:nvPr/>
          </p:nvGrpSpPr>
          <p:grpSpPr>
            <a:xfrm>
              <a:off x="8077200" y="5943600"/>
              <a:ext cx="3841841" cy="817096"/>
              <a:chOff x="5292436" y="5303371"/>
              <a:chExt cx="6626605" cy="1457325"/>
            </a:xfrm>
          </p:grpSpPr>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9" name="Image 8"/>
              <p:cNvPicPr>
                <a:picLocks noChangeAspect="1"/>
              </p:cNvPicPr>
              <p:nvPr/>
            </p:nvPicPr>
            <p:blipFill>
              <a:blip r:embed="rId4"/>
              <a:stretch>
                <a:fillRect/>
              </a:stretch>
            </p:blipFill>
            <p:spPr>
              <a:xfrm>
                <a:off x="10175966" y="5303371"/>
                <a:ext cx="1743075" cy="1457325"/>
              </a:xfrm>
              <a:prstGeom prst="rect">
                <a:avLst/>
              </a:prstGeom>
            </p:spPr>
          </p:pic>
        </p:grpSp>
        <p:sp>
          <p:nvSpPr>
            <p:cNvPr id="10" name="Rectangle 9"/>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135534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Espace réservé du contenu 8"/>
          <p:cNvGraphicFramePr>
            <a:graphicFrameLocks noGrp="1"/>
          </p:cNvGraphicFramePr>
          <p:nvPr>
            <p:ph idx="1"/>
            <p:extLst>
              <p:ext uri="{D42A27DB-BD31-4B8C-83A1-F6EECF244321}">
                <p14:modId xmlns:p14="http://schemas.microsoft.com/office/powerpoint/2010/main" val="33548450"/>
              </p:ext>
            </p:extLst>
          </p:nvPr>
        </p:nvGraphicFramePr>
        <p:xfrm flipV="1">
          <a:off x="248194" y="6721474"/>
          <a:ext cx="11943805" cy="4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fld id="{103D8F0D-A42D-475F-989C-47BD9D891CFD}" type="slidenum">
              <a:rPr lang="fr-FR" smtClean="0">
                <a:solidFill>
                  <a:prstClr val="black">
                    <a:tint val="75000"/>
                  </a:prstClr>
                </a:solidFill>
              </a:rPr>
              <a:pPr/>
              <a:t>6</a:t>
            </a:fld>
            <a:endParaRPr lang="fr-FR" dirty="0">
              <a:solidFill>
                <a:prstClr val="black">
                  <a:tint val="75000"/>
                </a:prstClr>
              </a:solidFill>
            </a:endParaRPr>
          </a:p>
        </p:txBody>
      </p:sp>
      <p:grpSp>
        <p:nvGrpSpPr>
          <p:cNvPr id="14" name="Groupe 13"/>
          <p:cNvGrpSpPr/>
          <p:nvPr/>
        </p:nvGrpSpPr>
        <p:grpSpPr>
          <a:xfrm>
            <a:off x="2051543" y="3032991"/>
            <a:ext cx="8184278" cy="3407955"/>
            <a:chOff x="1746743" y="2728191"/>
            <a:chExt cx="8184278" cy="3407955"/>
          </a:xfrm>
        </p:grpSpPr>
        <p:sp>
          <p:nvSpPr>
            <p:cNvPr id="15" name="Forme libre 14"/>
            <p:cNvSpPr/>
            <p:nvPr/>
          </p:nvSpPr>
          <p:spPr>
            <a:xfrm>
              <a:off x="3224679" y="3713553"/>
              <a:ext cx="5416563" cy="1141986"/>
            </a:xfrm>
            <a:custGeom>
              <a:avLst/>
              <a:gdLst>
                <a:gd name="connsiteX0" fmla="*/ 0 w 5416563"/>
                <a:gd name="connsiteY0" fmla="*/ 570993 h 1141986"/>
                <a:gd name="connsiteX1" fmla="*/ 2708282 w 5416563"/>
                <a:gd name="connsiteY1" fmla="*/ 0 h 1141986"/>
                <a:gd name="connsiteX2" fmla="*/ 5416564 w 5416563"/>
                <a:gd name="connsiteY2" fmla="*/ 570993 h 1141986"/>
                <a:gd name="connsiteX3" fmla="*/ 2708282 w 5416563"/>
                <a:gd name="connsiteY3" fmla="*/ 1141986 h 1141986"/>
                <a:gd name="connsiteX4" fmla="*/ 0 w 5416563"/>
                <a:gd name="connsiteY4" fmla="*/ 570993 h 1141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16563" h="1141986">
                  <a:moveTo>
                    <a:pt x="0" y="570993"/>
                  </a:moveTo>
                  <a:cubicBezTo>
                    <a:pt x="0" y="255642"/>
                    <a:pt x="1212539" y="0"/>
                    <a:pt x="2708282" y="0"/>
                  </a:cubicBezTo>
                  <a:cubicBezTo>
                    <a:pt x="4204025" y="0"/>
                    <a:pt x="5416564" y="255642"/>
                    <a:pt x="5416564" y="570993"/>
                  </a:cubicBezTo>
                  <a:cubicBezTo>
                    <a:pt x="5416564" y="886344"/>
                    <a:pt x="4204025" y="1141986"/>
                    <a:pt x="2708282" y="1141986"/>
                  </a:cubicBezTo>
                  <a:cubicBezTo>
                    <a:pt x="1212539" y="1141986"/>
                    <a:pt x="0" y="886344"/>
                    <a:pt x="0" y="570993"/>
                  </a:cubicBezTo>
                  <a:close/>
                </a:path>
              </a:pathLst>
            </a:custGeom>
            <a:solidFill>
              <a:srgbClr val="C00000">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854197" tIns="228200" rIns="854197" bIns="228200" numCol="1" spcCol="1270" anchor="ctr" anchorCtr="0">
              <a:noAutofit/>
            </a:bodyPr>
            <a:lstStyle/>
            <a:p>
              <a:pPr lvl="0" algn="ctr" defTabSz="2133600">
                <a:lnSpc>
                  <a:spcPct val="90000"/>
                </a:lnSpc>
                <a:spcBef>
                  <a:spcPct val="0"/>
                </a:spcBef>
                <a:spcAft>
                  <a:spcPct val="35000"/>
                </a:spcAft>
              </a:pPr>
              <a:r>
                <a:rPr lang="fr-FR" sz="2000" dirty="0"/>
                <a:t>Achat stratégique respectant les principes de base du Tiers-payant</a:t>
              </a:r>
              <a:endParaRPr lang="fr-FR" sz="2000" kern="1200" dirty="0"/>
            </a:p>
          </p:txBody>
        </p:sp>
        <p:sp>
          <p:nvSpPr>
            <p:cNvPr id="16" name="Forme libre 15"/>
            <p:cNvSpPr/>
            <p:nvPr/>
          </p:nvSpPr>
          <p:spPr>
            <a:xfrm>
              <a:off x="4931644" y="2728191"/>
              <a:ext cx="1840528" cy="1135062"/>
            </a:xfrm>
            <a:custGeom>
              <a:avLst/>
              <a:gdLst>
                <a:gd name="connsiteX0" fmla="*/ 0 w 924463"/>
                <a:gd name="connsiteY0" fmla="*/ 567531 h 1135062"/>
                <a:gd name="connsiteX1" fmla="*/ 462232 w 924463"/>
                <a:gd name="connsiteY1" fmla="*/ 0 h 1135062"/>
                <a:gd name="connsiteX2" fmla="*/ 924464 w 924463"/>
                <a:gd name="connsiteY2" fmla="*/ 567531 h 1135062"/>
                <a:gd name="connsiteX3" fmla="*/ 462232 w 924463"/>
                <a:gd name="connsiteY3" fmla="*/ 1135062 h 1135062"/>
                <a:gd name="connsiteX4" fmla="*/ 0 w 924463"/>
                <a:gd name="connsiteY4" fmla="*/ 567531 h 113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4463" h="1135062">
                  <a:moveTo>
                    <a:pt x="0" y="567531"/>
                  </a:moveTo>
                  <a:cubicBezTo>
                    <a:pt x="0" y="254092"/>
                    <a:pt x="206948" y="0"/>
                    <a:pt x="462232" y="0"/>
                  </a:cubicBezTo>
                  <a:cubicBezTo>
                    <a:pt x="717516" y="0"/>
                    <a:pt x="924464" y="254092"/>
                    <a:pt x="924464" y="567531"/>
                  </a:cubicBezTo>
                  <a:cubicBezTo>
                    <a:pt x="924464" y="880970"/>
                    <a:pt x="717516" y="1135062"/>
                    <a:pt x="462232" y="1135062"/>
                  </a:cubicBezTo>
                  <a:cubicBezTo>
                    <a:pt x="206948" y="1135062"/>
                    <a:pt x="0" y="880970"/>
                    <a:pt x="0" y="567531"/>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56974" tIns="187816" rIns="156974" bIns="187816" numCol="1" spcCol="1270" anchor="ctr" anchorCtr="0">
              <a:noAutofit/>
            </a:bodyPr>
            <a:lstStyle/>
            <a:p>
              <a:pPr lvl="0" algn="ctr" defTabSz="755650">
                <a:lnSpc>
                  <a:spcPct val="90000"/>
                </a:lnSpc>
                <a:spcBef>
                  <a:spcPct val="0"/>
                </a:spcBef>
                <a:spcAft>
                  <a:spcPct val="35000"/>
                </a:spcAft>
              </a:pPr>
              <a:r>
                <a:rPr lang="fr-FR" sz="1700" kern="1200" dirty="0"/>
                <a:t>Protocoles thérapeutiques opposables</a:t>
              </a:r>
            </a:p>
          </p:txBody>
        </p:sp>
        <p:sp>
          <p:nvSpPr>
            <p:cNvPr id="17" name="Forme libre 16"/>
            <p:cNvSpPr/>
            <p:nvPr/>
          </p:nvSpPr>
          <p:spPr>
            <a:xfrm>
              <a:off x="6983187" y="2861468"/>
              <a:ext cx="2947834" cy="1135062"/>
            </a:xfrm>
            <a:custGeom>
              <a:avLst/>
              <a:gdLst>
                <a:gd name="connsiteX0" fmla="*/ 0 w 1135062"/>
                <a:gd name="connsiteY0" fmla="*/ 567531 h 1135062"/>
                <a:gd name="connsiteX1" fmla="*/ 567531 w 1135062"/>
                <a:gd name="connsiteY1" fmla="*/ 0 h 1135062"/>
                <a:gd name="connsiteX2" fmla="*/ 1135062 w 1135062"/>
                <a:gd name="connsiteY2" fmla="*/ 567531 h 1135062"/>
                <a:gd name="connsiteX3" fmla="*/ 567531 w 1135062"/>
                <a:gd name="connsiteY3" fmla="*/ 1135062 h 1135062"/>
                <a:gd name="connsiteX4" fmla="*/ 0 w 1135062"/>
                <a:gd name="connsiteY4" fmla="*/ 567531 h 113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2" h="1135062">
                  <a:moveTo>
                    <a:pt x="0" y="567531"/>
                  </a:moveTo>
                  <a:cubicBezTo>
                    <a:pt x="0" y="254092"/>
                    <a:pt x="254092" y="0"/>
                    <a:pt x="567531" y="0"/>
                  </a:cubicBezTo>
                  <a:cubicBezTo>
                    <a:pt x="880970" y="0"/>
                    <a:pt x="1135062" y="254092"/>
                    <a:pt x="1135062" y="567531"/>
                  </a:cubicBezTo>
                  <a:cubicBezTo>
                    <a:pt x="1135062" y="880970"/>
                    <a:pt x="880970" y="1135062"/>
                    <a:pt x="567531" y="1135062"/>
                  </a:cubicBezTo>
                  <a:cubicBezTo>
                    <a:pt x="254092" y="1135062"/>
                    <a:pt x="0" y="880970"/>
                    <a:pt x="0" y="567531"/>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2896" tIns="192896" rIns="192896" bIns="192896" numCol="1" spcCol="1270" anchor="ctr" anchorCtr="0">
              <a:noAutofit/>
            </a:bodyPr>
            <a:lstStyle/>
            <a:p>
              <a:pPr lvl="0" algn="ctr" defTabSz="933450">
                <a:lnSpc>
                  <a:spcPct val="90000"/>
                </a:lnSpc>
                <a:spcBef>
                  <a:spcPct val="0"/>
                </a:spcBef>
                <a:spcAft>
                  <a:spcPct val="35000"/>
                </a:spcAft>
              </a:pPr>
              <a:r>
                <a:rPr lang="fr-FR" sz="2100" kern="1200" dirty="0"/>
                <a:t>Tarification/facturation</a:t>
              </a:r>
            </a:p>
          </p:txBody>
        </p:sp>
        <p:sp>
          <p:nvSpPr>
            <p:cNvPr id="18" name="Forme libre 17"/>
            <p:cNvSpPr/>
            <p:nvPr/>
          </p:nvSpPr>
          <p:spPr>
            <a:xfrm>
              <a:off x="2919879" y="5001084"/>
              <a:ext cx="3743651" cy="1135062"/>
            </a:xfrm>
            <a:custGeom>
              <a:avLst/>
              <a:gdLst>
                <a:gd name="connsiteX0" fmla="*/ 0 w 1135062"/>
                <a:gd name="connsiteY0" fmla="*/ 567531 h 1135062"/>
                <a:gd name="connsiteX1" fmla="*/ 567531 w 1135062"/>
                <a:gd name="connsiteY1" fmla="*/ 0 h 1135062"/>
                <a:gd name="connsiteX2" fmla="*/ 1135062 w 1135062"/>
                <a:gd name="connsiteY2" fmla="*/ 567531 h 1135062"/>
                <a:gd name="connsiteX3" fmla="*/ 567531 w 1135062"/>
                <a:gd name="connsiteY3" fmla="*/ 1135062 h 1135062"/>
                <a:gd name="connsiteX4" fmla="*/ 0 w 1135062"/>
                <a:gd name="connsiteY4" fmla="*/ 567531 h 113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2" h="1135062">
                  <a:moveTo>
                    <a:pt x="0" y="567531"/>
                  </a:moveTo>
                  <a:cubicBezTo>
                    <a:pt x="0" y="254092"/>
                    <a:pt x="254092" y="0"/>
                    <a:pt x="567531" y="0"/>
                  </a:cubicBezTo>
                  <a:cubicBezTo>
                    <a:pt x="880970" y="0"/>
                    <a:pt x="1135062" y="254092"/>
                    <a:pt x="1135062" y="567531"/>
                  </a:cubicBezTo>
                  <a:cubicBezTo>
                    <a:pt x="1135062" y="880970"/>
                    <a:pt x="880970" y="1135062"/>
                    <a:pt x="567531" y="1135062"/>
                  </a:cubicBezTo>
                  <a:cubicBezTo>
                    <a:pt x="254092" y="1135062"/>
                    <a:pt x="0" y="880970"/>
                    <a:pt x="0" y="567531"/>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2896" tIns="192896" rIns="192896" bIns="192896" numCol="1" spcCol="1270" anchor="ctr" anchorCtr="0">
              <a:noAutofit/>
            </a:bodyPr>
            <a:lstStyle/>
            <a:p>
              <a:pPr lvl="0" algn="ctr" defTabSz="933450">
                <a:lnSpc>
                  <a:spcPct val="90000"/>
                </a:lnSpc>
                <a:spcBef>
                  <a:spcPct val="0"/>
                </a:spcBef>
                <a:spcAft>
                  <a:spcPct val="35000"/>
                </a:spcAft>
              </a:pPr>
              <a:r>
                <a:rPr lang="fr-FR" sz="2100" kern="1200" dirty="0"/>
                <a:t>Redevabilité</a:t>
              </a:r>
            </a:p>
          </p:txBody>
        </p:sp>
        <p:sp>
          <p:nvSpPr>
            <p:cNvPr id="19" name="Forme libre 18"/>
            <p:cNvSpPr/>
            <p:nvPr/>
          </p:nvSpPr>
          <p:spPr>
            <a:xfrm>
              <a:off x="1746743" y="2861468"/>
              <a:ext cx="3184901" cy="1135062"/>
            </a:xfrm>
            <a:custGeom>
              <a:avLst/>
              <a:gdLst>
                <a:gd name="connsiteX0" fmla="*/ 0 w 1135062"/>
                <a:gd name="connsiteY0" fmla="*/ 567531 h 1135062"/>
                <a:gd name="connsiteX1" fmla="*/ 567531 w 1135062"/>
                <a:gd name="connsiteY1" fmla="*/ 0 h 1135062"/>
                <a:gd name="connsiteX2" fmla="*/ 1135062 w 1135062"/>
                <a:gd name="connsiteY2" fmla="*/ 567531 h 1135062"/>
                <a:gd name="connsiteX3" fmla="*/ 567531 w 1135062"/>
                <a:gd name="connsiteY3" fmla="*/ 1135062 h 1135062"/>
                <a:gd name="connsiteX4" fmla="*/ 0 w 1135062"/>
                <a:gd name="connsiteY4" fmla="*/ 567531 h 113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2" h="1135062">
                  <a:moveTo>
                    <a:pt x="0" y="567531"/>
                  </a:moveTo>
                  <a:cubicBezTo>
                    <a:pt x="0" y="254092"/>
                    <a:pt x="254092" y="0"/>
                    <a:pt x="567531" y="0"/>
                  </a:cubicBezTo>
                  <a:cubicBezTo>
                    <a:pt x="880970" y="0"/>
                    <a:pt x="1135062" y="254092"/>
                    <a:pt x="1135062" y="567531"/>
                  </a:cubicBezTo>
                  <a:cubicBezTo>
                    <a:pt x="1135062" y="880970"/>
                    <a:pt x="880970" y="1135062"/>
                    <a:pt x="567531" y="1135062"/>
                  </a:cubicBezTo>
                  <a:cubicBezTo>
                    <a:pt x="254092" y="1135062"/>
                    <a:pt x="0" y="880970"/>
                    <a:pt x="0" y="567531"/>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2896" tIns="192896" rIns="192896" bIns="192896" numCol="1" spcCol="1270" anchor="ctr" anchorCtr="0">
              <a:noAutofit/>
            </a:bodyPr>
            <a:lstStyle/>
            <a:p>
              <a:pPr lvl="0" algn="ctr" defTabSz="933450">
                <a:lnSpc>
                  <a:spcPct val="90000"/>
                </a:lnSpc>
                <a:spcBef>
                  <a:spcPct val="0"/>
                </a:spcBef>
                <a:spcAft>
                  <a:spcPct val="35000"/>
                </a:spcAft>
              </a:pPr>
              <a:r>
                <a:rPr lang="fr-FR" sz="2100" kern="1200" dirty="0"/>
                <a:t>Conventionnement</a:t>
              </a:r>
            </a:p>
          </p:txBody>
        </p:sp>
        <p:sp>
          <p:nvSpPr>
            <p:cNvPr id="20" name="Forme libre 19"/>
            <p:cNvSpPr/>
            <p:nvPr/>
          </p:nvSpPr>
          <p:spPr>
            <a:xfrm>
              <a:off x="5528467" y="4737282"/>
              <a:ext cx="2777333" cy="834780"/>
            </a:xfrm>
            <a:custGeom>
              <a:avLst/>
              <a:gdLst>
                <a:gd name="connsiteX0" fmla="*/ 0 w 1135062"/>
                <a:gd name="connsiteY0" fmla="*/ 567531 h 1135062"/>
                <a:gd name="connsiteX1" fmla="*/ 567531 w 1135062"/>
                <a:gd name="connsiteY1" fmla="*/ 0 h 1135062"/>
                <a:gd name="connsiteX2" fmla="*/ 1135062 w 1135062"/>
                <a:gd name="connsiteY2" fmla="*/ 567531 h 1135062"/>
                <a:gd name="connsiteX3" fmla="*/ 567531 w 1135062"/>
                <a:gd name="connsiteY3" fmla="*/ 1135062 h 1135062"/>
                <a:gd name="connsiteX4" fmla="*/ 0 w 1135062"/>
                <a:gd name="connsiteY4" fmla="*/ 567531 h 1135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2" h="1135062">
                  <a:moveTo>
                    <a:pt x="0" y="567531"/>
                  </a:moveTo>
                  <a:cubicBezTo>
                    <a:pt x="0" y="254092"/>
                    <a:pt x="254092" y="0"/>
                    <a:pt x="567531" y="0"/>
                  </a:cubicBezTo>
                  <a:cubicBezTo>
                    <a:pt x="880970" y="0"/>
                    <a:pt x="1135062" y="254092"/>
                    <a:pt x="1135062" y="567531"/>
                  </a:cubicBezTo>
                  <a:cubicBezTo>
                    <a:pt x="1135062" y="880970"/>
                    <a:pt x="880970" y="1135062"/>
                    <a:pt x="567531" y="1135062"/>
                  </a:cubicBezTo>
                  <a:cubicBezTo>
                    <a:pt x="254092" y="1135062"/>
                    <a:pt x="0" y="880970"/>
                    <a:pt x="0" y="567531"/>
                  </a:cubicBezTo>
                  <a:close/>
                </a:path>
              </a:pathLst>
            </a:cu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192896" tIns="192896" rIns="192896" bIns="192896" numCol="1" spcCol="1270" anchor="ctr" anchorCtr="0">
              <a:noAutofit/>
            </a:bodyPr>
            <a:lstStyle/>
            <a:p>
              <a:pPr lvl="0" algn="ctr" defTabSz="933450">
                <a:lnSpc>
                  <a:spcPct val="90000"/>
                </a:lnSpc>
                <a:spcBef>
                  <a:spcPct val="0"/>
                </a:spcBef>
                <a:spcAft>
                  <a:spcPct val="35000"/>
                </a:spcAft>
              </a:pPr>
              <a:r>
                <a:rPr lang="fr-FR" sz="2100" kern="1200" dirty="0"/>
                <a:t>Contrôle éligibilité/Contrôle Prestations</a:t>
              </a:r>
            </a:p>
          </p:txBody>
        </p:sp>
      </p:grpSp>
      <p:sp>
        <p:nvSpPr>
          <p:cNvPr id="21" name="Titre 1"/>
          <p:cNvSpPr>
            <a:spLocks noGrp="1"/>
          </p:cNvSpPr>
          <p:nvPr>
            <p:ph type="title"/>
          </p:nvPr>
        </p:nvSpPr>
        <p:spPr>
          <a:xfrm>
            <a:off x="0" y="0"/>
            <a:ext cx="12191999" cy="1497874"/>
          </a:xfrm>
          <a:solidFill>
            <a:schemeClr val="accent2"/>
          </a:solidFill>
        </p:spPr>
        <p:txBody>
          <a:bodyPr>
            <a:normAutofit fontScale="90000"/>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3" name="Rectangle 2"/>
          <p:cNvSpPr/>
          <p:nvPr/>
        </p:nvSpPr>
        <p:spPr>
          <a:xfrm>
            <a:off x="478302" y="1778402"/>
            <a:ext cx="11183815" cy="1077218"/>
          </a:xfrm>
          <a:prstGeom prst="rect">
            <a:avLst/>
          </a:prstGeom>
        </p:spPr>
        <p:txBody>
          <a:bodyPr wrap="square">
            <a:spAutoFit/>
          </a:bodyPr>
          <a:lstStyle/>
          <a:p>
            <a:pPr algn="ctr"/>
            <a:r>
              <a:rPr lang="fr-FR" sz="3200" b="1" dirty="0">
                <a:solidFill>
                  <a:srgbClr val="002060"/>
                </a:solidFill>
              </a:rPr>
              <a:t>L’INAM: Acheteur et Tiers-payeur avisé </a:t>
            </a:r>
            <a:r>
              <a:rPr lang="fr-FR" sz="3200" dirty="0">
                <a:solidFill>
                  <a:srgbClr val="002060"/>
                </a:solidFill>
              </a:rPr>
              <a:t>œuvrant pour que chaque FCFA remboursé aux prestataires soit médicalement justifié </a:t>
            </a:r>
          </a:p>
        </p:txBody>
      </p:sp>
      <p:grpSp>
        <p:nvGrpSpPr>
          <p:cNvPr id="13" name="Groupe 12"/>
          <p:cNvGrpSpPr/>
          <p:nvPr/>
        </p:nvGrpSpPr>
        <p:grpSpPr>
          <a:xfrm>
            <a:off x="400594" y="5943600"/>
            <a:ext cx="11518447" cy="817096"/>
            <a:chOff x="400594" y="5943600"/>
            <a:chExt cx="11518447" cy="817096"/>
          </a:xfrm>
        </p:grpSpPr>
        <p:grpSp>
          <p:nvGrpSpPr>
            <p:cNvPr id="22" name="Groupe 21"/>
            <p:cNvGrpSpPr/>
            <p:nvPr/>
          </p:nvGrpSpPr>
          <p:grpSpPr>
            <a:xfrm>
              <a:off x="8077200" y="5943600"/>
              <a:ext cx="3841841" cy="817096"/>
              <a:chOff x="5292436" y="5303371"/>
              <a:chExt cx="6626605" cy="1457325"/>
            </a:xfrm>
          </p:grpSpPr>
          <p:pic>
            <p:nvPicPr>
              <p:cNvPr id="24" name="Image 2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25" name="Image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26" name="Image 25"/>
              <p:cNvPicPr>
                <a:picLocks noChangeAspect="1"/>
              </p:cNvPicPr>
              <p:nvPr/>
            </p:nvPicPr>
            <p:blipFill>
              <a:blip r:embed="rId10"/>
              <a:stretch>
                <a:fillRect/>
              </a:stretch>
            </p:blipFill>
            <p:spPr>
              <a:xfrm>
                <a:off x="10175966" y="5303371"/>
                <a:ext cx="1743075" cy="1457325"/>
              </a:xfrm>
              <a:prstGeom prst="rect">
                <a:avLst/>
              </a:prstGeom>
            </p:spPr>
          </p:pic>
        </p:grpSp>
        <p:sp>
          <p:nvSpPr>
            <p:cNvPr id="23" name="Rectangle 22"/>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924229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04951"/>
          </a:xfrm>
          <a:solidFill>
            <a:schemeClr val="accent2"/>
          </a:solidFill>
        </p:spPr>
        <p:txBody>
          <a:bodyPr>
            <a:normAutofit fontScale="90000"/>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630149085"/>
              </p:ext>
            </p:extLst>
          </p:nvPr>
        </p:nvGraphicFramePr>
        <p:xfrm>
          <a:off x="124691" y="1638300"/>
          <a:ext cx="12276859" cy="5581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78823" y="1733435"/>
            <a:ext cx="10998925" cy="630942"/>
          </a:xfrm>
          <a:prstGeom prst="rect">
            <a:avLst/>
          </a:prstGeom>
          <a:noFill/>
        </p:spPr>
        <p:txBody>
          <a:bodyPr wrap="square" rtlCol="0">
            <a:spAutoFit/>
          </a:bodyPr>
          <a:lstStyle/>
          <a:p>
            <a:pPr algn="ctr"/>
            <a:r>
              <a:rPr lang="fr-FR" sz="3500" dirty="0">
                <a:solidFill>
                  <a:srgbClr val="002060"/>
                </a:solidFill>
              </a:rPr>
              <a:t>Un processus d’achat basé sur une approche assurantielle</a:t>
            </a:r>
          </a:p>
        </p:txBody>
      </p:sp>
      <p:grpSp>
        <p:nvGrpSpPr>
          <p:cNvPr id="6" name="Groupe 5"/>
          <p:cNvGrpSpPr/>
          <p:nvPr/>
        </p:nvGrpSpPr>
        <p:grpSpPr>
          <a:xfrm>
            <a:off x="400594" y="5943600"/>
            <a:ext cx="11518447" cy="817096"/>
            <a:chOff x="400594" y="5943600"/>
            <a:chExt cx="11518447" cy="817096"/>
          </a:xfrm>
        </p:grpSpPr>
        <p:grpSp>
          <p:nvGrpSpPr>
            <p:cNvPr id="7" name="Groupe 6"/>
            <p:cNvGrpSpPr/>
            <p:nvPr/>
          </p:nvGrpSpPr>
          <p:grpSpPr>
            <a:xfrm>
              <a:off x="8077200" y="5943600"/>
              <a:ext cx="3841841" cy="817096"/>
              <a:chOff x="5292436" y="5303371"/>
              <a:chExt cx="6626605" cy="1457325"/>
            </a:xfrm>
          </p:grpSpPr>
          <p:pic>
            <p:nvPicPr>
              <p:cNvPr id="9" name="Imag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0" name="Imag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1" name="Image 10"/>
              <p:cNvPicPr>
                <a:picLocks noChangeAspect="1"/>
              </p:cNvPicPr>
              <p:nvPr/>
            </p:nvPicPr>
            <p:blipFill>
              <a:blip r:embed="rId9"/>
              <a:stretch>
                <a:fillRect/>
              </a:stretch>
            </p:blipFill>
            <p:spPr>
              <a:xfrm>
                <a:off x="10175966" y="5303371"/>
                <a:ext cx="1743075" cy="1457325"/>
              </a:xfrm>
              <a:prstGeom prst="rect">
                <a:avLst/>
              </a:prstGeom>
            </p:spPr>
          </p:pic>
        </p:grpSp>
        <p:sp>
          <p:nvSpPr>
            <p:cNvPr id="8" name="Rectangle 7"/>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49202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Espace réservé du contenu 8"/>
          <p:cNvGraphicFramePr>
            <a:graphicFrameLocks noGrp="1"/>
          </p:cNvGraphicFramePr>
          <p:nvPr>
            <p:ph idx="1"/>
            <p:extLst>
              <p:ext uri="{D42A27DB-BD31-4B8C-83A1-F6EECF244321}">
                <p14:modId xmlns:p14="http://schemas.microsoft.com/office/powerpoint/2010/main" val="82000320"/>
              </p:ext>
            </p:extLst>
          </p:nvPr>
        </p:nvGraphicFramePr>
        <p:xfrm flipV="1">
          <a:off x="36000" y="6721474"/>
          <a:ext cx="11893403" cy="4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fld id="{103D8F0D-A42D-475F-989C-47BD9D891CFD}" type="slidenum">
              <a:rPr lang="fr-FR" smtClean="0">
                <a:solidFill>
                  <a:prstClr val="black">
                    <a:tint val="75000"/>
                  </a:prstClr>
                </a:solidFill>
              </a:rPr>
              <a:pPr/>
              <a:t>8</a:t>
            </a:fld>
            <a:endParaRPr lang="fr-FR" dirty="0">
              <a:solidFill>
                <a:prstClr val="black">
                  <a:tint val="75000"/>
                </a:prstClr>
              </a:solidFill>
            </a:endParaRPr>
          </a:p>
        </p:txBody>
      </p:sp>
      <p:sp>
        <p:nvSpPr>
          <p:cNvPr id="10" name="ZoneTexte 9"/>
          <p:cNvSpPr txBox="1"/>
          <p:nvPr/>
        </p:nvSpPr>
        <p:spPr>
          <a:xfrm>
            <a:off x="3643532" y="2405575"/>
            <a:ext cx="5092505" cy="369332"/>
          </a:xfrm>
          <a:prstGeom prst="rect">
            <a:avLst/>
          </a:prstGeom>
          <a:noFill/>
        </p:spPr>
        <p:txBody>
          <a:bodyPr wrap="square" rtlCol="0">
            <a:spAutoFit/>
          </a:bodyPr>
          <a:lstStyle/>
          <a:p>
            <a:pPr algn="ctr"/>
            <a:endParaRPr lang="fr-FR" dirty="0">
              <a:solidFill>
                <a:srgbClr val="C00000"/>
              </a:solidFill>
            </a:endParaRPr>
          </a:p>
        </p:txBody>
      </p:sp>
      <p:sp>
        <p:nvSpPr>
          <p:cNvPr id="13" name="Titre 1"/>
          <p:cNvSpPr>
            <a:spLocks noGrp="1"/>
          </p:cNvSpPr>
          <p:nvPr>
            <p:ph type="title"/>
          </p:nvPr>
        </p:nvSpPr>
        <p:spPr>
          <a:xfrm>
            <a:off x="0" y="1"/>
            <a:ext cx="12192000" cy="1453101"/>
          </a:xfrm>
          <a:solidFill>
            <a:schemeClr val="accent2"/>
          </a:solidFill>
        </p:spPr>
        <p:txBody>
          <a:bodyPr>
            <a:normAutofit fontScale="90000"/>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15" name="ZoneTexte 14"/>
          <p:cNvSpPr txBox="1"/>
          <p:nvPr/>
        </p:nvSpPr>
        <p:spPr>
          <a:xfrm>
            <a:off x="46474" y="1598453"/>
            <a:ext cx="4427052" cy="1608045"/>
          </a:xfrm>
          <a:prstGeom prst="rect">
            <a:avLst/>
          </a:prstGeom>
          <a:noFill/>
        </p:spPr>
        <p:txBody>
          <a:bodyPr wrap="square" rtlCol="0">
            <a:spAutoFit/>
          </a:bodyPr>
          <a:lstStyle/>
          <a:p>
            <a:pPr algn="ctr"/>
            <a:r>
              <a:rPr lang="fr-FR" sz="3200" dirty="0">
                <a:solidFill>
                  <a:srgbClr val="002060"/>
                </a:solidFill>
              </a:rPr>
              <a:t>Une relation partenariale et contractuelle entre l’INAM et ses partenaires </a:t>
            </a:r>
          </a:p>
        </p:txBody>
      </p:sp>
      <p:graphicFrame>
        <p:nvGraphicFramePr>
          <p:cNvPr id="16" name="Diagramme 15"/>
          <p:cNvGraphicFramePr/>
          <p:nvPr>
            <p:extLst>
              <p:ext uri="{D42A27DB-BD31-4B8C-83A1-F6EECF244321}">
                <p14:modId xmlns:p14="http://schemas.microsoft.com/office/powerpoint/2010/main" val="3996444276"/>
              </p:ext>
            </p:extLst>
          </p:nvPr>
        </p:nvGraphicFramePr>
        <p:xfrm>
          <a:off x="1371600" y="2056675"/>
          <a:ext cx="9982200" cy="4118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1" name="ZoneTexte 20"/>
          <p:cNvSpPr txBox="1"/>
          <p:nvPr/>
        </p:nvSpPr>
        <p:spPr>
          <a:xfrm>
            <a:off x="7159064" y="1661470"/>
            <a:ext cx="3868614" cy="923330"/>
          </a:xfrm>
          <a:prstGeom prst="rect">
            <a:avLst/>
          </a:prstGeom>
          <a:solidFill>
            <a:srgbClr val="FFC000"/>
          </a:solidFill>
        </p:spPr>
        <p:txBody>
          <a:bodyPr wrap="square" rtlCol="0">
            <a:spAutoFit/>
          </a:bodyPr>
          <a:lstStyle/>
          <a:p>
            <a:pPr algn="ctr"/>
            <a:r>
              <a:rPr lang="fr-FR" dirty="0"/>
              <a:t>Etat, CT, donateurs externes,  éventuellement mécanismes contributifs obligatoires/facultatifs</a:t>
            </a:r>
          </a:p>
        </p:txBody>
      </p:sp>
      <p:sp>
        <p:nvSpPr>
          <p:cNvPr id="22" name="ZoneTexte 21"/>
          <p:cNvSpPr txBox="1"/>
          <p:nvPr/>
        </p:nvSpPr>
        <p:spPr>
          <a:xfrm>
            <a:off x="2032000" y="5022166"/>
            <a:ext cx="1991360" cy="914400"/>
          </a:xfrm>
          <a:prstGeom prst="rect">
            <a:avLst/>
          </a:prstGeom>
          <a:noFill/>
        </p:spPr>
        <p:txBody>
          <a:bodyPr wrap="square" rtlCol="0">
            <a:spAutoFit/>
          </a:bodyPr>
          <a:lstStyle/>
          <a:p>
            <a:endParaRPr lang="fr-FR" dirty="0"/>
          </a:p>
        </p:txBody>
      </p:sp>
      <p:sp>
        <p:nvSpPr>
          <p:cNvPr id="23" name="ZoneTexte 22"/>
          <p:cNvSpPr txBox="1"/>
          <p:nvPr/>
        </p:nvSpPr>
        <p:spPr>
          <a:xfrm>
            <a:off x="153963" y="4422000"/>
            <a:ext cx="3869397" cy="1200329"/>
          </a:xfrm>
          <a:prstGeom prst="rect">
            <a:avLst/>
          </a:prstGeom>
          <a:solidFill>
            <a:srgbClr val="FFC000"/>
          </a:solidFill>
        </p:spPr>
        <p:txBody>
          <a:bodyPr wrap="square" rtlCol="0">
            <a:spAutoFit/>
          </a:bodyPr>
          <a:lstStyle/>
          <a:p>
            <a:r>
              <a:rPr lang="fr-FR" dirty="0"/>
              <a:t>Personnes vulnérables (couple « Mère-enfants », indigents, personnes handicapées,.) éventuellement assurés mécanismes contributifs</a:t>
            </a:r>
          </a:p>
        </p:txBody>
      </p:sp>
      <p:sp>
        <p:nvSpPr>
          <p:cNvPr id="24" name="ZoneTexte 23"/>
          <p:cNvSpPr txBox="1"/>
          <p:nvPr/>
        </p:nvSpPr>
        <p:spPr>
          <a:xfrm>
            <a:off x="7902591" y="4519384"/>
            <a:ext cx="4159218" cy="1384995"/>
          </a:xfrm>
          <a:prstGeom prst="rect">
            <a:avLst/>
          </a:prstGeom>
          <a:solidFill>
            <a:schemeClr val="accent4">
              <a:lumMod val="60000"/>
              <a:lumOff val="40000"/>
            </a:schemeClr>
          </a:solidFill>
        </p:spPr>
        <p:txBody>
          <a:bodyPr wrap="square" rtlCol="0">
            <a:spAutoFit/>
          </a:bodyPr>
          <a:lstStyle/>
          <a:p>
            <a:pPr marL="285750" indent="-285750">
              <a:buFontTx/>
              <a:buChar char="-"/>
            </a:pPr>
            <a:r>
              <a:rPr lang="fr-FR" sz="1400" dirty="0"/>
              <a:t>Prestations PEC par l’Etat</a:t>
            </a:r>
          </a:p>
          <a:p>
            <a:pPr marL="285750" indent="-285750">
              <a:buFontTx/>
              <a:buChar char="-"/>
            </a:pPr>
            <a:r>
              <a:rPr lang="fr-FR" sz="1400" dirty="0"/>
              <a:t>Prestations PEC par les CT</a:t>
            </a:r>
          </a:p>
          <a:p>
            <a:pPr marL="285750" indent="-285750">
              <a:buFontTx/>
              <a:buChar char="-"/>
            </a:pPr>
            <a:r>
              <a:rPr lang="fr-FR" sz="1400" dirty="0"/>
              <a:t>Prestations en nature des donateurs externes</a:t>
            </a:r>
          </a:p>
          <a:p>
            <a:pPr marL="285750" indent="-285750">
              <a:buFontTx/>
              <a:buChar char="-"/>
            </a:pPr>
            <a:r>
              <a:rPr lang="fr-FR" sz="1400" dirty="0"/>
              <a:t>Prestations FBR</a:t>
            </a:r>
          </a:p>
          <a:p>
            <a:pPr marL="285750" indent="-285750">
              <a:buFontTx/>
              <a:buChar char="-"/>
            </a:pPr>
            <a:r>
              <a:rPr lang="fr-FR" sz="1400" dirty="0"/>
              <a:t>Éventuellement prestations mécanismes contributifs</a:t>
            </a:r>
          </a:p>
        </p:txBody>
      </p:sp>
      <p:sp>
        <p:nvSpPr>
          <p:cNvPr id="3" name="Double flèche verticale 2"/>
          <p:cNvSpPr/>
          <p:nvPr/>
        </p:nvSpPr>
        <p:spPr>
          <a:xfrm>
            <a:off x="4473525" y="2850252"/>
            <a:ext cx="3702701" cy="907706"/>
          </a:xfrm>
          <a:prstGeom prst="upDownArrow">
            <a:avLst>
              <a:gd name="adj1" fmla="val 100000"/>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Contrat d’Objectifs, de Performance et de Moyens (COPM)</a:t>
            </a:r>
          </a:p>
        </p:txBody>
      </p:sp>
      <p:sp>
        <p:nvSpPr>
          <p:cNvPr id="27" name="Double flèche verticale 26"/>
          <p:cNvSpPr/>
          <p:nvPr/>
        </p:nvSpPr>
        <p:spPr>
          <a:xfrm>
            <a:off x="4374499" y="4553428"/>
            <a:ext cx="3702701" cy="844911"/>
          </a:xfrm>
          <a:prstGeom prst="upDownArrow">
            <a:avLst>
              <a:gd name="adj1" fmla="val 100000"/>
              <a:gd name="adj2" fmla="val 50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chemeClr val="tx1"/>
                </a:solidFill>
              </a:rPr>
              <a:t>Conventionnement</a:t>
            </a:r>
          </a:p>
        </p:txBody>
      </p:sp>
      <p:grpSp>
        <p:nvGrpSpPr>
          <p:cNvPr id="28" name="Groupe 27"/>
          <p:cNvGrpSpPr/>
          <p:nvPr/>
        </p:nvGrpSpPr>
        <p:grpSpPr>
          <a:xfrm>
            <a:off x="400594" y="5943600"/>
            <a:ext cx="11518447" cy="817096"/>
            <a:chOff x="400594" y="5943600"/>
            <a:chExt cx="11518447" cy="817096"/>
          </a:xfrm>
        </p:grpSpPr>
        <p:grpSp>
          <p:nvGrpSpPr>
            <p:cNvPr id="29" name="Groupe 28"/>
            <p:cNvGrpSpPr/>
            <p:nvPr/>
          </p:nvGrpSpPr>
          <p:grpSpPr>
            <a:xfrm>
              <a:off x="8077200" y="5943600"/>
              <a:ext cx="3841841" cy="817096"/>
              <a:chOff x="5292436" y="5303371"/>
              <a:chExt cx="6626605" cy="1457325"/>
            </a:xfrm>
          </p:grpSpPr>
          <p:pic>
            <p:nvPicPr>
              <p:cNvPr id="31" name="Imag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32" name="Image 3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33" name="Image 32"/>
              <p:cNvPicPr>
                <a:picLocks noChangeAspect="1"/>
              </p:cNvPicPr>
              <p:nvPr/>
            </p:nvPicPr>
            <p:blipFill>
              <a:blip r:embed="rId15"/>
              <a:stretch>
                <a:fillRect/>
              </a:stretch>
            </p:blipFill>
            <p:spPr>
              <a:xfrm>
                <a:off x="10175966" y="5303371"/>
                <a:ext cx="1743075" cy="1457325"/>
              </a:xfrm>
              <a:prstGeom prst="rect">
                <a:avLst/>
              </a:prstGeom>
            </p:spPr>
          </p:pic>
        </p:grpSp>
        <p:sp>
          <p:nvSpPr>
            <p:cNvPr id="30" name="Rectangle 29"/>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98718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Espace réservé du contenu 8"/>
          <p:cNvGraphicFramePr>
            <a:graphicFrameLocks noGrp="1"/>
          </p:cNvGraphicFramePr>
          <p:nvPr>
            <p:ph idx="1"/>
            <p:extLst>
              <p:ext uri="{D42A27DB-BD31-4B8C-83A1-F6EECF244321}">
                <p14:modId xmlns:p14="http://schemas.microsoft.com/office/powerpoint/2010/main" val="82000320"/>
              </p:ext>
            </p:extLst>
          </p:nvPr>
        </p:nvGraphicFramePr>
        <p:xfrm flipV="1">
          <a:off x="36000" y="6721474"/>
          <a:ext cx="11893403" cy="45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fld id="{103D8F0D-A42D-475F-989C-47BD9D891CFD}" type="slidenum">
              <a:rPr lang="fr-FR" smtClean="0">
                <a:solidFill>
                  <a:prstClr val="black">
                    <a:tint val="75000"/>
                  </a:prstClr>
                </a:solidFill>
              </a:rPr>
              <a:pPr/>
              <a:t>9</a:t>
            </a:fld>
            <a:endParaRPr lang="fr-FR" dirty="0">
              <a:solidFill>
                <a:prstClr val="black">
                  <a:tint val="75000"/>
                </a:prstClr>
              </a:solidFill>
            </a:endParaRPr>
          </a:p>
        </p:txBody>
      </p:sp>
      <p:sp>
        <p:nvSpPr>
          <p:cNvPr id="10" name="ZoneTexte 9"/>
          <p:cNvSpPr txBox="1"/>
          <p:nvPr/>
        </p:nvSpPr>
        <p:spPr>
          <a:xfrm>
            <a:off x="3643532" y="2405575"/>
            <a:ext cx="5092505" cy="369332"/>
          </a:xfrm>
          <a:prstGeom prst="rect">
            <a:avLst/>
          </a:prstGeom>
          <a:noFill/>
        </p:spPr>
        <p:txBody>
          <a:bodyPr wrap="square" rtlCol="0">
            <a:spAutoFit/>
          </a:bodyPr>
          <a:lstStyle/>
          <a:p>
            <a:pPr algn="ctr"/>
            <a:endParaRPr lang="fr-FR" dirty="0">
              <a:solidFill>
                <a:srgbClr val="C00000"/>
              </a:solidFill>
            </a:endParaRPr>
          </a:p>
        </p:txBody>
      </p:sp>
      <p:sp>
        <p:nvSpPr>
          <p:cNvPr id="13" name="Titre 1"/>
          <p:cNvSpPr>
            <a:spLocks noGrp="1"/>
          </p:cNvSpPr>
          <p:nvPr>
            <p:ph type="title"/>
          </p:nvPr>
        </p:nvSpPr>
        <p:spPr>
          <a:xfrm>
            <a:off x="0" y="1"/>
            <a:ext cx="12192000" cy="1412430"/>
          </a:xfrm>
          <a:solidFill>
            <a:schemeClr val="accent2"/>
          </a:solidFill>
        </p:spPr>
        <p:txBody>
          <a:bodyPr>
            <a:normAutofit fontScale="90000"/>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15" name="ZoneTexte 14"/>
          <p:cNvSpPr txBox="1"/>
          <p:nvPr/>
        </p:nvSpPr>
        <p:spPr>
          <a:xfrm>
            <a:off x="329586" y="1550112"/>
            <a:ext cx="11720396" cy="954107"/>
          </a:xfrm>
          <a:prstGeom prst="rect">
            <a:avLst/>
          </a:prstGeom>
          <a:noFill/>
        </p:spPr>
        <p:txBody>
          <a:bodyPr wrap="square" rtlCol="0">
            <a:spAutoFit/>
          </a:bodyPr>
          <a:lstStyle/>
          <a:p>
            <a:pPr algn="ctr"/>
            <a:r>
              <a:rPr lang="fr-FR" sz="2800" dirty="0">
                <a:solidFill>
                  <a:srgbClr val="002060"/>
                </a:solidFill>
              </a:rPr>
              <a:t>Vers le déclenchement d’un processus opérationnel d’alignement et d’harmonisation du financement de la santé à travers trois outils de l’INAM </a:t>
            </a:r>
          </a:p>
        </p:txBody>
      </p:sp>
      <p:sp>
        <p:nvSpPr>
          <p:cNvPr id="22" name="ZoneTexte 21"/>
          <p:cNvSpPr txBox="1"/>
          <p:nvPr/>
        </p:nvSpPr>
        <p:spPr>
          <a:xfrm>
            <a:off x="2032000" y="5022166"/>
            <a:ext cx="1991360" cy="914400"/>
          </a:xfrm>
          <a:prstGeom prst="rect">
            <a:avLst/>
          </a:prstGeom>
          <a:noFill/>
        </p:spPr>
        <p:txBody>
          <a:bodyPr wrap="square" rtlCol="0">
            <a:spAutoFit/>
          </a:bodyPr>
          <a:lstStyle/>
          <a:p>
            <a:endParaRPr lang="fr-FR" dirty="0"/>
          </a:p>
        </p:txBody>
      </p:sp>
      <p:graphicFrame>
        <p:nvGraphicFramePr>
          <p:cNvPr id="2" name="Diagramme 1"/>
          <p:cNvGraphicFramePr/>
          <p:nvPr>
            <p:extLst>
              <p:ext uri="{D42A27DB-BD31-4B8C-83A1-F6EECF244321}">
                <p14:modId xmlns:p14="http://schemas.microsoft.com/office/powerpoint/2010/main" val="1412618393"/>
              </p:ext>
            </p:extLst>
          </p:nvPr>
        </p:nvGraphicFramePr>
        <p:xfrm>
          <a:off x="305344" y="2613021"/>
          <a:ext cx="11599817" cy="386645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ZoneTexte 2"/>
          <p:cNvSpPr txBox="1"/>
          <p:nvPr/>
        </p:nvSpPr>
        <p:spPr>
          <a:xfrm>
            <a:off x="4417255" y="4346917"/>
            <a:ext cx="4193345" cy="830997"/>
          </a:xfrm>
          <a:prstGeom prst="rect">
            <a:avLst/>
          </a:prstGeom>
          <a:solidFill>
            <a:srgbClr val="C00000"/>
          </a:solidFill>
        </p:spPr>
        <p:txBody>
          <a:bodyPr wrap="square" rtlCol="0">
            <a:spAutoFit/>
          </a:bodyPr>
          <a:lstStyle/>
          <a:p>
            <a:r>
              <a:rPr lang="fr-FR" sz="1600" b="1" dirty="0"/>
              <a:t>Un Fonds de Prise en charge des prestations garanties dédié, conjointement et solidairement financé par l’Etat et les PTFs </a:t>
            </a:r>
          </a:p>
        </p:txBody>
      </p:sp>
      <p:sp>
        <p:nvSpPr>
          <p:cNvPr id="4" name="ZoneTexte 3"/>
          <p:cNvSpPr txBox="1"/>
          <p:nvPr/>
        </p:nvSpPr>
        <p:spPr>
          <a:xfrm>
            <a:off x="2745423" y="5724378"/>
            <a:ext cx="7427741" cy="400110"/>
          </a:xfrm>
          <a:prstGeom prst="rect">
            <a:avLst/>
          </a:prstGeom>
          <a:noFill/>
        </p:spPr>
        <p:txBody>
          <a:bodyPr wrap="square" rtlCol="0">
            <a:spAutoFit/>
          </a:bodyPr>
          <a:lstStyle/>
          <a:p>
            <a:r>
              <a:rPr lang="fr-FR" sz="2000" b="1" dirty="0"/>
              <a:t>Coordination, optimisation, traçabilité, transparence, redevabilité</a:t>
            </a:r>
          </a:p>
        </p:txBody>
      </p:sp>
      <p:grpSp>
        <p:nvGrpSpPr>
          <p:cNvPr id="11" name="Groupe 10"/>
          <p:cNvGrpSpPr/>
          <p:nvPr/>
        </p:nvGrpSpPr>
        <p:grpSpPr>
          <a:xfrm>
            <a:off x="400594" y="5943600"/>
            <a:ext cx="11518447" cy="817096"/>
            <a:chOff x="400594" y="5943600"/>
            <a:chExt cx="11518447" cy="817096"/>
          </a:xfrm>
        </p:grpSpPr>
        <p:grpSp>
          <p:nvGrpSpPr>
            <p:cNvPr id="12" name="Groupe 11"/>
            <p:cNvGrpSpPr/>
            <p:nvPr/>
          </p:nvGrpSpPr>
          <p:grpSpPr>
            <a:xfrm>
              <a:off x="8077200" y="5943600"/>
              <a:ext cx="3841841" cy="817096"/>
              <a:chOff x="5292436" y="5303371"/>
              <a:chExt cx="6626605" cy="1457325"/>
            </a:xfrm>
          </p:grpSpPr>
          <p:pic>
            <p:nvPicPr>
              <p:cNvPr id="16" name="Imag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7" name="Imag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8" name="Image 17"/>
              <p:cNvPicPr>
                <a:picLocks noChangeAspect="1"/>
              </p:cNvPicPr>
              <p:nvPr/>
            </p:nvPicPr>
            <p:blipFill>
              <a:blip r:embed="rId15"/>
              <a:stretch>
                <a:fillRect/>
              </a:stretch>
            </p:blipFill>
            <p:spPr>
              <a:xfrm>
                <a:off x="10175966" y="5303371"/>
                <a:ext cx="1743075" cy="1457325"/>
              </a:xfrm>
              <a:prstGeom prst="rect">
                <a:avLst/>
              </a:prstGeom>
            </p:spPr>
          </p:pic>
        </p:grpSp>
        <p:sp>
          <p:nvSpPr>
            <p:cNvPr id="14" name="Rectangle 13"/>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1709772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551464"/>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4091104976"/>
              </p:ext>
            </p:extLst>
          </p:nvPr>
        </p:nvGraphicFramePr>
        <p:xfrm>
          <a:off x="378823" y="2180444"/>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78823" y="1864973"/>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1124398096"/>
              </p:ext>
            </p:extLst>
          </p:nvPr>
        </p:nvGraphicFramePr>
        <p:xfrm>
          <a:off x="-36436" y="2681811"/>
          <a:ext cx="11806070" cy="36767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210111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51465"/>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78823" y="1726903"/>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1816978771"/>
              </p:ext>
            </p:extLst>
          </p:nvPr>
        </p:nvGraphicFramePr>
        <p:xfrm>
          <a:off x="-36436" y="2533285"/>
          <a:ext cx="12076036" cy="382531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397140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6210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78823" y="1745953"/>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4050127959"/>
              </p:ext>
            </p:extLst>
          </p:nvPr>
        </p:nvGraphicFramePr>
        <p:xfrm>
          <a:off x="378823" y="2535780"/>
          <a:ext cx="11806070" cy="398170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2717200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4305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98873" y="1733434"/>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3026620514"/>
              </p:ext>
            </p:extLst>
          </p:nvPr>
        </p:nvGraphicFramePr>
        <p:xfrm>
          <a:off x="-739830" y="2338208"/>
          <a:ext cx="12630663" cy="42207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6490470"/>
            <a:ext cx="11784299" cy="270225"/>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2013414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4305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566224" y="1683339"/>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2146842030"/>
              </p:ext>
            </p:extLst>
          </p:nvPr>
        </p:nvGraphicFramePr>
        <p:xfrm>
          <a:off x="0" y="2322896"/>
          <a:ext cx="12401549" cy="4176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840663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4305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566223" y="1745951"/>
            <a:ext cx="11016007" cy="630942"/>
          </a:xfrm>
          <a:prstGeom prst="rect">
            <a:avLst/>
          </a:prstGeom>
          <a:noFill/>
        </p:spPr>
        <p:txBody>
          <a:bodyPr wrap="square" rtlCol="0">
            <a:spAutoFit/>
          </a:bodyPr>
          <a:lstStyle/>
          <a:p>
            <a:pPr algn="ctr"/>
            <a:r>
              <a:rPr lang="fr-FR" sz="3500" dirty="0">
                <a:solidFill>
                  <a:srgbClr val="002060"/>
                </a:solidFill>
              </a:rPr>
              <a:t>Etat d’avancement</a:t>
            </a:r>
          </a:p>
        </p:txBody>
      </p:sp>
      <p:graphicFrame>
        <p:nvGraphicFramePr>
          <p:cNvPr id="6" name="Diagramme 5"/>
          <p:cNvGraphicFramePr/>
          <p:nvPr>
            <p:extLst>
              <p:ext uri="{D42A27DB-BD31-4B8C-83A1-F6EECF244321}">
                <p14:modId xmlns:p14="http://schemas.microsoft.com/office/powerpoint/2010/main" val="3824525311"/>
              </p:ext>
            </p:extLst>
          </p:nvPr>
        </p:nvGraphicFramePr>
        <p:xfrm>
          <a:off x="0" y="2504233"/>
          <a:ext cx="12221329" cy="4176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54979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4305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102619646"/>
              </p:ext>
            </p:extLst>
          </p:nvPr>
        </p:nvGraphicFramePr>
        <p:xfrm>
          <a:off x="0" y="1543050"/>
          <a:ext cx="12184893" cy="5314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512619" y="1745951"/>
            <a:ext cx="10958946" cy="630942"/>
          </a:xfrm>
          <a:prstGeom prst="rect">
            <a:avLst/>
          </a:prstGeom>
          <a:noFill/>
        </p:spPr>
        <p:txBody>
          <a:bodyPr wrap="square" rtlCol="0">
            <a:spAutoFit/>
          </a:bodyPr>
          <a:lstStyle/>
          <a:p>
            <a:pPr algn="ctr"/>
            <a:r>
              <a:rPr lang="fr-FR" sz="3500" dirty="0">
                <a:solidFill>
                  <a:srgbClr val="002060"/>
                </a:solidFill>
              </a:rPr>
              <a:t>Actions attendues</a:t>
            </a:r>
          </a:p>
        </p:txBody>
      </p:sp>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9"/>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graphicFrame>
        <p:nvGraphicFramePr>
          <p:cNvPr id="14" name="Diagramme 13"/>
          <p:cNvGraphicFramePr/>
          <p:nvPr>
            <p:extLst>
              <p:ext uri="{D42A27DB-BD31-4B8C-83A1-F6EECF244321}">
                <p14:modId xmlns:p14="http://schemas.microsoft.com/office/powerpoint/2010/main" val="1638977728"/>
              </p:ext>
            </p:extLst>
          </p:nvPr>
        </p:nvGraphicFramePr>
        <p:xfrm>
          <a:off x="229415" y="2364377"/>
          <a:ext cx="11955477" cy="37739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977943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2400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397751" y="1769265"/>
            <a:ext cx="11016007" cy="630942"/>
          </a:xfrm>
          <a:prstGeom prst="rect">
            <a:avLst/>
          </a:prstGeom>
          <a:noFill/>
        </p:spPr>
        <p:txBody>
          <a:bodyPr wrap="square" rtlCol="0">
            <a:spAutoFit/>
          </a:bodyPr>
          <a:lstStyle/>
          <a:p>
            <a:pPr algn="ctr"/>
            <a:r>
              <a:rPr lang="fr-FR" sz="3500" dirty="0">
                <a:solidFill>
                  <a:srgbClr val="002060"/>
                </a:solidFill>
              </a:rPr>
              <a:t>Articulation avec les autres interventions des PTFs</a:t>
            </a:r>
          </a:p>
        </p:txBody>
      </p:sp>
      <p:graphicFrame>
        <p:nvGraphicFramePr>
          <p:cNvPr id="6" name="Diagramme 5"/>
          <p:cNvGraphicFramePr/>
          <p:nvPr>
            <p:extLst>
              <p:ext uri="{D42A27DB-BD31-4B8C-83A1-F6EECF244321}">
                <p14:modId xmlns:p14="http://schemas.microsoft.com/office/powerpoint/2010/main" val="1754142385"/>
              </p:ext>
            </p:extLst>
          </p:nvPr>
        </p:nvGraphicFramePr>
        <p:xfrm>
          <a:off x="112971" y="2036811"/>
          <a:ext cx="11806070" cy="43604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358263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12192000" cy="1524000"/>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400594" y="1861639"/>
            <a:ext cx="11016007" cy="630942"/>
          </a:xfrm>
          <a:prstGeom prst="rect">
            <a:avLst/>
          </a:prstGeom>
          <a:noFill/>
        </p:spPr>
        <p:txBody>
          <a:bodyPr wrap="square" rtlCol="0">
            <a:spAutoFit/>
          </a:bodyPr>
          <a:lstStyle/>
          <a:p>
            <a:pPr algn="ctr"/>
            <a:r>
              <a:rPr lang="fr-FR" sz="3500" dirty="0">
                <a:solidFill>
                  <a:srgbClr val="002060"/>
                </a:solidFill>
              </a:rPr>
              <a:t>Articulation avec les autres interventions des PTFs</a:t>
            </a:r>
          </a:p>
        </p:txBody>
      </p:sp>
      <p:graphicFrame>
        <p:nvGraphicFramePr>
          <p:cNvPr id="6" name="Diagramme 5"/>
          <p:cNvGraphicFramePr/>
          <p:nvPr>
            <p:extLst>
              <p:ext uri="{D42A27DB-BD31-4B8C-83A1-F6EECF244321}">
                <p14:modId xmlns:p14="http://schemas.microsoft.com/office/powerpoint/2010/main" val="706985104"/>
              </p:ext>
            </p:extLst>
          </p:nvPr>
        </p:nvGraphicFramePr>
        <p:xfrm>
          <a:off x="0" y="2371096"/>
          <a:ext cx="11656350" cy="4176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795026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04951"/>
          </a:xfrm>
          <a:solidFill>
            <a:schemeClr val="accent2"/>
          </a:solidFill>
        </p:spPr>
        <p:txBody>
          <a:bodyPr>
            <a:normAutofit fontScale="90000"/>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3000" dirty="0"/>
              <a:t>Structure nationale d’achat stratégique des prestations et services</a:t>
            </a:r>
            <a:br>
              <a:rPr lang="fr-FR" sz="3000" dirty="0"/>
            </a:br>
            <a:r>
              <a:rPr lang="fr-FR" sz="30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45762225"/>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ZoneTexte 2"/>
          <p:cNvSpPr txBox="1"/>
          <p:nvPr/>
        </p:nvSpPr>
        <p:spPr>
          <a:xfrm>
            <a:off x="400594" y="1820422"/>
            <a:ext cx="11016007" cy="630942"/>
          </a:xfrm>
          <a:prstGeom prst="rect">
            <a:avLst/>
          </a:prstGeom>
          <a:noFill/>
        </p:spPr>
        <p:txBody>
          <a:bodyPr wrap="square" rtlCol="0">
            <a:spAutoFit/>
          </a:bodyPr>
          <a:lstStyle/>
          <a:p>
            <a:pPr algn="ctr"/>
            <a:r>
              <a:rPr lang="fr-FR" sz="3500" dirty="0">
                <a:solidFill>
                  <a:srgbClr val="002060"/>
                </a:solidFill>
              </a:rPr>
              <a:t>Articulation avec les autres interventions des PTFs</a:t>
            </a:r>
          </a:p>
        </p:txBody>
      </p:sp>
      <p:graphicFrame>
        <p:nvGraphicFramePr>
          <p:cNvPr id="6" name="Diagramme 5"/>
          <p:cNvGraphicFramePr/>
          <p:nvPr>
            <p:extLst>
              <p:ext uri="{D42A27DB-BD31-4B8C-83A1-F6EECF244321}">
                <p14:modId xmlns:p14="http://schemas.microsoft.com/office/powerpoint/2010/main" val="1892226900"/>
              </p:ext>
            </p:extLst>
          </p:nvPr>
        </p:nvGraphicFramePr>
        <p:xfrm>
          <a:off x="113284" y="2167906"/>
          <a:ext cx="11656350" cy="4176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pSp>
        <p:nvGrpSpPr>
          <p:cNvPr id="7" name="Groupe 6"/>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14"/>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38017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
            <a:ext cx="12192000" cy="1543051"/>
          </a:xfrm>
          <a:solidFill>
            <a:schemeClr val="accent2"/>
          </a:solidFill>
        </p:spPr>
        <p:txBody>
          <a:bodyPr>
            <a:normAutofit/>
          </a:bodyPr>
          <a:lstStyle/>
          <a:p>
            <a:pPr algn="ctr"/>
            <a:r>
              <a:rPr lang="fr-FR" dirty="0">
                <a:solidFill>
                  <a:srgbClr val="002060"/>
                </a:solidFill>
                <a:latin typeface="+mn-lt"/>
                <a:ea typeface="+mn-ea"/>
                <a:cs typeface="+mn-cs"/>
              </a:rPr>
              <a:t>Projet INAM</a:t>
            </a:r>
            <a:br>
              <a:rPr lang="fr-FR" dirty="0">
                <a:solidFill>
                  <a:srgbClr val="002060"/>
                </a:solidFill>
                <a:latin typeface="+mn-lt"/>
                <a:ea typeface="+mn-ea"/>
                <a:cs typeface="+mn-cs"/>
              </a:rPr>
            </a:br>
            <a:r>
              <a:rPr lang="fr-FR" sz="2700" dirty="0"/>
              <a:t>Structure nationale d’achat stratégique des prestations et services</a:t>
            </a:r>
            <a:br>
              <a:rPr lang="fr-FR" sz="2700" dirty="0"/>
            </a:br>
            <a:r>
              <a:rPr lang="fr-FR" sz="2700" dirty="0"/>
              <a:t>  et d’alignement des mécanismes de financement de la santé </a:t>
            </a:r>
          </a:p>
        </p:txBody>
      </p:sp>
      <p:sp>
        <p:nvSpPr>
          <p:cNvPr id="4" name="Espace réservé du contenu 3"/>
          <p:cNvSpPr>
            <a:spLocks noGrp="1"/>
          </p:cNvSpPr>
          <p:nvPr>
            <p:ph sz="half" idx="2"/>
          </p:nvPr>
        </p:nvSpPr>
        <p:spPr>
          <a:xfrm>
            <a:off x="378823" y="2364377"/>
            <a:ext cx="11390811" cy="3812585"/>
          </a:xfrm>
        </p:spPr>
        <p:txBody>
          <a:bodyPr>
            <a:normAutofit/>
          </a:bodyPr>
          <a:lstStyle/>
          <a:p>
            <a:pPr marL="0" indent="0" algn="ctr">
              <a:buNone/>
            </a:pPr>
            <a:endParaRPr lang="fr-FR" sz="5600" dirty="0">
              <a:solidFill>
                <a:srgbClr val="0070C0"/>
              </a:solidFill>
            </a:endParaRPr>
          </a:p>
          <a:p>
            <a:pPr marL="0" indent="0">
              <a:buNone/>
            </a:pPr>
            <a:endParaRPr lang="fr-FR" sz="5000" dirty="0">
              <a:solidFill>
                <a:srgbClr val="0070C0"/>
              </a:solidFill>
            </a:endParaRPr>
          </a:p>
          <a:p>
            <a:pPr marL="0" indent="0">
              <a:buNone/>
            </a:pPr>
            <a:endParaRPr lang="fr-FR" sz="3800" dirty="0"/>
          </a:p>
          <a:p>
            <a:pPr marL="0" indent="0">
              <a:buNone/>
            </a:pPr>
            <a:endParaRPr lang="fr-FR" sz="3800" dirty="0"/>
          </a:p>
          <a:p>
            <a:pPr marL="0" indent="0">
              <a:buNone/>
            </a:pPr>
            <a:endParaRPr lang="fr-FR" sz="5000" dirty="0">
              <a:solidFill>
                <a:srgbClr val="0070C0"/>
              </a:solidFill>
            </a:endParaRPr>
          </a:p>
        </p:txBody>
      </p:sp>
      <p:graphicFrame>
        <p:nvGraphicFramePr>
          <p:cNvPr id="5" name="Diagramme 4"/>
          <p:cNvGraphicFramePr/>
          <p:nvPr>
            <p:extLst>
              <p:ext uri="{D42A27DB-BD31-4B8C-83A1-F6EECF244321}">
                <p14:modId xmlns:p14="http://schemas.microsoft.com/office/powerpoint/2010/main" val="3712781833"/>
              </p:ext>
            </p:extLst>
          </p:nvPr>
        </p:nvGraphicFramePr>
        <p:xfrm>
          <a:off x="0" y="2050868"/>
          <a:ext cx="12184893" cy="48071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ZoneTexte 6"/>
          <p:cNvSpPr txBox="1"/>
          <p:nvPr/>
        </p:nvSpPr>
        <p:spPr>
          <a:xfrm flipH="1">
            <a:off x="1786596" y="2785403"/>
            <a:ext cx="7723163" cy="1569660"/>
          </a:xfrm>
          <a:prstGeom prst="rect">
            <a:avLst/>
          </a:prstGeom>
          <a:noFill/>
        </p:spPr>
        <p:txBody>
          <a:bodyPr wrap="square" rtlCol="0">
            <a:spAutoFit/>
          </a:bodyPr>
          <a:lstStyle/>
          <a:p>
            <a:pPr algn="ctr"/>
            <a:r>
              <a:rPr lang="fr-FR" sz="4800" dirty="0"/>
              <a:t>Merci pour votre aimable attention</a:t>
            </a:r>
          </a:p>
        </p:txBody>
      </p:sp>
      <p:grpSp>
        <p:nvGrpSpPr>
          <p:cNvPr id="6" name="Groupe 5"/>
          <p:cNvGrpSpPr/>
          <p:nvPr/>
        </p:nvGrpSpPr>
        <p:grpSpPr>
          <a:xfrm>
            <a:off x="400594" y="5943600"/>
            <a:ext cx="11518447" cy="817096"/>
            <a:chOff x="400594" y="5943600"/>
            <a:chExt cx="11518447" cy="817096"/>
          </a:xfrm>
        </p:grpSpPr>
        <p:grpSp>
          <p:nvGrpSpPr>
            <p:cNvPr id="8" name="Groupe 7"/>
            <p:cNvGrpSpPr/>
            <p:nvPr/>
          </p:nvGrpSpPr>
          <p:grpSpPr>
            <a:xfrm>
              <a:off x="8077200" y="5943600"/>
              <a:ext cx="3841841" cy="817096"/>
              <a:chOff x="5292436" y="5303371"/>
              <a:chExt cx="6626605" cy="1457325"/>
            </a:xfrm>
          </p:grpSpPr>
          <p:pic>
            <p:nvPicPr>
              <p:cNvPr id="10" name="Imag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2436" y="5672993"/>
                <a:ext cx="2346922" cy="923750"/>
              </a:xfrm>
              <a:prstGeom prst="rect">
                <a:avLst/>
              </a:prstGeom>
            </p:spPr>
          </p:pic>
          <p:pic>
            <p:nvPicPr>
              <p:cNvPr id="11" name="Imag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91838" y="5672993"/>
                <a:ext cx="2086336" cy="879148"/>
              </a:xfrm>
              <a:prstGeom prst="rect">
                <a:avLst/>
              </a:prstGeom>
            </p:spPr>
          </p:pic>
          <p:pic>
            <p:nvPicPr>
              <p:cNvPr id="12" name="Image 11"/>
              <p:cNvPicPr>
                <a:picLocks noChangeAspect="1"/>
              </p:cNvPicPr>
              <p:nvPr/>
            </p:nvPicPr>
            <p:blipFill>
              <a:blip r:embed="rId9"/>
              <a:stretch>
                <a:fillRect/>
              </a:stretch>
            </p:blipFill>
            <p:spPr>
              <a:xfrm>
                <a:off x="10175966" y="5303371"/>
                <a:ext cx="1743075" cy="1457325"/>
              </a:xfrm>
              <a:prstGeom prst="rect">
                <a:avLst/>
              </a:prstGeom>
            </p:spPr>
          </p:pic>
        </p:grpSp>
        <p:sp>
          <p:nvSpPr>
            <p:cNvPr id="9" name="Rectangle 8"/>
            <p:cNvSpPr/>
            <p:nvPr/>
          </p:nvSpPr>
          <p:spPr>
            <a:xfrm>
              <a:off x="400594" y="6237476"/>
              <a:ext cx="5648053" cy="523220"/>
            </a:xfrm>
            <a:prstGeom prst="rect">
              <a:avLst/>
            </a:prstGeom>
          </p:spPr>
          <p:txBody>
            <a:bodyPr wrap="square">
              <a:spAutoFit/>
            </a:bodyPr>
            <a:lstStyle/>
            <a:p>
              <a:r>
                <a:rPr lang="fr-FR" sz="1400" dirty="0"/>
                <a:t>Bouchaib Mourjane ATR/MSP</a:t>
              </a:r>
            </a:p>
            <a:p>
              <a:r>
                <a:rPr lang="fr-FR" sz="1400" dirty="0"/>
                <a:t>Avril 2021</a:t>
              </a:r>
            </a:p>
          </p:txBody>
        </p:sp>
      </p:grpSp>
    </p:spTree>
    <p:extLst>
      <p:ext uri="{BB962C8B-B14F-4D97-AF65-F5344CB8AC3E}">
        <p14:creationId xmlns:p14="http://schemas.microsoft.com/office/powerpoint/2010/main" val="155027586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4214</TotalTime>
  <Words>2196</Words>
  <Application>Microsoft Office PowerPoint</Application>
  <PresentationFormat>Grand écran</PresentationFormat>
  <Paragraphs>249</Paragraphs>
  <Slides>20</Slides>
  <Notes>4</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Calibri Light</vt:lpstr>
      <vt:lpstr>Wingdings</vt:lpstr>
      <vt:lpstr>Thème Office</vt:lpstr>
      <vt:lpstr>Projet de création de l’Institut National d’Assistance Médicale (INAM) du Niger  Le NIGER construit son système intégré et inclusif de protection sociale en santé des personnes vulnérables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lpstr>Projet INAM Structure nationale d’achat stratégique des prestations et services   et d’alignement des mécanismes de financement de la santé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Réforme de la gratuité des soins: un chantier structurant de la protection sociale de la santé des personnes vulnérables au Niger</dc:title>
  <dc:creator>MOURJANE</dc:creator>
  <cp:lastModifiedBy>Entreprise PACK-PRODUCTIONS</cp:lastModifiedBy>
  <cp:revision>183</cp:revision>
  <dcterms:created xsi:type="dcterms:W3CDTF">2020-10-04T09:06:31Z</dcterms:created>
  <dcterms:modified xsi:type="dcterms:W3CDTF">2021-06-01T15:39:53Z</dcterms:modified>
</cp:coreProperties>
</file>