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66" r:id="rId3"/>
    <p:sldId id="267" r:id="rId4"/>
    <p:sldId id="274" r:id="rId5"/>
    <p:sldId id="279" r:id="rId6"/>
    <p:sldId id="271" r:id="rId7"/>
    <p:sldId id="270" r:id="rId8"/>
    <p:sldId id="269" r:id="rId9"/>
    <p:sldId id="276" r:id="rId10"/>
    <p:sldId id="272" r:id="rId11"/>
    <p:sldId id="280" r:id="rId12"/>
    <p:sldId id="273" r:id="rId13"/>
    <p:sldId id="281" r:id="rId14"/>
    <p:sldId id="265" r:id="rId15"/>
    <p:sldId id="260"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eke Deville" initials="M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288" autoAdjust="0"/>
  </p:normalViewPr>
  <p:slideViewPr>
    <p:cSldViewPr>
      <p:cViewPr varScale="1">
        <p:scale>
          <a:sx n="43" d="100"/>
          <a:sy n="43" d="100"/>
        </p:scale>
        <p:origin x="43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8221A-5273-4A3D-AC18-5A49DCB0EED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DDB5F7D8-87CD-417F-B4CA-A86D1299D73A}">
      <dgm:prSet phldrT="[Text]" custT="1"/>
      <dgm:spPr/>
      <dgm:t>
        <a:bodyPr/>
        <a:lstStyle/>
        <a:p>
          <a:r>
            <a:rPr lang="en-US" sz="1400" dirty="0"/>
            <a:t>Policy Meeting</a:t>
          </a:r>
        </a:p>
      </dgm:t>
    </dgm:pt>
    <dgm:pt modelId="{F1E0E0A8-88FA-4386-BCA5-5C8D1BE42311}" type="parTrans" cxnId="{0227C2A7-594D-4C4E-83F0-F7FCBEA87BFC}">
      <dgm:prSet/>
      <dgm:spPr/>
      <dgm:t>
        <a:bodyPr/>
        <a:lstStyle/>
        <a:p>
          <a:endParaRPr lang="en-US"/>
        </a:p>
      </dgm:t>
    </dgm:pt>
    <dgm:pt modelId="{083F67D2-3FF6-4965-9A16-DAB73018AD99}" type="sibTrans" cxnId="{0227C2A7-594D-4C4E-83F0-F7FCBEA87BFC}">
      <dgm:prSet/>
      <dgm:spPr/>
      <dgm:t>
        <a:bodyPr/>
        <a:lstStyle/>
        <a:p>
          <a:endParaRPr lang="en-US"/>
        </a:p>
      </dgm:t>
    </dgm:pt>
    <dgm:pt modelId="{DB42C97F-82E9-4EB4-A711-D16414D3E270}">
      <dgm:prSet phldrT="[Text]" custT="1"/>
      <dgm:spPr/>
      <dgm:t>
        <a:bodyPr/>
        <a:lstStyle/>
        <a:p>
          <a:r>
            <a:rPr lang="en-US" sz="1400" dirty="0"/>
            <a:t>TWG</a:t>
          </a:r>
        </a:p>
      </dgm:t>
    </dgm:pt>
    <dgm:pt modelId="{DFBA97B5-6925-4013-A8FE-561EA1035476}" type="parTrans" cxnId="{BBD85272-1B66-46C9-902E-F353431615B3}">
      <dgm:prSet/>
      <dgm:spPr/>
      <dgm:t>
        <a:bodyPr/>
        <a:lstStyle/>
        <a:p>
          <a:endParaRPr lang="en-US"/>
        </a:p>
      </dgm:t>
    </dgm:pt>
    <dgm:pt modelId="{8E182492-57D7-4E5D-9DCA-CE2ED9DAF713}" type="sibTrans" cxnId="{BBD85272-1B66-46C9-902E-F353431615B3}">
      <dgm:prSet/>
      <dgm:spPr/>
      <dgm:t>
        <a:bodyPr/>
        <a:lstStyle/>
        <a:p>
          <a:endParaRPr lang="en-US"/>
        </a:p>
      </dgm:t>
    </dgm:pt>
    <dgm:pt modelId="{AE5112AC-49EA-41B8-863D-148A8447A5E4}">
      <dgm:prSet phldrT="[Text]" custT="1"/>
      <dgm:spPr/>
      <dgm:t>
        <a:bodyPr/>
        <a:lstStyle/>
        <a:p>
          <a:r>
            <a:rPr lang="en-US" sz="1400" dirty="0"/>
            <a:t>TWG</a:t>
          </a:r>
        </a:p>
      </dgm:t>
    </dgm:pt>
    <dgm:pt modelId="{8351F3B2-5433-4A3B-AE16-B4CE573E72C7}" type="parTrans" cxnId="{247FB44B-8867-4CC4-B809-24032579AB14}">
      <dgm:prSet/>
      <dgm:spPr/>
      <dgm:t>
        <a:bodyPr/>
        <a:lstStyle/>
        <a:p>
          <a:endParaRPr lang="en-US"/>
        </a:p>
      </dgm:t>
    </dgm:pt>
    <dgm:pt modelId="{D6565D23-0F73-4E7F-84F3-0F0CFB04BA1C}" type="sibTrans" cxnId="{247FB44B-8867-4CC4-B809-24032579AB14}">
      <dgm:prSet/>
      <dgm:spPr/>
      <dgm:t>
        <a:bodyPr/>
        <a:lstStyle/>
        <a:p>
          <a:endParaRPr lang="en-US"/>
        </a:p>
      </dgm:t>
    </dgm:pt>
    <dgm:pt modelId="{0A9E5F4B-4E12-4BCA-A089-EC7D5BF0D056}">
      <dgm:prSet phldrT="[Text]" custT="1"/>
      <dgm:spPr/>
      <dgm:t>
        <a:bodyPr/>
        <a:lstStyle/>
        <a:p>
          <a:r>
            <a:rPr lang="en-US" sz="1400" dirty="0"/>
            <a:t>TWG</a:t>
          </a:r>
        </a:p>
      </dgm:t>
    </dgm:pt>
    <dgm:pt modelId="{8161193A-71E4-4476-8D34-0804761B1285}" type="parTrans" cxnId="{6D0F39B1-FC15-47CB-B74B-E2FC92AD630E}">
      <dgm:prSet/>
      <dgm:spPr/>
      <dgm:t>
        <a:bodyPr/>
        <a:lstStyle/>
        <a:p>
          <a:endParaRPr lang="en-US"/>
        </a:p>
      </dgm:t>
    </dgm:pt>
    <dgm:pt modelId="{F6AE050E-0169-49AF-850F-6DDE15C5C104}" type="sibTrans" cxnId="{6D0F39B1-FC15-47CB-B74B-E2FC92AD630E}">
      <dgm:prSet/>
      <dgm:spPr/>
      <dgm:t>
        <a:bodyPr/>
        <a:lstStyle/>
        <a:p>
          <a:endParaRPr lang="en-US"/>
        </a:p>
      </dgm:t>
    </dgm:pt>
    <dgm:pt modelId="{CA178B9E-2F60-4160-8C84-152907203CE6}">
      <dgm:prSet phldrT="[Text]" custT="1"/>
      <dgm:spPr/>
      <dgm:t>
        <a:bodyPr/>
        <a:lstStyle/>
        <a:p>
          <a:r>
            <a:rPr lang="en-US" sz="1200" dirty="0"/>
            <a:t>Sector Advisory Group Meeting</a:t>
          </a:r>
        </a:p>
      </dgm:t>
    </dgm:pt>
    <dgm:pt modelId="{C039AE8D-A665-4126-81DF-14927FC9F2BD}" type="parTrans" cxnId="{45EA4BFD-854C-4412-8F24-3AAFAFB02079}">
      <dgm:prSet/>
      <dgm:spPr/>
      <dgm:t>
        <a:bodyPr/>
        <a:lstStyle/>
        <a:p>
          <a:endParaRPr lang="en-US"/>
        </a:p>
      </dgm:t>
    </dgm:pt>
    <dgm:pt modelId="{1A7A2785-CB37-4948-BEFF-AA2D6FB8BAB2}" type="sibTrans" cxnId="{45EA4BFD-854C-4412-8F24-3AAFAFB02079}">
      <dgm:prSet/>
      <dgm:spPr/>
      <dgm:t>
        <a:bodyPr/>
        <a:lstStyle/>
        <a:p>
          <a:endParaRPr lang="en-US"/>
        </a:p>
      </dgm:t>
    </dgm:pt>
    <dgm:pt modelId="{517B33A1-6CB9-4DA7-A94C-2CCA8C67B6C0}">
      <dgm:prSet phldrT="[Text]" custT="1"/>
      <dgm:spPr/>
      <dgm:t>
        <a:bodyPr/>
        <a:lstStyle/>
        <a:p>
          <a:r>
            <a:rPr lang="en-US" sz="1400" dirty="0"/>
            <a:t>Annual Consultative Meeting</a:t>
          </a:r>
        </a:p>
      </dgm:t>
    </dgm:pt>
    <dgm:pt modelId="{475DC960-43F9-4C47-83A0-0ACB72C6EDA8}" type="parTrans" cxnId="{FEFFD6E8-3302-4C1D-A2B2-9754E6BA93A6}">
      <dgm:prSet/>
      <dgm:spPr/>
      <dgm:t>
        <a:bodyPr/>
        <a:lstStyle/>
        <a:p>
          <a:endParaRPr lang="en-US"/>
        </a:p>
      </dgm:t>
    </dgm:pt>
    <dgm:pt modelId="{EB17A883-49E8-4A1E-B409-D24082842A7A}" type="sibTrans" cxnId="{FEFFD6E8-3302-4C1D-A2B2-9754E6BA93A6}">
      <dgm:prSet/>
      <dgm:spPr/>
      <dgm:t>
        <a:bodyPr/>
        <a:lstStyle/>
        <a:p>
          <a:endParaRPr lang="en-US"/>
        </a:p>
      </dgm:t>
    </dgm:pt>
    <dgm:pt modelId="{FA1D90B9-562A-461F-9188-B9297C34D6F3}">
      <dgm:prSet custT="1"/>
      <dgm:spPr/>
      <dgm:t>
        <a:bodyPr/>
        <a:lstStyle/>
        <a:p>
          <a:r>
            <a:rPr lang="en-US" sz="1400" dirty="0"/>
            <a:t>TWG</a:t>
          </a:r>
        </a:p>
      </dgm:t>
    </dgm:pt>
    <dgm:pt modelId="{EFD95FE5-DC5C-4016-A4DA-A5EC3E184D9D}" type="parTrans" cxnId="{A915A829-A42B-48C3-BFE6-3486EC321B15}">
      <dgm:prSet/>
      <dgm:spPr/>
      <dgm:t>
        <a:bodyPr/>
        <a:lstStyle/>
        <a:p>
          <a:endParaRPr lang="en-US"/>
        </a:p>
      </dgm:t>
    </dgm:pt>
    <dgm:pt modelId="{FD2A85F4-D068-43E4-8743-FC8E70BB21CE}" type="sibTrans" cxnId="{A915A829-A42B-48C3-BFE6-3486EC321B15}">
      <dgm:prSet/>
      <dgm:spPr/>
      <dgm:t>
        <a:bodyPr/>
        <a:lstStyle/>
        <a:p>
          <a:endParaRPr lang="en-US"/>
        </a:p>
      </dgm:t>
    </dgm:pt>
    <dgm:pt modelId="{500E9DEA-12E2-48F6-902C-94B70CEC6624}">
      <dgm:prSet custT="1"/>
      <dgm:spPr/>
      <dgm:t>
        <a:bodyPr/>
        <a:lstStyle/>
        <a:p>
          <a:r>
            <a:rPr lang="en-US" sz="1400" dirty="0"/>
            <a:t>TWG</a:t>
          </a:r>
        </a:p>
      </dgm:t>
    </dgm:pt>
    <dgm:pt modelId="{ADF64062-B8D1-40F6-88F1-43D9DEF53014}" type="parTrans" cxnId="{62CF940C-B415-46D1-876E-CF409991CDB3}">
      <dgm:prSet/>
      <dgm:spPr/>
      <dgm:t>
        <a:bodyPr/>
        <a:lstStyle/>
        <a:p>
          <a:endParaRPr lang="en-US"/>
        </a:p>
      </dgm:t>
    </dgm:pt>
    <dgm:pt modelId="{F18503F4-1F27-46B7-97E9-DC3EEB20D88A}" type="sibTrans" cxnId="{62CF940C-B415-46D1-876E-CF409991CDB3}">
      <dgm:prSet/>
      <dgm:spPr/>
      <dgm:t>
        <a:bodyPr/>
        <a:lstStyle/>
        <a:p>
          <a:endParaRPr lang="en-US"/>
        </a:p>
      </dgm:t>
    </dgm:pt>
    <dgm:pt modelId="{9D14C540-F908-44F6-BD85-281A0D3BC18D}">
      <dgm:prSet custT="1"/>
      <dgm:spPr/>
      <dgm:t>
        <a:bodyPr/>
        <a:lstStyle/>
        <a:p>
          <a:r>
            <a:rPr lang="en-US" sz="1400" dirty="0"/>
            <a:t>TWG</a:t>
          </a:r>
        </a:p>
      </dgm:t>
    </dgm:pt>
    <dgm:pt modelId="{220A1746-B2D5-4B06-BBDB-6C39D301E09B}" type="parTrans" cxnId="{98CB0B96-2A98-4C6D-AF59-936B7C6FD309}">
      <dgm:prSet/>
      <dgm:spPr/>
      <dgm:t>
        <a:bodyPr/>
        <a:lstStyle/>
        <a:p>
          <a:endParaRPr lang="en-US"/>
        </a:p>
      </dgm:t>
    </dgm:pt>
    <dgm:pt modelId="{E1D7AFBC-B9EF-454B-AB26-74B33ED02E59}" type="sibTrans" cxnId="{98CB0B96-2A98-4C6D-AF59-936B7C6FD309}">
      <dgm:prSet/>
      <dgm:spPr/>
      <dgm:t>
        <a:bodyPr/>
        <a:lstStyle/>
        <a:p>
          <a:endParaRPr lang="en-US"/>
        </a:p>
      </dgm:t>
    </dgm:pt>
    <dgm:pt modelId="{DEC91F90-59B3-4F91-935B-6A683B90D955}">
      <dgm:prSet phldrT="[Text]" custT="1"/>
      <dgm:spPr/>
      <dgm:t>
        <a:bodyPr/>
        <a:lstStyle/>
        <a:p>
          <a:r>
            <a:rPr lang="en-US" sz="1300" dirty="0"/>
            <a:t>MOH-Troika/Leadership Team meeting</a:t>
          </a:r>
        </a:p>
      </dgm:t>
    </dgm:pt>
    <dgm:pt modelId="{7124F509-A49C-47D6-9FA2-C713D0FD6535}" type="parTrans" cxnId="{F53C879B-E689-482E-922E-E8E68691A642}">
      <dgm:prSet/>
      <dgm:spPr/>
      <dgm:t>
        <a:bodyPr/>
        <a:lstStyle/>
        <a:p>
          <a:endParaRPr lang="en-US"/>
        </a:p>
      </dgm:t>
    </dgm:pt>
    <dgm:pt modelId="{FF330D0A-F397-45B8-A5BE-B710A170B3BD}" type="sibTrans" cxnId="{F53C879B-E689-482E-922E-E8E68691A642}">
      <dgm:prSet/>
      <dgm:spPr/>
      <dgm:t>
        <a:bodyPr/>
        <a:lstStyle/>
        <a:p>
          <a:endParaRPr lang="en-US"/>
        </a:p>
      </dgm:t>
    </dgm:pt>
    <dgm:pt modelId="{F5A814D3-85A6-4346-B0DF-125F7E7047B8}" type="pres">
      <dgm:prSet presAssocID="{7888221A-5273-4A3D-AC18-5A49DCB0EED1}" presName="hierChild1" presStyleCnt="0">
        <dgm:presLayoutVars>
          <dgm:orgChart val="1"/>
          <dgm:chPref val="1"/>
          <dgm:dir/>
          <dgm:animOne val="branch"/>
          <dgm:animLvl val="lvl"/>
          <dgm:resizeHandles/>
        </dgm:presLayoutVars>
      </dgm:prSet>
      <dgm:spPr/>
      <dgm:t>
        <a:bodyPr/>
        <a:lstStyle/>
        <a:p>
          <a:endParaRPr lang="en-GB"/>
        </a:p>
      </dgm:t>
    </dgm:pt>
    <dgm:pt modelId="{5CF653A9-0147-4C59-B38A-DDECC1429B57}" type="pres">
      <dgm:prSet presAssocID="{DDB5F7D8-87CD-417F-B4CA-A86D1299D73A}" presName="hierRoot1" presStyleCnt="0">
        <dgm:presLayoutVars>
          <dgm:hierBranch/>
        </dgm:presLayoutVars>
      </dgm:prSet>
      <dgm:spPr/>
    </dgm:pt>
    <dgm:pt modelId="{7303CD9E-591C-40CA-A756-ED4249ED6A7E}" type="pres">
      <dgm:prSet presAssocID="{DDB5F7D8-87CD-417F-B4CA-A86D1299D73A}" presName="rootComposite1" presStyleCnt="0"/>
      <dgm:spPr/>
    </dgm:pt>
    <dgm:pt modelId="{A2762334-4E12-4E32-ABD4-6C5223EF9CC4}" type="pres">
      <dgm:prSet presAssocID="{DDB5F7D8-87CD-417F-B4CA-A86D1299D73A}" presName="rootText1" presStyleLbl="node0" presStyleIdx="0" presStyleCnt="4" custScaleX="91447" custScaleY="111384">
        <dgm:presLayoutVars>
          <dgm:chPref val="3"/>
        </dgm:presLayoutVars>
      </dgm:prSet>
      <dgm:spPr/>
      <dgm:t>
        <a:bodyPr/>
        <a:lstStyle/>
        <a:p>
          <a:endParaRPr lang="en-GB"/>
        </a:p>
      </dgm:t>
    </dgm:pt>
    <dgm:pt modelId="{C008800A-C9A3-4C78-9222-BCC88A820E8F}" type="pres">
      <dgm:prSet presAssocID="{DDB5F7D8-87CD-417F-B4CA-A86D1299D73A}" presName="rootConnector1" presStyleLbl="node1" presStyleIdx="0" presStyleCnt="0"/>
      <dgm:spPr/>
      <dgm:t>
        <a:bodyPr/>
        <a:lstStyle/>
        <a:p>
          <a:endParaRPr lang="en-GB"/>
        </a:p>
      </dgm:t>
    </dgm:pt>
    <dgm:pt modelId="{7CF79FF9-59DF-472A-8E3D-A75BBBA399D6}" type="pres">
      <dgm:prSet presAssocID="{DDB5F7D8-87CD-417F-B4CA-A86D1299D73A}" presName="hierChild2" presStyleCnt="0"/>
      <dgm:spPr/>
    </dgm:pt>
    <dgm:pt modelId="{A13DCA5E-CB29-4042-BAFA-119EB9EE51B9}" type="pres">
      <dgm:prSet presAssocID="{DFBA97B5-6925-4013-A8FE-561EA1035476}" presName="Name35" presStyleLbl="parChTrans1D2" presStyleIdx="0" presStyleCnt="6"/>
      <dgm:spPr/>
      <dgm:t>
        <a:bodyPr/>
        <a:lstStyle/>
        <a:p>
          <a:endParaRPr lang="en-GB"/>
        </a:p>
      </dgm:t>
    </dgm:pt>
    <dgm:pt modelId="{44581D79-ACC8-4B87-ACDF-B624DAE530D9}" type="pres">
      <dgm:prSet presAssocID="{DB42C97F-82E9-4EB4-A711-D16414D3E270}" presName="hierRoot2" presStyleCnt="0">
        <dgm:presLayoutVars>
          <dgm:hierBranch val="init"/>
        </dgm:presLayoutVars>
      </dgm:prSet>
      <dgm:spPr/>
    </dgm:pt>
    <dgm:pt modelId="{3207C0F5-6734-44CC-9B50-B42C0EE48243}" type="pres">
      <dgm:prSet presAssocID="{DB42C97F-82E9-4EB4-A711-D16414D3E270}" presName="rootComposite" presStyleCnt="0"/>
      <dgm:spPr/>
    </dgm:pt>
    <dgm:pt modelId="{BFB4B3D0-6352-4D13-BC9A-DE9BE53F5E71}" type="pres">
      <dgm:prSet presAssocID="{DB42C97F-82E9-4EB4-A711-D16414D3E270}" presName="rootText" presStyleLbl="node2" presStyleIdx="0" presStyleCnt="6">
        <dgm:presLayoutVars>
          <dgm:chPref val="3"/>
        </dgm:presLayoutVars>
      </dgm:prSet>
      <dgm:spPr/>
      <dgm:t>
        <a:bodyPr/>
        <a:lstStyle/>
        <a:p>
          <a:endParaRPr lang="en-GB"/>
        </a:p>
      </dgm:t>
    </dgm:pt>
    <dgm:pt modelId="{4F6850C8-A0EE-4A76-947A-F77918513A9C}" type="pres">
      <dgm:prSet presAssocID="{DB42C97F-82E9-4EB4-A711-D16414D3E270}" presName="rootConnector" presStyleLbl="node2" presStyleIdx="0" presStyleCnt="6"/>
      <dgm:spPr/>
      <dgm:t>
        <a:bodyPr/>
        <a:lstStyle/>
        <a:p>
          <a:endParaRPr lang="en-GB"/>
        </a:p>
      </dgm:t>
    </dgm:pt>
    <dgm:pt modelId="{25910EF2-6293-4279-871C-21658D256514}" type="pres">
      <dgm:prSet presAssocID="{DB42C97F-82E9-4EB4-A711-D16414D3E270}" presName="hierChild4" presStyleCnt="0"/>
      <dgm:spPr/>
    </dgm:pt>
    <dgm:pt modelId="{3E66F796-29AD-480A-8364-5BA56E4745A9}" type="pres">
      <dgm:prSet presAssocID="{DB42C97F-82E9-4EB4-A711-D16414D3E270}" presName="hierChild5" presStyleCnt="0"/>
      <dgm:spPr/>
    </dgm:pt>
    <dgm:pt modelId="{BE3554DF-3CC6-49B5-9A2D-BBA80FE3A95A}" type="pres">
      <dgm:prSet presAssocID="{8351F3B2-5433-4A3B-AE16-B4CE573E72C7}" presName="Name35" presStyleLbl="parChTrans1D2" presStyleIdx="1" presStyleCnt="6"/>
      <dgm:spPr/>
      <dgm:t>
        <a:bodyPr/>
        <a:lstStyle/>
        <a:p>
          <a:endParaRPr lang="en-GB"/>
        </a:p>
      </dgm:t>
    </dgm:pt>
    <dgm:pt modelId="{4010A4DC-B6F9-4098-85E7-2D93B900B1C9}" type="pres">
      <dgm:prSet presAssocID="{AE5112AC-49EA-41B8-863D-148A8447A5E4}" presName="hierRoot2" presStyleCnt="0">
        <dgm:presLayoutVars>
          <dgm:hierBranch val="init"/>
        </dgm:presLayoutVars>
      </dgm:prSet>
      <dgm:spPr/>
    </dgm:pt>
    <dgm:pt modelId="{E84861C4-E23F-443F-98FA-9C05049332CE}" type="pres">
      <dgm:prSet presAssocID="{AE5112AC-49EA-41B8-863D-148A8447A5E4}" presName="rootComposite" presStyleCnt="0"/>
      <dgm:spPr/>
    </dgm:pt>
    <dgm:pt modelId="{7B0BC8AC-10BA-48D8-B066-7DFA32FF35AD}" type="pres">
      <dgm:prSet presAssocID="{AE5112AC-49EA-41B8-863D-148A8447A5E4}" presName="rootText" presStyleLbl="node2" presStyleIdx="1" presStyleCnt="6">
        <dgm:presLayoutVars>
          <dgm:chPref val="3"/>
        </dgm:presLayoutVars>
      </dgm:prSet>
      <dgm:spPr/>
      <dgm:t>
        <a:bodyPr/>
        <a:lstStyle/>
        <a:p>
          <a:endParaRPr lang="en-GB"/>
        </a:p>
      </dgm:t>
    </dgm:pt>
    <dgm:pt modelId="{24A38293-5DF2-4433-B584-B6E3DA16894D}" type="pres">
      <dgm:prSet presAssocID="{AE5112AC-49EA-41B8-863D-148A8447A5E4}" presName="rootConnector" presStyleLbl="node2" presStyleIdx="1" presStyleCnt="6"/>
      <dgm:spPr/>
      <dgm:t>
        <a:bodyPr/>
        <a:lstStyle/>
        <a:p>
          <a:endParaRPr lang="en-GB"/>
        </a:p>
      </dgm:t>
    </dgm:pt>
    <dgm:pt modelId="{C8C0643A-DB0D-47B3-8984-B082850958FB}" type="pres">
      <dgm:prSet presAssocID="{AE5112AC-49EA-41B8-863D-148A8447A5E4}" presName="hierChild4" presStyleCnt="0"/>
      <dgm:spPr/>
    </dgm:pt>
    <dgm:pt modelId="{8C8C039D-F83D-46AD-8190-305B9411450A}" type="pres">
      <dgm:prSet presAssocID="{AE5112AC-49EA-41B8-863D-148A8447A5E4}" presName="hierChild5" presStyleCnt="0"/>
      <dgm:spPr/>
    </dgm:pt>
    <dgm:pt modelId="{0F65823D-46B8-4057-BCEA-B3F0FF3D330A}" type="pres">
      <dgm:prSet presAssocID="{EFD95FE5-DC5C-4016-A4DA-A5EC3E184D9D}" presName="Name35" presStyleLbl="parChTrans1D2" presStyleIdx="2" presStyleCnt="6"/>
      <dgm:spPr/>
      <dgm:t>
        <a:bodyPr/>
        <a:lstStyle/>
        <a:p>
          <a:endParaRPr lang="en-GB"/>
        </a:p>
      </dgm:t>
    </dgm:pt>
    <dgm:pt modelId="{CA7374F8-71A7-4F66-A4E2-3DA0834BF1E9}" type="pres">
      <dgm:prSet presAssocID="{FA1D90B9-562A-461F-9188-B9297C34D6F3}" presName="hierRoot2" presStyleCnt="0">
        <dgm:presLayoutVars>
          <dgm:hierBranch val="init"/>
        </dgm:presLayoutVars>
      </dgm:prSet>
      <dgm:spPr/>
    </dgm:pt>
    <dgm:pt modelId="{8C42A508-7F42-49AF-8C9A-F03F189F0B84}" type="pres">
      <dgm:prSet presAssocID="{FA1D90B9-562A-461F-9188-B9297C34D6F3}" presName="rootComposite" presStyleCnt="0"/>
      <dgm:spPr/>
    </dgm:pt>
    <dgm:pt modelId="{CE60C4C1-C127-4526-8D1A-21C782BEB8CA}" type="pres">
      <dgm:prSet presAssocID="{FA1D90B9-562A-461F-9188-B9297C34D6F3}" presName="rootText" presStyleLbl="node2" presStyleIdx="2" presStyleCnt="6">
        <dgm:presLayoutVars>
          <dgm:chPref val="3"/>
        </dgm:presLayoutVars>
      </dgm:prSet>
      <dgm:spPr/>
      <dgm:t>
        <a:bodyPr/>
        <a:lstStyle/>
        <a:p>
          <a:endParaRPr lang="en-GB"/>
        </a:p>
      </dgm:t>
    </dgm:pt>
    <dgm:pt modelId="{385154A9-5050-4DF7-9E3E-D85538BDF439}" type="pres">
      <dgm:prSet presAssocID="{FA1D90B9-562A-461F-9188-B9297C34D6F3}" presName="rootConnector" presStyleLbl="node2" presStyleIdx="2" presStyleCnt="6"/>
      <dgm:spPr/>
      <dgm:t>
        <a:bodyPr/>
        <a:lstStyle/>
        <a:p>
          <a:endParaRPr lang="en-GB"/>
        </a:p>
      </dgm:t>
    </dgm:pt>
    <dgm:pt modelId="{3B6A38B2-C356-4107-913B-4D3D43D1D633}" type="pres">
      <dgm:prSet presAssocID="{FA1D90B9-562A-461F-9188-B9297C34D6F3}" presName="hierChild4" presStyleCnt="0"/>
      <dgm:spPr/>
    </dgm:pt>
    <dgm:pt modelId="{2BB750D3-53C0-40E9-9CCD-5B95AB9A36D2}" type="pres">
      <dgm:prSet presAssocID="{FA1D90B9-562A-461F-9188-B9297C34D6F3}" presName="hierChild5" presStyleCnt="0"/>
      <dgm:spPr/>
    </dgm:pt>
    <dgm:pt modelId="{E8FD3E28-2730-430A-B28F-6FFF1286EBE2}" type="pres">
      <dgm:prSet presAssocID="{ADF64062-B8D1-40F6-88F1-43D9DEF53014}" presName="Name35" presStyleLbl="parChTrans1D2" presStyleIdx="3" presStyleCnt="6"/>
      <dgm:spPr/>
      <dgm:t>
        <a:bodyPr/>
        <a:lstStyle/>
        <a:p>
          <a:endParaRPr lang="en-GB"/>
        </a:p>
      </dgm:t>
    </dgm:pt>
    <dgm:pt modelId="{E3EFF131-851C-4432-B96E-7B56563C96D1}" type="pres">
      <dgm:prSet presAssocID="{500E9DEA-12E2-48F6-902C-94B70CEC6624}" presName="hierRoot2" presStyleCnt="0">
        <dgm:presLayoutVars>
          <dgm:hierBranch val="init"/>
        </dgm:presLayoutVars>
      </dgm:prSet>
      <dgm:spPr/>
    </dgm:pt>
    <dgm:pt modelId="{DB985E35-FBB6-4693-B3BE-7B756CFECDDF}" type="pres">
      <dgm:prSet presAssocID="{500E9DEA-12E2-48F6-902C-94B70CEC6624}" presName="rootComposite" presStyleCnt="0"/>
      <dgm:spPr/>
    </dgm:pt>
    <dgm:pt modelId="{803017A2-DB3D-46B9-B434-66B32CF6C442}" type="pres">
      <dgm:prSet presAssocID="{500E9DEA-12E2-48F6-902C-94B70CEC6624}" presName="rootText" presStyleLbl="node2" presStyleIdx="3" presStyleCnt="6">
        <dgm:presLayoutVars>
          <dgm:chPref val="3"/>
        </dgm:presLayoutVars>
      </dgm:prSet>
      <dgm:spPr/>
      <dgm:t>
        <a:bodyPr/>
        <a:lstStyle/>
        <a:p>
          <a:endParaRPr lang="en-GB"/>
        </a:p>
      </dgm:t>
    </dgm:pt>
    <dgm:pt modelId="{AEB8C735-C44B-462A-9CA2-41ECC6F07D90}" type="pres">
      <dgm:prSet presAssocID="{500E9DEA-12E2-48F6-902C-94B70CEC6624}" presName="rootConnector" presStyleLbl="node2" presStyleIdx="3" presStyleCnt="6"/>
      <dgm:spPr/>
      <dgm:t>
        <a:bodyPr/>
        <a:lstStyle/>
        <a:p>
          <a:endParaRPr lang="en-GB"/>
        </a:p>
      </dgm:t>
    </dgm:pt>
    <dgm:pt modelId="{383EE3A2-8A3F-4B95-A290-D1154A794804}" type="pres">
      <dgm:prSet presAssocID="{500E9DEA-12E2-48F6-902C-94B70CEC6624}" presName="hierChild4" presStyleCnt="0"/>
      <dgm:spPr/>
    </dgm:pt>
    <dgm:pt modelId="{FF995345-72F4-48FC-8BB9-6C22813FD250}" type="pres">
      <dgm:prSet presAssocID="{500E9DEA-12E2-48F6-902C-94B70CEC6624}" presName="hierChild5" presStyleCnt="0"/>
      <dgm:spPr/>
    </dgm:pt>
    <dgm:pt modelId="{69778937-53DA-422C-AC3F-472DC651DC49}" type="pres">
      <dgm:prSet presAssocID="{220A1746-B2D5-4B06-BBDB-6C39D301E09B}" presName="Name35" presStyleLbl="parChTrans1D2" presStyleIdx="4" presStyleCnt="6"/>
      <dgm:spPr/>
      <dgm:t>
        <a:bodyPr/>
        <a:lstStyle/>
        <a:p>
          <a:endParaRPr lang="en-GB"/>
        </a:p>
      </dgm:t>
    </dgm:pt>
    <dgm:pt modelId="{0D18B2EF-5CA5-4A04-BE5A-C55FA3A1A9BB}" type="pres">
      <dgm:prSet presAssocID="{9D14C540-F908-44F6-BD85-281A0D3BC18D}" presName="hierRoot2" presStyleCnt="0">
        <dgm:presLayoutVars>
          <dgm:hierBranch val="init"/>
        </dgm:presLayoutVars>
      </dgm:prSet>
      <dgm:spPr/>
    </dgm:pt>
    <dgm:pt modelId="{CC9D944D-806F-4597-87C8-4A9A4FE8B148}" type="pres">
      <dgm:prSet presAssocID="{9D14C540-F908-44F6-BD85-281A0D3BC18D}" presName="rootComposite" presStyleCnt="0"/>
      <dgm:spPr/>
    </dgm:pt>
    <dgm:pt modelId="{6F402505-2DA2-498B-AF45-298907730B8F}" type="pres">
      <dgm:prSet presAssocID="{9D14C540-F908-44F6-BD85-281A0D3BC18D}" presName="rootText" presStyleLbl="node2" presStyleIdx="4" presStyleCnt="6">
        <dgm:presLayoutVars>
          <dgm:chPref val="3"/>
        </dgm:presLayoutVars>
      </dgm:prSet>
      <dgm:spPr/>
      <dgm:t>
        <a:bodyPr/>
        <a:lstStyle/>
        <a:p>
          <a:endParaRPr lang="en-GB"/>
        </a:p>
      </dgm:t>
    </dgm:pt>
    <dgm:pt modelId="{5F8FA18E-5AAE-4454-8505-56EA036EA864}" type="pres">
      <dgm:prSet presAssocID="{9D14C540-F908-44F6-BD85-281A0D3BC18D}" presName="rootConnector" presStyleLbl="node2" presStyleIdx="4" presStyleCnt="6"/>
      <dgm:spPr/>
      <dgm:t>
        <a:bodyPr/>
        <a:lstStyle/>
        <a:p>
          <a:endParaRPr lang="en-GB"/>
        </a:p>
      </dgm:t>
    </dgm:pt>
    <dgm:pt modelId="{DA4ACD0C-2598-4A8C-B808-62CF73EDE85D}" type="pres">
      <dgm:prSet presAssocID="{9D14C540-F908-44F6-BD85-281A0D3BC18D}" presName="hierChild4" presStyleCnt="0"/>
      <dgm:spPr/>
    </dgm:pt>
    <dgm:pt modelId="{8EF88178-7357-4581-8FE5-2720F5764872}" type="pres">
      <dgm:prSet presAssocID="{9D14C540-F908-44F6-BD85-281A0D3BC18D}" presName="hierChild5" presStyleCnt="0"/>
      <dgm:spPr/>
    </dgm:pt>
    <dgm:pt modelId="{7DA593C1-7059-4362-8FEC-925BEB56FB8A}" type="pres">
      <dgm:prSet presAssocID="{8161193A-71E4-4476-8D34-0804761B1285}" presName="Name35" presStyleLbl="parChTrans1D2" presStyleIdx="5" presStyleCnt="6"/>
      <dgm:spPr/>
      <dgm:t>
        <a:bodyPr/>
        <a:lstStyle/>
        <a:p>
          <a:endParaRPr lang="en-GB"/>
        </a:p>
      </dgm:t>
    </dgm:pt>
    <dgm:pt modelId="{895BF8AA-C971-4A1E-89CC-24BCC2F3FDD0}" type="pres">
      <dgm:prSet presAssocID="{0A9E5F4B-4E12-4BCA-A089-EC7D5BF0D056}" presName="hierRoot2" presStyleCnt="0">
        <dgm:presLayoutVars>
          <dgm:hierBranch val="init"/>
        </dgm:presLayoutVars>
      </dgm:prSet>
      <dgm:spPr/>
    </dgm:pt>
    <dgm:pt modelId="{AA0B3550-AB5C-43AF-8841-4F3169458826}" type="pres">
      <dgm:prSet presAssocID="{0A9E5F4B-4E12-4BCA-A089-EC7D5BF0D056}" presName="rootComposite" presStyleCnt="0"/>
      <dgm:spPr/>
    </dgm:pt>
    <dgm:pt modelId="{521D008F-777F-463D-9FFE-7A5CC37EFBAE}" type="pres">
      <dgm:prSet presAssocID="{0A9E5F4B-4E12-4BCA-A089-EC7D5BF0D056}" presName="rootText" presStyleLbl="node2" presStyleIdx="5" presStyleCnt="6">
        <dgm:presLayoutVars>
          <dgm:chPref val="3"/>
        </dgm:presLayoutVars>
      </dgm:prSet>
      <dgm:spPr/>
      <dgm:t>
        <a:bodyPr/>
        <a:lstStyle/>
        <a:p>
          <a:endParaRPr lang="en-GB"/>
        </a:p>
      </dgm:t>
    </dgm:pt>
    <dgm:pt modelId="{2C790FE5-B61F-4D47-804E-02DF701EE7F6}" type="pres">
      <dgm:prSet presAssocID="{0A9E5F4B-4E12-4BCA-A089-EC7D5BF0D056}" presName="rootConnector" presStyleLbl="node2" presStyleIdx="5" presStyleCnt="6"/>
      <dgm:spPr/>
      <dgm:t>
        <a:bodyPr/>
        <a:lstStyle/>
        <a:p>
          <a:endParaRPr lang="en-GB"/>
        </a:p>
      </dgm:t>
    </dgm:pt>
    <dgm:pt modelId="{C69533A4-3A0C-4EC8-923D-5A224B4F1ECC}" type="pres">
      <dgm:prSet presAssocID="{0A9E5F4B-4E12-4BCA-A089-EC7D5BF0D056}" presName="hierChild4" presStyleCnt="0"/>
      <dgm:spPr/>
    </dgm:pt>
    <dgm:pt modelId="{7C22AEAE-4E9D-4498-87C4-A40AD8A6055C}" type="pres">
      <dgm:prSet presAssocID="{0A9E5F4B-4E12-4BCA-A089-EC7D5BF0D056}" presName="hierChild5" presStyleCnt="0"/>
      <dgm:spPr/>
    </dgm:pt>
    <dgm:pt modelId="{F10F635F-EF04-4E62-AAEB-75FE7595B3C7}" type="pres">
      <dgm:prSet presAssocID="{DDB5F7D8-87CD-417F-B4CA-A86D1299D73A}" presName="hierChild3" presStyleCnt="0"/>
      <dgm:spPr/>
    </dgm:pt>
    <dgm:pt modelId="{42A98DBA-6771-4637-8A4E-B075B1DB7E67}" type="pres">
      <dgm:prSet presAssocID="{CA178B9E-2F60-4160-8C84-152907203CE6}" presName="hierRoot1" presStyleCnt="0">
        <dgm:presLayoutVars>
          <dgm:hierBranch val="init"/>
        </dgm:presLayoutVars>
      </dgm:prSet>
      <dgm:spPr/>
    </dgm:pt>
    <dgm:pt modelId="{6E864B60-1D7B-4118-A922-074AAEC7EB5E}" type="pres">
      <dgm:prSet presAssocID="{CA178B9E-2F60-4160-8C84-152907203CE6}" presName="rootComposite1" presStyleCnt="0"/>
      <dgm:spPr/>
    </dgm:pt>
    <dgm:pt modelId="{61E37D78-016C-4AA5-95AA-EE8670B0059B}" type="pres">
      <dgm:prSet presAssocID="{CA178B9E-2F60-4160-8C84-152907203CE6}" presName="rootText1" presStyleLbl="node0" presStyleIdx="1" presStyleCnt="4" custScaleX="92951" custScaleY="111384" custLinFactX="-12071" custLinFactY="-26225" custLinFactNeighborX="-100000" custLinFactNeighborY="-100000">
        <dgm:presLayoutVars>
          <dgm:chPref val="3"/>
        </dgm:presLayoutVars>
      </dgm:prSet>
      <dgm:spPr/>
      <dgm:t>
        <a:bodyPr/>
        <a:lstStyle/>
        <a:p>
          <a:endParaRPr lang="en-GB"/>
        </a:p>
      </dgm:t>
    </dgm:pt>
    <dgm:pt modelId="{0EC0528D-FF61-4912-9E05-C9B4620C9ECF}" type="pres">
      <dgm:prSet presAssocID="{CA178B9E-2F60-4160-8C84-152907203CE6}" presName="rootConnector1" presStyleLbl="node1" presStyleIdx="0" presStyleCnt="0"/>
      <dgm:spPr/>
      <dgm:t>
        <a:bodyPr/>
        <a:lstStyle/>
        <a:p>
          <a:endParaRPr lang="en-GB"/>
        </a:p>
      </dgm:t>
    </dgm:pt>
    <dgm:pt modelId="{BEFCAE6D-DA0B-4D12-978E-69E56516E0E8}" type="pres">
      <dgm:prSet presAssocID="{CA178B9E-2F60-4160-8C84-152907203CE6}" presName="hierChild2" presStyleCnt="0"/>
      <dgm:spPr/>
    </dgm:pt>
    <dgm:pt modelId="{145D244C-373D-4C36-95A7-4BBE080D8731}" type="pres">
      <dgm:prSet presAssocID="{CA178B9E-2F60-4160-8C84-152907203CE6}" presName="hierChild3" presStyleCnt="0"/>
      <dgm:spPr/>
    </dgm:pt>
    <dgm:pt modelId="{4AB2CBB5-DE2C-4341-B4AB-B3A78BE2D1BA}" type="pres">
      <dgm:prSet presAssocID="{517B33A1-6CB9-4DA7-A94C-2CCA8C67B6C0}" presName="hierRoot1" presStyleCnt="0">
        <dgm:presLayoutVars>
          <dgm:hierBranch val="init"/>
        </dgm:presLayoutVars>
      </dgm:prSet>
      <dgm:spPr/>
    </dgm:pt>
    <dgm:pt modelId="{5F62EA85-069B-4FBA-ADBA-B2EDA7F2E309}" type="pres">
      <dgm:prSet presAssocID="{517B33A1-6CB9-4DA7-A94C-2CCA8C67B6C0}" presName="rootComposite1" presStyleCnt="0"/>
      <dgm:spPr/>
    </dgm:pt>
    <dgm:pt modelId="{7FE209E4-8C99-4250-8BCF-44532C181477}" type="pres">
      <dgm:prSet presAssocID="{517B33A1-6CB9-4DA7-A94C-2CCA8C67B6C0}" presName="rootText1" presStyleLbl="node0" presStyleIdx="2" presStyleCnt="4" custScaleX="92951" custScaleY="102908" custLinFactX="-100000" custLinFactY="-100000" custLinFactNeighborX="-126398" custLinFactNeighborY="-135149">
        <dgm:presLayoutVars>
          <dgm:chPref val="3"/>
        </dgm:presLayoutVars>
      </dgm:prSet>
      <dgm:spPr/>
      <dgm:t>
        <a:bodyPr/>
        <a:lstStyle/>
        <a:p>
          <a:endParaRPr lang="en-GB"/>
        </a:p>
      </dgm:t>
    </dgm:pt>
    <dgm:pt modelId="{074A6331-539B-4B90-A60D-5110DD868C60}" type="pres">
      <dgm:prSet presAssocID="{517B33A1-6CB9-4DA7-A94C-2CCA8C67B6C0}" presName="rootConnector1" presStyleLbl="node1" presStyleIdx="0" presStyleCnt="0"/>
      <dgm:spPr/>
      <dgm:t>
        <a:bodyPr/>
        <a:lstStyle/>
        <a:p>
          <a:endParaRPr lang="en-GB"/>
        </a:p>
      </dgm:t>
    </dgm:pt>
    <dgm:pt modelId="{70C05601-E505-47D3-90CC-35AAEA467504}" type="pres">
      <dgm:prSet presAssocID="{517B33A1-6CB9-4DA7-A94C-2CCA8C67B6C0}" presName="hierChild2" presStyleCnt="0"/>
      <dgm:spPr/>
    </dgm:pt>
    <dgm:pt modelId="{88EE769A-49F3-45D2-A94F-4365EA5C42AF}" type="pres">
      <dgm:prSet presAssocID="{517B33A1-6CB9-4DA7-A94C-2CCA8C67B6C0}" presName="hierChild3" presStyleCnt="0"/>
      <dgm:spPr/>
    </dgm:pt>
    <dgm:pt modelId="{2D190925-AB40-4B3E-96C6-B1A8F1BE53B6}" type="pres">
      <dgm:prSet presAssocID="{DEC91F90-59B3-4F91-935B-6A683B90D955}" presName="hierRoot1" presStyleCnt="0">
        <dgm:presLayoutVars>
          <dgm:hierBranch val="init"/>
        </dgm:presLayoutVars>
      </dgm:prSet>
      <dgm:spPr/>
    </dgm:pt>
    <dgm:pt modelId="{8464A8B0-6F89-4498-A3B4-8FF110C77EA3}" type="pres">
      <dgm:prSet presAssocID="{DEC91F90-59B3-4F91-935B-6A683B90D955}" presName="rootComposite1" presStyleCnt="0"/>
      <dgm:spPr/>
    </dgm:pt>
    <dgm:pt modelId="{4BEB111A-A239-445A-B274-D10F14B06B78}" type="pres">
      <dgm:prSet presAssocID="{DEC91F90-59B3-4F91-935B-6A683B90D955}" presName="rootText1" presStyleLbl="node0" presStyleIdx="3" presStyleCnt="4" custScaleX="113483" custScaleY="102908" custLinFactX="-200000" custLinFactNeighborX="-292350" custLinFactNeighborY="-94579">
        <dgm:presLayoutVars>
          <dgm:chPref val="3"/>
        </dgm:presLayoutVars>
      </dgm:prSet>
      <dgm:spPr/>
      <dgm:t>
        <a:bodyPr/>
        <a:lstStyle/>
        <a:p>
          <a:endParaRPr lang="en-GB"/>
        </a:p>
      </dgm:t>
    </dgm:pt>
    <dgm:pt modelId="{27B0AC01-AF20-4699-9C97-7CE3011AD98B}" type="pres">
      <dgm:prSet presAssocID="{DEC91F90-59B3-4F91-935B-6A683B90D955}" presName="rootConnector1" presStyleLbl="node1" presStyleIdx="0" presStyleCnt="0"/>
      <dgm:spPr/>
      <dgm:t>
        <a:bodyPr/>
        <a:lstStyle/>
        <a:p>
          <a:endParaRPr lang="en-GB"/>
        </a:p>
      </dgm:t>
    </dgm:pt>
    <dgm:pt modelId="{8C6905D7-5F4D-4FB0-A76B-0DC2817D13B6}" type="pres">
      <dgm:prSet presAssocID="{DEC91F90-59B3-4F91-935B-6A683B90D955}" presName="hierChild2" presStyleCnt="0"/>
      <dgm:spPr/>
    </dgm:pt>
    <dgm:pt modelId="{02604F86-DD25-4124-95FD-DB584244A988}" type="pres">
      <dgm:prSet presAssocID="{DEC91F90-59B3-4F91-935B-6A683B90D955}" presName="hierChild3" presStyleCnt="0"/>
      <dgm:spPr/>
    </dgm:pt>
  </dgm:ptLst>
  <dgm:cxnLst>
    <dgm:cxn modelId="{62CF940C-B415-46D1-876E-CF409991CDB3}" srcId="{DDB5F7D8-87CD-417F-B4CA-A86D1299D73A}" destId="{500E9DEA-12E2-48F6-902C-94B70CEC6624}" srcOrd="3" destOrd="0" parTransId="{ADF64062-B8D1-40F6-88F1-43D9DEF53014}" sibTransId="{F18503F4-1F27-46B7-97E9-DC3EEB20D88A}"/>
    <dgm:cxn modelId="{27AC6237-C628-4B19-81B1-427C7DF9BBD0}" type="presOf" srcId="{8351F3B2-5433-4A3B-AE16-B4CE573E72C7}" destId="{BE3554DF-3CC6-49B5-9A2D-BBA80FE3A95A}" srcOrd="0" destOrd="0" presId="urn:microsoft.com/office/officeart/2005/8/layout/orgChart1"/>
    <dgm:cxn modelId="{15898721-A40A-46B7-9B3A-2DDD587BFDF2}" type="presOf" srcId="{DB42C97F-82E9-4EB4-A711-D16414D3E270}" destId="{BFB4B3D0-6352-4D13-BC9A-DE9BE53F5E71}" srcOrd="0" destOrd="0" presId="urn:microsoft.com/office/officeart/2005/8/layout/orgChart1"/>
    <dgm:cxn modelId="{AFE5FC49-6925-4E58-A645-4ADDCD4472EA}" type="presOf" srcId="{7888221A-5273-4A3D-AC18-5A49DCB0EED1}" destId="{F5A814D3-85A6-4346-B0DF-125F7E7047B8}" srcOrd="0" destOrd="0" presId="urn:microsoft.com/office/officeart/2005/8/layout/orgChart1"/>
    <dgm:cxn modelId="{62DFC298-F76E-4FD7-BD9C-E3D9B266C801}" type="presOf" srcId="{CA178B9E-2F60-4160-8C84-152907203CE6}" destId="{0EC0528D-FF61-4912-9E05-C9B4620C9ECF}" srcOrd="1" destOrd="0" presId="urn:microsoft.com/office/officeart/2005/8/layout/orgChart1"/>
    <dgm:cxn modelId="{0C15C6E4-04A8-42C1-92B4-26838AC1B09E}" type="presOf" srcId="{DB42C97F-82E9-4EB4-A711-D16414D3E270}" destId="{4F6850C8-A0EE-4A76-947A-F77918513A9C}" srcOrd="1" destOrd="0" presId="urn:microsoft.com/office/officeart/2005/8/layout/orgChart1"/>
    <dgm:cxn modelId="{445F3392-909E-45E1-BC37-96B0803CCB6E}" type="presOf" srcId="{220A1746-B2D5-4B06-BBDB-6C39D301E09B}" destId="{69778937-53DA-422C-AC3F-472DC651DC49}" srcOrd="0" destOrd="0" presId="urn:microsoft.com/office/officeart/2005/8/layout/orgChart1"/>
    <dgm:cxn modelId="{1EE24009-2FF7-43BE-84F3-12E9681FB3DB}" type="presOf" srcId="{DEC91F90-59B3-4F91-935B-6A683B90D955}" destId="{27B0AC01-AF20-4699-9C97-7CE3011AD98B}" srcOrd="1" destOrd="0" presId="urn:microsoft.com/office/officeart/2005/8/layout/orgChart1"/>
    <dgm:cxn modelId="{0227C2A7-594D-4C4E-83F0-F7FCBEA87BFC}" srcId="{7888221A-5273-4A3D-AC18-5A49DCB0EED1}" destId="{DDB5F7D8-87CD-417F-B4CA-A86D1299D73A}" srcOrd="0" destOrd="0" parTransId="{F1E0E0A8-88FA-4386-BCA5-5C8D1BE42311}" sibTransId="{083F67D2-3FF6-4965-9A16-DAB73018AD99}"/>
    <dgm:cxn modelId="{FA496962-4609-48AE-B5C6-105D80D7FF89}" type="presOf" srcId="{DDB5F7D8-87CD-417F-B4CA-A86D1299D73A}" destId="{A2762334-4E12-4E32-ABD4-6C5223EF9CC4}" srcOrd="0" destOrd="0" presId="urn:microsoft.com/office/officeart/2005/8/layout/orgChart1"/>
    <dgm:cxn modelId="{900C88CA-FAE2-4879-AD22-73317976464B}" type="presOf" srcId="{0A9E5F4B-4E12-4BCA-A089-EC7D5BF0D056}" destId="{2C790FE5-B61F-4D47-804E-02DF701EE7F6}" srcOrd="1" destOrd="0" presId="urn:microsoft.com/office/officeart/2005/8/layout/orgChart1"/>
    <dgm:cxn modelId="{7A04F528-61B3-4317-BA88-8D27EC69961F}" type="presOf" srcId="{8161193A-71E4-4476-8D34-0804761B1285}" destId="{7DA593C1-7059-4362-8FEC-925BEB56FB8A}" srcOrd="0" destOrd="0" presId="urn:microsoft.com/office/officeart/2005/8/layout/orgChart1"/>
    <dgm:cxn modelId="{91837E39-7551-4D4B-8C85-493573C0F7E0}" type="presOf" srcId="{DDB5F7D8-87CD-417F-B4CA-A86D1299D73A}" destId="{C008800A-C9A3-4C78-9222-BCC88A820E8F}" srcOrd="1" destOrd="0" presId="urn:microsoft.com/office/officeart/2005/8/layout/orgChart1"/>
    <dgm:cxn modelId="{A915A829-A42B-48C3-BFE6-3486EC321B15}" srcId="{DDB5F7D8-87CD-417F-B4CA-A86D1299D73A}" destId="{FA1D90B9-562A-461F-9188-B9297C34D6F3}" srcOrd="2" destOrd="0" parTransId="{EFD95FE5-DC5C-4016-A4DA-A5EC3E184D9D}" sibTransId="{FD2A85F4-D068-43E4-8743-FC8E70BB21CE}"/>
    <dgm:cxn modelId="{247FB44B-8867-4CC4-B809-24032579AB14}" srcId="{DDB5F7D8-87CD-417F-B4CA-A86D1299D73A}" destId="{AE5112AC-49EA-41B8-863D-148A8447A5E4}" srcOrd="1" destOrd="0" parTransId="{8351F3B2-5433-4A3B-AE16-B4CE573E72C7}" sibTransId="{D6565D23-0F73-4E7F-84F3-0F0CFB04BA1C}"/>
    <dgm:cxn modelId="{F53C879B-E689-482E-922E-E8E68691A642}" srcId="{7888221A-5273-4A3D-AC18-5A49DCB0EED1}" destId="{DEC91F90-59B3-4F91-935B-6A683B90D955}" srcOrd="3" destOrd="0" parTransId="{7124F509-A49C-47D6-9FA2-C713D0FD6535}" sibTransId="{FF330D0A-F397-45B8-A5BE-B710A170B3BD}"/>
    <dgm:cxn modelId="{02682132-9BD4-46FD-8855-7A5E62ADD4B0}" type="presOf" srcId="{ADF64062-B8D1-40F6-88F1-43D9DEF53014}" destId="{E8FD3E28-2730-430A-B28F-6FFF1286EBE2}" srcOrd="0" destOrd="0" presId="urn:microsoft.com/office/officeart/2005/8/layout/orgChart1"/>
    <dgm:cxn modelId="{46EC1CE2-0006-454F-87F1-2ADFCFD74158}" type="presOf" srcId="{EFD95FE5-DC5C-4016-A4DA-A5EC3E184D9D}" destId="{0F65823D-46B8-4057-BCEA-B3F0FF3D330A}" srcOrd="0" destOrd="0" presId="urn:microsoft.com/office/officeart/2005/8/layout/orgChart1"/>
    <dgm:cxn modelId="{0D64F0B2-9861-4B3B-95D9-5B6B08E34411}" type="presOf" srcId="{500E9DEA-12E2-48F6-902C-94B70CEC6624}" destId="{AEB8C735-C44B-462A-9CA2-41ECC6F07D90}" srcOrd="1" destOrd="0" presId="urn:microsoft.com/office/officeart/2005/8/layout/orgChart1"/>
    <dgm:cxn modelId="{A42F4EED-56CA-4170-84D0-56481F234F32}" type="presOf" srcId="{500E9DEA-12E2-48F6-902C-94B70CEC6624}" destId="{803017A2-DB3D-46B9-B434-66B32CF6C442}" srcOrd="0" destOrd="0" presId="urn:microsoft.com/office/officeart/2005/8/layout/orgChart1"/>
    <dgm:cxn modelId="{DC3CE1CE-B490-4DFB-81EC-582B33F95360}" type="presOf" srcId="{AE5112AC-49EA-41B8-863D-148A8447A5E4}" destId="{7B0BC8AC-10BA-48D8-B066-7DFA32FF35AD}" srcOrd="0" destOrd="0" presId="urn:microsoft.com/office/officeart/2005/8/layout/orgChart1"/>
    <dgm:cxn modelId="{AC11BD6F-D658-4FFE-8D18-2D397614973A}" type="presOf" srcId="{FA1D90B9-562A-461F-9188-B9297C34D6F3}" destId="{CE60C4C1-C127-4526-8D1A-21C782BEB8CA}" srcOrd="0" destOrd="0" presId="urn:microsoft.com/office/officeart/2005/8/layout/orgChart1"/>
    <dgm:cxn modelId="{6D0F39B1-FC15-47CB-B74B-E2FC92AD630E}" srcId="{DDB5F7D8-87CD-417F-B4CA-A86D1299D73A}" destId="{0A9E5F4B-4E12-4BCA-A089-EC7D5BF0D056}" srcOrd="5" destOrd="0" parTransId="{8161193A-71E4-4476-8D34-0804761B1285}" sibTransId="{F6AE050E-0169-49AF-850F-6DDE15C5C104}"/>
    <dgm:cxn modelId="{BBD85272-1B66-46C9-902E-F353431615B3}" srcId="{DDB5F7D8-87CD-417F-B4CA-A86D1299D73A}" destId="{DB42C97F-82E9-4EB4-A711-D16414D3E270}" srcOrd="0" destOrd="0" parTransId="{DFBA97B5-6925-4013-A8FE-561EA1035476}" sibTransId="{8E182492-57D7-4E5D-9DCA-CE2ED9DAF713}"/>
    <dgm:cxn modelId="{98CB0B96-2A98-4C6D-AF59-936B7C6FD309}" srcId="{DDB5F7D8-87CD-417F-B4CA-A86D1299D73A}" destId="{9D14C540-F908-44F6-BD85-281A0D3BC18D}" srcOrd="4" destOrd="0" parTransId="{220A1746-B2D5-4B06-BBDB-6C39D301E09B}" sibTransId="{E1D7AFBC-B9EF-454B-AB26-74B33ED02E59}"/>
    <dgm:cxn modelId="{4B074244-52B2-48DE-8F7F-AD7700ED482A}" type="presOf" srcId="{DEC91F90-59B3-4F91-935B-6A683B90D955}" destId="{4BEB111A-A239-445A-B274-D10F14B06B78}" srcOrd="0" destOrd="0" presId="urn:microsoft.com/office/officeart/2005/8/layout/orgChart1"/>
    <dgm:cxn modelId="{54B27101-4434-44FC-9720-3CF3D3D97B40}" type="presOf" srcId="{CA178B9E-2F60-4160-8C84-152907203CE6}" destId="{61E37D78-016C-4AA5-95AA-EE8670B0059B}" srcOrd="0" destOrd="0" presId="urn:microsoft.com/office/officeart/2005/8/layout/orgChart1"/>
    <dgm:cxn modelId="{2B17EBC2-9F38-4E53-8D95-A6CBC69ABD8F}" type="presOf" srcId="{FA1D90B9-562A-461F-9188-B9297C34D6F3}" destId="{385154A9-5050-4DF7-9E3E-D85538BDF439}" srcOrd="1" destOrd="0" presId="urn:microsoft.com/office/officeart/2005/8/layout/orgChart1"/>
    <dgm:cxn modelId="{69E3A344-41C2-4C57-9365-19F6CA6F0778}" type="presOf" srcId="{AE5112AC-49EA-41B8-863D-148A8447A5E4}" destId="{24A38293-5DF2-4433-B584-B6E3DA16894D}" srcOrd="1" destOrd="0" presId="urn:microsoft.com/office/officeart/2005/8/layout/orgChart1"/>
    <dgm:cxn modelId="{854125C9-0576-48DA-9209-F43DA3473DBE}" type="presOf" srcId="{0A9E5F4B-4E12-4BCA-A089-EC7D5BF0D056}" destId="{521D008F-777F-463D-9FFE-7A5CC37EFBAE}" srcOrd="0" destOrd="0" presId="urn:microsoft.com/office/officeart/2005/8/layout/orgChart1"/>
    <dgm:cxn modelId="{45EA4BFD-854C-4412-8F24-3AAFAFB02079}" srcId="{7888221A-5273-4A3D-AC18-5A49DCB0EED1}" destId="{CA178B9E-2F60-4160-8C84-152907203CE6}" srcOrd="1" destOrd="0" parTransId="{C039AE8D-A665-4126-81DF-14927FC9F2BD}" sibTransId="{1A7A2785-CB37-4948-BEFF-AA2D6FB8BAB2}"/>
    <dgm:cxn modelId="{C654565C-FEA3-4CA3-B63E-51A85E471282}" type="presOf" srcId="{517B33A1-6CB9-4DA7-A94C-2CCA8C67B6C0}" destId="{074A6331-539B-4B90-A60D-5110DD868C60}" srcOrd="1" destOrd="0" presId="urn:microsoft.com/office/officeart/2005/8/layout/orgChart1"/>
    <dgm:cxn modelId="{30EC9B28-2B35-4411-B9A1-64C1C59E0026}" type="presOf" srcId="{9D14C540-F908-44F6-BD85-281A0D3BC18D}" destId="{5F8FA18E-5AAE-4454-8505-56EA036EA864}" srcOrd="1" destOrd="0" presId="urn:microsoft.com/office/officeart/2005/8/layout/orgChart1"/>
    <dgm:cxn modelId="{C2C7595E-2BC1-47F3-A4D1-A276B76C9D13}" type="presOf" srcId="{DFBA97B5-6925-4013-A8FE-561EA1035476}" destId="{A13DCA5E-CB29-4042-BAFA-119EB9EE51B9}" srcOrd="0" destOrd="0" presId="urn:microsoft.com/office/officeart/2005/8/layout/orgChart1"/>
    <dgm:cxn modelId="{5D152D9D-5B5B-4182-95AF-6459CB7064D1}" type="presOf" srcId="{9D14C540-F908-44F6-BD85-281A0D3BC18D}" destId="{6F402505-2DA2-498B-AF45-298907730B8F}" srcOrd="0" destOrd="0" presId="urn:microsoft.com/office/officeart/2005/8/layout/orgChart1"/>
    <dgm:cxn modelId="{FEFFD6E8-3302-4C1D-A2B2-9754E6BA93A6}" srcId="{7888221A-5273-4A3D-AC18-5A49DCB0EED1}" destId="{517B33A1-6CB9-4DA7-A94C-2CCA8C67B6C0}" srcOrd="2" destOrd="0" parTransId="{475DC960-43F9-4C47-83A0-0ACB72C6EDA8}" sibTransId="{EB17A883-49E8-4A1E-B409-D24082842A7A}"/>
    <dgm:cxn modelId="{97A9F083-D292-4A74-9A09-F4ACF6EA5DDB}" type="presOf" srcId="{517B33A1-6CB9-4DA7-A94C-2CCA8C67B6C0}" destId="{7FE209E4-8C99-4250-8BCF-44532C181477}" srcOrd="0" destOrd="0" presId="urn:microsoft.com/office/officeart/2005/8/layout/orgChart1"/>
    <dgm:cxn modelId="{18DF305C-21A3-4FA1-ABF1-1B7186F12272}" type="presParOf" srcId="{F5A814D3-85A6-4346-B0DF-125F7E7047B8}" destId="{5CF653A9-0147-4C59-B38A-DDECC1429B57}" srcOrd="0" destOrd="0" presId="urn:microsoft.com/office/officeart/2005/8/layout/orgChart1"/>
    <dgm:cxn modelId="{E9A0D5B6-EE79-44E8-A3DD-453522CAA9E7}" type="presParOf" srcId="{5CF653A9-0147-4C59-B38A-DDECC1429B57}" destId="{7303CD9E-591C-40CA-A756-ED4249ED6A7E}" srcOrd="0" destOrd="0" presId="urn:microsoft.com/office/officeart/2005/8/layout/orgChart1"/>
    <dgm:cxn modelId="{BA22AB1A-59A7-46D0-BA43-266B96A1F7A3}" type="presParOf" srcId="{7303CD9E-591C-40CA-A756-ED4249ED6A7E}" destId="{A2762334-4E12-4E32-ABD4-6C5223EF9CC4}" srcOrd="0" destOrd="0" presId="urn:microsoft.com/office/officeart/2005/8/layout/orgChart1"/>
    <dgm:cxn modelId="{70A3F576-5C74-48AC-8F91-45C03FEA80C2}" type="presParOf" srcId="{7303CD9E-591C-40CA-A756-ED4249ED6A7E}" destId="{C008800A-C9A3-4C78-9222-BCC88A820E8F}" srcOrd="1" destOrd="0" presId="urn:microsoft.com/office/officeart/2005/8/layout/orgChart1"/>
    <dgm:cxn modelId="{B6277901-C817-460E-8126-819253845904}" type="presParOf" srcId="{5CF653A9-0147-4C59-B38A-DDECC1429B57}" destId="{7CF79FF9-59DF-472A-8E3D-A75BBBA399D6}" srcOrd="1" destOrd="0" presId="urn:microsoft.com/office/officeart/2005/8/layout/orgChart1"/>
    <dgm:cxn modelId="{5C994C01-06A0-4447-AAF2-6CF82E6EBAC3}" type="presParOf" srcId="{7CF79FF9-59DF-472A-8E3D-A75BBBA399D6}" destId="{A13DCA5E-CB29-4042-BAFA-119EB9EE51B9}" srcOrd="0" destOrd="0" presId="urn:microsoft.com/office/officeart/2005/8/layout/orgChart1"/>
    <dgm:cxn modelId="{4E44B9F7-B0E7-4F47-B981-A38CA9AA58F2}" type="presParOf" srcId="{7CF79FF9-59DF-472A-8E3D-A75BBBA399D6}" destId="{44581D79-ACC8-4B87-ACDF-B624DAE530D9}" srcOrd="1" destOrd="0" presId="urn:microsoft.com/office/officeart/2005/8/layout/orgChart1"/>
    <dgm:cxn modelId="{BFE0470E-6929-4C18-B1CF-CAAEB7AA297F}" type="presParOf" srcId="{44581D79-ACC8-4B87-ACDF-B624DAE530D9}" destId="{3207C0F5-6734-44CC-9B50-B42C0EE48243}" srcOrd="0" destOrd="0" presId="urn:microsoft.com/office/officeart/2005/8/layout/orgChart1"/>
    <dgm:cxn modelId="{A8EE2090-71BA-4497-B6F5-4655C3AF89EB}" type="presParOf" srcId="{3207C0F5-6734-44CC-9B50-B42C0EE48243}" destId="{BFB4B3D0-6352-4D13-BC9A-DE9BE53F5E71}" srcOrd="0" destOrd="0" presId="urn:microsoft.com/office/officeart/2005/8/layout/orgChart1"/>
    <dgm:cxn modelId="{C5C19B07-2AD3-4C0D-8516-85A93A60DE13}" type="presParOf" srcId="{3207C0F5-6734-44CC-9B50-B42C0EE48243}" destId="{4F6850C8-A0EE-4A76-947A-F77918513A9C}" srcOrd="1" destOrd="0" presId="urn:microsoft.com/office/officeart/2005/8/layout/orgChart1"/>
    <dgm:cxn modelId="{62213467-A350-451C-9EF9-9B9E56D6BBD5}" type="presParOf" srcId="{44581D79-ACC8-4B87-ACDF-B624DAE530D9}" destId="{25910EF2-6293-4279-871C-21658D256514}" srcOrd="1" destOrd="0" presId="urn:microsoft.com/office/officeart/2005/8/layout/orgChart1"/>
    <dgm:cxn modelId="{E39CFA25-BFA3-4185-9969-066188C7E787}" type="presParOf" srcId="{44581D79-ACC8-4B87-ACDF-B624DAE530D9}" destId="{3E66F796-29AD-480A-8364-5BA56E4745A9}" srcOrd="2" destOrd="0" presId="urn:microsoft.com/office/officeart/2005/8/layout/orgChart1"/>
    <dgm:cxn modelId="{95888128-621D-425A-9D00-2B0B902FEED0}" type="presParOf" srcId="{7CF79FF9-59DF-472A-8E3D-A75BBBA399D6}" destId="{BE3554DF-3CC6-49B5-9A2D-BBA80FE3A95A}" srcOrd="2" destOrd="0" presId="urn:microsoft.com/office/officeart/2005/8/layout/orgChart1"/>
    <dgm:cxn modelId="{3E76C1DE-7A62-423A-AF8B-2B26A0BD9963}" type="presParOf" srcId="{7CF79FF9-59DF-472A-8E3D-A75BBBA399D6}" destId="{4010A4DC-B6F9-4098-85E7-2D93B900B1C9}" srcOrd="3" destOrd="0" presId="urn:microsoft.com/office/officeart/2005/8/layout/orgChart1"/>
    <dgm:cxn modelId="{C2F44F45-79DB-4C6E-9967-0F66150C29B1}" type="presParOf" srcId="{4010A4DC-B6F9-4098-85E7-2D93B900B1C9}" destId="{E84861C4-E23F-443F-98FA-9C05049332CE}" srcOrd="0" destOrd="0" presId="urn:microsoft.com/office/officeart/2005/8/layout/orgChart1"/>
    <dgm:cxn modelId="{E853F6FB-9945-460A-A42A-CC369295DF4D}" type="presParOf" srcId="{E84861C4-E23F-443F-98FA-9C05049332CE}" destId="{7B0BC8AC-10BA-48D8-B066-7DFA32FF35AD}" srcOrd="0" destOrd="0" presId="urn:microsoft.com/office/officeart/2005/8/layout/orgChart1"/>
    <dgm:cxn modelId="{67CEE798-A970-458C-A2C0-507CF5112906}" type="presParOf" srcId="{E84861C4-E23F-443F-98FA-9C05049332CE}" destId="{24A38293-5DF2-4433-B584-B6E3DA16894D}" srcOrd="1" destOrd="0" presId="urn:microsoft.com/office/officeart/2005/8/layout/orgChart1"/>
    <dgm:cxn modelId="{D33EBEED-1784-4F09-9CDA-5137D6892112}" type="presParOf" srcId="{4010A4DC-B6F9-4098-85E7-2D93B900B1C9}" destId="{C8C0643A-DB0D-47B3-8984-B082850958FB}" srcOrd="1" destOrd="0" presId="urn:microsoft.com/office/officeart/2005/8/layout/orgChart1"/>
    <dgm:cxn modelId="{412B47BA-0018-4FC0-8B9B-ACD560994677}" type="presParOf" srcId="{4010A4DC-B6F9-4098-85E7-2D93B900B1C9}" destId="{8C8C039D-F83D-46AD-8190-305B9411450A}" srcOrd="2" destOrd="0" presId="urn:microsoft.com/office/officeart/2005/8/layout/orgChart1"/>
    <dgm:cxn modelId="{A7BDF38D-0BB6-4055-B8A8-9557624BE402}" type="presParOf" srcId="{7CF79FF9-59DF-472A-8E3D-A75BBBA399D6}" destId="{0F65823D-46B8-4057-BCEA-B3F0FF3D330A}" srcOrd="4" destOrd="0" presId="urn:microsoft.com/office/officeart/2005/8/layout/orgChart1"/>
    <dgm:cxn modelId="{98A9BB6C-492B-4268-98A2-33E1115B2BAD}" type="presParOf" srcId="{7CF79FF9-59DF-472A-8E3D-A75BBBA399D6}" destId="{CA7374F8-71A7-4F66-A4E2-3DA0834BF1E9}" srcOrd="5" destOrd="0" presId="urn:microsoft.com/office/officeart/2005/8/layout/orgChart1"/>
    <dgm:cxn modelId="{E8DC9608-9F5F-4DA8-AEA1-C6E9DC718E52}" type="presParOf" srcId="{CA7374F8-71A7-4F66-A4E2-3DA0834BF1E9}" destId="{8C42A508-7F42-49AF-8C9A-F03F189F0B84}" srcOrd="0" destOrd="0" presId="urn:microsoft.com/office/officeart/2005/8/layout/orgChart1"/>
    <dgm:cxn modelId="{19C3FD84-24E0-4A9F-B335-FADBEF3F9902}" type="presParOf" srcId="{8C42A508-7F42-49AF-8C9A-F03F189F0B84}" destId="{CE60C4C1-C127-4526-8D1A-21C782BEB8CA}" srcOrd="0" destOrd="0" presId="urn:microsoft.com/office/officeart/2005/8/layout/orgChart1"/>
    <dgm:cxn modelId="{5AB690D5-153E-46C3-B233-53361BD3EC16}" type="presParOf" srcId="{8C42A508-7F42-49AF-8C9A-F03F189F0B84}" destId="{385154A9-5050-4DF7-9E3E-D85538BDF439}" srcOrd="1" destOrd="0" presId="urn:microsoft.com/office/officeart/2005/8/layout/orgChart1"/>
    <dgm:cxn modelId="{683B978E-678C-4071-9019-F4BA36084050}" type="presParOf" srcId="{CA7374F8-71A7-4F66-A4E2-3DA0834BF1E9}" destId="{3B6A38B2-C356-4107-913B-4D3D43D1D633}" srcOrd="1" destOrd="0" presId="urn:microsoft.com/office/officeart/2005/8/layout/orgChart1"/>
    <dgm:cxn modelId="{DA15F9E9-5A81-4BDA-A180-0C4C308FC902}" type="presParOf" srcId="{CA7374F8-71A7-4F66-A4E2-3DA0834BF1E9}" destId="{2BB750D3-53C0-40E9-9CCD-5B95AB9A36D2}" srcOrd="2" destOrd="0" presId="urn:microsoft.com/office/officeart/2005/8/layout/orgChart1"/>
    <dgm:cxn modelId="{878858F7-3E1F-43C9-981D-9ABB83D8F016}" type="presParOf" srcId="{7CF79FF9-59DF-472A-8E3D-A75BBBA399D6}" destId="{E8FD3E28-2730-430A-B28F-6FFF1286EBE2}" srcOrd="6" destOrd="0" presId="urn:microsoft.com/office/officeart/2005/8/layout/orgChart1"/>
    <dgm:cxn modelId="{049FC109-EDE0-4275-99CF-A901171C37BC}" type="presParOf" srcId="{7CF79FF9-59DF-472A-8E3D-A75BBBA399D6}" destId="{E3EFF131-851C-4432-B96E-7B56563C96D1}" srcOrd="7" destOrd="0" presId="urn:microsoft.com/office/officeart/2005/8/layout/orgChart1"/>
    <dgm:cxn modelId="{2B70984E-567E-47AF-B42E-5AB120852473}" type="presParOf" srcId="{E3EFF131-851C-4432-B96E-7B56563C96D1}" destId="{DB985E35-FBB6-4693-B3BE-7B756CFECDDF}" srcOrd="0" destOrd="0" presId="urn:microsoft.com/office/officeart/2005/8/layout/orgChart1"/>
    <dgm:cxn modelId="{1FF2ADD2-671F-4A8C-86D2-E656EA8754D9}" type="presParOf" srcId="{DB985E35-FBB6-4693-B3BE-7B756CFECDDF}" destId="{803017A2-DB3D-46B9-B434-66B32CF6C442}" srcOrd="0" destOrd="0" presId="urn:microsoft.com/office/officeart/2005/8/layout/orgChart1"/>
    <dgm:cxn modelId="{72697AF0-F6A7-4FE4-A5A8-67DF25FAD045}" type="presParOf" srcId="{DB985E35-FBB6-4693-B3BE-7B756CFECDDF}" destId="{AEB8C735-C44B-462A-9CA2-41ECC6F07D90}" srcOrd="1" destOrd="0" presId="urn:microsoft.com/office/officeart/2005/8/layout/orgChart1"/>
    <dgm:cxn modelId="{9E3ABAE1-16D0-4E86-9B98-EE89BEC1ABF3}" type="presParOf" srcId="{E3EFF131-851C-4432-B96E-7B56563C96D1}" destId="{383EE3A2-8A3F-4B95-A290-D1154A794804}" srcOrd="1" destOrd="0" presId="urn:microsoft.com/office/officeart/2005/8/layout/orgChart1"/>
    <dgm:cxn modelId="{EF49A154-D585-41C8-8EE4-D1E75B91A0A0}" type="presParOf" srcId="{E3EFF131-851C-4432-B96E-7B56563C96D1}" destId="{FF995345-72F4-48FC-8BB9-6C22813FD250}" srcOrd="2" destOrd="0" presId="urn:microsoft.com/office/officeart/2005/8/layout/orgChart1"/>
    <dgm:cxn modelId="{CC63FF2C-EC21-4ECC-A348-019D56371148}" type="presParOf" srcId="{7CF79FF9-59DF-472A-8E3D-A75BBBA399D6}" destId="{69778937-53DA-422C-AC3F-472DC651DC49}" srcOrd="8" destOrd="0" presId="urn:microsoft.com/office/officeart/2005/8/layout/orgChart1"/>
    <dgm:cxn modelId="{FEAE1086-5BB6-4676-B2D2-F8120F95CDFB}" type="presParOf" srcId="{7CF79FF9-59DF-472A-8E3D-A75BBBA399D6}" destId="{0D18B2EF-5CA5-4A04-BE5A-C55FA3A1A9BB}" srcOrd="9" destOrd="0" presId="urn:microsoft.com/office/officeart/2005/8/layout/orgChart1"/>
    <dgm:cxn modelId="{C73552A1-5874-4B9B-9A44-CD08851174F9}" type="presParOf" srcId="{0D18B2EF-5CA5-4A04-BE5A-C55FA3A1A9BB}" destId="{CC9D944D-806F-4597-87C8-4A9A4FE8B148}" srcOrd="0" destOrd="0" presId="urn:microsoft.com/office/officeart/2005/8/layout/orgChart1"/>
    <dgm:cxn modelId="{95413C73-CB7E-4223-8D65-F887104EEEAB}" type="presParOf" srcId="{CC9D944D-806F-4597-87C8-4A9A4FE8B148}" destId="{6F402505-2DA2-498B-AF45-298907730B8F}" srcOrd="0" destOrd="0" presId="urn:microsoft.com/office/officeart/2005/8/layout/orgChart1"/>
    <dgm:cxn modelId="{67F08CC4-E8EB-4DA1-8F25-9041CFCF8D40}" type="presParOf" srcId="{CC9D944D-806F-4597-87C8-4A9A4FE8B148}" destId="{5F8FA18E-5AAE-4454-8505-56EA036EA864}" srcOrd="1" destOrd="0" presId="urn:microsoft.com/office/officeart/2005/8/layout/orgChart1"/>
    <dgm:cxn modelId="{2633756B-5119-409A-87ED-7682E09D972D}" type="presParOf" srcId="{0D18B2EF-5CA5-4A04-BE5A-C55FA3A1A9BB}" destId="{DA4ACD0C-2598-4A8C-B808-62CF73EDE85D}" srcOrd="1" destOrd="0" presId="urn:microsoft.com/office/officeart/2005/8/layout/orgChart1"/>
    <dgm:cxn modelId="{B518E37E-A177-4651-91DA-282D9F6E84D3}" type="presParOf" srcId="{0D18B2EF-5CA5-4A04-BE5A-C55FA3A1A9BB}" destId="{8EF88178-7357-4581-8FE5-2720F5764872}" srcOrd="2" destOrd="0" presId="urn:microsoft.com/office/officeart/2005/8/layout/orgChart1"/>
    <dgm:cxn modelId="{D858C8E4-FCEA-49EA-8E58-DBA53ECA473E}" type="presParOf" srcId="{7CF79FF9-59DF-472A-8E3D-A75BBBA399D6}" destId="{7DA593C1-7059-4362-8FEC-925BEB56FB8A}" srcOrd="10" destOrd="0" presId="urn:microsoft.com/office/officeart/2005/8/layout/orgChart1"/>
    <dgm:cxn modelId="{37A69AA6-147C-4CB9-BE89-541C9A89B03A}" type="presParOf" srcId="{7CF79FF9-59DF-472A-8E3D-A75BBBA399D6}" destId="{895BF8AA-C971-4A1E-89CC-24BCC2F3FDD0}" srcOrd="11" destOrd="0" presId="urn:microsoft.com/office/officeart/2005/8/layout/orgChart1"/>
    <dgm:cxn modelId="{0E8F3A1E-D49C-4277-9308-69CE237803E8}" type="presParOf" srcId="{895BF8AA-C971-4A1E-89CC-24BCC2F3FDD0}" destId="{AA0B3550-AB5C-43AF-8841-4F3169458826}" srcOrd="0" destOrd="0" presId="urn:microsoft.com/office/officeart/2005/8/layout/orgChart1"/>
    <dgm:cxn modelId="{77E7E0C0-6B4E-423A-A73F-631508F53EE3}" type="presParOf" srcId="{AA0B3550-AB5C-43AF-8841-4F3169458826}" destId="{521D008F-777F-463D-9FFE-7A5CC37EFBAE}" srcOrd="0" destOrd="0" presId="urn:microsoft.com/office/officeart/2005/8/layout/orgChart1"/>
    <dgm:cxn modelId="{85FC2FF1-5A70-43EB-8EE6-AB651E82277D}" type="presParOf" srcId="{AA0B3550-AB5C-43AF-8841-4F3169458826}" destId="{2C790FE5-B61F-4D47-804E-02DF701EE7F6}" srcOrd="1" destOrd="0" presId="urn:microsoft.com/office/officeart/2005/8/layout/orgChart1"/>
    <dgm:cxn modelId="{305641AE-C37F-4EB6-87F8-D944826CD504}" type="presParOf" srcId="{895BF8AA-C971-4A1E-89CC-24BCC2F3FDD0}" destId="{C69533A4-3A0C-4EC8-923D-5A224B4F1ECC}" srcOrd="1" destOrd="0" presId="urn:microsoft.com/office/officeart/2005/8/layout/orgChart1"/>
    <dgm:cxn modelId="{E859BB05-EB53-48B9-87A0-3337CA819064}" type="presParOf" srcId="{895BF8AA-C971-4A1E-89CC-24BCC2F3FDD0}" destId="{7C22AEAE-4E9D-4498-87C4-A40AD8A6055C}" srcOrd="2" destOrd="0" presId="urn:microsoft.com/office/officeart/2005/8/layout/orgChart1"/>
    <dgm:cxn modelId="{2E8D11D4-B885-4FE8-9417-2545A02D43D3}" type="presParOf" srcId="{5CF653A9-0147-4C59-B38A-DDECC1429B57}" destId="{F10F635F-EF04-4E62-AAEB-75FE7595B3C7}" srcOrd="2" destOrd="0" presId="urn:microsoft.com/office/officeart/2005/8/layout/orgChart1"/>
    <dgm:cxn modelId="{E5A8B38E-4B42-4337-BD7B-144D3C6BED7A}" type="presParOf" srcId="{F5A814D3-85A6-4346-B0DF-125F7E7047B8}" destId="{42A98DBA-6771-4637-8A4E-B075B1DB7E67}" srcOrd="1" destOrd="0" presId="urn:microsoft.com/office/officeart/2005/8/layout/orgChart1"/>
    <dgm:cxn modelId="{D92673AB-B66E-4473-A48C-D1D8AC49F60C}" type="presParOf" srcId="{42A98DBA-6771-4637-8A4E-B075B1DB7E67}" destId="{6E864B60-1D7B-4118-A922-074AAEC7EB5E}" srcOrd="0" destOrd="0" presId="urn:microsoft.com/office/officeart/2005/8/layout/orgChart1"/>
    <dgm:cxn modelId="{A4D56A15-3749-4890-BE51-DE2F22D6F8C0}" type="presParOf" srcId="{6E864B60-1D7B-4118-A922-074AAEC7EB5E}" destId="{61E37D78-016C-4AA5-95AA-EE8670B0059B}" srcOrd="0" destOrd="0" presId="urn:microsoft.com/office/officeart/2005/8/layout/orgChart1"/>
    <dgm:cxn modelId="{C0BD006E-AFF4-48FF-8924-0BDFDB6CCA45}" type="presParOf" srcId="{6E864B60-1D7B-4118-A922-074AAEC7EB5E}" destId="{0EC0528D-FF61-4912-9E05-C9B4620C9ECF}" srcOrd="1" destOrd="0" presId="urn:microsoft.com/office/officeart/2005/8/layout/orgChart1"/>
    <dgm:cxn modelId="{78761B8E-F930-495C-8B1F-88843B4DB86C}" type="presParOf" srcId="{42A98DBA-6771-4637-8A4E-B075B1DB7E67}" destId="{BEFCAE6D-DA0B-4D12-978E-69E56516E0E8}" srcOrd="1" destOrd="0" presId="urn:microsoft.com/office/officeart/2005/8/layout/orgChart1"/>
    <dgm:cxn modelId="{7905DC92-2C58-47FC-945D-F86C2B1DDB7D}" type="presParOf" srcId="{42A98DBA-6771-4637-8A4E-B075B1DB7E67}" destId="{145D244C-373D-4C36-95A7-4BBE080D8731}" srcOrd="2" destOrd="0" presId="urn:microsoft.com/office/officeart/2005/8/layout/orgChart1"/>
    <dgm:cxn modelId="{D6619919-305A-4DF3-8189-9CE9ED39E04B}" type="presParOf" srcId="{F5A814D3-85A6-4346-B0DF-125F7E7047B8}" destId="{4AB2CBB5-DE2C-4341-B4AB-B3A78BE2D1BA}" srcOrd="2" destOrd="0" presId="urn:microsoft.com/office/officeart/2005/8/layout/orgChart1"/>
    <dgm:cxn modelId="{772F4122-A758-4476-9E41-FA766F6C4CF9}" type="presParOf" srcId="{4AB2CBB5-DE2C-4341-B4AB-B3A78BE2D1BA}" destId="{5F62EA85-069B-4FBA-ADBA-B2EDA7F2E309}" srcOrd="0" destOrd="0" presId="urn:microsoft.com/office/officeart/2005/8/layout/orgChart1"/>
    <dgm:cxn modelId="{B635491E-C9A1-4A43-B6F9-258CFA9A20F1}" type="presParOf" srcId="{5F62EA85-069B-4FBA-ADBA-B2EDA7F2E309}" destId="{7FE209E4-8C99-4250-8BCF-44532C181477}" srcOrd="0" destOrd="0" presId="urn:microsoft.com/office/officeart/2005/8/layout/orgChart1"/>
    <dgm:cxn modelId="{E77B8334-D290-42F1-95DA-AE013FAB98C7}" type="presParOf" srcId="{5F62EA85-069B-4FBA-ADBA-B2EDA7F2E309}" destId="{074A6331-539B-4B90-A60D-5110DD868C60}" srcOrd="1" destOrd="0" presId="urn:microsoft.com/office/officeart/2005/8/layout/orgChart1"/>
    <dgm:cxn modelId="{7D57ECBC-151C-4406-819C-A83E121A5663}" type="presParOf" srcId="{4AB2CBB5-DE2C-4341-B4AB-B3A78BE2D1BA}" destId="{70C05601-E505-47D3-90CC-35AAEA467504}" srcOrd="1" destOrd="0" presId="urn:microsoft.com/office/officeart/2005/8/layout/orgChart1"/>
    <dgm:cxn modelId="{E3C81BDF-E6B0-422D-A9DD-21C80E8E7539}" type="presParOf" srcId="{4AB2CBB5-DE2C-4341-B4AB-B3A78BE2D1BA}" destId="{88EE769A-49F3-45D2-A94F-4365EA5C42AF}" srcOrd="2" destOrd="0" presId="urn:microsoft.com/office/officeart/2005/8/layout/orgChart1"/>
    <dgm:cxn modelId="{92346EF7-E873-4DEA-BED8-7FAA408B2DB4}" type="presParOf" srcId="{F5A814D3-85A6-4346-B0DF-125F7E7047B8}" destId="{2D190925-AB40-4B3E-96C6-B1A8F1BE53B6}" srcOrd="3" destOrd="0" presId="urn:microsoft.com/office/officeart/2005/8/layout/orgChart1"/>
    <dgm:cxn modelId="{F214B2AB-DD96-4023-976B-54FF0C74ED5A}" type="presParOf" srcId="{2D190925-AB40-4B3E-96C6-B1A8F1BE53B6}" destId="{8464A8B0-6F89-4498-A3B4-8FF110C77EA3}" srcOrd="0" destOrd="0" presId="urn:microsoft.com/office/officeart/2005/8/layout/orgChart1"/>
    <dgm:cxn modelId="{5D046E7D-C645-490F-B1D3-AF5974CC33F3}" type="presParOf" srcId="{8464A8B0-6F89-4498-A3B4-8FF110C77EA3}" destId="{4BEB111A-A239-445A-B274-D10F14B06B78}" srcOrd="0" destOrd="0" presId="urn:microsoft.com/office/officeart/2005/8/layout/orgChart1"/>
    <dgm:cxn modelId="{11F0C28A-7288-46E4-92E8-37E94CBA3DCF}" type="presParOf" srcId="{8464A8B0-6F89-4498-A3B4-8FF110C77EA3}" destId="{27B0AC01-AF20-4699-9C97-7CE3011AD98B}" srcOrd="1" destOrd="0" presId="urn:microsoft.com/office/officeart/2005/8/layout/orgChart1"/>
    <dgm:cxn modelId="{B7BDDC89-50BF-4747-B6C3-E480D46ED00A}" type="presParOf" srcId="{2D190925-AB40-4B3E-96C6-B1A8F1BE53B6}" destId="{8C6905D7-5F4D-4FB0-A76B-0DC2817D13B6}" srcOrd="1" destOrd="0" presId="urn:microsoft.com/office/officeart/2005/8/layout/orgChart1"/>
    <dgm:cxn modelId="{0D5A228D-4C38-4834-8C6F-6AE318CE680A}" type="presParOf" srcId="{2D190925-AB40-4B3E-96C6-B1A8F1BE53B6}" destId="{02604F86-DD25-4124-95FD-DB584244A98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6" tIns="46588" rIns="93176" bIns="46588"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6" tIns="46588" rIns="93176" bIns="46588" rtlCol="0"/>
          <a:lstStyle>
            <a:lvl1pPr algn="r">
              <a:defRPr sz="1200"/>
            </a:lvl1pPr>
          </a:lstStyle>
          <a:p>
            <a:fld id="{08BF55F6-E6EF-41BD-A0F0-90DF77ECB7F7}" type="datetimeFigureOut">
              <a:rPr lang="en-US" smtClean="0"/>
              <a:t>1/3/2018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6" tIns="46588" rIns="93176" bIns="46588"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76" tIns="46588" rIns="93176" bIns="4658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3176" tIns="46588" rIns="93176" bIns="46588"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6"/>
            <a:ext cx="3037840" cy="464820"/>
          </a:xfrm>
          <a:prstGeom prst="rect">
            <a:avLst/>
          </a:prstGeom>
        </p:spPr>
        <p:txBody>
          <a:bodyPr vert="horz" lIns="93176" tIns="46588" rIns="93176" bIns="46588" rtlCol="0" anchor="b"/>
          <a:lstStyle>
            <a:lvl1pPr algn="r">
              <a:defRPr sz="1200"/>
            </a:lvl1pPr>
          </a:lstStyle>
          <a:p>
            <a:fld id="{69BFB099-B8D6-4BD9-9B49-D60BA8269614}" type="slidenum">
              <a:rPr lang="en-US" smtClean="0"/>
              <a:t>‹#›</a:t>
            </a:fld>
            <a:endParaRPr lang="en-US"/>
          </a:p>
        </p:txBody>
      </p:sp>
    </p:spTree>
    <p:extLst>
      <p:ext uri="{BB962C8B-B14F-4D97-AF65-F5344CB8AC3E}">
        <p14:creationId xmlns:p14="http://schemas.microsoft.com/office/powerpoint/2010/main" val="789689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BFB099-B8D6-4BD9-9B49-D60BA8269614}" type="slidenum">
              <a:rPr lang="en-US" smtClean="0"/>
              <a:t>2</a:t>
            </a:fld>
            <a:endParaRPr lang="en-US"/>
          </a:p>
        </p:txBody>
      </p:sp>
    </p:spTree>
    <p:extLst>
      <p:ext uri="{BB962C8B-B14F-4D97-AF65-F5344CB8AC3E}">
        <p14:creationId xmlns:p14="http://schemas.microsoft.com/office/powerpoint/2010/main" val="3865028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60"/>
            <a:r>
              <a:rPr lang="en-GB" dirty="0"/>
              <a:t>The general principles for collaboration and coordination between MOH, cooperating partners, CSOs, NGOs and the private sector are stated in the Memorandum of Understanding between these bodies. While not binding the document provides an outline for the collective commitments of the signatories as a framework for effective implementation of national health priorities, improvement in harmonisation and coordination in the health sector, sustainable improvements in aid effectiveness, transparency and governance and predictability of support to the sector. </a:t>
            </a:r>
          </a:p>
          <a:p>
            <a:pPr defTabSz="931760"/>
            <a:endParaRPr lang="en-GB" dirty="0"/>
          </a:p>
          <a:p>
            <a:pPr defTabSz="931760"/>
            <a:r>
              <a:rPr lang="en-GB" dirty="0"/>
              <a:t>To compliment the MOU, Zambia is a partner country in the IHP+ initiative, the international health partnership, to promote dialogue between all partners under the leadership of the MOH on effective development cooperation practices. Zambia participated in the 5</a:t>
            </a:r>
            <a:r>
              <a:rPr lang="en-GB" baseline="30000" dirty="0"/>
              <a:t>th</a:t>
            </a:r>
            <a:r>
              <a:rPr lang="en-GB" dirty="0"/>
              <a:t> monitoring round for this initiative which produced a scorecard of our progress toward effective cooperation in health. </a:t>
            </a:r>
          </a:p>
          <a:p>
            <a:pPr defTabSz="931760"/>
            <a:endParaRPr lang="en-GB" dirty="0"/>
          </a:p>
          <a:p>
            <a:pPr defTabSz="931760"/>
            <a:r>
              <a:rPr lang="en-US" dirty="0"/>
              <a:t>The</a:t>
            </a:r>
            <a:r>
              <a:rPr lang="en-US" baseline="0" dirty="0"/>
              <a:t> importance of these commitments is that we actively work to ensure </a:t>
            </a:r>
            <a:r>
              <a:rPr lang="en-GB" dirty="0"/>
              <a:t>effective implementation of national health priorities, harmonisation and coordination in the health sector, sustainable improvements in aid effectiveness, transparency and governance and predictability of support to the sector. </a:t>
            </a:r>
          </a:p>
          <a:p>
            <a:pPr defTabSz="931760"/>
            <a:endParaRPr lang="en-GB" dirty="0"/>
          </a:p>
          <a:p>
            <a:pPr defTabSz="931760"/>
            <a:r>
              <a:rPr lang="en-GB" dirty="0"/>
              <a:t>A core element to continuously promote and enhance cooperation is the MOH </a:t>
            </a:r>
            <a:r>
              <a:rPr lang="en-GB" dirty="0" err="1"/>
              <a:t>SWAp</a:t>
            </a:r>
            <a:r>
              <a:rPr lang="en-GB" dirty="0"/>
              <a:t> coordination mechanism that includes structures by which to facilitate these effective working relationships. </a:t>
            </a:r>
            <a:r>
              <a:rPr lang="en-US" dirty="0"/>
              <a:t>As</a:t>
            </a:r>
            <a:r>
              <a:rPr lang="en-US" baseline="0" dirty="0"/>
              <a:t> you know this </a:t>
            </a:r>
            <a:r>
              <a:rPr lang="en-US" dirty="0"/>
              <a:t>Government-led mechanism facilitates the exchange of information and policy dialogue between the Cooperating Partners and the Government on all matters related to</a:t>
            </a:r>
            <a:r>
              <a:rPr lang="en-US" baseline="0" dirty="0"/>
              <a:t> </a:t>
            </a:r>
            <a:r>
              <a:rPr lang="en-US" dirty="0"/>
              <a:t>the health sector.</a:t>
            </a:r>
          </a:p>
          <a:p>
            <a:pPr defTabSz="931760"/>
            <a:endParaRPr lang="en-US" dirty="0"/>
          </a:p>
          <a:p>
            <a:pPr defTabSz="931760"/>
            <a:r>
              <a:rPr lang="en-US" dirty="0"/>
              <a:t>As addressed in our National</a:t>
            </a:r>
            <a:r>
              <a:rPr lang="en-US" baseline="0" dirty="0"/>
              <a:t> Health Strategic Plan, 2017 - 2021 an important objective is to strengthen this partnership – specifically related to upholding and strengthening the SWAp structure mechanisms and to develop a formal agreement that binds partners to the IHP+ effective development cooperation principles – now referred to as the UHC 2030. </a:t>
            </a:r>
          </a:p>
          <a:p>
            <a:pPr defTabSz="931760"/>
            <a:endParaRPr lang="en-US" baseline="0" dirty="0"/>
          </a:p>
          <a:p>
            <a:pPr defTabSz="931760"/>
            <a:r>
              <a:rPr lang="en-US" baseline="0" dirty="0"/>
              <a:t>To appreciate the current state of the mechanisms, the following  presentation will walk through each of these structures to discuss the purpose, participation, and terms of reference.</a:t>
            </a:r>
            <a:endParaRPr lang="en-US" dirty="0"/>
          </a:p>
          <a:p>
            <a:pPr defTabSz="931760"/>
            <a:endParaRPr lang="en-GB" dirty="0"/>
          </a:p>
          <a:p>
            <a:pPr defTabSz="931760"/>
            <a:endParaRPr lang="en-US" dirty="0"/>
          </a:p>
        </p:txBody>
      </p:sp>
      <p:sp>
        <p:nvSpPr>
          <p:cNvPr id="4" name="Slide Number Placeholder 3"/>
          <p:cNvSpPr>
            <a:spLocks noGrp="1"/>
          </p:cNvSpPr>
          <p:nvPr>
            <p:ph type="sldNum" sz="quarter" idx="10"/>
          </p:nvPr>
        </p:nvSpPr>
        <p:spPr/>
        <p:txBody>
          <a:bodyPr/>
          <a:lstStyle/>
          <a:p>
            <a:fld id="{69BFB099-B8D6-4BD9-9B49-D60BA8269614}" type="slidenum">
              <a:rPr lang="en-US" smtClean="0"/>
              <a:t>3</a:t>
            </a:fld>
            <a:endParaRPr lang="en-US"/>
          </a:p>
        </p:txBody>
      </p:sp>
    </p:spTree>
    <p:extLst>
      <p:ext uri="{BB962C8B-B14F-4D97-AF65-F5344CB8AC3E}">
        <p14:creationId xmlns:p14="http://schemas.microsoft.com/office/powerpoint/2010/main" val="1064152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The SWAp provides a framework of collaboration among the stakeholders, Government ministries, civil society, the private sector, and CPs. It coordinates financing, planning, and monitoring mechanisms. </a:t>
            </a:r>
          </a:p>
          <a:p>
            <a:pPr fontAlgn="base"/>
            <a:endParaRPr lang="en-US" dirty="0"/>
          </a:p>
          <a:p>
            <a:pPr fontAlgn="base"/>
            <a:r>
              <a:rPr lang="en-US" dirty="0"/>
              <a:t>The aim is to achieve maximum results and in the process reduce transaction costs. The participants under SWAp are bound by a Code of Conduct, which is aimed at increasing transparency and improving predictability for allocation of resources. The SWAp is administered through TWGs, policy meetings, sector advisory group meetings, and the annual consultative meetings. There is also one annual planning meeting and one Joint</a:t>
            </a:r>
            <a:r>
              <a:rPr lang="en-US" baseline="0" dirty="0"/>
              <a:t> annual review</a:t>
            </a:r>
            <a:r>
              <a:rPr lang="en-US" dirty="0"/>
              <a:t>. Half way in the implementation of the Strategic Plan, a midterm review is conducted in which all stakeholders are involved.</a:t>
            </a:r>
          </a:p>
        </p:txBody>
      </p:sp>
      <p:sp>
        <p:nvSpPr>
          <p:cNvPr id="4" name="Slide Number Placeholder 3"/>
          <p:cNvSpPr>
            <a:spLocks noGrp="1"/>
          </p:cNvSpPr>
          <p:nvPr>
            <p:ph type="sldNum" sz="quarter" idx="10"/>
          </p:nvPr>
        </p:nvSpPr>
        <p:spPr/>
        <p:txBody>
          <a:bodyPr/>
          <a:lstStyle/>
          <a:p>
            <a:fld id="{69BFB099-B8D6-4BD9-9B49-D60BA8269614}" type="slidenum">
              <a:rPr lang="en-US" smtClean="0"/>
              <a:t>4</a:t>
            </a:fld>
            <a:endParaRPr lang="en-US"/>
          </a:p>
        </p:txBody>
      </p:sp>
    </p:spTree>
    <p:extLst>
      <p:ext uri="{BB962C8B-B14F-4D97-AF65-F5344CB8AC3E}">
        <p14:creationId xmlns:p14="http://schemas.microsoft.com/office/powerpoint/2010/main" val="3364697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BFB099-B8D6-4BD9-9B49-D60BA8269614}" type="slidenum">
              <a:rPr lang="en-US" smtClean="0"/>
              <a:t>5</a:t>
            </a:fld>
            <a:endParaRPr lang="en-US"/>
          </a:p>
        </p:txBody>
      </p:sp>
    </p:spTree>
    <p:extLst>
      <p:ext uri="{BB962C8B-B14F-4D97-AF65-F5344CB8AC3E}">
        <p14:creationId xmlns:p14="http://schemas.microsoft.com/office/powerpoint/2010/main" val="1000665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US" dirty="0"/>
              <a:t>The overall purpose of the Annual Consultative Meeting is to present  approved action plans;</a:t>
            </a:r>
            <a:r>
              <a:rPr lang="en-US" baseline="0" dirty="0"/>
              <a:t> </a:t>
            </a:r>
            <a:r>
              <a:rPr lang="en-US" dirty="0"/>
              <a:t>endorse progress reports within the framework of the National Health Strategic Plan, the MoU and other government documents</a:t>
            </a:r>
            <a:r>
              <a:rPr lang="en-US" baseline="0" dirty="0"/>
              <a:t> and mobilize resources in relation to priorities</a:t>
            </a:r>
            <a:endParaRPr lang="en-US" dirty="0"/>
          </a:p>
          <a:p>
            <a:pPr marL="174705" indent="-174705">
              <a:buFont typeface="Arial" panose="020B0604020202020204" pitchFamily="34" charset="0"/>
              <a:buChar char="•"/>
            </a:pPr>
            <a:r>
              <a:rPr lang="en-US" dirty="0"/>
              <a:t>Typically during he Annual Consultative Meeting the agenda is to:</a:t>
            </a:r>
          </a:p>
          <a:p>
            <a:pPr marL="174705" indent="-174705">
              <a:buFont typeface="Arial" panose="020B0604020202020204" pitchFamily="34" charset="0"/>
              <a:buChar char="•"/>
            </a:pPr>
            <a:r>
              <a:rPr lang="en-US" dirty="0"/>
              <a:t>Review and discuss trends and the potential to reach results within the approved performance framework. Specific major challenges hampering the achievements of results need to be addressed in this forum and discussions around revision of indicators. </a:t>
            </a:r>
          </a:p>
          <a:p>
            <a:pPr marL="174705" indent="-174705">
              <a:buFont typeface="Arial" panose="020B0604020202020204" pitchFamily="34" charset="0"/>
              <a:buChar char="•"/>
            </a:pPr>
            <a:r>
              <a:rPr lang="en-US" dirty="0"/>
              <a:t>Endorse action plans, and budgets for the following year submitted by Ministry of Health including tentative financial commitments from all Co-operating Partners.</a:t>
            </a:r>
          </a:p>
          <a:p>
            <a:pPr marL="174705" indent="-174705">
              <a:buFont typeface="Arial" panose="020B0604020202020204" pitchFamily="34" charset="0"/>
              <a:buChar char="•"/>
            </a:pPr>
            <a:r>
              <a:rPr lang="en-US" dirty="0"/>
              <a:t>Review the annual report for the Health Sector from the year proceeding and to assess overall sector performance in relation to the approved results framework and work programme. </a:t>
            </a:r>
          </a:p>
          <a:p>
            <a:pPr marL="174705" indent="-174705">
              <a:buFont typeface="Arial" panose="020B0604020202020204" pitchFamily="34" charset="0"/>
              <a:buChar char="•"/>
            </a:pPr>
            <a:r>
              <a:rPr lang="en-US" dirty="0"/>
              <a:t>Review pledges from Co-operating Partners towards the annual action plans/MTEF and decide the global budget allocations to different programme areas.</a:t>
            </a:r>
          </a:p>
          <a:p>
            <a:pPr marL="174705" indent="-174705">
              <a:buFont typeface="Arial" panose="020B0604020202020204" pitchFamily="34" charset="0"/>
              <a:buChar char="•"/>
            </a:pPr>
            <a:r>
              <a:rPr lang="en-US" dirty="0"/>
              <a:t>Consider any changes to the multi-year NHSP based on policy changes and on experiences from reviews.</a:t>
            </a:r>
          </a:p>
          <a:p>
            <a:endParaRPr lang="en-US" dirty="0"/>
          </a:p>
          <a:p>
            <a:r>
              <a:rPr lang="en-US" dirty="0"/>
              <a:t>The meeting is chaired by the Minister of Health and consists of policy makers,</a:t>
            </a:r>
            <a:r>
              <a:rPr lang="en-GB" dirty="0"/>
              <a:t> three Troika members, GRZ, CPs, CSOs/NGOs (FBOs, NFBOs, PHPs) Ambassadors/High Commissioners, Heads of bilateral development cooperation, UN system , multilaterals,</a:t>
            </a:r>
            <a:r>
              <a:rPr lang="en-US" dirty="0"/>
              <a:t>  line ministries ( </a:t>
            </a:r>
            <a:r>
              <a:rPr lang="en-US" dirty="0" err="1"/>
              <a:t>MoF</a:t>
            </a:r>
            <a:r>
              <a:rPr lang="en-US" dirty="0"/>
              <a:t>, and Cabinet Office).</a:t>
            </a:r>
          </a:p>
          <a:p>
            <a:endParaRPr lang="en-GB" b="1" dirty="0"/>
          </a:p>
          <a:p>
            <a:r>
              <a:rPr lang="en-US" dirty="0"/>
              <a:t>The Annual Consultative Meeting is held during the last week of November or first week of December of each year.</a:t>
            </a:r>
          </a:p>
          <a:p>
            <a:endParaRPr lang="en-US" dirty="0"/>
          </a:p>
          <a:p>
            <a:r>
              <a:rPr lang="en-US" dirty="0"/>
              <a:t>Questions:</a:t>
            </a:r>
          </a:p>
          <a:p>
            <a:endParaRPr lang="en-US" dirty="0"/>
          </a:p>
          <a:p>
            <a:pPr marL="171450" indent="-171450">
              <a:buFontTx/>
              <a:buChar char="-"/>
            </a:pPr>
            <a:r>
              <a:rPr lang="en-US" dirty="0"/>
              <a:t>Is the timing for this</a:t>
            </a:r>
            <a:r>
              <a:rPr lang="en-US" baseline="0" dirty="0"/>
              <a:t> meeting appropriate in relation to MOH planning?</a:t>
            </a:r>
          </a:p>
          <a:p>
            <a:pPr marL="171450" indent="-171450">
              <a:buFontTx/>
              <a:buChar char="-"/>
            </a:pPr>
            <a:r>
              <a:rPr lang="en-US" baseline="0" dirty="0"/>
              <a:t>Does this meeting typically accomplish what it sets out to do? Why or why not?</a:t>
            </a:r>
          </a:p>
          <a:p>
            <a:pPr marL="171450" indent="-171450">
              <a:buFontTx/>
              <a:buChar char="-"/>
            </a:pPr>
            <a:r>
              <a:rPr lang="en-US" baseline="0" dirty="0"/>
              <a:t>What are areas that we can address make the meeting more productive?</a:t>
            </a:r>
            <a:endParaRPr lang="en-US" dirty="0"/>
          </a:p>
          <a:p>
            <a:endParaRPr lang="en-US" dirty="0"/>
          </a:p>
        </p:txBody>
      </p:sp>
      <p:sp>
        <p:nvSpPr>
          <p:cNvPr id="4" name="Slide Number Placeholder 3"/>
          <p:cNvSpPr>
            <a:spLocks noGrp="1"/>
          </p:cNvSpPr>
          <p:nvPr>
            <p:ph type="sldNum" sz="quarter" idx="10"/>
          </p:nvPr>
        </p:nvSpPr>
        <p:spPr/>
        <p:txBody>
          <a:bodyPr/>
          <a:lstStyle/>
          <a:p>
            <a:fld id="{69BFB099-B8D6-4BD9-9B49-D60BA8269614}" type="slidenum">
              <a:rPr lang="en-US" smtClean="0"/>
              <a:t>6</a:t>
            </a:fld>
            <a:endParaRPr lang="en-US"/>
          </a:p>
        </p:txBody>
      </p:sp>
    </p:spTree>
    <p:extLst>
      <p:ext uri="{BB962C8B-B14F-4D97-AF65-F5344CB8AC3E}">
        <p14:creationId xmlns:p14="http://schemas.microsoft.com/office/powerpoint/2010/main" val="2675486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5" indent="-174705">
              <a:buFont typeface="Arial" panose="020B0604020202020204" pitchFamily="34" charset="0"/>
              <a:buChar char="•"/>
            </a:pPr>
            <a:r>
              <a:rPr lang="en-GB" dirty="0"/>
              <a:t>The Sector Advisory Group conducts a Joint Stakeholder Meeting twice a year to provide an opportunity for stakeholders to review progress in implementation of the approved programmes and manage</a:t>
            </a:r>
            <a:r>
              <a:rPr lang="en-GB" baseline="0" dirty="0"/>
              <a:t> information from the review </a:t>
            </a:r>
            <a:r>
              <a:rPr lang="en-GB" dirty="0"/>
              <a:t>for results. </a:t>
            </a:r>
          </a:p>
          <a:p>
            <a:pPr marL="174705" indent="-174705">
              <a:buFont typeface="Arial" panose="020B0604020202020204" pitchFamily="34" charset="0"/>
              <a:buChar char="•"/>
            </a:pPr>
            <a:endParaRPr lang="en-GB" dirty="0"/>
          </a:p>
          <a:p>
            <a:pPr marL="174705" indent="-174705">
              <a:buFont typeface="Arial" panose="020B0604020202020204" pitchFamily="34" charset="0"/>
              <a:buChar char="•"/>
            </a:pPr>
            <a:r>
              <a:rPr lang="en-US" dirty="0"/>
              <a:t>Review progress in relation to the approved results framework and work programme of the previous</a:t>
            </a:r>
            <a:r>
              <a:rPr lang="en-US" baseline="0" dirty="0"/>
              <a:t> quarters</a:t>
            </a:r>
            <a:r>
              <a:rPr lang="en-US" dirty="0"/>
              <a:t>. </a:t>
            </a:r>
          </a:p>
          <a:p>
            <a:pPr marL="174705" indent="-174705">
              <a:buFont typeface="Arial" panose="020B0604020202020204" pitchFamily="34" charset="0"/>
              <a:buChar char="•"/>
            </a:pPr>
            <a:r>
              <a:rPr lang="en-US" dirty="0"/>
              <a:t>Review the preliminary findings from the Joint Annual Review </a:t>
            </a:r>
          </a:p>
          <a:p>
            <a:pPr marL="174705" indent="-174705">
              <a:buFont typeface="Arial" panose="020B0604020202020204" pitchFamily="34" charset="0"/>
              <a:buChar char="•"/>
            </a:pPr>
            <a:r>
              <a:rPr lang="en-US" dirty="0"/>
              <a:t>Where progress has not been as expected, an analysis of the causes and possible solutions is presented, linked to policy meeting and technical working group outputs.  </a:t>
            </a:r>
          </a:p>
          <a:p>
            <a:pPr marL="174705" indent="-174705">
              <a:buFont typeface="Arial" panose="020B0604020202020204" pitchFamily="34" charset="0"/>
              <a:buChar char="•"/>
            </a:pPr>
            <a:r>
              <a:rPr lang="en-US" dirty="0"/>
              <a:t>Monitor GRZ and CPs’ funds in relation to the approved global budget made available to the sector for</a:t>
            </a:r>
            <a:r>
              <a:rPr lang="en-US" baseline="0" dirty="0"/>
              <a:t> the previous two quarters</a:t>
            </a:r>
            <a:r>
              <a:rPr lang="en-US" dirty="0"/>
              <a:t>;</a:t>
            </a:r>
          </a:p>
          <a:p>
            <a:pPr marL="174705" indent="-174705">
              <a:buFont typeface="Arial" panose="020B0604020202020204" pitchFamily="34" charset="0"/>
              <a:buChar char="•"/>
            </a:pPr>
            <a:r>
              <a:rPr lang="en-US" dirty="0"/>
              <a:t>Discuss interventions to maintain or improve results or address issues that impede achievement of goals.</a:t>
            </a:r>
          </a:p>
          <a:p>
            <a:endParaRPr lang="en-US" dirty="0"/>
          </a:p>
          <a:p>
            <a:pPr marL="174705" indent="-174705">
              <a:buFont typeface="Arial" panose="020B0604020202020204" pitchFamily="34" charset="0"/>
              <a:buChar char="•"/>
            </a:pPr>
            <a:r>
              <a:rPr lang="en-US" b="1" dirty="0"/>
              <a:t>Towards the end of the year (during the third quarter), </a:t>
            </a:r>
            <a:r>
              <a:rPr lang="en-US" dirty="0"/>
              <a:t>the following issues will be addressed, partly to prepare for the coming year:</a:t>
            </a:r>
          </a:p>
          <a:p>
            <a:pPr marL="174705" indent="-174705">
              <a:buFont typeface="Arial" panose="020B0604020202020204" pitchFamily="34" charset="0"/>
              <a:buChar char="•"/>
            </a:pPr>
            <a:r>
              <a:rPr lang="en-US" dirty="0"/>
              <a:t>Endorse the annual action plan for the coming year and the planned contributions from all stakeholders, </a:t>
            </a:r>
          </a:p>
          <a:p>
            <a:pPr marL="174705" indent="-174705">
              <a:buFont typeface="Arial" panose="020B0604020202020204" pitchFamily="34" charset="0"/>
              <a:buChar char="•"/>
            </a:pPr>
            <a:r>
              <a:rPr lang="en-US" dirty="0"/>
              <a:t>Review progress for quarter one and two for the current year;</a:t>
            </a:r>
          </a:p>
          <a:p>
            <a:pPr marL="174705" indent="-174705">
              <a:buFont typeface="Arial" panose="020B0604020202020204" pitchFamily="34" charset="0"/>
              <a:buChar char="•"/>
            </a:pPr>
            <a:r>
              <a:rPr lang="en-US" dirty="0"/>
              <a:t>Monitor progress in relation to the approved results framework for the Strategic Plan for quarter one and two for the current year;</a:t>
            </a:r>
          </a:p>
          <a:p>
            <a:pPr marL="174705" indent="-174705">
              <a:buFont typeface="Arial" panose="020B0604020202020204" pitchFamily="34" charset="0"/>
              <a:buChar char="•"/>
            </a:pPr>
            <a:r>
              <a:rPr lang="en-US" dirty="0"/>
              <a:t>Where progress has not been as expected, present an analysis of the causes and possible solutions, linked to policy meeting and technical working group outputs.  </a:t>
            </a:r>
          </a:p>
          <a:p>
            <a:pPr marL="174705" indent="-174705">
              <a:buFont typeface="Arial" panose="020B0604020202020204" pitchFamily="34" charset="0"/>
              <a:buChar char="•"/>
            </a:pPr>
            <a:r>
              <a:rPr lang="en-US" dirty="0"/>
              <a:t>Discuss and conclude on the finding coming out from the follow up of the activity report, JAR, HMIS and other systems feeding into the annual action plan. </a:t>
            </a:r>
          </a:p>
          <a:p>
            <a:pPr marL="174705" indent="-174705">
              <a:buFont typeface="Arial" panose="020B0604020202020204" pitchFamily="34" charset="0"/>
              <a:buChar char="•"/>
            </a:pPr>
            <a:r>
              <a:rPr lang="en-US" dirty="0"/>
              <a:t>Monitor GRZ and CPs’ funds in relation to the approved overall budget made available to the sector for quarter one and two for the current year.</a:t>
            </a:r>
          </a:p>
          <a:p>
            <a:pPr marL="174705" indent="-174705">
              <a:buFont typeface="Arial" panose="020B0604020202020204" pitchFamily="34" charset="0"/>
              <a:buChar char="•"/>
            </a:pPr>
            <a:endParaRPr lang="en-GB" b="1" dirty="0"/>
          </a:p>
          <a:p>
            <a:pPr marL="174705" indent="-174705">
              <a:buFont typeface="Arial" panose="020B0604020202020204" pitchFamily="34" charset="0"/>
              <a:buChar char="•"/>
            </a:pPr>
            <a:r>
              <a:rPr lang="en-GB" b="1" dirty="0"/>
              <a:t>Membership</a:t>
            </a:r>
            <a:endParaRPr lang="en-US" b="1" dirty="0"/>
          </a:p>
          <a:p>
            <a:pPr marL="174705" indent="-174705">
              <a:buFont typeface="Arial" panose="020B0604020202020204" pitchFamily="34" charset="0"/>
              <a:buChar char="•"/>
            </a:pPr>
            <a:r>
              <a:rPr lang="en-GB" dirty="0"/>
              <a:t>The joint stakeholders meeting are open to all signatories GRZ, CPs, CSOs/NGOs (FBOs, NFBOs, PHPs) of the MAF, by themselves or through approved coordination structures</a:t>
            </a:r>
          </a:p>
          <a:p>
            <a:pPr marL="174705" indent="-174705">
              <a:buFont typeface="Arial" panose="020B0604020202020204" pitchFamily="34" charset="0"/>
              <a:buChar char="•"/>
            </a:pPr>
            <a:endParaRPr lang="en-GB" dirty="0"/>
          </a:p>
          <a:p>
            <a:r>
              <a:rPr lang="en-US" dirty="0"/>
              <a:t>Questions:</a:t>
            </a:r>
          </a:p>
          <a:p>
            <a:endParaRPr lang="en-US" dirty="0"/>
          </a:p>
          <a:p>
            <a:pPr marL="171450" indent="-171450">
              <a:buFontTx/>
              <a:buChar char="-"/>
            </a:pPr>
            <a:r>
              <a:rPr lang="en-US" dirty="0"/>
              <a:t>Is the timing for this</a:t>
            </a:r>
            <a:r>
              <a:rPr lang="en-US" baseline="0" dirty="0"/>
              <a:t> meeting and the number of times the meeting is held appropriate?</a:t>
            </a:r>
          </a:p>
          <a:p>
            <a:pPr marL="171450" indent="-171450">
              <a:buFontTx/>
              <a:buChar char="-"/>
            </a:pPr>
            <a:r>
              <a:rPr lang="en-US" baseline="0" dirty="0"/>
              <a:t>Does this meeting typically accomplish what it sets out to do? Why or why not?</a:t>
            </a:r>
          </a:p>
          <a:p>
            <a:pPr marL="171450" indent="-171450">
              <a:buFontTx/>
              <a:buChar char="-"/>
            </a:pPr>
            <a:r>
              <a:rPr lang="en-US" baseline="0" dirty="0"/>
              <a:t>What are areas that we can address make the meeting more productive?</a:t>
            </a:r>
            <a:endParaRPr lang="en-US" dirty="0"/>
          </a:p>
          <a:p>
            <a:pPr marL="174705" indent="-17470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9BFB099-B8D6-4BD9-9B49-D60BA8269614}" type="slidenum">
              <a:rPr lang="en-US" smtClean="0"/>
              <a:t>7</a:t>
            </a:fld>
            <a:endParaRPr lang="en-US"/>
          </a:p>
        </p:txBody>
      </p:sp>
    </p:spTree>
    <p:extLst>
      <p:ext uri="{BB962C8B-B14F-4D97-AF65-F5344CB8AC3E}">
        <p14:creationId xmlns:p14="http://schemas.microsoft.com/office/powerpoint/2010/main" val="2675486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t>Monthly meetings to review and take action on core programme issues identified by technical working groups, MOH-Troika/Leadership Team meeting</a:t>
            </a:r>
            <a:endParaRPr lang="en-US" sz="1050" kern="1200" dirty="0"/>
          </a:p>
          <a:p>
            <a:pPr marL="0" indent="0">
              <a:buFont typeface="Arial" panose="020B0604020202020204" pitchFamily="34" charset="0"/>
              <a:buNone/>
            </a:pPr>
            <a:endParaRPr lang="en-US" dirty="0"/>
          </a:p>
          <a:p>
            <a:pPr marL="174705" indent="-174705">
              <a:buFont typeface="Arial" panose="020B0604020202020204" pitchFamily="34" charset="0"/>
              <a:buChar char="•"/>
            </a:pPr>
            <a:r>
              <a:rPr lang="en-US" dirty="0"/>
              <a:t>Monitor the achievement of results: issue of strategic character that might have positive or negative impact on the achievement of the results are discussed and managed.</a:t>
            </a:r>
          </a:p>
          <a:p>
            <a:pPr marL="174705" indent="-174705">
              <a:buFont typeface="Arial" panose="020B0604020202020204" pitchFamily="34" charset="0"/>
              <a:buChar char="•"/>
            </a:pPr>
            <a:r>
              <a:rPr lang="en-US" dirty="0"/>
              <a:t>Review of action taken and progress in implementing areas of concern and priority and as identified and decided during the Annual Consultative Meeting; </a:t>
            </a:r>
          </a:p>
          <a:p>
            <a:pPr marL="174705" indent="-174705">
              <a:buFont typeface="Arial" panose="020B0604020202020204" pitchFamily="34" charset="0"/>
              <a:buChar char="•"/>
            </a:pPr>
            <a:r>
              <a:rPr lang="en-US" dirty="0"/>
              <a:t>Identify areas of concern that impede implementation of health services or require policy interventions of both </a:t>
            </a:r>
            <a:r>
              <a:rPr lang="en-US" dirty="0" err="1"/>
              <a:t>MoH</a:t>
            </a:r>
            <a:r>
              <a:rPr lang="en-US" dirty="0"/>
              <a:t> and CPs during the course of implementing action plans, using information from all the technical working groups; and</a:t>
            </a:r>
          </a:p>
          <a:p>
            <a:pPr marL="174705" indent="-174705">
              <a:buFont typeface="Arial" panose="020B0604020202020204" pitchFamily="34" charset="0"/>
              <a:buChar char="•"/>
            </a:pPr>
            <a:r>
              <a:rPr lang="en-US" dirty="0"/>
              <a:t>Decide on a course of action to be carried out to resolve identified problems.</a:t>
            </a:r>
          </a:p>
          <a:p>
            <a:pPr marL="174705" indent="-174705">
              <a:buFont typeface="Arial" panose="020B0604020202020204" pitchFamily="34" charset="0"/>
              <a:buChar char="•"/>
            </a:pPr>
            <a:r>
              <a:rPr lang="en-US" dirty="0"/>
              <a:t>Discuss implementation updates from technical working groups.</a:t>
            </a:r>
          </a:p>
          <a:p>
            <a:pPr marL="174705" indent="-174705">
              <a:buFont typeface="Arial" panose="020B0604020202020204" pitchFamily="34" charset="0"/>
              <a:buChar char="•"/>
            </a:pPr>
            <a:r>
              <a:rPr lang="en-US" dirty="0"/>
              <a:t>Approve an 'annual action plan’ that defines for each subsequent year the actions that will be taken to progress on implementing key policies. The action plan will define the headlines of relevant activity groups and (process) indicators, which allow measuring on an annual basis the progress made in the selected priority areas. The action plan is to be endorsed by the SAG and the ACM.</a:t>
            </a:r>
          </a:p>
          <a:p>
            <a:endParaRPr lang="en-GB" b="1" dirty="0"/>
          </a:p>
          <a:p>
            <a:r>
              <a:rPr lang="en-GB" b="1" dirty="0"/>
              <a:t>Membership</a:t>
            </a:r>
            <a:endParaRPr lang="en-US" b="1" dirty="0"/>
          </a:p>
          <a:p>
            <a:r>
              <a:rPr lang="en-GB" dirty="0"/>
              <a:t>Participants in the meetings are </a:t>
            </a:r>
            <a:r>
              <a:rPr lang="en-US" dirty="0"/>
              <a:t>members of the </a:t>
            </a:r>
            <a:r>
              <a:rPr lang="en-US" dirty="0" err="1"/>
              <a:t>MoH</a:t>
            </a:r>
            <a:r>
              <a:rPr lang="en-US" dirty="0"/>
              <a:t> Senior Management Team; First and Second Secretaries responsible for health, Heads of Agencies supporting the health sector,</a:t>
            </a:r>
            <a:r>
              <a:rPr lang="en-GB" dirty="0"/>
              <a:t> CSOs/NGOs (FBOs, NFBOs, PHPs) and relevant Government line ministries.</a:t>
            </a:r>
            <a:endParaRPr lang="en-US" dirty="0"/>
          </a:p>
          <a:p>
            <a:endParaRPr lang="en-US" b="1" dirty="0"/>
          </a:p>
          <a:p>
            <a:r>
              <a:rPr lang="en-US" b="1" dirty="0"/>
              <a:t>Meetings</a:t>
            </a:r>
          </a:p>
          <a:p>
            <a:r>
              <a:rPr lang="en-US" dirty="0"/>
              <a:t>Policy meetings are held every last Thursday of the month (except for July and  December) and are chaired by the Permanent Secretary, MOH who is deputized by their Directors of Planning and Development. </a:t>
            </a:r>
          </a:p>
          <a:p>
            <a:endParaRPr lang="en-US" dirty="0"/>
          </a:p>
          <a:p>
            <a:r>
              <a:rPr lang="en-US" dirty="0"/>
              <a:t>Questions:</a:t>
            </a:r>
          </a:p>
          <a:p>
            <a:endParaRPr lang="en-US" dirty="0"/>
          </a:p>
          <a:p>
            <a:pPr marL="171450" indent="-171450">
              <a:buFontTx/>
              <a:buChar char="-"/>
            </a:pPr>
            <a:r>
              <a:rPr lang="en-US" dirty="0"/>
              <a:t>Is the timing for this</a:t>
            </a:r>
            <a:r>
              <a:rPr lang="en-US" baseline="0" dirty="0"/>
              <a:t> meeting and the number of times the meeting is held appropriate?</a:t>
            </a:r>
          </a:p>
          <a:p>
            <a:pPr marL="171450" indent="-171450">
              <a:buFontTx/>
              <a:buChar char="-"/>
            </a:pPr>
            <a:r>
              <a:rPr lang="en-US" baseline="0" dirty="0"/>
              <a:t>Does this meeting typically accomplish what it sets out to do? Why or why not?</a:t>
            </a:r>
          </a:p>
          <a:p>
            <a:pPr marL="171450" indent="-171450">
              <a:buFontTx/>
              <a:buChar char="-"/>
            </a:pPr>
            <a:r>
              <a:rPr lang="en-US" baseline="0" dirty="0"/>
              <a:t>What are areas that we can address make the meeting more productive?</a:t>
            </a:r>
            <a:endParaRPr lang="en-US" dirty="0"/>
          </a:p>
          <a:p>
            <a:endParaRPr lang="en-US" dirty="0"/>
          </a:p>
        </p:txBody>
      </p:sp>
      <p:sp>
        <p:nvSpPr>
          <p:cNvPr id="4" name="Slide Number Placeholder 3"/>
          <p:cNvSpPr>
            <a:spLocks noGrp="1"/>
          </p:cNvSpPr>
          <p:nvPr>
            <p:ph type="sldNum" sz="quarter" idx="10"/>
          </p:nvPr>
        </p:nvSpPr>
        <p:spPr/>
        <p:txBody>
          <a:bodyPr/>
          <a:lstStyle/>
          <a:p>
            <a:fld id="{69BFB099-B8D6-4BD9-9B49-D60BA8269614}" type="slidenum">
              <a:rPr lang="en-US" smtClean="0"/>
              <a:t>8</a:t>
            </a:fld>
            <a:endParaRPr lang="en-US"/>
          </a:p>
        </p:txBody>
      </p:sp>
    </p:spTree>
    <p:extLst>
      <p:ext uri="{BB962C8B-B14F-4D97-AF65-F5344CB8AC3E}">
        <p14:creationId xmlns:p14="http://schemas.microsoft.com/office/powerpoint/2010/main" val="2675486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Health Sector partners are organized in the Health Cooperating Partners Group - a platform for dialogue and collaboration among cooperating partners working in Zambia through the health sector-wide approach (SWAp). The Cooperating Partners meet to share information, experiences and facilitate dialogue, with the aim of strengthening their cooperation and support, both as a group and with the Government of Zambia. </a:t>
            </a:r>
          </a:p>
          <a:p>
            <a:endParaRPr lang="en-US" sz="1200" kern="1200" dirty="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Cooperating Partners Group annually selects one CP to act as a focal point in coordinating CPs in the sector. The Cooperating Partners Group meets monthly meet to share information, experiences and facilitate dialogue, with the aim to reach consensus on how to proceed in supporting the Government to address health sector priorities, in order to attain the goals in the NHSP and other strategic development frameworks. The chairperson</a:t>
            </a:r>
            <a:r>
              <a:rPr lang="en-US" sz="1200" kern="1200" baseline="0" dirty="0">
                <a:solidFill>
                  <a:schemeClr val="tx1"/>
                </a:solidFill>
                <a:effectLst/>
                <a:latin typeface="+mn-lt"/>
                <a:ea typeface="+mn-ea"/>
                <a:cs typeface="+mn-cs"/>
              </a:rPr>
              <a:t> r</a:t>
            </a:r>
            <a:r>
              <a:rPr lang="en-US" sz="1200" kern="1200" dirty="0">
                <a:solidFill>
                  <a:schemeClr val="tx1"/>
                </a:solidFill>
                <a:effectLst/>
                <a:latin typeface="+mn-lt"/>
                <a:ea typeface="+mn-ea"/>
                <a:cs typeface="+mn-cs"/>
              </a:rPr>
              <a:t>epresents the Cooperating Partners</a:t>
            </a:r>
            <a:r>
              <a:rPr lang="en-US" sz="1200" kern="1200" baseline="0" dirty="0">
                <a:solidFill>
                  <a:schemeClr val="tx1"/>
                </a:solidFill>
                <a:effectLst/>
                <a:latin typeface="+mn-lt"/>
                <a:ea typeface="+mn-ea"/>
                <a:cs typeface="+mn-cs"/>
              </a:rPr>
              <a:t> with a</a:t>
            </a:r>
            <a:r>
              <a:rPr lang="en-US" sz="1200" kern="1200" dirty="0">
                <a:solidFill>
                  <a:schemeClr val="tx1"/>
                </a:solidFill>
                <a:effectLst/>
                <a:latin typeface="+mn-lt"/>
                <a:ea typeface="+mn-ea"/>
                <a:cs typeface="+mn-cs"/>
              </a:rPr>
              <a:t> common voice in their dialogue with the Government</a:t>
            </a:r>
            <a:r>
              <a:rPr lang="en-US" sz="1200" kern="1200" baseline="0" dirty="0">
                <a:solidFill>
                  <a:schemeClr val="tx1"/>
                </a:solidFill>
                <a:effectLst/>
                <a:latin typeface="+mn-lt"/>
                <a:ea typeface="+mn-ea"/>
                <a:cs typeface="+mn-cs"/>
              </a:rPr>
              <a:t> and </a:t>
            </a:r>
            <a:r>
              <a:rPr lang="en-US" sz="1200" kern="1200" dirty="0">
                <a:solidFill>
                  <a:schemeClr val="tx1"/>
                </a:solidFill>
                <a:effectLst/>
                <a:latin typeface="+mn-lt"/>
                <a:ea typeface="+mn-ea"/>
                <a:cs typeface="+mn-cs"/>
              </a:rPr>
              <a:t>in the Troika. The Troika meets monthly,</a:t>
            </a:r>
            <a:r>
              <a:rPr lang="en-US" sz="1200" kern="1200" baseline="0" dirty="0">
                <a:solidFill>
                  <a:schemeClr val="tx1"/>
                </a:solidFill>
                <a:effectLst/>
                <a:latin typeface="+mn-lt"/>
                <a:ea typeface="+mn-ea"/>
                <a:cs typeface="+mn-cs"/>
              </a:rPr>
              <a:t> before the policy meeting</a:t>
            </a:r>
            <a:endParaRPr lang="en-US" sz="1200" kern="1200" dirty="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9BFB099-B8D6-4BD9-9B49-D60BA8269614}" type="slidenum">
              <a:rPr lang="en-US" smtClean="0"/>
              <a:t>9</a:t>
            </a:fld>
            <a:endParaRPr lang="en-US"/>
          </a:p>
        </p:txBody>
      </p:sp>
    </p:spTree>
    <p:extLst>
      <p:ext uri="{BB962C8B-B14F-4D97-AF65-F5344CB8AC3E}">
        <p14:creationId xmlns:p14="http://schemas.microsoft.com/office/powerpoint/2010/main" val="148803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role of the TWGs is to monitor</a:t>
            </a:r>
            <a:r>
              <a:rPr lang="en-US" baseline="0" dirty="0"/>
              <a:t> progress towards the objectives and targets set in the NHSP and the annual action plans. In order to address this broad mandate TWGs are an important means of consulting on policies, priorities, strategies and problems as well as coordinate partner contributions.</a:t>
            </a:r>
            <a:endParaRPr lang="en-US" dirty="0"/>
          </a:p>
          <a:p>
            <a:pPr defTabSz="931760">
              <a:defRPr/>
            </a:pPr>
            <a:endParaRPr lang="en-US" dirty="0"/>
          </a:p>
          <a:p>
            <a:pPr marL="174705" indent="-174705">
              <a:buFont typeface="Arial" panose="020B0604020202020204" pitchFamily="34" charset="0"/>
              <a:buChar char="•"/>
            </a:pPr>
            <a:r>
              <a:rPr lang="en-US" dirty="0"/>
              <a:t>Monitor and manage results in implementing the relevant sections of the NHSP and annual Action Plans developed for its implementation.</a:t>
            </a:r>
          </a:p>
          <a:p>
            <a:pPr marL="174705" indent="-174705">
              <a:buFont typeface="Arial" panose="020B0604020202020204" pitchFamily="34" charset="0"/>
              <a:buChar char="•"/>
            </a:pPr>
            <a:r>
              <a:rPr lang="en-US" dirty="0"/>
              <a:t>Develop a set of targets/tasks for the technical working group to achieve on an annual basis.</a:t>
            </a:r>
          </a:p>
          <a:p>
            <a:pPr marL="174705" indent="-174705">
              <a:buFont typeface="Arial" panose="020B0604020202020204" pitchFamily="34" charset="0"/>
              <a:buChar char="•"/>
            </a:pPr>
            <a:r>
              <a:rPr lang="en-US" dirty="0"/>
              <a:t>Based on the priorities set in the NHSP and other relevant sub- plans propose priorities in the annual action plans. Coordinate inputs from all stakeholders in developing the annual action plans.</a:t>
            </a:r>
          </a:p>
          <a:p>
            <a:pPr marL="174705" indent="-174705">
              <a:buFont typeface="Arial" panose="020B0604020202020204" pitchFamily="34" charset="0"/>
              <a:buChar char="•"/>
            </a:pPr>
            <a:r>
              <a:rPr lang="en-US" dirty="0"/>
              <a:t>Advise on the development of area specific guidelines for planning at lower levels. </a:t>
            </a:r>
          </a:p>
          <a:p>
            <a:pPr marL="174705" indent="-174705">
              <a:buFont typeface="Arial" panose="020B0604020202020204" pitchFamily="34" charset="0"/>
              <a:buChar char="•"/>
            </a:pPr>
            <a:r>
              <a:rPr lang="en-US" dirty="0"/>
              <a:t>Approve Quarterly Progress Reports for sub-sector one month after the end of the quarter under review. </a:t>
            </a:r>
          </a:p>
          <a:p>
            <a:pPr marL="174705" indent="-174705">
              <a:buFont typeface="Arial" panose="020B0604020202020204" pitchFamily="34" charset="0"/>
              <a:buChar char="•"/>
            </a:pPr>
            <a:r>
              <a:rPr lang="en-US" dirty="0"/>
              <a:t>Discuss and propose how to resolve issues that provide impediments for implementation and achievement of results</a:t>
            </a:r>
          </a:p>
          <a:p>
            <a:pPr marL="174705" indent="-174705">
              <a:buFont typeface="Arial" panose="020B0604020202020204" pitchFamily="34" charset="0"/>
              <a:buChar char="•"/>
            </a:pPr>
            <a:r>
              <a:rPr lang="en-US" dirty="0"/>
              <a:t>Through the SWAp Secretariat/DCU forward critical policy related issues to the Policy Meeting for information-sharing, guidance and support.</a:t>
            </a:r>
          </a:p>
          <a:p>
            <a:pPr defTabSz="931760">
              <a:defRPr/>
            </a:pPr>
            <a:endParaRPr lang="en-US" baseline="0" dirty="0"/>
          </a:p>
          <a:p>
            <a:pPr defTabSz="931760">
              <a:defRPr/>
            </a:pPr>
            <a:r>
              <a:rPr lang="en-US" dirty="0"/>
              <a:t>This is to show that</a:t>
            </a:r>
            <a:r>
              <a:rPr lang="en-US" baseline="0" dirty="0"/>
              <a:t> the TWGs are an integral part of the overall coordination mechanism and the work they do feeds into the MOH policy meetings to elevate critical policy related issues for further consideration.</a:t>
            </a:r>
          </a:p>
          <a:p>
            <a:pPr defTabSz="931760">
              <a:defRPr/>
            </a:pPr>
            <a:endParaRPr lang="en-US" dirty="0"/>
          </a:p>
          <a:p>
            <a:pPr defTabSz="931760">
              <a:defRPr/>
            </a:pPr>
            <a:r>
              <a:rPr lang="en-US" dirty="0"/>
              <a:t>Technical working groups are chaired by the relevant MOH directorate and are open to stakeholders that technically contribute to achieving the Terms of Reference. These are important fora for the MOH to coordinate technical input and resources from all stakeholders.</a:t>
            </a:r>
          </a:p>
          <a:p>
            <a:endParaRPr lang="en-GB" b="1" dirty="0"/>
          </a:p>
          <a:p>
            <a:r>
              <a:rPr lang="en-GB" b="1" dirty="0"/>
              <a:t>Membership</a:t>
            </a:r>
            <a:endParaRPr lang="en-US" b="1" dirty="0"/>
          </a:p>
          <a:p>
            <a:r>
              <a:rPr lang="en-GB" dirty="0"/>
              <a:t>Participants in the meetings are </a:t>
            </a:r>
            <a:r>
              <a:rPr lang="en-US" dirty="0"/>
              <a:t>members of the </a:t>
            </a:r>
            <a:r>
              <a:rPr lang="en-US" dirty="0" err="1"/>
              <a:t>MoH</a:t>
            </a:r>
            <a:r>
              <a:rPr lang="en-US" dirty="0"/>
              <a:t> Senior Management Team; First and Second Secretaries responsible for health, Heads of Agencies supporting the health sector,</a:t>
            </a:r>
            <a:r>
              <a:rPr lang="en-GB" dirty="0"/>
              <a:t> CSOs/NGOs (FBOs, NFBOs, PHPs) and relevant Government line ministries.</a:t>
            </a:r>
            <a:endParaRPr lang="en-US" dirty="0"/>
          </a:p>
          <a:p>
            <a:endParaRPr lang="en-US" b="1" dirty="0"/>
          </a:p>
        </p:txBody>
      </p:sp>
      <p:sp>
        <p:nvSpPr>
          <p:cNvPr id="4" name="Slide Number Placeholder 3"/>
          <p:cNvSpPr>
            <a:spLocks noGrp="1"/>
          </p:cNvSpPr>
          <p:nvPr>
            <p:ph type="sldNum" sz="quarter" idx="10"/>
          </p:nvPr>
        </p:nvSpPr>
        <p:spPr/>
        <p:txBody>
          <a:bodyPr/>
          <a:lstStyle/>
          <a:p>
            <a:fld id="{69BFB099-B8D6-4BD9-9B49-D60BA8269614}" type="slidenum">
              <a:rPr lang="en-US" smtClean="0"/>
              <a:t>10</a:t>
            </a:fld>
            <a:endParaRPr lang="en-US"/>
          </a:p>
        </p:txBody>
      </p:sp>
    </p:spTree>
    <p:extLst>
      <p:ext uri="{BB962C8B-B14F-4D97-AF65-F5344CB8AC3E}">
        <p14:creationId xmlns:p14="http://schemas.microsoft.com/office/powerpoint/2010/main" val="2675486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Planning</a:t>
            </a:r>
            <a:r>
              <a:rPr lang="en-US" baseline="0" dirty="0"/>
              <a:t> has been working on a few tasks as ground work to focus on efforts to rejuvenate TWGs as an integral structure that advises MOH on technical areas and as a structure that provides information to the SWAp mechanism.</a:t>
            </a:r>
          </a:p>
          <a:p>
            <a:endParaRPr lang="en-US" baseline="0" dirty="0"/>
          </a:p>
          <a:p>
            <a:r>
              <a:rPr lang="en-US" baseline="0" dirty="0"/>
              <a:t>The Standard Operational Guide for TWGs provides a common set of procedures for all TWGs that establish standards of operations.</a:t>
            </a:r>
          </a:p>
          <a:p>
            <a:endParaRPr lang="en-US" baseline="0" dirty="0"/>
          </a:p>
          <a:p>
            <a:r>
              <a:rPr lang="en-US" baseline="0" dirty="0"/>
              <a:t>The Template for TWG TOR is a guide to develop the technical TOR including the writing of the scope of work, establishment of sub-TWGs and the organizational structure.</a:t>
            </a:r>
            <a:endParaRPr lang="en-US" dirty="0"/>
          </a:p>
        </p:txBody>
      </p:sp>
      <p:sp>
        <p:nvSpPr>
          <p:cNvPr id="4" name="Slide Number Placeholder 3"/>
          <p:cNvSpPr>
            <a:spLocks noGrp="1"/>
          </p:cNvSpPr>
          <p:nvPr>
            <p:ph type="sldNum" sz="quarter" idx="10"/>
          </p:nvPr>
        </p:nvSpPr>
        <p:spPr/>
        <p:txBody>
          <a:bodyPr/>
          <a:lstStyle/>
          <a:p>
            <a:fld id="{69BFB099-B8D6-4BD9-9B49-D60BA8269614}" type="slidenum">
              <a:rPr lang="en-US" smtClean="0"/>
              <a:t>12</a:t>
            </a:fld>
            <a:endParaRPr lang="en-US"/>
          </a:p>
        </p:txBody>
      </p:sp>
    </p:spTree>
    <p:extLst>
      <p:ext uri="{BB962C8B-B14F-4D97-AF65-F5344CB8AC3E}">
        <p14:creationId xmlns:p14="http://schemas.microsoft.com/office/powerpoint/2010/main" val="747685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JAR is a review of sector progress in relation to the approved results framework and work programme. </a:t>
            </a:r>
          </a:p>
          <a:p>
            <a:endParaRPr lang="en-GB" dirty="0"/>
          </a:p>
          <a:p>
            <a:r>
              <a:rPr lang="en-GB" dirty="0"/>
              <a:t>The exercise provides an</a:t>
            </a:r>
            <a:r>
              <a:rPr lang="en-GB" baseline="0" dirty="0"/>
              <a:t> opportunity for </a:t>
            </a:r>
            <a:r>
              <a:rPr lang="en-GB" dirty="0"/>
              <a:t>stakeholders to participate in an</a:t>
            </a:r>
            <a:r>
              <a:rPr lang="en-GB" baseline="0" dirty="0"/>
              <a:t> on-the-ground review of </a:t>
            </a:r>
            <a:r>
              <a:rPr lang="en-GB" dirty="0"/>
              <a:t>initiatives and challenges at the subnational</a:t>
            </a:r>
            <a:r>
              <a:rPr lang="en-GB" baseline="0" dirty="0"/>
              <a:t> level</a:t>
            </a:r>
            <a:r>
              <a:rPr lang="en-GB" dirty="0"/>
              <a:t>. Recommendations from the JAR are inputted in planning for the following years.</a:t>
            </a:r>
            <a:endParaRPr lang="en-US" b="1" dirty="0"/>
          </a:p>
          <a:p>
            <a:endParaRPr lang="en-GB" b="1" dirty="0"/>
          </a:p>
          <a:p>
            <a:endParaRPr lang="en-GB" b="1" dirty="0"/>
          </a:p>
          <a:p>
            <a:r>
              <a:rPr lang="en-GB" b="1" dirty="0"/>
              <a:t>Membership</a:t>
            </a:r>
            <a:endParaRPr lang="en-US" b="1" dirty="0"/>
          </a:p>
          <a:p>
            <a:r>
              <a:rPr lang="en-GB" dirty="0"/>
              <a:t>The Joint Annual Reviews involves representatives from the Government, CSOs, the private Sector and Cooperating Partners. </a:t>
            </a:r>
            <a:endParaRPr lang="en-US" dirty="0"/>
          </a:p>
          <a:p>
            <a:pPr marL="174705" indent="-17470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9BFB099-B8D6-4BD9-9B49-D60BA8269614}" type="slidenum">
              <a:rPr lang="en-US" smtClean="0"/>
              <a:t>14</a:t>
            </a:fld>
            <a:endParaRPr lang="en-US"/>
          </a:p>
        </p:txBody>
      </p:sp>
    </p:spTree>
    <p:extLst>
      <p:ext uri="{BB962C8B-B14F-4D97-AF65-F5344CB8AC3E}">
        <p14:creationId xmlns:p14="http://schemas.microsoft.com/office/powerpoint/2010/main" val="26754863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0" y="0"/>
            <a:ext cx="76200" cy="6858000"/>
          </a:xfrm>
          <a:prstGeom prst="rect">
            <a:avLst/>
          </a:prstGeom>
          <a:solidFill>
            <a:srgbClr val="00FF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5" name="Rectangle 8"/>
          <p:cNvSpPr>
            <a:spLocks noChangeArrowheads="1"/>
          </p:cNvSpPr>
          <p:nvPr/>
        </p:nvSpPr>
        <p:spPr bwMode="auto">
          <a:xfrm>
            <a:off x="9067800" y="0"/>
            <a:ext cx="76200" cy="6858000"/>
          </a:xfrm>
          <a:prstGeom prst="rect">
            <a:avLst/>
          </a:prstGeom>
          <a:solidFill>
            <a:srgbClr val="00FF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6" name="Rectangle 9"/>
          <p:cNvSpPr>
            <a:spLocks noChangeArrowheads="1"/>
          </p:cNvSpPr>
          <p:nvPr/>
        </p:nvSpPr>
        <p:spPr bwMode="auto">
          <a:xfrm flipH="1">
            <a:off x="76200" y="6477000"/>
            <a:ext cx="76200" cy="381000"/>
          </a:xfrm>
          <a:prstGeom prst="rect">
            <a:avLst/>
          </a:prstGeom>
          <a:solidFill>
            <a:srgbClr val="FF99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7" name="Rectangle 10"/>
          <p:cNvSpPr>
            <a:spLocks noChangeArrowheads="1"/>
          </p:cNvSpPr>
          <p:nvPr/>
        </p:nvSpPr>
        <p:spPr bwMode="auto">
          <a:xfrm flipH="1">
            <a:off x="8991600" y="6477000"/>
            <a:ext cx="76200" cy="381000"/>
          </a:xfrm>
          <a:prstGeom prst="rect">
            <a:avLst/>
          </a:prstGeom>
          <a:solidFill>
            <a:srgbClr val="FF99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8" name="Rectangle 11"/>
          <p:cNvSpPr>
            <a:spLocks noChangeArrowheads="1"/>
          </p:cNvSpPr>
          <p:nvPr/>
        </p:nvSpPr>
        <p:spPr bwMode="auto">
          <a:xfrm flipH="1">
            <a:off x="228600" y="6477000"/>
            <a:ext cx="76200" cy="381000"/>
          </a:xfrm>
          <a:prstGeom prst="rect">
            <a:avLst/>
          </a:prstGeom>
          <a:solidFill>
            <a:srgbClr val="FF00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9" name="Rectangle 12"/>
          <p:cNvSpPr>
            <a:spLocks noChangeArrowheads="1"/>
          </p:cNvSpPr>
          <p:nvPr/>
        </p:nvSpPr>
        <p:spPr bwMode="auto">
          <a:xfrm flipH="1">
            <a:off x="8839200" y="6477000"/>
            <a:ext cx="76200" cy="381000"/>
          </a:xfrm>
          <a:prstGeom prst="rect">
            <a:avLst/>
          </a:prstGeom>
          <a:solidFill>
            <a:srgbClr val="FF00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10" name="Rectangle 13"/>
          <p:cNvSpPr>
            <a:spLocks noChangeArrowheads="1"/>
          </p:cNvSpPr>
          <p:nvPr/>
        </p:nvSpPr>
        <p:spPr bwMode="auto">
          <a:xfrm flipH="1">
            <a:off x="8915400" y="6477000"/>
            <a:ext cx="76200" cy="381000"/>
          </a:xfrm>
          <a:prstGeom prst="rect">
            <a:avLst/>
          </a:prstGeom>
          <a:solidFill>
            <a:srgbClr val="0000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11" name="Rectangle 14"/>
          <p:cNvSpPr>
            <a:spLocks noChangeArrowheads="1"/>
          </p:cNvSpPr>
          <p:nvPr/>
        </p:nvSpPr>
        <p:spPr bwMode="auto">
          <a:xfrm flipH="1">
            <a:off x="152400" y="6477000"/>
            <a:ext cx="76200" cy="381000"/>
          </a:xfrm>
          <a:prstGeom prst="rect">
            <a:avLst/>
          </a:prstGeom>
          <a:solidFill>
            <a:srgbClr val="0000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6146" name="Rectangle 2"/>
          <p:cNvSpPr>
            <a:spLocks noGrp="1" noChangeArrowheads="1"/>
          </p:cNvSpPr>
          <p:nvPr>
            <p:ph type="ctrTitle"/>
          </p:nvPr>
        </p:nvSpPr>
        <p:spPr>
          <a:xfrm>
            <a:off x="685800" y="2130425"/>
            <a:ext cx="7772400" cy="1470025"/>
          </a:xfrm>
        </p:spPr>
        <p:txBody>
          <a:bodyPr/>
          <a:lstStyle>
            <a:lvl1pPr>
              <a:defRPr>
                <a:solidFill>
                  <a:srgbClr val="92D050"/>
                </a:solidFill>
              </a:defRPr>
            </a:lvl1pPr>
          </a:lstStyle>
          <a:p>
            <a:r>
              <a:rPr lang="en-US" dirty="0"/>
              <a:t>Click to edit Master title style</a:t>
            </a:r>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2" name="Rectangle 4"/>
          <p:cNvSpPr>
            <a:spLocks noGrp="1" noChangeArrowheads="1"/>
          </p:cNvSpPr>
          <p:nvPr>
            <p:ph type="dt" sz="half" idx="10"/>
          </p:nvPr>
        </p:nvSpPr>
        <p:spPr/>
        <p:txBody>
          <a:bodyPr/>
          <a:lstStyle>
            <a:lvl1pPr>
              <a:defRPr/>
            </a:lvl1pPr>
          </a:lstStyle>
          <a:p>
            <a:pPr>
              <a:defRPr/>
            </a:pPr>
            <a:r>
              <a:rPr lang="en-US" dirty="0">
                <a:solidFill>
                  <a:prstClr val="black"/>
                </a:solidFill>
              </a:rPr>
              <a:t>February 2014 Edition</a:t>
            </a:r>
          </a:p>
        </p:txBody>
      </p:sp>
      <p:sp>
        <p:nvSpPr>
          <p:cNvPr id="13" name="Rectangle 5"/>
          <p:cNvSpPr>
            <a:spLocks noGrp="1" noChangeArrowheads="1"/>
          </p:cNvSpPr>
          <p:nvPr>
            <p:ph type="ftr" sz="quarter" idx="11"/>
          </p:nvPr>
        </p:nvSpPr>
        <p:spPr/>
        <p:txBody>
          <a:bodyPr/>
          <a:lstStyle>
            <a:lvl1pPr>
              <a:defRPr/>
            </a:lvl1pPr>
          </a:lstStyle>
          <a:p>
            <a:pPr>
              <a:defRPr/>
            </a:pPr>
            <a:r>
              <a:rPr lang="en-US" dirty="0">
                <a:solidFill>
                  <a:prstClr val="black"/>
                </a:solidFill>
              </a:rPr>
              <a:t>Session 1.1: Evolution of Quality Improvement in Health Care</a:t>
            </a:r>
          </a:p>
        </p:txBody>
      </p:sp>
      <p:sp>
        <p:nvSpPr>
          <p:cNvPr id="14" name="Rectangle 6"/>
          <p:cNvSpPr>
            <a:spLocks noGrp="1" noChangeArrowheads="1"/>
          </p:cNvSpPr>
          <p:nvPr>
            <p:ph type="sldNum" sz="quarter" idx="12"/>
          </p:nvPr>
        </p:nvSpPr>
        <p:spPr/>
        <p:txBody>
          <a:bodyPr/>
          <a:lstStyle>
            <a:lvl1pPr>
              <a:defRPr/>
            </a:lvl1pPr>
          </a:lstStyle>
          <a:p>
            <a:pPr>
              <a:defRPr/>
            </a:pPr>
            <a:fld id="{2AA359AB-28F3-4B64-B700-69359854AF71}" type="slidenum">
              <a:rPr lang="en-US">
                <a:solidFill>
                  <a:prstClr val="black"/>
                </a:solidFill>
              </a:rPr>
              <a:pPr>
                <a:defRPr/>
              </a:pPr>
              <a:t>‹#›</a:t>
            </a:fld>
            <a:endParaRPr lang="en-US" dirty="0">
              <a:solidFill>
                <a:prstClr val="black"/>
              </a:solidFill>
            </a:endParaRPr>
          </a:p>
        </p:txBody>
      </p:sp>
      <p:pic>
        <p:nvPicPr>
          <p:cNvPr id="1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62400" y="609600"/>
            <a:ext cx="1219200"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534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rgbClr val="92D050"/>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sz="1200"/>
            </a:lvl1pPr>
          </a:lstStyle>
          <a:p>
            <a:pPr>
              <a:defRPr/>
            </a:pPr>
            <a:r>
              <a:rPr lang="en-US" dirty="0">
                <a:solidFill>
                  <a:prstClr val="black"/>
                </a:solidFill>
              </a:rPr>
              <a:t>February 2014 Edition</a:t>
            </a:r>
          </a:p>
        </p:txBody>
      </p:sp>
      <p:sp>
        <p:nvSpPr>
          <p:cNvPr id="5" name="Rectangle 5"/>
          <p:cNvSpPr>
            <a:spLocks noGrp="1" noChangeArrowheads="1"/>
          </p:cNvSpPr>
          <p:nvPr>
            <p:ph type="ftr" sz="quarter" idx="11"/>
          </p:nvPr>
        </p:nvSpPr>
        <p:spPr>
          <a:ln/>
        </p:spPr>
        <p:txBody>
          <a:bodyPr/>
          <a:lstStyle>
            <a:lvl1pPr>
              <a:defRPr sz="1200">
                <a:solidFill>
                  <a:schemeClr val="tx1"/>
                </a:solidFill>
              </a:defRPr>
            </a:lvl1pPr>
          </a:lstStyle>
          <a:p>
            <a:pPr>
              <a:defRPr/>
            </a:pPr>
            <a:r>
              <a:rPr lang="en-US" dirty="0">
                <a:solidFill>
                  <a:prstClr val="black"/>
                </a:solidFill>
              </a:rPr>
              <a:t>Session 1.1: Evolution of Quality Improvement in Health Care</a:t>
            </a:r>
          </a:p>
        </p:txBody>
      </p:sp>
      <p:sp>
        <p:nvSpPr>
          <p:cNvPr id="6" name="Rectangle 6"/>
          <p:cNvSpPr>
            <a:spLocks noGrp="1" noChangeArrowheads="1"/>
          </p:cNvSpPr>
          <p:nvPr>
            <p:ph type="sldNum" sz="quarter" idx="12"/>
          </p:nvPr>
        </p:nvSpPr>
        <p:spPr>
          <a:ln/>
        </p:spPr>
        <p:txBody>
          <a:bodyPr/>
          <a:lstStyle>
            <a:lvl1pPr>
              <a:defRPr sz="1200"/>
            </a:lvl1pPr>
          </a:lstStyle>
          <a:p>
            <a:pPr>
              <a:defRPr/>
            </a:pPr>
            <a:fld id="{BCEE6340-EFF1-4246-AFD8-C75FB1A5BE04}"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892537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92D050"/>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6" name="Rectangle 6"/>
          <p:cNvSpPr>
            <a:spLocks noGrp="1" noChangeArrowheads="1"/>
          </p:cNvSpPr>
          <p:nvPr>
            <p:ph type="sldNum" sz="quarter" idx="12"/>
          </p:nvPr>
        </p:nvSpPr>
        <p:spPr>
          <a:ln/>
        </p:spPr>
        <p:txBody>
          <a:bodyPr/>
          <a:lstStyle>
            <a:lvl1pPr>
              <a:defRPr/>
            </a:lvl1pPr>
          </a:lstStyle>
          <a:p>
            <a:pPr>
              <a:defRPr/>
            </a:pPr>
            <a:fld id="{C8C1B05C-2DF1-4460-A0FC-57AD61E1197F}" type="slidenum">
              <a:rPr lang="en-US">
                <a:solidFill>
                  <a:prstClr val="black"/>
                </a:solidFill>
              </a:rPr>
              <a:pPr>
                <a:defRPr/>
              </a:pPr>
              <a:t>‹#›</a:t>
            </a:fld>
            <a:endParaRPr lang="en-US" dirty="0">
              <a:solidFill>
                <a:prstClr val="black"/>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62400" y="609600"/>
            <a:ext cx="1219200"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9983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2D050"/>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7" name="Rectangle 6"/>
          <p:cNvSpPr>
            <a:spLocks noGrp="1" noChangeArrowheads="1"/>
          </p:cNvSpPr>
          <p:nvPr>
            <p:ph type="sldNum" sz="quarter" idx="12"/>
          </p:nvPr>
        </p:nvSpPr>
        <p:spPr>
          <a:ln/>
        </p:spPr>
        <p:txBody>
          <a:bodyPr/>
          <a:lstStyle>
            <a:lvl1pPr>
              <a:defRPr/>
            </a:lvl1pPr>
          </a:lstStyle>
          <a:p>
            <a:pPr>
              <a:defRPr/>
            </a:pPr>
            <a:fld id="{30DAE7E9-DD03-4604-AE92-2E2ABA528FEF}"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124484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solidFill>
                  <a:srgbClr val="92D050"/>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8"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9" name="Rectangle 6"/>
          <p:cNvSpPr>
            <a:spLocks noGrp="1" noChangeArrowheads="1"/>
          </p:cNvSpPr>
          <p:nvPr>
            <p:ph type="sldNum" sz="quarter" idx="12"/>
          </p:nvPr>
        </p:nvSpPr>
        <p:spPr>
          <a:ln/>
        </p:spPr>
        <p:txBody>
          <a:bodyPr/>
          <a:lstStyle>
            <a:lvl1pPr>
              <a:defRPr/>
            </a:lvl1pPr>
          </a:lstStyle>
          <a:p>
            <a:pPr>
              <a:defRPr/>
            </a:pPr>
            <a:fld id="{2DA375E8-B5A5-45A5-96EC-EA6439DEE538}"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90636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2D050"/>
                </a:solidFill>
              </a:defRPr>
            </a:lvl1pPr>
          </a:lstStyle>
          <a:p>
            <a:r>
              <a:rPr lang="en-US" dirty="0"/>
              <a:t>Click to edit Master title style</a:t>
            </a:r>
            <a:endParaRPr lang="en-GB" dirty="0"/>
          </a:p>
        </p:txBody>
      </p:sp>
      <p:sp>
        <p:nvSpPr>
          <p:cNvPr id="3"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4"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5" name="Rectangle 6"/>
          <p:cNvSpPr>
            <a:spLocks noGrp="1" noChangeArrowheads="1"/>
          </p:cNvSpPr>
          <p:nvPr>
            <p:ph type="sldNum" sz="quarter" idx="12"/>
          </p:nvPr>
        </p:nvSpPr>
        <p:spPr>
          <a:ln/>
        </p:spPr>
        <p:txBody>
          <a:bodyPr/>
          <a:lstStyle>
            <a:lvl1pPr>
              <a:defRPr/>
            </a:lvl1pPr>
          </a:lstStyle>
          <a:p>
            <a:pPr>
              <a:defRPr/>
            </a:pPr>
            <a:fld id="{FFDE5484-08AB-44F1-A6A4-E5EADD412D77}"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59610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3"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4" name="Rectangle 6"/>
          <p:cNvSpPr>
            <a:spLocks noGrp="1" noChangeArrowheads="1"/>
          </p:cNvSpPr>
          <p:nvPr>
            <p:ph type="sldNum" sz="quarter" idx="12"/>
          </p:nvPr>
        </p:nvSpPr>
        <p:spPr>
          <a:ln/>
        </p:spPr>
        <p:txBody>
          <a:bodyPr/>
          <a:lstStyle>
            <a:lvl1pPr>
              <a:defRPr/>
            </a:lvl1pPr>
          </a:lstStyle>
          <a:p>
            <a:pPr>
              <a:defRPr/>
            </a:pPr>
            <a:fld id="{2614759A-3906-45DB-B5AA-88162615FAB2}"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520452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rgbClr val="92D050"/>
                </a:solidFill>
              </a:defRPr>
            </a:lvl1pPr>
          </a:lstStyle>
          <a:p>
            <a:r>
              <a:rPr lang="en-US" dirty="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7" name="Rectangle 6"/>
          <p:cNvSpPr>
            <a:spLocks noGrp="1" noChangeArrowheads="1"/>
          </p:cNvSpPr>
          <p:nvPr>
            <p:ph type="sldNum" sz="quarter" idx="12"/>
          </p:nvPr>
        </p:nvSpPr>
        <p:spPr>
          <a:ln/>
        </p:spPr>
        <p:txBody>
          <a:bodyPr/>
          <a:lstStyle>
            <a:lvl1pPr>
              <a:defRPr/>
            </a:lvl1pPr>
          </a:lstStyle>
          <a:p>
            <a:pPr>
              <a:defRPr/>
            </a:pPr>
            <a:fld id="{479EEA49-329C-42D2-AF0D-066EC9FC8537}"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51808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7" name="Rectangle 6"/>
          <p:cNvSpPr>
            <a:spLocks noGrp="1" noChangeArrowheads="1"/>
          </p:cNvSpPr>
          <p:nvPr>
            <p:ph type="sldNum" sz="quarter" idx="12"/>
          </p:nvPr>
        </p:nvSpPr>
        <p:spPr>
          <a:ln/>
        </p:spPr>
        <p:txBody>
          <a:bodyPr/>
          <a:lstStyle>
            <a:lvl1pPr>
              <a:defRPr/>
            </a:lvl1pPr>
          </a:lstStyle>
          <a:p>
            <a:pPr>
              <a:defRPr/>
            </a:pPr>
            <a:fld id="{90C17CFC-0F39-4FEB-94AF-1E4085848BB9}"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483550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2D050"/>
                </a:solidFill>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6" name="Rectangle 6"/>
          <p:cNvSpPr>
            <a:spLocks noGrp="1" noChangeArrowheads="1"/>
          </p:cNvSpPr>
          <p:nvPr>
            <p:ph type="sldNum" sz="quarter" idx="12"/>
          </p:nvPr>
        </p:nvSpPr>
        <p:spPr>
          <a:ln/>
        </p:spPr>
        <p:txBody>
          <a:bodyPr/>
          <a:lstStyle>
            <a:lvl1pPr>
              <a:defRPr/>
            </a:lvl1pPr>
          </a:lstStyle>
          <a:p>
            <a:pPr>
              <a:defRPr/>
            </a:pPr>
            <a:fld id="{A208EBF8-779E-4074-9D14-AD3FA305508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109877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92D050"/>
                </a:solidFill>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6" name="Rectangle 6"/>
          <p:cNvSpPr>
            <a:spLocks noGrp="1" noChangeArrowheads="1"/>
          </p:cNvSpPr>
          <p:nvPr>
            <p:ph type="sldNum" sz="quarter" idx="12"/>
          </p:nvPr>
        </p:nvSpPr>
        <p:spPr>
          <a:ln/>
        </p:spPr>
        <p:txBody>
          <a:bodyPr/>
          <a:lstStyle>
            <a:lvl1pPr>
              <a:defRPr/>
            </a:lvl1pPr>
          </a:lstStyle>
          <a:p>
            <a:pPr>
              <a:defRPr/>
            </a:pPr>
            <a:fld id="{F8BA6FA0-31A1-4193-B7BF-9BF9F249DB1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742680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924800" cy="1143000"/>
          </a:xfrm>
        </p:spPr>
        <p:txBody>
          <a:bodyPr/>
          <a:lstStyle>
            <a:lvl1pPr>
              <a:defRPr>
                <a:solidFill>
                  <a:srgbClr val="92D050"/>
                </a:solidFill>
              </a:defRPr>
            </a:lvl1pPr>
          </a:lstStyle>
          <a:p>
            <a:r>
              <a:rPr lang="en-US" dirty="0"/>
              <a:t>Click to edit Master title style</a:t>
            </a:r>
            <a:endParaRPr lang="en-GB" dirty="0"/>
          </a:p>
        </p:txBody>
      </p:sp>
      <p:sp>
        <p:nvSpPr>
          <p:cNvPr id="3" name="Table Placeholder 2"/>
          <p:cNvSpPr>
            <a:spLocks noGrp="1"/>
          </p:cNvSpPr>
          <p:nvPr>
            <p:ph type="tbl" idx="1"/>
          </p:nvPr>
        </p:nvSpPr>
        <p:spPr>
          <a:xfrm>
            <a:off x="457200" y="1600200"/>
            <a:ext cx="8229600" cy="4525963"/>
          </a:xfrm>
        </p:spPr>
        <p:txBody>
          <a:bodyPr/>
          <a:lstStyle/>
          <a:p>
            <a:pPr lvl="0"/>
            <a:r>
              <a:rPr lang="en-US" noProof="0" dirty="0"/>
              <a:t>Click icon to add table</a:t>
            </a:r>
            <a:endParaRPr lang="en-GB" noProof="0" dirty="0"/>
          </a:p>
        </p:txBody>
      </p:sp>
      <p:sp>
        <p:nvSpPr>
          <p:cNvPr id="4"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6" name="Rectangle 6"/>
          <p:cNvSpPr>
            <a:spLocks noGrp="1" noChangeArrowheads="1"/>
          </p:cNvSpPr>
          <p:nvPr>
            <p:ph type="sldNum" sz="quarter" idx="12"/>
          </p:nvPr>
        </p:nvSpPr>
        <p:spPr>
          <a:ln/>
        </p:spPr>
        <p:txBody>
          <a:bodyPr/>
          <a:lstStyle>
            <a:lvl1pPr>
              <a:defRPr/>
            </a:lvl1pPr>
          </a:lstStyle>
          <a:p>
            <a:pPr>
              <a:defRPr/>
            </a:pPr>
            <a:fld id="{03C65FC6-53CA-46EB-BC37-D087A8323C52}"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352360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924800" cy="1143000"/>
          </a:xfrm>
        </p:spPr>
        <p:txBody>
          <a:bodyPr/>
          <a:lstStyle>
            <a:lvl1pPr>
              <a:defRPr>
                <a:solidFill>
                  <a:srgbClr val="92D050"/>
                </a:solidFill>
              </a:defRPr>
            </a:lvl1pPr>
          </a:lstStyle>
          <a:p>
            <a:r>
              <a:rPr lang="en-US" dirty="0"/>
              <a:t>Click to edit Master title style</a:t>
            </a:r>
            <a:endParaRPr lang="en-GB" dirty="0"/>
          </a:p>
        </p:txBody>
      </p:sp>
      <p:sp>
        <p:nvSpPr>
          <p:cNvPr id="3" name="Chart Placeholder 2"/>
          <p:cNvSpPr>
            <a:spLocks noGrp="1"/>
          </p:cNvSpPr>
          <p:nvPr>
            <p:ph type="chart" idx="1"/>
          </p:nvPr>
        </p:nvSpPr>
        <p:spPr>
          <a:xfrm>
            <a:off x="457200" y="1600200"/>
            <a:ext cx="8229600" cy="4525963"/>
          </a:xfrm>
        </p:spPr>
        <p:txBody>
          <a:bodyPr/>
          <a:lstStyle/>
          <a:p>
            <a:pPr lvl="0"/>
            <a:r>
              <a:rPr lang="en-US" noProof="0" dirty="0"/>
              <a:t>Click icon to add chart</a:t>
            </a:r>
            <a:endParaRPr lang="en-GB" noProof="0" dirty="0"/>
          </a:p>
        </p:txBody>
      </p:sp>
      <p:sp>
        <p:nvSpPr>
          <p:cNvPr id="4" name="Rectangle 4"/>
          <p:cNvSpPr>
            <a:spLocks noGrp="1" noChangeArrowheads="1"/>
          </p:cNvSpPr>
          <p:nvPr>
            <p:ph type="dt" sz="half" idx="10"/>
          </p:nvPr>
        </p:nvSpPr>
        <p:spPr>
          <a:ln/>
        </p:spPr>
        <p:txBody>
          <a:bodyPr/>
          <a:lstStyle>
            <a:lvl1pPr>
              <a:defRPr/>
            </a:lvl1pPr>
          </a:lstStyle>
          <a:p>
            <a:pPr>
              <a:defRPr/>
            </a:pPr>
            <a:r>
              <a:rPr lang="en-US" dirty="0">
                <a:solidFill>
                  <a:prstClr val="black"/>
                </a:solidFill>
              </a:rPr>
              <a:t>February 2014 Edition</a:t>
            </a:r>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solidFill>
                  <a:prstClr val="black"/>
                </a:solidFill>
              </a:rPr>
              <a:t>Session 1.1: Evolution of Quality Improvement in Health Care</a:t>
            </a:r>
          </a:p>
        </p:txBody>
      </p:sp>
      <p:sp>
        <p:nvSpPr>
          <p:cNvPr id="6" name="Rectangle 6"/>
          <p:cNvSpPr>
            <a:spLocks noGrp="1" noChangeArrowheads="1"/>
          </p:cNvSpPr>
          <p:nvPr>
            <p:ph type="sldNum" sz="quarter" idx="12"/>
          </p:nvPr>
        </p:nvSpPr>
        <p:spPr>
          <a:ln/>
        </p:spPr>
        <p:txBody>
          <a:bodyPr/>
          <a:lstStyle>
            <a:lvl1pPr>
              <a:defRPr/>
            </a:lvl1pPr>
          </a:lstStyle>
          <a:p>
            <a:pPr>
              <a:defRPr/>
            </a:pPr>
            <a:fld id="{F264AF05-96FD-427C-990E-05929A541D78}"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97831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924800" cy="1143000"/>
          </a:xfrm>
        </p:spPr>
        <p:txBody>
          <a:bodyPr/>
          <a:lstStyle>
            <a:lvl1pPr>
              <a:defRPr>
                <a:solidFill>
                  <a:srgbClr val="92D050"/>
                </a:solidFill>
              </a:defRPr>
            </a:lvl1pPr>
          </a:lstStyle>
          <a:p>
            <a:r>
              <a:rPr lang="en-US" dirty="0"/>
              <a:t>Click to edit Master title style</a:t>
            </a:r>
            <a:endParaRPr lang="en-GB" dirty="0"/>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sz="1200"/>
            </a:lvl1pPr>
          </a:lstStyle>
          <a:p>
            <a:pPr>
              <a:defRPr/>
            </a:pPr>
            <a:r>
              <a:rPr lang="en-US" dirty="0">
                <a:solidFill>
                  <a:prstClr val="black"/>
                </a:solidFill>
              </a:rPr>
              <a:t>February 2014 Edition</a:t>
            </a:r>
          </a:p>
        </p:txBody>
      </p:sp>
      <p:sp>
        <p:nvSpPr>
          <p:cNvPr id="6" name="Rectangle 5"/>
          <p:cNvSpPr>
            <a:spLocks noGrp="1" noChangeArrowheads="1"/>
          </p:cNvSpPr>
          <p:nvPr>
            <p:ph type="ftr" sz="quarter" idx="11"/>
          </p:nvPr>
        </p:nvSpPr>
        <p:spPr>
          <a:ln/>
        </p:spPr>
        <p:txBody>
          <a:bodyPr/>
          <a:lstStyle>
            <a:lvl1pPr>
              <a:defRPr sz="1200">
                <a:solidFill>
                  <a:schemeClr val="tx1"/>
                </a:solidFill>
              </a:defRPr>
            </a:lvl1pPr>
          </a:lstStyle>
          <a:p>
            <a:pPr>
              <a:defRPr/>
            </a:pPr>
            <a:r>
              <a:rPr lang="en-US" dirty="0">
                <a:solidFill>
                  <a:prstClr val="black"/>
                </a:solidFill>
              </a:rPr>
              <a:t>Session 1.1: Evolution of Quality Improvement in Health Care</a:t>
            </a:r>
          </a:p>
        </p:txBody>
      </p:sp>
      <p:sp>
        <p:nvSpPr>
          <p:cNvPr id="7" name="Rectangle 6"/>
          <p:cNvSpPr>
            <a:spLocks noGrp="1" noChangeArrowheads="1"/>
          </p:cNvSpPr>
          <p:nvPr>
            <p:ph type="sldNum" sz="quarter" idx="12"/>
          </p:nvPr>
        </p:nvSpPr>
        <p:spPr>
          <a:ln/>
        </p:spPr>
        <p:txBody>
          <a:bodyPr/>
          <a:lstStyle>
            <a:lvl1pPr>
              <a:defRPr sz="1200"/>
            </a:lvl1pPr>
          </a:lstStyle>
          <a:p>
            <a:pPr>
              <a:defRPr/>
            </a:pPr>
            <a:fld id="{9776CAC3-4D03-4DE5-A7B2-27B8B29225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20223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274638"/>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fontAlgn="base">
              <a:spcBef>
                <a:spcPct val="0"/>
              </a:spcBef>
              <a:spcAft>
                <a:spcPct val="0"/>
              </a:spcAft>
              <a:defRPr/>
            </a:pPr>
            <a:r>
              <a:rPr lang="en-US" dirty="0">
                <a:solidFill>
                  <a:prstClr val="black"/>
                </a:solidFill>
              </a:rPr>
              <a:t>February 2014 Edition</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tx1"/>
                </a:solidFill>
                <a:latin typeface="Arial" charset="0"/>
                <a:cs typeface="Arial" charset="0"/>
              </a:defRPr>
            </a:lvl1pPr>
          </a:lstStyle>
          <a:p>
            <a:pPr fontAlgn="base">
              <a:spcBef>
                <a:spcPct val="0"/>
              </a:spcBef>
              <a:spcAft>
                <a:spcPct val="0"/>
              </a:spcAft>
              <a:defRPr/>
            </a:pPr>
            <a:r>
              <a:rPr lang="en-US" dirty="0">
                <a:solidFill>
                  <a:prstClr val="black"/>
                </a:solidFill>
              </a:rPr>
              <a:t>Session 1.1: Evolution of Quality Improvement in Health Care</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fontAlgn="base">
              <a:spcBef>
                <a:spcPct val="0"/>
              </a:spcBef>
              <a:spcAft>
                <a:spcPct val="0"/>
              </a:spcAft>
              <a:defRPr/>
            </a:pPr>
            <a:fld id="{336E0B8D-E5EB-40B8-967B-B5856DA3EEAA}" type="slidenum">
              <a:rPr lang="en-US" smtClean="0">
                <a:solidFill>
                  <a:prstClr val="black"/>
                </a:solidFill>
              </a:rPr>
              <a:pPr fontAlgn="base">
                <a:spcBef>
                  <a:spcPct val="0"/>
                </a:spcBef>
                <a:spcAft>
                  <a:spcPct val="0"/>
                </a:spcAft>
                <a:defRPr/>
              </a:pPr>
              <a:t>‹#›</a:t>
            </a:fld>
            <a:endParaRPr lang="en-US" dirty="0">
              <a:solidFill>
                <a:prstClr val="black"/>
              </a:solidFill>
            </a:endParaRPr>
          </a:p>
        </p:txBody>
      </p:sp>
      <p:sp>
        <p:nvSpPr>
          <p:cNvPr id="1031" name="Rectangle 7"/>
          <p:cNvSpPr>
            <a:spLocks noChangeArrowheads="1"/>
          </p:cNvSpPr>
          <p:nvPr/>
        </p:nvSpPr>
        <p:spPr bwMode="auto">
          <a:xfrm>
            <a:off x="0" y="0"/>
            <a:ext cx="76200" cy="6858000"/>
          </a:xfrm>
          <a:prstGeom prst="rect">
            <a:avLst/>
          </a:prstGeom>
          <a:solidFill>
            <a:srgbClr val="00FF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1032" name="Rectangle 8"/>
          <p:cNvSpPr>
            <a:spLocks noChangeArrowheads="1"/>
          </p:cNvSpPr>
          <p:nvPr/>
        </p:nvSpPr>
        <p:spPr bwMode="auto">
          <a:xfrm>
            <a:off x="9067800" y="0"/>
            <a:ext cx="76200" cy="6858000"/>
          </a:xfrm>
          <a:prstGeom prst="rect">
            <a:avLst/>
          </a:prstGeom>
          <a:solidFill>
            <a:srgbClr val="00FF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1033" name="Rectangle 9"/>
          <p:cNvSpPr>
            <a:spLocks noChangeArrowheads="1"/>
          </p:cNvSpPr>
          <p:nvPr/>
        </p:nvSpPr>
        <p:spPr bwMode="auto">
          <a:xfrm flipH="1">
            <a:off x="76200" y="6477000"/>
            <a:ext cx="76200" cy="381000"/>
          </a:xfrm>
          <a:prstGeom prst="rect">
            <a:avLst/>
          </a:prstGeom>
          <a:solidFill>
            <a:srgbClr val="FF99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1034" name="Rectangle 10"/>
          <p:cNvSpPr>
            <a:spLocks noChangeArrowheads="1"/>
          </p:cNvSpPr>
          <p:nvPr/>
        </p:nvSpPr>
        <p:spPr bwMode="auto">
          <a:xfrm flipH="1">
            <a:off x="8991600" y="6477000"/>
            <a:ext cx="76200" cy="381000"/>
          </a:xfrm>
          <a:prstGeom prst="rect">
            <a:avLst/>
          </a:prstGeom>
          <a:solidFill>
            <a:srgbClr val="FF99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1035" name="Rectangle 11"/>
          <p:cNvSpPr>
            <a:spLocks noChangeArrowheads="1"/>
          </p:cNvSpPr>
          <p:nvPr/>
        </p:nvSpPr>
        <p:spPr bwMode="auto">
          <a:xfrm flipH="1">
            <a:off x="228600" y="6477000"/>
            <a:ext cx="76200" cy="381000"/>
          </a:xfrm>
          <a:prstGeom prst="rect">
            <a:avLst/>
          </a:prstGeom>
          <a:solidFill>
            <a:srgbClr val="FF00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1036" name="Rectangle 12"/>
          <p:cNvSpPr>
            <a:spLocks noChangeArrowheads="1"/>
          </p:cNvSpPr>
          <p:nvPr/>
        </p:nvSpPr>
        <p:spPr bwMode="auto">
          <a:xfrm flipH="1">
            <a:off x="8839200" y="6477000"/>
            <a:ext cx="76200" cy="381000"/>
          </a:xfrm>
          <a:prstGeom prst="rect">
            <a:avLst/>
          </a:prstGeom>
          <a:solidFill>
            <a:srgbClr val="FF00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1037" name="Rectangle 13"/>
          <p:cNvSpPr>
            <a:spLocks noChangeArrowheads="1"/>
          </p:cNvSpPr>
          <p:nvPr/>
        </p:nvSpPr>
        <p:spPr bwMode="auto">
          <a:xfrm flipH="1">
            <a:off x="8915400" y="6477000"/>
            <a:ext cx="76200" cy="381000"/>
          </a:xfrm>
          <a:prstGeom prst="rect">
            <a:avLst/>
          </a:prstGeom>
          <a:solidFill>
            <a:srgbClr val="0000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sp>
        <p:nvSpPr>
          <p:cNvPr id="1038" name="Rectangle 14"/>
          <p:cNvSpPr>
            <a:spLocks noChangeArrowheads="1"/>
          </p:cNvSpPr>
          <p:nvPr/>
        </p:nvSpPr>
        <p:spPr bwMode="auto">
          <a:xfrm flipH="1">
            <a:off x="152400" y="6477000"/>
            <a:ext cx="76200" cy="381000"/>
          </a:xfrm>
          <a:prstGeom prst="rect">
            <a:avLst/>
          </a:prstGeom>
          <a:solidFill>
            <a:srgbClr val="000000"/>
          </a:solidFill>
          <a:ln w="9525">
            <a:solidFill>
              <a:schemeClr val="tx1"/>
            </a:solidFill>
            <a:miter lim="800000"/>
            <a:headEnd/>
            <a:tailEnd/>
          </a:ln>
        </p:spPr>
        <p:txBody>
          <a:bodyPr wrap="none" anchor="ctr"/>
          <a:lstStyle/>
          <a:p>
            <a:pPr fontAlgn="base">
              <a:spcBef>
                <a:spcPct val="0"/>
              </a:spcBef>
              <a:spcAft>
                <a:spcPct val="0"/>
              </a:spcAft>
            </a:pPr>
            <a:endParaRPr lang="en-GB" sz="1600" dirty="0">
              <a:solidFill>
                <a:prstClr val="black"/>
              </a:solidFill>
              <a:latin typeface="Arial" charset="0"/>
            </a:endParaRPr>
          </a:p>
        </p:txBody>
      </p:sp>
      <p:pic>
        <p:nvPicPr>
          <p:cNvPr id="1039" name="Picture 17" descr="3dflagsdotcom_zambi_2faws"/>
          <p:cNvPicPr>
            <a:picLocks noChangeAspect="1" noChangeArrowheads="1" noCrop="1"/>
          </p:cNvPicPr>
          <p:nvPr/>
        </p:nvPicPr>
        <p:blipFill>
          <a:blip r:embed="rId16">
            <a:extLst>
              <a:ext uri="{28A0092B-C50C-407E-A947-70E740481C1C}">
                <a14:useLocalDpi xmlns:a14="http://schemas.microsoft.com/office/drawing/2010/main" val="0"/>
              </a:ext>
            </a:extLst>
          </a:blip>
          <a:srcRect/>
          <a:stretch>
            <a:fillRect/>
          </a:stretch>
        </p:blipFill>
        <p:spPr bwMode="auto">
          <a:xfrm>
            <a:off x="152400" y="6096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271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ctr" rtl="0" eaLnBrk="1" fontAlgn="base" hangingPunct="1">
        <a:spcBef>
          <a:spcPct val="0"/>
        </a:spcBef>
        <a:spcAft>
          <a:spcPct val="0"/>
        </a:spcAft>
        <a:defRPr sz="4400">
          <a:solidFill>
            <a:srgbClr val="92D050"/>
          </a:solidFill>
          <a:latin typeface="+mj-lt"/>
          <a:ea typeface="+mj-ea"/>
          <a:cs typeface="+mj-cs"/>
        </a:defRPr>
      </a:lvl1pPr>
      <a:lvl2pPr algn="ctr" rtl="0" eaLnBrk="1" fontAlgn="base" hangingPunct="1">
        <a:spcBef>
          <a:spcPct val="0"/>
        </a:spcBef>
        <a:spcAft>
          <a:spcPct val="0"/>
        </a:spcAft>
        <a:defRPr sz="4400">
          <a:solidFill>
            <a:schemeClr val="folHlink"/>
          </a:solidFill>
          <a:latin typeface="Arial" charset="0"/>
          <a:cs typeface="Arial" charset="0"/>
        </a:defRPr>
      </a:lvl2pPr>
      <a:lvl3pPr algn="ctr" rtl="0" eaLnBrk="1" fontAlgn="base" hangingPunct="1">
        <a:spcBef>
          <a:spcPct val="0"/>
        </a:spcBef>
        <a:spcAft>
          <a:spcPct val="0"/>
        </a:spcAft>
        <a:defRPr sz="4400">
          <a:solidFill>
            <a:schemeClr val="folHlink"/>
          </a:solidFill>
          <a:latin typeface="Arial" charset="0"/>
          <a:cs typeface="Arial" charset="0"/>
        </a:defRPr>
      </a:lvl3pPr>
      <a:lvl4pPr algn="ctr" rtl="0" eaLnBrk="1" fontAlgn="base" hangingPunct="1">
        <a:spcBef>
          <a:spcPct val="0"/>
        </a:spcBef>
        <a:spcAft>
          <a:spcPct val="0"/>
        </a:spcAft>
        <a:defRPr sz="4400">
          <a:solidFill>
            <a:schemeClr val="folHlink"/>
          </a:solidFill>
          <a:latin typeface="Arial" charset="0"/>
          <a:cs typeface="Arial" charset="0"/>
        </a:defRPr>
      </a:lvl4pPr>
      <a:lvl5pPr algn="ctr" rtl="0" eaLnBrk="1" fontAlgn="base" hangingPunct="1">
        <a:spcBef>
          <a:spcPct val="0"/>
        </a:spcBef>
        <a:spcAft>
          <a:spcPct val="0"/>
        </a:spcAft>
        <a:defRPr sz="4400">
          <a:solidFill>
            <a:schemeClr val="folHlink"/>
          </a:solidFill>
          <a:latin typeface="Arial" charset="0"/>
          <a:cs typeface="Arial" charset="0"/>
        </a:defRPr>
      </a:lvl5pPr>
      <a:lvl6pPr marL="457200" algn="ctr" rtl="0" eaLnBrk="1" fontAlgn="base" hangingPunct="1">
        <a:spcBef>
          <a:spcPct val="0"/>
        </a:spcBef>
        <a:spcAft>
          <a:spcPct val="0"/>
        </a:spcAft>
        <a:defRPr sz="4400">
          <a:solidFill>
            <a:schemeClr val="folHlink"/>
          </a:solidFill>
          <a:latin typeface="Arial" charset="0"/>
          <a:cs typeface="Arial" charset="0"/>
        </a:defRPr>
      </a:lvl6pPr>
      <a:lvl7pPr marL="914400" algn="ctr" rtl="0" eaLnBrk="1" fontAlgn="base" hangingPunct="1">
        <a:spcBef>
          <a:spcPct val="0"/>
        </a:spcBef>
        <a:spcAft>
          <a:spcPct val="0"/>
        </a:spcAft>
        <a:defRPr sz="4400">
          <a:solidFill>
            <a:schemeClr val="folHlink"/>
          </a:solidFill>
          <a:latin typeface="Arial" charset="0"/>
          <a:cs typeface="Arial" charset="0"/>
        </a:defRPr>
      </a:lvl7pPr>
      <a:lvl8pPr marL="1371600" algn="ctr" rtl="0" eaLnBrk="1" fontAlgn="base" hangingPunct="1">
        <a:spcBef>
          <a:spcPct val="0"/>
        </a:spcBef>
        <a:spcAft>
          <a:spcPct val="0"/>
        </a:spcAft>
        <a:defRPr sz="4400">
          <a:solidFill>
            <a:schemeClr val="folHlink"/>
          </a:solidFill>
          <a:latin typeface="Arial" charset="0"/>
          <a:cs typeface="Arial" charset="0"/>
        </a:defRPr>
      </a:lvl8pPr>
      <a:lvl9pPr marL="1828800" algn="ctr" rtl="0" eaLnBrk="1" fontAlgn="base" hangingPunct="1">
        <a:spcBef>
          <a:spcPct val="0"/>
        </a:spcBef>
        <a:spcAft>
          <a:spcPct val="0"/>
        </a:spcAft>
        <a:defRPr sz="4400">
          <a:solidFill>
            <a:schemeClr val="folHlink"/>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 Presentation of MOH SWAp Coordination Mechanisms</a:t>
            </a:r>
          </a:p>
        </p:txBody>
      </p:sp>
      <p:sp>
        <p:nvSpPr>
          <p:cNvPr id="5" name="Subtitle 4"/>
          <p:cNvSpPr>
            <a:spLocks noGrp="1"/>
          </p:cNvSpPr>
          <p:nvPr>
            <p:ph type="subTitle" idx="1"/>
          </p:nvPr>
        </p:nvSpPr>
        <p:spPr/>
        <p:txBody>
          <a:bodyPr/>
          <a:lstStyle/>
          <a:p>
            <a:r>
              <a:rPr lang="en-US" dirty="0"/>
              <a:t>Mr. Henry Kansembe, MOH Deputy Director Planning</a:t>
            </a:r>
          </a:p>
        </p:txBody>
      </p:sp>
    </p:spTree>
    <p:extLst>
      <p:ext uri="{BB962C8B-B14F-4D97-AF65-F5344CB8AC3E}">
        <p14:creationId xmlns:p14="http://schemas.microsoft.com/office/powerpoint/2010/main" val="1409474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 of Presentation</a:t>
            </a:r>
          </a:p>
        </p:txBody>
      </p:sp>
      <p:sp>
        <p:nvSpPr>
          <p:cNvPr id="3" name="Content Placeholder 2"/>
          <p:cNvSpPr>
            <a:spLocks noGrp="1"/>
          </p:cNvSpPr>
          <p:nvPr>
            <p:ph sz="half" idx="1"/>
          </p:nvPr>
        </p:nvSpPr>
        <p:spPr>
          <a:xfrm>
            <a:off x="457200" y="1600200"/>
            <a:ext cx="4343400" cy="4525963"/>
          </a:xfrm>
          <a:solidFill>
            <a:schemeClr val="accent1"/>
          </a:solidFill>
        </p:spPr>
        <p:txBody>
          <a:bodyPr/>
          <a:lstStyle/>
          <a:p>
            <a:pPr marL="0" lvl="0" indent="0">
              <a:spcAft>
                <a:spcPts val="800"/>
              </a:spcAft>
              <a:buNone/>
            </a:pPr>
            <a:endParaRPr lang="en-GB" dirty="0">
              <a:solidFill>
                <a:schemeClr val="bg1"/>
              </a:solidFill>
            </a:endParaRPr>
          </a:p>
          <a:p>
            <a:pPr marL="0" lvl="0" indent="0">
              <a:spcAft>
                <a:spcPts val="800"/>
              </a:spcAft>
              <a:buNone/>
            </a:pPr>
            <a:r>
              <a:rPr lang="en-GB" dirty="0">
                <a:solidFill>
                  <a:schemeClr val="bg1"/>
                </a:solidFill>
              </a:rPr>
              <a:t>To stimulate dialogue on the MOH coordination structures that underpin the principles of collaboration for effective implementation of national health priorities and strategies</a:t>
            </a:r>
          </a:p>
        </p:txBody>
      </p:sp>
      <p:sp>
        <p:nvSpPr>
          <p:cNvPr id="5" name="Content Placeholder 4"/>
          <p:cNvSpPr>
            <a:spLocks noGrp="1"/>
          </p:cNvSpPr>
          <p:nvPr>
            <p:ph sz="half" idx="2"/>
          </p:nvPr>
        </p:nvSpPr>
        <p:spPr>
          <a:xfrm>
            <a:off x="4800600" y="1600200"/>
            <a:ext cx="3886200" cy="4525963"/>
          </a:xfrm>
        </p:spPr>
        <p:txBody>
          <a:bodyPr/>
          <a:lstStyle/>
          <a:p>
            <a:pPr marL="285750" lvl="0" indent="-285750">
              <a:spcAft>
                <a:spcPts val="800"/>
              </a:spcAft>
              <a:buFont typeface="Arial" panose="020B0604020202020204" pitchFamily="34" charset="0"/>
              <a:buChar char="•"/>
            </a:pPr>
            <a:r>
              <a:rPr lang="en-US" dirty="0"/>
              <a:t>Review the existing coordination mechanism and structures</a:t>
            </a:r>
          </a:p>
          <a:p>
            <a:pPr marL="285750" lvl="0" indent="-285750">
              <a:spcAft>
                <a:spcPts val="800"/>
              </a:spcAft>
              <a:buFont typeface="Arial" panose="020B0604020202020204" pitchFamily="34" charset="0"/>
              <a:buChar char="•"/>
            </a:pPr>
            <a:r>
              <a:rPr lang="en-US" dirty="0"/>
              <a:t>Discuss NHSP priorities related to strengthen partner coordination in the health sector</a:t>
            </a:r>
          </a:p>
          <a:p>
            <a:pPr marL="285750" lvl="0" indent="-285750">
              <a:buFont typeface="Arial" panose="020B0604020202020204" pitchFamily="34" charset="0"/>
              <a:buChar char="•"/>
            </a:pPr>
            <a:r>
              <a:rPr lang="en-GB" dirty="0"/>
              <a:t>Agree on actions to strengthen partner coordination</a:t>
            </a:r>
            <a:endParaRPr lang="en-US" dirty="0"/>
          </a:p>
        </p:txBody>
      </p:sp>
      <p:sp>
        <p:nvSpPr>
          <p:cNvPr id="4" name="Slide Number Placeholder 3"/>
          <p:cNvSpPr>
            <a:spLocks noGrp="1"/>
          </p:cNvSpPr>
          <p:nvPr>
            <p:ph type="sldNum" sz="quarter" idx="12"/>
          </p:nvPr>
        </p:nvSpPr>
        <p:spPr/>
        <p:txBody>
          <a:bodyPr/>
          <a:lstStyle/>
          <a:p>
            <a:pPr>
              <a:defRPr/>
            </a:pPr>
            <a:fld id="{BCEE6340-EFF1-4246-AFD8-C75FB1A5BE04}" type="slidenum">
              <a:rPr lang="en-US" smtClean="0">
                <a:solidFill>
                  <a:prstClr val="black"/>
                </a:solidFill>
              </a:rPr>
              <a:pPr>
                <a:defRPr/>
              </a:pPr>
              <a:t>2</a:t>
            </a:fld>
            <a:endParaRPr lang="en-US" dirty="0">
              <a:solidFill>
                <a:prstClr val="black"/>
              </a:solidFill>
            </a:endParaRPr>
          </a:p>
        </p:txBody>
      </p:sp>
    </p:spTree>
    <p:extLst>
      <p:ext uri="{BB962C8B-B14F-4D97-AF65-F5344CB8AC3E}">
        <p14:creationId xmlns:p14="http://schemas.microsoft.com/office/powerpoint/2010/main" val="4087713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Recent Background</a:t>
            </a:r>
          </a:p>
        </p:txBody>
      </p:sp>
      <p:sp>
        <p:nvSpPr>
          <p:cNvPr id="5" name="Slide Number Placeholder 4"/>
          <p:cNvSpPr>
            <a:spLocks noGrp="1"/>
          </p:cNvSpPr>
          <p:nvPr>
            <p:ph type="sldNum" sz="quarter" idx="12"/>
          </p:nvPr>
        </p:nvSpPr>
        <p:spPr/>
        <p:txBody>
          <a:bodyPr/>
          <a:lstStyle/>
          <a:p>
            <a:pPr>
              <a:defRPr/>
            </a:pPr>
            <a:fld id="{30DAE7E9-DD03-4604-AE92-2E2ABA528FEF}" type="slidenum">
              <a:rPr lang="en-US" smtClean="0">
                <a:solidFill>
                  <a:prstClr val="black"/>
                </a:solidFill>
              </a:rPr>
              <a:pPr>
                <a:defRPr/>
              </a:pPr>
              <a:t>3</a:t>
            </a:fld>
            <a:endParaRPr lang="en-US" dirty="0">
              <a:solidFill>
                <a:prstClr val="black"/>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4343400" cy="300089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5242" y="2057400"/>
            <a:ext cx="3931247" cy="2809875"/>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4114800"/>
            <a:ext cx="4572000" cy="2571750"/>
          </a:xfrm>
          <a:prstGeom prst="rect">
            <a:avLst/>
          </a:prstGeom>
          <a:noFill/>
          <a:ln w="9525">
            <a:solidFill>
              <a:srgbClr val="92D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0957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SWAp Coordination Mechanism</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410429758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FFDE5484-08AB-44F1-A6A4-E5EADD412D77}" type="slidenum">
              <a:rPr lang="en-US" smtClean="0">
                <a:solidFill>
                  <a:prstClr val="black"/>
                </a:solidFill>
              </a:rPr>
              <a:pPr>
                <a:defRPr/>
              </a:pPr>
              <a:t>4</a:t>
            </a:fld>
            <a:endParaRPr lang="en-US" dirty="0">
              <a:solidFill>
                <a:prstClr val="black"/>
              </a:solidFill>
            </a:endParaRPr>
          </a:p>
        </p:txBody>
      </p:sp>
      <p:sp>
        <p:nvSpPr>
          <p:cNvPr id="10" name="TextBox 9"/>
          <p:cNvSpPr txBox="1"/>
          <p:nvPr/>
        </p:nvSpPr>
        <p:spPr>
          <a:xfrm>
            <a:off x="2209800" y="3302913"/>
            <a:ext cx="1143000" cy="430887"/>
          </a:xfrm>
          <a:prstGeom prst="rect">
            <a:avLst/>
          </a:prstGeom>
          <a:solidFill>
            <a:schemeClr val="accent1">
              <a:lumMod val="40000"/>
              <a:lumOff val="60000"/>
            </a:schemeClr>
          </a:solidFill>
        </p:spPr>
        <p:txBody>
          <a:bodyPr wrap="square" rtlCol="0">
            <a:spAutoFit/>
          </a:bodyPr>
          <a:lstStyle/>
          <a:p>
            <a:pPr algn="ctr"/>
            <a:r>
              <a:rPr lang="en-US" sz="1100" dirty="0"/>
              <a:t>Health CP Group Meetings</a:t>
            </a:r>
          </a:p>
        </p:txBody>
      </p:sp>
      <p:cxnSp>
        <p:nvCxnSpPr>
          <p:cNvPr id="12" name="Straight Connector 11"/>
          <p:cNvCxnSpPr/>
          <p:nvPr/>
        </p:nvCxnSpPr>
        <p:spPr>
          <a:xfrm>
            <a:off x="2781300" y="3124200"/>
            <a:ext cx="0" cy="178713"/>
          </a:xfrm>
          <a:prstGeom prst="line">
            <a:avLst/>
          </a:prstGeom>
        </p:spPr>
        <p:style>
          <a:lnRef idx="1">
            <a:schemeClr val="accent1"/>
          </a:lnRef>
          <a:fillRef idx="0">
            <a:schemeClr val="accent1"/>
          </a:fillRef>
          <a:effectRef idx="0">
            <a:schemeClr val="accent1"/>
          </a:effectRef>
          <a:fontRef idx="minor">
            <a:schemeClr val="tx1"/>
          </a:fontRef>
        </p:style>
      </p:cxnSp>
      <p:sp>
        <p:nvSpPr>
          <p:cNvPr id="16" name="Right Brace 15"/>
          <p:cNvSpPr/>
          <p:nvPr/>
        </p:nvSpPr>
        <p:spPr>
          <a:xfrm>
            <a:off x="3505200" y="2590800"/>
            <a:ext cx="152400" cy="927556"/>
          </a:xfrm>
          <a:prstGeom prst="rightBrace">
            <a:avLst/>
          </a:prstGeom>
          <a:ln>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99421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Sector Coordination Meeting</a:t>
            </a:r>
          </a:p>
        </p:txBody>
      </p:sp>
      <p:sp>
        <p:nvSpPr>
          <p:cNvPr id="3" name="Content Placeholder 2"/>
          <p:cNvSpPr>
            <a:spLocks noGrp="1"/>
          </p:cNvSpPr>
          <p:nvPr>
            <p:ph idx="1"/>
          </p:nvPr>
        </p:nvSpPr>
        <p:spPr/>
        <p:txBody>
          <a:bodyPr/>
          <a:lstStyle/>
          <a:p>
            <a:r>
              <a:rPr lang="en-US" sz="2400" dirty="0"/>
              <a:t>There are four key sector coordination meeting namely, the annual consultative meeting, Sector advisory group meetings, policy meetings and TWG meetings</a:t>
            </a:r>
          </a:p>
          <a:p>
            <a:r>
              <a:rPr lang="en-US" sz="2400" dirty="0"/>
              <a:t>The Questions to ask about each of these are: </a:t>
            </a:r>
          </a:p>
          <a:p>
            <a:pPr lvl="1"/>
            <a:r>
              <a:rPr lang="en-US" sz="2000" dirty="0"/>
              <a:t>Is the timing for the meeting appropriate in relation to MOH planning?</a:t>
            </a:r>
          </a:p>
          <a:p>
            <a:pPr lvl="1"/>
            <a:r>
              <a:rPr lang="en-US" sz="2000" dirty="0"/>
              <a:t>Does this meeting accomplish what it sets out to do? Why or why not?</a:t>
            </a:r>
          </a:p>
          <a:p>
            <a:pPr lvl="1"/>
            <a:r>
              <a:rPr lang="en-US" sz="2000" dirty="0"/>
              <a:t>What are areas can we address make the meeting more productive</a:t>
            </a:r>
          </a:p>
        </p:txBody>
      </p:sp>
      <p:sp>
        <p:nvSpPr>
          <p:cNvPr id="4" name="Slide Number Placeholder 3"/>
          <p:cNvSpPr>
            <a:spLocks noGrp="1"/>
          </p:cNvSpPr>
          <p:nvPr>
            <p:ph type="sldNum" sz="quarter" idx="12"/>
          </p:nvPr>
        </p:nvSpPr>
        <p:spPr/>
        <p:txBody>
          <a:bodyPr/>
          <a:lstStyle/>
          <a:p>
            <a:pPr>
              <a:defRPr/>
            </a:pPr>
            <a:fld id="{BCEE6340-EFF1-4246-AFD8-C75FB1A5BE04}"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2358682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Annual Consultative Meeting</a:t>
            </a:r>
          </a:p>
        </p:txBody>
      </p:sp>
      <p:sp>
        <p:nvSpPr>
          <p:cNvPr id="12" name="Content Placeholder 11"/>
          <p:cNvSpPr>
            <a:spLocks noGrp="1"/>
          </p:cNvSpPr>
          <p:nvPr>
            <p:ph sz="half" idx="2"/>
          </p:nvPr>
        </p:nvSpPr>
        <p:spPr>
          <a:xfrm>
            <a:off x="3886200" y="1600200"/>
            <a:ext cx="4876800" cy="4525963"/>
          </a:xfrm>
        </p:spPr>
        <p:txBody>
          <a:bodyPr/>
          <a:lstStyle/>
          <a:p>
            <a:pPr marL="0" indent="0">
              <a:spcBef>
                <a:spcPts val="0"/>
              </a:spcBef>
              <a:buNone/>
            </a:pPr>
            <a:endParaRPr lang="en-US" sz="2000" kern="1200" dirty="0"/>
          </a:p>
          <a:p>
            <a:pPr marL="0" indent="0">
              <a:spcBef>
                <a:spcPts val="0"/>
              </a:spcBef>
              <a:buNone/>
            </a:pPr>
            <a:endParaRPr lang="en-US" sz="2000" kern="1200" dirty="0"/>
          </a:p>
          <a:p>
            <a:pPr marL="0" indent="0">
              <a:spcBef>
                <a:spcPts val="0"/>
              </a:spcBef>
              <a:buNone/>
            </a:pPr>
            <a:r>
              <a:rPr lang="en-US" sz="2000" kern="1200" dirty="0"/>
              <a:t>Present achievements, challenges, the proposed AAP/ABB and confirm financial commitments</a:t>
            </a:r>
          </a:p>
          <a:p>
            <a:pPr marL="0" indent="0">
              <a:buNone/>
            </a:pPr>
            <a:endParaRPr lang="en-US" sz="2000" kern="1200" dirty="0"/>
          </a:p>
          <a:p>
            <a:r>
              <a:rPr lang="en-US" sz="1600" kern="1200" dirty="0"/>
              <a:t>Chaired by the Honorable Minister of Health </a:t>
            </a:r>
          </a:p>
          <a:p>
            <a:r>
              <a:rPr lang="en-US" sz="1600" kern="1200" dirty="0"/>
              <a:t>Review annual report for the Health Sector from the year proceeding </a:t>
            </a:r>
          </a:p>
          <a:p>
            <a:r>
              <a:rPr lang="en-US" sz="1600" kern="1200" dirty="0"/>
              <a:t>Review trends and possibility to reach results of approved performance framework</a:t>
            </a:r>
          </a:p>
          <a:p>
            <a:r>
              <a:rPr lang="en-US" sz="1600" kern="1200" dirty="0"/>
              <a:t>Endorse action plans and budgets </a:t>
            </a:r>
          </a:p>
          <a:p>
            <a:pPr lvl="0">
              <a:buFont typeface="Arial" panose="020B0604020202020204" pitchFamily="34" charset="0"/>
              <a:buChar char="•"/>
            </a:pPr>
            <a:r>
              <a:rPr lang="en-US" sz="1600" kern="1200" dirty="0"/>
              <a:t>Review pledges from Co-operating Partners</a:t>
            </a:r>
          </a:p>
          <a:p>
            <a:pPr lvl="0">
              <a:buFont typeface="Arial" panose="020B0604020202020204" pitchFamily="34" charset="0"/>
              <a:buChar char="•"/>
            </a:pPr>
            <a:r>
              <a:rPr lang="en-US" sz="1600" kern="1200" dirty="0"/>
              <a:t>Consider amendments to NHSP based on policy changes and on experiences from reviews</a:t>
            </a:r>
          </a:p>
          <a:p>
            <a:endParaRPr lang="en-US" sz="2000" dirty="0"/>
          </a:p>
        </p:txBody>
      </p:sp>
      <p:sp>
        <p:nvSpPr>
          <p:cNvPr id="4" name="Slide Number Placeholder 3"/>
          <p:cNvSpPr>
            <a:spLocks noGrp="1"/>
          </p:cNvSpPr>
          <p:nvPr>
            <p:ph type="sldNum" sz="quarter" idx="12"/>
          </p:nvPr>
        </p:nvSpPr>
        <p:spPr/>
        <p:txBody>
          <a:bodyPr/>
          <a:lstStyle/>
          <a:p>
            <a:pPr>
              <a:defRPr/>
            </a:pPr>
            <a:fld id="{BCEE6340-EFF1-4246-AFD8-C75FB1A5BE04}" type="slidenum">
              <a:rPr lang="en-US" smtClean="0">
                <a:solidFill>
                  <a:prstClr val="black"/>
                </a:solidFill>
              </a:rPr>
              <a:pPr>
                <a:defRPr/>
              </a:pPr>
              <a:t>6</a:t>
            </a:fld>
            <a:endParaRPr lang="en-US" dirty="0">
              <a:solidFill>
                <a:prstClr val="black"/>
              </a:solidFill>
            </a:endParaRPr>
          </a:p>
        </p:txBody>
      </p:sp>
      <p:sp>
        <p:nvSpPr>
          <p:cNvPr id="13" name="Rectangle 12"/>
          <p:cNvSpPr/>
          <p:nvPr/>
        </p:nvSpPr>
        <p:spPr>
          <a:xfrm>
            <a:off x="304800" y="2971800"/>
            <a:ext cx="3429000" cy="22773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28600" y="3187005"/>
            <a:ext cx="3505200" cy="2062103"/>
          </a:xfrm>
          <a:prstGeom prst="rect">
            <a:avLst/>
          </a:prstGeom>
          <a:noFill/>
        </p:spPr>
        <p:txBody>
          <a:bodyPr wrap="square" rtlCol="0">
            <a:spAutoFit/>
          </a:bodyPr>
          <a:lstStyle/>
          <a:p>
            <a:pPr algn="ctr"/>
            <a:r>
              <a:rPr lang="en-US" sz="2400" dirty="0">
                <a:solidFill>
                  <a:schemeClr val="bg1"/>
                </a:solidFill>
              </a:rPr>
              <a:t>Annual Consultative Meeting</a:t>
            </a:r>
          </a:p>
          <a:p>
            <a:pPr algn="ctr"/>
            <a:r>
              <a:rPr lang="en-US" sz="1600" dirty="0"/>
              <a:t>Ministerial representation, ambassadors and high commissioners; heads of bilateral/multilateral development agencies, UN agencies and other organizations</a:t>
            </a:r>
          </a:p>
        </p:txBody>
      </p:sp>
    </p:spTree>
    <p:extLst>
      <p:ext uri="{BB962C8B-B14F-4D97-AF65-F5344CB8AC3E}">
        <p14:creationId xmlns:p14="http://schemas.microsoft.com/office/powerpoint/2010/main" val="3519026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a:t>Joint Stakeholder Meeting </a:t>
            </a:r>
            <a:endParaRPr lang="en-US" dirty="0"/>
          </a:p>
        </p:txBody>
      </p:sp>
      <p:sp>
        <p:nvSpPr>
          <p:cNvPr id="12" name="Content Placeholder 11"/>
          <p:cNvSpPr>
            <a:spLocks noGrp="1"/>
          </p:cNvSpPr>
          <p:nvPr>
            <p:ph sz="half" idx="2"/>
          </p:nvPr>
        </p:nvSpPr>
        <p:spPr>
          <a:xfrm>
            <a:off x="3886200" y="1600200"/>
            <a:ext cx="4876800" cy="4525963"/>
          </a:xfrm>
        </p:spPr>
        <p:txBody>
          <a:bodyPr/>
          <a:lstStyle/>
          <a:p>
            <a:pPr marL="0" indent="0">
              <a:buNone/>
            </a:pPr>
            <a:endParaRPr lang="en-GB" sz="2000" dirty="0"/>
          </a:p>
          <a:p>
            <a:pPr marL="0" indent="0">
              <a:buNone/>
            </a:pPr>
            <a:r>
              <a:rPr lang="en-GB" sz="2000" dirty="0"/>
              <a:t>Discuss and review sector progress in implementation of programmes biannually to inform CPs related to their disbursements and commitments</a:t>
            </a:r>
          </a:p>
          <a:p>
            <a:pPr>
              <a:buFont typeface="Arial" panose="020B0604020202020204" pitchFamily="34" charset="0"/>
              <a:buChar char="•"/>
            </a:pPr>
            <a:r>
              <a:rPr lang="en-US" sz="1600" kern="1200" dirty="0"/>
              <a:t>Chaired by the Permanent Secretary </a:t>
            </a:r>
          </a:p>
          <a:p>
            <a:pPr>
              <a:buFont typeface="Arial" panose="020B0604020202020204" pitchFamily="34" charset="0"/>
              <a:buChar char="•"/>
            </a:pPr>
            <a:r>
              <a:rPr lang="en-US" sz="1600" kern="1200" dirty="0"/>
              <a:t>Review implementation progress of approved work programme for previous quarters</a:t>
            </a:r>
          </a:p>
          <a:p>
            <a:pPr>
              <a:buFont typeface="Arial" panose="020B0604020202020204" pitchFamily="34" charset="0"/>
              <a:buChar char="•"/>
            </a:pPr>
            <a:r>
              <a:rPr lang="en-US" sz="1600" kern="1200" dirty="0"/>
              <a:t>Discuss analysis of causes and possible solutions, linked to policy meeting and technical working group outputs</a:t>
            </a:r>
          </a:p>
          <a:p>
            <a:r>
              <a:rPr lang="en-US" sz="1600" kern="1200" dirty="0"/>
              <a:t>Review preliminary findings from Joint Annual Review </a:t>
            </a:r>
          </a:p>
          <a:p>
            <a:r>
              <a:rPr lang="en-US" sz="1600" kern="1200" dirty="0"/>
              <a:t>Discuss GRZ and CPs’ funds in relation to budget for previous quarters and future quarters</a:t>
            </a:r>
          </a:p>
          <a:p>
            <a:r>
              <a:rPr lang="en-US" sz="1600" kern="1200" dirty="0"/>
              <a:t>Discuss interventions to maintain or improve results or address issues that impede achievement of goals</a:t>
            </a:r>
            <a:endParaRPr lang="en-US" sz="1600" dirty="0"/>
          </a:p>
        </p:txBody>
      </p:sp>
      <p:sp>
        <p:nvSpPr>
          <p:cNvPr id="4" name="Slide Number Placeholder 3"/>
          <p:cNvSpPr>
            <a:spLocks noGrp="1"/>
          </p:cNvSpPr>
          <p:nvPr>
            <p:ph type="sldNum" sz="quarter" idx="12"/>
          </p:nvPr>
        </p:nvSpPr>
        <p:spPr/>
        <p:txBody>
          <a:bodyPr/>
          <a:lstStyle/>
          <a:p>
            <a:pPr>
              <a:defRPr/>
            </a:pPr>
            <a:fld id="{BCEE6340-EFF1-4246-AFD8-C75FB1A5BE04}" type="slidenum">
              <a:rPr lang="en-US" smtClean="0">
                <a:solidFill>
                  <a:prstClr val="black"/>
                </a:solidFill>
              </a:rPr>
              <a:pPr>
                <a:defRPr/>
              </a:pPr>
              <a:t>7</a:t>
            </a:fld>
            <a:endParaRPr lang="en-US" dirty="0">
              <a:solidFill>
                <a:prstClr val="black"/>
              </a:solidFill>
            </a:endParaRPr>
          </a:p>
        </p:txBody>
      </p:sp>
      <p:sp>
        <p:nvSpPr>
          <p:cNvPr id="13" name="Rectangle 12"/>
          <p:cNvSpPr/>
          <p:nvPr/>
        </p:nvSpPr>
        <p:spPr>
          <a:xfrm>
            <a:off x="381000" y="2971800"/>
            <a:ext cx="3352800" cy="22614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57200" y="3048000"/>
            <a:ext cx="3276600" cy="1938992"/>
          </a:xfrm>
          <a:prstGeom prst="rect">
            <a:avLst/>
          </a:prstGeom>
          <a:noFill/>
        </p:spPr>
        <p:txBody>
          <a:bodyPr wrap="square" rtlCol="0">
            <a:spAutoFit/>
          </a:bodyPr>
          <a:lstStyle/>
          <a:p>
            <a:pPr lvl="0"/>
            <a:r>
              <a:rPr lang="en-US" sz="2800" dirty="0"/>
              <a:t>Sector Advisory Group Meeting</a:t>
            </a:r>
          </a:p>
          <a:p>
            <a:pPr algn="ctr"/>
            <a:r>
              <a:rPr lang="en-US" sz="1600" dirty="0"/>
              <a:t>MOH, line Ministries and representatives from bi-lateral/multi-lateral agencies, private sector, civil society, NGOs, FBOs</a:t>
            </a:r>
          </a:p>
        </p:txBody>
      </p:sp>
    </p:spTree>
    <p:extLst>
      <p:ext uri="{BB962C8B-B14F-4D97-AF65-F5344CB8AC3E}">
        <p14:creationId xmlns:p14="http://schemas.microsoft.com/office/powerpoint/2010/main" val="2974263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Policy Meetings</a:t>
            </a:r>
          </a:p>
        </p:txBody>
      </p:sp>
      <p:sp>
        <p:nvSpPr>
          <p:cNvPr id="12" name="Content Placeholder 11"/>
          <p:cNvSpPr>
            <a:spLocks noGrp="1"/>
          </p:cNvSpPr>
          <p:nvPr>
            <p:ph sz="half" idx="2"/>
          </p:nvPr>
        </p:nvSpPr>
        <p:spPr>
          <a:xfrm>
            <a:off x="3886200" y="1600200"/>
            <a:ext cx="4876800" cy="4525963"/>
          </a:xfrm>
        </p:spPr>
        <p:txBody>
          <a:bodyPr/>
          <a:lstStyle/>
          <a:p>
            <a:pPr>
              <a:buFont typeface="Arial" panose="020B0604020202020204" pitchFamily="34" charset="0"/>
              <a:buChar char="•"/>
            </a:pPr>
            <a:endParaRPr lang="en-US" sz="2000" kern="1200" dirty="0"/>
          </a:p>
          <a:p>
            <a:pPr marL="0" indent="0">
              <a:buNone/>
            </a:pPr>
            <a:r>
              <a:rPr lang="en-US" sz="2000" kern="1200" dirty="0"/>
              <a:t>Monthly meetings to review and take action on core programme issues identified by technical working groups, MOH-Troika/Leadership Team meeting</a:t>
            </a:r>
            <a:endParaRPr lang="en-US" sz="1600" kern="1200" dirty="0"/>
          </a:p>
          <a:p>
            <a:pPr>
              <a:buFont typeface="Arial" panose="020B0604020202020204" pitchFamily="34" charset="0"/>
              <a:buChar char="•"/>
            </a:pPr>
            <a:r>
              <a:rPr lang="en-US" sz="1600" kern="1200" dirty="0"/>
              <a:t>Discuss implementation updates from technical working groups</a:t>
            </a:r>
          </a:p>
          <a:p>
            <a:pPr>
              <a:buFont typeface="Arial" panose="020B0604020202020204" pitchFamily="34" charset="0"/>
              <a:buChar char="•"/>
            </a:pPr>
            <a:r>
              <a:rPr lang="en-US" sz="1600" dirty="0"/>
              <a:t>Review of action taken and progress in implementing areas of priority and concern raised at the Annual Consultative Meeting</a:t>
            </a:r>
            <a:endParaRPr lang="en-US" sz="1600" kern="1200" dirty="0"/>
          </a:p>
          <a:p>
            <a:pPr>
              <a:buFont typeface="Arial" panose="020B0604020202020204" pitchFamily="34" charset="0"/>
              <a:buChar char="•"/>
            </a:pPr>
            <a:r>
              <a:rPr lang="en-US" sz="1600" kern="1200" dirty="0"/>
              <a:t>Identify areas of concern that impede implementation of health services or require policy interventions </a:t>
            </a:r>
          </a:p>
          <a:p>
            <a:pPr>
              <a:buFont typeface="Arial" panose="020B0604020202020204" pitchFamily="34" charset="0"/>
              <a:buChar char="•"/>
            </a:pPr>
            <a:r>
              <a:rPr lang="en-US" sz="1600" kern="1200" dirty="0"/>
              <a:t>Decide on a course of action to be carried out to resolve identified problems</a:t>
            </a:r>
          </a:p>
          <a:p>
            <a:r>
              <a:rPr lang="en-US" sz="1600" kern="1200" dirty="0"/>
              <a:t>Approve an 'annual action plan’ that define actions to address policy implementation</a:t>
            </a:r>
            <a:endParaRPr lang="en-US" sz="1600" dirty="0"/>
          </a:p>
        </p:txBody>
      </p:sp>
      <p:sp>
        <p:nvSpPr>
          <p:cNvPr id="4" name="Slide Number Placeholder 3"/>
          <p:cNvSpPr>
            <a:spLocks noGrp="1"/>
          </p:cNvSpPr>
          <p:nvPr>
            <p:ph type="sldNum" sz="quarter" idx="12"/>
          </p:nvPr>
        </p:nvSpPr>
        <p:spPr/>
        <p:txBody>
          <a:bodyPr/>
          <a:lstStyle/>
          <a:p>
            <a:pPr>
              <a:defRPr/>
            </a:pPr>
            <a:fld id="{BCEE6340-EFF1-4246-AFD8-C75FB1A5BE04}" type="slidenum">
              <a:rPr lang="en-US" smtClean="0">
                <a:solidFill>
                  <a:prstClr val="black"/>
                </a:solidFill>
              </a:rPr>
              <a:pPr>
                <a:defRPr/>
              </a:pPr>
              <a:t>8</a:t>
            </a:fld>
            <a:endParaRPr lang="en-US" dirty="0">
              <a:solidFill>
                <a:prstClr val="black"/>
              </a:solidFill>
            </a:endParaRPr>
          </a:p>
        </p:txBody>
      </p:sp>
      <p:sp>
        <p:nvSpPr>
          <p:cNvPr id="13" name="Rectangle 12"/>
          <p:cNvSpPr/>
          <p:nvPr/>
        </p:nvSpPr>
        <p:spPr>
          <a:xfrm>
            <a:off x="381000" y="2971799"/>
            <a:ext cx="3352800" cy="2246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57200" y="3198674"/>
            <a:ext cx="3276600" cy="1754326"/>
          </a:xfrm>
          <a:prstGeom prst="rect">
            <a:avLst/>
          </a:prstGeom>
          <a:noFill/>
        </p:spPr>
        <p:txBody>
          <a:bodyPr wrap="square" rtlCol="0">
            <a:spAutoFit/>
          </a:bodyPr>
          <a:lstStyle/>
          <a:p>
            <a:pPr algn="ctr"/>
            <a:r>
              <a:rPr lang="en-US" sz="2800" dirty="0">
                <a:solidFill>
                  <a:schemeClr val="bg1"/>
                </a:solidFill>
              </a:rPr>
              <a:t>Policy Meetings</a:t>
            </a:r>
          </a:p>
          <a:p>
            <a:pPr algn="ctr"/>
            <a:r>
              <a:rPr lang="en-US" sz="1600" dirty="0" err="1"/>
              <a:t>MoH</a:t>
            </a:r>
            <a:r>
              <a:rPr lang="en-US" sz="1600" dirty="0"/>
              <a:t> Senior Management Team, Heads of Agencies supporting the health sector, CSOs/NGOs (FBOs, NFBOs, PHPs) and relevant Government line ministries</a:t>
            </a:r>
          </a:p>
        </p:txBody>
      </p:sp>
    </p:spTree>
    <p:extLst>
      <p:ext uri="{BB962C8B-B14F-4D97-AF65-F5344CB8AC3E}">
        <p14:creationId xmlns:p14="http://schemas.microsoft.com/office/powerpoint/2010/main" val="4064189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4000" dirty="0"/>
              <a:t>Troika Meeting</a:t>
            </a:r>
          </a:p>
        </p:txBody>
      </p:sp>
      <p:sp>
        <p:nvSpPr>
          <p:cNvPr id="10" name="Content Placeholder 9"/>
          <p:cNvSpPr>
            <a:spLocks noGrp="1"/>
          </p:cNvSpPr>
          <p:nvPr>
            <p:ph sz="half" idx="2"/>
          </p:nvPr>
        </p:nvSpPr>
        <p:spPr/>
        <p:txBody>
          <a:bodyPr/>
          <a:lstStyle/>
          <a:p>
            <a:pPr marL="0" lvl="0" indent="0">
              <a:buNone/>
            </a:pPr>
            <a:endParaRPr lang="en-US" sz="2000" dirty="0"/>
          </a:p>
          <a:p>
            <a:pPr marL="0" lvl="0" indent="0">
              <a:buNone/>
            </a:pPr>
            <a:r>
              <a:rPr lang="en-US" sz="2000" dirty="0"/>
              <a:t>Platform for GRZ, MOH and CP Leadership to coordinate efforts to develop the health sector in the country, monthly</a:t>
            </a:r>
          </a:p>
          <a:p>
            <a:pPr marL="0" lvl="0" indent="0">
              <a:buNone/>
            </a:pPr>
            <a:endParaRPr lang="en-US" sz="1600" dirty="0"/>
          </a:p>
          <a:p>
            <a:pPr lvl="0"/>
            <a:r>
              <a:rPr lang="en-US" sz="1600" dirty="0"/>
              <a:t>Review of endorsements and action points of the Minutes from previous Policy Meetings</a:t>
            </a:r>
          </a:p>
          <a:p>
            <a:pPr lvl="0"/>
            <a:r>
              <a:rPr lang="en-US" sz="1600" dirty="0"/>
              <a:t>Updates on priority actions, processes and developments within the health sector in Zambia </a:t>
            </a:r>
          </a:p>
          <a:p>
            <a:pPr lvl="0"/>
            <a:r>
              <a:rPr lang="en-US" sz="1600" dirty="0"/>
              <a:t>Coordinate interventions in the health sector</a:t>
            </a:r>
          </a:p>
          <a:p>
            <a:pPr lvl="0"/>
            <a:r>
              <a:rPr lang="en-US" sz="1600" dirty="0"/>
              <a:t>Review/endorsement of agendas for the SAG and policy meetings</a:t>
            </a:r>
          </a:p>
        </p:txBody>
      </p:sp>
      <p:sp>
        <p:nvSpPr>
          <p:cNvPr id="5" name="Slide Number Placeholder 4"/>
          <p:cNvSpPr>
            <a:spLocks noGrp="1"/>
          </p:cNvSpPr>
          <p:nvPr>
            <p:ph type="sldNum" sz="quarter" idx="12"/>
          </p:nvPr>
        </p:nvSpPr>
        <p:spPr/>
        <p:txBody>
          <a:bodyPr/>
          <a:lstStyle/>
          <a:p>
            <a:pPr>
              <a:defRPr/>
            </a:pPr>
            <a:fld id="{30DAE7E9-DD03-4604-AE92-2E2ABA528FEF}" type="slidenum">
              <a:rPr lang="en-US" smtClean="0">
                <a:solidFill>
                  <a:prstClr val="black"/>
                </a:solidFill>
              </a:rPr>
              <a:pPr>
                <a:defRPr/>
              </a:pPr>
              <a:t>9</a:t>
            </a:fld>
            <a:endParaRPr lang="en-US" dirty="0">
              <a:solidFill>
                <a:prstClr val="black"/>
              </a:solidFill>
            </a:endParaRPr>
          </a:p>
        </p:txBody>
      </p:sp>
      <p:sp>
        <p:nvSpPr>
          <p:cNvPr id="11" name="Rectangle 10"/>
          <p:cNvSpPr/>
          <p:nvPr/>
        </p:nvSpPr>
        <p:spPr>
          <a:xfrm>
            <a:off x="381000" y="2971800"/>
            <a:ext cx="33528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57200" y="3276600"/>
            <a:ext cx="3276600" cy="769441"/>
          </a:xfrm>
          <a:prstGeom prst="rect">
            <a:avLst/>
          </a:prstGeom>
          <a:noFill/>
        </p:spPr>
        <p:txBody>
          <a:bodyPr wrap="square" rtlCol="0">
            <a:spAutoFit/>
          </a:bodyPr>
          <a:lstStyle/>
          <a:p>
            <a:pPr algn="ctr"/>
            <a:r>
              <a:rPr lang="en-US" sz="2800" dirty="0">
                <a:solidFill>
                  <a:schemeClr val="bg1"/>
                </a:solidFill>
              </a:rPr>
              <a:t>Troika Meeting</a:t>
            </a:r>
          </a:p>
          <a:p>
            <a:pPr algn="ctr"/>
            <a:r>
              <a:rPr lang="en-US" sz="1600" dirty="0"/>
              <a:t>PS Health and CP Leadership Team</a:t>
            </a:r>
          </a:p>
        </p:txBody>
      </p:sp>
    </p:spTree>
    <p:extLst>
      <p:ext uri="{BB962C8B-B14F-4D97-AF65-F5344CB8AC3E}">
        <p14:creationId xmlns:p14="http://schemas.microsoft.com/office/powerpoint/2010/main" val="3570336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Technical Working Groups</a:t>
            </a:r>
          </a:p>
        </p:txBody>
      </p:sp>
      <p:sp>
        <p:nvSpPr>
          <p:cNvPr id="12" name="Content Placeholder 11"/>
          <p:cNvSpPr>
            <a:spLocks noGrp="1"/>
          </p:cNvSpPr>
          <p:nvPr>
            <p:ph sz="half" idx="2"/>
          </p:nvPr>
        </p:nvSpPr>
        <p:spPr>
          <a:xfrm>
            <a:off x="3886200" y="1722437"/>
            <a:ext cx="4876800" cy="4525963"/>
          </a:xfrm>
        </p:spPr>
        <p:txBody>
          <a:bodyPr/>
          <a:lstStyle/>
          <a:p>
            <a:pPr marL="171450" lvl="0" indent="-171450">
              <a:buFont typeface="Arial" panose="020B0604020202020204" pitchFamily="34" charset="0"/>
              <a:buChar char="•"/>
            </a:pPr>
            <a:endParaRPr lang="en-US" sz="1600" kern="1200" dirty="0"/>
          </a:p>
          <a:p>
            <a:pPr marL="0" lvl="0" indent="0">
              <a:buNone/>
            </a:pPr>
            <a:r>
              <a:rPr lang="en-US" sz="2000" kern="1200" dirty="0"/>
              <a:t>Advisory support to the MOH to monitor performance of the technical areas  against targets included in sector strategies, policies and the GOZ national development plan and coordinate stakeholders, donors and Implementing Partners</a:t>
            </a:r>
            <a:endParaRPr lang="en-US" sz="1600" kern="1200" dirty="0"/>
          </a:p>
          <a:p>
            <a:pPr marL="171450" lvl="0" indent="-171450">
              <a:buFont typeface="Arial" panose="020B0604020202020204" pitchFamily="34" charset="0"/>
              <a:buChar char="•"/>
            </a:pPr>
            <a:r>
              <a:rPr lang="en-US" sz="1600" kern="1200" dirty="0"/>
              <a:t>Monitor and manage results in implementing NHSP and annual Action Plans </a:t>
            </a:r>
          </a:p>
          <a:p>
            <a:pPr marL="171450" lvl="0" indent="-171450">
              <a:buFont typeface="Arial" panose="020B0604020202020204" pitchFamily="34" charset="0"/>
              <a:buChar char="•"/>
            </a:pPr>
            <a:r>
              <a:rPr lang="en-US" sz="1600" kern="1200" dirty="0"/>
              <a:t>Propose priorities in the annual action plans and provide updates</a:t>
            </a:r>
          </a:p>
          <a:p>
            <a:pPr marL="171450" lvl="0" indent="-171450">
              <a:buFont typeface="Arial" panose="020B0604020202020204" pitchFamily="34" charset="0"/>
              <a:buChar char="•"/>
            </a:pPr>
            <a:r>
              <a:rPr lang="en-US" sz="1600" kern="1200" dirty="0"/>
              <a:t>Advocate for and coordinate inputs from stakeholders</a:t>
            </a:r>
          </a:p>
          <a:p>
            <a:pPr marL="171450" lvl="0" indent="-171450">
              <a:buFont typeface="Arial" panose="020B0604020202020204" pitchFamily="34" charset="0"/>
              <a:buChar char="•"/>
            </a:pPr>
            <a:r>
              <a:rPr lang="en-US" sz="1600" kern="1200" dirty="0"/>
              <a:t>Advise on development of technical guidelines</a:t>
            </a:r>
          </a:p>
          <a:p>
            <a:pPr marL="171450" lvl="0" indent="-171450">
              <a:buFont typeface="Arial" panose="020B0604020202020204" pitchFamily="34" charset="0"/>
              <a:buChar char="•"/>
            </a:pPr>
            <a:r>
              <a:rPr lang="en-US" sz="1600" kern="1200" dirty="0"/>
              <a:t>Forward critical policy related issues to the Policy Meeting</a:t>
            </a:r>
          </a:p>
        </p:txBody>
      </p:sp>
      <p:sp>
        <p:nvSpPr>
          <p:cNvPr id="4" name="Slide Number Placeholder 3"/>
          <p:cNvSpPr>
            <a:spLocks noGrp="1"/>
          </p:cNvSpPr>
          <p:nvPr>
            <p:ph type="sldNum" sz="quarter" idx="12"/>
          </p:nvPr>
        </p:nvSpPr>
        <p:spPr/>
        <p:txBody>
          <a:bodyPr/>
          <a:lstStyle/>
          <a:p>
            <a:pPr>
              <a:defRPr/>
            </a:pPr>
            <a:fld id="{BCEE6340-EFF1-4246-AFD8-C75FB1A5BE04}" type="slidenum">
              <a:rPr lang="en-US" smtClean="0">
                <a:solidFill>
                  <a:prstClr val="black"/>
                </a:solidFill>
              </a:rPr>
              <a:pPr>
                <a:defRPr/>
              </a:pPr>
              <a:t>10</a:t>
            </a:fld>
            <a:endParaRPr lang="en-US" dirty="0">
              <a:solidFill>
                <a:prstClr val="black"/>
              </a:solidFill>
            </a:endParaRPr>
          </a:p>
        </p:txBody>
      </p:sp>
      <p:sp>
        <p:nvSpPr>
          <p:cNvPr id="13" name="Rectangle 12"/>
          <p:cNvSpPr/>
          <p:nvPr/>
        </p:nvSpPr>
        <p:spPr>
          <a:xfrm>
            <a:off x="381000" y="2971800"/>
            <a:ext cx="3352800" cy="20005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57200" y="2971800"/>
            <a:ext cx="3276600" cy="2000548"/>
          </a:xfrm>
          <a:prstGeom prst="rect">
            <a:avLst/>
          </a:prstGeom>
          <a:noFill/>
        </p:spPr>
        <p:txBody>
          <a:bodyPr wrap="square" rtlCol="0">
            <a:spAutoFit/>
          </a:bodyPr>
          <a:lstStyle/>
          <a:p>
            <a:pPr algn="ctr"/>
            <a:r>
              <a:rPr lang="en-US" sz="2800" dirty="0">
                <a:solidFill>
                  <a:schemeClr val="bg1"/>
                </a:solidFill>
              </a:rPr>
              <a:t>Technical Working Groups</a:t>
            </a:r>
          </a:p>
          <a:p>
            <a:pPr algn="ctr"/>
            <a:r>
              <a:rPr lang="en-ZA" sz="1600" dirty="0"/>
              <a:t>GRZ, </a:t>
            </a:r>
            <a:r>
              <a:rPr lang="en-ZA" sz="1600" dirty="0" err="1"/>
              <a:t>MoH</a:t>
            </a:r>
            <a:r>
              <a:rPr lang="en-ZA" sz="1600" dirty="0"/>
              <a:t>, and other line ministries; </a:t>
            </a:r>
            <a:r>
              <a:rPr lang="en-US" sz="1600" dirty="0"/>
              <a:t>representation of organizations engaged in the technical area with relevant expertise</a:t>
            </a:r>
          </a:p>
        </p:txBody>
      </p:sp>
    </p:spTree>
    <p:extLst>
      <p:ext uri="{BB962C8B-B14F-4D97-AF65-F5344CB8AC3E}">
        <p14:creationId xmlns:p14="http://schemas.microsoft.com/office/powerpoint/2010/main" val="187321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Technical Working Groups</a:t>
            </a:r>
          </a:p>
        </p:txBody>
      </p:sp>
      <p:sp>
        <p:nvSpPr>
          <p:cNvPr id="3" name="Content Placeholder 2"/>
          <p:cNvSpPr>
            <a:spLocks noGrp="1"/>
          </p:cNvSpPr>
          <p:nvPr>
            <p:ph idx="1"/>
          </p:nvPr>
        </p:nvSpPr>
        <p:spPr/>
        <p:txBody>
          <a:bodyPr/>
          <a:lstStyle/>
          <a:p>
            <a:r>
              <a:rPr lang="en-US" sz="2400" dirty="0"/>
              <a:t>Planning has been working on a few tasks as ground work to focus on efforts to rejuvenate TWGs as an integral structure that advises MOH on technical areas.</a:t>
            </a:r>
          </a:p>
          <a:p>
            <a:r>
              <a:rPr lang="en-US" sz="2400" dirty="0"/>
              <a:t>The Standard Operational Guide for TWGs provides a common set of procedures for all TWGs.</a:t>
            </a:r>
          </a:p>
          <a:p>
            <a:r>
              <a:rPr lang="en-US" sz="2400" dirty="0"/>
              <a:t>The Template for TWG TOR is a guide to develop the technical TOR including the writing of the scope of work, establishment of sub-TWGs and the organizational structure.</a:t>
            </a:r>
          </a:p>
          <a:p>
            <a:endParaRPr lang="en-US" sz="2400" dirty="0"/>
          </a:p>
        </p:txBody>
      </p:sp>
      <p:sp>
        <p:nvSpPr>
          <p:cNvPr id="4" name="Slide Number Placeholder 3"/>
          <p:cNvSpPr>
            <a:spLocks noGrp="1"/>
          </p:cNvSpPr>
          <p:nvPr>
            <p:ph type="sldNum" sz="quarter" idx="12"/>
          </p:nvPr>
        </p:nvSpPr>
        <p:spPr/>
        <p:txBody>
          <a:bodyPr/>
          <a:lstStyle/>
          <a:p>
            <a:pPr>
              <a:defRPr/>
            </a:pPr>
            <a:fld id="{BCEE6340-EFF1-4246-AFD8-C75FB1A5BE04}" type="slidenum">
              <a:rPr lang="en-US" smtClean="0">
                <a:solidFill>
                  <a:prstClr val="black"/>
                </a:solidFill>
              </a:rPr>
              <a:pPr>
                <a:defRPr/>
              </a:pPr>
              <a:t>11</a:t>
            </a:fld>
            <a:endParaRPr lang="en-US" dirty="0">
              <a:solidFill>
                <a:prstClr val="black"/>
              </a:solidFill>
            </a:endParaRPr>
          </a:p>
        </p:txBody>
      </p:sp>
    </p:spTree>
    <p:extLst>
      <p:ext uri="{BB962C8B-B14F-4D97-AF65-F5344CB8AC3E}">
        <p14:creationId xmlns:p14="http://schemas.microsoft.com/office/powerpoint/2010/main" val="727815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Technical Working Groups</a:t>
            </a: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20284278">
            <a:off x="508211" y="3383103"/>
            <a:ext cx="2740416" cy="2775520"/>
          </a:xfrm>
          <a:ln>
            <a:solidFill>
              <a:schemeClr val="tx1"/>
            </a:solidFill>
          </a:ln>
        </p:spPr>
      </p:pic>
      <p:sp>
        <p:nvSpPr>
          <p:cNvPr id="5" name="Slide Number Placeholder 4"/>
          <p:cNvSpPr>
            <a:spLocks noGrp="1"/>
          </p:cNvSpPr>
          <p:nvPr>
            <p:ph type="sldNum" sz="quarter" idx="12"/>
          </p:nvPr>
        </p:nvSpPr>
        <p:spPr/>
        <p:txBody>
          <a:bodyPr/>
          <a:lstStyle/>
          <a:p>
            <a:pPr>
              <a:defRPr/>
            </a:pPr>
            <a:fld id="{30DAE7E9-DD03-4604-AE92-2E2ABA528FEF}" type="slidenum">
              <a:rPr lang="en-US" smtClean="0">
                <a:solidFill>
                  <a:prstClr val="black"/>
                </a:solidFill>
              </a:rPr>
              <a:pPr>
                <a:defRPr/>
              </a:pPr>
              <a:t>12</a:t>
            </a:fld>
            <a:endParaRPr lang="en-US" dirty="0">
              <a:solidFill>
                <a:prstClr val="black"/>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2286000"/>
            <a:ext cx="2513488" cy="2380907"/>
          </a:xfrm>
          <a:prstGeom prst="rect">
            <a:avLst/>
          </a:prstGeom>
          <a:ln>
            <a:solidFill>
              <a:schemeClr val="tx1"/>
            </a:solidFill>
          </a:ln>
        </p:spPr>
      </p:pic>
      <p:pic>
        <p:nvPicPr>
          <p:cNvPr id="3074" name="Picture 2" descr="C:\Users\KligermanB\Pictures\TWG TOR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7632" y="3463484"/>
            <a:ext cx="2633161" cy="28676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5800" y="1447800"/>
            <a:ext cx="2498644" cy="2380907"/>
          </a:xfrm>
          <a:prstGeom prst="rect">
            <a:avLst/>
          </a:prstGeom>
          <a:ln>
            <a:solidFill>
              <a:schemeClr val="tx1"/>
            </a:solidFill>
          </a:ln>
        </p:spPr>
      </p:pic>
    </p:spTree>
    <p:extLst>
      <p:ext uri="{BB962C8B-B14F-4D97-AF65-F5344CB8AC3E}">
        <p14:creationId xmlns:p14="http://schemas.microsoft.com/office/powerpoint/2010/main" val="3102982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Streamline TWGs</a:t>
            </a:r>
          </a:p>
        </p:txBody>
      </p:sp>
      <p:sp>
        <p:nvSpPr>
          <p:cNvPr id="4" name="Slide Number Placeholder 3"/>
          <p:cNvSpPr>
            <a:spLocks noGrp="1"/>
          </p:cNvSpPr>
          <p:nvPr>
            <p:ph type="sldNum" sz="quarter" idx="12"/>
          </p:nvPr>
        </p:nvSpPr>
        <p:spPr/>
        <p:txBody>
          <a:bodyPr/>
          <a:lstStyle/>
          <a:p>
            <a:pPr>
              <a:defRPr/>
            </a:pPr>
            <a:fld id="{BCEE6340-EFF1-4246-AFD8-C75FB1A5BE04}" type="slidenum">
              <a:rPr lang="en-US" smtClean="0">
                <a:solidFill>
                  <a:prstClr val="black"/>
                </a:solidFill>
              </a:rPr>
              <a:pPr>
                <a:defRPr/>
              </a:pPr>
              <a:t>13</a:t>
            </a:fld>
            <a:endParaRPr lang="en-US" dirty="0">
              <a:solidFill>
                <a:prstClr val="black"/>
              </a:solidFill>
            </a:endParaRPr>
          </a:p>
        </p:txBody>
      </p:sp>
      <p:graphicFrame>
        <p:nvGraphicFramePr>
          <p:cNvPr id="6" name="Table 5"/>
          <p:cNvGraphicFramePr>
            <a:graphicFrameLocks noGrp="1"/>
          </p:cNvGraphicFramePr>
          <p:nvPr>
            <p:extLst/>
          </p:nvPr>
        </p:nvGraphicFramePr>
        <p:xfrm>
          <a:off x="441735" y="1607628"/>
          <a:ext cx="3596865" cy="4796028"/>
        </p:xfrm>
        <a:graphic>
          <a:graphicData uri="http://schemas.openxmlformats.org/drawingml/2006/table">
            <a:tbl>
              <a:tblPr firstRow="1" firstCol="1" bandRow="1"/>
              <a:tblGrid>
                <a:gridCol w="3596865">
                  <a:extLst>
                    <a:ext uri="{9D8B030D-6E8A-4147-A177-3AD203B41FA5}">
                      <a16:colId xmlns:a16="http://schemas.microsoft.com/office/drawing/2014/main" xmlns="" val="20000"/>
                    </a:ext>
                  </a:extLst>
                </a:gridCol>
              </a:tblGrid>
              <a:tr h="304800">
                <a:tc>
                  <a:txBody>
                    <a:bodyPr/>
                    <a:lstStyle/>
                    <a:p>
                      <a:pPr marL="0" marR="0" algn="ctr">
                        <a:spcBef>
                          <a:spcPts val="0"/>
                        </a:spcBef>
                        <a:spcAft>
                          <a:spcPts val="400"/>
                        </a:spcAft>
                      </a:pPr>
                      <a:r>
                        <a:rPr lang="en-US" sz="1400" b="1" dirty="0">
                          <a:solidFill>
                            <a:srgbClr val="000000"/>
                          </a:solidFill>
                          <a:effectLst/>
                          <a:latin typeface="Calibri"/>
                          <a:ea typeface="Calibri"/>
                        </a:rPr>
                        <a:t>Current / Recent TWGs</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10000"/>
                  </a:ext>
                </a:extLst>
              </a:tr>
              <a:tr h="174840">
                <a:tc>
                  <a:txBody>
                    <a:bodyPr/>
                    <a:lstStyle/>
                    <a:p>
                      <a:pPr marL="0" marR="0">
                        <a:spcBef>
                          <a:spcPts val="0"/>
                        </a:spcBef>
                        <a:spcAft>
                          <a:spcPts val="400"/>
                        </a:spcAft>
                      </a:pPr>
                      <a:r>
                        <a:rPr lang="en-US" sz="1400" dirty="0">
                          <a:solidFill>
                            <a:srgbClr val="000000"/>
                          </a:solidFill>
                          <a:effectLst/>
                          <a:latin typeface="Calibri"/>
                          <a:ea typeface="Calibri"/>
                        </a:rPr>
                        <a:t>Adolescent Reproductive Health </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74840">
                <a:tc>
                  <a:txBody>
                    <a:bodyPr/>
                    <a:lstStyle/>
                    <a:p>
                      <a:pPr marL="0" marR="0">
                        <a:spcBef>
                          <a:spcPts val="0"/>
                        </a:spcBef>
                        <a:spcAft>
                          <a:spcPts val="400"/>
                        </a:spcAft>
                      </a:pPr>
                      <a:r>
                        <a:rPr lang="en-US" sz="1400" dirty="0">
                          <a:solidFill>
                            <a:srgbClr val="000000"/>
                          </a:solidFill>
                          <a:effectLst/>
                          <a:latin typeface="Calibri"/>
                          <a:ea typeface="Calibri"/>
                        </a:rPr>
                        <a:t>Child Health </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74840">
                <a:tc>
                  <a:txBody>
                    <a:bodyPr/>
                    <a:lstStyle/>
                    <a:p>
                      <a:pPr marL="0" marR="0">
                        <a:spcBef>
                          <a:spcPts val="0"/>
                        </a:spcBef>
                        <a:spcAft>
                          <a:spcPts val="400"/>
                        </a:spcAft>
                      </a:pPr>
                      <a:r>
                        <a:rPr lang="en-US" sz="1400" dirty="0">
                          <a:solidFill>
                            <a:srgbClr val="000000"/>
                          </a:solidFill>
                          <a:effectLst/>
                          <a:latin typeface="Calibri"/>
                          <a:ea typeface="Calibri"/>
                        </a:rPr>
                        <a:t>Nutrition </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74840">
                <a:tc>
                  <a:txBody>
                    <a:bodyPr/>
                    <a:lstStyle/>
                    <a:p>
                      <a:pPr marL="0" marR="0">
                        <a:spcBef>
                          <a:spcPts val="0"/>
                        </a:spcBef>
                        <a:spcAft>
                          <a:spcPts val="400"/>
                        </a:spcAft>
                      </a:pPr>
                      <a:r>
                        <a:rPr lang="en-US" sz="1400" dirty="0">
                          <a:solidFill>
                            <a:srgbClr val="000000"/>
                          </a:solidFill>
                          <a:effectLst/>
                          <a:latin typeface="Calibri"/>
                          <a:ea typeface="Calibri"/>
                        </a:rPr>
                        <a:t>Emergency Obstetric and Newborn Care </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74840">
                <a:tc>
                  <a:txBody>
                    <a:bodyPr/>
                    <a:lstStyle/>
                    <a:p>
                      <a:pPr marL="0" marR="0">
                        <a:spcBef>
                          <a:spcPts val="0"/>
                        </a:spcBef>
                        <a:spcAft>
                          <a:spcPts val="400"/>
                        </a:spcAft>
                      </a:pPr>
                      <a:r>
                        <a:rPr lang="en-US" sz="1400" dirty="0">
                          <a:solidFill>
                            <a:srgbClr val="000000"/>
                          </a:solidFill>
                          <a:effectLst/>
                          <a:latin typeface="Calibri"/>
                          <a:ea typeface="Calibri"/>
                        </a:rPr>
                        <a:t>Family Planning </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74840">
                <a:tc>
                  <a:txBody>
                    <a:bodyPr/>
                    <a:lstStyle/>
                    <a:p>
                      <a:pPr marL="0" marR="0">
                        <a:spcBef>
                          <a:spcPts val="0"/>
                        </a:spcBef>
                        <a:spcAft>
                          <a:spcPts val="400"/>
                        </a:spcAft>
                      </a:pPr>
                      <a:r>
                        <a:rPr lang="en-US" sz="1400" dirty="0">
                          <a:solidFill>
                            <a:srgbClr val="000000"/>
                          </a:solidFill>
                          <a:effectLst/>
                          <a:latin typeface="Calibri"/>
                          <a:ea typeface="Calibri"/>
                        </a:rPr>
                        <a:t>Safe Motherhood</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74840">
                <a:tc>
                  <a:txBody>
                    <a:bodyPr/>
                    <a:lstStyle/>
                    <a:p>
                      <a:pPr marL="0" marR="0">
                        <a:spcBef>
                          <a:spcPts val="0"/>
                        </a:spcBef>
                        <a:spcAft>
                          <a:spcPts val="400"/>
                        </a:spcAft>
                      </a:pPr>
                      <a:r>
                        <a:rPr lang="en-US" sz="1400" dirty="0">
                          <a:solidFill>
                            <a:srgbClr val="000000"/>
                          </a:solidFill>
                          <a:effectLst/>
                          <a:latin typeface="Calibri"/>
                          <a:ea typeface="Calibri"/>
                        </a:rPr>
                        <a:t>Indoor Residual Spraying </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74840">
                <a:tc>
                  <a:txBody>
                    <a:bodyPr/>
                    <a:lstStyle/>
                    <a:p>
                      <a:pPr marL="0" marR="0">
                        <a:spcBef>
                          <a:spcPts val="0"/>
                        </a:spcBef>
                        <a:spcAft>
                          <a:spcPts val="400"/>
                        </a:spcAft>
                      </a:pPr>
                      <a:r>
                        <a:rPr lang="en-US" sz="1400" dirty="0">
                          <a:solidFill>
                            <a:srgbClr val="000000"/>
                          </a:solidFill>
                          <a:effectLst/>
                          <a:latin typeface="Calibri"/>
                          <a:ea typeface="Calibri"/>
                        </a:rPr>
                        <a:t>Malaria Case Management </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74840">
                <a:tc>
                  <a:txBody>
                    <a:bodyPr/>
                    <a:lstStyle/>
                    <a:p>
                      <a:pPr marL="0" marR="0">
                        <a:spcBef>
                          <a:spcPts val="0"/>
                        </a:spcBef>
                        <a:spcAft>
                          <a:spcPts val="400"/>
                        </a:spcAft>
                      </a:pPr>
                      <a:r>
                        <a:rPr lang="en-US" sz="1400" dirty="0">
                          <a:solidFill>
                            <a:srgbClr val="000000"/>
                          </a:solidFill>
                          <a:effectLst/>
                          <a:latin typeface="Calibri"/>
                          <a:ea typeface="Calibri"/>
                        </a:rPr>
                        <a:t>Insecticide Resistance Management</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74840">
                <a:tc>
                  <a:txBody>
                    <a:bodyPr/>
                    <a:lstStyle/>
                    <a:p>
                      <a:pPr marL="0" marR="0">
                        <a:spcBef>
                          <a:spcPts val="0"/>
                        </a:spcBef>
                        <a:spcAft>
                          <a:spcPts val="400"/>
                        </a:spcAft>
                      </a:pPr>
                      <a:r>
                        <a:rPr lang="en-US" sz="1400" dirty="0">
                          <a:solidFill>
                            <a:srgbClr val="000000"/>
                          </a:solidFill>
                          <a:effectLst/>
                          <a:latin typeface="Calibri"/>
                          <a:ea typeface="Calibri"/>
                        </a:rPr>
                        <a:t>M&amp;E of the National Malaria Control Program</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174840">
                <a:tc>
                  <a:txBody>
                    <a:bodyPr/>
                    <a:lstStyle/>
                    <a:p>
                      <a:pPr marL="0" marR="0">
                        <a:spcBef>
                          <a:spcPts val="0"/>
                        </a:spcBef>
                        <a:spcAft>
                          <a:spcPts val="400"/>
                        </a:spcAft>
                      </a:pPr>
                      <a:r>
                        <a:rPr lang="en-US" sz="1400" dirty="0">
                          <a:solidFill>
                            <a:srgbClr val="000000"/>
                          </a:solidFill>
                          <a:effectLst/>
                          <a:latin typeface="Calibri"/>
                          <a:ea typeface="Calibri"/>
                        </a:rPr>
                        <a:t>Malaria IEC/BCC</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74840">
                <a:tc>
                  <a:txBody>
                    <a:bodyPr/>
                    <a:lstStyle/>
                    <a:p>
                      <a:pPr marL="0" marR="0">
                        <a:spcBef>
                          <a:spcPts val="0"/>
                        </a:spcBef>
                        <a:spcAft>
                          <a:spcPts val="400"/>
                        </a:spcAft>
                      </a:pPr>
                      <a:r>
                        <a:rPr lang="en-US" sz="1400" dirty="0">
                          <a:solidFill>
                            <a:srgbClr val="000000"/>
                          </a:solidFill>
                          <a:effectLst/>
                          <a:latin typeface="Calibri"/>
                          <a:ea typeface="Calibri"/>
                        </a:rPr>
                        <a:t>National Health Promotion </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201065">
                <a:tc>
                  <a:txBody>
                    <a:bodyPr/>
                    <a:lstStyle/>
                    <a:p>
                      <a:pPr marL="0" marR="0">
                        <a:lnSpc>
                          <a:spcPct val="115000"/>
                        </a:lnSpc>
                        <a:spcBef>
                          <a:spcPts val="0"/>
                        </a:spcBef>
                        <a:spcAft>
                          <a:spcPts val="0"/>
                        </a:spcAft>
                      </a:pPr>
                      <a:r>
                        <a:rPr lang="en-US" sz="1400" dirty="0">
                          <a:solidFill>
                            <a:srgbClr val="000000"/>
                          </a:solidFill>
                          <a:effectLst/>
                          <a:latin typeface="Calibri"/>
                          <a:ea typeface="Calibri"/>
                          <a:cs typeface="Times New Roman"/>
                        </a:rPr>
                        <a:t>HIV/AIDS IEC/BCC </a:t>
                      </a:r>
                      <a:endParaRPr lang="en-US" sz="1400" dirty="0">
                        <a:effectLst/>
                        <a:latin typeface="Calibri"/>
                        <a:ea typeface="Calibri"/>
                        <a:cs typeface="Times New Roman"/>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201065">
                <a:tc>
                  <a:txBody>
                    <a:bodyPr/>
                    <a:lstStyle/>
                    <a:p>
                      <a:pPr marL="0" marR="0">
                        <a:lnSpc>
                          <a:spcPct val="115000"/>
                        </a:lnSpc>
                        <a:spcBef>
                          <a:spcPts val="0"/>
                        </a:spcBef>
                        <a:spcAft>
                          <a:spcPts val="0"/>
                        </a:spcAft>
                      </a:pPr>
                      <a:r>
                        <a:rPr lang="en-US" sz="1400" dirty="0">
                          <a:solidFill>
                            <a:srgbClr val="000000"/>
                          </a:solidFill>
                          <a:effectLst/>
                          <a:latin typeface="Calibri"/>
                          <a:ea typeface="Calibri"/>
                          <a:cs typeface="Times New Roman"/>
                        </a:rPr>
                        <a:t>Quality Improvement / Quality Assurance</a:t>
                      </a:r>
                      <a:endParaRPr lang="en-US" sz="1400" dirty="0">
                        <a:effectLst/>
                        <a:latin typeface="Calibri"/>
                        <a:ea typeface="Calibri"/>
                        <a:cs typeface="Times New Roman"/>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201065">
                <a:tc>
                  <a:txBody>
                    <a:bodyPr/>
                    <a:lstStyle/>
                    <a:p>
                      <a:pPr marL="0" marR="0">
                        <a:lnSpc>
                          <a:spcPct val="115000"/>
                        </a:lnSpc>
                        <a:spcBef>
                          <a:spcPts val="0"/>
                        </a:spcBef>
                        <a:spcAft>
                          <a:spcPts val="0"/>
                        </a:spcAft>
                      </a:pPr>
                      <a:r>
                        <a:rPr lang="en-US" sz="1400" dirty="0">
                          <a:solidFill>
                            <a:srgbClr val="000000"/>
                          </a:solidFill>
                          <a:effectLst/>
                          <a:latin typeface="Calibri"/>
                          <a:ea typeface="Calibri"/>
                          <a:cs typeface="Times New Roman"/>
                        </a:rPr>
                        <a:t>Operational Research</a:t>
                      </a:r>
                      <a:endParaRPr lang="en-US" sz="1400" dirty="0">
                        <a:effectLst/>
                        <a:latin typeface="Calibri"/>
                        <a:ea typeface="Calibri"/>
                        <a:cs typeface="Times New Roman"/>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201065">
                <a:tc>
                  <a:txBody>
                    <a:bodyPr/>
                    <a:lstStyle/>
                    <a:p>
                      <a:pPr marL="0" marR="0">
                        <a:lnSpc>
                          <a:spcPct val="115000"/>
                        </a:lnSpc>
                        <a:spcBef>
                          <a:spcPts val="0"/>
                        </a:spcBef>
                        <a:spcAft>
                          <a:spcPts val="0"/>
                        </a:spcAft>
                      </a:pPr>
                      <a:r>
                        <a:rPr lang="en-US" sz="1400" dirty="0">
                          <a:solidFill>
                            <a:srgbClr val="000000"/>
                          </a:solidFill>
                          <a:effectLst/>
                          <a:latin typeface="Calibri"/>
                          <a:ea typeface="Calibri"/>
                          <a:cs typeface="Times New Roman"/>
                        </a:rPr>
                        <a:t>Procurement, Medical Products, Vaccines, Infrastructure, Equipment and Transport</a:t>
                      </a:r>
                      <a:endParaRPr lang="en-US" sz="1400" dirty="0">
                        <a:effectLst/>
                        <a:latin typeface="Calibri"/>
                        <a:ea typeface="Calibri"/>
                        <a:cs typeface="Times New Roman"/>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84310">
                <a:tc>
                  <a:txBody>
                    <a:bodyPr/>
                    <a:lstStyle/>
                    <a:p>
                      <a:pPr marL="0" marR="0">
                        <a:lnSpc>
                          <a:spcPct val="115000"/>
                        </a:lnSpc>
                        <a:spcBef>
                          <a:spcPts val="0"/>
                        </a:spcBef>
                        <a:spcAft>
                          <a:spcPts val="0"/>
                        </a:spcAft>
                      </a:pPr>
                      <a:r>
                        <a:rPr lang="en-US" sz="1400" dirty="0">
                          <a:solidFill>
                            <a:srgbClr val="000000"/>
                          </a:solidFill>
                          <a:effectLst/>
                          <a:latin typeface="Calibri"/>
                          <a:ea typeface="Calibri"/>
                          <a:cs typeface="Times New Roman"/>
                        </a:rPr>
                        <a:t>Health Financing</a:t>
                      </a:r>
                      <a:endParaRPr lang="en-US" sz="1400" dirty="0">
                        <a:effectLst/>
                        <a:latin typeface="Calibri"/>
                        <a:ea typeface="Calibri"/>
                        <a:cs typeface="Times New Roman"/>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174840">
                <a:tc>
                  <a:txBody>
                    <a:bodyPr/>
                    <a:lstStyle/>
                    <a:p>
                      <a:pPr marL="0" marR="0">
                        <a:spcBef>
                          <a:spcPts val="0"/>
                        </a:spcBef>
                        <a:spcAft>
                          <a:spcPts val="400"/>
                        </a:spcAft>
                      </a:pPr>
                      <a:r>
                        <a:rPr lang="en-US" sz="1400" dirty="0">
                          <a:solidFill>
                            <a:srgbClr val="000000"/>
                          </a:solidFill>
                          <a:effectLst/>
                          <a:latin typeface="Calibri"/>
                          <a:ea typeface="Calibri"/>
                        </a:rPr>
                        <a:t>Human Resources for Health </a:t>
                      </a:r>
                      <a:endParaRPr lang="en-US" sz="1400" dirty="0">
                        <a:effectLst/>
                        <a:latin typeface="Times New Roman"/>
                        <a:ea typeface="Calibri"/>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184310">
                <a:tc>
                  <a:txBody>
                    <a:bodyPr/>
                    <a:lstStyle/>
                    <a:p>
                      <a:pPr marL="0" marR="0">
                        <a:lnSpc>
                          <a:spcPct val="115000"/>
                        </a:lnSpc>
                        <a:spcBef>
                          <a:spcPts val="0"/>
                        </a:spcBef>
                        <a:spcAft>
                          <a:spcPts val="0"/>
                        </a:spcAft>
                      </a:pPr>
                      <a:r>
                        <a:rPr lang="en-US" sz="1400" dirty="0">
                          <a:solidFill>
                            <a:srgbClr val="000000"/>
                          </a:solidFill>
                          <a:effectLst/>
                          <a:latin typeface="Calibri"/>
                          <a:ea typeface="Calibri"/>
                          <a:cs typeface="Times New Roman"/>
                        </a:rPr>
                        <a:t>Monitoring and Evaluation </a:t>
                      </a:r>
                      <a:endParaRPr lang="en-US" sz="1400" dirty="0">
                        <a:effectLst/>
                        <a:latin typeface="Calibri"/>
                        <a:ea typeface="Calibri"/>
                        <a:cs typeface="Times New Roman"/>
                      </a:endParaRPr>
                    </a:p>
                  </a:txBody>
                  <a:tcPr marL="65565" marR="65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bl>
          </a:graphicData>
        </a:graphic>
      </p:graphicFrame>
      <p:sp>
        <p:nvSpPr>
          <p:cNvPr id="8" name="Right Arrow 7"/>
          <p:cNvSpPr/>
          <p:nvPr/>
        </p:nvSpPr>
        <p:spPr>
          <a:xfrm>
            <a:off x="4191852" y="3629167"/>
            <a:ext cx="380147" cy="60960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p:cNvGraphicFramePr>
            <a:graphicFrameLocks noGrp="1"/>
          </p:cNvGraphicFramePr>
          <p:nvPr>
            <p:extLst/>
          </p:nvPr>
        </p:nvGraphicFramePr>
        <p:xfrm>
          <a:off x="4724400" y="1600196"/>
          <a:ext cx="3596865" cy="4542061"/>
        </p:xfrm>
        <a:graphic>
          <a:graphicData uri="http://schemas.openxmlformats.org/drawingml/2006/table">
            <a:tbl>
              <a:tblPr firstRow="1" firstCol="1" bandRow="1"/>
              <a:tblGrid>
                <a:gridCol w="3596865">
                  <a:extLst>
                    <a:ext uri="{9D8B030D-6E8A-4147-A177-3AD203B41FA5}">
                      <a16:colId xmlns:a16="http://schemas.microsoft.com/office/drawing/2014/main" xmlns="" val="20000"/>
                    </a:ext>
                  </a:extLst>
                </a:gridCol>
              </a:tblGrid>
              <a:tr h="634105">
                <a:tc>
                  <a:txBody>
                    <a:bodyPr/>
                    <a:lstStyle/>
                    <a:p>
                      <a:pPr marL="0" marR="0" algn="ctr">
                        <a:spcBef>
                          <a:spcPts val="0"/>
                        </a:spcBef>
                        <a:spcAft>
                          <a:spcPts val="400"/>
                        </a:spcAft>
                      </a:pPr>
                      <a:r>
                        <a:rPr lang="en-US" sz="1400" b="1" dirty="0">
                          <a:solidFill>
                            <a:srgbClr val="000000"/>
                          </a:solidFill>
                          <a:effectLst/>
                          <a:latin typeface="+mn-lt"/>
                          <a:ea typeface="Calibri"/>
                        </a:rPr>
                        <a:t>Suggested Streamlined TWGs</a:t>
                      </a:r>
                      <a:r>
                        <a:rPr lang="en-US" sz="1400" b="1" baseline="0" dirty="0">
                          <a:solidFill>
                            <a:srgbClr val="000000"/>
                          </a:solidFill>
                          <a:effectLst/>
                          <a:latin typeface="+mn-lt"/>
                          <a:ea typeface="Calibri"/>
                        </a:rPr>
                        <a:t> </a:t>
                      </a:r>
                      <a:endParaRPr lang="en-US" sz="1400" dirty="0">
                        <a:effectLst/>
                        <a:latin typeface="+mn-lt"/>
                        <a:ea typeface="Calibri"/>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10000"/>
                  </a:ext>
                </a:extLst>
              </a:tr>
              <a:tr h="380463">
                <a:tc>
                  <a:txBody>
                    <a:bodyPr/>
                    <a:lstStyle/>
                    <a:p>
                      <a:pPr marL="0" marR="0">
                        <a:spcBef>
                          <a:spcPts val="0"/>
                        </a:spcBef>
                        <a:spcAft>
                          <a:spcPts val="400"/>
                        </a:spcAft>
                      </a:pPr>
                      <a:r>
                        <a:rPr lang="en-US" sz="1400" dirty="0">
                          <a:solidFill>
                            <a:srgbClr val="000000"/>
                          </a:solidFill>
                          <a:effectLst/>
                          <a:latin typeface="+mn-lt"/>
                          <a:ea typeface="Calibri"/>
                        </a:rPr>
                        <a:t>Human Resources</a:t>
                      </a:r>
                      <a:endParaRPr lang="en-US" sz="1400" dirty="0">
                        <a:effectLst/>
                        <a:latin typeface="+mn-lt"/>
                        <a:ea typeface="Calibri"/>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437532">
                <a:tc>
                  <a:txBody>
                    <a:bodyPr/>
                    <a:lstStyle/>
                    <a:p>
                      <a:pPr marL="0" marR="0">
                        <a:lnSpc>
                          <a:spcPct val="115000"/>
                        </a:lnSpc>
                        <a:spcBef>
                          <a:spcPts val="0"/>
                        </a:spcBef>
                        <a:spcAft>
                          <a:spcPts val="0"/>
                        </a:spcAft>
                      </a:pPr>
                      <a:r>
                        <a:rPr lang="en-US" sz="1400" dirty="0">
                          <a:solidFill>
                            <a:srgbClr val="000000"/>
                          </a:solidFill>
                          <a:effectLst/>
                          <a:latin typeface="+mn-lt"/>
                          <a:ea typeface="Calibri"/>
                          <a:cs typeface="Times New Roman"/>
                        </a:rPr>
                        <a:t>Health Care  Financing</a:t>
                      </a:r>
                      <a:endParaRPr lang="en-US" sz="1400" dirty="0">
                        <a:effectLst/>
                        <a:latin typeface="+mn-lt"/>
                        <a:ea typeface="Calibri"/>
                        <a:cs typeface="Times New Roman"/>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80463">
                <a:tc>
                  <a:txBody>
                    <a:bodyPr/>
                    <a:lstStyle/>
                    <a:p>
                      <a:pPr marL="0" marR="0">
                        <a:spcBef>
                          <a:spcPts val="0"/>
                        </a:spcBef>
                        <a:spcAft>
                          <a:spcPts val="400"/>
                        </a:spcAft>
                      </a:pPr>
                      <a:r>
                        <a:rPr lang="en-US" sz="1400" dirty="0">
                          <a:solidFill>
                            <a:srgbClr val="000000"/>
                          </a:solidFill>
                          <a:effectLst/>
                          <a:latin typeface="+mn-lt"/>
                          <a:ea typeface="Calibri"/>
                        </a:rPr>
                        <a:t>Supply Chain and Procurement</a:t>
                      </a:r>
                      <a:endParaRPr lang="en-US" sz="1400" dirty="0">
                        <a:effectLst/>
                        <a:latin typeface="+mn-lt"/>
                        <a:ea typeface="Calibri"/>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80463">
                <a:tc>
                  <a:txBody>
                    <a:bodyPr/>
                    <a:lstStyle/>
                    <a:p>
                      <a:pPr marL="0" marR="0">
                        <a:spcBef>
                          <a:spcPts val="0"/>
                        </a:spcBef>
                        <a:spcAft>
                          <a:spcPts val="400"/>
                        </a:spcAft>
                      </a:pPr>
                      <a:r>
                        <a:rPr lang="en-US" sz="1400" dirty="0">
                          <a:solidFill>
                            <a:srgbClr val="000000"/>
                          </a:solidFill>
                          <a:effectLst/>
                          <a:latin typeface="+mn-lt"/>
                          <a:ea typeface="Calibri"/>
                        </a:rPr>
                        <a:t>Surveillance and Communicable Diseases</a:t>
                      </a:r>
                      <a:endParaRPr lang="en-US" sz="1400" dirty="0">
                        <a:effectLst/>
                        <a:latin typeface="+mn-lt"/>
                        <a:ea typeface="Calibri"/>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80463">
                <a:tc>
                  <a:txBody>
                    <a:bodyPr/>
                    <a:lstStyle/>
                    <a:p>
                      <a:pPr marL="0" marR="0">
                        <a:spcBef>
                          <a:spcPts val="0"/>
                        </a:spcBef>
                        <a:spcAft>
                          <a:spcPts val="400"/>
                        </a:spcAft>
                      </a:pPr>
                      <a:r>
                        <a:rPr lang="en-US" sz="1400" dirty="0">
                          <a:solidFill>
                            <a:srgbClr val="000000"/>
                          </a:solidFill>
                          <a:effectLst/>
                          <a:latin typeface="+mn-lt"/>
                          <a:ea typeface="Calibri"/>
                        </a:rPr>
                        <a:t>Non-Communicable Diseases</a:t>
                      </a:r>
                      <a:endParaRPr lang="en-US" sz="1400" dirty="0">
                        <a:effectLst/>
                        <a:latin typeface="+mn-lt"/>
                        <a:ea typeface="Calibri"/>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80463">
                <a:tc>
                  <a:txBody>
                    <a:bodyPr/>
                    <a:lstStyle/>
                    <a:p>
                      <a:pPr marL="0" marR="0">
                        <a:spcBef>
                          <a:spcPts val="0"/>
                        </a:spcBef>
                        <a:spcAft>
                          <a:spcPts val="400"/>
                        </a:spcAft>
                      </a:pPr>
                      <a:r>
                        <a:rPr lang="en-US" sz="1400" dirty="0">
                          <a:solidFill>
                            <a:srgbClr val="000000"/>
                          </a:solidFill>
                          <a:effectLst/>
                          <a:latin typeface="+mn-lt"/>
                          <a:ea typeface="Calibri"/>
                        </a:rPr>
                        <a:t>RMNCAH-N</a:t>
                      </a:r>
                      <a:r>
                        <a:rPr lang="en-US" sz="1400" baseline="0" dirty="0">
                          <a:solidFill>
                            <a:srgbClr val="000000"/>
                          </a:solidFill>
                          <a:effectLst/>
                          <a:latin typeface="+mn-lt"/>
                          <a:ea typeface="Calibri"/>
                        </a:rPr>
                        <a:t> </a:t>
                      </a:r>
                      <a:endParaRPr lang="en-US" sz="1400" dirty="0">
                        <a:effectLst/>
                        <a:latin typeface="+mn-lt"/>
                        <a:ea typeface="Calibri"/>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80463">
                <a:tc>
                  <a:txBody>
                    <a:bodyPr/>
                    <a:lstStyle/>
                    <a:p>
                      <a:pPr marL="0" marR="0">
                        <a:spcBef>
                          <a:spcPts val="0"/>
                        </a:spcBef>
                        <a:spcAft>
                          <a:spcPts val="400"/>
                        </a:spcAft>
                      </a:pPr>
                      <a:r>
                        <a:rPr lang="en-US" sz="1400" dirty="0">
                          <a:solidFill>
                            <a:srgbClr val="000000"/>
                          </a:solidFill>
                          <a:effectLst/>
                          <a:latin typeface="+mn-lt"/>
                          <a:ea typeface="Calibri"/>
                        </a:rPr>
                        <a:t>Malaria</a:t>
                      </a:r>
                      <a:endParaRPr lang="en-US" sz="1400" dirty="0">
                        <a:effectLst/>
                        <a:latin typeface="+mn-lt"/>
                        <a:ea typeface="Calibri"/>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80463">
                <a:tc>
                  <a:txBody>
                    <a:bodyPr/>
                    <a:lstStyle/>
                    <a:p>
                      <a:pPr marL="0" marR="0">
                        <a:spcBef>
                          <a:spcPts val="0"/>
                        </a:spcBef>
                        <a:spcAft>
                          <a:spcPts val="400"/>
                        </a:spcAft>
                      </a:pPr>
                      <a:r>
                        <a:rPr lang="en-US" sz="1400" dirty="0">
                          <a:solidFill>
                            <a:srgbClr val="000000"/>
                          </a:solidFill>
                          <a:effectLst/>
                          <a:latin typeface="+mn-lt"/>
                          <a:ea typeface="Calibri"/>
                        </a:rPr>
                        <a:t>Insecticide Resistance Management</a:t>
                      </a:r>
                      <a:endParaRPr lang="en-US" sz="1400" dirty="0">
                        <a:effectLst/>
                        <a:latin typeface="+mn-lt"/>
                        <a:ea typeface="Calibri"/>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80463">
                <a:tc>
                  <a:txBody>
                    <a:bodyPr/>
                    <a:lstStyle/>
                    <a:p>
                      <a:pPr marL="0" marR="0">
                        <a:spcBef>
                          <a:spcPts val="0"/>
                        </a:spcBef>
                        <a:spcAft>
                          <a:spcPts val="400"/>
                        </a:spcAft>
                      </a:pPr>
                      <a:r>
                        <a:rPr lang="en-US" sz="1400" dirty="0">
                          <a:solidFill>
                            <a:srgbClr val="000000"/>
                          </a:solidFill>
                          <a:effectLst/>
                          <a:latin typeface="+mn-lt"/>
                          <a:ea typeface="Calibri"/>
                        </a:rPr>
                        <a:t>M&amp;E</a:t>
                      </a:r>
                      <a:endParaRPr lang="en-US" sz="1400" dirty="0">
                        <a:effectLst/>
                        <a:latin typeface="+mn-lt"/>
                        <a:ea typeface="Calibri"/>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380463">
                <a:tc>
                  <a:txBody>
                    <a:bodyPr/>
                    <a:lstStyle/>
                    <a:p>
                      <a:pPr marL="0" marR="0">
                        <a:spcBef>
                          <a:spcPts val="0"/>
                        </a:spcBef>
                        <a:spcAft>
                          <a:spcPts val="400"/>
                        </a:spcAft>
                      </a:pPr>
                      <a:r>
                        <a:rPr lang="en-US" sz="1400" dirty="0">
                          <a:effectLst/>
                          <a:latin typeface="+mn-lt"/>
                          <a:ea typeface="Calibri"/>
                        </a:rPr>
                        <a:t>Health Infrastructure,</a:t>
                      </a:r>
                      <a:r>
                        <a:rPr lang="en-US" sz="1400" baseline="0" dirty="0">
                          <a:effectLst/>
                          <a:latin typeface="+mn-lt"/>
                          <a:ea typeface="Calibri"/>
                        </a:rPr>
                        <a:t> Medical Equipment and Transport</a:t>
                      </a:r>
                      <a:endParaRPr lang="en-US" sz="1400" dirty="0">
                        <a:effectLst/>
                        <a:latin typeface="+mn-lt"/>
                        <a:ea typeface="Calibri"/>
                      </a:endParaRPr>
                    </a:p>
                  </a:txBody>
                  <a:tcPr marL="65565" marR="655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1948211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Joint Annual Review</a:t>
            </a:r>
          </a:p>
        </p:txBody>
      </p:sp>
      <p:sp>
        <p:nvSpPr>
          <p:cNvPr id="12" name="Content Placeholder 11"/>
          <p:cNvSpPr>
            <a:spLocks noGrp="1"/>
          </p:cNvSpPr>
          <p:nvPr>
            <p:ph sz="half" idx="2"/>
          </p:nvPr>
        </p:nvSpPr>
        <p:spPr>
          <a:xfrm>
            <a:off x="3886200" y="1600200"/>
            <a:ext cx="4876800" cy="4525963"/>
          </a:xfrm>
        </p:spPr>
        <p:txBody>
          <a:bodyPr/>
          <a:lstStyle/>
          <a:p>
            <a:pPr marL="0" indent="0">
              <a:buNone/>
            </a:pPr>
            <a:r>
              <a:rPr lang="en-GB" sz="2400" kern="1200" dirty="0"/>
              <a:t>MOH and stakeholders to conduct on-the-ground review and validation of select programme areas</a:t>
            </a:r>
          </a:p>
          <a:p>
            <a:pPr marL="0" indent="0">
              <a:buNone/>
            </a:pPr>
            <a:endParaRPr lang="en-GB" sz="2400" kern="1200" dirty="0"/>
          </a:p>
          <a:p>
            <a:r>
              <a:rPr lang="en-GB" sz="1600" kern="1200" dirty="0"/>
              <a:t>Select programme areas to conduct programme area review and progress in relation to the results framework and work programme</a:t>
            </a:r>
          </a:p>
          <a:p>
            <a:r>
              <a:rPr lang="en-GB" sz="1600" kern="1200" dirty="0"/>
              <a:t>Conduct visits to PHO, DHO, health centres/posts, hospitals and training institutions depending on select programme area</a:t>
            </a:r>
          </a:p>
          <a:p>
            <a:r>
              <a:rPr lang="en-US" sz="1600" kern="1200" dirty="0"/>
              <a:t>Discuss initiatives and challenges for the period</a:t>
            </a:r>
          </a:p>
          <a:p>
            <a:r>
              <a:rPr lang="en-US" sz="1600" kern="1200" dirty="0"/>
              <a:t>Recommend actions for following planning exercise</a:t>
            </a:r>
            <a:endParaRPr lang="en-US" sz="1600" dirty="0"/>
          </a:p>
        </p:txBody>
      </p:sp>
      <p:sp>
        <p:nvSpPr>
          <p:cNvPr id="4" name="Slide Number Placeholder 3"/>
          <p:cNvSpPr>
            <a:spLocks noGrp="1"/>
          </p:cNvSpPr>
          <p:nvPr>
            <p:ph type="sldNum" sz="quarter" idx="12"/>
          </p:nvPr>
        </p:nvSpPr>
        <p:spPr/>
        <p:txBody>
          <a:bodyPr/>
          <a:lstStyle/>
          <a:p>
            <a:pPr>
              <a:defRPr/>
            </a:pPr>
            <a:fld id="{BCEE6340-EFF1-4246-AFD8-C75FB1A5BE04}" type="slidenum">
              <a:rPr lang="en-US" smtClean="0">
                <a:solidFill>
                  <a:prstClr val="black"/>
                </a:solidFill>
              </a:rPr>
              <a:pPr>
                <a:defRPr/>
              </a:pPr>
              <a:t>14</a:t>
            </a:fld>
            <a:endParaRPr lang="en-US" dirty="0">
              <a:solidFill>
                <a:prstClr val="black"/>
              </a:solidFill>
            </a:endParaRPr>
          </a:p>
        </p:txBody>
      </p:sp>
      <p:sp>
        <p:nvSpPr>
          <p:cNvPr id="13" name="Rectangle 12"/>
          <p:cNvSpPr/>
          <p:nvPr/>
        </p:nvSpPr>
        <p:spPr>
          <a:xfrm>
            <a:off x="381000" y="2667000"/>
            <a:ext cx="33528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533400" y="3048000"/>
            <a:ext cx="3009900" cy="1015663"/>
          </a:xfrm>
          <a:prstGeom prst="rect">
            <a:avLst/>
          </a:prstGeom>
          <a:noFill/>
        </p:spPr>
        <p:txBody>
          <a:bodyPr wrap="square" rtlCol="0">
            <a:spAutoFit/>
          </a:bodyPr>
          <a:lstStyle/>
          <a:p>
            <a:pPr algn="ctr"/>
            <a:r>
              <a:rPr lang="en-US" sz="2800" dirty="0">
                <a:solidFill>
                  <a:schemeClr val="bg1"/>
                </a:solidFill>
              </a:rPr>
              <a:t>Joint Annual Review</a:t>
            </a:r>
          </a:p>
          <a:p>
            <a:pPr algn="ctr"/>
            <a:r>
              <a:rPr lang="en-US" sz="1600" dirty="0"/>
              <a:t>Government, CSOs, the private Sector and Cooperating Partners </a:t>
            </a:r>
          </a:p>
        </p:txBody>
      </p:sp>
    </p:spTree>
    <p:extLst>
      <p:ext uri="{BB962C8B-B14F-4D97-AF65-F5344CB8AC3E}">
        <p14:creationId xmlns:p14="http://schemas.microsoft.com/office/powerpoint/2010/main" val="205111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a:t>
            </a:r>
          </a:p>
        </p:txBody>
      </p:sp>
      <p:sp>
        <p:nvSpPr>
          <p:cNvPr id="4" name="Slide Number Placeholder 3"/>
          <p:cNvSpPr>
            <a:spLocks noGrp="1"/>
          </p:cNvSpPr>
          <p:nvPr>
            <p:ph type="sldNum" sz="quarter" idx="12"/>
          </p:nvPr>
        </p:nvSpPr>
        <p:spPr/>
        <p:txBody>
          <a:bodyPr/>
          <a:lstStyle/>
          <a:p>
            <a:pPr>
              <a:defRPr/>
            </a:pPr>
            <a:fld id="{BCEE6340-EFF1-4246-AFD8-C75FB1A5BE04}" type="slidenum">
              <a:rPr lang="en-US" smtClean="0">
                <a:solidFill>
                  <a:prstClr val="black"/>
                </a:solidFill>
              </a:rPr>
              <a:pPr>
                <a:defRPr/>
              </a:pPr>
              <a:t>15</a:t>
            </a:fld>
            <a:endParaRPr lang="en-US" dirty="0">
              <a:solidFill>
                <a:prstClr val="black"/>
              </a:solidFill>
            </a:endParaRPr>
          </a:p>
        </p:txBody>
      </p:sp>
      <p:sp>
        <p:nvSpPr>
          <p:cNvPr id="6" name="Content Placeholder 5"/>
          <p:cNvSpPr>
            <a:spLocks noGrp="1"/>
          </p:cNvSpPr>
          <p:nvPr>
            <p:ph idx="1"/>
          </p:nvPr>
        </p:nvSpPr>
        <p:spPr/>
        <p:txBody>
          <a:bodyPr/>
          <a:lstStyle/>
          <a:p>
            <a:pPr marL="514350" indent="-514350">
              <a:spcBef>
                <a:spcPts val="0"/>
              </a:spcBef>
              <a:buFont typeface="+mj-lt"/>
              <a:buAutoNum type="arabicPeriod"/>
            </a:pPr>
            <a:r>
              <a:rPr lang="en-US" sz="2400" dirty="0"/>
              <a:t>Facilitate and work with MOH leadership to develop a formal agreement that binds partners to UHC 2030 principles for effective development coordination</a:t>
            </a:r>
          </a:p>
          <a:p>
            <a:pPr marL="514350" indent="-514350">
              <a:spcBef>
                <a:spcPts val="0"/>
              </a:spcBef>
              <a:buFont typeface="+mj-lt"/>
              <a:buAutoNum type="arabicPeriod"/>
            </a:pPr>
            <a:r>
              <a:rPr lang="en-US" sz="2400" dirty="0"/>
              <a:t>Review and update Terms of Reference for SWAp mechanism; adjust Policy and Troika/Leadership meetings to quarterly</a:t>
            </a:r>
          </a:p>
          <a:p>
            <a:pPr marL="514350" indent="-514350">
              <a:spcBef>
                <a:spcPts val="0"/>
              </a:spcBef>
              <a:buFont typeface="+mj-lt"/>
              <a:buAutoNum type="arabicPeriod"/>
            </a:pPr>
            <a:r>
              <a:rPr lang="en-US" sz="2400" dirty="0"/>
              <a:t>Streamline and reorganize TWGs; adopt standardized TWG TORs and operational approach; strengthen Directorate of Planning to proactively coordinate TWGs  </a:t>
            </a:r>
          </a:p>
          <a:p>
            <a:pPr marL="514350" indent="-514350">
              <a:spcBef>
                <a:spcPts val="0"/>
              </a:spcBef>
              <a:buFont typeface="+mj-lt"/>
              <a:buAutoNum type="arabicPeriod"/>
            </a:pPr>
            <a:endParaRPr lang="en-US" dirty="0"/>
          </a:p>
        </p:txBody>
      </p:sp>
    </p:spTree>
    <p:extLst>
      <p:ext uri="{BB962C8B-B14F-4D97-AF65-F5344CB8AC3E}">
        <p14:creationId xmlns:p14="http://schemas.microsoft.com/office/powerpoint/2010/main" val="3618748141"/>
      </p:ext>
    </p:extLst>
  </p:cSld>
  <p:clrMapOvr>
    <a:masterClrMapping/>
  </p:clrMapOvr>
</p:sld>
</file>

<file path=ppt/theme/theme1.xml><?xml version="1.0" encoding="utf-8"?>
<a:theme xmlns:a="http://schemas.openxmlformats.org/drawingml/2006/main" name="Sesseion_11_PwP">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Default Design">
      <a:majorFont>
        <a:latin typeface="Arial"/>
        <a:ea typeface=""/>
        <a:cs typeface="Arial"/>
      </a:majorFont>
      <a:minorFont>
        <a:latin typeface="Tw Cen MT"/>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4365</TotalTime>
  <Words>3146</Words>
  <Application>Microsoft Office PowerPoint</Application>
  <PresentationFormat>On-screen Show (4:3)</PresentationFormat>
  <Paragraphs>262</Paragraphs>
  <Slides>15</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Times New Roman</vt:lpstr>
      <vt:lpstr>Tw Cen MT</vt:lpstr>
      <vt:lpstr>Sesseion_11_PwP</vt:lpstr>
      <vt:lpstr> Presentation of MOH SWAp Coordination Mechanisms</vt:lpstr>
      <vt:lpstr>Objective of Presentation</vt:lpstr>
      <vt:lpstr>Recent Background</vt:lpstr>
      <vt:lpstr>SWAp Coordination Mechanism</vt:lpstr>
      <vt:lpstr>Sector Coordination Meeting</vt:lpstr>
      <vt:lpstr>Annual Consultative Meeting</vt:lpstr>
      <vt:lpstr>Joint Stakeholder Meeting </vt:lpstr>
      <vt:lpstr>Policy Meetings</vt:lpstr>
      <vt:lpstr>Troika Meeting</vt:lpstr>
      <vt:lpstr>Technical Working Groups</vt:lpstr>
      <vt:lpstr>Technical Working Groups</vt:lpstr>
      <vt:lpstr>Technical Working Groups</vt:lpstr>
      <vt:lpstr>Streamline TWGs</vt:lpstr>
      <vt:lpstr>Joint Annual Review</vt:lpstr>
      <vt:lpstr>Recommendations</vt:lpstr>
    </vt:vector>
  </TitlesOfParts>
  <Company>Abt Associates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Bonnie Kligerman</dc:creator>
  <cp:lastModifiedBy>Marielle Phe Goursat</cp:lastModifiedBy>
  <cp:revision>76</cp:revision>
  <cp:lastPrinted>2017-10-09T06:38:17Z</cp:lastPrinted>
  <dcterms:created xsi:type="dcterms:W3CDTF">2017-10-02T12:34:16Z</dcterms:created>
  <dcterms:modified xsi:type="dcterms:W3CDTF">2018-01-03T06:20:07Z</dcterms:modified>
</cp:coreProperties>
</file>