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0" r:id="rId2"/>
    <p:sldId id="341" r:id="rId3"/>
    <p:sldId id="342" r:id="rId4"/>
    <p:sldId id="346" r:id="rId5"/>
    <p:sldId id="348" r:id="rId6"/>
    <p:sldId id="344" r:id="rId7"/>
    <p:sldId id="349" r:id="rId8"/>
    <p:sldId id="350" r:id="rId9"/>
    <p:sldId id="352" r:id="rId10"/>
    <p:sldId id="353" r:id="rId11"/>
    <p:sldId id="354" r:id="rId12"/>
    <p:sldId id="364" r:id="rId13"/>
    <p:sldId id="376" r:id="rId14"/>
    <p:sldId id="365" r:id="rId15"/>
    <p:sldId id="356" r:id="rId16"/>
    <p:sldId id="357" r:id="rId17"/>
    <p:sldId id="368" r:id="rId18"/>
    <p:sldId id="369" r:id="rId19"/>
    <p:sldId id="370" r:id="rId20"/>
    <p:sldId id="371" r:id="rId21"/>
    <p:sldId id="359" r:id="rId22"/>
    <p:sldId id="358" r:id="rId23"/>
    <p:sldId id="360" r:id="rId24"/>
    <p:sldId id="361" r:id="rId25"/>
    <p:sldId id="378" r:id="rId26"/>
    <p:sldId id="362" r:id="rId27"/>
    <p:sldId id="383" r:id="rId28"/>
    <p:sldId id="372" r:id="rId29"/>
    <p:sldId id="379" r:id="rId30"/>
    <p:sldId id="384" r:id="rId31"/>
    <p:sldId id="380" r:id="rId32"/>
    <p:sldId id="387" r:id="rId33"/>
    <p:sldId id="382" r:id="rId34"/>
    <p:sldId id="373" r:id="rId35"/>
    <p:sldId id="374" r:id="rId36"/>
    <p:sldId id="375" r:id="rId37"/>
    <p:sldId id="340" r:id="rId38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673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1" autoAdjust="0"/>
  </p:normalViewPr>
  <p:slideViewPr>
    <p:cSldViewPr>
      <p:cViewPr>
        <p:scale>
          <a:sx n="70" d="100"/>
          <a:sy n="70" d="100"/>
        </p:scale>
        <p:origin x="-432" y="19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0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Feuil1!$C$1</c:f>
              <c:strCache>
                <c:ptCount val="1"/>
                <c:pt idx="0">
                  <c:v>Nb of countries with programmatic classification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Feuil1!$A$2:$A$7</c:f>
              <c:strCache>
                <c:ptCount val="6"/>
                <c:pt idx="0">
                  <c:v>AFR</c:v>
                </c:pt>
                <c:pt idx="1">
                  <c:v>AMR</c:v>
                </c:pt>
                <c:pt idx="2">
                  <c:v>EMR</c:v>
                </c:pt>
                <c:pt idx="3">
                  <c:v>EUR</c:v>
                </c:pt>
                <c:pt idx="4">
                  <c:v>SEAR</c:v>
                </c:pt>
                <c:pt idx="5">
                  <c:v>WPR</c:v>
                </c:pt>
              </c:strCache>
            </c:strRef>
          </c:cat>
          <c:val>
            <c:numRef>
              <c:f>Feuil1!$C$2:$C$7</c:f>
              <c:numCache>
                <c:formatCode>0</c:formatCode>
                <c:ptCount val="6"/>
                <c:pt idx="0">
                  <c:v>17</c:v>
                </c:pt>
                <c:pt idx="1">
                  <c:v>10</c:v>
                </c:pt>
                <c:pt idx="2">
                  <c:v>3</c:v>
                </c:pt>
                <c:pt idx="3">
                  <c:v>10</c:v>
                </c:pt>
                <c:pt idx="4">
                  <c:v>3</c:v>
                </c:pt>
                <c:pt idx="5">
                  <c:v>8</c:v>
                </c:pt>
              </c:numCache>
            </c:numRef>
          </c:val>
        </c:ser>
        <c:ser>
          <c:idx val="1"/>
          <c:order val="1"/>
          <c:tx>
            <c:strRef>
              <c:f>Feuil1!$E$1</c:f>
              <c:strCache>
                <c:ptCount val="1"/>
                <c:pt idx="0">
                  <c:v>Nb of countries without programmatic classification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Feuil1!$A$2:$A$7</c:f>
              <c:strCache>
                <c:ptCount val="6"/>
                <c:pt idx="0">
                  <c:v>AFR</c:v>
                </c:pt>
                <c:pt idx="1">
                  <c:v>AMR</c:v>
                </c:pt>
                <c:pt idx="2">
                  <c:v>EMR</c:v>
                </c:pt>
                <c:pt idx="3">
                  <c:v>EUR</c:v>
                </c:pt>
                <c:pt idx="4">
                  <c:v>SEAR</c:v>
                </c:pt>
                <c:pt idx="5">
                  <c:v>WPR</c:v>
                </c:pt>
              </c:strCache>
            </c:strRef>
          </c:cat>
          <c:val>
            <c:numRef>
              <c:f>Feuil1!$E$2:$E$7</c:f>
              <c:numCache>
                <c:formatCode>0</c:formatCode>
                <c:ptCount val="6"/>
                <c:pt idx="0">
                  <c:v>24</c:v>
                </c:pt>
                <c:pt idx="1">
                  <c:v>7</c:v>
                </c:pt>
                <c:pt idx="2">
                  <c:v>6</c:v>
                </c:pt>
                <c:pt idx="3">
                  <c:v>10</c:v>
                </c:pt>
                <c:pt idx="4">
                  <c:v>6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65620224"/>
        <c:axId val="85136896"/>
      </c:barChart>
      <c:catAx>
        <c:axId val="65620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85136896"/>
        <c:crosses val="autoZero"/>
        <c:auto val="1"/>
        <c:lblAlgn val="ctr"/>
        <c:lblOffset val="100"/>
        <c:noMultiLvlLbl val="0"/>
      </c:catAx>
      <c:valAx>
        <c:axId val="8513689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656202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840232-565F-4AEA-A63A-692C09EF14ED}" type="doc">
      <dgm:prSet loTypeId="urn:microsoft.com/office/officeart/2005/8/layout/vList5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D08C77B2-0150-4143-9460-CCD73A079935}">
      <dgm:prSet phldrT="[Text]" custT="1"/>
      <dgm:spPr/>
      <dgm:t>
        <a:bodyPr/>
        <a:lstStyle/>
        <a:p>
          <a:r>
            <a:rPr lang="fr-FR" sz="2800" dirty="0" smtClean="0"/>
            <a:t>Niveau de soins</a:t>
          </a:r>
          <a:endParaRPr lang="fr-FR" sz="2800" dirty="0"/>
        </a:p>
      </dgm:t>
    </dgm:pt>
    <dgm:pt modelId="{BD04B455-87A4-406A-886D-FE6DD1BC43BD}" type="parTrans" cxnId="{D740D3BC-70ED-4F1F-B3F2-95FBE4E5656B}">
      <dgm:prSet/>
      <dgm:spPr/>
      <dgm:t>
        <a:bodyPr/>
        <a:lstStyle/>
        <a:p>
          <a:endParaRPr lang="fr-FR"/>
        </a:p>
      </dgm:t>
    </dgm:pt>
    <dgm:pt modelId="{F75079A0-D17B-45E7-B612-F06652A3E4C6}" type="sibTrans" cxnId="{D740D3BC-70ED-4F1F-B3F2-95FBE4E5656B}">
      <dgm:prSet/>
      <dgm:spPr/>
      <dgm:t>
        <a:bodyPr/>
        <a:lstStyle/>
        <a:p>
          <a:endParaRPr lang="fr-FR"/>
        </a:p>
      </dgm:t>
    </dgm:pt>
    <dgm:pt modelId="{E31191D3-1B8A-4049-A8FF-77376EA3E020}">
      <dgm:prSet phldrT="[Text]"/>
      <dgm:spPr/>
      <dgm:t>
        <a:bodyPr/>
        <a:lstStyle/>
        <a:p>
          <a:r>
            <a:rPr lang="fr-FR" dirty="0" smtClean="0"/>
            <a:t>   Ex: soins de santé primaire</a:t>
          </a:r>
          <a:endParaRPr lang="fr-FR" dirty="0"/>
        </a:p>
      </dgm:t>
    </dgm:pt>
    <dgm:pt modelId="{D7BF53A1-D805-461A-A804-3B71DFF27130}" type="parTrans" cxnId="{E6D41A55-C373-4C50-95D6-3366EAB52497}">
      <dgm:prSet/>
      <dgm:spPr/>
      <dgm:t>
        <a:bodyPr/>
        <a:lstStyle/>
        <a:p>
          <a:endParaRPr lang="fr-FR"/>
        </a:p>
      </dgm:t>
    </dgm:pt>
    <dgm:pt modelId="{E7F6370B-A281-4D13-A704-8CCB31C8346E}" type="sibTrans" cxnId="{E6D41A55-C373-4C50-95D6-3366EAB52497}">
      <dgm:prSet/>
      <dgm:spPr/>
      <dgm:t>
        <a:bodyPr/>
        <a:lstStyle/>
        <a:p>
          <a:endParaRPr lang="fr-FR"/>
        </a:p>
      </dgm:t>
    </dgm:pt>
    <dgm:pt modelId="{388E4288-3912-4A1B-80A7-7805D1A4D235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24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500" dirty="0" smtClean="0"/>
            <a:t>Groupes de population</a:t>
          </a:r>
        </a:p>
        <a:p>
          <a:endParaRPr lang="fr-FR" sz="2400" dirty="0"/>
        </a:p>
      </dgm:t>
    </dgm:pt>
    <dgm:pt modelId="{A08806D2-E10C-41BF-9E7D-855D756609CB}" type="parTrans" cxnId="{68620CD1-2E9B-4C84-B305-A8EE2454DFC1}">
      <dgm:prSet/>
      <dgm:spPr/>
      <dgm:t>
        <a:bodyPr/>
        <a:lstStyle/>
        <a:p>
          <a:endParaRPr lang="fr-FR"/>
        </a:p>
      </dgm:t>
    </dgm:pt>
    <dgm:pt modelId="{E8EBBDDC-1C7A-4750-BCF0-9A99D469190E}" type="sibTrans" cxnId="{68620CD1-2E9B-4C84-B305-A8EE2454DFC1}">
      <dgm:prSet/>
      <dgm:spPr/>
      <dgm:t>
        <a:bodyPr/>
        <a:lstStyle/>
        <a:p>
          <a:endParaRPr lang="fr-FR"/>
        </a:p>
      </dgm:t>
    </dgm:pt>
    <dgm:pt modelId="{978CD65D-DAF3-43FB-9A7D-2A47640A8068}">
      <dgm:prSet phldrT="[Text]"/>
      <dgm:spPr/>
      <dgm:t>
        <a:bodyPr/>
        <a:lstStyle/>
        <a:p>
          <a:r>
            <a:rPr lang="fr-FR" dirty="0" smtClean="0"/>
            <a:t>Ex: santé de la mère et l’enfant; VIH/Sida</a:t>
          </a:r>
          <a:endParaRPr lang="fr-FR" dirty="0"/>
        </a:p>
      </dgm:t>
    </dgm:pt>
    <dgm:pt modelId="{DDAAC254-B52B-43C4-9C81-8D3966A874FF}" type="parTrans" cxnId="{0711A3FF-4E67-416D-B02A-C45C09DBF166}">
      <dgm:prSet/>
      <dgm:spPr/>
      <dgm:t>
        <a:bodyPr/>
        <a:lstStyle/>
        <a:p>
          <a:endParaRPr lang="fr-FR"/>
        </a:p>
      </dgm:t>
    </dgm:pt>
    <dgm:pt modelId="{65169FDA-A107-47A5-8D0E-6AE816630222}" type="sibTrans" cxnId="{0711A3FF-4E67-416D-B02A-C45C09DBF166}">
      <dgm:prSet/>
      <dgm:spPr/>
      <dgm:t>
        <a:bodyPr/>
        <a:lstStyle/>
        <a:p>
          <a:endParaRPr lang="fr-FR"/>
        </a:p>
      </dgm:t>
    </dgm:pt>
    <dgm:pt modelId="{4230A681-6FDB-4889-AFEE-5A96CBF602E7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800" dirty="0" smtClean="0"/>
            <a:t>Organisationnel</a:t>
          </a:r>
        </a:p>
      </dgm:t>
    </dgm:pt>
    <dgm:pt modelId="{BB234926-BFEA-4593-8E8D-289E275ABB4C}" type="parTrans" cxnId="{43D72A18-5758-40D7-AB26-31BABADC0A5C}">
      <dgm:prSet/>
      <dgm:spPr/>
      <dgm:t>
        <a:bodyPr/>
        <a:lstStyle/>
        <a:p>
          <a:endParaRPr lang="fr-FR"/>
        </a:p>
      </dgm:t>
    </dgm:pt>
    <dgm:pt modelId="{19398947-5015-4093-BCC0-F122DA88E047}" type="sibTrans" cxnId="{43D72A18-5758-40D7-AB26-31BABADC0A5C}">
      <dgm:prSet/>
      <dgm:spPr/>
      <dgm:t>
        <a:bodyPr/>
        <a:lstStyle/>
        <a:p>
          <a:endParaRPr lang="fr-FR"/>
        </a:p>
      </dgm:t>
    </dgm:pt>
    <dgm:pt modelId="{70003AD9-D8BC-4F80-986A-D1D6B3E8F87B}">
      <dgm:prSet custT="1"/>
      <dgm:spPr/>
      <dgm:t>
        <a:bodyPr/>
        <a:lstStyle/>
        <a:p>
          <a:r>
            <a:rPr lang="fr-FR" sz="3200" dirty="0" smtClean="0"/>
            <a:t>Transversal</a:t>
          </a:r>
          <a:endParaRPr lang="fr-FR" sz="3200" dirty="0"/>
        </a:p>
      </dgm:t>
    </dgm:pt>
    <dgm:pt modelId="{2EAE5A40-3F86-428A-A284-561B0F4CC332}" type="parTrans" cxnId="{69334194-63C1-413D-B014-4ADBB0FFCEBA}">
      <dgm:prSet/>
      <dgm:spPr/>
      <dgm:t>
        <a:bodyPr/>
        <a:lstStyle/>
        <a:p>
          <a:endParaRPr lang="fr-FR"/>
        </a:p>
      </dgm:t>
    </dgm:pt>
    <dgm:pt modelId="{B9D2ADF2-13A7-470D-8857-C560EF442DB4}" type="sibTrans" cxnId="{69334194-63C1-413D-B014-4ADBB0FFCEBA}">
      <dgm:prSet/>
      <dgm:spPr/>
      <dgm:t>
        <a:bodyPr/>
        <a:lstStyle/>
        <a:p>
          <a:endParaRPr lang="fr-FR"/>
        </a:p>
      </dgm:t>
    </dgm:pt>
    <dgm:pt modelId="{FED1B1FB-4D2B-4805-8740-62058A7F283F}" type="pres">
      <dgm:prSet presAssocID="{97840232-565F-4AEA-A63A-692C09EF14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625799C-89DA-4039-8C80-1F98B4E202D5}" type="pres">
      <dgm:prSet presAssocID="{D08C77B2-0150-4143-9460-CCD73A079935}" presName="linNode" presStyleCnt="0"/>
      <dgm:spPr/>
    </dgm:pt>
    <dgm:pt modelId="{E8D84455-FACC-484E-8B26-A0633F230052}" type="pres">
      <dgm:prSet presAssocID="{D08C77B2-0150-4143-9460-CCD73A07993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E78469-0950-443A-94E9-0742CA2F43B0}" type="pres">
      <dgm:prSet presAssocID="{D08C77B2-0150-4143-9460-CCD73A079935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AD1030-6CB2-438B-A4BF-B4203D7667F5}" type="pres">
      <dgm:prSet presAssocID="{F75079A0-D17B-45E7-B612-F06652A3E4C6}" presName="sp" presStyleCnt="0"/>
      <dgm:spPr/>
    </dgm:pt>
    <dgm:pt modelId="{A7D349B6-EB44-4F37-B31B-087B4449EFB8}" type="pres">
      <dgm:prSet presAssocID="{70003AD9-D8BC-4F80-986A-D1D6B3E8F87B}" presName="linNode" presStyleCnt="0"/>
      <dgm:spPr/>
    </dgm:pt>
    <dgm:pt modelId="{555EFF93-ABA1-4536-ADF4-749F08E0A6E0}" type="pres">
      <dgm:prSet presAssocID="{70003AD9-D8BC-4F80-986A-D1D6B3E8F87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03A039-9998-4A1A-AFED-59B9D3BC05A3}" type="pres">
      <dgm:prSet presAssocID="{B9D2ADF2-13A7-470D-8857-C560EF442DB4}" presName="sp" presStyleCnt="0"/>
      <dgm:spPr/>
    </dgm:pt>
    <dgm:pt modelId="{36F55844-2138-44DC-82A9-AD0626A391B5}" type="pres">
      <dgm:prSet presAssocID="{4230A681-6FDB-4889-AFEE-5A96CBF602E7}" presName="linNode" presStyleCnt="0"/>
      <dgm:spPr/>
    </dgm:pt>
    <dgm:pt modelId="{E130ACCB-CC3B-4324-903A-88AD33700474}" type="pres">
      <dgm:prSet presAssocID="{4230A681-6FDB-4889-AFEE-5A96CBF602E7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5974D3-B215-42F9-A9B7-C9A077BF8E47}" type="pres">
      <dgm:prSet presAssocID="{19398947-5015-4093-BCC0-F122DA88E047}" presName="sp" presStyleCnt="0"/>
      <dgm:spPr/>
    </dgm:pt>
    <dgm:pt modelId="{FE68EDF0-E009-43CF-8460-1A237C182DF6}" type="pres">
      <dgm:prSet presAssocID="{388E4288-3912-4A1B-80A7-7805D1A4D235}" presName="linNode" presStyleCnt="0"/>
      <dgm:spPr/>
    </dgm:pt>
    <dgm:pt modelId="{ADD488B4-BE57-4A8A-A65F-4990C4AD91A2}" type="pres">
      <dgm:prSet presAssocID="{388E4288-3912-4A1B-80A7-7805D1A4D23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E0B6D2-8D66-4782-9931-94CEC70ADB06}" type="pres">
      <dgm:prSet presAssocID="{388E4288-3912-4A1B-80A7-7805D1A4D23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A976FFC-B677-4E38-A902-9C13622EA007}" type="presOf" srcId="{978CD65D-DAF3-43FB-9A7D-2A47640A8068}" destId="{E1E0B6D2-8D66-4782-9931-94CEC70ADB06}" srcOrd="0" destOrd="0" presId="urn:microsoft.com/office/officeart/2005/8/layout/vList5"/>
    <dgm:cxn modelId="{68620CD1-2E9B-4C84-B305-A8EE2454DFC1}" srcId="{97840232-565F-4AEA-A63A-692C09EF14ED}" destId="{388E4288-3912-4A1B-80A7-7805D1A4D235}" srcOrd="3" destOrd="0" parTransId="{A08806D2-E10C-41BF-9E7D-855D756609CB}" sibTransId="{E8EBBDDC-1C7A-4750-BCF0-9A99D469190E}"/>
    <dgm:cxn modelId="{D740D3BC-70ED-4F1F-B3F2-95FBE4E5656B}" srcId="{97840232-565F-4AEA-A63A-692C09EF14ED}" destId="{D08C77B2-0150-4143-9460-CCD73A079935}" srcOrd="0" destOrd="0" parTransId="{BD04B455-87A4-406A-886D-FE6DD1BC43BD}" sibTransId="{F75079A0-D17B-45E7-B612-F06652A3E4C6}"/>
    <dgm:cxn modelId="{43D72A18-5758-40D7-AB26-31BABADC0A5C}" srcId="{97840232-565F-4AEA-A63A-692C09EF14ED}" destId="{4230A681-6FDB-4889-AFEE-5A96CBF602E7}" srcOrd="2" destOrd="0" parTransId="{BB234926-BFEA-4593-8E8D-289E275ABB4C}" sibTransId="{19398947-5015-4093-BCC0-F122DA88E047}"/>
    <dgm:cxn modelId="{03347A99-9015-4107-B265-5D5133EF6FBB}" type="presOf" srcId="{E31191D3-1B8A-4049-A8FF-77376EA3E020}" destId="{10E78469-0950-443A-94E9-0742CA2F43B0}" srcOrd="0" destOrd="0" presId="urn:microsoft.com/office/officeart/2005/8/layout/vList5"/>
    <dgm:cxn modelId="{78C6F882-7C6C-4B46-AC58-CBCF6934668E}" type="presOf" srcId="{D08C77B2-0150-4143-9460-CCD73A079935}" destId="{E8D84455-FACC-484E-8B26-A0633F230052}" srcOrd="0" destOrd="0" presId="urn:microsoft.com/office/officeart/2005/8/layout/vList5"/>
    <dgm:cxn modelId="{E77D46F4-14C0-4889-9769-E0BA346307E4}" type="presOf" srcId="{70003AD9-D8BC-4F80-986A-D1D6B3E8F87B}" destId="{555EFF93-ABA1-4536-ADF4-749F08E0A6E0}" srcOrd="0" destOrd="0" presId="urn:microsoft.com/office/officeart/2005/8/layout/vList5"/>
    <dgm:cxn modelId="{69334194-63C1-413D-B014-4ADBB0FFCEBA}" srcId="{97840232-565F-4AEA-A63A-692C09EF14ED}" destId="{70003AD9-D8BC-4F80-986A-D1D6B3E8F87B}" srcOrd="1" destOrd="0" parTransId="{2EAE5A40-3F86-428A-A284-561B0F4CC332}" sibTransId="{B9D2ADF2-13A7-470D-8857-C560EF442DB4}"/>
    <dgm:cxn modelId="{E6D41A55-C373-4C50-95D6-3366EAB52497}" srcId="{D08C77B2-0150-4143-9460-CCD73A079935}" destId="{E31191D3-1B8A-4049-A8FF-77376EA3E020}" srcOrd="0" destOrd="0" parTransId="{D7BF53A1-D805-461A-A804-3B71DFF27130}" sibTransId="{E7F6370B-A281-4D13-A704-8CCB31C8346E}"/>
    <dgm:cxn modelId="{96D243B7-C979-42A3-8CED-04DFF3CF7F1C}" type="presOf" srcId="{4230A681-6FDB-4889-AFEE-5A96CBF602E7}" destId="{E130ACCB-CC3B-4324-903A-88AD33700474}" srcOrd="0" destOrd="0" presId="urn:microsoft.com/office/officeart/2005/8/layout/vList5"/>
    <dgm:cxn modelId="{0711A3FF-4E67-416D-B02A-C45C09DBF166}" srcId="{388E4288-3912-4A1B-80A7-7805D1A4D235}" destId="{978CD65D-DAF3-43FB-9A7D-2A47640A8068}" srcOrd="0" destOrd="0" parTransId="{DDAAC254-B52B-43C4-9C81-8D3966A874FF}" sibTransId="{65169FDA-A107-47A5-8D0E-6AE816630222}"/>
    <dgm:cxn modelId="{7423420B-26FE-4005-82B8-463F8A274D33}" type="presOf" srcId="{97840232-565F-4AEA-A63A-692C09EF14ED}" destId="{FED1B1FB-4D2B-4805-8740-62058A7F283F}" srcOrd="0" destOrd="0" presId="urn:microsoft.com/office/officeart/2005/8/layout/vList5"/>
    <dgm:cxn modelId="{04DD5061-BAA9-4371-AD1B-F92F9886D70E}" type="presOf" srcId="{388E4288-3912-4A1B-80A7-7805D1A4D235}" destId="{ADD488B4-BE57-4A8A-A65F-4990C4AD91A2}" srcOrd="0" destOrd="0" presId="urn:microsoft.com/office/officeart/2005/8/layout/vList5"/>
    <dgm:cxn modelId="{6EB8147D-B43F-48FC-9CEE-A78DC800229E}" type="presParOf" srcId="{FED1B1FB-4D2B-4805-8740-62058A7F283F}" destId="{4625799C-89DA-4039-8C80-1F98B4E202D5}" srcOrd="0" destOrd="0" presId="urn:microsoft.com/office/officeart/2005/8/layout/vList5"/>
    <dgm:cxn modelId="{444F926F-AF14-4C04-81B8-D2D8CDC7E9F4}" type="presParOf" srcId="{4625799C-89DA-4039-8C80-1F98B4E202D5}" destId="{E8D84455-FACC-484E-8B26-A0633F230052}" srcOrd="0" destOrd="0" presId="urn:microsoft.com/office/officeart/2005/8/layout/vList5"/>
    <dgm:cxn modelId="{3DABEED3-E348-4C50-A43B-557A4D58F076}" type="presParOf" srcId="{4625799C-89DA-4039-8C80-1F98B4E202D5}" destId="{10E78469-0950-443A-94E9-0742CA2F43B0}" srcOrd="1" destOrd="0" presId="urn:microsoft.com/office/officeart/2005/8/layout/vList5"/>
    <dgm:cxn modelId="{7AEB2621-EA7F-4E39-9925-E815CA943C80}" type="presParOf" srcId="{FED1B1FB-4D2B-4805-8740-62058A7F283F}" destId="{F7AD1030-6CB2-438B-A4BF-B4203D7667F5}" srcOrd="1" destOrd="0" presId="urn:microsoft.com/office/officeart/2005/8/layout/vList5"/>
    <dgm:cxn modelId="{D519A082-7288-4D46-B7DB-32E7C8252996}" type="presParOf" srcId="{FED1B1FB-4D2B-4805-8740-62058A7F283F}" destId="{A7D349B6-EB44-4F37-B31B-087B4449EFB8}" srcOrd="2" destOrd="0" presId="urn:microsoft.com/office/officeart/2005/8/layout/vList5"/>
    <dgm:cxn modelId="{EDFDD344-38F8-4AB0-AFA1-9EEC80C4104B}" type="presParOf" srcId="{A7D349B6-EB44-4F37-B31B-087B4449EFB8}" destId="{555EFF93-ABA1-4536-ADF4-749F08E0A6E0}" srcOrd="0" destOrd="0" presId="urn:microsoft.com/office/officeart/2005/8/layout/vList5"/>
    <dgm:cxn modelId="{64AC87E9-31E7-4C41-B064-E733A6622272}" type="presParOf" srcId="{FED1B1FB-4D2B-4805-8740-62058A7F283F}" destId="{2903A039-9998-4A1A-AFED-59B9D3BC05A3}" srcOrd="3" destOrd="0" presId="urn:microsoft.com/office/officeart/2005/8/layout/vList5"/>
    <dgm:cxn modelId="{AE6E1116-6DA1-4D52-AE06-01799B210ECF}" type="presParOf" srcId="{FED1B1FB-4D2B-4805-8740-62058A7F283F}" destId="{36F55844-2138-44DC-82A9-AD0626A391B5}" srcOrd="4" destOrd="0" presId="urn:microsoft.com/office/officeart/2005/8/layout/vList5"/>
    <dgm:cxn modelId="{5E0376BE-7185-4073-B6D6-4ADF188E80EB}" type="presParOf" srcId="{36F55844-2138-44DC-82A9-AD0626A391B5}" destId="{E130ACCB-CC3B-4324-903A-88AD33700474}" srcOrd="0" destOrd="0" presId="urn:microsoft.com/office/officeart/2005/8/layout/vList5"/>
    <dgm:cxn modelId="{C33553DC-CC91-4909-B76D-A266D8DF7C59}" type="presParOf" srcId="{FED1B1FB-4D2B-4805-8740-62058A7F283F}" destId="{325974D3-B215-42F9-A9B7-C9A077BF8E47}" srcOrd="5" destOrd="0" presId="urn:microsoft.com/office/officeart/2005/8/layout/vList5"/>
    <dgm:cxn modelId="{BAFF7FFC-07CF-4D96-A348-00FC55BC3E95}" type="presParOf" srcId="{FED1B1FB-4D2B-4805-8740-62058A7F283F}" destId="{FE68EDF0-E009-43CF-8460-1A237C182DF6}" srcOrd="6" destOrd="0" presId="urn:microsoft.com/office/officeart/2005/8/layout/vList5"/>
    <dgm:cxn modelId="{6E766AC4-B685-4F79-A700-D28399BE287A}" type="presParOf" srcId="{FE68EDF0-E009-43CF-8460-1A237C182DF6}" destId="{ADD488B4-BE57-4A8A-A65F-4990C4AD91A2}" srcOrd="0" destOrd="0" presId="urn:microsoft.com/office/officeart/2005/8/layout/vList5"/>
    <dgm:cxn modelId="{1CCFE5F3-8952-4FAD-89D2-531D9DA6F629}" type="presParOf" srcId="{FE68EDF0-E009-43CF-8460-1A237C182DF6}" destId="{E1E0B6D2-8D66-4782-9931-94CEC70ADB0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78469-0950-443A-94E9-0742CA2F43B0}">
      <dsp:nvSpPr>
        <dsp:cNvPr id="0" name=""/>
        <dsp:cNvSpPr/>
      </dsp:nvSpPr>
      <dsp:spPr>
        <a:xfrm rot="5400000">
          <a:off x="5177294" y="-2107753"/>
          <a:ext cx="837666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smtClean="0"/>
            <a:t>   Ex: soins de santé primaire</a:t>
          </a:r>
          <a:endParaRPr lang="fr-FR" sz="2300" kern="1200" dirty="0"/>
        </a:p>
      </dsp:txBody>
      <dsp:txXfrm rot="-5400000">
        <a:off x="2962656" y="147776"/>
        <a:ext cx="5226053" cy="755884"/>
      </dsp:txXfrm>
    </dsp:sp>
    <dsp:sp modelId="{E8D84455-FACC-484E-8B26-A0633F230052}">
      <dsp:nvSpPr>
        <dsp:cNvPr id="0" name=""/>
        <dsp:cNvSpPr/>
      </dsp:nvSpPr>
      <dsp:spPr>
        <a:xfrm>
          <a:off x="0" y="2176"/>
          <a:ext cx="2962656" cy="10470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Niveau de soins</a:t>
          </a:r>
          <a:endParaRPr lang="fr-FR" sz="2800" kern="1200" dirty="0"/>
        </a:p>
      </dsp:txBody>
      <dsp:txXfrm>
        <a:off x="51114" y="53290"/>
        <a:ext cx="2860428" cy="944855"/>
      </dsp:txXfrm>
    </dsp:sp>
    <dsp:sp modelId="{555EFF93-ABA1-4536-ADF4-749F08E0A6E0}">
      <dsp:nvSpPr>
        <dsp:cNvPr id="0" name=""/>
        <dsp:cNvSpPr/>
      </dsp:nvSpPr>
      <dsp:spPr>
        <a:xfrm>
          <a:off x="0" y="1101614"/>
          <a:ext cx="2962656" cy="1047083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Transversal</a:t>
          </a:r>
          <a:endParaRPr lang="fr-FR" sz="3200" kern="1200" dirty="0"/>
        </a:p>
      </dsp:txBody>
      <dsp:txXfrm>
        <a:off x="51114" y="1152728"/>
        <a:ext cx="2860428" cy="944855"/>
      </dsp:txXfrm>
    </dsp:sp>
    <dsp:sp modelId="{E130ACCB-CC3B-4324-903A-88AD33700474}">
      <dsp:nvSpPr>
        <dsp:cNvPr id="0" name=""/>
        <dsp:cNvSpPr/>
      </dsp:nvSpPr>
      <dsp:spPr>
        <a:xfrm>
          <a:off x="0" y="2201052"/>
          <a:ext cx="2962656" cy="1047083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800" kern="1200" dirty="0" smtClean="0"/>
            <a:t>Organisationnel</a:t>
          </a:r>
        </a:p>
      </dsp:txBody>
      <dsp:txXfrm>
        <a:off x="51114" y="2252166"/>
        <a:ext cx="2860428" cy="944855"/>
      </dsp:txXfrm>
    </dsp:sp>
    <dsp:sp modelId="{E1E0B6D2-8D66-4782-9931-94CEC70ADB06}">
      <dsp:nvSpPr>
        <dsp:cNvPr id="0" name=""/>
        <dsp:cNvSpPr/>
      </dsp:nvSpPr>
      <dsp:spPr>
        <a:xfrm rot="5400000">
          <a:off x="5177294" y="1190559"/>
          <a:ext cx="837666" cy="5266944"/>
        </a:xfrm>
        <a:prstGeom prst="round2Same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smtClean="0"/>
            <a:t>Ex: santé de la mère et l’enfant; VIH/Sida</a:t>
          </a:r>
          <a:endParaRPr lang="fr-FR" sz="2300" kern="1200" dirty="0"/>
        </a:p>
      </dsp:txBody>
      <dsp:txXfrm rot="-5400000">
        <a:off x="2962656" y="3446089"/>
        <a:ext cx="5226053" cy="755884"/>
      </dsp:txXfrm>
    </dsp:sp>
    <dsp:sp modelId="{ADD488B4-BE57-4A8A-A65F-4990C4AD91A2}">
      <dsp:nvSpPr>
        <dsp:cNvPr id="0" name=""/>
        <dsp:cNvSpPr/>
      </dsp:nvSpPr>
      <dsp:spPr>
        <a:xfrm>
          <a:off x="0" y="3300489"/>
          <a:ext cx="2962656" cy="1047083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24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500" kern="1200" dirty="0" smtClean="0"/>
            <a:t>Groupes de population</a:t>
          </a:r>
        </a:p>
        <a:p>
          <a:pPr lvl="0" algn="ctr">
            <a:spcBef>
              <a:spcPct val="0"/>
            </a:spcBef>
          </a:pPr>
          <a:endParaRPr lang="fr-FR" sz="2400" kern="1200" dirty="0"/>
        </a:p>
      </dsp:txBody>
      <dsp:txXfrm>
        <a:off x="51114" y="3351603"/>
        <a:ext cx="2860428" cy="944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97275-49BD-8649-9432-4E41CD73C436}" type="datetimeFigureOut">
              <a:rPr lang="fr-FR" smtClean="0"/>
              <a:t>11/07/2018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B54BB-2CFD-D34B-AC0A-EEBC89AF8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65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Part 1- What is fiscal space for health and why it matters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70B44-34E1-475C-B4F4-EF8AE95B4BE7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3FDEE-D1A8-4FE9-86C2-78A5E463F2C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462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9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Impossibilité de faire le lien entre la dépense et les priorités de santé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928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88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Indicators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well-defined</a:t>
            </a:r>
            <a:r>
              <a:rPr lang="fr-FR" dirty="0" smtClean="0"/>
              <a:t>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clear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measurable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etc</a:t>
            </a:r>
            <a:r>
              <a:rPr lang="fr-FR" baseline="0" dirty="0" smtClean="0"/>
              <a:t>, but </a:t>
            </a:r>
            <a:r>
              <a:rPr lang="fr-FR" baseline="0" dirty="0" err="1" smtClean="0"/>
              <a:t>most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importantly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aligned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2491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Variations tiennent principalement à une ré-imputation des frais de personnel au programme prestations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5664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Variations tiennent principalement à une ré-imputation des frais de personnel au programme prestations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566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844" cy="688538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79512" y="6145753"/>
            <a:ext cx="7704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Séminaire</a:t>
            </a:r>
            <a:r>
              <a:rPr lang="en-US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sur la </a:t>
            </a:r>
            <a:r>
              <a:rPr lang="en-US" sz="24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définition</a:t>
            </a:r>
            <a:r>
              <a:rPr lang="en-US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des </a:t>
            </a:r>
            <a:r>
              <a:rPr lang="en-US" sz="24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programmes</a:t>
            </a:r>
            <a:r>
              <a:rPr lang="en-US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</a:t>
            </a:r>
            <a:r>
              <a:rPr lang="en-US" sz="24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budgétaires</a:t>
            </a:r>
            <a:r>
              <a:rPr lang="en-US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</a:t>
            </a:r>
            <a:r>
              <a:rPr lang="en-US" sz="24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dans</a:t>
            </a:r>
            <a:r>
              <a:rPr lang="en-US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la santé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220072" y="5713705"/>
            <a:ext cx="38524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Ouagadougou, Burkina Faso, 11-12  Juillet 2018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54"/>
            <a:ext cx="2016224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10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464" y="6533817"/>
            <a:ext cx="395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6DC38-8207-48FE-A711-528F7E85D81B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70156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7010400" y="64672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16DC38-8207-48FE-A711-528F7E85D81B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417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525344"/>
            <a:ext cx="2133600" cy="365125"/>
          </a:xfrm>
        </p:spPr>
        <p:txBody>
          <a:bodyPr/>
          <a:lstStyle/>
          <a:p>
            <a:fld id="{5F16DC38-8207-48FE-A711-528F7E85D81B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4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7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525344"/>
            <a:ext cx="2133600" cy="365125"/>
          </a:xfrm>
        </p:spPr>
        <p:txBody>
          <a:bodyPr/>
          <a:lstStyle/>
          <a:p>
            <a:fld id="{5F16DC38-8207-48FE-A711-528F7E85D81B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04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ter Intro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2"/>
            <a:ext cx="9144000" cy="6857999"/>
          </a:xfrm>
          <a:solidFill>
            <a:schemeClr val="bg1"/>
          </a:solidFill>
        </p:spPr>
        <p:txBody>
          <a:bodyPr wrap="square" tIns="1980000" bIns="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picture, then arrange object (send to back)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8"/>
          </p:nvPr>
        </p:nvSpPr>
        <p:spPr bwMode="gray">
          <a:xfrm>
            <a:off x="1" y="1800000"/>
            <a:ext cx="3209925" cy="1649446"/>
          </a:xfrm>
          <a:solidFill>
            <a:schemeClr val="tx2">
              <a:alpha val="90000"/>
            </a:schemeClr>
          </a:solidFill>
        </p:spPr>
        <p:txBody>
          <a:bodyPr lIns="360000" tIns="180000" rIns="360000" bIns="180000"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</a:defRPr>
            </a:lvl1pPr>
            <a:lvl2pPr marL="541338" indent="-274638">
              <a:buClr>
                <a:schemeClr val="bg1"/>
              </a:buClr>
              <a:defRPr sz="2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 bwMode="gray">
          <a:xfrm>
            <a:off x="359999" y="6588208"/>
            <a:ext cx="592501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B999A-019E-47DF-9626-59D35A5C5D1F}" type="datetime1">
              <a:rPr lang="en-GB" smtClean="0">
                <a:solidFill>
                  <a:prstClr val="black"/>
                </a:solidFill>
              </a:rPr>
              <a:pPr/>
              <a:t>11/07/2018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 bwMode="gray">
          <a:xfrm>
            <a:off x="1044744" y="6588208"/>
            <a:ext cx="1698456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prstClr val="black"/>
                </a:solidFill>
              </a:rPr>
              <a:t>|     Title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‹N°›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60000" y="6293650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3" hasCustomPrompt="1"/>
          </p:nvPr>
        </p:nvSpPr>
        <p:spPr bwMode="gray">
          <a:xfrm>
            <a:off x="6803373" y="371958"/>
            <a:ext cx="1976400" cy="6948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455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831"/>
            <a:ext cx="9144000" cy="44511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464" y="6533817"/>
            <a:ext cx="395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6DC38-8207-48FE-A711-528F7E85D81B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608385"/>
            <a:ext cx="5406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Séminaire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programmes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budgétaires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en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santé, Ouagadougou, Burkina Faso11-12 </a:t>
            </a:r>
            <a:r>
              <a:rPr lang="en-US" sz="1800" b="0" i="0" u="none" strike="noStrike" kern="1200" baseline="30000" dirty="0" err="1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juillet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HelveticaNeueLT Com 57 Cn" panose="020B0506030502030204" pitchFamily="34" charset="0"/>
                <a:ea typeface="+mn-ea"/>
                <a:cs typeface="+mn-cs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26239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1" r:id="rId3"/>
    <p:sldLayoutId id="2147483667" r:id="rId4"/>
    <p:sldLayoutId id="2147483668" r:id="rId5"/>
    <p:sldLayoutId id="2147483669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6735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tableau.com/profile/juan.solano#!/vizhome/Country_Mapping_Template/Countrymapping?publish=yes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health_financing/documents/aligning-pfm-health-financing/en/" TargetMode="External"/><Relationship Id="rId2" Type="http://schemas.openxmlformats.org/officeDocument/2006/relationships/hyperlink" Target="http://www.who.int/healthsystems/publications/nhpsp-handbook/en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apps.who.int/iris/bitstream/handle/10665/249527/WHO-HIS-HGF-Tech.Report-16.2-eng.pdf?sequence=1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2492896"/>
            <a:ext cx="7865647" cy="1512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2800" b="1" dirty="0" smtClean="0">
              <a:solidFill>
                <a:srgbClr val="6735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Passage au budget programmes </a:t>
            </a:r>
            <a:r>
              <a:rPr lang="en-GB" sz="2800" b="1" dirty="0" err="1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2800" b="1" dirty="0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santé: </a:t>
            </a:r>
            <a:r>
              <a:rPr lang="en-GB" sz="2800" b="1" dirty="0" err="1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</a:t>
            </a:r>
            <a:r>
              <a:rPr lang="en-GB" sz="2800" b="1" dirty="0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lang="en-GB" sz="2800" b="1" dirty="0" smtClean="0">
                <a:solidFill>
                  <a:srgbClr val="673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le Burkina Faso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4797152"/>
            <a:ext cx="2384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Dr Hélène Barroy,</a:t>
            </a:r>
          </a:p>
          <a:p>
            <a:r>
              <a:rPr lang="fr-FR" sz="2400" dirty="0" smtClean="0"/>
              <a:t>OMS Genève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33119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Fournir une perspective globale sur la mise en œuvre du budget programme en santé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/>
              <a:t>Faire part de ma compréhension de la réforme au Burkina Faso </a:t>
            </a:r>
            <a:r>
              <a:rPr lang="fr-FR" dirty="0" smtClean="0"/>
              <a:t>à la lumière de l’étude OMS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Echanger sur les avancées et défis de la réforme au Burkina Faso.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de cette session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505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1"/>
                </a:solidFill>
              </a:rPr>
              <a:t>Partie 1- </a:t>
            </a:r>
            <a:r>
              <a:rPr lang="fr-FR" dirty="0" smtClean="0"/>
              <a:t>perspective globale sur les budgets programmes en santé </a:t>
            </a:r>
          </a:p>
          <a:p>
            <a:pPr marL="0" indent="0">
              <a:buNone/>
            </a:pPr>
            <a:r>
              <a:rPr lang="fr-FR" dirty="0" smtClean="0"/>
              <a:t>Questions &amp; réponses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Partie 2- </a:t>
            </a:r>
            <a:r>
              <a:rPr lang="fr-FR" dirty="0" smtClean="0"/>
              <a:t>réflexions sur l’avancée de la réforme au Burkina Faso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>
                <a:solidFill>
                  <a:srgbClr val="00B050"/>
                </a:solidFill>
              </a:rPr>
              <a:t>Partie 3- </a:t>
            </a:r>
            <a:r>
              <a:rPr lang="fr-FR" dirty="0" smtClean="0"/>
              <a:t>partage et échanges avec les participants: avancées et défis de la réforme au Burkina Faso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 de la session</a:t>
            </a:r>
            <a:endParaRPr lang="fr-FR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323528" y="1556792"/>
            <a:ext cx="8064896" cy="144016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ound Diagonal Corner Rectangle 4"/>
          <p:cNvSpPr/>
          <p:nvPr/>
        </p:nvSpPr>
        <p:spPr>
          <a:xfrm>
            <a:off x="323528" y="3284984"/>
            <a:ext cx="8064896" cy="1440160"/>
          </a:xfrm>
          <a:prstGeom prst="round2Diag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ound Diagonal Corner Rectangle 5"/>
          <p:cNvSpPr/>
          <p:nvPr/>
        </p:nvSpPr>
        <p:spPr>
          <a:xfrm>
            <a:off x="323528" y="4869160"/>
            <a:ext cx="8064896" cy="1440160"/>
          </a:xfrm>
          <a:prstGeom prst="round2Diag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88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49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1"/>
                </a:solidFill>
              </a:rPr>
              <a:t>Partie 1- </a:t>
            </a:r>
            <a:r>
              <a:rPr lang="fr-FR" dirty="0" smtClean="0"/>
              <a:t>perspective globale sur les budgets programmes en santé </a:t>
            </a:r>
          </a:p>
          <a:p>
            <a:pPr marL="0" indent="0">
              <a:buNone/>
            </a:pPr>
            <a:r>
              <a:rPr lang="fr-FR" dirty="0" smtClean="0"/>
              <a:t>Questions &amp; réponses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359522" y="1196752"/>
            <a:ext cx="8064896" cy="1656184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20" y="3212976"/>
            <a:ext cx="49149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8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Budget objets: ami ou ennemi du secteur de la santé?</a:t>
            </a:r>
            <a:endParaRPr lang="fr-FR" dirty="0"/>
          </a:p>
        </p:txBody>
      </p:sp>
      <p:sp>
        <p:nvSpPr>
          <p:cNvPr id="4" name="Flowchart: Stored Data 3"/>
          <p:cNvSpPr/>
          <p:nvPr/>
        </p:nvSpPr>
        <p:spPr>
          <a:xfrm>
            <a:off x="251520" y="2869966"/>
            <a:ext cx="3960440" cy="3456384"/>
          </a:xfrm>
          <a:prstGeom prst="flowChartOnlineStorag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Stored Data 4"/>
          <p:cNvSpPr/>
          <p:nvPr/>
        </p:nvSpPr>
        <p:spPr>
          <a:xfrm>
            <a:off x="5006874" y="2881679"/>
            <a:ext cx="3920689" cy="3456384"/>
          </a:xfrm>
          <a:prstGeom prst="flowChartOnlineStorage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927697" y="3727071"/>
            <a:ext cx="864096" cy="1296144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71713" y="405197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3062" y="3178710"/>
            <a:ext cx="280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000" dirty="0" err="1" smtClean="0"/>
              <a:t>Meilleure</a:t>
            </a:r>
            <a:r>
              <a:rPr lang="en-GB" sz="2000" dirty="0" smtClean="0"/>
              <a:t> couverture </a:t>
            </a:r>
            <a:r>
              <a:rPr lang="en-GB" sz="2000" dirty="0" err="1" smtClean="0"/>
              <a:t>en</a:t>
            </a:r>
            <a:r>
              <a:rPr lang="en-GB" sz="2000" dirty="0" smtClean="0"/>
              <a:t> santé</a:t>
            </a:r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 err="1" smtClean="0"/>
              <a:t>Meilleure</a:t>
            </a:r>
            <a:r>
              <a:rPr lang="en-GB" sz="2000" dirty="0" smtClean="0"/>
              <a:t> </a:t>
            </a:r>
            <a:r>
              <a:rPr lang="en-GB" sz="2000" dirty="0" err="1" smtClean="0"/>
              <a:t>qualité</a:t>
            </a:r>
            <a:r>
              <a:rPr lang="en-GB" sz="2000" dirty="0" smtClean="0"/>
              <a:t> des </a:t>
            </a:r>
            <a:r>
              <a:rPr lang="en-GB" sz="2000" dirty="0" err="1" smtClean="0"/>
              <a:t>soins</a:t>
            </a:r>
            <a:r>
              <a:rPr lang="en-GB" sz="2000" dirty="0" smtClean="0"/>
              <a:t> de santé </a:t>
            </a:r>
            <a:r>
              <a:rPr lang="en-GB" sz="2000" dirty="0" err="1" smtClean="0"/>
              <a:t>primaire</a:t>
            </a:r>
            <a:endParaRPr lang="en-GB" sz="2000" dirty="0" smtClean="0"/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 err="1" smtClean="0"/>
              <a:t>Soutien</a:t>
            </a:r>
            <a:r>
              <a:rPr lang="en-GB" sz="2000" dirty="0" smtClean="0"/>
              <a:t> aux </a:t>
            </a:r>
            <a:r>
              <a:rPr lang="en-GB" sz="2000" dirty="0" err="1" smtClean="0"/>
              <a:t>groupes</a:t>
            </a:r>
            <a:r>
              <a:rPr lang="en-GB" sz="2000" dirty="0" smtClean="0"/>
              <a:t> </a:t>
            </a:r>
            <a:r>
              <a:rPr lang="en-GB" sz="2000" dirty="0" err="1" smtClean="0"/>
              <a:t>vulnérables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330925"/>
            <a:ext cx="4644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B0F0"/>
                </a:solidFill>
              </a:rPr>
              <a:t>CLASSIFICATION BUDGETAIRE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6874" y="2330925"/>
            <a:ext cx="3920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B0F0"/>
                </a:solidFill>
              </a:rPr>
              <a:t>PRIORITES SECTORIELLES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650099" y="3628662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n-GB" sz="2000" dirty="0" smtClean="0"/>
              <a:t>Personnel</a:t>
            </a:r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 err="1" smtClean="0"/>
              <a:t>Biens</a:t>
            </a:r>
            <a:r>
              <a:rPr lang="en-GB" sz="2000" dirty="0" smtClean="0"/>
              <a:t> &amp; services</a:t>
            </a:r>
          </a:p>
          <a:p>
            <a:pPr marL="342900" indent="-342900">
              <a:buAutoNum type="arabicPeriod"/>
            </a:pPr>
            <a:endParaRPr lang="en-GB" sz="2000" dirty="0" smtClean="0"/>
          </a:p>
          <a:p>
            <a:pPr marL="342900" indent="-342900">
              <a:buAutoNum type="arabicPeriod"/>
            </a:pPr>
            <a:r>
              <a:rPr lang="en-GB" sz="2000" dirty="0" smtClean="0"/>
              <a:t>Transfers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7325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349079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Une opportunité pour mieux aligner les dépenses aux priorités du secteur</a:t>
            </a:r>
          </a:p>
          <a:p>
            <a:r>
              <a:rPr lang="fr-FR" dirty="0" smtClean="0"/>
              <a:t>Plus de flexibilité dans l’utilisation des ressources publiques</a:t>
            </a:r>
          </a:p>
          <a:p>
            <a:r>
              <a:rPr lang="fr-FR" dirty="0" smtClean="0"/>
              <a:t>Améliorer la redevabilité du secteur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Passage au budget programme: une réforme importante pour la santé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062" y="1340768"/>
            <a:ext cx="3531817" cy="503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5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Intérêt renouvelé dans le cadre de la CSU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51" y="2117402"/>
            <a:ext cx="4578512" cy="305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8065" y="1556792"/>
            <a:ext cx="38884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CSU: importance des fonds publics</a:t>
            </a:r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pPr lvl="3"/>
            <a:endParaRPr lang="fr-FR" dirty="0"/>
          </a:p>
          <a:p>
            <a:r>
              <a:rPr lang="fr-FR" dirty="0" smtClean="0"/>
              <a:t>Formulation et utilisation des budgets publics au centre de l’agenda CSU</a:t>
            </a:r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pPr lvl="3"/>
            <a:endParaRPr lang="fr-FR" dirty="0" smtClean="0"/>
          </a:p>
          <a:p>
            <a:pPr lvl="3"/>
            <a:endParaRPr lang="fr-FR" dirty="0"/>
          </a:p>
          <a:p>
            <a:r>
              <a:rPr lang="fr-FR" dirty="0" smtClean="0"/>
              <a:t>De plus en plus d’évidences sur l’importance d’une budgétisation robuste pour mise en œuvre des réformes du financement de la santé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Down Arrow 5"/>
          <p:cNvSpPr/>
          <p:nvPr/>
        </p:nvSpPr>
        <p:spPr>
          <a:xfrm>
            <a:off x="6444208" y="2060848"/>
            <a:ext cx="108012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Down Arrow 6"/>
          <p:cNvSpPr/>
          <p:nvPr/>
        </p:nvSpPr>
        <p:spPr>
          <a:xfrm>
            <a:off x="6444208" y="3681028"/>
            <a:ext cx="108012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ounded Rectangle 7"/>
          <p:cNvSpPr/>
          <p:nvPr/>
        </p:nvSpPr>
        <p:spPr>
          <a:xfrm>
            <a:off x="4860032" y="1412776"/>
            <a:ext cx="4176465" cy="45365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77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04497" y="1487211"/>
            <a:ext cx="80719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lnSpc>
                <a:spcPct val="150000"/>
              </a:lnSpc>
            </a:pPr>
            <a:r>
              <a:rPr lang="fr-FR" sz="2200" dirty="0">
                <a:solidFill>
                  <a:prstClr val="black"/>
                </a:solidFill>
                <a:latin typeface="Rockwell Condensed" panose="02060603050405020104" pitchFamily="18" charset="0"/>
              </a:rPr>
              <a:t>	  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80267" y="1781206"/>
            <a:ext cx="2951018" cy="175952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400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Budget objets</a:t>
            </a:r>
            <a:endParaRPr lang="en-US" sz="2400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355976" y="1307617"/>
            <a:ext cx="3034147" cy="2706704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400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Budget programmes</a:t>
            </a:r>
            <a:endParaRPr lang="en-US" sz="2400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4046" y="4509120"/>
            <a:ext cx="3035011" cy="1759527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400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Exécution budgétaire passive</a:t>
            </a:r>
            <a:endParaRPr lang="en-US" sz="2400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355976" y="4099262"/>
            <a:ext cx="3034147" cy="257924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Achat stratégique de services de santé</a:t>
            </a:r>
            <a:endParaRPr lang="en-US" sz="2000" b="1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844447" y="1267355"/>
            <a:ext cx="3023058" cy="836566"/>
          </a:xfrm>
          <a:prstGeom prst="ellipse">
            <a:avLst/>
          </a:prstGeom>
          <a:ln w="254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000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REFORME BUDGETAIRE</a:t>
            </a:r>
            <a:endParaRPr lang="en-US" sz="2000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31954" y="3925054"/>
            <a:ext cx="3023058" cy="836566"/>
          </a:xfrm>
          <a:prstGeom prst="ellipse">
            <a:avLst/>
          </a:prstGeom>
          <a:solidFill>
            <a:srgbClr val="C00000"/>
          </a:solidFill>
          <a:ln w="254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r-FR" sz="2000" dirty="0" smtClean="0">
                <a:solidFill>
                  <a:prstClr val="white"/>
                </a:solidFill>
                <a:latin typeface="Rockwell Condensed" panose="02060603050405020104" pitchFamily="18" charset="0"/>
              </a:rPr>
              <a:t>REFORME DE L’ACHAT</a:t>
            </a:r>
            <a:endParaRPr lang="en-US" sz="2000" dirty="0">
              <a:solidFill>
                <a:prstClr val="white"/>
              </a:solidFill>
              <a:latin typeface="Rockwell Condensed" panose="02060603050405020104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83060" y="3632254"/>
            <a:ext cx="0" cy="467008"/>
          </a:xfrm>
          <a:prstGeom prst="straightConnector1">
            <a:avLst/>
          </a:prstGeom>
          <a:ln w="76200"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436096" y="3564093"/>
            <a:ext cx="0" cy="450228"/>
          </a:xfrm>
          <a:prstGeom prst="straightConnector1">
            <a:avLst/>
          </a:prstGeom>
          <a:ln w="76200"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23528" y="22207"/>
            <a:ext cx="84633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4000" dirty="0" smtClean="0">
                <a:solidFill>
                  <a:srgbClr val="673500"/>
                </a:solidFill>
                <a:latin typeface="+mj-lt"/>
                <a:ea typeface="+mj-ea"/>
                <a:cs typeface="+mj-cs"/>
              </a:rPr>
              <a:t>Réforme budgétaire comme condition pour l’achat stratégique</a:t>
            </a:r>
            <a:endParaRPr lang="fr-FR" sz="4000" dirty="0">
              <a:solidFill>
                <a:srgbClr val="6735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426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Budget programmes en santé: état de la réforme dans les PRFI</a:t>
            </a:r>
            <a:endParaRPr lang="fr-FR" dirty="0"/>
          </a:p>
        </p:txBody>
      </p:sp>
      <p:graphicFrame>
        <p:nvGraphicFramePr>
          <p:cNvPr id="4" name="Graphiqu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530170"/>
              </p:ext>
            </p:extLst>
          </p:nvPr>
        </p:nvGraphicFramePr>
        <p:xfrm>
          <a:off x="457200" y="1600200"/>
          <a:ext cx="8229600" cy="434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048341"/>
            <a:ext cx="6134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Source: </a:t>
            </a:r>
            <a:r>
              <a:rPr lang="en-US" dirty="0" smtClean="0">
                <a:hlinkClick r:id="rId3"/>
              </a:rPr>
              <a:t>WHO Country Mapping of Health Budget Classifications</a:t>
            </a:r>
            <a:endParaRPr lang="fr-FR" dirty="0" smtClean="0"/>
          </a:p>
          <a:p>
            <a:endParaRPr lang="fr-FR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907704" y="2420888"/>
            <a:ext cx="72008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78337" y="1774557"/>
            <a:ext cx="6286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/>
                </a:solidFill>
              </a:rPr>
              <a:t>Dans la région AFRO: seuls 2 pays sur 5 ont introduit une classification programmes en santé</a:t>
            </a:r>
            <a:endParaRPr lang="fr-F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0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Dans la zone UEMOA</a:t>
            </a:r>
            <a:endParaRPr lang="fr-F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52578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3275856" y="1628800"/>
            <a:ext cx="3415668" cy="2016224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91524" y="1268760"/>
            <a:ext cx="2272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BURKINA FASO:</a:t>
            </a:r>
          </a:p>
          <a:p>
            <a:r>
              <a:rPr lang="fr-FR" sz="2400" dirty="0" smtClean="0"/>
              <a:t>1</a:t>
            </a:r>
            <a:r>
              <a:rPr lang="fr-FR" sz="2400" baseline="30000" dirty="0" smtClean="0"/>
              <a:t>er</a:t>
            </a:r>
            <a:r>
              <a:rPr lang="fr-FR" sz="2400" dirty="0" smtClean="0"/>
              <a:t> pays à avoir institutionnalisé le budget programmes dans tous les secteurs, </a:t>
            </a:r>
            <a:r>
              <a:rPr lang="fr-FR" sz="2400" u="sng" dirty="0" smtClean="0"/>
              <a:t>y compris la santé</a:t>
            </a:r>
            <a:r>
              <a:rPr lang="fr-FR" sz="2400" dirty="0" smtClean="0"/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5895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</a:t>
            </a:r>
            <a:r>
              <a:rPr lang="fr-FR" dirty="0" smtClean="0"/>
              <a:t>éfis communs dans la mise en œuvre des budgets programme en santé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036" y="1844824"/>
            <a:ext cx="8352928" cy="230425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chemeClr val="accent1"/>
                </a:solidFill>
              </a:rPr>
              <a:t>FORMULATION</a:t>
            </a:r>
            <a:r>
              <a:rPr lang="fr-FR" dirty="0" smtClean="0"/>
              <a:t> des programmes budgétaires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Alignement entre formulation budgétaire et </a:t>
            </a:r>
            <a:r>
              <a:rPr lang="fr-FR" b="1" dirty="0" smtClean="0">
                <a:solidFill>
                  <a:schemeClr val="accent1"/>
                </a:solidFill>
              </a:rPr>
              <a:t>GESTION DE LA DEPENSE</a:t>
            </a:r>
          </a:p>
          <a:p>
            <a:pPr marL="0" indent="0">
              <a:buNone/>
            </a:pPr>
            <a:endParaRPr lang="fr-FR" dirty="0" smtClean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Cadre et mesure de la </a:t>
            </a:r>
            <a:r>
              <a:rPr lang="fr-FR" b="1" dirty="0" smtClean="0">
                <a:solidFill>
                  <a:schemeClr val="accent1"/>
                </a:solidFill>
              </a:rPr>
              <a:t>PERFORMANCE</a:t>
            </a:r>
          </a:p>
          <a:p>
            <a:pPr marL="457200" lvl="1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7072"/>
            <a:ext cx="900100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1700808"/>
            <a:ext cx="82809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51520" y="2573288"/>
            <a:ext cx="82809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51520" y="3573016"/>
            <a:ext cx="82809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5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Formulation: les pays suivent différentes approches</a:t>
            </a:r>
            <a:endParaRPr lang="fr-F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695246"/>
              </p:ext>
            </p:extLst>
          </p:nvPr>
        </p:nvGraphicFramePr>
        <p:xfrm>
          <a:off x="457200" y="1600200"/>
          <a:ext cx="8229600" cy="4349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464106" y="3933056"/>
            <a:ext cx="5212350" cy="10081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tx1"/>
                </a:solidFill>
              </a:rPr>
              <a:t>Par entité du Ministère et ses agences</a:t>
            </a:r>
            <a:endParaRPr lang="fr-FR" sz="23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64106" y="2722388"/>
            <a:ext cx="5212350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300" dirty="0" smtClean="0">
                <a:solidFill>
                  <a:schemeClr val="tx1"/>
                </a:solidFill>
              </a:rPr>
              <a:t>Ex: améliorer </a:t>
            </a:r>
            <a:r>
              <a:rPr lang="fr-FR" sz="2300" dirty="0">
                <a:solidFill>
                  <a:schemeClr val="tx1"/>
                </a:solidFill>
              </a:rPr>
              <a:t>la qualité des soins</a:t>
            </a:r>
          </a:p>
        </p:txBody>
      </p:sp>
    </p:spTree>
    <p:extLst>
      <p:ext uri="{BB962C8B-B14F-4D97-AF65-F5344CB8AC3E}">
        <p14:creationId xmlns:p14="http://schemas.microsoft.com/office/powerpoint/2010/main" val="15244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-18417"/>
            <a:ext cx="8229600" cy="1143000"/>
          </a:xfrm>
        </p:spPr>
        <p:txBody>
          <a:bodyPr/>
          <a:lstStyle/>
          <a:p>
            <a:r>
              <a:rPr lang="fr-FR" dirty="0" smtClean="0"/>
              <a:t>Kenya</a:t>
            </a:r>
            <a:endParaRPr lang="fr-F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66190"/>
            <a:ext cx="8352928" cy="5214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77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490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solidFill>
                  <a:srgbClr val="0070C0"/>
                </a:solidFill>
              </a:rPr>
              <a:t>Comment transposer une priorité stratégique en allocation budgétaire:</a:t>
            </a:r>
          </a:p>
          <a:p>
            <a:pPr marL="0" indent="0">
              <a:buNone/>
            </a:pPr>
            <a:endParaRPr lang="fr-FR" sz="1600" dirty="0" smtClean="0">
              <a:solidFill>
                <a:srgbClr val="0070C0"/>
              </a:solidFill>
            </a:endParaRPr>
          </a:p>
          <a:p>
            <a:pPr lvl="1"/>
            <a:r>
              <a:rPr lang="fr-FR" dirty="0" smtClean="0"/>
              <a:t>Approche consistante pour toutes les dépenses de santé</a:t>
            </a:r>
          </a:p>
          <a:p>
            <a:pPr lvl="1"/>
            <a:r>
              <a:rPr lang="fr-FR" dirty="0"/>
              <a:t>Place des interventions maladie au sein des programmes</a:t>
            </a:r>
          </a:p>
          <a:p>
            <a:pPr lvl="1"/>
            <a:r>
              <a:rPr lang="fr-FR" dirty="0" smtClean="0"/>
              <a:t>Structure logique des programmes </a:t>
            </a:r>
          </a:p>
          <a:p>
            <a:pPr lvl="1"/>
            <a:r>
              <a:rPr lang="fr-FR" dirty="0" smtClean="0"/>
              <a:t>Prise en compte du système de financement de la santé et son organisation: fonds commun/assurance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Formulation: les questions importantes d’un point de vue sectoriel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30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204864"/>
            <a:ext cx="8291264" cy="41330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Souvent, le changement dans la formulation du budget </a:t>
            </a:r>
            <a:r>
              <a:rPr lang="fr-FR" dirty="0" smtClean="0">
                <a:solidFill>
                  <a:srgbClr val="FF0000"/>
                </a:solidFill>
              </a:rPr>
              <a:t>ne se traduit pas par un changement dans la dépense: </a:t>
            </a:r>
            <a:r>
              <a:rPr lang="fr-FR" dirty="0" smtClean="0"/>
              <a:t>le budget continue d’être dépensé par OBJETS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Aligner la dépense suppose:</a:t>
            </a:r>
          </a:p>
          <a:p>
            <a:pPr lvl="1"/>
            <a:r>
              <a:rPr lang="fr-FR" dirty="0" smtClean="0"/>
              <a:t>Cadre institutionnel renouvelé: responsable de programme « en charge » de l’autorisation/engagement</a:t>
            </a:r>
          </a:p>
          <a:p>
            <a:pPr lvl="1"/>
            <a:r>
              <a:rPr lang="fr-FR" dirty="0" smtClean="0"/>
              <a:t>Cadre réglementaire approprié: règles de flexibilité dans l’utilisation des crédits (au sein des programmes)</a:t>
            </a:r>
          </a:p>
          <a:p>
            <a:pPr lvl="1"/>
            <a:r>
              <a:rPr lang="fr-FR" dirty="0" smtClean="0"/>
              <a:t>Outils de suivi et </a:t>
            </a:r>
            <a:r>
              <a:rPr lang="fr-FR" dirty="0" err="1" smtClean="0"/>
              <a:t>reporting</a:t>
            </a:r>
            <a:r>
              <a:rPr lang="fr-FR" dirty="0" smtClean="0"/>
              <a:t> adaptés à la logique programmatique</a:t>
            </a:r>
          </a:p>
          <a:p>
            <a:pPr lvl="1"/>
            <a:r>
              <a:rPr lang="fr-FR" dirty="0"/>
              <a:t>M</a:t>
            </a:r>
            <a:r>
              <a:rPr lang="fr-FR" dirty="0" smtClean="0"/>
              <a:t>écanismes d’achat stratégique de soins au service des résultats.</a:t>
            </a:r>
          </a:p>
          <a:p>
            <a:pPr lvl="1"/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Dépense: aligner les logiques</a:t>
            </a:r>
            <a:endParaRPr lang="fr-FR" dirty="0"/>
          </a:p>
        </p:txBody>
      </p:sp>
      <p:sp>
        <p:nvSpPr>
          <p:cNvPr id="4" name="Rounded Rectangle 3"/>
          <p:cNvSpPr/>
          <p:nvPr/>
        </p:nvSpPr>
        <p:spPr>
          <a:xfrm>
            <a:off x="251520" y="1412776"/>
            <a:ext cx="2592288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ALLOUER PAR PROGRAMME</a:t>
            </a:r>
            <a:endParaRPr lang="fr-FR" dirty="0"/>
          </a:p>
        </p:txBody>
      </p:sp>
      <p:sp>
        <p:nvSpPr>
          <p:cNvPr id="5" name="Right Arrow 4"/>
          <p:cNvSpPr/>
          <p:nvPr/>
        </p:nvSpPr>
        <p:spPr>
          <a:xfrm>
            <a:off x="3059832" y="1661071"/>
            <a:ext cx="2592288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ounded Rectangle 5"/>
          <p:cNvSpPr/>
          <p:nvPr/>
        </p:nvSpPr>
        <p:spPr>
          <a:xfrm>
            <a:off x="5940152" y="1449763"/>
            <a:ext cx="2592288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DEPENSER PAR PROGRAMME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93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opportunité unique pour consolider: </a:t>
            </a:r>
            <a:r>
              <a:rPr lang="fr-FR" dirty="0" smtClean="0">
                <a:solidFill>
                  <a:srgbClr val="FF0000"/>
                </a:solidFill>
              </a:rPr>
              <a:t>l’information sur la performance programmatique et l’information sur la performance financière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Suivi de la performance: un élément essentiel de réussite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45024"/>
            <a:ext cx="3316015" cy="279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0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Kenya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2" y="1556792"/>
            <a:ext cx="9098759" cy="337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2699792" y="3140968"/>
            <a:ext cx="1368152" cy="23042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03648" y="5476581"/>
            <a:ext cx="422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Indicateur de sous-programmes</a:t>
            </a:r>
            <a:endParaRPr lang="fr-FR" sz="2400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804248" y="2996952"/>
            <a:ext cx="360040" cy="247963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24273" y="5589353"/>
            <a:ext cx="1580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Cible claire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0" y="2708920"/>
            <a:ext cx="1835696" cy="2088232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86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3807" y="189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Indicateurs alignés sur systèmes d’information existants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15451"/>
            <a:ext cx="8208912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073984" y="1268760"/>
            <a:ext cx="165618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SNIS</a:t>
            </a:r>
            <a:endParaRPr lang="fr-FR" sz="2800" b="1" dirty="0"/>
          </a:p>
        </p:txBody>
      </p:sp>
      <p:sp>
        <p:nvSpPr>
          <p:cNvPr id="6" name="Oval 5"/>
          <p:cNvSpPr/>
          <p:nvPr/>
        </p:nvSpPr>
        <p:spPr>
          <a:xfrm>
            <a:off x="2051720" y="1306240"/>
            <a:ext cx="1753344" cy="8098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Monitoring VIH</a:t>
            </a:r>
            <a:endParaRPr lang="fr-FR" dirty="0"/>
          </a:p>
        </p:txBody>
      </p:sp>
      <p:sp>
        <p:nvSpPr>
          <p:cNvPr id="7" name="Oval 6"/>
          <p:cNvSpPr/>
          <p:nvPr/>
        </p:nvSpPr>
        <p:spPr>
          <a:xfrm>
            <a:off x="5580112" y="150648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val 7"/>
          <p:cNvSpPr/>
          <p:nvPr/>
        </p:nvSpPr>
        <p:spPr>
          <a:xfrm>
            <a:off x="2724944" y="1963688"/>
            <a:ext cx="720080" cy="626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val 8"/>
          <p:cNvSpPr/>
          <p:nvPr/>
        </p:nvSpPr>
        <p:spPr>
          <a:xfrm>
            <a:off x="2877344" y="2116088"/>
            <a:ext cx="720080" cy="626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val 9"/>
          <p:cNvSpPr/>
          <p:nvPr/>
        </p:nvSpPr>
        <p:spPr>
          <a:xfrm>
            <a:off x="5580112" y="2005360"/>
            <a:ext cx="720080" cy="626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10"/>
          <p:cNvSpPr/>
          <p:nvPr/>
        </p:nvSpPr>
        <p:spPr>
          <a:xfrm>
            <a:off x="3445024" y="1298269"/>
            <a:ext cx="720080" cy="626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val 11"/>
          <p:cNvSpPr/>
          <p:nvPr/>
        </p:nvSpPr>
        <p:spPr>
          <a:xfrm>
            <a:off x="6084002" y="1306240"/>
            <a:ext cx="720080" cy="626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Down Arrow 12"/>
          <p:cNvSpPr/>
          <p:nvPr/>
        </p:nvSpPr>
        <p:spPr>
          <a:xfrm>
            <a:off x="4009421" y="2504894"/>
            <a:ext cx="1973312" cy="17882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val 13"/>
          <p:cNvSpPr/>
          <p:nvPr/>
        </p:nvSpPr>
        <p:spPr>
          <a:xfrm>
            <a:off x="4355976" y="4437112"/>
            <a:ext cx="135607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4"/>
          <p:cNvSpPr txBox="1"/>
          <p:nvPr/>
        </p:nvSpPr>
        <p:spPr>
          <a:xfrm>
            <a:off x="251520" y="6199945"/>
            <a:ext cx="4347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Source: New </a:t>
            </a:r>
            <a:r>
              <a:rPr lang="fr-FR" b="1" dirty="0" err="1" smtClean="0"/>
              <a:t>Zealand</a:t>
            </a:r>
            <a:r>
              <a:rPr lang="fr-FR" b="1" dirty="0" smtClean="0"/>
              <a:t>, Health Vote, 2018/19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0994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49079"/>
          </a:xfrm>
        </p:spPr>
        <p:txBody>
          <a:bodyPr/>
          <a:lstStyle/>
          <a:p>
            <a:r>
              <a:rPr lang="fr-FR" dirty="0" smtClean="0"/>
              <a:t>Exemple de la Corée du Sud: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Utiliser l’information sur la performance pour informer le budget</a:t>
            </a:r>
            <a:endParaRPr lang="fr-F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290526"/>
              </p:ext>
            </p:extLst>
          </p:nvPr>
        </p:nvGraphicFramePr>
        <p:xfrm>
          <a:off x="395536" y="2126018"/>
          <a:ext cx="8144768" cy="4105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2384"/>
                <a:gridCol w="4072384"/>
              </a:tblGrid>
              <a:tr h="44025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Performance </a:t>
                      </a:r>
                      <a:r>
                        <a:rPr lang="fr-FR" sz="2800" dirty="0" err="1" smtClean="0"/>
                        <a:t>Reporting</a:t>
                      </a:r>
                      <a:r>
                        <a:rPr lang="fr-FR" sz="2800" dirty="0" smtClean="0"/>
                        <a:t> System for  </a:t>
                      </a:r>
                    </a:p>
                    <a:p>
                      <a:pPr algn="ctr"/>
                      <a:r>
                        <a:rPr lang="fr-FR" sz="2800" dirty="0" smtClean="0"/>
                        <a:t>Program</a:t>
                      </a:r>
                      <a:r>
                        <a:rPr lang="fr-FR" sz="2800" baseline="0" dirty="0" smtClean="0"/>
                        <a:t> Budget in Health</a:t>
                      </a:r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40250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Legal</a:t>
                      </a:r>
                      <a:r>
                        <a:rPr lang="fr-FR" sz="2000" dirty="0" smtClean="0"/>
                        <a:t>  </a:t>
                      </a:r>
                      <a:r>
                        <a:rPr lang="fr-FR" sz="2000" dirty="0" err="1" smtClean="0"/>
                        <a:t>framework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National Finance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Act</a:t>
                      </a:r>
                      <a:endParaRPr lang="fr-FR" sz="2000" dirty="0"/>
                    </a:p>
                  </a:txBody>
                  <a:tcPr/>
                </a:tc>
              </a:tr>
              <a:tr h="759883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Entity</a:t>
                      </a:r>
                      <a:r>
                        <a:rPr lang="fr-FR" sz="2000" dirty="0" smtClean="0"/>
                        <a:t> in charge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Ministry of </a:t>
                      </a:r>
                      <a:r>
                        <a:rPr lang="fr-FR" sz="2000" dirty="0" err="1" smtClean="0"/>
                        <a:t>health</a:t>
                      </a:r>
                      <a:r>
                        <a:rPr lang="fr-FR" sz="2000" dirty="0" smtClean="0"/>
                        <a:t>, </a:t>
                      </a:r>
                      <a:r>
                        <a:rPr lang="fr-FR" sz="2000" dirty="0" err="1" smtClean="0"/>
                        <a:t>consolidated</a:t>
                      </a:r>
                      <a:r>
                        <a:rPr lang="fr-FR" sz="2000" baseline="0" dirty="0" smtClean="0"/>
                        <a:t> by Ministry of </a:t>
                      </a:r>
                      <a:r>
                        <a:rPr lang="fr-FR" sz="2000" baseline="0" dirty="0" err="1" smtClean="0"/>
                        <a:t>Strategy</a:t>
                      </a:r>
                      <a:r>
                        <a:rPr lang="fr-FR" sz="2000" baseline="0" dirty="0" smtClean="0"/>
                        <a:t> and Finance</a:t>
                      </a:r>
                      <a:endParaRPr lang="fr-FR" sz="2000" dirty="0"/>
                    </a:p>
                  </a:txBody>
                  <a:tcPr/>
                </a:tc>
              </a:tr>
              <a:tr h="440250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Level</a:t>
                      </a:r>
                      <a:r>
                        <a:rPr lang="fr-FR" sz="2000" dirty="0" smtClean="0"/>
                        <a:t> of </a:t>
                      </a:r>
                      <a:r>
                        <a:rPr lang="fr-FR" sz="2000" dirty="0" err="1" smtClean="0"/>
                        <a:t>reporting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Program</a:t>
                      </a:r>
                      <a:endParaRPr lang="fr-FR" sz="2000" dirty="0"/>
                    </a:p>
                  </a:txBody>
                  <a:tcPr/>
                </a:tc>
              </a:tr>
              <a:tr h="759883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Use and </a:t>
                      </a:r>
                      <a:r>
                        <a:rPr lang="fr-FR" sz="2000" dirty="0" err="1" smtClean="0"/>
                        <a:t>purpose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Evaluate</a:t>
                      </a:r>
                      <a:r>
                        <a:rPr lang="fr-FR" sz="2000" dirty="0" smtClean="0"/>
                        <a:t> </a:t>
                      </a:r>
                      <a:r>
                        <a:rPr lang="fr-FR" sz="2000" dirty="0" err="1" smtClean="0"/>
                        <a:t>budgetary</a:t>
                      </a:r>
                      <a:r>
                        <a:rPr lang="fr-FR" sz="2000" baseline="0" dirty="0" smtClean="0"/>
                        <a:t> programs and </a:t>
                      </a:r>
                      <a:r>
                        <a:rPr lang="fr-FR" sz="2000" b="1" baseline="0" dirty="0" err="1" smtClean="0">
                          <a:solidFill>
                            <a:srgbClr val="FF0000"/>
                          </a:solidFill>
                        </a:rPr>
                        <a:t>feed</a:t>
                      </a:r>
                      <a:r>
                        <a:rPr lang="fr-FR" sz="20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000" b="1" baseline="0" dirty="0" err="1" smtClean="0">
                          <a:solidFill>
                            <a:srgbClr val="FF0000"/>
                          </a:solidFill>
                        </a:rPr>
                        <a:t>results</a:t>
                      </a:r>
                      <a:r>
                        <a:rPr lang="fr-FR" sz="20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000" b="1" baseline="0" dirty="0" err="1" smtClean="0">
                          <a:solidFill>
                            <a:srgbClr val="FF0000"/>
                          </a:solidFill>
                        </a:rPr>
                        <a:t>into</a:t>
                      </a:r>
                      <a:r>
                        <a:rPr lang="fr-FR" sz="2000" b="1" baseline="0" dirty="0" smtClean="0">
                          <a:solidFill>
                            <a:srgbClr val="FF0000"/>
                          </a:solidFill>
                        </a:rPr>
                        <a:t> budget allocations</a:t>
                      </a:r>
                      <a:endParaRPr lang="fr-FR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59883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Requirement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rgbClr val="FF0000"/>
                          </a:solidFill>
                        </a:rPr>
                        <a:t>Binding</a:t>
                      </a:r>
                      <a:r>
                        <a:rPr lang="fr-FR" sz="2000" b="1" baseline="0" dirty="0" smtClean="0">
                          <a:solidFill>
                            <a:srgbClr val="FF0000"/>
                          </a:solidFill>
                        </a:rPr>
                        <a:t> obligation</a:t>
                      </a:r>
                      <a:r>
                        <a:rPr lang="fr-FR" sz="2000" baseline="0" dirty="0" smtClean="0"/>
                        <a:t> to </a:t>
                      </a:r>
                      <a:r>
                        <a:rPr lang="fr-FR" sz="2000" baseline="0" dirty="0" err="1" smtClean="0"/>
                        <a:t>submit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annual</a:t>
                      </a:r>
                      <a:r>
                        <a:rPr lang="fr-FR" sz="2000" baseline="0" dirty="0" smtClean="0"/>
                        <a:t> performance plan and report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0770" y="6217840"/>
            <a:ext cx="572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Source: Ministry of </a:t>
            </a:r>
            <a:r>
              <a:rPr lang="fr-FR" dirty="0" err="1" smtClean="0"/>
              <a:t>Strategy</a:t>
            </a:r>
            <a:r>
              <a:rPr lang="fr-FR" dirty="0" smtClean="0"/>
              <a:t> and Finance, </a:t>
            </a:r>
            <a:r>
              <a:rPr lang="fr-FR" dirty="0" err="1" smtClean="0"/>
              <a:t>Republic</a:t>
            </a:r>
            <a:r>
              <a:rPr lang="fr-FR" dirty="0" smtClean="0"/>
              <a:t> of </a:t>
            </a:r>
            <a:r>
              <a:rPr lang="fr-FR" dirty="0" err="1" smtClean="0"/>
              <a:t>Korea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004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 err="1" smtClean="0">
                <a:solidFill>
                  <a:srgbClr val="0070C0"/>
                </a:solidFill>
              </a:rPr>
              <a:t>Doit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être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connectée</a:t>
            </a:r>
            <a:r>
              <a:rPr lang="en-GB" b="1" dirty="0" smtClean="0">
                <a:solidFill>
                  <a:srgbClr val="0070C0"/>
                </a:solidFill>
              </a:rPr>
              <a:t> avec les </a:t>
            </a:r>
            <a:r>
              <a:rPr lang="en-GB" b="1" dirty="0" err="1" smtClean="0">
                <a:solidFill>
                  <a:srgbClr val="0070C0"/>
                </a:solidFill>
              </a:rPr>
              <a:t>autres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dirty="0" err="1" smtClean="0">
                <a:solidFill>
                  <a:srgbClr val="0070C0"/>
                </a:solidFill>
              </a:rPr>
              <a:t>réformes</a:t>
            </a:r>
            <a:r>
              <a:rPr lang="en-GB" b="1" dirty="0" smtClean="0">
                <a:solidFill>
                  <a:srgbClr val="0070C0"/>
                </a:solidFill>
              </a:rPr>
              <a:t> de la </a:t>
            </a:r>
            <a:r>
              <a:rPr lang="en-GB" b="1" dirty="0" err="1" smtClean="0">
                <a:solidFill>
                  <a:srgbClr val="0070C0"/>
                </a:solidFill>
              </a:rPr>
              <a:t>gestion</a:t>
            </a:r>
            <a:r>
              <a:rPr lang="en-GB" b="1" dirty="0" smtClean="0">
                <a:solidFill>
                  <a:srgbClr val="0070C0"/>
                </a:solidFill>
              </a:rPr>
              <a:t> des finances </a:t>
            </a:r>
            <a:r>
              <a:rPr lang="en-GB" b="1" dirty="0" err="1" smtClean="0">
                <a:solidFill>
                  <a:srgbClr val="0070C0"/>
                </a:solidFill>
              </a:rPr>
              <a:t>publiques</a:t>
            </a:r>
            <a:r>
              <a:rPr lang="en-GB" b="1" dirty="0" smtClean="0">
                <a:solidFill>
                  <a:srgbClr val="0070C0"/>
                </a:solidFill>
              </a:rPr>
              <a:t> et du </a:t>
            </a:r>
            <a:r>
              <a:rPr lang="en-GB" b="1" dirty="0" err="1" smtClean="0">
                <a:solidFill>
                  <a:srgbClr val="0070C0"/>
                </a:solidFill>
              </a:rPr>
              <a:t>financement</a:t>
            </a:r>
            <a:r>
              <a:rPr lang="en-GB" b="1" dirty="0" smtClean="0">
                <a:solidFill>
                  <a:srgbClr val="0070C0"/>
                </a:solidFill>
              </a:rPr>
              <a:t> de la santé:</a:t>
            </a:r>
            <a:endParaRPr lang="en-GB" b="1" dirty="0">
              <a:solidFill>
                <a:srgbClr val="0070C0"/>
              </a:solidFill>
            </a:endParaRPr>
          </a:p>
          <a:p>
            <a:pPr lvl="1"/>
            <a:r>
              <a:rPr lang="en-GB" dirty="0" smtClean="0"/>
              <a:t>Aligner structure du budget </a:t>
            </a:r>
            <a:r>
              <a:rPr lang="en-GB" dirty="0" err="1" smtClean="0"/>
              <a:t>annuel</a:t>
            </a:r>
            <a:r>
              <a:rPr lang="en-GB" dirty="0" smtClean="0"/>
              <a:t> et projections à </a:t>
            </a:r>
            <a:r>
              <a:rPr lang="en-GB" dirty="0" err="1" smtClean="0"/>
              <a:t>moyen</a:t>
            </a:r>
            <a:r>
              <a:rPr lang="en-GB" dirty="0" smtClean="0"/>
              <a:t> </a:t>
            </a:r>
            <a:r>
              <a:rPr lang="en-GB" dirty="0" err="1" smtClean="0"/>
              <a:t>terme</a:t>
            </a:r>
            <a:endParaRPr lang="en-GB" dirty="0" smtClean="0"/>
          </a:p>
          <a:p>
            <a:pPr lvl="1"/>
            <a:r>
              <a:rPr lang="en-GB" dirty="0" err="1" smtClean="0"/>
              <a:t>S’assurer</a:t>
            </a:r>
            <a:r>
              <a:rPr lang="en-GB" dirty="0" smtClean="0"/>
              <a:t> que la </a:t>
            </a:r>
            <a:r>
              <a:rPr lang="en-GB" dirty="0" err="1" smtClean="0"/>
              <a:t>réforme</a:t>
            </a:r>
            <a:r>
              <a:rPr lang="en-GB" dirty="0" smtClean="0"/>
              <a:t> ne </a:t>
            </a:r>
            <a:r>
              <a:rPr lang="en-GB" dirty="0" err="1" smtClean="0"/>
              <a:t>s’arrête</a:t>
            </a:r>
            <a:r>
              <a:rPr lang="en-GB" dirty="0" smtClean="0"/>
              <a:t> pas au </a:t>
            </a:r>
            <a:r>
              <a:rPr lang="en-GB" dirty="0" err="1" smtClean="0"/>
              <a:t>niveau</a:t>
            </a:r>
            <a:r>
              <a:rPr lang="en-GB" dirty="0" smtClean="0"/>
              <a:t> de la formulation </a:t>
            </a:r>
            <a:r>
              <a:rPr lang="en-GB" dirty="0" err="1" smtClean="0"/>
              <a:t>budgétaire</a:t>
            </a:r>
            <a:endParaRPr lang="en-GB" dirty="0" smtClean="0"/>
          </a:p>
          <a:p>
            <a:pPr lvl="1"/>
            <a:r>
              <a:rPr lang="en-GB" dirty="0" smtClean="0"/>
              <a:t>Aligner la </a:t>
            </a:r>
            <a:r>
              <a:rPr lang="en-GB" dirty="0" err="1" smtClean="0"/>
              <a:t>logique</a:t>
            </a:r>
            <a:r>
              <a:rPr lang="en-GB" dirty="0" smtClean="0"/>
              <a:t> de </a:t>
            </a:r>
            <a:r>
              <a:rPr lang="en-GB" dirty="0" err="1" smtClean="0"/>
              <a:t>résultats</a:t>
            </a:r>
            <a:r>
              <a:rPr lang="en-GB" dirty="0" smtClean="0"/>
              <a:t> du budget et les </a:t>
            </a:r>
            <a:r>
              <a:rPr lang="en-GB" dirty="0" err="1" smtClean="0"/>
              <a:t>modalités</a:t>
            </a:r>
            <a:r>
              <a:rPr lang="en-GB" dirty="0" smtClean="0"/>
              <a:t> de </a:t>
            </a:r>
            <a:r>
              <a:rPr lang="en-GB" dirty="0" err="1" smtClean="0"/>
              <a:t>paiement</a:t>
            </a:r>
            <a:r>
              <a:rPr lang="en-GB" dirty="0" smtClean="0"/>
              <a:t> des </a:t>
            </a:r>
            <a:r>
              <a:rPr lang="en-GB" dirty="0" err="1" smtClean="0"/>
              <a:t>fournisseurs</a:t>
            </a:r>
            <a:r>
              <a:rPr lang="en-GB" dirty="0" smtClean="0"/>
              <a:t> de </a:t>
            </a:r>
            <a:r>
              <a:rPr lang="en-GB" dirty="0" err="1" smtClean="0"/>
              <a:t>soin</a:t>
            </a:r>
            <a:endParaRPr lang="en-GB" dirty="0" smtClean="0"/>
          </a:p>
          <a:p>
            <a:pPr lvl="1"/>
            <a:r>
              <a:rPr lang="en-GB" dirty="0" err="1"/>
              <a:t>Fournir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plus </a:t>
            </a:r>
            <a:r>
              <a:rPr lang="en-GB" dirty="0" err="1"/>
              <a:t>grande</a:t>
            </a:r>
            <a:r>
              <a:rPr lang="en-GB" dirty="0"/>
              <a:t> </a:t>
            </a:r>
            <a:r>
              <a:rPr lang="en-GB" dirty="0" err="1"/>
              <a:t>autonomie</a:t>
            </a:r>
            <a:r>
              <a:rPr lang="en-GB" dirty="0"/>
              <a:t> </a:t>
            </a:r>
            <a:r>
              <a:rPr lang="en-GB" dirty="0" err="1"/>
              <a:t>financière</a:t>
            </a:r>
            <a:r>
              <a:rPr lang="en-GB" dirty="0"/>
              <a:t> aux formations </a:t>
            </a:r>
            <a:r>
              <a:rPr lang="en-GB" dirty="0" err="1"/>
              <a:t>sanitaires</a:t>
            </a:r>
            <a:endParaRPr lang="en-GB" dirty="0"/>
          </a:p>
          <a:p>
            <a:pPr lvl="1"/>
            <a:r>
              <a:rPr lang="en-GB" dirty="0" err="1" smtClean="0"/>
              <a:t>S’assurer</a:t>
            </a:r>
            <a:r>
              <a:rPr lang="en-GB" dirty="0" smtClean="0"/>
              <a:t> de la </a:t>
            </a:r>
            <a:r>
              <a:rPr lang="en-GB" dirty="0" err="1" smtClean="0"/>
              <a:t>cohérence</a:t>
            </a:r>
            <a:r>
              <a:rPr lang="en-GB" dirty="0" smtClean="0"/>
              <a:t> de la </a:t>
            </a:r>
            <a:r>
              <a:rPr lang="en-GB" dirty="0" err="1" smtClean="0"/>
              <a:t>réforme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la </a:t>
            </a:r>
            <a:r>
              <a:rPr lang="en-GB" dirty="0" err="1" smtClean="0"/>
              <a:t>mise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oeuvre aux </a:t>
            </a:r>
            <a:r>
              <a:rPr lang="en-GB" dirty="0" err="1" smtClean="0"/>
              <a:t>niveaux</a:t>
            </a:r>
            <a:r>
              <a:rPr lang="en-GB" dirty="0" smtClean="0"/>
              <a:t> </a:t>
            </a:r>
            <a:r>
              <a:rPr lang="en-GB" dirty="0" err="1" smtClean="0"/>
              <a:t>déconcentrés</a:t>
            </a:r>
            <a:r>
              <a:rPr lang="en-GB" dirty="0" smtClean="0"/>
              <a:t> (et </a:t>
            </a:r>
            <a:r>
              <a:rPr lang="en-GB" dirty="0" err="1" smtClean="0"/>
              <a:t>décentralisés</a:t>
            </a:r>
            <a:r>
              <a:rPr lang="en-GB" dirty="0" smtClean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réforme nécessaire, mais pas suffisante…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57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Quelques références pour aller plus loin…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51520" y="1268760"/>
            <a:ext cx="835292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chemeClr val="accent1"/>
                </a:solidFill>
              </a:rPr>
              <a:t>Frameworks and </a:t>
            </a:r>
            <a:r>
              <a:rPr lang="fr-FR" sz="2000" b="1" i="1" dirty="0" err="1">
                <a:solidFill>
                  <a:schemeClr val="accent1"/>
                </a:solidFill>
              </a:rPr>
              <a:t>general</a:t>
            </a:r>
            <a:r>
              <a:rPr lang="fr-FR" sz="2000" b="1" i="1" dirty="0">
                <a:solidFill>
                  <a:schemeClr val="accent1"/>
                </a:solidFill>
              </a:rPr>
              <a:t> guidance for the </a:t>
            </a:r>
            <a:r>
              <a:rPr lang="fr-FR" sz="2000" b="1" i="1" dirty="0" err="1">
                <a:solidFill>
                  <a:schemeClr val="accent1"/>
                </a:solidFill>
              </a:rPr>
              <a:t>health</a:t>
            </a:r>
            <a:r>
              <a:rPr lang="fr-FR" sz="2000" b="1" i="1" dirty="0">
                <a:solidFill>
                  <a:schemeClr val="accent1"/>
                </a:solidFill>
              </a:rPr>
              <a:t> </a:t>
            </a:r>
            <a:r>
              <a:rPr lang="fr-FR" sz="2000" b="1" i="1" dirty="0" err="1">
                <a:solidFill>
                  <a:schemeClr val="accent1"/>
                </a:solidFill>
              </a:rPr>
              <a:t>sector</a:t>
            </a:r>
            <a:r>
              <a:rPr lang="fr-FR" sz="2000" b="1" i="1" dirty="0">
                <a:solidFill>
                  <a:schemeClr val="accent1"/>
                </a:solidFill>
              </a:rPr>
              <a:t>:</a:t>
            </a:r>
            <a:endParaRPr lang="fr-FR" sz="2000" b="1" dirty="0">
              <a:solidFill>
                <a:schemeClr val="accent1"/>
              </a:solidFill>
            </a:endParaRPr>
          </a:p>
          <a:p>
            <a:r>
              <a:rPr lang="en-US" dirty="0"/>
              <a:t>Barroy H, Dale E, Sparkes S, </a:t>
            </a:r>
            <a:r>
              <a:rPr lang="en-US" dirty="0" err="1"/>
              <a:t>Kutzin</a:t>
            </a:r>
            <a:r>
              <a:rPr lang="en-US" dirty="0"/>
              <a:t> J (2018): Budgets matters for health: key formulation and classification issues; Policy Brief. Geneva. World Health Organization; 2018</a:t>
            </a:r>
            <a:endParaRPr lang="fr-FR" dirty="0"/>
          </a:p>
          <a:p>
            <a:pPr lvl="0"/>
            <a:endParaRPr lang="en-US" dirty="0" smtClean="0"/>
          </a:p>
          <a:p>
            <a:r>
              <a:rPr lang="en-US" dirty="0" err="1"/>
              <a:t>Rajan</a:t>
            </a:r>
            <a:r>
              <a:rPr lang="en-US" dirty="0"/>
              <a:t> D, Barroy H, Stenberg K. (2016): Chapter 8. </a:t>
            </a:r>
            <a:r>
              <a:rPr lang="en-US" i="1" dirty="0"/>
              <a:t>Budgeting for health</a:t>
            </a:r>
            <a:r>
              <a:rPr lang="en-US" dirty="0"/>
              <a:t>. In: </a:t>
            </a:r>
            <a:r>
              <a:rPr lang="en-US" dirty="0" err="1"/>
              <a:t>Schmets</a:t>
            </a:r>
            <a:r>
              <a:rPr lang="en-US" dirty="0"/>
              <a:t> G, </a:t>
            </a:r>
            <a:r>
              <a:rPr lang="en-US" dirty="0" err="1"/>
              <a:t>Rajan</a:t>
            </a:r>
            <a:r>
              <a:rPr lang="en-US" dirty="0"/>
              <a:t> D, </a:t>
            </a:r>
            <a:r>
              <a:rPr lang="en-US" dirty="0" err="1"/>
              <a:t>Kadandale</a:t>
            </a:r>
            <a:r>
              <a:rPr lang="en-US" dirty="0"/>
              <a:t> S, editors. Strategizing national health in the 21st century: a handbook. Geneva. World Health Organization; 2016. (</a:t>
            </a:r>
            <a:r>
              <a:rPr lang="en-US" u="sng" dirty="0">
                <a:hlinkClick r:id="rId2" tooltip="link"/>
              </a:rPr>
              <a:t>link</a:t>
            </a:r>
            <a:r>
              <a:rPr lang="en-US" dirty="0"/>
              <a:t>)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Cashin </a:t>
            </a:r>
            <a:r>
              <a:rPr lang="en-US" dirty="0"/>
              <a:t>C, Bloom, D, Sparkes S, Barroy H, </a:t>
            </a:r>
            <a:r>
              <a:rPr lang="en-US" dirty="0" err="1"/>
              <a:t>Kutzin</a:t>
            </a:r>
            <a:r>
              <a:rPr lang="en-US" dirty="0"/>
              <a:t> J, and O’Dougherty S. (2017). “</a:t>
            </a:r>
            <a:r>
              <a:rPr lang="en-US" i="1" dirty="0"/>
              <a:t>Aligning public financial management and health financing: sustaining progress toward universal health coverage”</a:t>
            </a:r>
            <a:r>
              <a:rPr lang="en-US" dirty="0"/>
              <a:t> (pp 7-13). WHO Geneva and Results for Development. (</a:t>
            </a:r>
            <a:r>
              <a:rPr lang="en-US" u="sng" dirty="0">
                <a:hlinkClick r:id="rId3"/>
              </a:rPr>
              <a:t>link</a:t>
            </a:r>
            <a:r>
              <a:rPr lang="en-US" dirty="0"/>
              <a:t>)</a:t>
            </a:r>
            <a:endParaRPr lang="fr-FR" dirty="0"/>
          </a:p>
          <a:p>
            <a:pPr lvl="0"/>
            <a:endParaRPr lang="en-US" dirty="0" smtClean="0"/>
          </a:p>
          <a:p>
            <a:r>
              <a:rPr lang="fr-FR" sz="2000" b="1" i="1" dirty="0" err="1" smtClean="0">
                <a:solidFill>
                  <a:schemeClr val="accent1"/>
                </a:solidFill>
              </a:rPr>
              <a:t>Regional</a:t>
            </a:r>
            <a:r>
              <a:rPr lang="fr-FR" sz="2000" b="1" i="1" dirty="0" smtClean="0">
                <a:solidFill>
                  <a:schemeClr val="accent1"/>
                </a:solidFill>
              </a:rPr>
              <a:t> </a:t>
            </a:r>
            <a:r>
              <a:rPr lang="fr-FR" sz="2000" b="1" i="1" dirty="0" err="1">
                <a:solidFill>
                  <a:schemeClr val="accent1"/>
                </a:solidFill>
              </a:rPr>
              <a:t>evidence</a:t>
            </a:r>
            <a:r>
              <a:rPr lang="fr-FR" sz="2000" b="1" i="1" dirty="0">
                <a:solidFill>
                  <a:schemeClr val="accent1"/>
                </a:solidFill>
              </a:rPr>
              <a:t>:</a:t>
            </a:r>
          </a:p>
          <a:p>
            <a:pPr lvl="0"/>
            <a:r>
              <a:rPr lang="en-US" dirty="0"/>
              <a:t>World Health Organization (2016). </a:t>
            </a:r>
            <a:r>
              <a:rPr lang="en-US" i="1" dirty="0"/>
              <a:t>Public financing for Health in Africa: from Abuja to the SDGs,</a:t>
            </a:r>
            <a:r>
              <a:rPr lang="en-US" dirty="0"/>
              <a:t> Geneva. WHO. 2016 (</a:t>
            </a:r>
            <a:r>
              <a:rPr lang="en-US" u="sng" dirty="0">
                <a:hlinkClick r:id="rId4"/>
              </a:rPr>
              <a:t>link</a:t>
            </a:r>
            <a:r>
              <a:rPr lang="en-US" dirty="0" smtClean="0"/>
              <a:t>)</a:t>
            </a:r>
          </a:p>
          <a:p>
            <a:pPr lvl="0"/>
            <a:endParaRPr lang="fr-FR" dirty="0"/>
          </a:p>
          <a:p>
            <a:r>
              <a:rPr lang="fr-FR" sz="2000" b="1" i="1" dirty="0" err="1" smtClean="0">
                <a:solidFill>
                  <a:schemeClr val="accent1"/>
                </a:solidFill>
              </a:rPr>
              <a:t>Database</a:t>
            </a:r>
            <a:r>
              <a:rPr lang="fr-FR" sz="2000" b="1" i="1" dirty="0" smtClean="0">
                <a:solidFill>
                  <a:schemeClr val="accent1"/>
                </a:solidFill>
              </a:rPr>
              <a:t>: WHO Repository of Health Budgets &amp; WHO Country </a:t>
            </a:r>
            <a:r>
              <a:rPr lang="fr-FR" sz="2000" b="1" i="1" dirty="0" err="1" smtClean="0">
                <a:solidFill>
                  <a:schemeClr val="accent1"/>
                </a:solidFill>
              </a:rPr>
              <a:t>Mapping</a:t>
            </a:r>
            <a:r>
              <a:rPr lang="fr-FR" sz="2000" b="1" i="1" dirty="0" smtClean="0">
                <a:solidFill>
                  <a:schemeClr val="accent1"/>
                </a:solidFill>
              </a:rPr>
              <a:t> of Health Budget Classifications (</a:t>
            </a:r>
            <a:r>
              <a:rPr lang="fr-FR" sz="2000" b="1" i="1" dirty="0" err="1" smtClean="0">
                <a:solidFill>
                  <a:schemeClr val="accent1"/>
                </a:solidFill>
              </a:rPr>
              <a:t>released</a:t>
            </a:r>
            <a:r>
              <a:rPr lang="fr-FR" sz="2000" b="1" i="1" dirty="0" smtClean="0">
                <a:solidFill>
                  <a:schemeClr val="accent1"/>
                </a:solidFill>
              </a:rPr>
              <a:t> in July 2018).</a:t>
            </a:r>
            <a:endParaRPr lang="fr-FR" sz="20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7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Questions?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 de la 1ere partie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80928"/>
            <a:ext cx="6768751" cy="330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95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49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Partie 2- </a:t>
            </a:r>
            <a:r>
              <a:rPr lang="fr-FR" dirty="0" smtClean="0"/>
              <a:t>réflexion sur l’avancée de la réforme au Burkina Faso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359522" y="1196752"/>
            <a:ext cx="8316934" cy="1368152"/>
          </a:xfrm>
          <a:prstGeom prst="round2Diag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20" y="3212976"/>
            <a:ext cx="49149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5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556792"/>
            <a:ext cx="4752528" cy="4349079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A compter de fin 90, profonde réforme de la </a:t>
            </a:r>
            <a:r>
              <a:rPr lang="fr-FR" dirty="0" smtClean="0">
                <a:solidFill>
                  <a:srgbClr val="0070C0"/>
                </a:solidFill>
              </a:rPr>
              <a:t>Gestion des Finances Publiques </a:t>
            </a:r>
            <a:r>
              <a:rPr lang="fr-FR" dirty="0" smtClean="0"/>
              <a:t>au Burkina</a:t>
            </a:r>
          </a:p>
          <a:p>
            <a:r>
              <a:rPr lang="fr-FR" dirty="0" smtClean="0"/>
              <a:t>Budget programmes, </a:t>
            </a:r>
            <a:r>
              <a:rPr lang="fr-FR" dirty="0" smtClean="0">
                <a:solidFill>
                  <a:srgbClr val="0070C0"/>
                </a:solidFill>
              </a:rPr>
              <a:t>une des réformes phares</a:t>
            </a:r>
          </a:p>
          <a:p>
            <a:r>
              <a:rPr lang="fr-FR" dirty="0"/>
              <a:t>Cadre harmonisé des Finances Publiques de l’UEMOA</a:t>
            </a:r>
          </a:p>
          <a:p>
            <a:r>
              <a:rPr lang="fr-FR" dirty="0" smtClean="0"/>
              <a:t>Ministère de la santé parmi ministères pilotes.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 de la réforme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56408"/>
            <a:ext cx="38100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7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712845"/>
          </a:xfrm>
        </p:spPr>
        <p:txBody>
          <a:bodyPr>
            <a:noAutofit/>
          </a:bodyPr>
          <a:lstStyle/>
          <a:p>
            <a:r>
              <a:rPr lang="fr-FR" sz="2300" dirty="0" smtClean="0"/>
              <a:t>Documenter le processus du passage au budget programme dans le secteur de la santé</a:t>
            </a:r>
          </a:p>
          <a:p>
            <a:r>
              <a:rPr lang="fr-FR" sz="2300" dirty="0" smtClean="0"/>
              <a:t>Identifier les avancées et défis rencontrés dans la définition et mise en œuvre des programmes budgétaires en santé</a:t>
            </a:r>
          </a:p>
          <a:p>
            <a:r>
              <a:rPr lang="fr-FR" sz="2300" dirty="0" smtClean="0"/>
              <a:t>Utiliser les leçons pour soutenir le processus de réforme dans le pays et partager les leçons avec l’extérieur, nourrissant un apprentissage global</a:t>
            </a:r>
            <a:endParaRPr lang="fr-FR" sz="23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Etude OMS (2018)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24744"/>
            <a:ext cx="3635896" cy="518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 rot="2940000">
            <a:off x="6821996" y="1792991"/>
            <a:ext cx="576064" cy="3240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 smtClean="0"/>
              <a:t>DRAFT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6716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processus long de 20 ans</a:t>
            </a:r>
            <a:endParaRPr lang="fr-FR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64896" cy="485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0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242" y="1628800"/>
            <a:ext cx="5482952" cy="4349079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Cadre législatif et réglementaire </a:t>
            </a:r>
            <a:r>
              <a:rPr lang="fr-FR" dirty="0" smtClean="0"/>
              <a:t>transformé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Guidance technique: </a:t>
            </a:r>
            <a:r>
              <a:rPr lang="fr-FR" dirty="0" smtClean="0"/>
              <a:t>production et révision des référentiels techniques (entre 2010 et 2017)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Gouvernance</a:t>
            </a:r>
            <a:r>
              <a:rPr lang="fr-FR" dirty="0" smtClean="0"/>
              <a:t> cadrée impliquant finance et santé</a:t>
            </a:r>
          </a:p>
          <a:p>
            <a:r>
              <a:rPr lang="fr-FR" dirty="0">
                <a:solidFill>
                  <a:schemeClr val="accent1"/>
                </a:solidFill>
              </a:rPr>
              <a:t>O</a:t>
            </a:r>
            <a:r>
              <a:rPr lang="fr-FR" dirty="0" smtClean="0">
                <a:solidFill>
                  <a:srgbClr val="0070C0"/>
                </a:solidFill>
              </a:rPr>
              <a:t>utils de gestion</a:t>
            </a:r>
            <a:r>
              <a:rPr lang="fr-FR" dirty="0" smtClean="0"/>
              <a:t> adaptés (Circuit Intégré de la Dépense)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Renforcement des capacités </a:t>
            </a:r>
            <a:r>
              <a:rPr lang="fr-FR" dirty="0" smtClean="0"/>
              <a:t>continu</a:t>
            </a:r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Facteurs clés de l’institutionnalisation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261" y="2708920"/>
            <a:ext cx="3275856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76451" y="1907540"/>
            <a:ext cx="3187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Transposition directives UEMOA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dans le droit national burkinabé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80112" y="1556792"/>
            <a:ext cx="3580154" cy="3600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7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Cartographie des orientations stratégiques du secteur et des programmes budgétaires: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 la santé, une opportunité pour aligner le budget sur le PNDS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55932"/>
            <a:ext cx="5314920" cy="410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89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270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Contenu et structure des programmes en santé</a:t>
            </a:r>
            <a:endParaRPr lang="fr-FR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22989"/>
            <a:ext cx="5112568" cy="482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24845" y="2007888"/>
            <a:ext cx="2073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P1: 6 actions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4845" y="3264659"/>
            <a:ext cx="2073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P2: 6 actions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4845" y="5038230"/>
            <a:ext cx="2073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P3: </a:t>
            </a:r>
            <a:r>
              <a:rPr lang="fr-FR" sz="2800" b="1" dirty="0">
                <a:solidFill>
                  <a:srgbClr val="FF0000"/>
                </a:solidFill>
              </a:rPr>
              <a:t>9</a:t>
            </a:r>
            <a:r>
              <a:rPr lang="fr-FR" sz="2800" b="1" dirty="0" smtClean="0">
                <a:solidFill>
                  <a:srgbClr val="FF0000"/>
                </a:solidFill>
              </a:rPr>
              <a:t> actions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364088" y="1758069"/>
            <a:ext cx="144016" cy="1022859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ight Brace 9"/>
          <p:cNvSpPr/>
          <p:nvPr/>
        </p:nvSpPr>
        <p:spPr>
          <a:xfrm>
            <a:off x="5364088" y="3020354"/>
            <a:ext cx="144016" cy="1227273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ight Brace 10"/>
          <p:cNvSpPr/>
          <p:nvPr/>
        </p:nvSpPr>
        <p:spPr>
          <a:xfrm>
            <a:off x="5364088" y="4434378"/>
            <a:ext cx="144016" cy="1730925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val 1"/>
          <p:cNvSpPr/>
          <p:nvPr/>
        </p:nvSpPr>
        <p:spPr>
          <a:xfrm>
            <a:off x="107504" y="1628801"/>
            <a:ext cx="1872208" cy="379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val 11"/>
          <p:cNvSpPr/>
          <p:nvPr/>
        </p:nvSpPr>
        <p:spPr>
          <a:xfrm>
            <a:off x="165156" y="2885571"/>
            <a:ext cx="1872208" cy="379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val 12"/>
          <p:cNvSpPr/>
          <p:nvPr/>
        </p:nvSpPr>
        <p:spPr>
          <a:xfrm>
            <a:off x="152676" y="4182561"/>
            <a:ext cx="2882523" cy="379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56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95936" y="1412776"/>
            <a:ext cx="5148064" cy="5112568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Logique système: </a:t>
            </a:r>
            <a:r>
              <a:rPr lang="fr-FR" dirty="0" smtClean="0">
                <a:solidFill>
                  <a:schemeClr val="accent1"/>
                </a:solidFill>
              </a:rPr>
              <a:t>intégration</a:t>
            </a:r>
            <a:r>
              <a:rPr lang="fr-FR" dirty="0" smtClean="0"/>
              <a:t> des actions « maladie » (hors VIH/Sida) dans 2 programmes</a:t>
            </a:r>
          </a:p>
          <a:p>
            <a:r>
              <a:rPr lang="fr-FR" dirty="0" smtClean="0"/>
              <a:t>Programme prestations: jalon pour une fonction d’achat stratégique?</a:t>
            </a:r>
          </a:p>
          <a:p>
            <a:r>
              <a:rPr lang="fr-FR" dirty="0" smtClean="0"/>
              <a:t>Distinction prévention/curatif </a:t>
            </a:r>
            <a:r>
              <a:rPr lang="fr-FR" dirty="0" smtClean="0">
                <a:solidFill>
                  <a:schemeClr val="accent1"/>
                </a:solidFill>
              </a:rPr>
              <a:t>non clarifiée</a:t>
            </a:r>
            <a:r>
              <a:rPr lang="fr-FR" dirty="0" smtClean="0"/>
              <a:t> entre les 2 programmes</a:t>
            </a:r>
          </a:p>
          <a:p>
            <a:r>
              <a:rPr lang="fr-FR" dirty="0" smtClean="0">
                <a:solidFill>
                  <a:schemeClr val="accent1"/>
                </a:solidFill>
              </a:rPr>
              <a:t>Actions de nature variée</a:t>
            </a:r>
            <a:r>
              <a:rPr lang="fr-FR" dirty="0" smtClean="0"/>
              <a:t>: certaines renvoient à des résultats; d’autres à des activités</a:t>
            </a:r>
          </a:p>
          <a:p>
            <a:r>
              <a:rPr lang="fr-FR" dirty="0" smtClean="0"/>
              <a:t>Activités: </a:t>
            </a:r>
            <a:r>
              <a:rPr lang="fr-FR" dirty="0" smtClean="0">
                <a:solidFill>
                  <a:schemeClr val="accent1"/>
                </a:solidFill>
              </a:rPr>
              <a:t>groupe hétérogène </a:t>
            </a:r>
            <a:r>
              <a:rPr lang="fr-FR" dirty="0" smtClean="0"/>
              <a:t>sans lien toujours explicite avec l’objectif du programme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Quelques observations sur le contenu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238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6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70C0"/>
                </a:solidFill>
              </a:rPr>
              <a:t>Vers la fin d’une programmation par report annuel?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Perception des 1ers effets de la réforme</a:t>
            </a:r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10802"/>
            <a:ext cx="6535558" cy="424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7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493096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Vers une plus grande flexibilité dans la dépense?</a:t>
            </a:r>
          </a:p>
          <a:p>
            <a:pPr lvl="1"/>
            <a:r>
              <a:rPr lang="fr-FR" dirty="0" smtClean="0"/>
              <a:t>Transfert de l’ordonnancement vers Ministre (et par délégation DAF en 2017 et 2018)</a:t>
            </a:r>
          </a:p>
          <a:p>
            <a:pPr lvl="1"/>
            <a:r>
              <a:rPr lang="fr-FR" dirty="0" smtClean="0"/>
              <a:t>5 modifications importantes au cours de 2017 sur les dotations initiales des programmes</a:t>
            </a:r>
          </a:p>
          <a:p>
            <a:pPr lvl="1"/>
            <a:r>
              <a:rPr lang="fr-FR" dirty="0" smtClean="0"/>
              <a:t>Application de la fongibilité (asymétrique) au sein des programmes</a:t>
            </a:r>
          </a:p>
          <a:p>
            <a:pPr lvl="1"/>
            <a:r>
              <a:rPr lang="fr-FR" dirty="0" smtClean="0"/>
              <a:t>Mais imputation « artificielle » des dépenses de personnel dans les programmes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Perception des 1ers effets de la réforme - II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885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349079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Une réforme </a:t>
            </a:r>
            <a:r>
              <a:rPr lang="fr-FR" smtClean="0"/>
              <a:t>bien menée, </a:t>
            </a:r>
            <a:r>
              <a:rPr lang="fr-FR" dirty="0" smtClean="0"/>
              <a:t>du à un engagement continu des équipes techniques</a:t>
            </a:r>
          </a:p>
          <a:p>
            <a:r>
              <a:rPr lang="fr-FR" dirty="0" smtClean="0">
                <a:solidFill>
                  <a:schemeClr val="accent1"/>
                </a:solidFill>
              </a:rPr>
              <a:t>Contenu et formulation: </a:t>
            </a:r>
            <a:r>
              <a:rPr lang="fr-FR" dirty="0" smtClean="0"/>
              <a:t>Nécessité </a:t>
            </a:r>
            <a:r>
              <a:rPr lang="fr-FR" dirty="0"/>
              <a:t>de revoir le contour de certains programmes/actions, en ligne avec les orientations ministérielles</a:t>
            </a:r>
          </a:p>
          <a:p>
            <a:r>
              <a:rPr lang="fr-FR" dirty="0" smtClean="0">
                <a:solidFill>
                  <a:schemeClr val="accent1"/>
                </a:solidFill>
              </a:rPr>
              <a:t>Gouvernance: </a:t>
            </a:r>
            <a:r>
              <a:rPr lang="fr-FR" dirty="0" smtClean="0"/>
              <a:t>Rôle des différents acteurs dans la mise en œuvre de la réforme à clarifier: </a:t>
            </a:r>
            <a:r>
              <a:rPr lang="fr-FR" dirty="0"/>
              <a:t>RP, </a:t>
            </a:r>
            <a:r>
              <a:rPr lang="fr-FR" dirty="0" smtClean="0"/>
              <a:t>Directions, DAF, </a:t>
            </a:r>
            <a:r>
              <a:rPr lang="fr-FR" dirty="0" err="1" smtClean="0"/>
              <a:t>etc</a:t>
            </a:r>
            <a:endParaRPr lang="fr-FR" dirty="0"/>
          </a:p>
          <a:p>
            <a:r>
              <a:rPr lang="fr-FR" dirty="0" smtClean="0">
                <a:solidFill>
                  <a:schemeClr val="accent1"/>
                </a:solidFill>
              </a:rPr>
              <a:t>Cadre de performance: </a:t>
            </a:r>
            <a:r>
              <a:rPr lang="fr-FR" dirty="0" smtClean="0"/>
              <a:t>Révision du CSP pour mieux servir la redevabilité du secteur</a:t>
            </a:r>
          </a:p>
          <a:p>
            <a:r>
              <a:rPr lang="fr-FR" dirty="0" smtClean="0">
                <a:solidFill>
                  <a:schemeClr val="accent1"/>
                </a:solidFill>
              </a:rPr>
              <a:t>Coordination de la réforme </a:t>
            </a:r>
            <a:r>
              <a:rPr lang="fr-FR" dirty="0" smtClean="0"/>
              <a:t>avec autres réformes en cours: principalement le CDMT sectoriel , la mise en place RAMU et d’un achat plus stratégique, décentralisation.</a:t>
            </a:r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conclusions préliminaires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2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49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1"/>
                </a:solidFill>
              </a:rPr>
              <a:t>Partie 3- </a:t>
            </a:r>
            <a:r>
              <a:rPr lang="fr-FR" dirty="0" smtClean="0"/>
              <a:t>Avancées et défis de la réforme budgétaire en santé au Burkina Faso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359522" y="1196752"/>
            <a:ext cx="8064896" cy="1656184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20" y="3212976"/>
            <a:ext cx="49149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15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Quelles sont les apports majeurs de la réforme d’un point de vue sectoriel?</a:t>
            </a:r>
          </a:p>
          <a:p>
            <a:r>
              <a:rPr lang="fr-FR" dirty="0">
                <a:solidFill>
                  <a:srgbClr val="0070C0"/>
                </a:solidFill>
              </a:rPr>
              <a:t>Avez-vous identifié des faiblesses:</a:t>
            </a:r>
          </a:p>
          <a:p>
            <a:pPr lvl="1"/>
            <a:r>
              <a:rPr lang="fr-FR" dirty="0"/>
              <a:t>Formulation</a:t>
            </a:r>
          </a:p>
          <a:p>
            <a:pPr lvl="1"/>
            <a:r>
              <a:rPr lang="fr-FR" dirty="0"/>
              <a:t>Gestion</a:t>
            </a:r>
          </a:p>
          <a:p>
            <a:pPr lvl="1"/>
            <a:r>
              <a:rPr lang="fr-FR" dirty="0"/>
              <a:t>Cadre de performance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Que faudrait-il pour améliorer la mise en œuvre de la réforme:</a:t>
            </a:r>
          </a:p>
          <a:p>
            <a:pPr lvl="1"/>
            <a:r>
              <a:rPr lang="fr-FR" dirty="0" smtClean="0"/>
              <a:t>Au sein du Ministère</a:t>
            </a:r>
          </a:p>
          <a:p>
            <a:pPr lvl="1"/>
            <a:r>
              <a:rPr lang="fr-FR" dirty="0" smtClean="0"/>
              <a:t>Dans les autres Ministères: finance, fonction publique</a:t>
            </a:r>
          </a:p>
          <a:p>
            <a:pPr marL="457200" lvl="1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Idées de questions pour le tour de table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132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992689"/>
              </p:ext>
            </p:extLst>
          </p:nvPr>
        </p:nvGraphicFramePr>
        <p:xfrm>
          <a:off x="251520" y="1142170"/>
          <a:ext cx="8229600" cy="1007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Avancées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Faiblesses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Pistes d’action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Mise en place</a:t>
                      </a:r>
                      <a:r>
                        <a:rPr lang="fr-FR" baseline="0" dirty="0" smtClean="0"/>
                        <a:t> de l’ordonnancement multiple, avec outils de gestion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Difficulté</a:t>
                      </a:r>
                      <a:r>
                        <a:rPr lang="fr-FR" baseline="0" dirty="0" smtClean="0"/>
                        <a:t> à revoir le cadre de performance: est-ce possible ?</a:t>
                      </a:r>
                    </a:p>
                    <a:p>
                      <a:r>
                        <a:rPr lang="fr-FR" baseline="0" dirty="0" smtClean="0"/>
                        <a:t>Absence de mécanismes d’ajustement des indicateurs/cible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aseline="0" dirty="0" smtClean="0"/>
                        <a:t>Intégrer dans le cadre de performance le trois informations : allocation, exécution et indicateur de performance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Plan de développement en place,</a:t>
                      </a:r>
                      <a:r>
                        <a:rPr lang="fr-FR" baseline="0" dirty="0" smtClean="0"/>
                        <a:t> avec structure en place pour accélérer l’exécution de la dépense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Justification</a:t>
                      </a:r>
                      <a:r>
                        <a:rPr lang="fr-FR" baseline="0" dirty="0" smtClean="0"/>
                        <a:t> du niveau d’imputation pas toujours suffisante dans le rapport annuel de performance (MINEFID)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Mieux</a:t>
                      </a:r>
                      <a:r>
                        <a:rPr lang="fr-FR" baseline="0" dirty="0" smtClean="0"/>
                        <a:t> faire ressortir le lien entre performance et allocations pour mieux comprendre le niveau de performance atteint (feuille de route)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Bonne collaboration</a:t>
                      </a:r>
                      <a:r>
                        <a:rPr lang="fr-FR" baseline="0" dirty="0" smtClean="0"/>
                        <a:t> dans le processus de budgétisation au niveau du </a:t>
                      </a:r>
                      <a:r>
                        <a:rPr lang="fr-FR" baseline="0" dirty="0" err="1" smtClean="0"/>
                        <a:t>MdS</a:t>
                      </a:r>
                      <a:r>
                        <a:rPr lang="fr-FR" baseline="0" dirty="0" smtClean="0"/>
                        <a:t>, qui favorise les arbitrages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Certains</a:t>
                      </a:r>
                      <a:r>
                        <a:rPr lang="fr-FR" baseline="0" dirty="0" smtClean="0"/>
                        <a:t> indicateurs des ODD n’apparaissent pas encore dans le cadre de performance du </a:t>
                      </a:r>
                      <a:r>
                        <a:rPr lang="fr-FR" baseline="0" dirty="0" err="1" smtClean="0"/>
                        <a:t>MdS</a:t>
                      </a:r>
                      <a:r>
                        <a:rPr lang="fr-FR" baseline="0" dirty="0" smtClean="0"/>
                        <a:t> (PNDS et cadre de performance budgétaire)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Réflexion à</a:t>
                      </a:r>
                      <a:r>
                        <a:rPr lang="fr-FR" baseline="0" dirty="0" smtClean="0"/>
                        <a:t> engager dès maintenant sur les indicateurs pertinents de performance, pour se préparer pour la prochaine révision (fenêtre d’opportunité)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Responsable de la fonction financière</a:t>
                      </a:r>
                      <a:r>
                        <a:rPr lang="fr-FR" baseline="0" dirty="0" smtClean="0"/>
                        <a:t> va remplir un rôle de facilitateur/appui technique pour les programmes qui auront la responsabilité du budget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Intégration des financement</a:t>
                      </a:r>
                      <a:r>
                        <a:rPr lang="fr-FR" baseline="0" dirty="0" smtClean="0"/>
                        <a:t>s des partenaires dans le budget programme?</a:t>
                      </a:r>
                    </a:p>
                    <a:p>
                      <a:r>
                        <a:rPr lang="fr-FR" baseline="0" dirty="0" smtClean="0"/>
                        <a:t>(si appui budgétaire, oui, si off-budget, alors cela ne rentre plus dans la comptabilité publique)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aseline="0" dirty="0" smtClean="0"/>
                        <a:t>Besoin d’un cadre plus large de performance, qui intègre les performances budgétaires et les autres appuis off-budget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Revue</a:t>
                      </a:r>
                      <a:r>
                        <a:rPr lang="fr-FR" baseline="0" dirty="0" smtClean="0"/>
                        <a:t> des cadres de performance devrait être entamée au plus vite au niveau ministériel/sectoriel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Notes: vos contributions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77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300288"/>
            <a:ext cx="76581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2997" y="620687"/>
            <a:ext cx="78219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/>
              <a:t>Merci de votre attention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36974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1744</Words>
  <Application>Microsoft Office PowerPoint</Application>
  <PresentationFormat>Affichage à l'écran (4:3)</PresentationFormat>
  <Paragraphs>228</Paragraphs>
  <Slides>37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Office Theme</vt:lpstr>
      <vt:lpstr>Présentation PowerPoint</vt:lpstr>
      <vt:lpstr>Objectifs de cette session</vt:lpstr>
      <vt:lpstr>Structure de la session</vt:lpstr>
      <vt:lpstr>Présentation PowerPoint</vt:lpstr>
      <vt:lpstr>Budget objets: ami ou ennemi du secteur de la santé?</vt:lpstr>
      <vt:lpstr>Passage au budget programme: une réforme importante pour la santé</vt:lpstr>
      <vt:lpstr>Intérêt renouvelé dans le cadre de la CSU</vt:lpstr>
      <vt:lpstr>Présentation PowerPoint</vt:lpstr>
      <vt:lpstr>Budget programmes en santé: état de la réforme dans les PRFI</vt:lpstr>
      <vt:lpstr>Dans la zone UEMOA</vt:lpstr>
      <vt:lpstr>Défis communs dans la mise en œuvre des budgets programme en santé</vt:lpstr>
      <vt:lpstr>Formulation: les pays suivent différentes approches</vt:lpstr>
      <vt:lpstr>Kenya</vt:lpstr>
      <vt:lpstr>Formulation: les questions importantes d’un point de vue sectoriel</vt:lpstr>
      <vt:lpstr>Dépense: aligner les logiques</vt:lpstr>
      <vt:lpstr>Suivi de la performance: un élément essentiel de réussite</vt:lpstr>
      <vt:lpstr>Kenya</vt:lpstr>
      <vt:lpstr>Indicateurs alignés sur systèmes d’information existants</vt:lpstr>
      <vt:lpstr>Utiliser l’information sur la performance pour informer le budget</vt:lpstr>
      <vt:lpstr>Une réforme nécessaire, mais pas suffisante…</vt:lpstr>
      <vt:lpstr>Quelques références pour aller plus loin…</vt:lpstr>
      <vt:lpstr>Fin de la 1ere partie</vt:lpstr>
      <vt:lpstr>Présentation PowerPoint</vt:lpstr>
      <vt:lpstr>Contexte de la réforme</vt:lpstr>
      <vt:lpstr>Etude OMS (2018)</vt:lpstr>
      <vt:lpstr>Un processus long de 20 ans</vt:lpstr>
      <vt:lpstr>Facteurs clés de l’institutionnalisation</vt:lpstr>
      <vt:lpstr>Pour la santé, une opportunité pour aligner le budget sur le PNDS</vt:lpstr>
      <vt:lpstr>Contenu et structure des programmes en santé</vt:lpstr>
      <vt:lpstr>Quelques observations sur le contenu</vt:lpstr>
      <vt:lpstr>Perception des 1ers effets de la réforme</vt:lpstr>
      <vt:lpstr>Perception des 1ers effets de la réforme - II</vt:lpstr>
      <vt:lpstr>Quelques conclusions préliminaires</vt:lpstr>
      <vt:lpstr>Présentation PowerPoint</vt:lpstr>
      <vt:lpstr>Idées de questions pour le tour de table</vt:lpstr>
      <vt:lpstr>Notes: vos contributions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thevidda</dc:creator>
  <cp:lastModifiedBy>Administrateur</cp:lastModifiedBy>
  <cp:revision>167</cp:revision>
  <cp:lastPrinted>2018-05-25T07:38:31Z</cp:lastPrinted>
  <dcterms:created xsi:type="dcterms:W3CDTF">2015-02-25T11:12:58Z</dcterms:created>
  <dcterms:modified xsi:type="dcterms:W3CDTF">2018-07-11T12:37:37Z</dcterms:modified>
</cp:coreProperties>
</file>