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5" r:id="rId3"/>
    <p:sldId id="278" r:id="rId4"/>
    <p:sldId id="276" r:id="rId5"/>
    <p:sldId id="277" r:id="rId6"/>
    <p:sldId id="279" r:id="rId7"/>
    <p:sldId id="274" r:id="rId8"/>
    <p:sldId id="266" r:id="rId9"/>
    <p:sldId id="280" r:id="rId10"/>
    <p:sldId id="267" r:id="rId11"/>
    <p:sldId id="265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55" d="100"/>
          <a:sy n="55" d="100"/>
        </p:scale>
        <p:origin x="75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14EB75-6C6B-89FE-2F3C-23AB0548E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B1534A1-D7E5-97DF-A7F5-DFD23D33FD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3FF27F-D5E4-0265-E75F-D31F34D32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E89A-0347-4D8B-B649-FA193BCAB871}" type="datetimeFigureOut">
              <a:rPr lang="fr-FR" smtClean="0"/>
              <a:t>08/09/2022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606C94-D885-4E4F-DF8C-BDA831F94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566C18-5150-91CB-42D4-BFBC6301D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7C77-50BC-44B3-A0E2-C11D1C0FB3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936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CB9AE0-3460-5FF5-B82B-6E61E7C2C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9A4E59-730C-24D7-0D9B-D17FE31FA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7685B0B-2B46-8D3F-FC61-F0BBCFC7F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E89A-0347-4D8B-B649-FA193BCAB871}" type="datetimeFigureOut">
              <a:rPr lang="fr-FR" smtClean="0"/>
              <a:t>08/09/2022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A1054C-0E9E-C003-3299-63C630E8F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C758C2-74EE-D718-61CC-0E17A3F79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7C77-50BC-44B3-A0E2-C11D1C0FB3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3965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9685FB-D608-E33E-79F0-D6AB56F47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1BE95-2C08-EAAE-F839-AFACB02121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3B6295-EE71-B60C-334D-8208DCB2C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E89A-0347-4D8B-B649-FA193BCAB871}" type="datetimeFigureOut">
              <a:rPr lang="fr-FR" smtClean="0"/>
              <a:t>08/09/2022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10DD06-BFB2-9D85-B6CA-ADEF052A5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BC60F2-F182-165C-607F-ABB51BE37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7C77-50BC-44B3-A0E2-C11D1C0FB3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144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24B96-1D44-BA0E-7223-36314CEC3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1BEED9-8820-902F-1BD3-72E87BC28C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62102FB-FFCB-B3EA-1B30-63E3F5F6A5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23ADB9-3C90-21DC-5359-125C9249B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E89A-0347-4D8B-B649-FA193BCAB871}" type="datetimeFigureOut">
              <a:rPr lang="fr-FR" smtClean="0"/>
              <a:t>08/09/2022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66F7ABF-94AB-0F81-C924-3C1053B2E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93D4C4-3586-A8DD-24FA-16A053EB5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7C77-50BC-44B3-A0E2-C11D1C0FB3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777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860444-8093-286A-95C4-1EBEE4EFF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005253-EA3E-7860-583B-E7E3330B3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45C8D35-6713-5F55-557D-FDBEF49BF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9D028F4-0ADF-C807-3954-FB884101DD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659BC34-EAD4-8EBF-02D2-CC1BC59CE6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BDE60D0-A52A-87F6-7F1B-E6E08B81B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E89A-0347-4D8B-B649-FA193BCAB871}" type="datetimeFigureOut">
              <a:rPr lang="fr-FR" smtClean="0"/>
              <a:t>08/09/2022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5077902-9919-9AC0-E64C-987C34128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BE866DA-F11D-1855-F986-2348D89B9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7C77-50BC-44B3-A0E2-C11D1C0FB3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2012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F927ED-891E-477F-B88C-5EC0D9E77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643DE82-796B-3D3A-B053-C0FFE38DF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E89A-0347-4D8B-B649-FA193BCAB871}" type="datetimeFigureOut">
              <a:rPr lang="fr-FR" smtClean="0"/>
              <a:t>08/09/2022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A61C703-CD7C-2EDF-DF39-0569290E9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A35DFF9-F33A-D4AB-5F1B-67BA71D28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7C77-50BC-44B3-A0E2-C11D1C0FB3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727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1FBED15-A612-C26C-7F31-97899F96F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E89A-0347-4D8B-B649-FA193BCAB871}" type="datetimeFigureOut">
              <a:rPr lang="fr-FR" smtClean="0"/>
              <a:t>08/09/2022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F2EEF98-E8B0-E378-71A8-4238EE41D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23732F6-8193-73FB-3C6F-C1D23FD9C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7C77-50BC-44B3-A0E2-C11D1C0FB3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4243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ABB174-88A9-106C-85A2-5B82ED983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D50651-97B1-567B-4DE5-1E10D1C3F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7515679-2AB0-179E-8D5A-4A07A803A6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C7CC6FB-7D23-9970-BF2A-68D8C79D3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E89A-0347-4D8B-B649-FA193BCAB871}" type="datetimeFigureOut">
              <a:rPr lang="fr-FR" smtClean="0"/>
              <a:t>08/09/2022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9B79861-E1BE-27EC-4ED1-88848E90C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4AF48BF-DA12-7FDD-B213-868294CE6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7C77-50BC-44B3-A0E2-C11D1C0FB3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085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923B3-C095-E210-82AC-546A1B965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5AFA21E-E1CA-2664-D121-DF5D9065EB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5697AA-21F5-6DD9-A4A4-8A623AE30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C4DE7FB-A1EA-E642-0F5B-322792A22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E89A-0347-4D8B-B649-FA193BCAB871}" type="datetimeFigureOut">
              <a:rPr lang="fr-FR" smtClean="0"/>
              <a:t>08/09/2022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532E733-2D75-45CE-63FE-F7BF503A3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8276616-77F6-791D-D4B8-128396A18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7C77-50BC-44B3-A0E2-C11D1C0FB3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384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97EAAD-E761-3654-E97A-896B43908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D3D0874-0354-EC7B-C2C5-DF3D8CBA22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C2284E-0970-F105-1A71-57FC9B630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E89A-0347-4D8B-B649-FA193BCAB871}" type="datetimeFigureOut">
              <a:rPr lang="fr-FR" smtClean="0"/>
              <a:t>08/09/2022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42DCCA-650D-432B-999C-99574D5AC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7FE306-B932-B9C4-33A5-D649BFDEB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7C77-50BC-44B3-A0E2-C11D1C0FB3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052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39DA2E2-61F4-06A7-4A03-FAE1F52A40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1F56511-5177-051F-F218-F4A872AF64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FDF360-620B-679F-39FF-F1DE066D2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E89A-0347-4D8B-B649-FA193BCAB871}" type="datetimeFigureOut">
              <a:rPr lang="fr-FR" smtClean="0"/>
              <a:t>08/09/2022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C98539-BB65-2432-7AA2-32B4999DE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F8210E-9F7B-7B4F-6D63-8AFE41EB0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7C77-50BC-44B3-A0E2-C11D1C0FB3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0843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75F271B-331E-28D5-500C-27363AE70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FBA2D6C-5A58-8211-1C80-E3737F154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36157E0-E120-A8F3-6E3D-64DF0B790D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DE89A-0347-4D8B-B649-FA193BCAB871}" type="datetimeFigureOut">
              <a:rPr lang="fr-FR" smtClean="0"/>
              <a:t>08/09/2022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B66CB4-6072-8702-A361-88DBC297B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133B5A-EF39-7014-B385-6EAA80ECD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87C77-50BC-44B3-A0E2-C11D1C0FB3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62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2121C-A691-4A71-92A1-97F3C4DE2F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4927"/>
            <a:ext cx="9144000" cy="2690948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7030A0"/>
                </a:solidFill>
              </a:rPr>
              <a:t>Options stratégiques du système de couverture sanitaire universelle au Burundi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D670337-9F87-43C3-90CF-A75E66F606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460273"/>
            <a:ext cx="9144000" cy="358727"/>
          </a:xfrm>
        </p:spPr>
        <p:txBody>
          <a:bodyPr>
            <a:normAutofit fontScale="85000" lnSpcReduction="10000"/>
          </a:bodyPr>
          <a:lstStyle/>
          <a:p>
            <a:r>
              <a:rPr lang="fr-FR" dirty="0"/>
              <a:t>                                                                Atelier du GT-CSU de </a:t>
            </a:r>
            <a:r>
              <a:rPr lang="fr-FR" dirty="0" err="1"/>
              <a:t>Gitéga</a:t>
            </a:r>
            <a:r>
              <a:rPr lang="fr-FR" dirty="0"/>
              <a:t>, 7 septembre 2022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CE2A0EA-7534-4873-8E8B-A7941BC40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89" y="175847"/>
            <a:ext cx="1914797" cy="1476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43">
            <a:extLst>
              <a:ext uri="{FF2B5EF4-FFF2-40B4-BE49-F238E27FC236}">
                <a16:creationId xmlns:a16="http://schemas.microsoft.com/office/drawing/2014/main" id="{4DF54526-4356-4F97-8A50-E14821FC20E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567453" y="175846"/>
            <a:ext cx="1914797" cy="127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432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2730D3-9E8F-4879-8D39-E34746E53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630"/>
            <a:ext cx="10515600" cy="550407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Objectifs de l’atelier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3900DF6-2F59-E1D4-E59B-B598FA28F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3569"/>
            <a:ext cx="10515600" cy="497339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Date de </a:t>
            </a:r>
            <a:r>
              <a:rPr lang="en-US" dirty="0" err="1"/>
              <a:t>l’atelier</a:t>
            </a:r>
            <a:r>
              <a:rPr lang="en-US" dirty="0"/>
              <a:t>: Du 05 au 09 </a:t>
            </a:r>
            <a:r>
              <a:rPr lang="en-US" dirty="0" err="1"/>
              <a:t>septembre</a:t>
            </a:r>
            <a:r>
              <a:rPr lang="en-US" dirty="0"/>
              <a:t> 2022</a:t>
            </a:r>
          </a:p>
          <a:p>
            <a:pPr marL="0" indent="0">
              <a:buNone/>
            </a:pPr>
            <a:r>
              <a:rPr lang="en-US" dirty="0"/>
              <a:t>Participants: </a:t>
            </a:r>
            <a:r>
              <a:rPr lang="en-US" dirty="0" err="1"/>
              <a:t>Membres</a:t>
            </a:r>
            <a:r>
              <a:rPr lang="en-US" dirty="0"/>
              <a:t> du GT-CSU(</a:t>
            </a:r>
            <a:r>
              <a:rPr lang="en-US" dirty="0" err="1"/>
              <a:t>cfr</a:t>
            </a:r>
            <a:r>
              <a:rPr lang="en-US" dirty="0"/>
              <a:t> Arret</a:t>
            </a:r>
            <a:r>
              <a:rPr lang="fr-FR" dirty="0"/>
              <a:t>é</a:t>
            </a:r>
            <a:r>
              <a:rPr lang="en-US" dirty="0"/>
              <a:t> du Premier </a:t>
            </a:r>
            <a:r>
              <a:rPr lang="en-US" dirty="0" err="1"/>
              <a:t>Ministre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Ordre du jour:</a:t>
            </a:r>
          </a:p>
          <a:p>
            <a:pPr marL="0" indent="0">
              <a:buNone/>
            </a:pPr>
            <a:r>
              <a:rPr lang="en-US" dirty="0"/>
              <a:t>1) </a:t>
            </a:r>
            <a:r>
              <a:rPr lang="en-US" dirty="0" err="1"/>
              <a:t>Relecture</a:t>
            </a:r>
            <a:r>
              <a:rPr lang="en-US" dirty="0"/>
              <a:t> et am</a:t>
            </a:r>
            <a:r>
              <a:rPr lang="fr-FR" dirty="0"/>
              <a:t>é</a:t>
            </a:r>
            <a:r>
              <a:rPr lang="en-US" dirty="0" err="1"/>
              <a:t>lioration</a:t>
            </a:r>
            <a:r>
              <a:rPr lang="en-US" dirty="0"/>
              <a:t> du document de </a:t>
            </a:r>
            <a:r>
              <a:rPr lang="en-US" dirty="0" err="1"/>
              <a:t>strat</a:t>
            </a:r>
            <a:r>
              <a:rPr lang="fr-FR" dirty="0"/>
              <a:t>é</a:t>
            </a:r>
            <a:r>
              <a:rPr lang="en-US" dirty="0" err="1"/>
              <a:t>gie</a:t>
            </a:r>
            <a:r>
              <a:rPr lang="en-US" dirty="0"/>
              <a:t> de </a:t>
            </a:r>
            <a:r>
              <a:rPr lang="en-US" dirty="0" err="1"/>
              <a:t>financement</a:t>
            </a:r>
            <a:r>
              <a:rPr lang="en-US" dirty="0"/>
              <a:t> de la </a:t>
            </a:r>
            <a:r>
              <a:rPr lang="en-US" dirty="0" err="1"/>
              <a:t>sant</a:t>
            </a:r>
            <a:r>
              <a:rPr lang="fr-FR" dirty="0"/>
              <a:t>é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en-US" dirty="0"/>
              <a:t>2) </a:t>
            </a:r>
            <a:r>
              <a:rPr lang="en-US" dirty="0" err="1"/>
              <a:t>Identifier,analyser</a:t>
            </a:r>
            <a:r>
              <a:rPr lang="en-US" dirty="0"/>
              <a:t> les diff</a:t>
            </a:r>
            <a:r>
              <a:rPr lang="fr-FR" dirty="0"/>
              <a:t>é</a:t>
            </a:r>
            <a:r>
              <a:rPr lang="en-US" dirty="0"/>
              <a:t>rents </a:t>
            </a:r>
            <a:r>
              <a:rPr lang="en-US" dirty="0" err="1"/>
              <a:t>sc</a:t>
            </a:r>
            <a:r>
              <a:rPr lang="fr-FR" dirty="0"/>
              <a:t>é</a:t>
            </a:r>
            <a:r>
              <a:rPr lang="en-US" dirty="0" err="1"/>
              <a:t>narii</a:t>
            </a:r>
            <a:r>
              <a:rPr lang="en-US" dirty="0"/>
              <a:t> </a:t>
            </a:r>
            <a:r>
              <a:rPr lang="en-US" dirty="0" err="1"/>
              <a:t>possibles</a:t>
            </a:r>
            <a:r>
              <a:rPr lang="en-US" dirty="0"/>
              <a:t> pour le Burundi </a:t>
            </a:r>
            <a:r>
              <a:rPr lang="en-US" dirty="0" err="1"/>
              <a:t>visant</a:t>
            </a:r>
            <a:r>
              <a:rPr lang="en-US" dirty="0"/>
              <a:t> de </a:t>
            </a:r>
            <a:r>
              <a:rPr lang="en-US" dirty="0" err="1"/>
              <a:t>tendre</a:t>
            </a:r>
            <a:r>
              <a:rPr lang="en-US" dirty="0"/>
              <a:t> </a:t>
            </a:r>
            <a:r>
              <a:rPr lang="en-US" dirty="0" err="1"/>
              <a:t>vers</a:t>
            </a:r>
            <a:r>
              <a:rPr lang="en-US" dirty="0"/>
              <a:t> la CSU et </a:t>
            </a:r>
            <a:r>
              <a:rPr lang="en-US" dirty="0" err="1"/>
              <a:t>analyser</a:t>
            </a:r>
            <a:r>
              <a:rPr lang="en-US" dirty="0"/>
              <a:t> les </a:t>
            </a:r>
            <a:r>
              <a:rPr lang="en-US" dirty="0" err="1"/>
              <a:t>avantages</a:t>
            </a:r>
            <a:r>
              <a:rPr lang="en-US" dirty="0"/>
              <a:t> et d</a:t>
            </a:r>
            <a:r>
              <a:rPr lang="fr-FR" dirty="0"/>
              <a:t>é</a:t>
            </a:r>
            <a:r>
              <a:rPr lang="en-US" dirty="0" err="1"/>
              <a:t>fis</a:t>
            </a:r>
            <a:r>
              <a:rPr lang="en-US" dirty="0"/>
              <a:t> de </a:t>
            </a:r>
            <a:r>
              <a:rPr lang="en-US" dirty="0" err="1"/>
              <a:t>chaque</a:t>
            </a:r>
            <a:r>
              <a:rPr lang="en-US" dirty="0"/>
              <a:t> </a:t>
            </a:r>
            <a:r>
              <a:rPr lang="en-US" dirty="0" err="1"/>
              <a:t>sc</a:t>
            </a:r>
            <a:r>
              <a:rPr lang="fr-FR" dirty="0"/>
              <a:t>é</a:t>
            </a:r>
            <a:r>
              <a:rPr lang="en-US" dirty="0" err="1"/>
              <a:t>nario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/>
              <a:t>NB: </a:t>
            </a:r>
            <a:r>
              <a:rPr lang="en-US" b="1" i="1" dirty="0" err="1"/>
              <a:t>Ces</a:t>
            </a:r>
            <a:r>
              <a:rPr lang="en-US" b="1" i="1" dirty="0"/>
              <a:t> </a:t>
            </a:r>
            <a:r>
              <a:rPr lang="en-US" b="1" i="1" dirty="0" err="1"/>
              <a:t>sc</a:t>
            </a:r>
            <a:r>
              <a:rPr lang="fr-FR" b="1" i="1" dirty="0"/>
              <a:t>é</a:t>
            </a:r>
            <a:r>
              <a:rPr lang="en-US" b="1" i="1" dirty="0" err="1"/>
              <a:t>narii</a:t>
            </a:r>
            <a:r>
              <a:rPr lang="en-US" b="1" i="1" dirty="0"/>
              <a:t> </a:t>
            </a:r>
            <a:r>
              <a:rPr lang="en-US" b="1" i="1" dirty="0" err="1"/>
              <a:t>seront</a:t>
            </a:r>
            <a:r>
              <a:rPr lang="en-US" b="1" i="1" dirty="0"/>
              <a:t> pr</a:t>
            </a:r>
            <a:r>
              <a:rPr lang="fr-FR" b="1" i="1" dirty="0"/>
              <a:t>é</a:t>
            </a:r>
            <a:r>
              <a:rPr lang="en-US" b="1" i="1" dirty="0" err="1"/>
              <a:t>sentés</a:t>
            </a:r>
            <a:r>
              <a:rPr lang="en-US" b="1" i="1" dirty="0"/>
              <a:t> au COPI </a:t>
            </a:r>
            <a:r>
              <a:rPr lang="fr-FR" b="1" i="1" dirty="0"/>
              <a:t>à</a:t>
            </a:r>
            <a:r>
              <a:rPr lang="en-US" b="1" i="1" dirty="0"/>
              <a:t> la </a:t>
            </a:r>
            <a:r>
              <a:rPr lang="en-US" b="1" i="1" dirty="0" err="1"/>
              <a:t>prochaine</a:t>
            </a:r>
            <a:r>
              <a:rPr lang="en-US" b="1" i="1" dirty="0"/>
              <a:t> r</a:t>
            </a:r>
            <a:r>
              <a:rPr lang="fr-FR" b="1" i="1" dirty="0"/>
              <a:t>é</a:t>
            </a:r>
            <a:r>
              <a:rPr lang="en-US" b="1" i="1" dirty="0"/>
              <a:t>union.</a:t>
            </a:r>
          </a:p>
        </p:txBody>
      </p:sp>
    </p:spTree>
    <p:extLst>
      <p:ext uri="{BB962C8B-B14F-4D97-AF65-F5344CB8AC3E}">
        <p14:creationId xmlns:p14="http://schemas.microsoft.com/office/powerpoint/2010/main" val="3372488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2730D3-9E8F-4879-8D39-E34746E53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630"/>
            <a:ext cx="10515600" cy="550407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Options choisies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3900DF6-2F59-E1D4-E59B-B598FA28F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44062"/>
            <a:ext cx="11119338" cy="58833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u="sng" dirty="0"/>
              <a:t>Option 1</a:t>
            </a:r>
            <a:r>
              <a:rPr lang="en-US" b="1" i="1" dirty="0"/>
              <a:t>: </a:t>
            </a:r>
            <a:r>
              <a:rPr lang="en-US" b="1" i="1" dirty="0" err="1"/>
              <a:t>Systeme</a:t>
            </a:r>
            <a:r>
              <a:rPr lang="en-US" b="1" i="1" dirty="0"/>
              <a:t> </a:t>
            </a:r>
            <a:r>
              <a:rPr lang="fr-FR" b="1" i="1" dirty="0"/>
              <a:t>à</a:t>
            </a:r>
            <a:r>
              <a:rPr lang="en-US" b="1" i="1" dirty="0"/>
              <a:t> 3 regimes </a:t>
            </a:r>
            <a:r>
              <a:rPr lang="en-US" b="1" i="1" dirty="0" err="1"/>
              <a:t>séparés</a:t>
            </a:r>
            <a:endParaRPr lang="en-US" b="1" i="1" dirty="0"/>
          </a:p>
          <a:p>
            <a:pPr>
              <a:buFontTx/>
              <a:buChar char="-"/>
            </a:pPr>
            <a:r>
              <a:rPr lang="en-US" dirty="0" err="1"/>
              <a:t>Garder</a:t>
            </a:r>
            <a:r>
              <a:rPr lang="en-US" dirty="0"/>
              <a:t> et </a:t>
            </a:r>
            <a:r>
              <a:rPr lang="en-US" dirty="0" err="1"/>
              <a:t>renforcer</a:t>
            </a:r>
            <a:r>
              <a:rPr lang="en-US" dirty="0"/>
              <a:t> les 3 regimes </a:t>
            </a:r>
            <a:r>
              <a:rPr lang="en-US" dirty="0" err="1"/>
              <a:t>existants</a:t>
            </a:r>
            <a:endParaRPr lang="en-US" dirty="0"/>
          </a:p>
          <a:p>
            <a:pPr lvl="1"/>
            <a:r>
              <a:rPr lang="en-US" dirty="0"/>
              <a:t>La </a:t>
            </a:r>
            <a:r>
              <a:rPr lang="en-US" dirty="0" err="1"/>
              <a:t>Mutuelle</a:t>
            </a:r>
            <a:r>
              <a:rPr lang="en-US" dirty="0"/>
              <a:t> de la </a:t>
            </a:r>
            <a:r>
              <a:rPr lang="en-US" dirty="0" err="1"/>
              <a:t>Fonction</a:t>
            </a:r>
            <a:r>
              <a:rPr lang="en-US" dirty="0"/>
              <a:t> </a:t>
            </a:r>
            <a:r>
              <a:rPr lang="en-US" dirty="0" err="1"/>
              <a:t>Publique</a:t>
            </a:r>
            <a:r>
              <a:rPr lang="en-US" dirty="0"/>
              <a:t>(MFP) pour le </a:t>
            </a:r>
            <a:r>
              <a:rPr lang="en-US" dirty="0" err="1"/>
              <a:t>secteur</a:t>
            </a:r>
            <a:r>
              <a:rPr lang="en-US" dirty="0"/>
              <a:t> </a:t>
            </a:r>
            <a:r>
              <a:rPr lang="en-US" dirty="0" err="1"/>
              <a:t>formel</a:t>
            </a:r>
            <a:r>
              <a:rPr lang="en-US" dirty="0"/>
              <a:t> structure</a:t>
            </a:r>
          </a:p>
          <a:p>
            <a:pPr lvl="1"/>
            <a:r>
              <a:rPr lang="en-US" dirty="0"/>
              <a:t>La </a:t>
            </a:r>
            <a:r>
              <a:rPr lang="en-US" dirty="0" err="1"/>
              <a:t>Mutuelle</a:t>
            </a:r>
            <a:r>
              <a:rPr lang="en-US" dirty="0"/>
              <a:t> des </a:t>
            </a:r>
            <a:r>
              <a:rPr lang="en-US" dirty="0" err="1"/>
              <a:t>Entreprises</a:t>
            </a:r>
            <a:r>
              <a:rPr lang="en-US" dirty="0"/>
              <a:t> du </a:t>
            </a:r>
            <a:r>
              <a:rPr lang="en-US" dirty="0" err="1"/>
              <a:t>secteur</a:t>
            </a:r>
            <a:r>
              <a:rPr lang="en-US" dirty="0"/>
              <a:t> </a:t>
            </a:r>
            <a:r>
              <a:rPr lang="en-US" dirty="0" err="1"/>
              <a:t>priv</a:t>
            </a:r>
            <a:r>
              <a:rPr lang="fr-FR" dirty="0"/>
              <a:t>é</a:t>
            </a:r>
            <a:r>
              <a:rPr lang="en-US" dirty="0"/>
              <a:t>(MSP) </a:t>
            </a:r>
          </a:p>
          <a:p>
            <a:pPr lvl="1"/>
            <a:r>
              <a:rPr lang="en-US" dirty="0"/>
              <a:t>Creation </a:t>
            </a:r>
            <a:r>
              <a:rPr lang="en-US" dirty="0" err="1"/>
              <a:t>d’une</a:t>
            </a:r>
            <a:r>
              <a:rPr lang="en-US" dirty="0"/>
              <a:t> structure nouvelle pour la gestion de </a:t>
            </a:r>
            <a:r>
              <a:rPr lang="en-US" dirty="0" err="1"/>
              <a:t>l’Assurance</a:t>
            </a:r>
            <a:r>
              <a:rPr lang="en-US" dirty="0"/>
              <a:t> </a:t>
            </a:r>
            <a:r>
              <a:rPr lang="en-US" dirty="0" err="1"/>
              <a:t>maladie</a:t>
            </a:r>
            <a:r>
              <a:rPr lang="en-US" dirty="0"/>
              <a:t> du </a:t>
            </a:r>
            <a:r>
              <a:rPr lang="en-US" dirty="0" err="1"/>
              <a:t>secteur</a:t>
            </a:r>
            <a:r>
              <a:rPr lang="en-US" dirty="0"/>
              <a:t> </a:t>
            </a:r>
            <a:r>
              <a:rPr lang="en-US" dirty="0" err="1"/>
              <a:t>informel</a:t>
            </a:r>
            <a:r>
              <a:rPr lang="en-US" dirty="0"/>
              <a:t> et rural avec </a:t>
            </a:r>
            <a:r>
              <a:rPr lang="en-US" dirty="0" err="1"/>
              <a:t>une</a:t>
            </a:r>
            <a:r>
              <a:rPr lang="en-US" dirty="0"/>
              <a:t> Direction </a:t>
            </a:r>
            <a:r>
              <a:rPr lang="en-US" dirty="0" err="1"/>
              <a:t>Generale</a:t>
            </a:r>
            <a:r>
              <a:rPr lang="en-US" dirty="0"/>
              <a:t> et un CA</a:t>
            </a:r>
          </a:p>
          <a:p>
            <a:pPr>
              <a:buFontTx/>
              <a:buChar char="-"/>
            </a:pPr>
            <a:r>
              <a:rPr lang="fr-FR" dirty="0"/>
              <a:t>Les caisses (MFP,MSP) peuvent contribuer  au   financement de l’Assurance maladie </a:t>
            </a:r>
            <a:r>
              <a:rPr lang="en-US" dirty="0"/>
              <a:t>du </a:t>
            </a:r>
            <a:r>
              <a:rPr lang="en-US" dirty="0" err="1"/>
              <a:t>secteur</a:t>
            </a:r>
            <a:r>
              <a:rPr lang="en-US" dirty="0"/>
              <a:t> </a:t>
            </a:r>
            <a:r>
              <a:rPr lang="en-US" dirty="0" err="1"/>
              <a:t>informel</a:t>
            </a:r>
            <a:r>
              <a:rPr lang="en-US" dirty="0"/>
              <a:t>/rural et </a:t>
            </a:r>
            <a:r>
              <a:rPr lang="en-US" dirty="0" err="1"/>
              <a:t>reciproquement</a:t>
            </a:r>
            <a:endParaRPr lang="en-US" dirty="0"/>
          </a:p>
          <a:p>
            <a:pPr>
              <a:buFontTx/>
              <a:buChar char="-"/>
            </a:pPr>
            <a:r>
              <a:rPr lang="en-US" dirty="0"/>
              <a:t>La structure nouvelle </a:t>
            </a:r>
            <a:r>
              <a:rPr lang="en-US" dirty="0" err="1"/>
              <a:t>contractualise</a:t>
            </a:r>
            <a:r>
              <a:rPr lang="en-US" dirty="0"/>
              <a:t> avec les FOSA, les structures de coordination </a:t>
            </a:r>
            <a:r>
              <a:rPr lang="en-US" dirty="0" err="1"/>
              <a:t>provinciales</a:t>
            </a:r>
            <a:r>
              <a:rPr lang="en-US" dirty="0"/>
              <a:t>, les structures </a:t>
            </a:r>
            <a:r>
              <a:rPr lang="en-US" dirty="0" err="1"/>
              <a:t>communautaires</a:t>
            </a:r>
            <a:r>
              <a:rPr lang="en-US" dirty="0"/>
              <a:t> et les </a:t>
            </a:r>
            <a:r>
              <a:rPr lang="en-US" dirty="0" err="1"/>
              <a:t>paie</a:t>
            </a:r>
            <a:endParaRPr lang="en-US" dirty="0"/>
          </a:p>
          <a:p>
            <a:pPr>
              <a:buFontTx/>
              <a:buChar char="-"/>
            </a:pPr>
            <a:r>
              <a:rPr lang="en-US" dirty="0"/>
              <a:t>Une instance de coordination et de r</a:t>
            </a:r>
            <a:r>
              <a:rPr lang="fr-FR" dirty="0"/>
              <a:t>é</a:t>
            </a:r>
            <a:r>
              <a:rPr lang="en-US" dirty="0" err="1"/>
              <a:t>gulation</a:t>
            </a:r>
            <a:r>
              <a:rPr lang="en-US" dirty="0"/>
              <a:t> du syst</a:t>
            </a:r>
            <a:r>
              <a:rPr lang="fr-FR" dirty="0"/>
              <a:t>è</a:t>
            </a:r>
            <a:r>
              <a:rPr lang="en-US" dirty="0"/>
              <a:t>me </a:t>
            </a:r>
            <a:r>
              <a:rPr lang="en-US" dirty="0" err="1"/>
              <a:t>piloté</a:t>
            </a:r>
            <a:r>
              <a:rPr lang="en-US" dirty="0"/>
              <a:t> par la </a:t>
            </a:r>
            <a:r>
              <a:rPr lang="en-US" dirty="0" err="1"/>
              <a:t>Primature</a:t>
            </a:r>
            <a:r>
              <a:rPr lang="en-US" dirty="0"/>
              <a:t> avec un Conseil </a:t>
            </a:r>
            <a:r>
              <a:rPr lang="en-US" dirty="0" err="1"/>
              <a:t>repr</a:t>
            </a:r>
            <a:r>
              <a:rPr lang="fr-FR" dirty="0"/>
              <a:t>é</a:t>
            </a:r>
            <a:r>
              <a:rPr lang="en-US" dirty="0" err="1"/>
              <a:t>sentatif</a:t>
            </a:r>
            <a:r>
              <a:rPr lang="en-US" dirty="0"/>
              <a:t> (y </a:t>
            </a:r>
            <a:r>
              <a:rPr lang="en-US" dirty="0" err="1"/>
              <a:t>compris</a:t>
            </a:r>
            <a:r>
              <a:rPr lang="en-US" dirty="0"/>
              <a:t> les </a:t>
            </a:r>
            <a:r>
              <a:rPr lang="en-US" dirty="0" err="1"/>
              <a:t>bénéficiaires</a:t>
            </a:r>
            <a:r>
              <a:rPr lang="en-US" dirty="0"/>
              <a:t>) </a:t>
            </a:r>
            <a:r>
              <a:rPr lang="fr-FR" dirty="0"/>
              <a:t>qui veille à la soutenabilité du système sur le plan gouvernance et financier.</a:t>
            </a:r>
          </a:p>
          <a:p>
            <a:pPr>
              <a:buFontTx/>
              <a:buChar char="-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4189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3101B8-6524-4626-848D-63FCD6907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389" y="67461"/>
            <a:ext cx="10515600" cy="358252"/>
          </a:xfrm>
        </p:spPr>
        <p:txBody>
          <a:bodyPr>
            <a:normAutofit fontScale="90000"/>
          </a:bodyPr>
          <a:lstStyle/>
          <a:p>
            <a:r>
              <a:rPr lang="fr-FR" sz="2400" b="1" dirty="0">
                <a:solidFill>
                  <a:srgbClr val="7030A0"/>
                </a:solidFill>
              </a:rPr>
              <a:t>Système à 3 régimes 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D22E8EF-01F2-457B-BAF8-35D71568BF86}"/>
              </a:ext>
            </a:extLst>
          </p:cNvPr>
          <p:cNvSpPr/>
          <p:nvPr/>
        </p:nvSpPr>
        <p:spPr>
          <a:xfrm>
            <a:off x="4083960" y="90326"/>
            <a:ext cx="4671734" cy="67450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INSTANCE NATIONALE DE COORDINATION ET REGULATION / PRIMATURE</a:t>
            </a:r>
          </a:p>
          <a:p>
            <a:pPr algn="ctr"/>
            <a:endParaRPr lang="fr-FR" b="1" dirty="0"/>
          </a:p>
        </p:txBody>
      </p:sp>
      <p:sp>
        <p:nvSpPr>
          <p:cNvPr id="33" name="Bouton d’action : accueil 32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469DA85-0F1D-465E-8B9F-39842113865B}"/>
              </a:ext>
            </a:extLst>
          </p:cNvPr>
          <p:cNvSpPr/>
          <p:nvPr/>
        </p:nvSpPr>
        <p:spPr>
          <a:xfrm>
            <a:off x="6721231" y="4775843"/>
            <a:ext cx="2806763" cy="757454"/>
          </a:xfrm>
          <a:prstGeom prst="actionButtonHo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HD/CDS</a:t>
            </a:r>
          </a:p>
          <a:p>
            <a:pPr algn="ctr"/>
            <a:r>
              <a:rPr lang="fr-FR" dirty="0"/>
              <a:t> </a:t>
            </a:r>
          </a:p>
        </p:txBody>
      </p:sp>
      <p:sp>
        <p:nvSpPr>
          <p:cNvPr id="9" name="Croix 8">
            <a:extLst>
              <a:ext uri="{FF2B5EF4-FFF2-40B4-BE49-F238E27FC236}">
                <a16:creationId xmlns:a16="http://schemas.microsoft.com/office/drawing/2014/main" id="{D4070688-E727-41EB-ADA7-B79AEC0A8C08}"/>
              </a:ext>
            </a:extLst>
          </p:cNvPr>
          <p:cNvSpPr/>
          <p:nvPr/>
        </p:nvSpPr>
        <p:spPr>
          <a:xfrm>
            <a:off x="9656832" y="4995811"/>
            <a:ext cx="426830" cy="379203"/>
          </a:xfrm>
          <a:prstGeom prst="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A81F2227-54F3-4294-88EC-067DB971BA48}"/>
              </a:ext>
            </a:extLst>
          </p:cNvPr>
          <p:cNvSpPr/>
          <p:nvPr/>
        </p:nvSpPr>
        <p:spPr>
          <a:xfrm>
            <a:off x="94966" y="1081498"/>
            <a:ext cx="3056351" cy="104624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Budget public</a:t>
            </a:r>
          </a:p>
          <a:p>
            <a:pPr algn="ctr"/>
            <a:r>
              <a:rPr lang="fr-FR" b="1" dirty="0"/>
              <a:t>Partenaires </a:t>
            </a:r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7A45144B-3D99-4FF3-8EAE-862D0BD67EE4}"/>
              </a:ext>
            </a:extLst>
          </p:cNvPr>
          <p:cNvCxnSpPr>
            <a:cxnSpLocks/>
          </p:cNvCxnSpPr>
          <p:nvPr/>
        </p:nvCxnSpPr>
        <p:spPr>
          <a:xfrm>
            <a:off x="2665062" y="2051906"/>
            <a:ext cx="3138008" cy="759898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CF0735A5-1B0A-495E-80E7-BB9FD57169E4}"/>
              </a:ext>
            </a:extLst>
          </p:cNvPr>
          <p:cNvCxnSpPr>
            <a:cxnSpLocks/>
          </p:cNvCxnSpPr>
          <p:nvPr/>
        </p:nvCxnSpPr>
        <p:spPr>
          <a:xfrm flipV="1">
            <a:off x="3813908" y="3063631"/>
            <a:ext cx="2033762" cy="429846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15863A76-C779-4D38-8366-F031C4C9A8AC}"/>
              </a:ext>
            </a:extLst>
          </p:cNvPr>
          <p:cNvCxnSpPr>
            <a:cxnSpLocks/>
          </p:cNvCxnSpPr>
          <p:nvPr/>
        </p:nvCxnSpPr>
        <p:spPr>
          <a:xfrm flipH="1">
            <a:off x="9518375" y="1324725"/>
            <a:ext cx="629503" cy="225333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8723B219-BA4B-445D-B9FB-984904B55E33}"/>
              </a:ext>
            </a:extLst>
          </p:cNvPr>
          <p:cNvCxnSpPr>
            <a:cxnSpLocks/>
          </p:cNvCxnSpPr>
          <p:nvPr/>
        </p:nvCxnSpPr>
        <p:spPr>
          <a:xfrm>
            <a:off x="6933239" y="3278554"/>
            <a:ext cx="0" cy="1390912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A1B5DA4-7962-DEF2-5270-9B56DF525442}"/>
              </a:ext>
            </a:extLst>
          </p:cNvPr>
          <p:cNvSpPr/>
          <p:nvPr/>
        </p:nvSpPr>
        <p:spPr>
          <a:xfrm>
            <a:off x="3636905" y="861926"/>
            <a:ext cx="2855328" cy="7159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SECTEUR PUBLIC (</a:t>
            </a:r>
            <a:r>
              <a:rPr lang="fr-FR" b="1" dirty="0"/>
              <a:t>MFP) </a:t>
            </a:r>
            <a:endParaRPr lang="fr-FR" sz="1600" b="1" dirty="0"/>
          </a:p>
          <a:p>
            <a:pPr algn="ctr"/>
            <a:r>
              <a:rPr lang="fr-FR" dirty="0"/>
              <a:t>7-8 % Population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BA75B30-8790-8FA3-4BF6-0E5094B5DA0A}"/>
              </a:ext>
            </a:extLst>
          </p:cNvPr>
          <p:cNvSpPr/>
          <p:nvPr/>
        </p:nvSpPr>
        <p:spPr>
          <a:xfrm>
            <a:off x="6933239" y="1201646"/>
            <a:ext cx="2520859" cy="74650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SECTEUR PRIVE</a:t>
            </a:r>
          </a:p>
          <a:p>
            <a:pPr algn="ctr"/>
            <a:r>
              <a:rPr lang="fr-FR" dirty="0"/>
              <a:t>1-2 % Population (MSP)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28C0BB8-95D0-CD01-B766-F124A39EF940}"/>
              </a:ext>
            </a:extLst>
          </p:cNvPr>
          <p:cNvSpPr/>
          <p:nvPr/>
        </p:nvSpPr>
        <p:spPr>
          <a:xfrm>
            <a:off x="5951747" y="2393673"/>
            <a:ext cx="4312498" cy="77936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SECTEUR INFORMEL ET RURAL </a:t>
            </a:r>
            <a:endParaRPr lang="fr-FR" b="1" dirty="0">
              <a:solidFill>
                <a:schemeClr val="bg1"/>
              </a:solidFill>
            </a:endParaRPr>
          </a:p>
          <a:p>
            <a:pPr algn="ctr"/>
            <a:r>
              <a:rPr lang="fr-FR" dirty="0">
                <a:solidFill>
                  <a:schemeClr val="bg1"/>
                </a:solidFill>
              </a:rPr>
              <a:t>90 % Population (Assurance Maladie Populaire/AMP </a:t>
            </a:r>
            <a:r>
              <a:rPr lang="fr-FR" dirty="0">
                <a:solidFill>
                  <a:schemeClr val="tx1"/>
                </a:solidFill>
              </a:rPr>
              <a:t>a créer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B3DB0DE-ED31-6C53-CD24-3AF6FE395FEC}"/>
              </a:ext>
            </a:extLst>
          </p:cNvPr>
          <p:cNvSpPr/>
          <p:nvPr/>
        </p:nvSpPr>
        <p:spPr>
          <a:xfrm>
            <a:off x="10093739" y="129618"/>
            <a:ext cx="1952939" cy="158544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Part employeurs &amp;</a:t>
            </a:r>
          </a:p>
          <a:p>
            <a:pPr algn="ctr"/>
            <a:r>
              <a:rPr lang="fr-FR" sz="1600" b="1" dirty="0">
                <a:solidFill>
                  <a:schemeClr val="bg1"/>
                </a:solidFill>
              </a:rPr>
              <a:t>Prélèvement salaire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1FA67A3-4A5A-E7C2-BC61-6B9268F85231}"/>
              </a:ext>
            </a:extLst>
          </p:cNvPr>
          <p:cNvCxnSpPr>
            <a:cxnSpLocks/>
          </p:cNvCxnSpPr>
          <p:nvPr/>
        </p:nvCxnSpPr>
        <p:spPr>
          <a:xfrm flipH="1">
            <a:off x="6658708" y="1033831"/>
            <a:ext cx="3227754" cy="13454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B5784205-C1E2-9526-5B10-62E2D42CA801}"/>
              </a:ext>
            </a:extLst>
          </p:cNvPr>
          <p:cNvCxnSpPr>
            <a:cxnSpLocks/>
          </p:cNvCxnSpPr>
          <p:nvPr/>
        </p:nvCxnSpPr>
        <p:spPr>
          <a:xfrm flipV="1">
            <a:off x="8928616" y="4276192"/>
            <a:ext cx="0" cy="444300"/>
          </a:xfrm>
          <a:prstGeom prst="straightConnector1">
            <a:avLst/>
          </a:prstGeom>
          <a:ln w="889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26149C34-7A9B-1858-919B-2F5DF9232959}"/>
              </a:ext>
            </a:extLst>
          </p:cNvPr>
          <p:cNvCxnSpPr>
            <a:cxnSpLocks/>
          </p:cNvCxnSpPr>
          <p:nvPr/>
        </p:nvCxnSpPr>
        <p:spPr>
          <a:xfrm flipV="1">
            <a:off x="8897763" y="3196492"/>
            <a:ext cx="0" cy="410966"/>
          </a:xfrm>
          <a:prstGeom prst="straightConnector1">
            <a:avLst/>
          </a:prstGeom>
          <a:ln w="889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26270DCD-EBFA-1B75-B469-9AB6791BF8FE}"/>
              </a:ext>
            </a:extLst>
          </p:cNvPr>
          <p:cNvCxnSpPr>
            <a:cxnSpLocks/>
            <a:endCxn id="34" idx="0"/>
          </p:cNvCxnSpPr>
          <p:nvPr/>
        </p:nvCxnSpPr>
        <p:spPr>
          <a:xfrm flipH="1">
            <a:off x="688891" y="2063249"/>
            <a:ext cx="36848" cy="1050148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B9EF842-2E04-576F-0ADE-AB8806623CC9}"/>
              </a:ext>
            </a:extLst>
          </p:cNvPr>
          <p:cNvSpPr/>
          <p:nvPr/>
        </p:nvSpPr>
        <p:spPr>
          <a:xfrm>
            <a:off x="-42133" y="3113397"/>
            <a:ext cx="1462048" cy="70325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MSPLS/Renforcement de l’Offre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5503142D-CE92-8670-401D-119E9FC431C9}"/>
              </a:ext>
            </a:extLst>
          </p:cNvPr>
          <p:cNvSpPr/>
          <p:nvPr/>
        </p:nvSpPr>
        <p:spPr>
          <a:xfrm>
            <a:off x="4298470" y="1940167"/>
            <a:ext cx="1137191" cy="46249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FAPS</a:t>
            </a:r>
          </a:p>
        </p:txBody>
      </p: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B8FCB089-C50E-018B-B0F8-7EA77A3D3F52}"/>
              </a:ext>
            </a:extLst>
          </p:cNvPr>
          <p:cNvCxnSpPr>
            <a:cxnSpLocks/>
          </p:cNvCxnSpPr>
          <p:nvPr/>
        </p:nvCxnSpPr>
        <p:spPr>
          <a:xfrm>
            <a:off x="5435655" y="2328985"/>
            <a:ext cx="445549" cy="132861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avec flèche 61">
            <a:extLst>
              <a:ext uri="{FF2B5EF4-FFF2-40B4-BE49-F238E27FC236}">
                <a16:creationId xmlns:a16="http://schemas.microsoft.com/office/drawing/2014/main" id="{0E770461-898E-AD8B-4897-EC726B8F17CC}"/>
              </a:ext>
            </a:extLst>
          </p:cNvPr>
          <p:cNvCxnSpPr>
            <a:cxnSpLocks/>
          </p:cNvCxnSpPr>
          <p:nvPr/>
        </p:nvCxnSpPr>
        <p:spPr>
          <a:xfrm>
            <a:off x="3151317" y="1838113"/>
            <a:ext cx="1137191" cy="213793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CA91B7A-395F-9221-537B-C44E009A67AF}"/>
              </a:ext>
            </a:extLst>
          </p:cNvPr>
          <p:cNvSpPr/>
          <p:nvPr/>
        </p:nvSpPr>
        <p:spPr>
          <a:xfrm>
            <a:off x="7526217" y="3713715"/>
            <a:ext cx="3274641" cy="57060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Structure provinciale de coordination, de Vérification Validation</a:t>
            </a:r>
          </a:p>
          <a:p>
            <a:pPr algn="ctr"/>
            <a:endParaRPr lang="fr-FR" sz="1400" dirty="0"/>
          </a:p>
        </p:txBody>
      </p:sp>
      <p:sp>
        <p:nvSpPr>
          <p:cNvPr id="21" name="Parchemin : horizontal 20">
            <a:extLst>
              <a:ext uri="{FF2B5EF4-FFF2-40B4-BE49-F238E27FC236}">
                <a16:creationId xmlns:a16="http://schemas.microsoft.com/office/drawing/2014/main" id="{CE11B1BE-71A0-C7D7-F56F-1D8D77DC04E1}"/>
              </a:ext>
            </a:extLst>
          </p:cNvPr>
          <p:cNvSpPr/>
          <p:nvPr/>
        </p:nvSpPr>
        <p:spPr>
          <a:xfrm>
            <a:off x="3680856" y="5656354"/>
            <a:ext cx="5601185" cy="1229987"/>
          </a:xfrm>
          <a:prstGeom prst="horizontalScroll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Structures communautaires( sensibilisation, d’</a:t>
            </a:r>
            <a:r>
              <a:rPr lang="fr-FR" sz="1400" b="1" dirty="0" err="1">
                <a:solidFill>
                  <a:schemeClr val="tx1"/>
                </a:solidFill>
              </a:rPr>
              <a:t>immatriculation,enrôlement</a:t>
            </a:r>
            <a:r>
              <a:rPr lang="fr-FR" sz="1400" b="1" dirty="0">
                <a:solidFill>
                  <a:schemeClr val="tx1"/>
                </a:solidFill>
              </a:rPr>
              <a:t> des </a:t>
            </a:r>
            <a:r>
              <a:rPr lang="fr-FR" sz="1400" b="1" dirty="0" err="1">
                <a:solidFill>
                  <a:schemeClr val="tx1"/>
                </a:solidFill>
              </a:rPr>
              <a:t>bénéficiaires,ventes</a:t>
            </a:r>
            <a:r>
              <a:rPr lang="fr-FR" sz="1400" b="1" dirty="0">
                <a:solidFill>
                  <a:schemeClr val="tx1"/>
                </a:solidFill>
              </a:rPr>
              <a:t> de cartes et collecte de cotisations=Fonctions </a:t>
            </a:r>
            <a:r>
              <a:rPr lang="fr-FR" sz="1400" b="1" dirty="0" err="1">
                <a:solidFill>
                  <a:schemeClr val="tx1"/>
                </a:solidFill>
              </a:rPr>
              <a:t>deleguees</a:t>
            </a:r>
            <a:r>
              <a:rPr lang="fr-FR" sz="1400" b="1" dirty="0">
                <a:solidFill>
                  <a:schemeClr val="tx1"/>
                </a:solidFill>
              </a:rPr>
              <a:t> aux </a:t>
            </a:r>
            <a:r>
              <a:rPr lang="fr-FR" sz="1400" b="1" dirty="0" err="1">
                <a:solidFill>
                  <a:schemeClr val="tx1"/>
                </a:solidFill>
              </a:rPr>
              <a:t>srutctures</a:t>
            </a:r>
            <a:r>
              <a:rPr lang="fr-FR" sz="1400" b="1" dirty="0">
                <a:solidFill>
                  <a:schemeClr val="tx1"/>
                </a:solidFill>
              </a:rPr>
              <a:t> communautaires locales) : MCS,COSA,GASC,ASLO,CPS,….</a:t>
            </a: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ADA9FA3D-BBE7-2957-8DC1-F2299826D1D4}"/>
              </a:ext>
            </a:extLst>
          </p:cNvPr>
          <p:cNvSpPr/>
          <p:nvPr/>
        </p:nvSpPr>
        <p:spPr>
          <a:xfrm>
            <a:off x="1682258" y="5943600"/>
            <a:ext cx="2000688" cy="77917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Part</a:t>
            </a:r>
          </a:p>
          <a:p>
            <a:pPr algn="ctr"/>
            <a:r>
              <a:rPr lang="fr-FR" sz="1600" b="1" dirty="0">
                <a:solidFill>
                  <a:schemeClr val="bg1"/>
                </a:solidFill>
              </a:rPr>
              <a:t>Cotisations </a:t>
            </a:r>
            <a:r>
              <a:rPr lang="fr-FR" sz="1600" b="1" dirty="0" err="1">
                <a:solidFill>
                  <a:schemeClr val="bg1"/>
                </a:solidFill>
              </a:rPr>
              <a:t>menages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50" name="Vague 49">
            <a:extLst>
              <a:ext uri="{FF2B5EF4-FFF2-40B4-BE49-F238E27FC236}">
                <a16:creationId xmlns:a16="http://schemas.microsoft.com/office/drawing/2014/main" id="{371C25DB-1638-A04B-FCB8-9C07F9E7F516}"/>
              </a:ext>
            </a:extLst>
          </p:cNvPr>
          <p:cNvSpPr/>
          <p:nvPr/>
        </p:nvSpPr>
        <p:spPr>
          <a:xfrm>
            <a:off x="119094" y="4318511"/>
            <a:ext cx="2000688" cy="1083020"/>
          </a:xfrm>
          <a:prstGeom prst="wave">
            <a:avLst>
              <a:gd name="adj1" fmla="val 12500"/>
              <a:gd name="adj2" fmla="val 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Office Burundais des recettes (collecte des primes secteur informel)</a:t>
            </a:r>
          </a:p>
        </p:txBody>
      </p:sp>
      <p:sp>
        <p:nvSpPr>
          <p:cNvPr id="63" name="Parchemin : horizontal 62">
            <a:extLst>
              <a:ext uri="{FF2B5EF4-FFF2-40B4-BE49-F238E27FC236}">
                <a16:creationId xmlns:a16="http://schemas.microsoft.com/office/drawing/2014/main" id="{D934320F-0C85-6EC2-726B-EEF8C7F2A6D9}"/>
              </a:ext>
            </a:extLst>
          </p:cNvPr>
          <p:cNvSpPr/>
          <p:nvPr/>
        </p:nvSpPr>
        <p:spPr>
          <a:xfrm>
            <a:off x="1498130" y="3113528"/>
            <a:ext cx="1882254" cy="759898"/>
          </a:xfrm>
          <a:prstGeom prst="horizontalScroll">
            <a:avLst>
              <a:gd name="adj" fmla="val 125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Ministère des finances</a:t>
            </a:r>
          </a:p>
        </p:txBody>
      </p: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CDEE67AE-83B3-E548-2ADD-94D4752F30FA}"/>
              </a:ext>
            </a:extLst>
          </p:cNvPr>
          <p:cNvCxnSpPr>
            <a:cxnSpLocks/>
          </p:cNvCxnSpPr>
          <p:nvPr/>
        </p:nvCxnSpPr>
        <p:spPr>
          <a:xfrm flipV="1">
            <a:off x="1419915" y="3825233"/>
            <a:ext cx="451268" cy="607023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ZoneTexte 80">
            <a:extLst>
              <a:ext uri="{FF2B5EF4-FFF2-40B4-BE49-F238E27FC236}">
                <a16:creationId xmlns:a16="http://schemas.microsoft.com/office/drawing/2014/main" id="{181DCA29-6B0A-9646-B735-AD74F12DF7F3}"/>
              </a:ext>
            </a:extLst>
          </p:cNvPr>
          <p:cNvSpPr txBox="1"/>
          <p:nvPr/>
        </p:nvSpPr>
        <p:spPr>
          <a:xfrm>
            <a:off x="10704861" y="4923620"/>
            <a:ext cx="1089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</a:t>
            </a:r>
            <a:r>
              <a:rPr lang="en-US" b="1" dirty="0" err="1"/>
              <a:t>gende</a:t>
            </a:r>
            <a:r>
              <a:rPr lang="en-US" b="1" dirty="0"/>
              <a:t>:</a:t>
            </a:r>
          </a:p>
        </p:txBody>
      </p:sp>
      <p:sp>
        <p:nvSpPr>
          <p:cNvPr id="82" name="Flèche : droite 81">
            <a:extLst>
              <a:ext uri="{FF2B5EF4-FFF2-40B4-BE49-F238E27FC236}">
                <a16:creationId xmlns:a16="http://schemas.microsoft.com/office/drawing/2014/main" id="{B3680C1F-590F-5F33-81D5-7FE3DB8726CB}"/>
              </a:ext>
            </a:extLst>
          </p:cNvPr>
          <p:cNvSpPr/>
          <p:nvPr/>
        </p:nvSpPr>
        <p:spPr>
          <a:xfrm>
            <a:off x="10502018" y="5171556"/>
            <a:ext cx="1561513" cy="369332"/>
          </a:xfrm>
          <a:prstGeom prst="righ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Financement</a:t>
            </a:r>
            <a:endParaRPr lang="en-US" dirty="0"/>
          </a:p>
        </p:txBody>
      </p:sp>
      <p:sp>
        <p:nvSpPr>
          <p:cNvPr id="83" name="Flèche : droite 82">
            <a:extLst>
              <a:ext uri="{FF2B5EF4-FFF2-40B4-BE49-F238E27FC236}">
                <a16:creationId xmlns:a16="http://schemas.microsoft.com/office/drawing/2014/main" id="{F46C5FD8-55CC-192D-6530-3344C0372067}"/>
              </a:ext>
            </a:extLst>
          </p:cNvPr>
          <p:cNvSpPr/>
          <p:nvPr/>
        </p:nvSpPr>
        <p:spPr>
          <a:xfrm>
            <a:off x="10526243" y="5544944"/>
            <a:ext cx="1561513" cy="308761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Verification</a:t>
            </a:r>
          </a:p>
        </p:txBody>
      </p:sp>
      <p:sp>
        <p:nvSpPr>
          <p:cNvPr id="84" name="Flèche : droite 83">
            <a:extLst>
              <a:ext uri="{FF2B5EF4-FFF2-40B4-BE49-F238E27FC236}">
                <a16:creationId xmlns:a16="http://schemas.microsoft.com/office/drawing/2014/main" id="{DF86F77F-7570-3286-5F91-6A83B63ED2B0}"/>
              </a:ext>
            </a:extLst>
          </p:cNvPr>
          <p:cNvSpPr/>
          <p:nvPr/>
        </p:nvSpPr>
        <p:spPr>
          <a:xfrm>
            <a:off x="10523828" y="5830265"/>
            <a:ext cx="1561513" cy="308761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Paiement</a:t>
            </a:r>
            <a:endParaRPr lang="en-US" dirty="0"/>
          </a:p>
        </p:txBody>
      </p:sp>
      <p:sp>
        <p:nvSpPr>
          <p:cNvPr id="85" name="Flèche : double flèche verticale 84">
            <a:extLst>
              <a:ext uri="{FF2B5EF4-FFF2-40B4-BE49-F238E27FC236}">
                <a16:creationId xmlns:a16="http://schemas.microsoft.com/office/drawing/2014/main" id="{3218D1B8-D846-95E9-6EFA-7CA8B13FF510}"/>
              </a:ext>
            </a:extLst>
          </p:cNvPr>
          <p:cNvSpPr/>
          <p:nvPr/>
        </p:nvSpPr>
        <p:spPr>
          <a:xfrm>
            <a:off x="6372677" y="3259107"/>
            <a:ext cx="332992" cy="2399231"/>
          </a:xfrm>
          <a:prstGeom prst="up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èche : double flèche horizontale 3">
            <a:extLst>
              <a:ext uri="{FF2B5EF4-FFF2-40B4-BE49-F238E27FC236}">
                <a16:creationId xmlns:a16="http://schemas.microsoft.com/office/drawing/2014/main" id="{D03754E0-E2AC-9ED5-42A1-809AFBD14E15}"/>
              </a:ext>
            </a:extLst>
          </p:cNvPr>
          <p:cNvSpPr/>
          <p:nvPr/>
        </p:nvSpPr>
        <p:spPr>
          <a:xfrm>
            <a:off x="10505042" y="6110888"/>
            <a:ext cx="1561512" cy="423642"/>
          </a:xfrm>
          <a:prstGeom prst="left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Contrat</a:t>
            </a:r>
            <a:endParaRPr lang="en-US" dirty="0"/>
          </a:p>
        </p:txBody>
      </p:sp>
      <p:sp>
        <p:nvSpPr>
          <p:cNvPr id="16" name="Flèche : double flèche verticale 15">
            <a:extLst>
              <a:ext uri="{FF2B5EF4-FFF2-40B4-BE49-F238E27FC236}">
                <a16:creationId xmlns:a16="http://schemas.microsoft.com/office/drawing/2014/main" id="{BF63ED7D-1DF1-71BE-EE44-FD0C43BCAF82}"/>
              </a:ext>
            </a:extLst>
          </p:cNvPr>
          <p:cNvSpPr/>
          <p:nvPr/>
        </p:nvSpPr>
        <p:spPr>
          <a:xfrm>
            <a:off x="8108579" y="3167730"/>
            <a:ext cx="273483" cy="553001"/>
          </a:xfrm>
          <a:prstGeom prst="up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èche : double flèche verticale 16">
            <a:extLst>
              <a:ext uri="{FF2B5EF4-FFF2-40B4-BE49-F238E27FC236}">
                <a16:creationId xmlns:a16="http://schemas.microsoft.com/office/drawing/2014/main" id="{9FAB2181-31A8-11F2-A6BC-5D0C1DEE5BEC}"/>
              </a:ext>
            </a:extLst>
          </p:cNvPr>
          <p:cNvSpPr/>
          <p:nvPr/>
        </p:nvSpPr>
        <p:spPr>
          <a:xfrm>
            <a:off x="7166869" y="3278554"/>
            <a:ext cx="273482" cy="1390912"/>
          </a:xfrm>
          <a:prstGeom prst="up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82D746C4-D2FA-3EDC-2B0E-35524E2E2251}"/>
              </a:ext>
            </a:extLst>
          </p:cNvPr>
          <p:cNvCxnSpPr>
            <a:cxnSpLocks/>
          </p:cNvCxnSpPr>
          <p:nvPr/>
        </p:nvCxnSpPr>
        <p:spPr>
          <a:xfrm flipH="1">
            <a:off x="6096000" y="3315081"/>
            <a:ext cx="28347" cy="2343257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lèche : double flèche verticale 9">
            <a:extLst>
              <a:ext uri="{FF2B5EF4-FFF2-40B4-BE49-F238E27FC236}">
                <a16:creationId xmlns:a16="http://schemas.microsoft.com/office/drawing/2014/main" id="{4E76E4A1-843F-9EB5-5CD3-B515FFBBB25F}"/>
              </a:ext>
            </a:extLst>
          </p:cNvPr>
          <p:cNvSpPr/>
          <p:nvPr/>
        </p:nvSpPr>
        <p:spPr>
          <a:xfrm>
            <a:off x="6207668" y="1619147"/>
            <a:ext cx="248899" cy="709838"/>
          </a:xfrm>
          <a:prstGeom prst="up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èche : double flèche verticale 10">
            <a:extLst>
              <a:ext uri="{FF2B5EF4-FFF2-40B4-BE49-F238E27FC236}">
                <a16:creationId xmlns:a16="http://schemas.microsoft.com/office/drawing/2014/main" id="{AD50FA91-C650-7FFF-77D6-5E172941ADEC}"/>
              </a:ext>
            </a:extLst>
          </p:cNvPr>
          <p:cNvSpPr/>
          <p:nvPr/>
        </p:nvSpPr>
        <p:spPr>
          <a:xfrm>
            <a:off x="8070430" y="1957505"/>
            <a:ext cx="278715" cy="434000"/>
          </a:xfrm>
          <a:prstGeom prst="up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1B27F01F-71F3-D270-4CEA-0324541CE722}"/>
              </a:ext>
            </a:extLst>
          </p:cNvPr>
          <p:cNvSpPr/>
          <p:nvPr/>
        </p:nvSpPr>
        <p:spPr>
          <a:xfrm>
            <a:off x="3410892" y="3169191"/>
            <a:ext cx="1744031" cy="765267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MSNDPHASG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290EA39A-1A3A-F967-2F8F-9D5CBA64CA19}"/>
              </a:ext>
            </a:extLst>
          </p:cNvPr>
          <p:cNvCxnSpPr>
            <a:cxnSpLocks/>
          </p:cNvCxnSpPr>
          <p:nvPr/>
        </p:nvCxnSpPr>
        <p:spPr>
          <a:xfrm flipV="1">
            <a:off x="3130635" y="2548298"/>
            <a:ext cx="2821112" cy="619432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BBF3B501-A2D4-A462-F14A-B87B536F9A88}"/>
              </a:ext>
            </a:extLst>
          </p:cNvPr>
          <p:cNvCxnSpPr>
            <a:cxnSpLocks/>
          </p:cNvCxnSpPr>
          <p:nvPr/>
        </p:nvCxnSpPr>
        <p:spPr>
          <a:xfrm>
            <a:off x="2074878" y="2113759"/>
            <a:ext cx="2054463" cy="1048320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4CDFEDB8-85F1-D319-5FAE-F35CA225E719}"/>
              </a:ext>
            </a:extLst>
          </p:cNvPr>
          <p:cNvCxnSpPr>
            <a:cxnSpLocks/>
          </p:cNvCxnSpPr>
          <p:nvPr/>
        </p:nvCxnSpPr>
        <p:spPr>
          <a:xfrm flipV="1">
            <a:off x="4132124" y="3196492"/>
            <a:ext cx="1958327" cy="2530334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1A00C360-1139-2FD0-0538-F686421D82E1}"/>
              </a:ext>
            </a:extLst>
          </p:cNvPr>
          <p:cNvCxnSpPr>
            <a:cxnSpLocks/>
          </p:cNvCxnSpPr>
          <p:nvPr/>
        </p:nvCxnSpPr>
        <p:spPr>
          <a:xfrm flipH="1" flipV="1">
            <a:off x="1701891" y="5460768"/>
            <a:ext cx="534987" cy="442627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62D12ED8-5C6C-4C17-6674-CC8514BDD97F}"/>
              </a:ext>
            </a:extLst>
          </p:cNvPr>
          <p:cNvCxnSpPr>
            <a:cxnSpLocks/>
          </p:cNvCxnSpPr>
          <p:nvPr/>
        </p:nvCxnSpPr>
        <p:spPr>
          <a:xfrm>
            <a:off x="890385" y="3896884"/>
            <a:ext cx="6013693" cy="1302459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6" name="Flèche : double flèche horizontale 65">
            <a:extLst>
              <a:ext uri="{FF2B5EF4-FFF2-40B4-BE49-F238E27FC236}">
                <a16:creationId xmlns:a16="http://schemas.microsoft.com/office/drawing/2014/main" id="{BFD16E7B-1D75-24FE-434A-7BC44659BB58}"/>
              </a:ext>
            </a:extLst>
          </p:cNvPr>
          <p:cNvSpPr/>
          <p:nvPr/>
        </p:nvSpPr>
        <p:spPr>
          <a:xfrm>
            <a:off x="10506608" y="6503241"/>
            <a:ext cx="1561513" cy="368948"/>
          </a:xfrm>
          <a:prstGeom prst="left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Renfo</a:t>
            </a:r>
            <a:r>
              <a:rPr lang="en-US" dirty="0"/>
              <a:t> </a:t>
            </a:r>
            <a:r>
              <a:rPr lang="en-US" dirty="0" err="1"/>
              <a:t>offre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461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2730D3-9E8F-4879-8D39-E34746E53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630"/>
            <a:ext cx="10515600" cy="313507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Système CMU à 3 régimes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649586A1-B87C-4BF5-A6D4-A6F2964B77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3816960"/>
              </p:ext>
            </p:extLst>
          </p:nvPr>
        </p:nvGraphicFramePr>
        <p:xfrm>
          <a:off x="688932" y="701040"/>
          <a:ext cx="10326666" cy="652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8866">
                  <a:extLst>
                    <a:ext uri="{9D8B030D-6E8A-4147-A177-3AD203B41FA5}">
                      <a16:colId xmlns:a16="http://schemas.microsoft.com/office/drawing/2014/main" val="190156980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167562671"/>
                    </a:ext>
                  </a:extLst>
                </a:gridCol>
              </a:tblGrid>
              <a:tr h="651353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sz="2000" dirty="0"/>
                        <a:t>AVANTAGES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sz="2000" dirty="0"/>
                        <a:t>DEFIS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336867"/>
                  </a:ext>
                </a:extLst>
              </a:tr>
              <a:tr h="4951294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/>
                        <a:t>Mécanisme intégré de couverture du secteur informel et rural prenant en compte la CAM, les indigents, les gratuités ciblées (VIH, TB, Paludisme)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/>
                        <a:t>Extension de la couverture des populations du secteur informel et rural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/>
                        <a:t>Amélioration de l’efficience 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/>
                        <a:t>Instance nationale de coordination et  de régulation de haut niveau qui veille à la soutenabilité du système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2400" dirty="0"/>
                        <a:t>Gain d’efficience par la réduction des coûts de gestion </a:t>
                      </a:r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/>
                        <a:t>Mutualisation effective du risque entre les régimes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endParaRPr lang="fr-FR" sz="2400" dirty="0"/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/>
                        <a:t>Le principe de solidarité nationale n’est pas optimal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endParaRPr lang="fr-FR" sz="2400" dirty="0"/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/>
                        <a:t>Mobilisation de ressources importante pour le régime secteur informel du fait du poids de la population couverte et de sa faible capacité contributive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/>
                        <a:t>Gestion des conflits d’intérêts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4605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0802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2730D3-9E8F-4879-8D39-E34746E53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630"/>
            <a:ext cx="10515600" cy="550407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Options choisies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3900DF6-2F59-E1D4-E59B-B598FA28F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985" y="844062"/>
            <a:ext cx="11056815" cy="58833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i="1" u="sng" dirty="0"/>
              <a:t>Option 2</a:t>
            </a:r>
            <a:r>
              <a:rPr lang="en-US" b="1" i="1" dirty="0"/>
              <a:t>: </a:t>
            </a:r>
            <a:r>
              <a:rPr lang="en-US" b="1" i="1" u="sng" dirty="0"/>
              <a:t>Syst</a:t>
            </a:r>
            <a:r>
              <a:rPr lang="fr-FR" b="1" i="1" u="sng" dirty="0"/>
              <a:t>è</a:t>
            </a:r>
            <a:r>
              <a:rPr lang="en-US" b="1" i="1" u="sng" dirty="0"/>
              <a:t>me </a:t>
            </a:r>
            <a:r>
              <a:rPr lang="fr-FR" b="1" i="1" u="sng" dirty="0"/>
              <a:t>à </a:t>
            </a:r>
            <a:r>
              <a:rPr lang="en-US" b="1" i="1" u="sng" dirty="0"/>
              <a:t>2 </a:t>
            </a:r>
            <a:r>
              <a:rPr lang="en-US" b="1" i="1" dirty="0"/>
              <a:t>regimes avec 3 </a:t>
            </a:r>
            <a:r>
              <a:rPr lang="en-US" b="1" i="1" dirty="0" err="1"/>
              <a:t>caisses</a:t>
            </a:r>
            <a:endParaRPr lang="en-US" b="1" i="1" dirty="0"/>
          </a:p>
          <a:p>
            <a:pPr>
              <a:buFontTx/>
              <a:buChar char="-"/>
            </a:pPr>
            <a:r>
              <a:rPr lang="en-US" dirty="0" err="1"/>
              <a:t>Garder</a:t>
            </a:r>
            <a:r>
              <a:rPr lang="en-US" dirty="0"/>
              <a:t> la </a:t>
            </a:r>
            <a:r>
              <a:rPr lang="en-US" dirty="0" err="1"/>
              <a:t>Mutuelle</a:t>
            </a:r>
            <a:r>
              <a:rPr lang="en-US" dirty="0"/>
              <a:t> des </a:t>
            </a:r>
            <a:r>
              <a:rPr lang="en-US" dirty="0" err="1"/>
              <a:t>Entreprises</a:t>
            </a:r>
            <a:r>
              <a:rPr lang="en-US" dirty="0"/>
              <a:t> du </a:t>
            </a:r>
            <a:r>
              <a:rPr lang="en-US" dirty="0" err="1"/>
              <a:t>secteur</a:t>
            </a:r>
            <a:r>
              <a:rPr lang="en-US" dirty="0"/>
              <a:t> </a:t>
            </a:r>
            <a:r>
              <a:rPr lang="en-US" dirty="0" err="1"/>
              <a:t>priv</a:t>
            </a:r>
            <a:r>
              <a:rPr lang="fr-FR" dirty="0"/>
              <a:t>é</a:t>
            </a:r>
            <a:r>
              <a:rPr lang="en-US" dirty="0"/>
              <a:t> </a:t>
            </a:r>
            <a:r>
              <a:rPr lang="fr-FR" dirty="0"/>
              <a:t>à</a:t>
            </a:r>
            <a:r>
              <a:rPr lang="en-US" dirty="0"/>
              <a:t> part</a:t>
            </a:r>
          </a:p>
          <a:p>
            <a:pPr>
              <a:buFontTx/>
              <a:buChar char="-"/>
            </a:pPr>
            <a:r>
              <a:rPr lang="fr-FR" dirty="0"/>
              <a:t>Mettre en place l’Assurance du secteur informel et rural </a:t>
            </a:r>
            <a:endParaRPr lang="en-US" dirty="0"/>
          </a:p>
          <a:p>
            <a:pPr>
              <a:buFontTx/>
              <a:buChar char="-"/>
            </a:pPr>
            <a:r>
              <a:rPr lang="en-US" dirty="0" err="1"/>
              <a:t>Confier</a:t>
            </a:r>
            <a:r>
              <a:rPr lang="en-US" dirty="0"/>
              <a:t> </a:t>
            </a:r>
            <a:r>
              <a:rPr lang="fr-FR" dirty="0"/>
              <a:t>à</a:t>
            </a:r>
            <a:r>
              <a:rPr lang="en-US" dirty="0"/>
              <a:t> la </a:t>
            </a:r>
            <a:r>
              <a:rPr lang="en-US" dirty="0" err="1"/>
              <a:t>Mutuelle</a:t>
            </a:r>
            <a:r>
              <a:rPr lang="en-US" dirty="0"/>
              <a:t> de la </a:t>
            </a:r>
            <a:r>
              <a:rPr lang="en-US" dirty="0" err="1"/>
              <a:t>Fonction</a:t>
            </a:r>
            <a:r>
              <a:rPr lang="en-US" dirty="0"/>
              <a:t> </a:t>
            </a:r>
            <a:r>
              <a:rPr lang="en-US" dirty="0" err="1"/>
              <a:t>Publique</a:t>
            </a:r>
            <a:r>
              <a:rPr lang="en-US" dirty="0"/>
              <a:t> la gestion de </a:t>
            </a:r>
            <a:r>
              <a:rPr lang="en-US" dirty="0" err="1"/>
              <a:t>l’Assurance</a:t>
            </a:r>
            <a:r>
              <a:rPr lang="en-US" dirty="0"/>
              <a:t> </a:t>
            </a:r>
            <a:r>
              <a:rPr lang="en-US" dirty="0" err="1"/>
              <a:t>maladie</a:t>
            </a:r>
            <a:r>
              <a:rPr lang="en-US" dirty="0"/>
              <a:t> du </a:t>
            </a:r>
            <a:r>
              <a:rPr lang="en-US" dirty="0" err="1"/>
              <a:t>secteur</a:t>
            </a:r>
            <a:r>
              <a:rPr lang="en-US" dirty="0"/>
              <a:t> </a:t>
            </a:r>
            <a:r>
              <a:rPr lang="en-US" dirty="0" err="1"/>
              <a:t>informel</a:t>
            </a:r>
            <a:r>
              <a:rPr lang="en-US" dirty="0"/>
              <a:t> et rural mis </a:t>
            </a:r>
            <a:r>
              <a:rPr lang="en-US" dirty="0" err="1"/>
              <a:t>en</a:t>
            </a:r>
            <a:r>
              <a:rPr lang="en-US" dirty="0"/>
              <a:t> place (</a:t>
            </a:r>
            <a:r>
              <a:rPr lang="en-US" dirty="0" err="1"/>
              <a:t>devenant</a:t>
            </a:r>
            <a:r>
              <a:rPr lang="en-US" dirty="0"/>
              <a:t> la </a:t>
            </a:r>
            <a:r>
              <a:rPr lang="en-US" b="1" i="1" dirty="0" err="1"/>
              <a:t>Mutuelle</a:t>
            </a:r>
            <a:r>
              <a:rPr lang="en-US" b="1" i="1" dirty="0"/>
              <a:t> </a:t>
            </a:r>
            <a:r>
              <a:rPr lang="en-US" b="1" i="1" dirty="0" err="1"/>
              <a:t>Publique</a:t>
            </a:r>
            <a:r>
              <a:rPr lang="en-US" b="1" i="1" dirty="0"/>
              <a:t> </a:t>
            </a:r>
            <a:r>
              <a:rPr lang="en-US" b="1" i="1" dirty="0" err="1"/>
              <a:t>Nationale</a:t>
            </a:r>
            <a:r>
              <a:rPr lang="en-US" dirty="0"/>
              <a:t>)</a:t>
            </a:r>
          </a:p>
          <a:p>
            <a:pPr>
              <a:buFontTx/>
              <a:buChar char="-"/>
            </a:pPr>
            <a:r>
              <a:rPr lang="en-US" dirty="0" err="1"/>
              <a:t>Garder</a:t>
            </a:r>
            <a:r>
              <a:rPr lang="en-US" dirty="0"/>
              <a:t> la s</a:t>
            </a:r>
            <a:r>
              <a:rPr lang="fr-FR" dirty="0"/>
              <a:t>é</a:t>
            </a:r>
            <a:r>
              <a:rPr lang="en-US" dirty="0" err="1"/>
              <a:t>paration</a:t>
            </a:r>
            <a:r>
              <a:rPr lang="en-US" dirty="0"/>
              <a:t> des 2 </a:t>
            </a:r>
            <a:r>
              <a:rPr lang="en-US" dirty="0" err="1"/>
              <a:t>caisses</a:t>
            </a:r>
            <a:r>
              <a:rPr lang="en-US" dirty="0"/>
              <a:t> dans un premier temps tout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envisageant</a:t>
            </a:r>
            <a:r>
              <a:rPr lang="en-US" dirty="0"/>
              <a:t> </a:t>
            </a:r>
            <a:r>
              <a:rPr lang="en-US" dirty="0" err="1"/>
              <a:t>leur</a:t>
            </a:r>
            <a:r>
              <a:rPr lang="en-US" dirty="0"/>
              <a:t> fusion ult</a:t>
            </a:r>
            <a:r>
              <a:rPr lang="fr-FR" dirty="0"/>
              <a:t>é</a:t>
            </a:r>
            <a:r>
              <a:rPr lang="en-US" dirty="0" err="1"/>
              <a:t>rieure</a:t>
            </a:r>
            <a:r>
              <a:rPr lang="en-US" dirty="0"/>
              <a:t> après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fr-FR" dirty="0"/>
              <a:t>é</a:t>
            </a:r>
            <a:r>
              <a:rPr lang="en-US" dirty="0"/>
              <a:t>valuation</a:t>
            </a:r>
          </a:p>
          <a:p>
            <a:pPr>
              <a:buFontTx/>
              <a:buChar char="-"/>
            </a:pPr>
            <a:r>
              <a:rPr lang="en-US" dirty="0"/>
              <a:t>Une instance de coordination et de r</a:t>
            </a:r>
            <a:r>
              <a:rPr lang="fr-FR" dirty="0"/>
              <a:t>é</a:t>
            </a:r>
            <a:r>
              <a:rPr lang="en-US" dirty="0" err="1"/>
              <a:t>gulation</a:t>
            </a:r>
            <a:r>
              <a:rPr lang="en-US" dirty="0"/>
              <a:t> du </a:t>
            </a:r>
            <a:r>
              <a:rPr lang="en-US" dirty="0" err="1"/>
              <a:t>système</a:t>
            </a:r>
            <a:r>
              <a:rPr lang="en-US" dirty="0"/>
              <a:t> </a:t>
            </a:r>
            <a:r>
              <a:rPr lang="en-US" dirty="0" err="1"/>
              <a:t>reste</a:t>
            </a:r>
            <a:endParaRPr lang="en-US" dirty="0"/>
          </a:p>
          <a:p>
            <a:pPr>
              <a:buFontTx/>
              <a:buChar char="-"/>
            </a:pPr>
            <a:r>
              <a:rPr lang="fr-FR" dirty="0"/>
              <a:t>Les caisses (Mutuelle Publique Nationale et MSP) peuvent contribuer  au   financement de l’Assurance </a:t>
            </a:r>
            <a:r>
              <a:rPr lang="en-US" dirty="0"/>
              <a:t>du </a:t>
            </a:r>
            <a:r>
              <a:rPr lang="en-US" dirty="0" err="1"/>
              <a:t>secteur</a:t>
            </a:r>
            <a:r>
              <a:rPr lang="en-US" dirty="0"/>
              <a:t> </a:t>
            </a:r>
            <a:r>
              <a:rPr lang="en-US" dirty="0" err="1"/>
              <a:t>informel</a:t>
            </a:r>
            <a:r>
              <a:rPr lang="en-US" dirty="0"/>
              <a:t>/rural et </a:t>
            </a:r>
            <a:r>
              <a:rPr lang="en-US" dirty="0" err="1"/>
              <a:t>reciproquement</a:t>
            </a:r>
            <a:endParaRPr lang="en-US" dirty="0"/>
          </a:p>
          <a:p>
            <a:pPr>
              <a:buFontTx/>
              <a:buChar char="-"/>
            </a:pPr>
            <a:r>
              <a:rPr lang="en-US" dirty="0"/>
              <a:t>La </a:t>
            </a:r>
            <a:r>
              <a:rPr lang="en-US" dirty="0" err="1"/>
              <a:t>Mutuelle</a:t>
            </a:r>
            <a:r>
              <a:rPr lang="en-US" dirty="0"/>
              <a:t> </a:t>
            </a:r>
            <a:r>
              <a:rPr lang="en-US" dirty="0" err="1"/>
              <a:t>Publique</a:t>
            </a:r>
            <a:r>
              <a:rPr lang="en-US" dirty="0"/>
              <a:t> </a:t>
            </a:r>
            <a:r>
              <a:rPr lang="en-US" dirty="0" err="1"/>
              <a:t>Nationale</a:t>
            </a:r>
            <a:r>
              <a:rPr lang="en-US" dirty="0"/>
              <a:t> </a:t>
            </a:r>
            <a:r>
              <a:rPr lang="en-US" dirty="0" err="1"/>
              <a:t>contractualise</a:t>
            </a:r>
            <a:r>
              <a:rPr lang="en-US" dirty="0"/>
              <a:t> avec les FOSA, les structures </a:t>
            </a:r>
            <a:r>
              <a:rPr lang="en-US" dirty="0" err="1"/>
              <a:t>provinciales</a:t>
            </a:r>
            <a:r>
              <a:rPr lang="en-US" dirty="0"/>
              <a:t>, les structures </a:t>
            </a:r>
            <a:r>
              <a:rPr lang="en-US" dirty="0" err="1"/>
              <a:t>communautaires</a:t>
            </a:r>
            <a:r>
              <a:rPr lang="en-US" dirty="0"/>
              <a:t> et les </a:t>
            </a:r>
            <a:r>
              <a:rPr lang="en-US" dirty="0" err="1"/>
              <a:t>paie</a:t>
            </a:r>
            <a:endParaRPr lang="en-US" dirty="0"/>
          </a:p>
          <a:p>
            <a:pPr>
              <a:buFontTx/>
              <a:buChar char="-"/>
            </a:pPr>
            <a:r>
              <a:rPr lang="en-US" dirty="0"/>
              <a:t>La mise </a:t>
            </a:r>
            <a:r>
              <a:rPr lang="en-US" dirty="0" err="1"/>
              <a:t>en</a:t>
            </a:r>
            <a:r>
              <a:rPr lang="en-US" dirty="0"/>
              <a:t> place de </a:t>
            </a:r>
            <a:r>
              <a:rPr lang="fr-FR" dirty="0"/>
              <a:t>l’Assurance </a:t>
            </a:r>
            <a:r>
              <a:rPr lang="en-US" dirty="0"/>
              <a:t>du </a:t>
            </a:r>
            <a:r>
              <a:rPr lang="en-US" dirty="0" err="1"/>
              <a:t>secteur</a:t>
            </a:r>
            <a:r>
              <a:rPr lang="en-US" dirty="0"/>
              <a:t> </a:t>
            </a:r>
            <a:r>
              <a:rPr lang="en-US" dirty="0" err="1"/>
              <a:t>informel</a:t>
            </a:r>
            <a:r>
              <a:rPr lang="en-US" dirty="0"/>
              <a:t> et rural met </a:t>
            </a:r>
            <a:r>
              <a:rPr lang="fr-FR" dirty="0"/>
              <a:t>à</a:t>
            </a:r>
            <a:r>
              <a:rPr lang="en-US" dirty="0"/>
              <a:t> profit </a:t>
            </a:r>
            <a:r>
              <a:rPr lang="en-US" dirty="0" err="1"/>
              <a:t>l’expertise</a:t>
            </a:r>
            <a:r>
              <a:rPr lang="en-US" dirty="0"/>
              <a:t> de la MFP(RH </a:t>
            </a:r>
            <a:r>
              <a:rPr lang="en-US" dirty="0" err="1"/>
              <a:t>qualifi</a:t>
            </a:r>
            <a:r>
              <a:rPr lang="fr-FR" dirty="0"/>
              <a:t>é</a:t>
            </a:r>
            <a:r>
              <a:rPr lang="en-US" dirty="0"/>
              <a:t>es et la </a:t>
            </a:r>
            <a:r>
              <a:rPr lang="en-US" dirty="0" err="1"/>
              <a:t>digitalisation</a:t>
            </a:r>
            <a:r>
              <a:rPr lang="en-US" dirty="0"/>
              <a:t>)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334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3101B8-6524-4626-848D-63FCD6907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389" y="67461"/>
            <a:ext cx="10515600" cy="358252"/>
          </a:xfrm>
        </p:spPr>
        <p:txBody>
          <a:bodyPr>
            <a:normAutofit fontScale="90000"/>
          </a:bodyPr>
          <a:lstStyle/>
          <a:p>
            <a:r>
              <a:rPr lang="fr-FR" sz="2400" b="1" dirty="0">
                <a:solidFill>
                  <a:srgbClr val="7030A0"/>
                </a:solidFill>
              </a:rPr>
              <a:t>Système à 2 régimes/3 Caisses 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D22E8EF-01F2-457B-BAF8-35D71568BF86}"/>
              </a:ext>
            </a:extLst>
          </p:cNvPr>
          <p:cNvSpPr/>
          <p:nvPr/>
        </p:nvSpPr>
        <p:spPr>
          <a:xfrm>
            <a:off x="4083960" y="30190"/>
            <a:ext cx="4671734" cy="7510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INSTANCE NATIONALE DE COORDINATION ET REGULATION / PRIMATURE</a:t>
            </a:r>
          </a:p>
          <a:p>
            <a:pPr algn="ctr"/>
            <a:endParaRPr lang="fr-FR" b="1" dirty="0"/>
          </a:p>
        </p:txBody>
      </p:sp>
      <p:sp>
        <p:nvSpPr>
          <p:cNvPr id="35" name="Croix 34">
            <a:extLst>
              <a:ext uri="{FF2B5EF4-FFF2-40B4-BE49-F238E27FC236}">
                <a16:creationId xmlns:a16="http://schemas.microsoft.com/office/drawing/2014/main" id="{737DB21F-B323-477A-9F4F-6299ECFE328B}"/>
              </a:ext>
            </a:extLst>
          </p:cNvPr>
          <p:cNvSpPr/>
          <p:nvPr/>
        </p:nvSpPr>
        <p:spPr>
          <a:xfrm>
            <a:off x="8945641" y="4937507"/>
            <a:ext cx="457200" cy="464024"/>
          </a:xfrm>
          <a:prstGeom prst="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43921D49-F86D-4B12-8440-4D1BFA9991AF}"/>
              </a:ext>
            </a:extLst>
          </p:cNvPr>
          <p:cNvCxnSpPr>
            <a:cxnSpLocks/>
          </p:cNvCxnSpPr>
          <p:nvPr/>
        </p:nvCxnSpPr>
        <p:spPr>
          <a:xfrm>
            <a:off x="6942925" y="3312380"/>
            <a:ext cx="0" cy="1331448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7A45144B-3D99-4FF3-8EAE-862D0BD67EE4}"/>
              </a:ext>
            </a:extLst>
          </p:cNvPr>
          <p:cNvCxnSpPr>
            <a:cxnSpLocks/>
          </p:cNvCxnSpPr>
          <p:nvPr/>
        </p:nvCxnSpPr>
        <p:spPr>
          <a:xfrm>
            <a:off x="3135687" y="1203570"/>
            <a:ext cx="443762" cy="108175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AF43E32F-16E2-47BF-8C91-9F275BD45AC3}"/>
              </a:ext>
            </a:extLst>
          </p:cNvPr>
          <p:cNvCxnSpPr>
            <a:cxnSpLocks/>
          </p:cNvCxnSpPr>
          <p:nvPr/>
        </p:nvCxnSpPr>
        <p:spPr>
          <a:xfrm flipH="1" flipV="1">
            <a:off x="1237957" y="5401531"/>
            <a:ext cx="759098" cy="442862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CF0735A5-1B0A-495E-80E7-BB9FD57169E4}"/>
              </a:ext>
            </a:extLst>
          </p:cNvPr>
          <p:cNvCxnSpPr>
            <a:cxnSpLocks/>
          </p:cNvCxnSpPr>
          <p:nvPr/>
        </p:nvCxnSpPr>
        <p:spPr>
          <a:xfrm flipV="1">
            <a:off x="4229509" y="2800662"/>
            <a:ext cx="1065730" cy="85866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15863A76-C779-4D38-8366-F031C4C9A8AC}"/>
              </a:ext>
            </a:extLst>
          </p:cNvPr>
          <p:cNvCxnSpPr>
            <a:cxnSpLocks/>
          </p:cNvCxnSpPr>
          <p:nvPr/>
        </p:nvCxnSpPr>
        <p:spPr>
          <a:xfrm flipH="1">
            <a:off x="9471485" y="1229643"/>
            <a:ext cx="719775" cy="0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BA75B30-8790-8FA3-4BF6-0E5094B5DA0A}"/>
              </a:ext>
            </a:extLst>
          </p:cNvPr>
          <p:cNvSpPr/>
          <p:nvPr/>
        </p:nvSpPr>
        <p:spPr>
          <a:xfrm>
            <a:off x="5525384" y="919358"/>
            <a:ext cx="3907027" cy="56863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POOL</a:t>
            </a:r>
            <a:r>
              <a:rPr lang="fr-FR" b="1" dirty="0"/>
              <a:t> </a:t>
            </a:r>
            <a:r>
              <a:rPr lang="fr-FR" sz="1600" b="1" dirty="0"/>
              <a:t>SECTEUR PRIVE/ASSURANCE PRIVEE</a:t>
            </a:r>
          </a:p>
          <a:p>
            <a:pPr algn="ctr"/>
            <a:r>
              <a:rPr lang="fr-FR" dirty="0"/>
              <a:t>1-2 % Population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28C0BB8-95D0-CD01-B766-F124A39EF940}"/>
              </a:ext>
            </a:extLst>
          </p:cNvPr>
          <p:cNvSpPr/>
          <p:nvPr/>
        </p:nvSpPr>
        <p:spPr>
          <a:xfrm>
            <a:off x="5295239" y="1929531"/>
            <a:ext cx="5271406" cy="124332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MUTUELLE PUBLIQUE NATIONALE</a:t>
            </a:r>
          </a:p>
          <a:p>
            <a:pPr algn="ctr"/>
            <a:endParaRPr lang="fr-FR" sz="1600" b="1" dirty="0"/>
          </a:p>
          <a:p>
            <a:pPr algn="ctr"/>
            <a:r>
              <a:rPr lang="fr-FR" sz="1600" b="1" dirty="0"/>
              <a:t>MFP / Création d’une CAISSE SECTEUR INFORMEL ET RURAL </a:t>
            </a:r>
            <a:r>
              <a:rPr lang="fr-FR" b="1" dirty="0">
                <a:solidFill>
                  <a:schemeClr val="bg1"/>
                </a:solidFill>
              </a:rPr>
              <a:t>(Gratuité, CAM, Indigents)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98 % Population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B3DB0DE-ED31-6C53-CD24-3AF6FE395FEC}"/>
              </a:ext>
            </a:extLst>
          </p:cNvPr>
          <p:cNvSpPr/>
          <p:nvPr/>
        </p:nvSpPr>
        <p:spPr>
          <a:xfrm>
            <a:off x="10285046" y="520391"/>
            <a:ext cx="1777262" cy="1404643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Part employeurs&amp;</a:t>
            </a:r>
          </a:p>
          <a:p>
            <a:pPr algn="ctr"/>
            <a:r>
              <a:rPr lang="fr-FR" sz="1600" b="1" dirty="0">
                <a:solidFill>
                  <a:schemeClr val="bg1"/>
                </a:solidFill>
              </a:rPr>
              <a:t>Prélèvement salaire</a:t>
            </a:r>
          </a:p>
        </p:txBody>
      </p:sp>
      <p:cxnSp>
        <p:nvCxnSpPr>
          <p:cNvPr id="67" name="Connecteur droit avec flèche 66">
            <a:extLst>
              <a:ext uri="{FF2B5EF4-FFF2-40B4-BE49-F238E27FC236}">
                <a16:creationId xmlns:a16="http://schemas.microsoft.com/office/drawing/2014/main" id="{2DC8C3E5-8D0B-9CC3-0E93-2C8086893012}"/>
              </a:ext>
            </a:extLst>
          </p:cNvPr>
          <p:cNvCxnSpPr>
            <a:cxnSpLocks/>
          </p:cNvCxnSpPr>
          <p:nvPr/>
        </p:nvCxnSpPr>
        <p:spPr>
          <a:xfrm flipV="1">
            <a:off x="8570250" y="3196392"/>
            <a:ext cx="0" cy="515916"/>
          </a:xfrm>
          <a:prstGeom prst="straightConnector1">
            <a:avLst/>
          </a:prstGeom>
          <a:ln w="889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avec flèche 67">
            <a:extLst>
              <a:ext uri="{FF2B5EF4-FFF2-40B4-BE49-F238E27FC236}">
                <a16:creationId xmlns:a16="http://schemas.microsoft.com/office/drawing/2014/main" id="{DEDBF2AF-0A83-CA22-428A-A9A0BDB0E22E}"/>
              </a:ext>
            </a:extLst>
          </p:cNvPr>
          <p:cNvCxnSpPr>
            <a:cxnSpLocks/>
          </p:cNvCxnSpPr>
          <p:nvPr/>
        </p:nvCxnSpPr>
        <p:spPr>
          <a:xfrm flipV="1">
            <a:off x="8548423" y="4297641"/>
            <a:ext cx="0" cy="478202"/>
          </a:xfrm>
          <a:prstGeom prst="straightConnector1">
            <a:avLst/>
          </a:prstGeom>
          <a:ln w="889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llipse 2">
            <a:extLst>
              <a:ext uri="{FF2B5EF4-FFF2-40B4-BE49-F238E27FC236}">
                <a16:creationId xmlns:a16="http://schemas.microsoft.com/office/drawing/2014/main" id="{BB0C9602-3370-55CC-6AD1-24C8BA65AC8A}"/>
              </a:ext>
            </a:extLst>
          </p:cNvPr>
          <p:cNvSpPr/>
          <p:nvPr/>
        </p:nvSpPr>
        <p:spPr>
          <a:xfrm>
            <a:off x="94966" y="503176"/>
            <a:ext cx="3056351" cy="104624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Budget public</a:t>
            </a:r>
          </a:p>
          <a:p>
            <a:pPr algn="ctr"/>
            <a:r>
              <a:rPr lang="fr-FR" b="1" dirty="0"/>
              <a:t>Partenaires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E57E55DC-758B-8CC4-4862-4EEACBAF8616}"/>
              </a:ext>
            </a:extLst>
          </p:cNvPr>
          <p:cNvSpPr/>
          <p:nvPr/>
        </p:nvSpPr>
        <p:spPr>
          <a:xfrm>
            <a:off x="3595079" y="1189911"/>
            <a:ext cx="1137191" cy="46249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FAPS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5C605908-6B23-8B1C-06B3-2C32B090813B}"/>
              </a:ext>
            </a:extLst>
          </p:cNvPr>
          <p:cNvCxnSpPr>
            <a:cxnSpLocks/>
          </p:cNvCxnSpPr>
          <p:nvPr/>
        </p:nvCxnSpPr>
        <p:spPr>
          <a:xfrm>
            <a:off x="2328985" y="1549416"/>
            <a:ext cx="2854960" cy="689707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5FEDD0EC-CD40-EA09-8BFD-4C050DD6B4D3}"/>
              </a:ext>
            </a:extLst>
          </p:cNvPr>
          <p:cNvCxnSpPr>
            <a:cxnSpLocks/>
          </p:cNvCxnSpPr>
          <p:nvPr/>
        </p:nvCxnSpPr>
        <p:spPr>
          <a:xfrm>
            <a:off x="4550102" y="1615934"/>
            <a:ext cx="451744" cy="340360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archemin : horizontal 20">
            <a:extLst>
              <a:ext uri="{FF2B5EF4-FFF2-40B4-BE49-F238E27FC236}">
                <a16:creationId xmlns:a16="http://schemas.microsoft.com/office/drawing/2014/main" id="{C0852102-05BB-98BF-0C63-106874D4F9D3}"/>
              </a:ext>
            </a:extLst>
          </p:cNvPr>
          <p:cNvSpPr/>
          <p:nvPr/>
        </p:nvSpPr>
        <p:spPr>
          <a:xfrm>
            <a:off x="3135687" y="5538079"/>
            <a:ext cx="6046125" cy="1379516"/>
          </a:xfrm>
          <a:prstGeom prst="horizontalScroll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Structures communautaires(sensibilisation, d’</a:t>
            </a:r>
            <a:r>
              <a:rPr lang="fr-FR" sz="1400" b="1" dirty="0" err="1">
                <a:solidFill>
                  <a:schemeClr val="tx1"/>
                </a:solidFill>
              </a:rPr>
              <a:t>immatriculation,enrôlement</a:t>
            </a:r>
            <a:r>
              <a:rPr lang="fr-FR" sz="1400" b="1" dirty="0">
                <a:solidFill>
                  <a:schemeClr val="tx1"/>
                </a:solidFill>
              </a:rPr>
              <a:t> des </a:t>
            </a:r>
            <a:r>
              <a:rPr lang="fr-FR" sz="1400" b="1" dirty="0" err="1">
                <a:solidFill>
                  <a:schemeClr val="tx1"/>
                </a:solidFill>
              </a:rPr>
              <a:t>bénéficiaires,ventes</a:t>
            </a:r>
            <a:r>
              <a:rPr lang="fr-FR" sz="1400" b="1" dirty="0">
                <a:solidFill>
                  <a:schemeClr val="tx1"/>
                </a:solidFill>
              </a:rPr>
              <a:t> de cartes et collecte de cotisations=Fonctions </a:t>
            </a:r>
            <a:r>
              <a:rPr lang="fr-FR" sz="1400" b="1" dirty="0" err="1">
                <a:solidFill>
                  <a:schemeClr val="tx1"/>
                </a:solidFill>
              </a:rPr>
              <a:t>deleguees</a:t>
            </a:r>
            <a:r>
              <a:rPr lang="fr-FR" sz="1400" b="1" dirty="0">
                <a:solidFill>
                  <a:schemeClr val="tx1"/>
                </a:solidFill>
              </a:rPr>
              <a:t> aux </a:t>
            </a:r>
            <a:r>
              <a:rPr lang="fr-FR" sz="1400" b="1" dirty="0" err="1">
                <a:solidFill>
                  <a:schemeClr val="tx1"/>
                </a:solidFill>
              </a:rPr>
              <a:t>srutctures</a:t>
            </a:r>
            <a:r>
              <a:rPr lang="fr-FR" sz="1400" b="1" dirty="0">
                <a:solidFill>
                  <a:schemeClr val="tx1"/>
                </a:solidFill>
              </a:rPr>
              <a:t> communautaires locales) : MCS,COSA,GASC,ASLO,CPS,….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E7824CA0-78C2-6F48-3301-D2590033CA7E}"/>
              </a:ext>
            </a:extLst>
          </p:cNvPr>
          <p:cNvSpPr/>
          <p:nvPr/>
        </p:nvSpPr>
        <p:spPr>
          <a:xfrm>
            <a:off x="1147416" y="5924380"/>
            <a:ext cx="1952938" cy="79839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Part</a:t>
            </a:r>
          </a:p>
          <a:p>
            <a:pPr algn="ctr"/>
            <a:r>
              <a:rPr lang="fr-FR" sz="1600" b="1" dirty="0">
                <a:solidFill>
                  <a:schemeClr val="bg1"/>
                </a:solidFill>
              </a:rPr>
              <a:t>Cotisations </a:t>
            </a:r>
            <a:r>
              <a:rPr lang="fr-FR" sz="1600" b="1" dirty="0" err="1">
                <a:solidFill>
                  <a:schemeClr val="bg1"/>
                </a:solidFill>
              </a:rPr>
              <a:t>menages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29" name="Vague 28">
            <a:extLst>
              <a:ext uri="{FF2B5EF4-FFF2-40B4-BE49-F238E27FC236}">
                <a16:creationId xmlns:a16="http://schemas.microsoft.com/office/drawing/2014/main" id="{DEFDD936-6E5D-CDE1-AAC4-0D231EE183CB}"/>
              </a:ext>
            </a:extLst>
          </p:cNvPr>
          <p:cNvSpPr/>
          <p:nvPr/>
        </p:nvSpPr>
        <p:spPr>
          <a:xfrm>
            <a:off x="119094" y="4318511"/>
            <a:ext cx="2000688" cy="1083020"/>
          </a:xfrm>
          <a:prstGeom prst="wave">
            <a:avLst>
              <a:gd name="adj1" fmla="val 12500"/>
              <a:gd name="adj2" fmla="val 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Office Burundais des recettes (collecte des primes secteur informel)</a:t>
            </a:r>
          </a:p>
        </p:txBody>
      </p:sp>
      <p:sp>
        <p:nvSpPr>
          <p:cNvPr id="34" name="Parchemin : horizontal 33">
            <a:extLst>
              <a:ext uri="{FF2B5EF4-FFF2-40B4-BE49-F238E27FC236}">
                <a16:creationId xmlns:a16="http://schemas.microsoft.com/office/drawing/2014/main" id="{1075010A-257A-476F-2286-5540BE65DDE7}"/>
              </a:ext>
            </a:extLst>
          </p:cNvPr>
          <p:cNvSpPr/>
          <p:nvPr/>
        </p:nvSpPr>
        <p:spPr>
          <a:xfrm>
            <a:off x="1557345" y="2330818"/>
            <a:ext cx="1296016" cy="896631"/>
          </a:xfrm>
          <a:prstGeom prst="horizontalScroll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Ministère des finances</a:t>
            </a:r>
          </a:p>
        </p:txBody>
      </p: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107F324A-728D-301B-4FF1-357FE9E31DAE}"/>
              </a:ext>
            </a:extLst>
          </p:cNvPr>
          <p:cNvCxnSpPr>
            <a:cxnSpLocks/>
          </p:cNvCxnSpPr>
          <p:nvPr/>
        </p:nvCxnSpPr>
        <p:spPr>
          <a:xfrm flipV="1">
            <a:off x="820403" y="3172859"/>
            <a:ext cx="1202972" cy="1124782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5AE551A7-C173-B8C4-8787-35B6FA5D112C}"/>
              </a:ext>
            </a:extLst>
          </p:cNvPr>
          <p:cNvSpPr/>
          <p:nvPr/>
        </p:nvSpPr>
        <p:spPr>
          <a:xfrm>
            <a:off x="-388" y="2468830"/>
            <a:ext cx="1485684" cy="63856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MSPLS/Renforcement de l’Offre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8" name="Flèche : double flèche verticale 57">
            <a:extLst>
              <a:ext uri="{FF2B5EF4-FFF2-40B4-BE49-F238E27FC236}">
                <a16:creationId xmlns:a16="http://schemas.microsoft.com/office/drawing/2014/main" id="{4ADE0C8B-5605-3BD9-9E3C-ABD8EBAA22E4}"/>
              </a:ext>
            </a:extLst>
          </p:cNvPr>
          <p:cNvSpPr/>
          <p:nvPr/>
        </p:nvSpPr>
        <p:spPr>
          <a:xfrm>
            <a:off x="5977828" y="3227536"/>
            <a:ext cx="359580" cy="2449789"/>
          </a:xfrm>
          <a:prstGeom prst="up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Bouton d’action : accueil 5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5D201D3-68F5-820F-8793-359FA7692868}"/>
              </a:ext>
            </a:extLst>
          </p:cNvPr>
          <p:cNvSpPr/>
          <p:nvPr/>
        </p:nvSpPr>
        <p:spPr>
          <a:xfrm>
            <a:off x="6352082" y="4830548"/>
            <a:ext cx="2548580" cy="757454"/>
          </a:xfrm>
          <a:prstGeom prst="actionButtonHo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HD/CDS</a:t>
            </a:r>
          </a:p>
          <a:p>
            <a:pPr algn="ctr"/>
            <a:r>
              <a:rPr lang="fr-FR" dirty="0"/>
              <a:t> </a:t>
            </a:r>
          </a:p>
        </p:txBody>
      </p: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5BCE319D-5F08-18C1-47E3-85ACF07D2C23}"/>
              </a:ext>
            </a:extLst>
          </p:cNvPr>
          <p:cNvSpPr/>
          <p:nvPr/>
        </p:nvSpPr>
        <p:spPr>
          <a:xfrm>
            <a:off x="7686443" y="3744989"/>
            <a:ext cx="3219928" cy="57060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Structure provinciale déléguée de Vérification Validation</a:t>
            </a:r>
          </a:p>
          <a:p>
            <a:pPr algn="ctr"/>
            <a:endParaRPr lang="fr-FR" sz="1400" dirty="0"/>
          </a:p>
        </p:txBody>
      </p:sp>
      <p:cxnSp>
        <p:nvCxnSpPr>
          <p:cNvPr id="71" name="Connecteur droit avec flèche 70">
            <a:extLst>
              <a:ext uri="{FF2B5EF4-FFF2-40B4-BE49-F238E27FC236}">
                <a16:creationId xmlns:a16="http://schemas.microsoft.com/office/drawing/2014/main" id="{020D61B8-F013-8BD5-77EB-860528C74B7A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742454" y="1549416"/>
            <a:ext cx="247641" cy="919414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>
            <a:extLst>
              <a:ext uri="{FF2B5EF4-FFF2-40B4-BE49-F238E27FC236}">
                <a16:creationId xmlns:a16="http://schemas.microsoft.com/office/drawing/2014/main" id="{30C0B12E-090F-9CFB-CB7E-9CCB06F1B3B4}"/>
              </a:ext>
            </a:extLst>
          </p:cNvPr>
          <p:cNvSpPr txBox="1"/>
          <p:nvPr/>
        </p:nvSpPr>
        <p:spPr>
          <a:xfrm>
            <a:off x="9712312" y="4632106"/>
            <a:ext cx="1089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</a:t>
            </a:r>
            <a:r>
              <a:rPr lang="en-US" b="1" dirty="0" err="1"/>
              <a:t>gende</a:t>
            </a:r>
            <a:r>
              <a:rPr lang="en-US" b="1" dirty="0"/>
              <a:t>:</a:t>
            </a:r>
          </a:p>
        </p:txBody>
      </p:sp>
      <p:sp>
        <p:nvSpPr>
          <p:cNvPr id="75" name="Flèche : droite 74">
            <a:extLst>
              <a:ext uri="{FF2B5EF4-FFF2-40B4-BE49-F238E27FC236}">
                <a16:creationId xmlns:a16="http://schemas.microsoft.com/office/drawing/2014/main" id="{8871CF3C-F56A-B4A5-C4C9-CC5F1679D410}"/>
              </a:ext>
            </a:extLst>
          </p:cNvPr>
          <p:cNvSpPr/>
          <p:nvPr/>
        </p:nvSpPr>
        <p:spPr>
          <a:xfrm>
            <a:off x="9682964" y="4951563"/>
            <a:ext cx="1561513" cy="387116"/>
          </a:xfrm>
          <a:prstGeom prst="righ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Financement</a:t>
            </a:r>
            <a:endParaRPr lang="en-US" dirty="0"/>
          </a:p>
        </p:txBody>
      </p:sp>
      <p:sp>
        <p:nvSpPr>
          <p:cNvPr id="76" name="Flèche : droite 75">
            <a:extLst>
              <a:ext uri="{FF2B5EF4-FFF2-40B4-BE49-F238E27FC236}">
                <a16:creationId xmlns:a16="http://schemas.microsoft.com/office/drawing/2014/main" id="{D147F09A-AFD7-C5C1-2B29-74BF0D6D4CE0}"/>
              </a:ext>
            </a:extLst>
          </p:cNvPr>
          <p:cNvSpPr/>
          <p:nvPr/>
        </p:nvSpPr>
        <p:spPr>
          <a:xfrm>
            <a:off x="9682959" y="5281583"/>
            <a:ext cx="1561513" cy="308761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Verification</a:t>
            </a:r>
          </a:p>
        </p:txBody>
      </p:sp>
      <p:sp>
        <p:nvSpPr>
          <p:cNvPr id="77" name="Flèche : droite 76">
            <a:extLst>
              <a:ext uri="{FF2B5EF4-FFF2-40B4-BE49-F238E27FC236}">
                <a16:creationId xmlns:a16="http://schemas.microsoft.com/office/drawing/2014/main" id="{E61C5ED9-608A-06C0-B177-238B30361B21}"/>
              </a:ext>
            </a:extLst>
          </p:cNvPr>
          <p:cNvSpPr/>
          <p:nvPr/>
        </p:nvSpPr>
        <p:spPr>
          <a:xfrm>
            <a:off x="9703213" y="5551266"/>
            <a:ext cx="1561513" cy="308761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Paiement</a:t>
            </a:r>
            <a:endParaRPr lang="en-US" dirty="0"/>
          </a:p>
        </p:txBody>
      </p:sp>
      <p:sp>
        <p:nvSpPr>
          <p:cNvPr id="78" name="Flèche : double flèche horizontale 77">
            <a:extLst>
              <a:ext uri="{FF2B5EF4-FFF2-40B4-BE49-F238E27FC236}">
                <a16:creationId xmlns:a16="http://schemas.microsoft.com/office/drawing/2014/main" id="{C2DFD75B-3E14-1830-D038-CADD282FAC81}"/>
              </a:ext>
            </a:extLst>
          </p:cNvPr>
          <p:cNvSpPr/>
          <p:nvPr/>
        </p:nvSpPr>
        <p:spPr>
          <a:xfrm>
            <a:off x="9608621" y="5844393"/>
            <a:ext cx="1561512" cy="423642"/>
          </a:xfrm>
          <a:prstGeom prst="left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Contrat</a:t>
            </a:r>
            <a:endParaRPr lang="en-US" dirty="0"/>
          </a:p>
        </p:txBody>
      </p:sp>
      <p:cxnSp>
        <p:nvCxnSpPr>
          <p:cNvPr id="80" name="Connecteur droit avec flèche 79">
            <a:extLst>
              <a:ext uri="{FF2B5EF4-FFF2-40B4-BE49-F238E27FC236}">
                <a16:creationId xmlns:a16="http://schemas.microsoft.com/office/drawing/2014/main" id="{050992A0-34EC-3DF0-3D0B-8A135CBCC414}"/>
              </a:ext>
            </a:extLst>
          </p:cNvPr>
          <p:cNvCxnSpPr>
            <a:cxnSpLocks/>
          </p:cNvCxnSpPr>
          <p:nvPr/>
        </p:nvCxnSpPr>
        <p:spPr>
          <a:xfrm flipV="1">
            <a:off x="3474683" y="3196392"/>
            <a:ext cx="1820556" cy="2428405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lèche : double flèche verticale 13">
            <a:extLst>
              <a:ext uri="{FF2B5EF4-FFF2-40B4-BE49-F238E27FC236}">
                <a16:creationId xmlns:a16="http://schemas.microsoft.com/office/drawing/2014/main" id="{F9846027-7EF5-8CC8-653D-D11DFF520FB0}"/>
              </a:ext>
            </a:extLst>
          </p:cNvPr>
          <p:cNvSpPr/>
          <p:nvPr/>
        </p:nvSpPr>
        <p:spPr>
          <a:xfrm>
            <a:off x="7299821" y="3270527"/>
            <a:ext cx="262422" cy="1475186"/>
          </a:xfrm>
          <a:prstGeom prst="up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lèche : double flèche verticale 16">
            <a:extLst>
              <a:ext uri="{FF2B5EF4-FFF2-40B4-BE49-F238E27FC236}">
                <a16:creationId xmlns:a16="http://schemas.microsoft.com/office/drawing/2014/main" id="{598A3E40-6C43-3910-BE48-BBDEA78DD814}"/>
              </a:ext>
            </a:extLst>
          </p:cNvPr>
          <p:cNvSpPr/>
          <p:nvPr/>
        </p:nvSpPr>
        <p:spPr>
          <a:xfrm>
            <a:off x="7826571" y="3282252"/>
            <a:ext cx="262422" cy="419262"/>
          </a:xfrm>
          <a:prstGeom prst="up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97420D2C-BC00-B67C-B4A0-0358AC9132D1}"/>
              </a:ext>
            </a:extLst>
          </p:cNvPr>
          <p:cNvCxnSpPr>
            <a:cxnSpLocks/>
          </p:cNvCxnSpPr>
          <p:nvPr/>
        </p:nvCxnSpPr>
        <p:spPr>
          <a:xfrm>
            <a:off x="5545241" y="3288226"/>
            <a:ext cx="0" cy="2364945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lèche : double flèche verticale 8">
            <a:extLst>
              <a:ext uri="{FF2B5EF4-FFF2-40B4-BE49-F238E27FC236}">
                <a16:creationId xmlns:a16="http://schemas.microsoft.com/office/drawing/2014/main" id="{C718158D-7AC1-4F89-794F-B74B317F22A6}"/>
              </a:ext>
            </a:extLst>
          </p:cNvPr>
          <p:cNvSpPr/>
          <p:nvPr/>
        </p:nvSpPr>
        <p:spPr>
          <a:xfrm>
            <a:off x="7148215" y="1519848"/>
            <a:ext cx="278715" cy="434000"/>
          </a:xfrm>
          <a:prstGeom prst="up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0FD4A06-7511-6005-558E-18EECAA27D8A}"/>
              </a:ext>
            </a:extLst>
          </p:cNvPr>
          <p:cNvSpPr/>
          <p:nvPr/>
        </p:nvSpPr>
        <p:spPr>
          <a:xfrm>
            <a:off x="2971636" y="2548987"/>
            <a:ext cx="1139598" cy="765267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MSNDPHASG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730C322D-6EE5-759F-C5F5-CEB89FE50601}"/>
              </a:ext>
            </a:extLst>
          </p:cNvPr>
          <p:cNvCxnSpPr>
            <a:cxnSpLocks/>
          </p:cNvCxnSpPr>
          <p:nvPr/>
        </p:nvCxnSpPr>
        <p:spPr>
          <a:xfrm>
            <a:off x="2949756" y="2468830"/>
            <a:ext cx="2283426" cy="0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CD9E0A45-2BA5-E49B-7BE5-B60BBD12363E}"/>
              </a:ext>
            </a:extLst>
          </p:cNvPr>
          <p:cNvCxnSpPr>
            <a:cxnSpLocks/>
          </p:cNvCxnSpPr>
          <p:nvPr/>
        </p:nvCxnSpPr>
        <p:spPr>
          <a:xfrm>
            <a:off x="1841398" y="1580039"/>
            <a:ext cx="246220" cy="769029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5688A993-E0A9-C491-88C4-D0D1B1104D7F}"/>
              </a:ext>
            </a:extLst>
          </p:cNvPr>
          <p:cNvCxnSpPr>
            <a:cxnSpLocks/>
          </p:cNvCxnSpPr>
          <p:nvPr/>
        </p:nvCxnSpPr>
        <p:spPr>
          <a:xfrm>
            <a:off x="959959" y="3196392"/>
            <a:ext cx="5581518" cy="2038281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4" name="Flèche : double flèche horizontale 53">
            <a:extLst>
              <a:ext uri="{FF2B5EF4-FFF2-40B4-BE49-F238E27FC236}">
                <a16:creationId xmlns:a16="http://schemas.microsoft.com/office/drawing/2014/main" id="{3D919E05-9C6E-BEF9-D5D5-45F58A514406}"/>
              </a:ext>
            </a:extLst>
          </p:cNvPr>
          <p:cNvSpPr/>
          <p:nvPr/>
        </p:nvSpPr>
        <p:spPr>
          <a:xfrm>
            <a:off x="9669578" y="6257051"/>
            <a:ext cx="1561513" cy="368948"/>
          </a:xfrm>
          <a:prstGeom prst="left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Renfo</a:t>
            </a:r>
            <a:r>
              <a:rPr lang="en-US" dirty="0"/>
              <a:t> </a:t>
            </a:r>
            <a:r>
              <a:rPr lang="en-US" dirty="0" err="1"/>
              <a:t>offre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516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B277F-C317-4A92-893A-A25B66BFC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754"/>
            <a:ext cx="10515600" cy="369339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Système à 2 régimes / 3 Caisses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AAB691-9722-41B1-8692-F8DEBB84D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4896803"/>
          </a:xfrm>
        </p:spPr>
        <p:txBody>
          <a:bodyPr/>
          <a:lstStyle/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AVANTAGES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1" i="0" u="none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INCONVENIENTS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fr-FR" dirty="0"/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4ED72B8A-7C6B-485B-8AB9-6FF6F4B11C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876052"/>
              </p:ext>
            </p:extLst>
          </p:nvPr>
        </p:nvGraphicFramePr>
        <p:xfrm>
          <a:off x="140678" y="526093"/>
          <a:ext cx="11926276" cy="6493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6763">
                  <a:extLst>
                    <a:ext uri="{9D8B030D-6E8A-4147-A177-3AD203B41FA5}">
                      <a16:colId xmlns:a16="http://schemas.microsoft.com/office/drawing/2014/main" val="1561224359"/>
                    </a:ext>
                  </a:extLst>
                </a:gridCol>
                <a:gridCol w="4659513">
                  <a:extLst>
                    <a:ext uri="{9D8B030D-6E8A-4147-A177-3AD203B41FA5}">
                      <a16:colId xmlns:a16="http://schemas.microsoft.com/office/drawing/2014/main" val="203322493"/>
                    </a:ext>
                  </a:extLst>
                </a:gridCol>
              </a:tblGrid>
              <a:tr h="378708"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  <a:p>
                      <a:pPr algn="ctr"/>
                      <a:r>
                        <a:rPr lang="fr-FR" sz="2000" dirty="0"/>
                        <a:t>AVANTANGES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/>
                    </a:p>
                    <a:p>
                      <a:pPr algn="ctr"/>
                      <a:r>
                        <a:rPr lang="fr-FR" sz="2000" dirty="0"/>
                        <a:t>DEFIS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142055"/>
                  </a:ext>
                </a:extLst>
              </a:tr>
              <a:tr h="5518610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+mn-lt"/>
                        </a:rPr>
                        <a:t>Une structure publique nationale et donc un pas vers la mutualisation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+mn-lt"/>
                        </a:rPr>
                        <a:t>Mise à profit de l’expertise et des avancées technologiques de la MFP(RH, digitalisation)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+mn-lt"/>
                        </a:rPr>
                        <a:t>Création d’un pool de mutualisation pour les populations du secteur informel et rural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+mn-lt"/>
                        </a:rPr>
                        <a:t>Valorisation des populations du secteur informel et meilleure adhésion suscitée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2400" dirty="0">
                          <a:latin typeface="+mn-lt"/>
                        </a:rPr>
                        <a:t>Harmonisation et meilleure gestion du paquet de prestations (extension du paquet de soins) 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+mn-lt"/>
                        </a:rPr>
                        <a:t>Gain en efficacité et en efficience par la réduction des coûts d’investissement et de gestion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/>
                        <a:t>Capacités institutionnelles et techniques pour la gestion la Mutuelle nationale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endParaRPr lang="fr-FR" sz="2400" dirty="0"/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/>
                        <a:t>Audit organisationnel et fonctionnel pour renforcer la structure et répondre aux besoins qui vont être plus important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dirty="0"/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/>
                        <a:t>Gestion des conflits d’intérêts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268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126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2730D3-9E8F-4879-8D39-E34746E53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630"/>
            <a:ext cx="10515600" cy="550407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Options choisies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3900DF6-2F59-E1D4-E59B-B598FA28F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3569"/>
            <a:ext cx="10515600" cy="49733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u="sng" dirty="0"/>
              <a:t>Option 3</a:t>
            </a:r>
            <a:r>
              <a:rPr lang="en-US" b="1" i="1" dirty="0"/>
              <a:t>: Syst</a:t>
            </a:r>
            <a:r>
              <a:rPr lang="fr-FR" b="1" i="1" dirty="0"/>
              <a:t>è</a:t>
            </a:r>
            <a:r>
              <a:rPr lang="en-US" b="1" i="1" dirty="0"/>
              <a:t>me avec fusion des 3 </a:t>
            </a:r>
            <a:r>
              <a:rPr lang="en-US" b="1" i="1" dirty="0" err="1"/>
              <a:t>caisses</a:t>
            </a:r>
            <a:r>
              <a:rPr lang="en-US" b="1" i="1" dirty="0"/>
              <a:t> (Vision </a:t>
            </a:r>
            <a:r>
              <a:rPr lang="en-US" b="1" i="1" dirty="0" err="1"/>
              <a:t>moyen</a:t>
            </a:r>
            <a:r>
              <a:rPr lang="en-US" b="1" i="1" dirty="0"/>
              <a:t> </a:t>
            </a:r>
            <a:r>
              <a:rPr lang="en-US" b="1" i="1" dirty="0" err="1"/>
              <a:t>terme</a:t>
            </a:r>
            <a:r>
              <a:rPr lang="en-US" b="1" i="1" dirty="0"/>
              <a:t>)</a:t>
            </a:r>
          </a:p>
          <a:p>
            <a:pPr>
              <a:buFontTx/>
              <a:buChar char="-"/>
            </a:pPr>
            <a:r>
              <a:rPr lang="en-US" dirty="0" err="1"/>
              <a:t>Mutualiser</a:t>
            </a:r>
            <a:r>
              <a:rPr lang="en-US" dirty="0"/>
              <a:t> le </a:t>
            </a:r>
            <a:r>
              <a:rPr lang="en-US" dirty="0" err="1"/>
              <a:t>risque</a:t>
            </a:r>
            <a:r>
              <a:rPr lang="en-US" dirty="0"/>
              <a:t> </a:t>
            </a:r>
            <a:r>
              <a:rPr lang="en-US" dirty="0" err="1"/>
              <a:t>maladie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fusionnant</a:t>
            </a:r>
            <a:r>
              <a:rPr lang="en-US" dirty="0"/>
              <a:t> les 3 </a:t>
            </a:r>
            <a:r>
              <a:rPr lang="en-US" dirty="0" err="1"/>
              <a:t>caisses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Mutuelle</a:t>
            </a:r>
            <a:r>
              <a:rPr lang="en-US" dirty="0"/>
              <a:t> </a:t>
            </a:r>
            <a:r>
              <a:rPr lang="en-US" dirty="0" err="1"/>
              <a:t>Nationale</a:t>
            </a:r>
            <a:endParaRPr lang="en-US" dirty="0"/>
          </a:p>
          <a:p>
            <a:pPr>
              <a:buFontTx/>
              <a:buChar char="-"/>
            </a:pPr>
            <a:r>
              <a:rPr lang="en-US" dirty="0"/>
              <a:t>Mise </a:t>
            </a:r>
            <a:r>
              <a:rPr lang="en-US" dirty="0" err="1"/>
              <a:t>en</a:t>
            </a:r>
            <a:r>
              <a:rPr lang="en-US" dirty="0"/>
              <a:t> place de structures </a:t>
            </a:r>
            <a:r>
              <a:rPr lang="en-US" dirty="0" err="1"/>
              <a:t>déléguées</a:t>
            </a:r>
            <a:r>
              <a:rPr lang="en-US" dirty="0"/>
              <a:t> au </a:t>
            </a:r>
            <a:r>
              <a:rPr lang="en-US" dirty="0" err="1"/>
              <a:t>niveau</a:t>
            </a:r>
            <a:r>
              <a:rPr lang="en-US" dirty="0"/>
              <a:t> provincial et communal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capitalisant</a:t>
            </a:r>
            <a:r>
              <a:rPr lang="en-US" dirty="0"/>
              <a:t> sur les structures </a:t>
            </a:r>
            <a:r>
              <a:rPr lang="en-US" dirty="0" err="1"/>
              <a:t>existantes</a:t>
            </a:r>
            <a:endParaRPr lang="en-US" dirty="0"/>
          </a:p>
          <a:p>
            <a:pPr>
              <a:buFontTx/>
              <a:buChar char="-"/>
            </a:pPr>
            <a:r>
              <a:rPr lang="en-US" dirty="0"/>
              <a:t>La </a:t>
            </a:r>
            <a:r>
              <a:rPr lang="en-US" dirty="0" err="1"/>
              <a:t>Mutuelle</a:t>
            </a:r>
            <a:r>
              <a:rPr lang="en-US" dirty="0"/>
              <a:t> </a:t>
            </a:r>
            <a:r>
              <a:rPr lang="en-US" dirty="0" err="1"/>
              <a:t>Nationale</a:t>
            </a:r>
            <a:r>
              <a:rPr lang="en-US" dirty="0"/>
              <a:t> </a:t>
            </a:r>
            <a:r>
              <a:rPr lang="en-US" dirty="0" err="1"/>
              <a:t>contractualise</a:t>
            </a:r>
            <a:r>
              <a:rPr lang="en-US" dirty="0"/>
              <a:t> avec les FOSA, les structures </a:t>
            </a:r>
            <a:r>
              <a:rPr lang="en-US" dirty="0" err="1"/>
              <a:t>provinciales</a:t>
            </a:r>
            <a:r>
              <a:rPr lang="en-US" dirty="0"/>
              <a:t> et </a:t>
            </a:r>
            <a:r>
              <a:rPr lang="en-US" dirty="0" err="1"/>
              <a:t>communautaires</a:t>
            </a:r>
            <a:r>
              <a:rPr lang="en-US" dirty="0"/>
              <a:t> et les </a:t>
            </a:r>
            <a:r>
              <a:rPr lang="en-US" dirty="0" err="1"/>
              <a:t>paie</a:t>
            </a:r>
            <a:endParaRPr lang="en-US" dirty="0"/>
          </a:p>
          <a:p>
            <a:pPr>
              <a:buFontTx/>
              <a:buChar char="-"/>
            </a:pPr>
            <a:r>
              <a:rPr lang="en-US" dirty="0" err="1"/>
              <a:t>L’instance</a:t>
            </a:r>
            <a:r>
              <a:rPr lang="en-US" dirty="0"/>
              <a:t> centrale de coordination et de regulation du syst</a:t>
            </a:r>
            <a:r>
              <a:rPr lang="fr-FR" dirty="0"/>
              <a:t>è</a:t>
            </a:r>
            <a:r>
              <a:rPr lang="en-US" dirty="0"/>
              <a:t>me </a:t>
            </a:r>
            <a:r>
              <a:rPr lang="en-US" dirty="0" err="1"/>
              <a:t>reste</a:t>
            </a:r>
            <a:endParaRPr lang="en-US" dirty="0"/>
          </a:p>
          <a:p>
            <a:pPr>
              <a:buFontTx/>
              <a:buChar char="-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325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3101B8-6524-4626-848D-63FCD6907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473"/>
            <a:ext cx="10515600" cy="358252"/>
          </a:xfrm>
        </p:spPr>
        <p:txBody>
          <a:bodyPr>
            <a:normAutofit fontScale="90000"/>
          </a:bodyPr>
          <a:lstStyle/>
          <a:p>
            <a:r>
              <a:rPr lang="fr-FR" sz="2400" b="1" dirty="0">
                <a:solidFill>
                  <a:srgbClr val="7030A0"/>
                </a:solidFill>
              </a:rPr>
              <a:t>Système avec fusion des 3 Caisses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A99CF6F-7BB2-4579-806A-D0A08D32BC39}"/>
              </a:ext>
            </a:extLst>
          </p:cNvPr>
          <p:cNvSpPr/>
          <p:nvPr/>
        </p:nvSpPr>
        <p:spPr>
          <a:xfrm>
            <a:off x="5158154" y="1328615"/>
            <a:ext cx="3782899" cy="18310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AGENCCE CENTRALE ASSURANCE MALADIE</a:t>
            </a:r>
          </a:p>
          <a:p>
            <a:pPr algn="ctr"/>
            <a:r>
              <a:rPr lang="fr-FR" sz="1200" b="1" dirty="0"/>
              <a:t>POOL SECTEUR PUBLIC (MFP) + SECTEUR PRIVE(MSP)</a:t>
            </a:r>
          </a:p>
          <a:p>
            <a:pPr algn="ctr"/>
            <a:r>
              <a:rPr lang="fr-FR" sz="1200" b="1" dirty="0"/>
              <a:t>POOL SECTEUR INFORMEL ET RURAL </a:t>
            </a:r>
            <a:endParaRPr lang="fr-FR" sz="1200" b="1" dirty="0">
              <a:solidFill>
                <a:schemeClr val="bg1"/>
              </a:solidFill>
            </a:endParaRPr>
          </a:p>
          <a:p>
            <a:pPr algn="ctr"/>
            <a:r>
              <a:rPr lang="fr-FR" sz="1200" b="1" dirty="0">
                <a:solidFill>
                  <a:schemeClr val="bg1"/>
                </a:solidFill>
              </a:rPr>
              <a:t> Gratuité, CAM, Indigents</a:t>
            </a:r>
          </a:p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D22E8EF-01F2-457B-BAF8-35D71568BF86}"/>
              </a:ext>
            </a:extLst>
          </p:cNvPr>
          <p:cNvSpPr/>
          <p:nvPr/>
        </p:nvSpPr>
        <p:spPr>
          <a:xfrm>
            <a:off x="4915877" y="270565"/>
            <a:ext cx="3448766" cy="76080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INSTANCE D’ORIENTATION STRATEGIQUE ET DE REGULATION</a:t>
            </a:r>
          </a:p>
        </p:txBody>
      </p:sp>
      <p:sp>
        <p:nvSpPr>
          <p:cNvPr id="27" name="Phylactère : pensées 26">
            <a:extLst>
              <a:ext uri="{FF2B5EF4-FFF2-40B4-BE49-F238E27FC236}">
                <a16:creationId xmlns:a16="http://schemas.microsoft.com/office/drawing/2014/main" id="{F7AE9C49-B467-43A0-8EFE-8660E603F33F}"/>
              </a:ext>
            </a:extLst>
          </p:cNvPr>
          <p:cNvSpPr/>
          <p:nvPr/>
        </p:nvSpPr>
        <p:spPr>
          <a:xfrm>
            <a:off x="8485274" y="46622"/>
            <a:ext cx="2649706" cy="1067938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C00000"/>
                </a:solidFill>
              </a:rPr>
              <a:t>Pool unifié de mutualisation à moyen terme</a:t>
            </a:r>
          </a:p>
        </p:txBody>
      </p:sp>
      <p:sp>
        <p:nvSpPr>
          <p:cNvPr id="36" name="Parchemin : horizontal 35">
            <a:extLst>
              <a:ext uri="{FF2B5EF4-FFF2-40B4-BE49-F238E27FC236}">
                <a16:creationId xmlns:a16="http://schemas.microsoft.com/office/drawing/2014/main" id="{38DAF9CE-0165-4375-9E51-99381E0C9111}"/>
              </a:ext>
            </a:extLst>
          </p:cNvPr>
          <p:cNvSpPr/>
          <p:nvPr/>
        </p:nvSpPr>
        <p:spPr>
          <a:xfrm>
            <a:off x="3563815" y="5538079"/>
            <a:ext cx="5617997" cy="1379516"/>
          </a:xfrm>
          <a:prstGeom prst="horizontalScroll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Structures communautaires(sensibilisation, d’</a:t>
            </a:r>
            <a:r>
              <a:rPr lang="fr-FR" sz="1400" b="1" dirty="0" err="1">
                <a:solidFill>
                  <a:schemeClr val="tx1"/>
                </a:solidFill>
              </a:rPr>
              <a:t>immatriculation,enrôlement</a:t>
            </a:r>
            <a:r>
              <a:rPr lang="fr-FR" sz="1400" b="1" dirty="0">
                <a:solidFill>
                  <a:schemeClr val="tx1"/>
                </a:solidFill>
              </a:rPr>
              <a:t> des </a:t>
            </a:r>
            <a:r>
              <a:rPr lang="fr-FR" sz="1400" b="1" dirty="0" err="1">
                <a:solidFill>
                  <a:schemeClr val="tx1"/>
                </a:solidFill>
              </a:rPr>
              <a:t>bénéficiaires,ventes</a:t>
            </a:r>
            <a:r>
              <a:rPr lang="fr-FR" sz="1400" b="1" dirty="0">
                <a:solidFill>
                  <a:schemeClr val="tx1"/>
                </a:solidFill>
              </a:rPr>
              <a:t> de cartes et collecte de cotisations=Fonctions </a:t>
            </a:r>
            <a:r>
              <a:rPr lang="fr-FR" sz="1400" b="1" dirty="0" err="1">
                <a:solidFill>
                  <a:schemeClr val="tx1"/>
                </a:solidFill>
              </a:rPr>
              <a:t>deleguees</a:t>
            </a:r>
            <a:r>
              <a:rPr lang="fr-FR" sz="1400" b="1" dirty="0">
                <a:solidFill>
                  <a:schemeClr val="tx1"/>
                </a:solidFill>
              </a:rPr>
              <a:t> aux </a:t>
            </a:r>
            <a:r>
              <a:rPr lang="fr-FR" sz="1400" b="1" dirty="0" err="1">
                <a:solidFill>
                  <a:schemeClr val="tx1"/>
                </a:solidFill>
              </a:rPr>
              <a:t>srutctures</a:t>
            </a:r>
            <a:r>
              <a:rPr lang="fr-FR" sz="1400" b="1" dirty="0">
                <a:solidFill>
                  <a:schemeClr val="tx1"/>
                </a:solidFill>
              </a:rPr>
              <a:t> communautaires locales) : MCS,COSA,GASC,ASLO,CPS,….</a:t>
            </a:r>
          </a:p>
        </p:txBody>
      </p:sp>
      <p:sp>
        <p:nvSpPr>
          <p:cNvPr id="10" name="Vague 9">
            <a:extLst>
              <a:ext uri="{FF2B5EF4-FFF2-40B4-BE49-F238E27FC236}">
                <a16:creationId xmlns:a16="http://schemas.microsoft.com/office/drawing/2014/main" id="{9E2498AD-D53A-41FE-A4AB-0AE733E474CE}"/>
              </a:ext>
            </a:extLst>
          </p:cNvPr>
          <p:cNvSpPr/>
          <p:nvPr/>
        </p:nvSpPr>
        <p:spPr>
          <a:xfrm>
            <a:off x="119094" y="4318511"/>
            <a:ext cx="2000688" cy="1083020"/>
          </a:xfrm>
          <a:prstGeom prst="wave">
            <a:avLst>
              <a:gd name="adj1" fmla="val 12500"/>
              <a:gd name="adj2" fmla="val 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Office Burundais des recettes (collecte des primes secteur informel)</a:t>
            </a:r>
          </a:p>
        </p:txBody>
      </p: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43921D49-F86D-4B12-8440-4D1BFA9991AF}"/>
              </a:ext>
            </a:extLst>
          </p:cNvPr>
          <p:cNvCxnSpPr>
            <a:cxnSpLocks/>
          </p:cNvCxnSpPr>
          <p:nvPr/>
        </p:nvCxnSpPr>
        <p:spPr>
          <a:xfrm flipH="1">
            <a:off x="5615282" y="3280677"/>
            <a:ext cx="14677" cy="2396648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AF43E32F-16E2-47BF-8C91-9F275BD45AC3}"/>
              </a:ext>
            </a:extLst>
          </p:cNvPr>
          <p:cNvCxnSpPr>
            <a:cxnSpLocks/>
          </p:cNvCxnSpPr>
          <p:nvPr/>
        </p:nvCxnSpPr>
        <p:spPr>
          <a:xfrm flipV="1">
            <a:off x="1016000" y="3099765"/>
            <a:ext cx="1103782" cy="1162537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CF0735A5-1B0A-495E-80E7-BB9FD57169E4}"/>
              </a:ext>
            </a:extLst>
          </p:cNvPr>
          <p:cNvCxnSpPr>
            <a:cxnSpLocks/>
          </p:cNvCxnSpPr>
          <p:nvPr/>
        </p:nvCxnSpPr>
        <p:spPr>
          <a:xfrm>
            <a:off x="4499116" y="2665828"/>
            <a:ext cx="651220" cy="0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73B858E5-3F5A-40FF-8EB7-87DCE617527B}"/>
              </a:ext>
            </a:extLst>
          </p:cNvPr>
          <p:cNvCxnSpPr>
            <a:cxnSpLocks/>
          </p:cNvCxnSpPr>
          <p:nvPr/>
        </p:nvCxnSpPr>
        <p:spPr>
          <a:xfrm flipV="1">
            <a:off x="8087794" y="3099765"/>
            <a:ext cx="0" cy="596363"/>
          </a:xfrm>
          <a:prstGeom prst="straightConnector1">
            <a:avLst/>
          </a:prstGeom>
          <a:ln w="889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16F5BEBB-6BAE-481D-AAEC-832CEA859DB1}"/>
              </a:ext>
            </a:extLst>
          </p:cNvPr>
          <p:cNvSpPr/>
          <p:nvPr/>
        </p:nvSpPr>
        <p:spPr>
          <a:xfrm>
            <a:off x="10069061" y="1258935"/>
            <a:ext cx="1952939" cy="105456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Part employeurs &amp;</a:t>
            </a:r>
          </a:p>
          <a:p>
            <a:pPr algn="ctr"/>
            <a:r>
              <a:rPr lang="fr-FR" sz="1600" b="1" dirty="0">
                <a:solidFill>
                  <a:schemeClr val="bg1"/>
                </a:solidFill>
              </a:rPr>
              <a:t>Cotisations travailleurs</a:t>
            </a:r>
          </a:p>
        </p:txBody>
      </p:sp>
      <p:sp>
        <p:nvSpPr>
          <p:cNvPr id="50" name="Parchemin : horizontal 49">
            <a:extLst>
              <a:ext uri="{FF2B5EF4-FFF2-40B4-BE49-F238E27FC236}">
                <a16:creationId xmlns:a16="http://schemas.microsoft.com/office/drawing/2014/main" id="{DECB3312-0CF1-42BD-949A-19B5AA608A0C}"/>
              </a:ext>
            </a:extLst>
          </p:cNvPr>
          <p:cNvSpPr/>
          <p:nvPr/>
        </p:nvSpPr>
        <p:spPr>
          <a:xfrm>
            <a:off x="1658290" y="2175254"/>
            <a:ext cx="1111861" cy="1056469"/>
          </a:xfrm>
          <a:prstGeom prst="horizontalScroll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Ministère des finances</a:t>
            </a:r>
          </a:p>
        </p:txBody>
      </p:sp>
      <p:cxnSp>
        <p:nvCxnSpPr>
          <p:cNvPr id="62" name="Connecteur droit avec flèche 61">
            <a:extLst>
              <a:ext uri="{FF2B5EF4-FFF2-40B4-BE49-F238E27FC236}">
                <a16:creationId xmlns:a16="http://schemas.microsoft.com/office/drawing/2014/main" id="{9AD6F671-AB59-4E55-9A18-2D41208AC1F6}"/>
              </a:ext>
            </a:extLst>
          </p:cNvPr>
          <p:cNvCxnSpPr>
            <a:cxnSpLocks/>
          </p:cNvCxnSpPr>
          <p:nvPr/>
        </p:nvCxnSpPr>
        <p:spPr>
          <a:xfrm>
            <a:off x="1106427" y="1306813"/>
            <a:ext cx="0" cy="937342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avec flèche 70">
            <a:extLst>
              <a:ext uri="{FF2B5EF4-FFF2-40B4-BE49-F238E27FC236}">
                <a16:creationId xmlns:a16="http://schemas.microsoft.com/office/drawing/2014/main" id="{13022F29-E15E-4FFE-A675-BD1AEAD33CAD}"/>
              </a:ext>
            </a:extLst>
          </p:cNvPr>
          <p:cNvCxnSpPr>
            <a:cxnSpLocks/>
          </p:cNvCxnSpPr>
          <p:nvPr/>
        </p:nvCxnSpPr>
        <p:spPr>
          <a:xfrm flipH="1">
            <a:off x="9029868" y="1904625"/>
            <a:ext cx="950378" cy="0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Flèche : droite 99">
            <a:extLst>
              <a:ext uri="{FF2B5EF4-FFF2-40B4-BE49-F238E27FC236}">
                <a16:creationId xmlns:a16="http://schemas.microsoft.com/office/drawing/2014/main" id="{A44367FB-DED5-48E2-96A3-52154B65D581}"/>
              </a:ext>
            </a:extLst>
          </p:cNvPr>
          <p:cNvSpPr/>
          <p:nvPr/>
        </p:nvSpPr>
        <p:spPr>
          <a:xfrm>
            <a:off x="9628255" y="5311065"/>
            <a:ext cx="1561513" cy="308761"/>
          </a:xfrm>
          <a:prstGeom prst="righ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Financement</a:t>
            </a:r>
            <a:endParaRPr lang="en-US" dirty="0"/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33942614-4203-44A8-A3D4-01EC603CDF03}"/>
              </a:ext>
            </a:extLst>
          </p:cNvPr>
          <p:cNvSpPr txBox="1"/>
          <p:nvPr/>
        </p:nvSpPr>
        <p:spPr>
          <a:xfrm>
            <a:off x="9524743" y="5022878"/>
            <a:ext cx="1089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</a:t>
            </a:r>
            <a:r>
              <a:rPr lang="en-US" b="1" dirty="0" err="1"/>
              <a:t>gende</a:t>
            </a:r>
            <a:r>
              <a:rPr lang="en-US" b="1" dirty="0"/>
              <a:t>:</a:t>
            </a:r>
          </a:p>
        </p:txBody>
      </p:sp>
      <p:sp>
        <p:nvSpPr>
          <p:cNvPr id="105" name="Flèche : droite 104">
            <a:extLst>
              <a:ext uri="{FF2B5EF4-FFF2-40B4-BE49-F238E27FC236}">
                <a16:creationId xmlns:a16="http://schemas.microsoft.com/office/drawing/2014/main" id="{9CC90A96-1BA8-42AC-B881-931191ABBDE3}"/>
              </a:ext>
            </a:extLst>
          </p:cNvPr>
          <p:cNvSpPr/>
          <p:nvPr/>
        </p:nvSpPr>
        <p:spPr>
          <a:xfrm>
            <a:off x="9651707" y="5547297"/>
            <a:ext cx="1561513" cy="308761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Verification</a:t>
            </a:r>
          </a:p>
        </p:txBody>
      </p:sp>
      <p:sp>
        <p:nvSpPr>
          <p:cNvPr id="106" name="Flèche : droite 105">
            <a:extLst>
              <a:ext uri="{FF2B5EF4-FFF2-40B4-BE49-F238E27FC236}">
                <a16:creationId xmlns:a16="http://schemas.microsoft.com/office/drawing/2014/main" id="{A974B919-4B93-4ECC-B791-184CE9F38A40}"/>
              </a:ext>
            </a:extLst>
          </p:cNvPr>
          <p:cNvSpPr/>
          <p:nvPr/>
        </p:nvSpPr>
        <p:spPr>
          <a:xfrm>
            <a:off x="9656326" y="5770088"/>
            <a:ext cx="1561513" cy="308761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Paiement</a:t>
            </a:r>
            <a:endParaRPr lang="en-US" dirty="0"/>
          </a:p>
        </p:txBody>
      </p:sp>
      <p:cxnSp>
        <p:nvCxnSpPr>
          <p:cNvPr id="107" name="Connecteur droit avec flèche 106">
            <a:extLst>
              <a:ext uri="{FF2B5EF4-FFF2-40B4-BE49-F238E27FC236}">
                <a16:creationId xmlns:a16="http://schemas.microsoft.com/office/drawing/2014/main" id="{19277ACA-309C-44EB-8E5C-78730BCE8D34}"/>
              </a:ext>
            </a:extLst>
          </p:cNvPr>
          <p:cNvCxnSpPr>
            <a:cxnSpLocks/>
          </p:cNvCxnSpPr>
          <p:nvPr/>
        </p:nvCxnSpPr>
        <p:spPr>
          <a:xfrm flipV="1">
            <a:off x="8087794" y="4375278"/>
            <a:ext cx="0" cy="384291"/>
          </a:xfrm>
          <a:prstGeom prst="straightConnector1">
            <a:avLst/>
          </a:prstGeom>
          <a:ln w="889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B6A80AE0-0E67-492C-5A99-E2F72F0B5F82}"/>
              </a:ext>
            </a:extLst>
          </p:cNvPr>
          <p:cNvSpPr/>
          <p:nvPr/>
        </p:nvSpPr>
        <p:spPr>
          <a:xfrm>
            <a:off x="1555360" y="6011270"/>
            <a:ext cx="1952938" cy="79839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Part</a:t>
            </a:r>
          </a:p>
          <a:p>
            <a:pPr algn="ctr"/>
            <a:r>
              <a:rPr lang="fr-FR" sz="1600" b="1" dirty="0">
                <a:solidFill>
                  <a:schemeClr val="bg1"/>
                </a:solidFill>
              </a:rPr>
              <a:t>Cotisations </a:t>
            </a:r>
            <a:r>
              <a:rPr lang="fr-FR" sz="1600" b="1" dirty="0" err="1">
                <a:solidFill>
                  <a:schemeClr val="bg1"/>
                </a:solidFill>
              </a:rPr>
              <a:t>menages</a:t>
            </a:r>
            <a:endParaRPr lang="fr-FR" sz="1600" b="1" dirty="0">
              <a:solidFill>
                <a:schemeClr val="bg1"/>
              </a:solidFill>
            </a:endParaRPr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132188D1-2C84-9EB1-036E-2B2055F9B726}"/>
              </a:ext>
            </a:extLst>
          </p:cNvPr>
          <p:cNvCxnSpPr>
            <a:cxnSpLocks/>
          </p:cNvCxnSpPr>
          <p:nvPr/>
        </p:nvCxnSpPr>
        <p:spPr>
          <a:xfrm flipV="1">
            <a:off x="3945641" y="3220226"/>
            <a:ext cx="1266439" cy="2367776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C2B04ACF-780B-7382-5FD6-3F5DC1D9FCEA}"/>
              </a:ext>
            </a:extLst>
          </p:cNvPr>
          <p:cNvCxnSpPr>
            <a:cxnSpLocks/>
          </p:cNvCxnSpPr>
          <p:nvPr/>
        </p:nvCxnSpPr>
        <p:spPr>
          <a:xfrm flipH="1" flipV="1">
            <a:off x="1522628" y="5457740"/>
            <a:ext cx="646106" cy="486989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llipse 2">
            <a:extLst>
              <a:ext uri="{FF2B5EF4-FFF2-40B4-BE49-F238E27FC236}">
                <a16:creationId xmlns:a16="http://schemas.microsoft.com/office/drawing/2014/main" id="{FE828DBD-3468-046C-6BB6-E8DAD914EC04}"/>
              </a:ext>
            </a:extLst>
          </p:cNvPr>
          <p:cNvSpPr/>
          <p:nvPr/>
        </p:nvSpPr>
        <p:spPr>
          <a:xfrm>
            <a:off x="94966" y="503176"/>
            <a:ext cx="3056351" cy="78169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Budget public</a:t>
            </a:r>
          </a:p>
          <a:p>
            <a:pPr algn="ctr"/>
            <a:r>
              <a:rPr lang="fr-FR" b="1" dirty="0"/>
              <a:t>Partenaires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5829139-95DC-89E8-FB56-264688751C15}"/>
              </a:ext>
            </a:extLst>
          </p:cNvPr>
          <p:cNvSpPr/>
          <p:nvPr/>
        </p:nvSpPr>
        <p:spPr>
          <a:xfrm>
            <a:off x="3595079" y="1189911"/>
            <a:ext cx="1137191" cy="46249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FAPS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A8D9808-F534-8220-B62D-88AEBFC93A03}"/>
              </a:ext>
            </a:extLst>
          </p:cNvPr>
          <p:cNvSpPr/>
          <p:nvPr/>
        </p:nvSpPr>
        <p:spPr>
          <a:xfrm>
            <a:off x="5659" y="2283474"/>
            <a:ext cx="1462048" cy="88170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MSPLS/Renforcement de l’Offre</a:t>
            </a:r>
            <a:endParaRPr lang="fr-FR" b="1" dirty="0">
              <a:solidFill>
                <a:schemeClr val="bg1"/>
              </a:solidFill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D35C6A9-B897-A3B4-E16D-8EDB0584AC62}"/>
              </a:ext>
            </a:extLst>
          </p:cNvPr>
          <p:cNvCxnSpPr>
            <a:cxnSpLocks/>
          </p:cNvCxnSpPr>
          <p:nvPr/>
        </p:nvCxnSpPr>
        <p:spPr>
          <a:xfrm>
            <a:off x="3032369" y="1114560"/>
            <a:ext cx="547080" cy="197185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B7AFE3CD-9DF6-7338-0021-1F7801866F34}"/>
              </a:ext>
            </a:extLst>
          </p:cNvPr>
          <p:cNvCxnSpPr>
            <a:cxnSpLocks/>
          </p:cNvCxnSpPr>
          <p:nvPr/>
        </p:nvCxnSpPr>
        <p:spPr>
          <a:xfrm>
            <a:off x="4620437" y="1584674"/>
            <a:ext cx="529899" cy="158157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lèche : double flèche verticale 15">
            <a:extLst>
              <a:ext uri="{FF2B5EF4-FFF2-40B4-BE49-F238E27FC236}">
                <a16:creationId xmlns:a16="http://schemas.microsoft.com/office/drawing/2014/main" id="{64049C62-E26F-2FDE-5B49-E9FAE55B294B}"/>
              </a:ext>
            </a:extLst>
          </p:cNvPr>
          <p:cNvSpPr/>
          <p:nvPr/>
        </p:nvSpPr>
        <p:spPr>
          <a:xfrm>
            <a:off x="5927823" y="3182404"/>
            <a:ext cx="316730" cy="2494921"/>
          </a:xfrm>
          <a:prstGeom prst="up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lèche : double flèche horizontale 18">
            <a:extLst>
              <a:ext uri="{FF2B5EF4-FFF2-40B4-BE49-F238E27FC236}">
                <a16:creationId xmlns:a16="http://schemas.microsoft.com/office/drawing/2014/main" id="{7DE6ABD1-9D0E-DA15-A28E-D2122FFB77BE}"/>
              </a:ext>
            </a:extLst>
          </p:cNvPr>
          <p:cNvSpPr/>
          <p:nvPr/>
        </p:nvSpPr>
        <p:spPr>
          <a:xfrm>
            <a:off x="9600810" y="6016334"/>
            <a:ext cx="1561512" cy="423642"/>
          </a:xfrm>
          <a:prstGeom prst="left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Contrat</a:t>
            </a:r>
            <a:endParaRPr lang="en-US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73BB28E-0A72-8516-5827-686C6B8EDB10}"/>
              </a:ext>
            </a:extLst>
          </p:cNvPr>
          <p:cNvSpPr/>
          <p:nvPr/>
        </p:nvSpPr>
        <p:spPr>
          <a:xfrm>
            <a:off x="7369918" y="3766091"/>
            <a:ext cx="3219928" cy="57060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Structure provinciale </a:t>
            </a:r>
            <a:r>
              <a:rPr lang="fr-FR" sz="1400" b="1" dirty="0" err="1"/>
              <a:t>deleguee</a:t>
            </a:r>
            <a:r>
              <a:rPr lang="fr-FR" sz="1400" b="1" dirty="0"/>
              <a:t> de Vérification Validation</a:t>
            </a:r>
          </a:p>
          <a:p>
            <a:pPr algn="ctr"/>
            <a:endParaRPr lang="fr-FR" sz="1400" dirty="0"/>
          </a:p>
        </p:txBody>
      </p:sp>
      <p:sp>
        <p:nvSpPr>
          <p:cNvPr id="15" name="Bouton d’action : accueil 1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112177B-A7D3-2B6B-E89D-BFB7D076B4CF}"/>
              </a:ext>
            </a:extLst>
          </p:cNvPr>
          <p:cNvSpPr/>
          <p:nvPr/>
        </p:nvSpPr>
        <p:spPr>
          <a:xfrm>
            <a:off x="6361726" y="4830548"/>
            <a:ext cx="2703051" cy="757454"/>
          </a:xfrm>
          <a:prstGeom prst="actionButtonHo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HD/CDS</a:t>
            </a:r>
          </a:p>
          <a:p>
            <a:pPr algn="ctr"/>
            <a:r>
              <a:rPr lang="fr-FR" dirty="0"/>
              <a:t> </a:t>
            </a:r>
          </a:p>
        </p:txBody>
      </p:sp>
      <p:sp>
        <p:nvSpPr>
          <p:cNvPr id="17" name="Flèche : double flèche verticale 16">
            <a:extLst>
              <a:ext uri="{FF2B5EF4-FFF2-40B4-BE49-F238E27FC236}">
                <a16:creationId xmlns:a16="http://schemas.microsoft.com/office/drawing/2014/main" id="{73DC5577-E755-F3A4-8DDA-868ACC7EC308}"/>
              </a:ext>
            </a:extLst>
          </p:cNvPr>
          <p:cNvSpPr/>
          <p:nvPr/>
        </p:nvSpPr>
        <p:spPr>
          <a:xfrm>
            <a:off x="7002443" y="3255704"/>
            <a:ext cx="316730" cy="1433530"/>
          </a:xfrm>
          <a:prstGeom prst="up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lèche : double flèche verticale 17">
            <a:extLst>
              <a:ext uri="{FF2B5EF4-FFF2-40B4-BE49-F238E27FC236}">
                <a16:creationId xmlns:a16="http://schemas.microsoft.com/office/drawing/2014/main" id="{20FBA30D-25B0-E0E7-41F2-4D4AB3FD3BAF}"/>
              </a:ext>
            </a:extLst>
          </p:cNvPr>
          <p:cNvSpPr/>
          <p:nvPr/>
        </p:nvSpPr>
        <p:spPr>
          <a:xfrm>
            <a:off x="7588667" y="3197088"/>
            <a:ext cx="304871" cy="499040"/>
          </a:xfrm>
          <a:prstGeom prst="up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1C47C7DF-ED1A-A0C7-66C7-1F5698589E73}"/>
              </a:ext>
            </a:extLst>
          </p:cNvPr>
          <p:cNvCxnSpPr>
            <a:cxnSpLocks/>
          </p:cNvCxnSpPr>
          <p:nvPr/>
        </p:nvCxnSpPr>
        <p:spPr>
          <a:xfrm>
            <a:off x="6703684" y="3220226"/>
            <a:ext cx="0" cy="1539343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lipse 10">
            <a:extLst>
              <a:ext uri="{FF2B5EF4-FFF2-40B4-BE49-F238E27FC236}">
                <a16:creationId xmlns:a16="http://schemas.microsoft.com/office/drawing/2014/main" id="{2F9138A4-34B6-5C5B-BC23-46E1DCA206F6}"/>
              </a:ext>
            </a:extLst>
          </p:cNvPr>
          <p:cNvSpPr/>
          <p:nvPr/>
        </p:nvSpPr>
        <p:spPr>
          <a:xfrm>
            <a:off x="3151317" y="2405139"/>
            <a:ext cx="1239556" cy="754556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MSNDPHASG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DD728D94-E71B-52C2-14F8-CB0AB881AE59}"/>
              </a:ext>
            </a:extLst>
          </p:cNvPr>
          <p:cNvCxnSpPr>
            <a:cxnSpLocks/>
          </p:cNvCxnSpPr>
          <p:nvPr/>
        </p:nvCxnSpPr>
        <p:spPr>
          <a:xfrm>
            <a:off x="2119782" y="1306813"/>
            <a:ext cx="2888316" cy="690799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F6EFDAEF-FA6F-A0E9-697C-4B0159B7960E}"/>
              </a:ext>
            </a:extLst>
          </p:cNvPr>
          <p:cNvCxnSpPr>
            <a:cxnSpLocks/>
          </p:cNvCxnSpPr>
          <p:nvPr/>
        </p:nvCxnSpPr>
        <p:spPr>
          <a:xfrm>
            <a:off x="2883877" y="2320475"/>
            <a:ext cx="2185462" cy="0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F46D25C3-7723-16A8-8587-F6E18BFE61B9}"/>
              </a:ext>
            </a:extLst>
          </p:cNvPr>
          <p:cNvCxnSpPr>
            <a:cxnSpLocks/>
          </p:cNvCxnSpPr>
          <p:nvPr/>
        </p:nvCxnSpPr>
        <p:spPr>
          <a:xfrm>
            <a:off x="959959" y="3196392"/>
            <a:ext cx="5581518" cy="2038281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8" name="Flèche : double flèche horizontale 37">
            <a:extLst>
              <a:ext uri="{FF2B5EF4-FFF2-40B4-BE49-F238E27FC236}">
                <a16:creationId xmlns:a16="http://schemas.microsoft.com/office/drawing/2014/main" id="{EA6C79F0-717B-50D9-AA18-F71F17193E0B}"/>
              </a:ext>
            </a:extLst>
          </p:cNvPr>
          <p:cNvSpPr/>
          <p:nvPr/>
        </p:nvSpPr>
        <p:spPr>
          <a:xfrm>
            <a:off x="9600810" y="6439976"/>
            <a:ext cx="1561513" cy="368948"/>
          </a:xfrm>
          <a:prstGeom prst="left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Renfo</a:t>
            </a:r>
            <a:r>
              <a:rPr lang="en-US" dirty="0"/>
              <a:t> </a:t>
            </a:r>
            <a:r>
              <a:rPr lang="en-US" dirty="0" err="1"/>
              <a:t>offre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441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2730D3-9E8F-4879-8D39-E34746E53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630"/>
            <a:ext cx="10515600" cy="40799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0070C0"/>
                </a:solidFill>
              </a:rPr>
              <a:t>Système à 2 régimes et perspective d’unification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649586A1-B87C-4BF5-A6D4-A6F2964B77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7902757"/>
              </p:ext>
            </p:extLst>
          </p:nvPr>
        </p:nvGraphicFramePr>
        <p:xfrm>
          <a:off x="156307" y="583815"/>
          <a:ext cx="11746523" cy="615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9884">
                  <a:extLst>
                    <a:ext uri="{9D8B030D-6E8A-4147-A177-3AD203B41FA5}">
                      <a16:colId xmlns:a16="http://schemas.microsoft.com/office/drawing/2014/main" val="1901569802"/>
                    </a:ext>
                  </a:extLst>
                </a:gridCol>
                <a:gridCol w="6106639">
                  <a:extLst>
                    <a:ext uri="{9D8B030D-6E8A-4147-A177-3AD203B41FA5}">
                      <a16:colId xmlns:a16="http://schemas.microsoft.com/office/drawing/2014/main" val="3167562671"/>
                    </a:ext>
                  </a:extLst>
                </a:gridCol>
              </a:tblGrid>
              <a:tr h="651353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sz="2000" dirty="0"/>
                        <a:t>AVANTAGES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sz="2000" dirty="0"/>
                        <a:t>DEFIS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336867"/>
                  </a:ext>
                </a:extLst>
              </a:tr>
              <a:tr h="4951294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/>
                        <a:t>Mécanisme intégré de couverture du secteur informel et rural prenant en compte la CAM, les indigents, les gratuités ciblées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/>
                        <a:t>Extension de la couverture des populations du secteur informel et rural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/>
                        <a:t>Amélioration de l’efficience technique et allocative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/>
                        <a:t>Instance nationale de coordination et  de régulation de haut niveau qui veille à la soutenabilité du système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/>
                        <a:t>Gain en efficience(réduction couts de gestion)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b="1" dirty="0">
                          <a:solidFill>
                            <a:srgbClr val="0070C0"/>
                          </a:solidFill>
                        </a:rPr>
                        <a:t>Mutualisation renforcée  à terme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/>
                        <a:t>Fusion des secteurs public et privé formels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/>
                        <a:t>Maintien de l’équilibre financier du système unifié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/>
                        <a:t>Disposition des travailleurs du secteur formel  mutualiser avec le secteur informel / crainte de la perte des acquis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2400" dirty="0"/>
                        <a:t>Mobilisation de ressources supplémentaires pour maintenir l’équilibre financier de la caisse nationale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2400" dirty="0"/>
                        <a:t>Gestion des conflits d’intérêts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endParaRPr lang="fr-FR" sz="2400" dirty="0"/>
                    </a:p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endParaRPr lang="fr-FR" sz="2400" dirty="0"/>
                    </a:p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4605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442755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1285</Words>
  <Application>Microsoft Office PowerPoint</Application>
  <PresentationFormat>Widescreen</PresentationFormat>
  <Paragraphs>180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Thème Office</vt:lpstr>
      <vt:lpstr>Options stratégiques du système de couverture sanitaire universelle au Burundi</vt:lpstr>
      <vt:lpstr>Objectifs de l’atelier</vt:lpstr>
      <vt:lpstr>Options choisies</vt:lpstr>
      <vt:lpstr>Système à 3 régimes </vt:lpstr>
      <vt:lpstr>Système CMU à 3 régimes</vt:lpstr>
      <vt:lpstr>Options choisies</vt:lpstr>
      <vt:lpstr>Système à 2 régimes/3 Caisses </vt:lpstr>
      <vt:lpstr>Système à 2 régimes / 3 Caisses</vt:lpstr>
      <vt:lpstr>Options choisies</vt:lpstr>
      <vt:lpstr>Système avec fusion des 3 Caisses </vt:lpstr>
      <vt:lpstr>Système à 2 régimes et perspective d’unification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Option stratégique du système de couverture maladie universelle au Burundi</dc:title>
  <dc:creator>LONGANG OWONO, Virginie Elise</dc:creator>
  <cp:lastModifiedBy>Ouédraogo Peggy</cp:lastModifiedBy>
  <cp:revision>54</cp:revision>
  <dcterms:created xsi:type="dcterms:W3CDTF">2022-09-01T09:28:02Z</dcterms:created>
  <dcterms:modified xsi:type="dcterms:W3CDTF">2022-09-08T16:31:48Z</dcterms:modified>
</cp:coreProperties>
</file>