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48" r:id="rId1"/>
  </p:sldMasterIdLst>
  <p:notesMasterIdLst>
    <p:notesMasterId r:id="rId24"/>
  </p:notesMasterIdLst>
  <p:sldIdLst>
    <p:sldId id="453" r:id="rId2"/>
    <p:sldId id="454" r:id="rId3"/>
    <p:sldId id="481" r:id="rId4"/>
    <p:sldId id="482" r:id="rId5"/>
    <p:sldId id="483" r:id="rId6"/>
    <p:sldId id="484" r:id="rId7"/>
    <p:sldId id="489" r:id="rId8"/>
    <p:sldId id="490" r:id="rId9"/>
    <p:sldId id="491" r:id="rId10"/>
    <p:sldId id="429" r:id="rId11"/>
    <p:sldId id="475" r:id="rId12"/>
    <p:sldId id="432" r:id="rId13"/>
    <p:sldId id="476" r:id="rId14"/>
    <p:sldId id="437" r:id="rId15"/>
    <p:sldId id="438" r:id="rId16"/>
    <p:sldId id="439" r:id="rId17"/>
    <p:sldId id="440" r:id="rId18"/>
    <p:sldId id="441" r:id="rId19"/>
    <p:sldId id="442" r:id="rId20"/>
    <p:sldId id="461" r:id="rId21"/>
    <p:sldId id="488" r:id="rId22"/>
    <p:sldId id="452" r:id="rId23"/>
  </p:sldIdLst>
  <p:sldSz cx="12192000" cy="6858000"/>
  <p:notesSz cx="9144000" cy="6858000"/>
  <p:defaultTextStyle>
    <a:defPPr>
      <a:defRPr lang="fr-FR"/>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FC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Style léger 3 - Accentuation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912C8C85-51F0-491E-9774-3900AFEF0FD7}" styleName="Style léger 2 - Accentuation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Style moyen 1 - Accentuation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26" autoAdjust="0"/>
    <p:restoredTop sz="94660" autoAdjust="0"/>
  </p:normalViewPr>
  <p:slideViewPr>
    <p:cSldViewPr snapToGrid="0">
      <p:cViewPr varScale="1">
        <p:scale>
          <a:sx n="103" d="100"/>
          <a:sy n="103" d="100"/>
        </p:scale>
        <p:origin x="-90" y="-258"/>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E1D037-951B-4B6E-8B16-70ECA81CAF98}" type="doc">
      <dgm:prSet loTypeId="urn:microsoft.com/office/officeart/2009/3/layout/HorizontalOrganizationChart" loCatId="hierarchy" qsTypeId="urn:microsoft.com/office/officeart/2005/8/quickstyle/simple1" qsCatId="simple" csTypeId="urn:microsoft.com/office/officeart/2005/8/colors/accent0_2" csCatId="mainScheme" phldr="1"/>
      <dgm:spPr/>
      <dgm:t>
        <a:bodyPr/>
        <a:lstStyle/>
        <a:p>
          <a:endParaRPr lang="fr-FR"/>
        </a:p>
      </dgm:t>
    </dgm:pt>
    <dgm:pt modelId="{7EF8E642-7CEA-4DC7-945A-2129E7994524}">
      <dgm:prSet phldrT="[Texte]" custT="1"/>
      <dgm:spPr>
        <a:ln w="28575">
          <a:solidFill>
            <a:srgbClr val="0070C0"/>
          </a:solidFill>
        </a:ln>
      </dgm:spPr>
      <dgm:t>
        <a:bodyPr lIns="36000" rIns="36000"/>
        <a:lstStyle/>
        <a:p>
          <a:r>
            <a:rPr lang="fr-FR" sz="1600" b="1" u="sng" dirty="0" smtClean="0">
              <a:solidFill>
                <a:schemeClr val="tx1"/>
              </a:solidFill>
            </a:rPr>
            <a:t>Groupe de rédaction: </a:t>
          </a:r>
        </a:p>
        <a:p>
          <a:r>
            <a:rPr lang="fr-FR" sz="1600" b="1" dirty="0" smtClean="0">
              <a:solidFill>
                <a:schemeClr val="tx1"/>
              </a:solidFill>
            </a:rPr>
            <a:t>Prise en compte des amendements</a:t>
          </a:r>
          <a:endParaRPr lang="fr-FR" sz="1600" b="1" dirty="0">
            <a:solidFill>
              <a:schemeClr val="tx1"/>
            </a:solidFill>
          </a:endParaRPr>
        </a:p>
      </dgm:t>
    </dgm:pt>
    <dgm:pt modelId="{32FA20C1-E7FC-4FA4-AC8C-107F97ACAD69}" type="parTrans" cxnId="{7577EFFA-4989-4C6A-B953-A4A29A87471D}">
      <dgm:prSet/>
      <dgm:spPr/>
      <dgm:t>
        <a:bodyPr/>
        <a:lstStyle/>
        <a:p>
          <a:endParaRPr lang="fr-FR" sz="2000" b="1">
            <a:solidFill>
              <a:schemeClr val="tx1"/>
            </a:solidFill>
          </a:endParaRPr>
        </a:p>
      </dgm:t>
    </dgm:pt>
    <dgm:pt modelId="{3DD1E097-4130-49B3-855D-D6B3BAE36ECF}" type="sibTrans" cxnId="{7577EFFA-4989-4C6A-B953-A4A29A87471D}">
      <dgm:prSet/>
      <dgm:spPr/>
      <dgm:t>
        <a:bodyPr/>
        <a:lstStyle/>
        <a:p>
          <a:endParaRPr lang="fr-FR" sz="2000" b="1">
            <a:solidFill>
              <a:schemeClr val="tx1"/>
            </a:solidFill>
          </a:endParaRPr>
        </a:p>
      </dgm:t>
    </dgm:pt>
    <dgm:pt modelId="{4C9F62C5-667F-4009-AB63-7947BC0AD830}">
      <dgm:prSet phldrT="[Texte]" custT="1"/>
      <dgm:spPr>
        <a:ln w="28575">
          <a:solidFill>
            <a:srgbClr val="0070C0"/>
          </a:solidFill>
        </a:ln>
      </dgm:spPr>
      <dgm:t>
        <a:bodyPr/>
        <a:lstStyle/>
        <a:p>
          <a:r>
            <a:rPr lang="fr-FR" sz="1400" b="1" dirty="0" smtClean="0">
              <a:solidFill>
                <a:schemeClr val="tx1"/>
              </a:solidFill>
            </a:rPr>
            <a:t>Amendements du Premier ministère</a:t>
          </a:r>
          <a:endParaRPr lang="fr-FR" sz="1400" b="1" dirty="0">
            <a:solidFill>
              <a:schemeClr val="tx1"/>
            </a:solidFill>
          </a:endParaRPr>
        </a:p>
      </dgm:t>
    </dgm:pt>
    <dgm:pt modelId="{ED143BCC-E695-4BC9-A934-3853856432F3}" type="parTrans" cxnId="{09EBB13E-DC07-48BC-A9FE-EAEB41A19740}">
      <dgm:prSet/>
      <dgm:spPr>
        <a:ln w="28575">
          <a:solidFill>
            <a:srgbClr val="0070C0"/>
          </a:solidFill>
        </a:ln>
      </dgm:spPr>
      <dgm:t>
        <a:bodyPr/>
        <a:lstStyle/>
        <a:p>
          <a:endParaRPr lang="fr-FR" sz="2000" b="1">
            <a:solidFill>
              <a:schemeClr val="tx1"/>
            </a:solidFill>
          </a:endParaRPr>
        </a:p>
      </dgm:t>
    </dgm:pt>
    <dgm:pt modelId="{DE2EDAA2-1FA5-4238-9B8D-3F5583EE2F15}" type="sibTrans" cxnId="{09EBB13E-DC07-48BC-A9FE-EAEB41A19740}">
      <dgm:prSet/>
      <dgm:spPr/>
      <dgm:t>
        <a:bodyPr/>
        <a:lstStyle/>
        <a:p>
          <a:endParaRPr lang="fr-FR" sz="2000" b="1">
            <a:solidFill>
              <a:schemeClr val="tx1"/>
            </a:solidFill>
          </a:endParaRPr>
        </a:p>
      </dgm:t>
    </dgm:pt>
    <dgm:pt modelId="{254D5096-60B9-4353-90D3-4A94658AAEFD}">
      <dgm:prSet phldrT="[Texte]" custT="1"/>
      <dgm:spPr>
        <a:ln w="28575">
          <a:solidFill>
            <a:srgbClr val="0070C0"/>
          </a:solidFill>
        </a:ln>
      </dgm:spPr>
      <dgm:t>
        <a:bodyPr/>
        <a:lstStyle/>
        <a:p>
          <a:r>
            <a:rPr lang="fr-FR" sz="1400" b="1" dirty="0" smtClean="0">
              <a:solidFill>
                <a:schemeClr val="tx1"/>
              </a:solidFill>
            </a:rPr>
            <a:t>Amendements des départements ministériels</a:t>
          </a:r>
          <a:endParaRPr lang="fr-FR" sz="1400" b="1" dirty="0">
            <a:solidFill>
              <a:schemeClr val="tx1"/>
            </a:solidFill>
          </a:endParaRPr>
        </a:p>
      </dgm:t>
    </dgm:pt>
    <dgm:pt modelId="{8FC3FFC1-CA75-4452-A0B6-7A8532EE2E25}" type="parTrans" cxnId="{B4BB21DC-1575-40FE-AFB3-CF63317E63A2}">
      <dgm:prSet/>
      <dgm:spPr/>
      <dgm:t>
        <a:bodyPr/>
        <a:lstStyle/>
        <a:p>
          <a:endParaRPr lang="fr-FR" sz="2000" b="1">
            <a:solidFill>
              <a:schemeClr val="tx1"/>
            </a:solidFill>
          </a:endParaRPr>
        </a:p>
      </dgm:t>
    </dgm:pt>
    <dgm:pt modelId="{A7F2A798-3C11-49E7-A332-9C14459E5259}" type="sibTrans" cxnId="{B4BB21DC-1575-40FE-AFB3-CF63317E63A2}">
      <dgm:prSet/>
      <dgm:spPr/>
      <dgm:t>
        <a:bodyPr/>
        <a:lstStyle/>
        <a:p>
          <a:endParaRPr lang="fr-FR" sz="2000" b="1">
            <a:solidFill>
              <a:schemeClr val="tx1"/>
            </a:solidFill>
          </a:endParaRPr>
        </a:p>
      </dgm:t>
    </dgm:pt>
    <dgm:pt modelId="{4AC4A279-4E14-4D21-8B72-7E20763E74C0}">
      <dgm:prSet phldrT="[Texte]" custT="1"/>
      <dgm:spPr>
        <a:ln w="28575">
          <a:solidFill>
            <a:srgbClr val="0070C0"/>
          </a:solidFill>
        </a:ln>
      </dgm:spPr>
      <dgm:t>
        <a:bodyPr/>
        <a:lstStyle/>
        <a:p>
          <a:r>
            <a:rPr lang="fr-FR" sz="1400" b="1" dirty="0" smtClean="0">
              <a:solidFill>
                <a:schemeClr val="tx1"/>
              </a:solidFill>
            </a:rPr>
            <a:t>Amendements des institutions</a:t>
          </a:r>
          <a:endParaRPr lang="fr-FR" sz="1400" b="1" dirty="0">
            <a:solidFill>
              <a:schemeClr val="tx1"/>
            </a:solidFill>
          </a:endParaRPr>
        </a:p>
      </dgm:t>
    </dgm:pt>
    <dgm:pt modelId="{F91113D9-DA19-4243-81C5-90ED86602778}" type="parTrans" cxnId="{AB71955A-C529-4328-9BB7-C42ADB376797}">
      <dgm:prSet/>
      <dgm:spPr>
        <a:ln w="28575">
          <a:solidFill>
            <a:srgbClr val="0070C0"/>
          </a:solidFill>
        </a:ln>
      </dgm:spPr>
      <dgm:t>
        <a:bodyPr/>
        <a:lstStyle/>
        <a:p>
          <a:endParaRPr lang="fr-FR" sz="2000" b="1">
            <a:solidFill>
              <a:schemeClr val="tx1"/>
            </a:solidFill>
          </a:endParaRPr>
        </a:p>
      </dgm:t>
    </dgm:pt>
    <dgm:pt modelId="{C950E03E-CDBF-4264-9748-4DF104018249}" type="sibTrans" cxnId="{AB71955A-C529-4328-9BB7-C42ADB376797}">
      <dgm:prSet/>
      <dgm:spPr/>
      <dgm:t>
        <a:bodyPr/>
        <a:lstStyle/>
        <a:p>
          <a:endParaRPr lang="fr-FR" sz="2000" b="1">
            <a:solidFill>
              <a:schemeClr val="tx1"/>
            </a:solidFill>
          </a:endParaRPr>
        </a:p>
      </dgm:t>
    </dgm:pt>
    <dgm:pt modelId="{B300E362-4C8F-40F1-903F-17255BF3BF20}" type="pres">
      <dgm:prSet presAssocID="{C4E1D037-951B-4B6E-8B16-70ECA81CAF98}" presName="hierChild1" presStyleCnt="0">
        <dgm:presLayoutVars>
          <dgm:orgChart val="1"/>
          <dgm:chPref val="1"/>
          <dgm:dir/>
          <dgm:animOne val="branch"/>
          <dgm:animLvl val="lvl"/>
          <dgm:resizeHandles/>
        </dgm:presLayoutVars>
      </dgm:prSet>
      <dgm:spPr/>
      <dgm:t>
        <a:bodyPr/>
        <a:lstStyle/>
        <a:p>
          <a:endParaRPr lang="fr-FR"/>
        </a:p>
      </dgm:t>
    </dgm:pt>
    <dgm:pt modelId="{F6776CA1-6989-49D1-9C22-BCE693B4270B}" type="pres">
      <dgm:prSet presAssocID="{7EF8E642-7CEA-4DC7-945A-2129E7994524}" presName="hierRoot1" presStyleCnt="0">
        <dgm:presLayoutVars>
          <dgm:hierBranch val="init"/>
        </dgm:presLayoutVars>
      </dgm:prSet>
      <dgm:spPr/>
    </dgm:pt>
    <dgm:pt modelId="{A851DA96-5E25-4EE8-8263-20AA8A12F7C5}" type="pres">
      <dgm:prSet presAssocID="{7EF8E642-7CEA-4DC7-945A-2129E7994524}" presName="rootComposite1" presStyleCnt="0"/>
      <dgm:spPr/>
    </dgm:pt>
    <dgm:pt modelId="{F2EEF1DE-83C2-408E-846F-2F41D9E17343}" type="pres">
      <dgm:prSet presAssocID="{7EF8E642-7CEA-4DC7-945A-2129E7994524}" presName="rootText1" presStyleLbl="node0" presStyleIdx="0" presStyleCnt="1" custScaleX="89371" custScaleY="466059" custLinFactNeighborX="-856" custLinFactNeighborY="4615">
        <dgm:presLayoutVars>
          <dgm:chPref val="3"/>
        </dgm:presLayoutVars>
      </dgm:prSet>
      <dgm:spPr/>
      <dgm:t>
        <a:bodyPr/>
        <a:lstStyle/>
        <a:p>
          <a:endParaRPr lang="fr-FR"/>
        </a:p>
      </dgm:t>
    </dgm:pt>
    <dgm:pt modelId="{3A4ADE74-E464-4EBF-809A-2E219CDE4F82}" type="pres">
      <dgm:prSet presAssocID="{7EF8E642-7CEA-4DC7-945A-2129E7994524}" presName="rootConnector1" presStyleLbl="node1" presStyleIdx="0" presStyleCnt="0"/>
      <dgm:spPr/>
      <dgm:t>
        <a:bodyPr/>
        <a:lstStyle/>
        <a:p>
          <a:endParaRPr lang="fr-FR"/>
        </a:p>
      </dgm:t>
    </dgm:pt>
    <dgm:pt modelId="{3622E7D0-6EFF-4166-BB81-C624D3ED2528}" type="pres">
      <dgm:prSet presAssocID="{7EF8E642-7CEA-4DC7-945A-2129E7994524}" presName="hierChild2" presStyleCnt="0"/>
      <dgm:spPr/>
    </dgm:pt>
    <dgm:pt modelId="{98133C9A-7BDE-486C-9B12-D784D78E4A7A}" type="pres">
      <dgm:prSet presAssocID="{ED143BCC-E695-4BC9-A934-3853856432F3}" presName="Name64" presStyleLbl="parChTrans1D2" presStyleIdx="0" presStyleCnt="3"/>
      <dgm:spPr/>
      <dgm:t>
        <a:bodyPr/>
        <a:lstStyle/>
        <a:p>
          <a:endParaRPr lang="fr-FR"/>
        </a:p>
      </dgm:t>
    </dgm:pt>
    <dgm:pt modelId="{4BC3F8E1-4CE7-4E45-AA3B-757D922846EB}" type="pres">
      <dgm:prSet presAssocID="{4C9F62C5-667F-4009-AB63-7947BC0AD830}" presName="hierRoot2" presStyleCnt="0">
        <dgm:presLayoutVars>
          <dgm:hierBranch val="init"/>
        </dgm:presLayoutVars>
      </dgm:prSet>
      <dgm:spPr/>
    </dgm:pt>
    <dgm:pt modelId="{11895BA1-2ABD-47BC-BDA9-59DF6131E60B}" type="pres">
      <dgm:prSet presAssocID="{4C9F62C5-667F-4009-AB63-7947BC0AD830}" presName="rootComposite" presStyleCnt="0"/>
      <dgm:spPr/>
    </dgm:pt>
    <dgm:pt modelId="{B360572C-4391-41EC-BBED-0E23D6EBAB03}" type="pres">
      <dgm:prSet presAssocID="{4C9F62C5-667F-4009-AB63-7947BC0AD830}" presName="rootText" presStyleLbl="node2" presStyleIdx="0" presStyleCnt="3" custScaleY="155376">
        <dgm:presLayoutVars>
          <dgm:chPref val="3"/>
        </dgm:presLayoutVars>
      </dgm:prSet>
      <dgm:spPr/>
      <dgm:t>
        <a:bodyPr/>
        <a:lstStyle/>
        <a:p>
          <a:endParaRPr lang="fr-FR"/>
        </a:p>
      </dgm:t>
    </dgm:pt>
    <dgm:pt modelId="{CE550230-102D-4046-9652-2FAD3BD5C7BB}" type="pres">
      <dgm:prSet presAssocID="{4C9F62C5-667F-4009-AB63-7947BC0AD830}" presName="rootConnector" presStyleLbl="node2" presStyleIdx="0" presStyleCnt="3"/>
      <dgm:spPr/>
      <dgm:t>
        <a:bodyPr/>
        <a:lstStyle/>
        <a:p>
          <a:endParaRPr lang="fr-FR"/>
        </a:p>
      </dgm:t>
    </dgm:pt>
    <dgm:pt modelId="{E5D3FEB8-F179-4436-9896-D33633D4736E}" type="pres">
      <dgm:prSet presAssocID="{4C9F62C5-667F-4009-AB63-7947BC0AD830}" presName="hierChild4" presStyleCnt="0"/>
      <dgm:spPr/>
    </dgm:pt>
    <dgm:pt modelId="{EA518A96-A323-4465-9620-811735AF0B59}" type="pres">
      <dgm:prSet presAssocID="{4C9F62C5-667F-4009-AB63-7947BC0AD830}" presName="hierChild5" presStyleCnt="0"/>
      <dgm:spPr/>
    </dgm:pt>
    <dgm:pt modelId="{168BA08B-CF9D-48FB-B706-7B62F4968DEB}" type="pres">
      <dgm:prSet presAssocID="{8FC3FFC1-CA75-4452-A0B6-7A8532EE2E25}" presName="Name64" presStyleLbl="parChTrans1D2" presStyleIdx="1" presStyleCnt="3"/>
      <dgm:spPr/>
      <dgm:t>
        <a:bodyPr/>
        <a:lstStyle/>
        <a:p>
          <a:endParaRPr lang="fr-FR"/>
        </a:p>
      </dgm:t>
    </dgm:pt>
    <dgm:pt modelId="{566B4EDB-C789-4B7A-809B-33F53D68FC86}" type="pres">
      <dgm:prSet presAssocID="{254D5096-60B9-4353-90D3-4A94658AAEFD}" presName="hierRoot2" presStyleCnt="0">
        <dgm:presLayoutVars>
          <dgm:hierBranch val="init"/>
        </dgm:presLayoutVars>
      </dgm:prSet>
      <dgm:spPr/>
    </dgm:pt>
    <dgm:pt modelId="{FFF4F484-0EED-41AC-A793-0DACDA6003F1}" type="pres">
      <dgm:prSet presAssocID="{254D5096-60B9-4353-90D3-4A94658AAEFD}" presName="rootComposite" presStyleCnt="0"/>
      <dgm:spPr/>
    </dgm:pt>
    <dgm:pt modelId="{CE658A09-85DD-466F-9A85-61CB74DB969D}" type="pres">
      <dgm:prSet presAssocID="{254D5096-60B9-4353-90D3-4A94658AAEFD}" presName="rootText" presStyleLbl="node2" presStyleIdx="1" presStyleCnt="3" custScaleY="182667" custLinFactNeighborX="72" custLinFactNeighborY="-9921">
        <dgm:presLayoutVars>
          <dgm:chPref val="3"/>
        </dgm:presLayoutVars>
      </dgm:prSet>
      <dgm:spPr/>
      <dgm:t>
        <a:bodyPr/>
        <a:lstStyle/>
        <a:p>
          <a:endParaRPr lang="fr-FR"/>
        </a:p>
      </dgm:t>
    </dgm:pt>
    <dgm:pt modelId="{9C2DF1AA-39F3-4298-BAC5-C80F0F02B137}" type="pres">
      <dgm:prSet presAssocID="{254D5096-60B9-4353-90D3-4A94658AAEFD}" presName="rootConnector" presStyleLbl="node2" presStyleIdx="1" presStyleCnt="3"/>
      <dgm:spPr/>
      <dgm:t>
        <a:bodyPr/>
        <a:lstStyle/>
        <a:p>
          <a:endParaRPr lang="fr-FR"/>
        </a:p>
      </dgm:t>
    </dgm:pt>
    <dgm:pt modelId="{CCD2AA4B-0DC6-47E4-836F-6B7FC36385CB}" type="pres">
      <dgm:prSet presAssocID="{254D5096-60B9-4353-90D3-4A94658AAEFD}" presName="hierChild4" presStyleCnt="0"/>
      <dgm:spPr/>
    </dgm:pt>
    <dgm:pt modelId="{4D10EC87-7574-4BC7-9822-46A2EFFDF4E1}" type="pres">
      <dgm:prSet presAssocID="{254D5096-60B9-4353-90D3-4A94658AAEFD}" presName="hierChild5" presStyleCnt="0"/>
      <dgm:spPr/>
    </dgm:pt>
    <dgm:pt modelId="{F60DFE94-AE75-4F37-B2AF-51FB463DEA94}" type="pres">
      <dgm:prSet presAssocID="{F91113D9-DA19-4243-81C5-90ED86602778}" presName="Name64" presStyleLbl="parChTrans1D2" presStyleIdx="2" presStyleCnt="3"/>
      <dgm:spPr/>
      <dgm:t>
        <a:bodyPr/>
        <a:lstStyle/>
        <a:p>
          <a:endParaRPr lang="fr-FR"/>
        </a:p>
      </dgm:t>
    </dgm:pt>
    <dgm:pt modelId="{C3133863-41AF-40AF-BE0B-BF53A19B8407}" type="pres">
      <dgm:prSet presAssocID="{4AC4A279-4E14-4D21-8B72-7E20763E74C0}" presName="hierRoot2" presStyleCnt="0">
        <dgm:presLayoutVars>
          <dgm:hierBranch val="init"/>
        </dgm:presLayoutVars>
      </dgm:prSet>
      <dgm:spPr/>
    </dgm:pt>
    <dgm:pt modelId="{8F296063-BB5B-4D2A-B3E7-50D62DA07CD1}" type="pres">
      <dgm:prSet presAssocID="{4AC4A279-4E14-4D21-8B72-7E20763E74C0}" presName="rootComposite" presStyleCnt="0"/>
      <dgm:spPr/>
    </dgm:pt>
    <dgm:pt modelId="{2C9F061C-9C77-4960-9E7E-31373CAE982B}" type="pres">
      <dgm:prSet presAssocID="{4AC4A279-4E14-4D21-8B72-7E20763E74C0}" presName="rootText" presStyleLbl="node2" presStyleIdx="2" presStyleCnt="3" custScaleY="131033">
        <dgm:presLayoutVars>
          <dgm:chPref val="3"/>
        </dgm:presLayoutVars>
      </dgm:prSet>
      <dgm:spPr/>
      <dgm:t>
        <a:bodyPr/>
        <a:lstStyle/>
        <a:p>
          <a:endParaRPr lang="fr-FR"/>
        </a:p>
      </dgm:t>
    </dgm:pt>
    <dgm:pt modelId="{426E7087-2926-4C0D-BC42-1A89BECD129B}" type="pres">
      <dgm:prSet presAssocID="{4AC4A279-4E14-4D21-8B72-7E20763E74C0}" presName="rootConnector" presStyleLbl="node2" presStyleIdx="2" presStyleCnt="3"/>
      <dgm:spPr/>
      <dgm:t>
        <a:bodyPr/>
        <a:lstStyle/>
        <a:p>
          <a:endParaRPr lang="fr-FR"/>
        </a:p>
      </dgm:t>
    </dgm:pt>
    <dgm:pt modelId="{711804E5-78A6-47FE-ACFE-534866EB8987}" type="pres">
      <dgm:prSet presAssocID="{4AC4A279-4E14-4D21-8B72-7E20763E74C0}" presName="hierChild4" presStyleCnt="0"/>
      <dgm:spPr/>
    </dgm:pt>
    <dgm:pt modelId="{E35E613A-0EB0-458C-9ADE-E3E05D889849}" type="pres">
      <dgm:prSet presAssocID="{4AC4A279-4E14-4D21-8B72-7E20763E74C0}" presName="hierChild5" presStyleCnt="0"/>
      <dgm:spPr/>
    </dgm:pt>
    <dgm:pt modelId="{9940B839-8A9B-4F8E-AD3B-50EBFDBFBF59}" type="pres">
      <dgm:prSet presAssocID="{7EF8E642-7CEA-4DC7-945A-2129E7994524}" presName="hierChild3" presStyleCnt="0"/>
      <dgm:spPr/>
    </dgm:pt>
  </dgm:ptLst>
  <dgm:cxnLst>
    <dgm:cxn modelId="{B4BB21DC-1575-40FE-AFB3-CF63317E63A2}" srcId="{7EF8E642-7CEA-4DC7-945A-2129E7994524}" destId="{254D5096-60B9-4353-90D3-4A94658AAEFD}" srcOrd="1" destOrd="0" parTransId="{8FC3FFC1-CA75-4452-A0B6-7A8532EE2E25}" sibTransId="{A7F2A798-3C11-49E7-A332-9C14459E5259}"/>
    <dgm:cxn modelId="{55CF2909-45D5-4855-9C12-4357A142BC74}" type="presOf" srcId="{4C9F62C5-667F-4009-AB63-7947BC0AD830}" destId="{B360572C-4391-41EC-BBED-0E23D6EBAB03}" srcOrd="0" destOrd="0" presId="urn:microsoft.com/office/officeart/2009/3/layout/HorizontalOrganizationChart"/>
    <dgm:cxn modelId="{EAA445EE-25D1-4F13-B8FE-392BF8B69FB9}" type="presOf" srcId="{7EF8E642-7CEA-4DC7-945A-2129E7994524}" destId="{3A4ADE74-E464-4EBF-809A-2E219CDE4F82}" srcOrd="1" destOrd="0" presId="urn:microsoft.com/office/officeart/2009/3/layout/HorizontalOrganizationChart"/>
    <dgm:cxn modelId="{09EBB13E-DC07-48BC-A9FE-EAEB41A19740}" srcId="{7EF8E642-7CEA-4DC7-945A-2129E7994524}" destId="{4C9F62C5-667F-4009-AB63-7947BC0AD830}" srcOrd="0" destOrd="0" parTransId="{ED143BCC-E695-4BC9-A934-3853856432F3}" sibTransId="{DE2EDAA2-1FA5-4238-9B8D-3F5583EE2F15}"/>
    <dgm:cxn modelId="{54B08EEB-DDE2-46EF-89A7-44ACA39A117D}" type="presOf" srcId="{4AC4A279-4E14-4D21-8B72-7E20763E74C0}" destId="{2C9F061C-9C77-4960-9E7E-31373CAE982B}" srcOrd="0" destOrd="0" presId="urn:microsoft.com/office/officeart/2009/3/layout/HorizontalOrganizationChart"/>
    <dgm:cxn modelId="{BE15F043-8DF4-41F5-A452-0C683C6C5E30}" type="presOf" srcId="{F91113D9-DA19-4243-81C5-90ED86602778}" destId="{F60DFE94-AE75-4F37-B2AF-51FB463DEA94}" srcOrd="0" destOrd="0" presId="urn:microsoft.com/office/officeart/2009/3/layout/HorizontalOrganizationChart"/>
    <dgm:cxn modelId="{D856AAA8-6D2E-4A17-9E01-6CF6C6C13B16}" type="presOf" srcId="{254D5096-60B9-4353-90D3-4A94658AAEFD}" destId="{9C2DF1AA-39F3-4298-BAC5-C80F0F02B137}" srcOrd="1" destOrd="0" presId="urn:microsoft.com/office/officeart/2009/3/layout/HorizontalOrganizationChart"/>
    <dgm:cxn modelId="{8A82ED7D-E56A-4422-99EF-B41AC3CC60D5}" type="presOf" srcId="{4C9F62C5-667F-4009-AB63-7947BC0AD830}" destId="{CE550230-102D-4046-9652-2FAD3BD5C7BB}" srcOrd="1" destOrd="0" presId="urn:microsoft.com/office/officeart/2009/3/layout/HorizontalOrganizationChart"/>
    <dgm:cxn modelId="{25AF2027-9C48-40CA-8F8B-670C05D113F5}" type="presOf" srcId="{ED143BCC-E695-4BC9-A934-3853856432F3}" destId="{98133C9A-7BDE-486C-9B12-D784D78E4A7A}" srcOrd="0" destOrd="0" presId="urn:microsoft.com/office/officeart/2009/3/layout/HorizontalOrganizationChart"/>
    <dgm:cxn modelId="{7E57ACC6-0B72-44B3-BFCC-B86B11BCB06A}" type="presOf" srcId="{4AC4A279-4E14-4D21-8B72-7E20763E74C0}" destId="{426E7087-2926-4C0D-BC42-1A89BECD129B}" srcOrd="1" destOrd="0" presId="urn:microsoft.com/office/officeart/2009/3/layout/HorizontalOrganizationChart"/>
    <dgm:cxn modelId="{00F1499C-5727-4476-B498-D1018CDFF8D3}" type="presOf" srcId="{254D5096-60B9-4353-90D3-4A94658AAEFD}" destId="{CE658A09-85DD-466F-9A85-61CB74DB969D}" srcOrd="0" destOrd="0" presId="urn:microsoft.com/office/officeart/2009/3/layout/HorizontalOrganizationChart"/>
    <dgm:cxn modelId="{12FD23DB-3620-4879-944E-77840F2DE999}" type="presOf" srcId="{8FC3FFC1-CA75-4452-A0B6-7A8532EE2E25}" destId="{168BA08B-CF9D-48FB-B706-7B62F4968DEB}" srcOrd="0" destOrd="0" presId="urn:microsoft.com/office/officeart/2009/3/layout/HorizontalOrganizationChart"/>
    <dgm:cxn modelId="{BDD246DD-6535-42AC-BC4F-26551AACFE19}" type="presOf" srcId="{7EF8E642-7CEA-4DC7-945A-2129E7994524}" destId="{F2EEF1DE-83C2-408E-846F-2F41D9E17343}" srcOrd="0" destOrd="0" presId="urn:microsoft.com/office/officeart/2009/3/layout/HorizontalOrganizationChart"/>
    <dgm:cxn modelId="{85E6A713-1B09-4055-9B70-69D4471F9E5B}" type="presOf" srcId="{C4E1D037-951B-4B6E-8B16-70ECA81CAF98}" destId="{B300E362-4C8F-40F1-903F-17255BF3BF20}" srcOrd="0" destOrd="0" presId="urn:microsoft.com/office/officeart/2009/3/layout/HorizontalOrganizationChart"/>
    <dgm:cxn modelId="{7577EFFA-4989-4C6A-B953-A4A29A87471D}" srcId="{C4E1D037-951B-4B6E-8B16-70ECA81CAF98}" destId="{7EF8E642-7CEA-4DC7-945A-2129E7994524}" srcOrd="0" destOrd="0" parTransId="{32FA20C1-E7FC-4FA4-AC8C-107F97ACAD69}" sibTransId="{3DD1E097-4130-49B3-855D-D6B3BAE36ECF}"/>
    <dgm:cxn modelId="{AB71955A-C529-4328-9BB7-C42ADB376797}" srcId="{7EF8E642-7CEA-4DC7-945A-2129E7994524}" destId="{4AC4A279-4E14-4D21-8B72-7E20763E74C0}" srcOrd="2" destOrd="0" parTransId="{F91113D9-DA19-4243-81C5-90ED86602778}" sibTransId="{C950E03E-CDBF-4264-9748-4DF104018249}"/>
    <dgm:cxn modelId="{89FCB3D8-0ED8-4A35-9941-825C889F89F1}" type="presParOf" srcId="{B300E362-4C8F-40F1-903F-17255BF3BF20}" destId="{F6776CA1-6989-49D1-9C22-BCE693B4270B}" srcOrd="0" destOrd="0" presId="urn:microsoft.com/office/officeart/2009/3/layout/HorizontalOrganizationChart"/>
    <dgm:cxn modelId="{701F8ED7-69A6-40FD-85FD-9D76DA89F943}" type="presParOf" srcId="{F6776CA1-6989-49D1-9C22-BCE693B4270B}" destId="{A851DA96-5E25-4EE8-8263-20AA8A12F7C5}" srcOrd="0" destOrd="0" presId="urn:microsoft.com/office/officeart/2009/3/layout/HorizontalOrganizationChart"/>
    <dgm:cxn modelId="{4CC2A714-1786-4198-9298-7AADCD176E9D}" type="presParOf" srcId="{A851DA96-5E25-4EE8-8263-20AA8A12F7C5}" destId="{F2EEF1DE-83C2-408E-846F-2F41D9E17343}" srcOrd="0" destOrd="0" presId="urn:microsoft.com/office/officeart/2009/3/layout/HorizontalOrganizationChart"/>
    <dgm:cxn modelId="{665A49DD-662A-4E67-9119-71EB4C68EADD}" type="presParOf" srcId="{A851DA96-5E25-4EE8-8263-20AA8A12F7C5}" destId="{3A4ADE74-E464-4EBF-809A-2E219CDE4F82}" srcOrd="1" destOrd="0" presId="urn:microsoft.com/office/officeart/2009/3/layout/HorizontalOrganizationChart"/>
    <dgm:cxn modelId="{9E972EE3-0BF2-48B3-82F4-756A64468E44}" type="presParOf" srcId="{F6776CA1-6989-49D1-9C22-BCE693B4270B}" destId="{3622E7D0-6EFF-4166-BB81-C624D3ED2528}" srcOrd="1" destOrd="0" presId="urn:microsoft.com/office/officeart/2009/3/layout/HorizontalOrganizationChart"/>
    <dgm:cxn modelId="{D05BECD3-7071-4404-BF1E-CEED88BD9217}" type="presParOf" srcId="{3622E7D0-6EFF-4166-BB81-C624D3ED2528}" destId="{98133C9A-7BDE-486C-9B12-D784D78E4A7A}" srcOrd="0" destOrd="0" presId="urn:microsoft.com/office/officeart/2009/3/layout/HorizontalOrganizationChart"/>
    <dgm:cxn modelId="{E73848CD-E8F6-4FB4-85CF-13424C9E6945}" type="presParOf" srcId="{3622E7D0-6EFF-4166-BB81-C624D3ED2528}" destId="{4BC3F8E1-4CE7-4E45-AA3B-757D922846EB}" srcOrd="1" destOrd="0" presId="urn:microsoft.com/office/officeart/2009/3/layout/HorizontalOrganizationChart"/>
    <dgm:cxn modelId="{2D4FA787-F054-43C3-968F-C3D25C5F1D72}" type="presParOf" srcId="{4BC3F8E1-4CE7-4E45-AA3B-757D922846EB}" destId="{11895BA1-2ABD-47BC-BDA9-59DF6131E60B}" srcOrd="0" destOrd="0" presId="urn:microsoft.com/office/officeart/2009/3/layout/HorizontalOrganizationChart"/>
    <dgm:cxn modelId="{5AFE92CE-D0A4-4067-9F0C-1866E4FD9BB5}" type="presParOf" srcId="{11895BA1-2ABD-47BC-BDA9-59DF6131E60B}" destId="{B360572C-4391-41EC-BBED-0E23D6EBAB03}" srcOrd="0" destOrd="0" presId="urn:microsoft.com/office/officeart/2009/3/layout/HorizontalOrganizationChart"/>
    <dgm:cxn modelId="{AA946923-B497-4236-BC41-1025119AC9EE}" type="presParOf" srcId="{11895BA1-2ABD-47BC-BDA9-59DF6131E60B}" destId="{CE550230-102D-4046-9652-2FAD3BD5C7BB}" srcOrd="1" destOrd="0" presId="urn:microsoft.com/office/officeart/2009/3/layout/HorizontalOrganizationChart"/>
    <dgm:cxn modelId="{08EB596C-7FC0-4A29-9A53-83DEBD7C8104}" type="presParOf" srcId="{4BC3F8E1-4CE7-4E45-AA3B-757D922846EB}" destId="{E5D3FEB8-F179-4436-9896-D33633D4736E}" srcOrd="1" destOrd="0" presId="urn:microsoft.com/office/officeart/2009/3/layout/HorizontalOrganizationChart"/>
    <dgm:cxn modelId="{9B904DEB-576B-4059-83D6-6DFB2A576719}" type="presParOf" srcId="{4BC3F8E1-4CE7-4E45-AA3B-757D922846EB}" destId="{EA518A96-A323-4465-9620-811735AF0B59}" srcOrd="2" destOrd="0" presId="urn:microsoft.com/office/officeart/2009/3/layout/HorizontalOrganizationChart"/>
    <dgm:cxn modelId="{326A0608-75AA-4A37-AE58-5B43C9FE7502}" type="presParOf" srcId="{3622E7D0-6EFF-4166-BB81-C624D3ED2528}" destId="{168BA08B-CF9D-48FB-B706-7B62F4968DEB}" srcOrd="2" destOrd="0" presId="urn:microsoft.com/office/officeart/2009/3/layout/HorizontalOrganizationChart"/>
    <dgm:cxn modelId="{39F28C40-1B74-431B-952C-9147BE3CF456}" type="presParOf" srcId="{3622E7D0-6EFF-4166-BB81-C624D3ED2528}" destId="{566B4EDB-C789-4B7A-809B-33F53D68FC86}" srcOrd="3" destOrd="0" presId="urn:microsoft.com/office/officeart/2009/3/layout/HorizontalOrganizationChart"/>
    <dgm:cxn modelId="{B2D3ED7F-1DDF-41A3-8C27-11C04623E848}" type="presParOf" srcId="{566B4EDB-C789-4B7A-809B-33F53D68FC86}" destId="{FFF4F484-0EED-41AC-A793-0DACDA6003F1}" srcOrd="0" destOrd="0" presId="urn:microsoft.com/office/officeart/2009/3/layout/HorizontalOrganizationChart"/>
    <dgm:cxn modelId="{70DC257E-1929-42BF-94F7-A461C63D93D3}" type="presParOf" srcId="{FFF4F484-0EED-41AC-A793-0DACDA6003F1}" destId="{CE658A09-85DD-466F-9A85-61CB74DB969D}" srcOrd="0" destOrd="0" presId="urn:microsoft.com/office/officeart/2009/3/layout/HorizontalOrganizationChart"/>
    <dgm:cxn modelId="{52DBCB0F-A441-4ADE-BFA3-499480A8BB01}" type="presParOf" srcId="{FFF4F484-0EED-41AC-A793-0DACDA6003F1}" destId="{9C2DF1AA-39F3-4298-BAC5-C80F0F02B137}" srcOrd="1" destOrd="0" presId="urn:microsoft.com/office/officeart/2009/3/layout/HorizontalOrganizationChart"/>
    <dgm:cxn modelId="{51088F09-F05D-4CED-B32B-7E18280DF6AA}" type="presParOf" srcId="{566B4EDB-C789-4B7A-809B-33F53D68FC86}" destId="{CCD2AA4B-0DC6-47E4-836F-6B7FC36385CB}" srcOrd="1" destOrd="0" presId="urn:microsoft.com/office/officeart/2009/3/layout/HorizontalOrganizationChart"/>
    <dgm:cxn modelId="{E93F377B-C537-44CC-B5CF-47920983F78D}" type="presParOf" srcId="{566B4EDB-C789-4B7A-809B-33F53D68FC86}" destId="{4D10EC87-7574-4BC7-9822-46A2EFFDF4E1}" srcOrd="2" destOrd="0" presId="urn:microsoft.com/office/officeart/2009/3/layout/HorizontalOrganizationChart"/>
    <dgm:cxn modelId="{D1F0B489-C60D-441C-8073-DEC08A788C7C}" type="presParOf" srcId="{3622E7D0-6EFF-4166-BB81-C624D3ED2528}" destId="{F60DFE94-AE75-4F37-B2AF-51FB463DEA94}" srcOrd="4" destOrd="0" presId="urn:microsoft.com/office/officeart/2009/3/layout/HorizontalOrganizationChart"/>
    <dgm:cxn modelId="{A42930EB-EADA-421D-ADCC-EB222DF806C5}" type="presParOf" srcId="{3622E7D0-6EFF-4166-BB81-C624D3ED2528}" destId="{C3133863-41AF-40AF-BE0B-BF53A19B8407}" srcOrd="5" destOrd="0" presId="urn:microsoft.com/office/officeart/2009/3/layout/HorizontalOrganizationChart"/>
    <dgm:cxn modelId="{4D188A3A-7A3E-4EB9-A572-69195735CE76}" type="presParOf" srcId="{C3133863-41AF-40AF-BE0B-BF53A19B8407}" destId="{8F296063-BB5B-4D2A-B3E7-50D62DA07CD1}" srcOrd="0" destOrd="0" presId="urn:microsoft.com/office/officeart/2009/3/layout/HorizontalOrganizationChart"/>
    <dgm:cxn modelId="{07FC59C2-9E01-4CF4-8A9C-AD452C004D61}" type="presParOf" srcId="{8F296063-BB5B-4D2A-B3E7-50D62DA07CD1}" destId="{2C9F061C-9C77-4960-9E7E-31373CAE982B}" srcOrd="0" destOrd="0" presId="urn:microsoft.com/office/officeart/2009/3/layout/HorizontalOrganizationChart"/>
    <dgm:cxn modelId="{A8C143B2-742F-4EBD-9266-44DE3B157851}" type="presParOf" srcId="{8F296063-BB5B-4D2A-B3E7-50D62DA07CD1}" destId="{426E7087-2926-4C0D-BC42-1A89BECD129B}" srcOrd="1" destOrd="0" presId="urn:microsoft.com/office/officeart/2009/3/layout/HorizontalOrganizationChart"/>
    <dgm:cxn modelId="{D30D9B63-BAA2-40C1-8E69-0B89FB4C04AA}" type="presParOf" srcId="{C3133863-41AF-40AF-BE0B-BF53A19B8407}" destId="{711804E5-78A6-47FE-ACFE-534866EB8987}" srcOrd="1" destOrd="0" presId="urn:microsoft.com/office/officeart/2009/3/layout/HorizontalOrganizationChart"/>
    <dgm:cxn modelId="{1386D54A-9808-40E2-8332-2E8DEFACF7DE}" type="presParOf" srcId="{C3133863-41AF-40AF-BE0B-BF53A19B8407}" destId="{E35E613A-0EB0-458C-9ADE-E3E05D889849}" srcOrd="2" destOrd="0" presId="urn:microsoft.com/office/officeart/2009/3/layout/HorizontalOrganizationChart"/>
    <dgm:cxn modelId="{BDD5870A-F12F-413D-85FF-DD35AD0CE24A}" type="presParOf" srcId="{F6776CA1-6989-49D1-9C22-BCE693B4270B}" destId="{9940B839-8A9B-4F8E-AD3B-50EBFDBFBF59}" srcOrd="2" destOrd="0" presId="urn:microsoft.com/office/officeart/2009/3/layout/HorizontalOrganizationChart"/>
  </dgm:cxnLst>
  <dgm:bg/>
  <dgm:whole>
    <a:ln w="38100"/>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DFE94-AE75-4F37-B2AF-51FB463DEA94}">
      <dsp:nvSpPr>
        <dsp:cNvPr id="0" name=""/>
        <dsp:cNvSpPr/>
      </dsp:nvSpPr>
      <dsp:spPr>
        <a:xfrm>
          <a:off x="1306929" y="1544120"/>
          <a:ext cx="293518" cy="916083"/>
        </a:xfrm>
        <a:custGeom>
          <a:avLst/>
          <a:gdLst/>
          <a:ahLst/>
          <a:cxnLst/>
          <a:rect l="0" t="0" r="0" b="0"/>
          <a:pathLst>
            <a:path>
              <a:moveTo>
                <a:pt x="0" y="0"/>
              </a:moveTo>
              <a:lnTo>
                <a:pt x="147282" y="0"/>
              </a:lnTo>
              <a:lnTo>
                <a:pt x="147282" y="916083"/>
              </a:lnTo>
              <a:lnTo>
                <a:pt x="293518" y="916083"/>
              </a:lnTo>
            </a:path>
          </a:pathLst>
        </a:custGeom>
        <a:noFill/>
        <a:ln w="28575" cap="flat" cmpd="sng" algn="ctr">
          <a:solidFill>
            <a:srgbClr val="0070C0"/>
          </a:solidFill>
          <a:prstDash val="solid"/>
          <a:miter lim="800000"/>
        </a:ln>
        <a:effectLst/>
      </dsp:spPr>
      <dsp:style>
        <a:lnRef idx="2">
          <a:scrgbClr r="0" g="0" b="0"/>
        </a:lnRef>
        <a:fillRef idx="0">
          <a:scrgbClr r="0" g="0" b="0"/>
        </a:fillRef>
        <a:effectRef idx="0">
          <a:scrgbClr r="0" g="0" b="0"/>
        </a:effectRef>
        <a:fontRef idx="minor"/>
      </dsp:style>
    </dsp:sp>
    <dsp:sp modelId="{168BA08B-CF9D-48FB-B706-7B62F4968DEB}">
      <dsp:nvSpPr>
        <dsp:cNvPr id="0" name=""/>
        <dsp:cNvSpPr/>
      </dsp:nvSpPr>
      <dsp:spPr>
        <a:xfrm>
          <a:off x="1306929" y="1487854"/>
          <a:ext cx="294565" cy="91440"/>
        </a:xfrm>
        <a:custGeom>
          <a:avLst/>
          <a:gdLst/>
          <a:ahLst/>
          <a:cxnLst/>
          <a:rect l="0" t="0" r="0" b="0"/>
          <a:pathLst>
            <a:path>
              <a:moveTo>
                <a:pt x="0" y="56266"/>
              </a:moveTo>
              <a:lnTo>
                <a:pt x="148328" y="56266"/>
              </a:lnTo>
              <a:lnTo>
                <a:pt x="148328" y="45720"/>
              </a:lnTo>
              <a:lnTo>
                <a:pt x="294565" y="45720"/>
              </a:lnTo>
            </a:path>
          </a:pathLst>
        </a:cu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8133C9A-7BDE-486C-9B12-D784D78E4A7A}">
      <dsp:nvSpPr>
        <dsp:cNvPr id="0" name=""/>
        <dsp:cNvSpPr/>
      </dsp:nvSpPr>
      <dsp:spPr>
        <a:xfrm>
          <a:off x="1306929" y="641156"/>
          <a:ext cx="293518" cy="902963"/>
        </a:xfrm>
        <a:custGeom>
          <a:avLst/>
          <a:gdLst/>
          <a:ahLst/>
          <a:cxnLst/>
          <a:rect l="0" t="0" r="0" b="0"/>
          <a:pathLst>
            <a:path>
              <a:moveTo>
                <a:pt x="0" y="902963"/>
              </a:moveTo>
              <a:lnTo>
                <a:pt x="147282" y="902963"/>
              </a:lnTo>
              <a:lnTo>
                <a:pt x="147282" y="0"/>
              </a:lnTo>
              <a:lnTo>
                <a:pt x="293518" y="0"/>
              </a:lnTo>
            </a:path>
          </a:pathLst>
        </a:custGeom>
        <a:noFill/>
        <a:ln w="28575" cap="flat" cmpd="sng" algn="ctr">
          <a:solidFill>
            <a:srgbClr val="0070C0"/>
          </a:solidFill>
          <a:prstDash val="solid"/>
          <a:miter lim="800000"/>
        </a:ln>
        <a:effectLst/>
      </dsp:spPr>
      <dsp:style>
        <a:lnRef idx="2">
          <a:scrgbClr r="0" g="0" b="0"/>
        </a:lnRef>
        <a:fillRef idx="0">
          <a:scrgbClr r="0" g="0" b="0"/>
        </a:fillRef>
        <a:effectRef idx="0">
          <a:scrgbClr r="0" g="0" b="0"/>
        </a:effectRef>
        <a:fontRef idx="minor"/>
      </dsp:style>
    </dsp:sp>
    <dsp:sp modelId="{F2EEF1DE-83C2-408E-846F-2F41D9E17343}">
      <dsp:nvSpPr>
        <dsp:cNvPr id="0" name=""/>
        <dsp:cNvSpPr/>
      </dsp:nvSpPr>
      <dsp:spPr>
        <a:xfrm>
          <a:off x="0" y="504759"/>
          <a:ext cx="1306929" cy="2078721"/>
        </a:xfrm>
        <a:prstGeom prst="rect">
          <a:avLst/>
        </a:prstGeom>
        <a:solidFill>
          <a:schemeClr val="lt1">
            <a:hueOff val="0"/>
            <a:satOff val="0"/>
            <a:lumOff val="0"/>
            <a:alphaOff val="0"/>
          </a:schemeClr>
        </a:solidFill>
        <a:ln w="28575" cap="flat" cmpd="sng" algn="ctr">
          <a:solidFill>
            <a:srgbClr val="0070C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000" tIns="10160" rIns="36000" bIns="10160" numCol="1" spcCol="1270" anchor="ctr" anchorCtr="0">
          <a:noAutofit/>
        </a:bodyPr>
        <a:lstStyle/>
        <a:p>
          <a:pPr lvl="0" algn="ctr" defTabSz="711200">
            <a:lnSpc>
              <a:spcPct val="90000"/>
            </a:lnSpc>
            <a:spcBef>
              <a:spcPct val="0"/>
            </a:spcBef>
            <a:spcAft>
              <a:spcPct val="35000"/>
            </a:spcAft>
          </a:pPr>
          <a:r>
            <a:rPr lang="fr-FR" sz="1600" b="1" u="sng" kern="1200" dirty="0" smtClean="0">
              <a:solidFill>
                <a:schemeClr val="tx1"/>
              </a:solidFill>
            </a:rPr>
            <a:t>Groupe de rédaction: </a:t>
          </a:r>
        </a:p>
        <a:p>
          <a:pPr lvl="0" algn="ctr" defTabSz="711200">
            <a:lnSpc>
              <a:spcPct val="90000"/>
            </a:lnSpc>
            <a:spcBef>
              <a:spcPct val="0"/>
            </a:spcBef>
            <a:spcAft>
              <a:spcPct val="35000"/>
            </a:spcAft>
          </a:pPr>
          <a:r>
            <a:rPr lang="fr-FR" sz="1600" b="1" kern="1200" dirty="0" smtClean="0">
              <a:solidFill>
                <a:schemeClr val="tx1"/>
              </a:solidFill>
            </a:rPr>
            <a:t>Prise en compte des amendements</a:t>
          </a:r>
          <a:endParaRPr lang="fr-FR" sz="1600" b="1" kern="1200" dirty="0">
            <a:solidFill>
              <a:schemeClr val="tx1"/>
            </a:solidFill>
          </a:endParaRPr>
        </a:p>
      </dsp:txBody>
      <dsp:txXfrm>
        <a:off x="0" y="504759"/>
        <a:ext cx="1306929" cy="2078721"/>
      </dsp:txXfrm>
    </dsp:sp>
    <dsp:sp modelId="{B360572C-4391-41EC-BBED-0E23D6EBAB03}">
      <dsp:nvSpPr>
        <dsp:cNvPr id="0" name=""/>
        <dsp:cNvSpPr/>
      </dsp:nvSpPr>
      <dsp:spPr>
        <a:xfrm>
          <a:off x="1600448" y="294651"/>
          <a:ext cx="1462364" cy="693009"/>
        </a:xfrm>
        <a:prstGeom prst="rect">
          <a:avLst/>
        </a:prstGeom>
        <a:solidFill>
          <a:schemeClr val="lt1">
            <a:hueOff val="0"/>
            <a:satOff val="0"/>
            <a:lumOff val="0"/>
            <a:alphaOff val="0"/>
          </a:schemeClr>
        </a:solidFill>
        <a:ln w="28575" cap="flat" cmpd="sng" algn="ctr">
          <a:solidFill>
            <a:srgbClr val="0070C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tx1"/>
              </a:solidFill>
            </a:rPr>
            <a:t>Amendements du Premier ministère</a:t>
          </a:r>
          <a:endParaRPr lang="fr-FR" sz="1400" b="1" kern="1200" dirty="0">
            <a:solidFill>
              <a:schemeClr val="tx1"/>
            </a:solidFill>
          </a:endParaRPr>
        </a:p>
      </dsp:txBody>
      <dsp:txXfrm>
        <a:off x="1600448" y="294651"/>
        <a:ext cx="1462364" cy="693009"/>
      </dsp:txXfrm>
    </dsp:sp>
    <dsp:sp modelId="{CE658A09-85DD-466F-9A85-61CB74DB969D}">
      <dsp:nvSpPr>
        <dsp:cNvPr id="0" name=""/>
        <dsp:cNvSpPr/>
      </dsp:nvSpPr>
      <dsp:spPr>
        <a:xfrm>
          <a:off x="1601494" y="1126207"/>
          <a:ext cx="1462364" cy="814733"/>
        </a:xfrm>
        <a:prstGeom prst="rect">
          <a:avLst/>
        </a:prstGeom>
        <a:solidFill>
          <a:schemeClr val="lt1">
            <a:hueOff val="0"/>
            <a:satOff val="0"/>
            <a:lumOff val="0"/>
            <a:alphaOff val="0"/>
          </a:schemeClr>
        </a:solidFill>
        <a:ln w="28575" cap="flat" cmpd="sng" algn="ctr">
          <a:solidFill>
            <a:srgbClr val="0070C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tx1"/>
              </a:solidFill>
            </a:rPr>
            <a:t>Amendements des départements ministériels</a:t>
          </a:r>
          <a:endParaRPr lang="fr-FR" sz="1400" b="1" kern="1200" dirty="0">
            <a:solidFill>
              <a:schemeClr val="tx1"/>
            </a:solidFill>
          </a:endParaRPr>
        </a:p>
      </dsp:txBody>
      <dsp:txXfrm>
        <a:off x="1601494" y="1126207"/>
        <a:ext cx="1462364" cy="814733"/>
      </dsp:txXfrm>
    </dsp:sp>
    <dsp:sp modelId="{2C9F061C-9C77-4960-9E7E-31373CAE982B}">
      <dsp:nvSpPr>
        <dsp:cNvPr id="0" name=""/>
        <dsp:cNvSpPr/>
      </dsp:nvSpPr>
      <dsp:spPr>
        <a:xfrm>
          <a:off x="1600448" y="2167986"/>
          <a:ext cx="1462364" cy="584434"/>
        </a:xfrm>
        <a:prstGeom prst="rect">
          <a:avLst/>
        </a:prstGeom>
        <a:solidFill>
          <a:schemeClr val="lt1">
            <a:hueOff val="0"/>
            <a:satOff val="0"/>
            <a:lumOff val="0"/>
            <a:alphaOff val="0"/>
          </a:schemeClr>
        </a:solidFill>
        <a:ln w="28575" cap="flat" cmpd="sng" algn="ctr">
          <a:solidFill>
            <a:srgbClr val="0070C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622300">
            <a:lnSpc>
              <a:spcPct val="90000"/>
            </a:lnSpc>
            <a:spcBef>
              <a:spcPct val="0"/>
            </a:spcBef>
            <a:spcAft>
              <a:spcPct val="35000"/>
            </a:spcAft>
          </a:pPr>
          <a:r>
            <a:rPr lang="fr-FR" sz="1400" b="1" kern="1200" dirty="0" smtClean="0">
              <a:solidFill>
                <a:schemeClr val="tx1"/>
              </a:solidFill>
            </a:rPr>
            <a:t>Amendements des institutions</a:t>
          </a:r>
          <a:endParaRPr lang="fr-FR" sz="1400" b="1" kern="1200" dirty="0">
            <a:solidFill>
              <a:schemeClr val="tx1"/>
            </a:solidFill>
          </a:endParaRPr>
        </a:p>
      </dsp:txBody>
      <dsp:txXfrm>
        <a:off x="1600448" y="2167986"/>
        <a:ext cx="1462364" cy="584434"/>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962400" cy="3444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fr-FR"/>
          </a:p>
        </p:txBody>
      </p:sp>
      <p:sp>
        <p:nvSpPr>
          <p:cNvPr id="3" name="Espace réservé de la date 2"/>
          <p:cNvSpPr>
            <a:spLocks noGrp="1"/>
          </p:cNvSpPr>
          <p:nvPr>
            <p:ph type="dt" idx="1"/>
          </p:nvPr>
        </p:nvSpPr>
        <p:spPr>
          <a:xfrm>
            <a:off x="5180013" y="0"/>
            <a:ext cx="3962400" cy="3444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B4076030-2715-499D-8BC5-E72D48877972}" type="datetimeFigureOut">
              <a:rPr lang="fr-FR"/>
              <a:pPr>
                <a:defRPr/>
              </a:pPr>
              <a:t>22/09/2017</a:t>
            </a:fld>
            <a:endParaRPr lang="fr-FR"/>
          </a:p>
        </p:txBody>
      </p:sp>
      <p:sp>
        <p:nvSpPr>
          <p:cNvPr id="4" name="Espace réservé de l'image des diapositives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fr-FR" noProof="0" smtClean="0"/>
              <a:t>Modifiez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5180013" y="6513513"/>
            <a:ext cx="3962400" cy="3444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96D52159-48AE-4551-8CC7-34B5660B39B6}" type="slidenum">
              <a:rPr lang="fr-FR" altLang="fr-FR"/>
              <a:pPr/>
              <a:t>‹N°›</a:t>
            </a:fld>
            <a:endParaRPr lang="fr-FR" altLang="fr-FR"/>
          </a:p>
        </p:txBody>
      </p:sp>
    </p:spTree>
    <p:extLst>
      <p:ext uri="{BB962C8B-B14F-4D97-AF65-F5344CB8AC3E}">
        <p14:creationId xmlns:p14="http://schemas.microsoft.com/office/powerpoint/2010/main" val="115264655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fld id="{E8137007-9A7B-4850-AFE4-EEAD02C95651}" type="datetime1">
              <a:rPr lang="fr-FR"/>
              <a:pPr>
                <a:defRPr/>
              </a:pPr>
              <a:t>22/09/2017</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fld id="{735AA8ED-F67C-4A54-BDC1-478492C855AD}" type="slidenum">
              <a:rPr lang="fr-FR" altLang="fr-FR"/>
              <a:pPr/>
              <a:t>‹N°›</a:t>
            </a:fld>
            <a:endParaRPr lang="fr-FR" altLang="fr-FR"/>
          </a:p>
        </p:txBody>
      </p:sp>
    </p:spTree>
    <p:extLst>
      <p:ext uri="{BB962C8B-B14F-4D97-AF65-F5344CB8AC3E}">
        <p14:creationId xmlns:p14="http://schemas.microsoft.com/office/powerpoint/2010/main" val="3422018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E3D2E5C4-18AC-481D-A1FB-C754AB732868}" type="datetime1">
              <a:rPr lang="fr-FR"/>
              <a:pPr>
                <a:defRPr/>
              </a:pPr>
              <a:t>22/09/2017</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fld id="{3555F707-FD3B-466A-B09D-8BE57FEBA97B}" type="slidenum">
              <a:rPr lang="fr-FR" altLang="fr-FR"/>
              <a:pPr/>
              <a:t>‹N°›</a:t>
            </a:fld>
            <a:endParaRPr lang="fr-FR" altLang="fr-FR"/>
          </a:p>
        </p:txBody>
      </p:sp>
    </p:spTree>
    <p:extLst>
      <p:ext uri="{BB962C8B-B14F-4D97-AF65-F5344CB8AC3E}">
        <p14:creationId xmlns:p14="http://schemas.microsoft.com/office/powerpoint/2010/main" val="2053156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3"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3" y="4589466"/>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A7714CB2-8181-43A7-99E1-B6C0DAD6D00D}" type="datetime1">
              <a:rPr lang="fr-FR"/>
              <a:pPr>
                <a:defRPr/>
              </a:pPr>
              <a:t>22/09/2017</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fld id="{DAD7CD60-CB3A-4444-8155-4185611794B3}" type="slidenum">
              <a:rPr lang="fr-FR" altLang="fr-FR"/>
              <a:pPr/>
              <a:t>‹N°›</a:t>
            </a:fld>
            <a:endParaRPr lang="fr-FR" altLang="fr-FR"/>
          </a:p>
        </p:txBody>
      </p:sp>
    </p:spTree>
    <p:extLst>
      <p:ext uri="{BB962C8B-B14F-4D97-AF65-F5344CB8AC3E}">
        <p14:creationId xmlns:p14="http://schemas.microsoft.com/office/powerpoint/2010/main" val="2270540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1"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1" y="1825625"/>
            <a:ext cx="5181600" cy="435133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fld id="{E38A8CF2-54EA-454C-B84E-3DAFF4CEDE50}" type="datetime1">
              <a:rPr lang="fr-FR"/>
              <a:pPr>
                <a:defRPr/>
              </a:pPr>
              <a:t>22/09/2017</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fld id="{0BAE7B10-04E9-482F-9A15-DC394595FE6F}" type="slidenum">
              <a:rPr lang="fr-FR" altLang="fr-FR"/>
              <a:pPr/>
              <a:t>‹N°›</a:t>
            </a:fld>
            <a:endParaRPr lang="fr-FR" altLang="fr-FR"/>
          </a:p>
        </p:txBody>
      </p:sp>
    </p:spTree>
    <p:extLst>
      <p:ext uri="{BB962C8B-B14F-4D97-AF65-F5344CB8AC3E}">
        <p14:creationId xmlns:p14="http://schemas.microsoft.com/office/powerpoint/2010/main" val="4080140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9"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93"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839793" y="2505076"/>
            <a:ext cx="5157787"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6172203" y="2505076"/>
            <a:ext cx="5183188" cy="368458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fld id="{8E98E9BA-60E1-45B5-A912-C1ADC598A339}" type="datetime1">
              <a:rPr lang="fr-FR"/>
              <a:pPr>
                <a:defRPr/>
              </a:pPr>
              <a:t>22/09/2017</a:t>
            </a:fld>
            <a:endParaRPr lang="fr-FR"/>
          </a:p>
        </p:txBody>
      </p:sp>
      <p:sp>
        <p:nvSpPr>
          <p:cNvPr id="8" name="Espace réservé du pied de page 4"/>
          <p:cNvSpPr>
            <a:spLocks noGrp="1"/>
          </p:cNvSpPr>
          <p:nvPr>
            <p:ph type="ftr" sz="quarter" idx="11"/>
          </p:nvPr>
        </p:nvSpPr>
        <p:spPr/>
        <p:txBody>
          <a:bodyPr/>
          <a:lstStyle>
            <a:lvl1pPr>
              <a:defRPr/>
            </a:lvl1pPr>
          </a:lstStyle>
          <a:p>
            <a:pPr>
              <a:defRPr/>
            </a:pPr>
            <a:endParaRPr lang="fr-FR"/>
          </a:p>
        </p:txBody>
      </p:sp>
      <p:sp>
        <p:nvSpPr>
          <p:cNvPr id="9" name="Espace réservé du numéro de diapositive 5"/>
          <p:cNvSpPr>
            <a:spLocks noGrp="1"/>
          </p:cNvSpPr>
          <p:nvPr>
            <p:ph type="sldNum" sz="quarter" idx="12"/>
          </p:nvPr>
        </p:nvSpPr>
        <p:spPr/>
        <p:txBody>
          <a:bodyPr/>
          <a:lstStyle>
            <a:lvl1pPr>
              <a:defRPr/>
            </a:lvl1pPr>
          </a:lstStyle>
          <a:p>
            <a:fld id="{DCEF5F2F-C003-4218-8400-AE7A5BACCF9A}" type="slidenum">
              <a:rPr lang="fr-FR" altLang="fr-FR"/>
              <a:pPr/>
              <a:t>‹N°›</a:t>
            </a:fld>
            <a:endParaRPr lang="fr-FR" altLang="fr-FR"/>
          </a:p>
        </p:txBody>
      </p:sp>
    </p:spTree>
    <p:extLst>
      <p:ext uri="{BB962C8B-B14F-4D97-AF65-F5344CB8AC3E}">
        <p14:creationId xmlns:p14="http://schemas.microsoft.com/office/powerpoint/2010/main" val="3132541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fld id="{DD95DF8D-40C7-4717-86DA-233F4F7F0C6D}" type="datetime1">
              <a:rPr lang="fr-FR"/>
              <a:pPr>
                <a:defRPr/>
              </a:pPr>
              <a:t>22/09/2017</a:t>
            </a:fld>
            <a:endParaRPr lang="fr-FR"/>
          </a:p>
        </p:txBody>
      </p:sp>
      <p:sp>
        <p:nvSpPr>
          <p:cNvPr id="4" name="Espace réservé du pied de page 4"/>
          <p:cNvSpPr>
            <a:spLocks noGrp="1"/>
          </p:cNvSpPr>
          <p:nvPr>
            <p:ph type="ftr" sz="quarter" idx="11"/>
          </p:nvPr>
        </p:nvSpPr>
        <p:spPr/>
        <p:txBody>
          <a:bodyPr/>
          <a:lstStyle>
            <a:lvl1pPr>
              <a:defRPr/>
            </a:lvl1pPr>
          </a:lstStyle>
          <a:p>
            <a:pPr>
              <a:defRPr/>
            </a:pPr>
            <a:endParaRPr lang="fr-FR"/>
          </a:p>
        </p:txBody>
      </p:sp>
      <p:sp>
        <p:nvSpPr>
          <p:cNvPr id="5" name="Espace réservé du numéro de diapositive 5"/>
          <p:cNvSpPr>
            <a:spLocks noGrp="1"/>
          </p:cNvSpPr>
          <p:nvPr>
            <p:ph type="sldNum" sz="quarter" idx="12"/>
          </p:nvPr>
        </p:nvSpPr>
        <p:spPr/>
        <p:txBody>
          <a:bodyPr/>
          <a:lstStyle>
            <a:lvl1pPr>
              <a:defRPr/>
            </a:lvl1pPr>
          </a:lstStyle>
          <a:p>
            <a:fld id="{1A1A35AB-0419-46A4-86EE-415A60F209D7}" type="slidenum">
              <a:rPr lang="fr-FR" altLang="fr-FR"/>
              <a:pPr/>
              <a:t>‹N°›</a:t>
            </a:fld>
            <a:endParaRPr lang="fr-FR" altLang="fr-FR"/>
          </a:p>
        </p:txBody>
      </p:sp>
    </p:spTree>
    <p:extLst>
      <p:ext uri="{BB962C8B-B14F-4D97-AF65-F5344CB8AC3E}">
        <p14:creationId xmlns:p14="http://schemas.microsoft.com/office/powerpoint/2010/main" val="361142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D66365BB-F22B-45C0-9C99-289DAD8CAF6D}" type="datetime1">
              <a:rPr lang="fr-FR"/>
              <a:pPr>
                <a:defRPr/>
              </a:pPr>
              <a:t>22/09/2017</a:t>
            </a:fld>
            <a:endParaRPr lang="fr-FR"/>
          </a:p>
        </p:txBody>
      </p:sp>
      <p:sp>
        <p:nvSpPr>
          <p:cNvPr id="3" name="Espace réservé du pied de page 4"/>
          <p:cNvSpPr>
            <a:spLocks noGrp="1"/>
          </p:cNvSpPr>
          <p:nvPr>
            <p:ph type="ftr" sz="quarter" idx="11"/>
          </p:nvPr>
        </p:nvSpPr>
        <p:spPr/>
        <p:txBody>
          <a:bodyPr/>
          <a:lstStyle>
            <a:lvl1pPr>
              <a:defRPr/>
            </a:lvl1pPr>
          </a:lstStyle>
          <a:p>
            <a:pPr>
              <a:defRPr/>
            </a:pPr>
            <a:endParaRPr lang="fr-FR"/>
          </a:p>
        </p:txBody>
      </p:sp>
      <p:sp>
        <p:nvSpPr>
          <p:cNvPr id="4" name="Espace réservé du numéro de diapositive 5"/>
          <p:cNvSpPr>
            <a:spLocks noGrp="1"/>
          </p:cNvSpPr>
          <p:nvPr>
            <p:ph type="sldNum" sz="quarter" idx="12"/>
          </p:nvPr>
        </p:nvSpPr>
        <p:spPr/>
        <p:txBody>
          <a:bodyPr/>
          <a:lstStyle>
            <a:lvl1pPr>
              <a:defRPr/>
            </a:lvl1pPr>
          </a:lstStyle>
          <a:p>
            <a:fld id="{C5255869-08B3-4823-982B-3DFD49BCF7FE}" type="slidenum">
              <a:rPr lang="fr-FR" altLang="fr-FR"/>
              <a:pPr/>
              <a:t>‹N°›</a:t>
            </a:fld>
            <a:endParaRPr lang="fr-FR" altLang="fr-FR"/>
          </a:p>
        </p:txBody>
      </p:sp>
    </p:spTree>
    <p:extLst>
      <p:ext uri="{BB962C8B-B14F-4D97-AF65-F5344CB8AC3E}">
        <p14:creationId xmlns:p14="http://schemas.microsoft.com/office/powerpoint/2010/main" val="25484669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91" y="457200"/>
            <a:ext cx="3932236"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92"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91"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BBF58D7C-D6C6-4193-BCD5-8E322D9A2FCF}" type="datetime1">
              <a:rPr lang="fr-FR"/>
              <a:pPr>
                <a:defRPr/>
              </a:pPr>
              <a:t>22/09/2017</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fld id="{CEF575EE-CA03-4D23-A4E5-0B0F7A2DEEE7}" type="slidenum">
              <a:rPr lang="fr-FR" altLang="fr-FR"/>
              <a:pPr/>
              <a:t>‹N°›</a:t>
            </a:fld>
            <a:endParaRPr lang="fr-FR" altLang="fr-FR"/>
          </a:p>
        </p:txBody>
      </p:sp>
    </p:spTree>
    <p:extLst>
      <p:ext uri="{BB962C8B-B14F-4D97-AF65-F5344CB8AC3E}">
        <p14:creationId xmlns:p14="http://schemas.microsoft.com/office/powerpoint/2010/main" val="1666184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91" y="457200"/>
            <a:ext cx="3932236"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92" y="987425"/>
            <a:ext cx="6172201"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839791"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F65C16B2-6082-4278-B7A5-E0025349C35A}" type="datetime1">
              <a:rPr lang="fr-FR"/>
              <a:pPr>
                <a:defRPr/>
              </a:pPr>
              <a:t>22/09/2017</a:t>
            </a:fld>
            <a:endParaRPr lang="fr-FR"/>
          </a:p>
        </p:txBody>
      </p:sp>
      <p:sp>
        <p:nvSpPr>
          <p:cNvPr id="6" name="Espace réservé du pied de page 4"/>
          <p:cNvSpPr>
            <a:spLocks noGrp="1"/>
          </p:cNvSpPr>
          <p:nvPr>
            <p:ph type="ftr" sz="quarter" idx="11"/>
          </p:nvPr>
        </p:nvSpPr>
        <p:spPr/>
        <p:txBody>
          <a:bodyPr/>
          <a:lstStyle>
            <a:lvl1pPr>
              <a:defRPr/>
            </a:lvl1pPr>
          </a:lstStyle>
          <a:p>
            <a:pPr>
              <a:defRPr/>
            </a:pPr>
            <a:endParaRPr lang="fr-FR"/>
          </a:p>
        </p:txBody>
      </p:sp>
      <p:sp>
        <p:nvSpPr>
          <p:cNvPr id="7" name="Espace réservé du numéro de diapositive 5"/>
          <p:cNvSpPr>
            <a:spLocks noGrp="1"/>
          </p:cNvSpPr>
          <p:nvPr>
            <p:ph type="sldNum" sz="quarter" idx="12"/>
          </p:nvPr>
        </p:nvSpPr>
        <p:spPr/>
        <p:txBody>
          <a:bodyPr/>
          <a:lstStyle>
            <a:lvl1pPr>
              <a:defRPr/>
            </a:lvl1pPr>
          </a:lstStyle>
          <a:p>
            <a:fld id="{E9FB699C-CB6A-4FAC-A16C-6623BB9ED40A}" type="slidenum">
              <a:rPr lang="fr-FR" altLang="fr-FR"/>
              <a:pPr/>
              <a:t>‹N°›</a:t>
            </a:fld>
            <a:endParaRPr lang="fr-FR" altLang="fr-FR"/>
          </a:p>
        </p:txBody>
      </p:sp>
    </p:spTree>
    <p:extLst>
      <p:ext uri="{BB962C8B-B14F-4D97-AF65-F5344CB8AC3E}">
        <p14:creationId xmlns:p14="http://schemas.microsoft.com/office/powerpoint/2010/main" val="306245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AEB4E7D9-D9F5-4D76-9CE0-2CAB4284B44B}" type="datetime1">
              <a:rPr lang="fr-FR"/>
              <a:pPr>
                <a:defRPr/>
              </a:pPr>
              <a:t>22/09/2017</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fld id="{B7F432F6-D531-4E52-85AF-FC5A05395791}" type="slidenum">
              <a:rPr lang="fr-FR" altLang="fr-FR"/>
              <a:pPr/>
              <a:t>‹N°›</a:t>
            </a:fld>
            <a:endParaRPr lang="fr-FR" altLang="fr-FR"/>
          </a:p>
        </p:txBody>
      </p:sp>
    </p:spTree>
    <p:extLst>
      <p:ext uri="{BB962C8B-B14F-4D97-AF65-F5344CB8AC3E}">
        <p14:creationId xmlns:p14="http://schemas.microsoft.com/office/powerpoint/2010/main" val="1189714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899"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199" y="365125"/>
            <a:ext cx="7734300" cy="5811838"/>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FFC96A34-0147-48A6-8879-BE3BEBE1D19E}" type="datetime1">
              <a:rPr lang="fr-FR"/>
              <a:pPr>
                <a:defRPr/>
              </a:pPr>
              <a:t>22/09/2017</a:t>
            </a:fld>
            <a:endParaRPr lang="fr-FR"/>
          </a:p>
        </p:txBody>
      </p:sp>
      <p:sp>
        <p:nvSpPr>
          <p:cNvPr id="5" name="Espace réservé du pied de page 4"/>
          <p:cNvSpPr>
            <a:spLocks noGrp="1"/>
          </p:cNvSpPr>
          <p:nvPr>
            <p:ph type="ftr" sz="quarter" idx="11"/>
          </p:nvPr>
        </p:nvSpPr>
        <p:spPr/>
        <p:txBody>
          <a:bodyPr/>
          <a:lstStyle>
            <a:lvl1pPr>
              <a:defRPr/>
            </a:lvl1pPr>
          </a:lstStyle>
          <a:p>
            <a:pPr>
              <a:defRPr/>
            </a:pPr>
            <a:endParaRPr lang="fr-FR"/>
          </a:p>
        </p:txBody>
      </p:sp>
      <p:sp>
        <p:nvSpPr>
          <p:cNvPr id="6" name="Espace réservé du numéro de diapositive 5"/>
          <p:cNvSpPr>
            <a:spLocks noGrp="1"/>
          </p:cNvSpPr>
          <p:nvPr>
            <p:ph type="sldNum" sz="quarter" idx="12"/>
          </p:nvPr>
        </p:nvSpPr>
        <p:spPr/>
        <p:txBody>
          <a:bodyPr/>
          <a:lstStyle>
            <a:lvl1pPr>
              <a:defRPr/>
            </a:lvl1pPr>
          </a:lstStyle>
          <a:p>
            <a:fld id="{65650D9D-1849-4CC3-A955-C79DF1D64D45}" type="slidenum">
              <a:rPr lang="fr-FR" altLang="fr-FR"/>
              <a:pPr/>
              <a:t>‹N°›</a:t>
            </a:fld>
            <a:endParaRPr lang="fr-FR" altLang="fr-FR"/>
          </a:p>
        </p:txBody>
      </p:sp>
    </p:spTree>
    <p:extLst>
      <p:ext uri="{BB962C8B-B14F-4D97-AF65-F5344CB8AC3E}">
        <p14:creationId xmlns:p14="http://schemas.microsoft.com/office/powerpoint/2010/main" val="3605307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838202"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smtClean="0"/>
              <a:t>Modifiez le style du titre</a:t>
            </a:r>
          </a:p>
        </p:txBody>
      </p:sp>
      <p:sp>
        <p:nvSpPr>
          <p:cNvPr id="1027" name="Espace réservé du texte 2"/>
          <p:cNvSpPr>
            <a:spLocks noGrp="1"/>
          </p:cNvSpPr>
          <p:nvPr>
            <p:ph type="body" idx="1"/>
          </p:nvPr>
        </p:nvSpPr>
        <p:spPr bwMode="auto">
          <a:xfrm>
            <a:off x="838202"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smtClean="0"/>
              <a:t>Modifiez les styles du texte du masque</a:t>
            </a:r>
          </a:p>
          <a:p>
            <a:pPr lvl="1"/>
            <a:r>
              <a:rPr lang="fr-FR" altLang="fr-FR" smtClean="0"/>
              <a:t>Deuxième niveau</a:t>
            </a:r>
          </a:p>
          <a:p>
            <a:pPr lvl="2"/>
            <a:r>
              <a:rPr lang="fr-FR" altLang="fr-FR" smtClean="0"/>
              <a:t>Troisième niveau</a:t>
            </a:r>
          </a:p>
          <a:p>
            <a:pPr lvl="3"/>
            <a:r>
              <a:rPr lang="fr-FR" altLang="fr-FR" smtClean="0"/>
              <a:t>Quatrième niveau</a:t>
            </a:r>
          </a:p>
          <a:p>
            <a:pPr lvl="4"/>
            <a:r>
              <a:rPr lang="fr-FR" altLang="fr-FR" smtClean="0"/>
              <a:t>Cinquième niveau</a:t>
            </a:r>
          </a:p>
        </p:txBody>
      </p:sp>
      <p:sp>
        <p:nvSpPr>
          <p:cNvPr id="4" name="Espace réservé de la date 3"/>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FA87AA1F-CBD7-48EB-8D5E-5B2282D0B866}" type="datetime1">
              <a:rPr lang="fr-FR"/>
              <a:pPr>
                <a:defRPr/>
              </a:pPr>
              <a:t>22/09/2017</a:t>
            </a:fld>
            <a:endParaRPr lang="fr-FR"/>
          </a:p>
        </p:txBody>
      </p:sp>
      <p:sp>
        <p:nvSpPr>
          <p:cNvPr id="5" name="Espace réservé du pied de page 4"/>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fr-FR"/>
          </a:p>
        </p:txBody>
      </p:sp>
      <p:sp>
        <p:nvSpPr>
          <p:cNvPr id="6" name="Espace réservé du numéro de diapositive 5"/>
          <p:cNvSpPr>
            <a:spLocks noGrp="1"/>
          </p:cNvSpPr>
          <p:nvPr>
            <p:ph type="sldNum" sz="quarter" idx="4"/>
          </p:nvPr>
        </p:nvSpPr>
        <p:spPr>
          <a:xfrm>
            <a:off x="8610601" y="6356351"/>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32B0A427-CAAF-444B-98AE-BE8589D3C895}" type="slidenum">
              <a:rPr lang="fr-FR" altLang="fr-FR"/>
              <a:pPr/>
              <a:t>‹N°›</a:t>
            </a:fld>
            <a:endParaRPr lang="fr-FR" alt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itchFamily="34" charset="0"/>
        </a:defRPr>
      </a:lvl2pPr>
      <a:lvl3pPr algn="l" rtl="0" fontAlgn="base">
        <a:lnSpc>
          <a:spcPct val="90000"/>
        </a:lnSpc>
        <a:spcBef>
          <a:spcPct val="0"/>
        </a:spcBef>
        <a:spcAft>
          <a:spcPct val="0"/>
        </a:spcAft>
        <a:defRPr sz="4400">
          <a:solidFill>
            <a:schemeClr val="tx1"/>
          </a:solidFill>
          <a:latin typeface="Calibri Light" pitchFamily="34" charset="0"/>
        </a:defRPr>
      </a:lvl3pPr>
      <a:lvl4pPr algn="l" rtl="0" fontAlgn="base">
        <a:lnSpc>
          <a:spcPct val="90000"/>
        </a:lnSpc>
        <a:spcBef>
          <a:spcPct val="0"/>
        </a:spcBef>
        <a:spcAft>
          <a:spcPct val="0"/>
        </a:spcAft>
        <a:defRPr sz="4400">
          <a:solidFill>
            <a:schemeClr val="tx1"/>
          </a:solidFill>
          <a:latin typeface="Calibri Light" pitchFamily="34" charset="0"/>
        </a:defRPr>
      </a:lvl4pPr>
      <a:lvl5pPr algn="l" rtl="0" fontAlgn="base">
        <a:lnSpc>
          <a:spcPct val="90000"/>
        </a:lnSpc>
        <a:spcBef>
          <a:spcPct val="0"/>
        </a:spcBef>
        <a:spcAft>
          <a:spcPct val="0"/>
        </a:spcAft>
        <a:defRPr sz="4400">
          <a:solidFill>
            <a:schemeClr val="tx1"/>
          </a:solidFill>
          <a:latin typeface="Calibri Light" pitchFamily="34" charset="0"/>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png"/><Relationship Id="rId7" Type="http://schemas.openxmlformats.org/officeDocument/2006/relationships/diagramQuickStyle" Target="../diagrams/quickStyle1.xm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diagramLayout" Target="../diagrams/layout1.xml"/><Relationship Id="rId11" Type="http://schemas.openxmlformats.org/officeDocument/2006/relationships/image" Target="../media/image6.png"/><Relationship Id="rId5" Type="http://schemas.openxmlformats.org/officeDocument/2006/relationships/diagramData" Target="../diagrams/data1.xml"/><Relationship Id="rId10" Type="http://schemas.openxmlformats.org/officeDocument/2006/relationships/image" Target="../media/image5.png"/><Relationship Id="rId4" Type="http://schemas.openxmlformats.org/officeDocument/2006/relationships/image" Target="../media/image4.png"/><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stretch>
            <a:fillRect/>
          </a:stretch>
        </p:blipFill>
        <p:spPr>
          <a:xfrm>
            <a:off x="1" y="0"/>
            <a:ext cx="12192000" cy="6857999"/>
          </a:xfrm>
          <a:prstGeom prst="rect">
            <a:avLst/>
          </a:prstGeom>
          <a:ln>
            <a:solidFill>
              <a:srgbClr val="0070C0"/>
            </a:solidFill>
          </a:ln>
          <a:effectLst>
            <a:outerShdw blurRad="50800" dist="38100" algn="l" rotWithShape="0">
              <a:prstClr val="black">
                <a:alpha val="40000"/>
              </a:prstClr>
            </a:outerShdw>
          </a:effectLst>
        </p:spPr>
      </p:pic>
    </p:spTree>
    <p:extLst>
      <p:ext uri="{BB962C8B-B14F-4D97-AF65-F5344CB8AC3E}">
        <p14:creationId xmlns:p14="http://schemas.microsoft.com/office/powerpoint/2010/main" val="114724651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2472954"/>
            <a:ext cx="12192000" cy="2088000"/>
          </a:xfrm>
          <a:solidFill>
            <a:schemeClr val="accent6">
              <a:lumMod val="60000"/>
              <a:lumOff val="40000"/>
            </a:schemeClr>
          </a:solidFill>
        </p:spPr>
        <p:txBody>
          <a:bodyPr rtlCol="0" anchor="ctr">
            <a:noAutofit/>
          </a:bodyPr>
          <a:lstStyle/>
          <a:p>
            <a:pPr fontAlgn="auto">
              <a:lnSpc>
                <a:spcPct val="100000"/>
              </a:lnSpc>
              <a:spcBef>
                <a:spcPts val="600"/>
              </a:spcBef>
              <a:spcAft>
                <a:spcPts val="600"/>
              </a:spcAft>
              <a:defRPr/>
            </a:pPr>
            <a:r>
              <a:rPr lang="fr-FR" sz="4400" b="1" dirty="0" smtClean="0">
                <a:latin typeface="Rockwell" panose="02060603020205020403" pitchFamily="18" charset="0"/>
              </a:rPr>
              <a:t>LE PLAN NATIONAL DE DÉVELOPPEMENT ÉCONOMIQUE ET SOCIAL (PNDES) ET SON FINANCEMENT</a:t>
            </a:r>
            <a:endParaRPr lang="fr-FR" sz="4400" b="1" dirty="0">
              <a:latin typeface="Rockwell" panose="02060603020205020403" pitchFamily="18" charset="0"/>
            </a:endParaRPr>
          </a:p>
        </p:txBody>
      </p:sp>
      <p:sp>
        <p:nvSpPr>
          <p:cNvPr id="3" name="Sous-titre 2"/>
          <p:cNvSpPr>
            <a:spLocks noGrp="1"/>
          </p:cNvSpPr>
          <p:nvPr>
            <p:ph type="subTitle" idx="1"/>
          </p:nvPr>
        </p:nvSpPr>
        <p:spPr>
          <a:xfrm>
            <a:off x="123567" y="4780790"/>
            <a:ext cx="11763633" cy="1149747"/>
          </a:xfrm>
        </p:spPr>
        <p:txBody>
          <a:bodyPr rtlCol="0">
            <a:noAutofit/>
          </a:bodyPr>
          <a:lstStyle/>
          <a:p>
            <a:pPr fontAlgn="auto">
              <a:lnSpc>
                <a:spcPct val="100000"/>
              </a:lnSpc>
              <a:spcBef>
                <a:spcPts val="0"/>
              </a:spcBef>
              <a:spcAft>
                <a:spcPts val="0"/>
              </a:spcAft>
              <a:buFont typeface="Arial" panose="020B0604020202020204" pitchFamily="34" charset="0"/>
              <a:buNone/>
              <a:defRPr/>
            </a:pPr>
            <a:r>
              <a:rPr lang="fr-FR" sz="3600" b="1" dirty="0" smtClean="0">
                <a:solidFill>
                  <a:srgbClr val="002060"/>
                </a:solidFill>
                <a:latin typeface="Rockwell" panose="02060603020205020403" pitchFamily="18" charset="0"/>
              </a:rPr>
              <a:t>Communication à l’Ambassade des Etats-Unis </a:t>
            </a:r>
            <a:br>
              <a:rPr lang="fr-FR" sz="3600" b="1" dirty="0" smtClean="0">
                <a:solidFill>
                  <a:srgbClr val="002060"/>
                </a:solidFill>
                <a:latin typeface="Rockwell" panose="02060603020205020403" pitchFamily="18" charset="0"/>
              </a:rPr>
            </a:br>
            <a:r>
              <a:rPr lang="fr-FR" sz="3600" b="1" dirty="0" smtClean="0">
                <a:solidFill>
                  <a:srgbClr val="002060"/>
                </a:solidFill>
                <a:latin typeface="Rockwell" panose="02060603020205020403" pitchFamily="18" charset="0"/>
              </a:rPr>
              <a:t>au Burkina Faso</a:t>
            </a:r>
          </a:p>
        </p:txBody>
      </p:sp>
      <p:sp>
        <p:nvSpPr>
          <p:cNvPr id="4" name="Text Box 13"/>
          <p:cNvSpPr txBox="1">
            <a:spLocks noChangeArrowheads="1"/>
          </p:cNvSpPr>
          <p:nvPr/>
        </p:nvSpPr>
        <p:spPr bwMode="auto">
          <a:xfrm>
            <a:off x="0" y="6350"/>
            <a:ext cx="4108361" cy="2246769"/>
          </a:xfrm>
          <a:prstGeom prst="rect">
            <a:avLst/>
          </a:prstGeom>
          <a:noFill/>
          <a:ln w="9525">
            <a:noFill/>
            <a:miter lim="800000"/>
            <a:headEnd/>
            <a:tailEnd/>
          </a:ln>
          <a:effectLst/>
        </p:spPr>
        <p:txBody>
          <a:bodyPr wrap="square">
            <a:spAutoFit/>
          </a:bodyPr>
          <a:lstStyle/>
          <a:p>
            <a:pPr algn="ctr" eaLnBrk="1" fontAlgn="auto" hangingPunct="1">
              <a:spcBef>
                <a:spcPts val="0"/>
              </a:spcBef>
              <a:spcAft>
                <a:spcPts val="0"/>
              </a:spcAft>
              <a:defRPr/>
            </a:pPr>
            <a:r>
              <a:rPr lang="fr-FR" sz="2000" b="1" dirty="0">
                <a:effectLst>
                  <a:outerShdw blurRad="38100" dist="38100" dir="2700000" algn="tl">
                    <a:srgbClr val="C0C0C0"/>
                  </a:outerShdw>
                </a:effectLst>
                <a:latin typeface="Rockwell" panose="02060603020205020403" pitchFamily="18" charset="0"/>
                <a:cs typeface="Gisha" pitchFamily="34" charset="-79"/>
              </a:rPr>
              <a:t>MINISTÈRE DE L'ÉCONOMIE, DES FINANCES ET DU </a:t>
            </a:r>
            <a:r>
              <a:rPr lang="fr-FR" sz="2000" b="1" dirty="0" smtClean="0">
                <a:effectLst>
                  <a:outerShdw blurRad="38100" dist="38100" dir="2700000" algn="tl">
                    <a:srgbClr val="C0C0C0"/>
                  </a:outerShdw>
                </a:effectLst>
                <a:latin typeface="Rockwell" panose="02060603020205020403" pitchFamily="18" charset="0"/>
                <a:cs typeface="Gisha" pitchFamily="34" charset="-79"/>
              </a:rPr>
              <a:t>DÉVELOPPEMENT</a:t>
            </a:r>
          </a:p>
          <a:p>
            <a:pPr algn="ctr" eaLnBrk="1" fontAlgn="auto" hangingPunct="1">
              <a:spcBef>
                <a:spcPts val="0"/>
              </a:spcBef>
              <a:spcAft>
                <a:spcPts val="0"/>
              </a:spcAft>
              <a:defRPr/>
            </a:pPr>
            <a:r>
              <a:rPr lang="fr-FR" sz="2000" b="1" dirty="0" smtClean="0">
                <a:effectLst>
                  <a:outerShdw blurRad="38100" dist="38100" dir="2700000" algn="tl">
                    <a:srgbClr val="C0C0C0"/>
                  </a:outerShdw>
                </a:effectLst>
                <a:latin typeface="Rockwell" panose="02060603020205020403" pitchFamily="18" charset="0"/>
                <a:cs typeface="Gisha" pitchFamily="34" charset="-79"/>
              </a:rPr>
              <a:t>-------</a:t>
            </a:r>
          </a:p>
          <a:p>
            <a:pPr algn="ctr" eaLnBrk="1" fontAlgn="auto" hangingPunct="1">
              <a:spcBef>
                <a:spcPts val="0"/>
              </a:spcBef>
              <a:spcAft>
                <a:spcPts val="0"/>
              </a:spcAft>
              <a:defRPr/>
            </a:pPr>
            <a:r>
              <a:rPr lang="fr-FR" sz="2000" b="1" dirty="0" smtClean="0">
                <a:effectLst>
                  <a:outerShdw blurRad="38100" dist="38100" dir="2700000" algn="tl">
                    <a:srgbClr val="C0C0C0"/>
                  </a:outerShdw>
                </a:effectLst>
                <a:latin typeface="Rockwell" panose="02060603020205020403" pitchFamily="18" charset="0"/>
                <a:cs typeface="Gisha" pitchFamily="34" charset="-79"/>
              </a:rPr>
              <a:t>SECRÉTARIAT TECHNIQUE DU </a:t>
            </a:r>
            <a:r>
              <a:rPr lang="fr-FR" sz="2000" b="1" dirty="0">
                <a:effectLst>
                  <a:outerShdw blurRad="38100" dist="38100" dir="2700000" algn="tl">
                    <a:srgbClr val="C0C0C0"/>
                  </a:outerShdw>
                </a:effectLst>
                <a:latin typeface="Rockwell" panose="02060603020205020403" pitchFamily="18" charset="0"/>
                <a:cs typeface="Gisha" pitchFamily="34" charset="-79"/>
              </a:rPr>
              <a:t>DISPOSITIF </a:t>
            </a:r>
            <a:r>
              <a:rPr lang="fr-FR" sz="2000" b="1" dirty="0" smtClean="0">
                <a:effectLst>
                  <a:outerShdw blurRad="38100" dist="38100" dir="2700000" algn="tl">
                    <a:srgbClr val="C0C0C0"/>
                  </a:outerShdw>
                </a:effectLst>
                <a:latin typeface="Rockwell" panose="02060603020205020403" pitchFamily="18" charset="0"/>
                <a:cs typeface="Gisha" pitchFamily="34" charset="-79"/>
              </a:rPr>
              <a:t>D’ÉLABORATION DU </a:t>
            </a:r>
            <a:r>
              <a:rPr lang="fr-FR" sz="2000" b="1" dirty="0" err="1" smtClean="0">
                <a:effectLst>
                  <a:outerShdw blurRad="38100" dist="38100" dir="2700000" algn="tl">
                    <a:srgbClr val="C0C0C0"/>
                  </a:outerShdw>
                </a:effectLst>
                <a:latin typeface="Rockwell" panose="02060603020205020403" pitchFamily="18" charset="0"/>
                <a:cs typeface="Gisha" pitchFamily="34" charset="-79"/>
              </a:rPr>
              <a:t>PNDES</a:t>
            </a:r>
            <a:endParaRPr lang="fr-FR" sz="2000" b="1" dirty="0">
              <a:effectLst>
                <a:outerShdw blurRad="38100" dist="38100" dir="2700000" algn="tl">
                  <a:srgbClr val="C0C0C0"/>
                </a:outerShdw>
              </a:effectLst>
              <a:latin typeface="Rockwell" panose="02060603020205020403" pitchFamily="18" charset="0"/>
              <a:cs typeface="Gisha" pitchFamily="34" charset="-79"/>
            </a:endParaRPr>
          </a:p>
        </p:txBody>
      </p:sp>
      <p:pic>
        <p:nvPicPr>
          <p:cNvPr id="3077"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7799" y="22226"/>
            <a:ext cx="1346201"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3"/>
          <p:cNvSpPr txBox="1">
            <a:spLocks noChangeArrowheads="1"/>
          </p:cNvSpPr>
          <p:nvPr/>
        </p:nvSpPr>
        <p:spPr bwMode="auto">
          <a:xfrm>
            <a:off x="8343900" y="9526"/>
            <a:ext cx="3848100" cy="707886"/>
          </a:xfrm>
          <a:prstGeom prst="rect">
            <a:avLst/>
          </a:prstGeom>
          <a:noFill/>
          <a:ln w="9525">
            <a:noFill/>
            <a:miter lim="800000"/>
            <a:headEnd/>
            <a:tailEnd/>
          </a:ln>
          <a:effectLst/>
        </p:spPr>
        <p:txBody>
          <a:bodyPr>
            <a:spAutoFit/>
          </a:bodyPr>
          <a:lstStyle/>
          <a:p>
            <a:pPr algn="ctr" eaLnBrk="1" fontAlgn="auto" hangingPunct="1">
              <a:spcBef>
                <a:spcPts val="0"/>
              </a:spcBef>
              <a:spcAft>
                <a:spcPts val="0"/>
              </a:spcAft>
              <a:defRPr/>
            </a:pPr>
            <a:r>
              <a:rPr lang="fr-FR" sz="2000" b="1" dirty="0">
                <a:effectLst>
                  <a:outerShdw blurRad="38100" dist="38100" dir="2700000" algn="tl">
                    <a:srgbClr val="C0C0C0"/>
                  </a:outerShdw>
                </a:effectLst>
                <a:latin typeface="Rockwell" panose="02060603020205020403" pitchFamily="18" charset="0"/>
                <a:cs typeface="Gisha" pitchFamily="34" charset="-79"/>
              </a:rPr>
              <a:t>BURKINA FASO</a:t>
            </a:r>
          </a:p>
          <a:p>
            <a:pPr algn="ctr" eaLnBrk="1" fontAlgn="auto" hangingPunct="1">
              <a:spcBef>
                <a:spcPts val="0"/>
              </a:spcBef>
              <a:spcAft>
                <a:spcPts val="0"/>
              </a:spcAft>
              <a:defRPr/>
            </a:pPr>
            <a:r>
              <a:rPr lang="fr-FR" sz="2000" b="1" dirty="0">
                <a:effectLst>
                  <a:outerShdw blurRad="38100" dist="38100" dir="2700000" algn="tl">
                    <a:srgbClr val="C0C0C0"/>
                  </a:outerShdw>
                </a:effectLst>
                <a:latin typeface="Rockwell" panose="02060603020205020403" pitchFamily="18" charset="0"/>
                <a:cs typeface="Gisha" pitchFamily="34" charset="-79"/>
              </a:rPr>
              <a:t>UNITÉ - PROGRÈS - JUSTICE</a:t>
            </a:r>
          </a:p>
        </p:txBody>
      </p:sp>
      <p:sp>
        <p:nvSpPr>
          <p:cNvPr id="7" name="Sous-titre 2"/>
          <p:cNvSpPr txBox="1">
            <a:spLocks/>
          </p:cNvSpPr>
          <p:nvPr/>
        </p:nvSpPr>
        <p:spPr bwMode="auto">
          <a:xfrm>
            <a:off x="428367" y="6032281"/>
            <a:ext cx="11763633" cy="63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marL="0" indent="0" algn="ctr" rtl="0" fontAlgn="base">
              <a:lnSpc>
                <a:spcPct val="90000"/>
              </a:lnSpc>
              <a:spcBef>
                <a:spcPts val="1000"/>
              </a:spcBef>
              <a:spcAft>
                <a:spcPct val="0"/>
              </a:spcAft>
              <a:buFont typeface="Arial" charset="0"/>
              <a:buNone/>
              <a:defRPr sz="2400" kern="1200">
                <a:solidFill>
                  <a:schemeClr val="tx1"/>
                </a:solidFill>
                <a:latin typeface="+mn-lt"/>
                <a:ea typeface="+mn-ea"/>
                <a:cs typeface="+mn-cs"/>
              </a:defRPr>
            </a:lvl1pPr>
            <a:lvl2pPr marL="457200" indent="0" algn="ctr" rtl="0" fontAlgn="base">
              <a:lnSpc>
                <a:spcPct val="90000"/>
              </a:lnSpc>
              <a:spcBef>
                <a:spcPts val="500"/>
              </a:spcBef>
              <a:spcAft>
                <a:spcPct val="0"/>
              </a:spcAft>
              <a:buFont typeface="Arial" charset="0"/>
              <a:buNone/>
              <a:defRPr sz="2000" kern="1200">
                <a:solidFill>
                  <a:schemeClr val="tx1"/>
                </a:solidFill>
                <a:latin typeface="+mn-lt"/>
                <a:ea typeface="+mn-ea"/>
                <a:cs typeface="+mn-cs"/>
              </a:defRPr>
            </a:lvl2pPr>
            <a:lvl3pPr marL="914400" indent="0" algn="ctr" rtl="0" fontAlgn="base">
              <a:lnSpc>
                <a:spcPct val="90000"/>
              </a:lnSpc>
              <a:spcBef>
                <a:spcPts val="500"/>
              </a:spcBef>
              <a:spcAft>
                <a:spcPct val="0"/>
              </a:spcAft>
              <a:buFont typeface="Arial" charset="0"/>
              <a:buNone/>
              <a:defRPr sz="1800" kern="1200">
                <a:solidFill>
                  <a:schemeClr val="tx1"/>
                </a:solidFill>
                <a:latin typeface="+mn-lt"/>
                <a:ea typeface="+mn-ea"/>
                <a:cs typeface="+mn-cs"/>
              </a:defRPr>
            </a:lvl3pPr>
            <a:lvl4pPr marL="1371600" indent="0" algn="ctr" rtl="0" fontAlgn="base">
              <a:lnSpc>
                <a:spcPct val="90000"/>
              </a:lnSpc>
              <a:spcBef>
                <a:spcPts val="500"/>
              </a:spcBef>
              <a:spcAft>
                <a:spcPct val="0"/>
              </a:spcAft>
              <a:buFont typeface="Arial" charset="0"/>
              <a:buNone/>
              <a:defRPr sz="1600" kern="1200">
                <a:solidFill>
                  <a:schemeClr val="tx1"/>
                </a:solidFill>
                <a:latin typeface="+mn-lt"/>
                <a:ea typeface="+mn-ea"/>
                <a:cs typeface="+mn-cs"/>
              </a:defRPr>
            </a:lvl4pPr>
            <a:lvl5pPr marL="1828800" indent="0" algn="ctr" rtl="0" fontAlgn="base">
              <a:lnSpc>
                <a:spcPct val="90000"/>
              </a:lnSpc>
              <a:spcBef>
                <a:spcPts val="500"/>
              </a:spcBef>
              <a:spcAft>
                <a:spcPct val="0"/>
              </a:spcAft>
              <a:buFont typeface="Arial"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1" fontAlgn="auto" hangingPunct="1">
              <a:lnSpc>
                <a:spcPct val="100000"/>
              </a:lnSpc>
              <a:spcBef>
                <a:spcPts val="0"/>
              </a:spcBef>
              <a:spcAft>
                <a:spcPts val="0"/>
              </a:spcAft>
              <a:buFont typeface="Arial" panose="020B0604020202020204" pitchFamily="34" charset="0"/>
              <a:buNone/>
              <a:defRPr/>
            </a:pPr>
            <a:r>
              <a:rPr lang="fr-FR" sz="3600" b="1" dirty="0" smtClean="0">
                <a:solidFill>
                  <a:srgbClr val="C00000"/>
                </a:solidFill>
                <a:latin typeface="Rockwell" panose="02060603020205020403" pitchFamily="18" charset="0"/>
              </a:rPr>
              <a:t>Ouagadougou - 13 septembre 2016</a:t>
            </a:r>
          </a:p>
        </p:txBody>
      </p:sp>
    </p:spTree>
    <p:extLst>
      <p:ext uri="{BB962C8B-B14F-4D97-AF65-F5344CB8AC3E}">
        <p14:creationId xmlns:p14="http://schemas.microsoft.com/office/powerpoint/2010/main" val="23525891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p:cNvPicPr>
            <a:picLocks noChangeAspect="1"/>
          </p:cNvPicPr>
          <p:nvPr/>
        </p:nvPicPr>
        <p:blipFill>
          <a:blip r:embed="rId2">
            <a:lum bright="70000" contrast="-70000"/>
          </a:blip>
          <a:stretch>
            <a:fillRect/>
          </a:stretch>
        </p:blipFill>
        <p:spPr>
          <a:xfrm>
            <a:off x="400050" y="911488"/>
            <a:ext cx="11454791" cy="5854105"/>
          </a:xfrm>
          <a:prstGeom prst="rect">
            <a:avLst/>
          </a:prstGeom>
          <a:ln>
            <a:noFill/>
          </a:ln>
          <a:effectLst/>
        </p:spPr>
      </p:pic>
      <p:sp>
        <p:nvSpPr>
          <p:cNvPr id="8" name="Rectangle à coins arrondis 7"/>
          <p:cNvSpPr/>
          <p:nvPr/>
        </p:nvSpPr>
        <p:spPr>
          <a:xfrm>
            <a:off x="0" y="0"/>
            <a:ext cx="12192000" cy="709613"/>
          </a:xfrm>
          <a:prstGeom prst="round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a:lstStyle/>
          <a:p>
            <a:pPr algn="ctr" eaLnBrk="0" hangingPunct="0">
              <a:defRPr/>
            </a:pPr>
            <a:r>
              <a:rPr lang="fr-FR" sz="2800" b="1" dirty="0" smtClean="0">
                <a:latin typeface="Aharoni" pitchFamily="2" charset="-79"/>
                <a:cs typeface="Aharoni" pitchFamily="2" charset="-79"/>
              </a:rPr>
              <a:t>CONTEXTE </a:t>
            </a:r>
            <a:r>
              <a:rPr lang="fr-FR" sz="2800" b="1" dirty="0">
                <a:latin typeface="Aharoni" pitchFamily="2" charset="-79"/>
                <a:cs typeface="Aharoni" pitchFamily="2" charset="-79"/>
              </a:rPr>
              <a:t>D’ELABORATION DU PNDES</a:t>
            </a:r>
          </a:p>
        </p:txBody>
      </p:sp>
      <p:pic>
        <p:nvPicPr>
          <p:cNvPr id="5123" name="Image 8" descr="armoirie_B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3338"/>
            <a:ext cx="1084263" cy="661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9"/>
          <p:cNvSpPr txBox="1">
            <a:spLocks noChangeArrowheads="1"/>
          </p:cNvSpPr>
          <p:nvPr/>
        </p:nvSpPr>
        <p:spPr bwMode="auto">
          <a:xfrm>
            <a:off x="225631" y="911488"/>
            <a:ext cx="11629210"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a:solidFill>
                  <a:schemeClr val="tx1"/>
                </a:solidFill>
                <a:latin typeface="Calibri" panose="020F0502020204030204" pitchFamily="34" charset="0"/>
              </a:defRPr>
            </a:lvl1pPr>
            <a:lvl2pPr marL="742950" indent="-285750" eaLnBrk="0" hangingPunct="0">
              <a:defRPr>
                <a:solidFill>
                  <a:schemeClr val="tx1"/>
                </a:solidFill>
                <a:latin typeface="Calibri" panose="020F0502020204030204" pitchFamily="34" charset="0"/>
              </a:defRPr>
            </a:lvl2pPr>
            <a:lvl3pPr marL="1143000" indent="-228600" eaLnBrk="0" hangingPunct="0">
              <a:defRPr>
                <a:solidFill>
                  <a:schemeClr val="tx1"/>
                </a:solidFill>
                <a:latin typeface="Calibri" panose="020F0502020204030204" pitchFamily="34" charset="0"/>
              </a:defRPr>
            </a:lvl3pPr>
            <a:lvl4pPr marL="1600200" indent="-228600" eaLnBrk="0" hangingPunct="0">
              <a:defRPr>
                <a:solidFill>
                  <a:schemeClr val="tx1"/>
                </a:solidFill>
                <a:latin typeface="Calibri" panose="020F0502020204030204" pitchFamily="34" charset="0"/>
              </a:defRPr>
            </a:lvl4pPr>
            <a:lvl5pPr marL="2057400" indent="-228600" eaLnBrk="0" hangingPunct="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buFont typeface="Arial" panose="020B0604020202020204" pitchFamily="34" charset="0"/>
              <a:buChar char="•"/>
            </a:pPr>
            <a:r>
              <a:rPr lang="fr-FR" altLang="fr-FR" sz="2800" b="1" dirty="0" smtClean="0">
                <a:latin typeface="Rockwell" panose="02060603020205020403" pitchFamily="18" charset="0"/>
              </a:rPr>
              <a:t>Décembre 2015, fin de l’échéance de mise en œuvre </a:t>
            </a:r>
            <a:r>
              <a:rPr lang="fr-FR" altLang="fr-FR" sz="2800" b="1" dirty="0">
                <a:latin typeface="Rockwell" panose="02060603020205020403" pitchFamily="18" charset="0"/>
              </a:rPr>
              <a:t>de la Stratégie de croissance accélérée et de développement durable (SCADD) </a:t>
            </a:r>
            <a:r>
              <a:rPr lang="fr-FR" altLang="fr-FR" sz="2800" b="1" dirty="0" smtClean="0">
                <a:latin typeface="Rockwell" panose="02060603020205020403" pitchFamily="18" charset="0"/>
              </a:rPr>
              <a:t>2011-2015</a:t>
            </a:r>
          </a:p>
          <a:p>
            <a:pPr algn="just">
              <a:buFont typeface="Arial" panose="020B0604020202020204" pitchFamily="34" charset="0"/>
              <a:buChar char="•"/>
            </a:pPr>
            <a:r>
              <a:rPr lang="fr-FR" altLang="fr-FR" sz="2800" b="1" dirty="0" smtClean="0">
                <a:latin typeface="Rockwell" panose="02060603020205020403" pitchFamily="18" charset="0"/>
              </a:rPr>
              <a:t>Election </a:t>
            </a:r>
            <a:r>
              <a:rPr lang="fr-FR" altLang="fr-FR" sz="2800" b="1" dirty="0">
                <a:latin typeface="Rockwell" panose="02060603020205020403" pitchFamily="18" charset="0"/>
              </a:rPr>
              <a:t>du Président Roch Marc Christian KABORÉ sur la base du </a:t>
            </a:r>
            <a:r>
              <a:rPr lang="fr-FR" altLang="fr-FR" sz="2800" b="1" dirty="0" smtClean="0">
                <a:latin typeface="Rockwell" panose="02060603020205020403" pitchFamily="18" charset="0"/>
              </a:rPr>
              <a:t>programme « </a:t>
            </a:r>
            <a:r>
              <a:rPr lang="fr-FR" altLang="fr-FR" sz="2800" b="1" dirty="0">
                <a:latin typeface="Rockwell" panose="02060603020205020403" pitchFamily="18" charset="0"/>
              </a:rPr>
              <a:t>Bâtir avec le peuple un Burkina Faso de démocratie, de progrès économique et social, de liberté et de justice » </a:t>
            </a:r>
            <a:r>
              <a:rPr lang="fr-FR" altLang="fr-FR" sz="2800" b="1" dirty="0">
                <a:solidFill>
                  <a:srgbClr val="0070C0"/>
                </a:solidFill>
                <a:latin typeface="Rockwell" panose="02060603020205020403" pitchFamily="18" charset="0"/>
              </a:rPr>
              <a:t>= « base pour l’élaboration d’un Plan National </a:t>
            </a:r>
            <a:r>
              <a:rPr lang="fr-FR" altLang="fr-FR" sz="2800" b="1" dirty="0" smtClean="0">
                <a:solidFill>
                  <a:srgbClr val="0070C0"/>
                </a:solidFill>
                <a:latin typeface="Rockwell" panose="02060603020205020403" pitchFamily="18" charset="0"/>
              </a:rPr>
              <a:t>de Développement </a:t>
            </a:r>
            <a:r>
              <a:rPr lang="fr-FR" altLang="fr-FR" sz="2800" b="1" dirty="0">
                <a:solidFill>
                  <a:srgbClr val="0070C0"/>
                </a:solidFill>
                <a:latin typeface="Rockwell" panose="02060603020205020403" pitchFamily="18" charset="0"/>
              </a:rPr>
              <a:t>Economique et Social (PNDES) couvrant les cinq années </a:t>
            </a:r>
            <a:r>
              <a:rPr lang="fr-FR" altLang="fr-FR" sz="2800" b="1" dirty="0" smtClean="0">
                <a:solidFill>
                  <a:srgbClr val="0070C0"/>
                </a:solidFill>
                <a:latin typeface="Rockwell" panose="02060603020205020403" pitchFamily="18" charset="0"/>
              </a:rPr>
              <a:t>du mandat présidentiel [qui] </a:t>
            </a:r>
            <a:r>
              <a:rPr lang="fr-FR" altLang="fr-FR" sz="2800" b="1" dirty="0">
                <a:solidFill>
                  <a:srgbClr val="0070C0"/>
                </a:solidFill>
                <a:latin typeface="Rockwell" panose="02060603020205020403" pitchFamily="18" charset="0"/>
              </a:rPr>
              <a:t>fédérera toutes les politiques sectorielles et prendra </a:t>
            </a:r>
            <a:r>
              <a:rPr lang="fr-FR" altLang="fr-FR" sz="2800" b="1" dirty="0" smtClean="0">
                <a:solidFill>
                  <a:srgbClr val="0070C0"/>
                </a:solidFill>
                <a:latin typeface="Rockwell" panose="02060603020205020403" pitchFamily="18" charset="0"/>
              </a:rPr>
              <a:t>en compte </a:t>
            </a:r>
            <a:r>
              <a:rPr lang="fr-FR" altLang="fr-FR" sz="2800" b="1" dirty="0">
                <a:solidFill>
                  <a:srgbClr val="0070C0"/>
                </a:solidFill>
                <a:latin typeface="Rockwell" panose="02060603020205020403" pitchFamily="18" charset="0"/>
              </a:rPr>
              <a:t>les engagements </a:t>
            </a:r>
            <a:r>
              <a:rPr lang="fr-FR" altLang="fr-FR" sz="2800" b="1" dirty="0" smtClean="0">
                <a:solidFill>
                  <a:srgbClr val="0070C0"/>
                </a:solidFill>
                <a:latin typeface="Rockwell" panose="02060603020205020403" pitchFamily="18" charset="0"/>
              </a:rPr>
              <a:t>internationaux » (Cf. programme présidentiel) .</a:t>
            </a:r>
          </a:p>
          <a:p>
            <a:pPr algn="just">
              <a:buFont typeface="Arial" panose="020B0604020202020204" pitchFamily="34" charset="0"/>
              <a:buChar char="•"/>
            </a:pPr>
            <a:r>
              <a:rPr lang="fr-FR" altLang="fr-FR" sz="2800" b="1" dirty="0" smtClean="0">
                <a:latin typeface="Rockwell" panose="02060603020205020403" pitchFamily="18" charset="0"/>
              </a:rPr>
              <a:t>Décision </a:t>
            </a:r>
            <a:r>
              <a:rPr lang="fr-FR" altLang="fr-FR" sz="2800" b="1" dirty="0">
                <a:latin typeface="Rockwell" panose="02060603020205020403" pitchFamily="18" charset="0"/>
              </a:rPr>
              <a:t>du Conseil des ministres du 27 janvier 2016 de rendre disponible le </a:t>
            </a:r>
            <a:r>
              <a:rPr lang="fr-FR" altLang="fr-FR" sz="2800" b="1" dirty="0" smtClean="0">
                <a:latin typeface="Rockwell" panose="02060603020205020403" pitchFamily="18" charset="0"/>
              </a:rPr>
              <a:t>PNDES.</a:t>
            </a:r>
            <a:endParaRPr lang="fr-FR" altLang="fr-FR" sz="2800" b="1" dirty="0">
              <a:latin typeface="Rockwell" panose="02060603020205020403" pitchFamily="18" charset="0"/>
            </a:endParaRPr>
          </a:p>
        </p:txBody>
      </p:sp>
    </p:spTree>
    <p:extLst>
      <p:ext uri="{BB962C8B-B14F-4D97-AF65-F5344CB8AC3E}">
        <p14:creationId xmlns:p14="http://schemas.microsoft.com/office/powerpoint/2010/main" val="33410604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Image 35"/>
          <p:cNvPicPr>
            <a:picLocks noChangeAspect="1"/>
          </p:cNvPicPr>
          <p:nvPr/>
        </p:nvPicPr>
        <p:blipFill>
          <a:blip r:embed="rId2">
            <a:lum bright="70000" contrast="-70000"/>
          </a:blip>
          <a:stretch>
            <a:fillRect/>
          </a:stretch>
        </p:blipFill>
        <p:spPr>
          <a:xfrm>
            <a:off x="2871535" y="1283777"/>
            <a:ext cx="7700210" cy="5481816"/>
          </a:xfrm>
          <a:prstGeom prst="rect">
            <a:avLst/>
          </a:prstGeom>
          <a:ln>
            <a:noFill/>
          </a:ln>
          <a:effectLst/>
        </p:spPr>
      </p:pic>
      <p:grpSp>
        <p:nvGrpSpPr>
          <p:cNvPr id="8" name="Groupe 7"/>
          <p:cNvGrpSpPr/>
          <p:nvPr/>
        </p:nvGrpSpPr>
        <p:grpSpPr>
          <a:xfrm>
            <a:off x="539724" y="1023554"/>
            <a:ext cx="4207921" cy="2296639"/>
            <a:chOff x="539724" y="1023553"/>
            <a:chExt cx="4207921" cy="2420362"/>
          </a:xfrm>
        </p:grpSpPr>
        <p:sp>
          <p:nvSpPr>
            <p:cNvPr id="9" name="Forme libre 8"/>
            <p:cNvSpPr/>
            <p:nvPr/>
          </p:nvSpPr>
          <p:spPr>
            <a:xfrm>
              <a:off x="539724" y="1289942"/>
              <a:ext cx="1887306" cy="1441941"/>
            </a:xfrm>
            <a:custGeom>
              <a:avLst/>
              <a:gdLst>
                <a:gd name="connsiteX0" fmla="*/ 0 w 1887306"/>
                <a:gd name="connsiteY0" fmla="*/ 144194 h 1441941"/>
                <a:gd name="connsiteX1" fmla="*/ 144194 w 1887306"/>
                <a:gd name="connsiteY1" fmla="*/ 0 h 1441941"/>
                <a:gd name="connsiteX2" fmla="*/ 1743112 w 1887306"/>
                <a:gd name="connsiteY2" fmla="*/ 0 h 1441941"/>
                <a:gd name="connsiteX3" fmla="*/ 1887306 w 1887306"/>
                <a:gd name="connsiteY3" fmla="*/ 144194 h 1441941"/>
                <a:gd name="connsiteX4" fmla="*/ 1887306 w 1887306"/>
                <a:gd name="connsiteY4" fmla="*/ 1297747 h 1441941"/>
                <a:gd name="connsiteX5" fmla="*/ 1743112 w 1887306"/>
                <a:gd name="connsiteY5" fmla="*/ 1441941 h 1441941"/>
                <a:gd name="connsiteX6" fmla="*/ 144194 w 1887306"/>
                <a:gd name="connsiteY6" fmla="*/ 1441941 h 1441941"/>
                <a:gd name="connsiteX7" fmla="*/ 0 w 1887306"/>
                <a:gd name="connsiteY7" fmla="*/ 1297747 h 1441941"/>
                <a:gd name="connsiteX8" fmla="*/ 0 w 1887306"/>
                <a:gd name="connsiteY8" fmla="*/ 144194 h 1441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7306" h="1441941">
                  <a:moveTo>
                    <a:pt x="0" y="144194"/>
                  </a:moveTo>
                  <a:cubicBezTo>
                    <a:pt x="0" y="64558"/>
                    <a:pt x="64558" y="0"/>
                    <a:pt x="144194" y="0"/>
                  </a:cubicBezTo>
                  <a:lnTo>
                    <a:pt x="1743112" y="0"/>
                  </a:lnTo>
                  <a:cubicBezTo>
                    <a:pt x="1822748" y="0"/>
                    <a:pt x="1887306" y="64558"/>
                    <a:pt x="1887306" y="144194"/>
                  </a:cubicBezTo>
                  <a:lnTo>
                    <a:pt x="1887306" y="1297747"/>
                  </a:lnTo>
                  <a:cubicBezTo>
                    <a:pt x="1887306" y="1377383"/>
                    <a:pt x="1822748" y="1441941"/>
                    <a:pt x="1743112" y="1441941"/>
                  </a:cubicBezTo>
                  <a:lnTo>
                    <a:pt x="144194" y="1441941"/>
                  </a:lnTo>
                  <a:cubicBezTo>
                    <a:pt x="64558" y="1441941"/>
                    <a:pt x="0" y="1377383"/>
                    <a:pt x="0" y="1297747"/>
                  </a:cubicBezTo>
                  <a:lnTo>
                    <a:pt x="0" y="144194"/>
                  </a:lnTo>
                  <a:close/>
                </a:path>
              </a:pathLst>
            </a:custGeom>
            <a:ln w="38100">
              <a:solidFill>
                <a:schemeClr val="accent2"/>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57008" tIns="157008" rIns="157008" bIns="465995" numCol="1" spcCol="1270" anchor="t" anchorCtr="0">
              <a:noAutofit/>
            </a:bodyPr>
            <a:lstStyle/>
            <a:p>
              <a:pPr marL="114300" lvl="1" indent="-114300" algn="l" defTabSz="622300">
                <a:lnSpc>
                  <a:spcPct val="90000"/>
                </a:lnSpc>
                <a:spcBef>
                  <a:spcPct val="0"/>
                </a:spcBef>
                <a:spcAft>
                  <a:spcPct val="15000"/>
                </a:spcAft>
                <a:buChar char="••"/>
              </a:pPr>
              <a:r>
                <a:rPr lang="fr-FR" sz="1400" b="1" kern="1200" dirty="0" smtClean="0"/>
                <a:t>Consultations générales SCADD2</a:t>
              </a:r>
              <a:endParaRPr lang="fr-FR" sz="1400" b="1" kern="1200" dirty="0"/>
            </a:p>
            <a:p>
              <a:pPr marL="114300" lvl="1" indent="-114300" algn="l" defTabSz="622300">
                <a:lnSpc>
                  <a:spcPct val="90000"/>
                </a:lnSpc>
                <a:spcBef>
                  <a:spcPct val="0"/>
                </a:spcBef>
                <a:spcAft>
                  <a:spcPct val="15000"/>
                </a:spcAft>
                <a:buChar char="••"/>
              </a:pPr>
              <a:r>
                <a:rPr lang="fr-FR" sz="1400" b="1" kern="1200" dirty="0" smtClean="0"/>
                <a:t>Arrêté dispositif PNDES </a:t>
              </a:r>
              <a:endParaRPr lang="fr-FR" sz="1400" b="1" kern="1200" dirty="0"/>
            </a:p>
          </p:txBody>
        </p:sp>
        <p:sp>
          <p:nvSpPr>
            <p:cNvPr id="15" name="Forme 14"/>
            <p:cNvSpPr/>
            <p:nvPr/>
          </p:nvSpPr>
          <p:spPr>
            <a:xfrm>
              <a:off x="1081693" y="1023554"/>
              <a:ext cx="2556597" cy="2420361"/>
            </a:xfrm>
            <a:prstGeom prst="leftCircularArrow">
              <a:avLst>
                <a:gd name="adj1" fmla="val 2862"/>
                <a:gd name="adj2" fmla="val 349780"/>
                <a:gd name="adj3" fmla="val 2095223"/>
                <a:gd name="adj4" fmla="val 8994422"/>
                <a:gd name="adj5" fmla="val 6514"/>
              </a:avLst>
            </a:prstGeom>
          </p:spPr>
          <p:style>
            <a:lnRef idx="0">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7" name="Forme libre 16"/>
            <p:cNvSpPr/>
            <p:nvPr/>
          </p:nvSpPr>
          <p:spPr>
            <a:xfrm>
              <a:off x="978654" y="2453500"/>
              <a:ext cx="1234931" cy="491091"/>
            </a:xfrm>
            <a:custGeom>
              <a:avLst/>
              <a:gdLst>
                <a:gd name="connsiteX0" fmla="*/ 0 w 1234931"/>
                <a:gd name="connsiteY0" fmla="*/ 49109 h 491091"/>
                <a:gd name="connsiteX1" fmla="*/ 49109 w 1234931"/>
                <a:gd name="connsiteY1" fmla="*/ 0 h 491091"/>
                <a:gd name="connsiteX2" fmla="*/ 1185822 w 1234931"/>
                <a:gd name="connsiteY2" fmla="*/ 0 h 491091"/>
                <a:gd name="connsiteX3" fmla="*/ 1234931 w 1234931"/>
                <a:gd name="connsiteY3" fmla="*/ 49109 h 491091"/>
                <a:gd name="connsiteX4" fmla="*/ 1234931 w 1234931"/>
                <a:gd name="connsiteY4" fmla="*/ 441982 h 491091"/>
                <a:gd name="connsiteX5" fmla="*/ 1185822 w 1234931"/>
                <a:gd name="connsiteY5" fmla="*/ 491091 h 491091"/>
                <a:gd name="connsiteX6" fmla="*/ 49109 w 1234931"/>
                <a:gd name="connsiteY6" fmla="*/ 491091 h 491091"/>
                <a:gd name="connsiteX7" fmla="*/ 0 w 1234931"/>
                <a:gd name="connsiteY7" fmla="*/ 441982 h 491091"/>
                <a:gd name="connsiteX8" fmla="*/ 0 w 1234931"/>
                <a:gd name="connsiteY8" fmla="*/ 49109 h 4910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4931" h="491091">
                  <a:moveTo>
                    <a:pt x="0" y="49109"/>
                  </a:moveTo>
                  <a:cubicBezTo>
                    <a:pt x="0" y="21987"/>
                    <a:pt x="21987" y="0"/>
                    <a:pt x="49109" y="0"/>
                  </a:cubicBezTo>
                  <a:lnTo>
                    <a:pt x="1185822" y="0"/>
                  </a:lnTo>
                  <a:cubicBezTo>
                    <a:pt x="1212944" y="0"/>
                    <a:pt x="1234931" y="21987"/>
                    <a:pt x="1234931" y="49109"/>
                  </a:cubicBezTo>
                  <a:lnTo>
                    <a:pt x="1234931" y="441982"/>
                  </a:lnTo>
                  <a:cubicBezTo>
                    <a:pt x="1234931" y="469104"/>
                    <a:pt x="1212944" y="491091"/>
                    <a:pt x="1185822" y="491091"/>
                  </a:cubicBezTo>
                  <a:lnTo>
                    <a:pt x="49109" y="491091"/>
                  </a:lnTo>
                  <a:cubicBezTo>
                    <a:pt x="21987" y="491091"/>
                    <a:pt x="0" y="469104"/>
                    <a:pt x="0" y="441982"/>
                  </a:cubicBezTo>
                  <a:lnTo>
                    <a:pt x="0" y="49109"/>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44864" tIns="34704" rIns="44864" bIns="34704" numCol="1" spcCol="1270" anchor="ctr" anchorCtr="0">
              <a:noAutofit/>
            </a:bodyPr>
            <a:lstStyle/>
            <a:p>
              <a:pPr lvl="0" algn="ctr" defTabSz="711200">
                <a:lnSpc>
                  <a:spcPct val="90000"/>
                </a:lnSpc>
                <a:spcBef>
                  <a:spcPct val="0"/>
                </a:spcBef>
                <a:spcAft>
                  <a:spcPct val="35000"/>
                </a:spcAft>
              </a:pPr>
              <a:r>
                <a:rPr lang="fr-FR" sz="1600" b="1" kern="1200" dirty="0" smtClean="0"/>
                <a:t>Juin 2015-Mars 2016</a:t>
              </a:r>
              <a:endParaRPr lang="fr-FR" sz="1600" b="1" kern="1200" dirty="0"/>
            </a:p>
          </p:txBody>
        </p:sp>
        <p:sp>
          <p:nvSpPr>
            <p:cNvPr id="18" name="Forme libre 17"/>
            <p:cNvSpPr/>
            <p:nvPr/>
          </p:nvSpPr>
          <p:spPr>
            <a:xfrm>
              <a:off x="2856180" y="1206111"/>
              <a:ext cx="1745778" cy="1612116"/>
            </a:xfrm>
            <a:custGeom>
              <a:avLst/>
              <a:gdLst>
                <a:gd name="connsiteX0" fmla="*/ 0 w 1745778"/>
                <a:gd name="connsiteY0" fmla="*/ 161212 h 1612116"/>
                <a:gd name="connsiteX1" fmla="*/ 161212 w 1745778"/>
                <a:gd name="connsiteY1" fmla="*/ 0 h 1612116"/>
                <a:gd name="connsiteX2" fmla="*/ 1584566 w 1745778"/>
                <a:gd name="connsiteY2" fmla="*/ 0 h 1612116"/>
                <a:gd name="connsiteX3" fmla="*/ 1745778 w 1745778"/>
                <a:gd name="connsiteY3" fmla="*/ 161212 h 1612116"/>
                <a:gd name="connsiteX4" fmla="*/ 1745778 w 1745778"/>
                <a:gd name="connsiteY4" fmla="*/ 1450904 h 1612116"/>
                <a:gd name="connsiteX5" fmla="*/ 1584566 w 1745778"/>
                <a:gd name="connsiteY5" fmla="*/ 1612116 h 1612116"/>
                <a:gd name="connsiteX6" fmla="*/ 161212 w 1745778"/>
                <a:gd name="connsiteY6" fmla="*/ 1612116 h 1612116"/>
                <a:gd name="connsiteX7" fmla="*/ 0 w 1745778"/>
                <a:gd name="connsiteY7" fmla="*/ 1450904 h 1612116"/>
                <a:gd name="connsiteX8" fmla="*/ 0 w 1745778"/>
                <a:gd name="connsiteY8" fmla="*/ 161212 h 1612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45778" h="1612116">
                  <a:moveTo>
                    <a:pt x="0" y="161212"/>
                  </a:moveTo>
                  <a:cubicBezTo>
                    <a:pt x="0" y="72177"/>
                    <a:pt x="72177" y="0"/>
                    <a:pt x="161212" y="0"/>
                  </a:cubicBezTo>
                  <a:lnTo>
                    <a:pt x="1584566" y="0"/>
                  </a:lnTo>
                  <a:cubicBezTo>
                    <a:pt x="1673601" y="0"/>
                    <a:pt x="1745778" y="72177"/>
                    <a:pt x="1745778" y="161212"/>
                  </a:cubicBezTo>
                  <a:lnTo>
                    <a:pt x="1745778" y="1450904"/>
                  </a:lnTo>
                  <a:cubicBezTo>
                    <a:pt x="1745778" y="1539939"/>
                    <a:pt x="1673601" y="1612116"/>
                    <a:pt x="1584566" y="1612116"/>
                  </a:cubicBezTo>
                  <a:lnTo>
                    <a:pt x="161212" y="1612116"/>
                  </a:lnTo>
                  <a:cubicBezTo>
                    <a:pt x="72177" y="1612116"/>
                    <a:pt x="0" y="1539939"/>
                    <a:pt x="0" y="1450904"/>
                  </a:cubicBezTo>
                  <a:lnTo>
                    <a:pt x="0" y="161212"/>
                  </a:lnTo>
                  <a:close/>
                </a:path>
              </a:pathLst>
            </a:custGeom>
            <a:ln w="38100">
              <a:solidFill>
                <a:schemeClr val="accent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60924" tIns="506378" rIns="160924" bIns="160923" numCol="1" spcCol="1270" anchor="t" anchorCtr="0">
              <a:noAutofit/>
            </a:bodyPr>
            <a:lstStyle/>
            <a:p>
              <a:pPr marL="114300" lvl="1" indent="-114300" algn="l" defTabSz="622300">
                <a:lnSpc>
                  <a:spcPct val="90000"/>
                </a:lnSpc>
                <a:spcBef>
                  <a:spcPct val="0"/>
                </a:spcBef>
                <a:spcAft>
                  <a:spcPct val="15000"/>
                </a:spcAft>
                <a:buChar char="••"/>
              </a:pPr>
              <a:r>
                <a:rPr lang="fr-FR" sz="1400" b="1" kern="1200" dirty="0" smtClean="0"/>
                <a:t>Travaux des comités thématiques (3) et groupes spécialisés (4)</a:t>
              </a:r>
              <a:endParaRPr lang="fr-FR" sz="1400" b="1" kern="1200" dirty="0"/>
            </a:p>
          </p:txBody>
        </p:sp>
        <p:sp>
          <p:nvSpPr>
            <p:cNvPr id="21" name="Forme libre 20"/>
            <p:cNvSpPr/>
            <p:nvPr/>
          </p:nvSpPr>
          <p:spPr>
            <a:xfrm>
              <a:off x="3366436" y="1023553"/>
              <a:ext cx="1381209" cy="562123"/>
            </a:xfrm>
            <a:custGeom>
              <a:avLst/>
              <a:gdLst>
                <a:gd name="connsiteX0" fmla="*/ 0 w 1381209"/>
                <a:gd name="connsiteY0" fmla="*/ 56212 h 562123"/>
                <a:gd name="connsiteX1" fmla="*/ 56212 w 1381209"/>
                <a:gd name="connsiteY1" fmla="*/ 0 h 562123"/>
                <a:gd name="connsiteX2" fmla="*/ 1324997 w 1381209"/>
                <a:gd name="connsiteY2" fmla="*/ 0 h 562123"/>
                <a:gd name="connsiteX3" fmla="*/ 1381209 w 1381209"/>
                <a:gd name="connsiteY3" fmla="*/ 56212 h 562123"/>
                <a:gd name="connsiteX4" fmla="*/ 1381209 w 1381209"/>
                <a:gd name="connsiteY4" fmla="*/ 505911 h 562123"/>
                <a:gd name="connsiteX5" fmla="*/ 1324997 w 1381209"/>
                <a:gd name="connsiteY5" fmla="*/ 562123 h 562123"/>
                <a:gd name="connsiteX6" fmla="*/ 56212 w 1381209"/>
                <a:gd name="connsiteY6" fmla="*/ 562123 h 562123"/>
                <a:gd name="connsiteX7" fmla="*/ 0 w 1381209"/>
                <a:gd name="connsiteY7" fmla="*/ 505911 h 562123"/>
                <a:gd name="connsiteX8" fmla="*/ 0 w 1381209"/>
                <a:gd name="connsiteY8" fmla="*/ 56212 h 562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1209" h="562123">
                  <a:moveTo>
                    <a:pt x="0" y="56212"/>
                  </a:moveTo>
                  <a:cubicBezTo>
                    <a:pt x="0" y="25167"/>
                    <a:pt x="25167" y="0"/>
                    <a:pt x="56212" y="0"/>
                  </a:cubicBezTo>
                  <a:lnTo>
                    <a:pt x="1324997" y="0"/>
                  </a:lnTo>
                  <a:cubicBezTo>
                    <a:pt x="1356042" y="0"/>
                    <a:pt x="1381209" y="25167"/>
                    <a:pt x="1381209" y="56212"/>
                  </a:cubicBezTo>
                  <a:lnTo>
                    <a:pt x="1381209" y="505911"/>
                  </a:lnTo>
                  <a:cubicBezTo>
                    <a:pt x="1381209" y="536956"/>
                    <a:pt x="1356042" y="562123"/>
                    <a:pt x="1324997" y="562123"/>
                  </a:cubicBezTo>
                  <a:lnTo>
                    <a:pt x="56212" y="562123"/>
                  </a:lnTo>
                  <a:cubicBezTo>
                    <a:pt x="25167" y="562123"/>
                    <a:pt x="0" y="536956"/>
                    <a:pt x="0" y="505911"/>
                  </a:cubicBezTo>
                  <a:lnTo>
                    <a:pt x="0" y="56212"/>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46944" tIns="36784" rIns="46944" bIns="36784" numCol="1" spcCol="1270" anchor="ctr" anchorCtr="0">
              <a:noAutofit/>
            </a:bodyPr>
            <a:lstStyle/>
            <a:p>
              <a:pPr lvl="0" algn="ctr" defTabSz="711200">
                <a:lnSpc>
                  <a:spcPct val="90000"/>
                </a:lnSpc>
                <a:spcBef>
                  <a:spcPct val="0"/>
                </a:spcBef>
                <a:spcAft>
                  <a:spcPct val="35000"/>
                </a:spcAft>
              </a:pPr>
              <a:r>
                <a:rPr lang="fr-FR" sz="1600" b="1" kern="1200" dirty="0" smtClean="0"/>
                <a:t>Mars-Avril 2016</a:t>
              </a:r>
              <a:endParaRPr lang="fr-FR" sz="1600" b="1" kern="1200" dirty="0"/>
            </a:p>
          </p:txBody>
        </p:sp>
      </p:grpSp>
      <p:sp>
        <p:nvSpPr>
          <p:cNvPr id="11" name="Flèche droite rayée 10"/>
          <p:cNvSpPr/>
          <p:nvPr/>
        </p:nvSpPr>
        <p:spPr>
          <a:xfrm rot="10800000">
            <a:off x="5396957" y="5029986"/>
            <a:ext cx="606044" cy="373067"/>
          </a:xfrm>
          <a:prstGeom prst="stripedRightArrow">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350"/>
          </a:p>
        </p:txBody>
      </p:sp>
      <p:sp>
        <p:nvSpPr>
          <p:cNvPr id="12" name="Rectangle à coins arrondis 11"/>
          <p:cNvSpPr/>
          <p:nvPr/>
        </p:nvSpPr>
        <p:spPr>
          <a:xfrm>
            <a:off x="0" y="15742"/>
            <a:ext cx="12192000" cy="622055"/>
          </a:xfrm>
          <a:prstGeom prst="round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a:lstStyle/>
          <a:p>
            <a:pPr algn="ctr"/>
            <a:r>
              <a:rPr lang="fr-FR" sz="2800" b="1" dirty="0">
                <a:latin typeface="Rockwell" panose="02060603020205020403" pitchFamily="18" charset="0"/>
                <a:cs typeface="Aharoni" pitchFamily="2" charset="-79"/>
              </a:rPr>
              <a:t>PROCESSUS D’ÉLABORATION DU </a:t>
            </a:r>
            <a:r>
              <a:rPr lang="fr-FR" sz="2800" b="1" dirty="0" smtClean="0">
                <a:latin typeface="Rockwell" panose="02060603020205020403" pitchFamily="18" charset="0"/>
                <a:cs typeface="Aharoni" pitchFamily="2" charset="-79"/>
              </a:rPr>
              <a:t>PNDES</a:t>
            </a:r>
            <a:endParaRPr lang="fr-FR" sz="2000" dirty="0">
              <a:latin typeface="Rockwell" panose="02060603020205020403" pitchFamily="18" charset="0"/>
            </a:endParaRPr>
          </a:p>
        </p:txBody>
      </p:sp>
      <p:pic>
        <p:nvPicPr>
          <p:cNvPr id="13" name="Image 12" descr="armoirie_BF"/>
          <p:cNvPicPr/>
          <p:nvPr/>
        </p:nvPicPr>
        <p:blipFill>
          <a:blip r:embed="rId3" cstate="print"/>
          <a:srcRect/>
          <a:stretch>
            <a:fillRect/>
          </a:stretch>
        </p:blipFill>
        <p:spPr bwMode="auto">
          <a:xfrm>
            <a:off x="3" y="33079"/>
            <a:ext cx="873455" cy="643583"/>
          </a:xfrm>
          <a:prstGeom prst="rect">
            <a:avLst/>
          </a:prstGeom>
          <a:noFill/>
          <a:ln w="9525">
            <a:noFill/>
            <a:miter lim="800000"/>
            <a:headEnd/>
            <a:tailEnd/>
          </a:ln>
        </p:spPr>
      </p:pic>
      <p:sp>
        <p:nvSpPr>
          <p:cNvPr id="14" name="Flèche droite rayée 13"/>
          <p:cNvSpPr/>
          <p:nvPr/>
        </p:nvSpPr>
        <p:spPr>
          <a:xfrm rot="5400000">
            <a:off x="10270674" y="3284478"/>
            <a:ext cx="829236" cy="494400"/>
          </a:xfrm>
          <a:prstGeom prst="striped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sz="1350"/>
          </a:p>
        </p:txBody>
      </p:sp>
      <p:pic>
        <p:nvPicPr>
          <p:cNvPr id="19" name="Image 18"/>
          <p:cNvPicPr>
            <a:picLocks noChangeAspect="1"/>
          </p:cNvPicPr>
          <p:nvPr/>
        </p:nvPicPr>
        <p:blipFill>
          <a:blip r:embed="rId4" cstate="print"/>
          <a:stretch>
            <a:fillRect/>
          </a:stretch>
        </p:blipFill>
        <p:spPr>
          <a:xfrm>
            <a:off x="9697006" y="3946296"/>
            <a:ext cx="1991270" cy="2416313"/>
          </a:xfrm>
          <a:prstGeom prst="rect">
            <a:avLst/>
          </a:prstGeom>
          <a:ln>
            <a:solidFill>
              <a:srgbClr val="0070C0"/>
            </a:solidFill>
          </a:ln>
        </p:spPr>
      </p:pic>
      <p:graphicFrame>
        <p:nvGraphicFramePr>
          <p:cNvPr id="20" name="Diagramme 19"/>
          <p:cNvGraphicFramePr/>
          <p:nvPr>
            <p:extLst/>
          </p:nvPr>
        </p:nvGraphicFramePr>
        <p:xfrm>
          <a:off x="6031437" y="3692985"/>
          <a:ext cx="3063859" cy="304707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pSp>
        <p:nvGrpSpPr>
          <p:cNvPr id="7" name="Groupe 6"/>
          <p:cNvGrpSpPr/>
          <p:nvPr/>
        </p:nvGrpSpPr>
        <p:grpSpPr>
          <a:xfrm>
            <a:off x="4874019" y="746887"/>
            <a:ext cx="3667630" cy="2747981"/>
            <a:chOff x="5581550" y="1035101"/>
            <a:chExt cx="3667630" cy="2747981"/>
          </a:xfrm>
        </p:grpSpPr>
        <p:sp>
          <p:nvSpPr>
            <p:cNvPr id="3" name="Accolade ouvrante 2"/>
            <p:cNvSpPr/>
            <p:nvPr/>
          </p:nvSpPr>
          <p:spPr>
            <a:xfrm>
              <a:off x="5581550" y="1035101"/>
              <a:ext cx="510581" cy="2735837"/>
            </a:xfrm>
            <a:prstGeom prst="leftBrace">
              <a:avLst/>
            </a:prstGeom>
            <a:ln w="28575">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350"/>
            </a:p>
          </p:txBody>
        </p:sp>
        <p:sp>
          <p:nvSpPr>
            <p:cNvPr id="5" name="Rectangle à coins arrondis 4"/>
            <p:cNvSpPr/>
            <p:nvPr/>
          </p:nvSpPr>
          <p:spPr>
            <a:xfrm>
              <a:off x="5891596" y="1830967"/>
              <a:ext cx="2933955" cy="322199"/>
            </a:xfrm>
            <a:prstGeom prst="round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fr-FR" sz="1400" b="1" dirty="0">
                  <a:solidFill>
                    <a:schemeClr val="tx1"/>
                  </a:solidFill>
                </a:rPr>
                <a:t>CT: Economie et emplois</a:t>
              </a:r>
            </a:p>
          </p:txBody>
        </p:sp>
        <p:sp>
          <p:nvSpPr>
            <p:cNvPr id="27" name="Rectangle à coins arrondis 26"/>
            <p:cNvSpPr/>
            <p:nvPr/>
          </p:nvSpPr>
          <p:spPr>
            <a:xfrm>
              <a:off x="5891595" y="1077303"/>
              <a:ext cx="2933956" cy="328485"/>
            </a:xfrm>
            <a:prstGeom prst="round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fr-FR" sz="1400" b="1" dirty="0">
                  <a:solidFill>
                    <a:schemeClr val="tx1"/>
                  </a:solidFill>
                </a:rPr>
                <a:t>CT: Gouvernance</a:t>
              </a:r>
            </a:p>
          </p:txBody>
        </p:sp>
        <p:sp>
          <p:nvSpPr>
            <p:cNvPr id="28" name="Rectangle à coins arrondis 27"/>
            <p:cNvSpPr/>
            <p:nvPr/>
          </p:nvSpPr>
          <p:spPr>
            <a:xfrm>
              <a:off x="5891595" y="1433634"/>
              <a:ext cx="2933956" cy="357255"/>
            </a:xfrm>
            <a:prstGeom prst="round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fr-FR" sz="1400" b="1" dirty="0">
                  <a:solidFill>
                    <a:schemeClr val="tx1"/>
                  </a:solidFill>
                </a:rPr>
                <a:t>CT: Capital humain</a:t>
              </a:r>
            </a:p>
          </p:txBody>
        </p:sp>
        <p:sp>
          <p:nvSpPr>
            <p:cNvPr id="29" name="Rectangle à coins arrondis 28"/>
            <p:cNvSpPr/>
            <p:nvPr/>
          </p:nvSpPr>
          <p:spPr>
            <a:xfrm>
              <a:off x="5891595" y="2202864"/>
              <a:ext cx="2933956" cy="338303"/>
            </a:xfrm>
            <a:prstGeom prst="round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fr-FR" sz="1400" b="1" dirty="0">
                  <a:solidFill>
                    <a:schemeClr val="tx1"/>
                  </a:solidFill>
                </a:rPr>
                <a:t>GS: Cadrage macroéconomique</a:t>
              </a:r>
            </a:p>
          </p:txBody>
        </p:sp>
        <p:sp>
          <p:nvSpPr>
            <p:cNvPr id="30" name="Rectangle à coins arrondis 29"/>
            <p:cNvSpPr/>
            <p:nvPr/>
          </p:nvSpPr>
          <p:spPr>
            <a:xfrm>
              <a:off x="5891595" y="2581245"/>
              <a:ext cx="2933957" cy="397304"/>
            </a:xfrm>
            <a:prstGeom prst="round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fr-FR" sz="1400" b="1" dirty="0">
                  <a:solidFill>
                    <a:schemeClr val="tx1"/>
                  </a:solidFill>
                </a:rPr>
                <a:t>GS: Cadrage budgétaire</a:t>
              </a:r>
            </a:p>
          </p:txBody>
        </p:sp>
        <p:sp>
          <p:nvSpPr>
            <p:cNvPr id="31" name="Rectangle à coins arrondis 30"/>
            <p:cNvSpPr/>
            <p:nvPr/>
          </p:nvSpPr>
          <p:spPr>
            <a:xfrm>
              <a:off x="5932228" y="2989948"/>
              <a:ext cx="2893325" cy="343290"/>
            </a:xfrm>
            <a:prstGeom prst="round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fr-FR" sz="1400" b="1" dirty="0">
                  <a:solidFill>
                    <a:schemeClr val="tx1"/>
                  </a:solidFill>
                </a:rPr>
                <a:t>GS: PPIP</a:t>
              </a:r>
            </a:p>
          </p:txBody>
        </p:sp>
        <p:sp>
          <p:nvSpPr>
            <p:cNvPr id="32" name="Rectangle à coins arrondis 31"/>
            <p:cNvSpPr/>
            <p:nvPr/>
          </p:nvSpPr>
          <p:spPr>
            <a:xfrm>
              <a:off x="5932227" y="3364305"/>
              <a:ext cx="2893325" cy="367766"/>
            </a:xfrm>
            <a:prstGeom prst="round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r>
                <a:rPr lang="fr-FR" sz="1400" b="1" dirty="0">
                  <a:solidFill>
                    <a:schemeClr val="tx1"/>
                  </a:solidFill>
                </a:rPr>
                <a:t>GS: Démographie</a:t>
              </a:r>
            </a:p>
          </p:txBody>
        </p:sp>
        <p:sp>
          <p:nvSpPr>
            <p:cNvPr id="6" name="Accolade fermante 5"/>
            <p:cNvSpPr/>
            <p:nvPr/>
          </p:nvSpPr>
          <p:spPr>
            <a:xfrm>
              <a:off x="8498007" y="1035101"/>
              <a:ext cx="751173" cy="2747981"/>
            </a:xfrm>
            <a:prstGeom prst="righ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350"/>
            </a:p>
          </p:txBody>
        </p:sp>
      </p:grpSp>
      <p:sp>
        <p:nvSpPr>
          <p:cNvPr id="10" name="Rectangle à coins arrondis 9"/>
          <p:cNvSpPr/>
          <p:nvPr/>
        </p:nvSpPr>
        <p:spPr>
          <a:xfrm>
            <a:off x="9095296" y="1163945"/>
            <a:ext cx="2592980" cy="1927451"/>
          </a:xfrm>
          <a:prstGeom prst="roundRect">
            <a:avLst/>
          </a:prstGeom>
          <a:gradFill flip="none" rotWithShape="1">
            <a:gsLst>
              <a:gs pos="0">
                <a:schemeClr val="accent5">
                  <a:lumMod val="60000"/>
                  <a:lumOff val="40000"/>
                  <a:tint val="66000"/>
                  <a:satMod val="160000"/>
                </a:schemeClr>
              </a:gs>
              <a:gs pos="50000">
                <a:schemeClr val="accent5">
                  <a:lumMod val="60000"/>
                  <a:lumOff val="40000"/>
                  <a:tint val="44500"/>
                  <a:satMod val="160000"/>
                </a:schemeClr>
              </a:gs>
              <a:gs pos="100000">
                <a:schemeClr val="accent5">
                  <a:lumMod val="60000"/>
                  <a:lumOff val="40000"/>
                  <a:tint val="23500"/>
                  <a:satMod val="160000"/>
                </a:schemeClr>
              </a:gs>
            </a:gsLst>
            <a:lin ang="5400000" scaled="1"/>
            <a:tileRect/>
          </a:gradFill>
          <a:ln w="28575"/>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2000" b="1" u="sng" dirty="0">
                <a:solidFill>
                  <a:schemeClr val="tx1"/>
                </a:solidFill>
              </a:rPr>
              <a:t>Groupe de rédaction</a:t>
            </a:r>
          </a:p>
          <a:p>
            <a:pPr algn="ctr"/>
            <a:r>
              <a:rPr lang="fr-FR" sz="2000" dirty="0">
                <a:solidFill>
                  <a:schemeClr val="tx1"/>
                </a:solidFill>
              </a:rPr>
              <a:t>Analyse des contributions et du programme présidentiel</a:t>
            </a:r>
          </a:p>
        </p:txBody>
      </p:sp>
      <p:sp>
        <p:nvSpPr>
          <p:cNvPr id="33" name="Flèche droite rayée 32"/>
          <p:cNvSpPr/>
          <p:nvPr/>
        </p:nvSpPr>
        <p:spPr>
          <a:xfrm rot="10800000">
            <a:off x="9069733" y="5016731"/>
            <a:ext cx="630937" cy="373067"/>
          </a:xfrm>
          <a:prstGeom prst="striped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sz="1350"/>
          </a:p>
        </p:txBody>
      </p:sp>
      <p:sp>
        <p:nvSpPr>
          <p:cNvPr id="16" name="Rectangle 15"/>
          <p:cNvSpPr/>
          <p:nvPr/>
        </p:nvSpPr>
        <p:spPr>
          <a:xfrm>
            <a:off x="9302386" y="736495"/>
            <a:ext cx="2025660" cy="442233"/>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a:t>Avril 2016</a:t>
            </a:r>
          </a:p>
        </p:txBody>
      </p:sp>
      <p:sp>
        <p:nvSpPr>
          <p:cNvPr id="23" name="Rectangle à coins arrondis 22"/>
          <p:cNvSpPr/>
          <p:nvPr/>
        </p:nvSpPr>
        <p:spPr>
          <a:xfrm>
            <a:off x="3302541" y="5651914"/>
            <a:ext cx="2335673" cy="1039550"/>
          </a:xfrm>
          <a:prstGeom prst="round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b="1" u="sng" dirty="0" smtClean="0">
                <a:solidFill>
                  <a:srgbClr val="0070C0"/>
                </a:solidFill>
              </a:rPr>
              <a:t>Assises Nationales</a:t>
            </a:r>
          </a:p>
          <a:p>
            <a:pPr marL="285750" indent="-285750">
              <a:buFontTx/>
              <a:buChar char="-"/>
            </a:pPr>
            <a:r>
              <a:rPr lang="fr-FR" sz="1400" b="1" dirty="0" smtClean="0">
                <a:solidFill>
                  <a:schemeClr val="tx1"/>
                </a:solidFill>
              </a:rPr>
              <a:t>Échanges</a:t>
            </a:r>
          </a:p>
          <a:p>
            <a:pPr marL="285750" indent="-285750">
              <a:buFontTx/>
              <a:buChar char="-"/>
            </a:pPr>
            <a:r>
              <a:rPr lang="fr-FR" sz="1400" b="1" dirty="0" smtClean="0">
                <a:solidFill>
                  <a:schemeClr val="tx1"/>
                </a:solidFill>
              </a:rPr>
              <a:t>Amendements</a:t>
            </a:r>
          </a:p>
          <a:p>
            <a:pPr marL="285750" indent="-285750">
              <a:buFontTx/>
              <a:buChar char="-"/>
            </a:pPr>
            <a:r>
              <a:rPr lang="fr-FR" sz="1400" b="1" dirty="0" smtClean="0">
                <a:solidFill>
                  <a:schemeClr val="tx1"/>
                </a:solidFill>
              </a:rPr>
              <a:t>Appropriation nationale</a:t>
            </a:r>
            <a:endParaRPr lang="fr-FR" sz="1400" b="1" dirty="0">
              <a:solidFill>
                <a:schemeClr val="tx1"/>
              </a:solidFill>
            </a:endParaRPr>
          </a:p>
        </p:txBody>
      </p:sp>
      <p:grpSp>
        <p:nvGrpSpPr>
          <p:cNvPr id="26" name="Groupe 25"/>
          <p:cNvGrpSpPr/>
          <p:nvPr/>
        </p:nvGrpSpPr>
        <p:grpSpPr>
          <a:xfrm>
            <a:off x="3367012" y="3599376"/>
            <a:ext cx="1957896" cy="2014331"/>
            <a:chOff x="2916123" y="3281326"/>
            <a:chExt cx="2175770" cy="2223960"/>
          </a:xfrm>
        </p:grpSpPr>
        <p:pic>
          <p:nvPicPr>
            <p:cNvPr id="2" name="Image 1"/>
            <p:cNvPicPr>
              <a:picLocks noChangeAspect="1"/>
            </p:cNvPicPr>
            <p:nvPr/>
          </p:nvPicPr>
          <p:blipFill>
            <a:blip r:embed="rId10" cstate="print"/>
            <a:stretch>
              <a:fillRect/>
            </a:stretch>
          </p:blipFill>
          <p:spPr>
            <a:xfrm>
              <a:off x="2916123" y="3281326"/>
              <a:ext cx="2175770" cy="2223960"/>
            </a:xfrm>
            <a:prstGeom prst="rect">
              <a:avLst/>
            </a:prstGeom>
            <a:ln>
              <a:solidFill>
                <a:srgbClr val="0070C0"/>
              </a:solidFill>
            </a:ln>
            <a:effectLst>
              <a:outerShdw blurRad="50800" dist="38100" algn="l" rotWithShape="0">
                <a:prstClr val="black">
                  <a:alpha val="40000"/>
                </a:prstClr>
              </a:outerShdw>
            </a:effectLst>
          </p:spPr>
        </p:pic>
        <p:sp>
          <p:nvSpPr>
            <p:cNvPr id="24" name="Rectangle 23"/>
            <p:cNvSpPr/>
            <p:nvPr/>
          </p:nvSpPr>
          <p:spPr>
            <a:xfrm>
              <a:off x="3368188" y="4837713"/>
              <a:ext cx="1212648" cy="378809"/>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tx1"/>
                  </a:solidFill>
                </a:rPr>
                <a:t>Juin 2016</a:t>
              </a:r>
              <a:endParaRPr lang="fr-FR" b="1" dirty="0">
                <a:solidFill>
                  <a:schemeClr val="tx1"/>
                </a:solidFill>
              </a:endParaRPr>
            </a:p>
          </p:txBody>
        </p:sp>
      </p:grpSp>
      <p:sp>
        <p:nvSpPr>
          <p:cNvPr id="25" name="Accolade ouvrante 24"/>
          <p:cNvSpPr/>
          <p:nvPr/>
        </p:nvSpPr>
        <p:spPr>
          <a:xfrm>
            <a:off x="2906663" y="3622463"/>
            <a:ext cx="384960" cy="2788535"/>
          </a:xfrm>
          <a:prstGeom prst="leftBrace">
            <a:avLst/>
          </a:prstGeom>
          <a:ln w="28575">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35" name="Image 34"/>
          <p:cNvPicPr>
            <a:picLocks noChangeAspect="1"/>
          </p:cNvPicPr>
          <p:nvPr/>
        </p:nvPicPr>
        <p:blipFill>
          <a:blip r:embed="rId11" cstate="print"/>
          <a:stretch>
            <a:fillRect/>
          </a:stretch>
        </p:blipFill>
        <p:spPr>
          <a:xfrm>
            <a:off x="686750" y="3525249"/>
            <a:ext cx="2138837" cy="2646440"/>
          </a:xfrm>
          <a:prstGeom prst="rect">
            <a:avLst/>
          </a:prstGeom>
          <a:ln>
            <a:solidFill>
              <a:srgbClr val="0070C0"/>
            </a:solidFill>
          </a:ln>
          <a:effectLst>
            <a:outerShdw blurRad="50800" dist="38100" algn="l" rotWithShape="0">
              <a:prstClr val="black">
                <a:alpha val="40000"/>
              </a:prstClr>
            </a:outerShdw>
          </a:effectLst>
        </p:spPr>
      </p:pic>
      <p:sp>
        <p:nvSpPr>
          <p:cNvPr id="34" name="Rectangle à coins arrondis 33"/>
          <p:cNvSpPr/>
          <p:nvPr/>
        </p:nvSpPr>
        <p:spPr>
          <a:xfrm>
            <a:off x="570990" y="6220283"/>
            <a:ext cx="2335673" cy="519775"/>
          </a:xfrm>
          <a:prstGeom prst="round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fr-FR" sz="1400" b="1" dirty="0" smtClean="0">
                <a:solidFill>
                  <a:schemeClr val="tx1"/>
                </a:solidFill>
              </a:rPr>
              <a:t>COS et adoption du PNDES en CM du 20 juillet 2016</a:t>
            </a:r>
            <a:endParaRPr lang="fr-FR" sz="1400" b="1" dirty="0">
              <a:solidFill>
                <a:schemeClr val="tx1"/>
              </a:solidFill>
            </a:endParaRPr>
          </a:p>
        </p:txBody>
      </p:sp>
    </p:spTree>
    <p:extLst>
      <p:ext uri="{BB962C8B-B14F-4D97-AF65-F5344CB8AC3E}">
        <p14:creationId xmlns:p14="http://schemas.microsoft.com/office/powerpoint/2010/main" val="2282655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30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300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30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300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1000"/>
                                        <p:tgtEl>
                                          <p:spTgt spid="19"/>
                                        </p:tgtEl>
                                      </p:cBhvr>
                                    </p:animEffect>
                                    <p:anim calcmode="lin" valueType="num">
                                      <p:cBhvr>
                                        <p:cTn id="23" dur="1000" fill="hold"/>
                                        <p:tgtEl>
                                          <p:spTgt spid="19"/>
                                        </p:tgtEl>
                                        <p:attrNameLst>
                                          <p:attrName>ppt_x</p:attrName>
                                        </p:attrNameLst>
                                      </p:cBhvr>
                                      <p:tavLst>
                                        <p:tav tm="0">
                                          <p:val>
                                            <p:strVal val="#ppt_x"/>
                                          </p:val>
                                        </p:tav>
                                        <p:tav tm="100000">
                                          <p:val>
                                            <p:strVal val="#ppt_x"/>
                                          </p:val>
                                        </p:tav>
                                      </p:tavLst>
                                    </p:anim>
                                    <p:anim calcmode="lin" valueType="num">
                                      <p:cBhvr>
                                        <p:cTn id="24" dur="1000" fill="hold"/>
                                        <p:tgtEl>
                                          <p:spTgt spid="19"/>
                                        </p:tgtEl>
                                        <p:attrNameLst>
                                          <p:attrName>ppt_y</p:attrName>
                                        </p:attrNameLst>
                                      </p:cBhvr>
                                      <p:tavLst>
                                        <p:tav tm="0">
                                          <p:val>
                                            <p:strVal val="#ppt_y-.1"/>
                                          </p:val>
                                        </p:tav>
                                        <p:tav tm="100000">
                                          <p:val>
                                            <p:strVal val="#ppt_y"/>
                                          </p:val>
                                        </p:tav>
                                      </p:tavLst>
                                    </p:anim>
                                  </p:childTnLst>
                                </p:cTn>
                              </p:par>
                            </p:childTnLst>
                          </p:cTn>
                        </p:par>
                        <p:par>
                          <p:cTn id="25" fill="hold">
                            <p:stCondLst>
                              <p:cond delay="4000"/>
                            </p:stCondLst>
                            <p:childTnLst>
                              <p:par>
                                <p:cTn id="26" presetID="2" presetClass="entr" presetSubtype="4" fill="hold" grpId="0" nodeType="afterEffect">
                                  <p:stCondLst>
                                    <p:cond delay="200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fill="hold"/>
                                        <p:tgtEl>
                                          <p:spTgt spid="33"/>
                                        </p:tgtEl>
                                        <p:attrNameLst>
                                          <p:attrName>ppt_x</p:attrName>
                                        </p:attrNameLst>
                                      </p:cBhvr>
                                      <p:tavLst>
                                        <p:tav tm="0">
                                          <p:val>
                                            <p:strVal val="#ppt_x"/>
                                          </p:val>
                                        </p:tav>
                                        <p:tav tm="100000">
                                          <p:val>
                                            <p:strVal val="#ppt_x"/>
                                          </p:val>
                                        </p:tav>
                                      </p:tavLst>
                                    </p:anim>
                                    <p:anim calcmode="lin" valueType="num">
                                      <p:cBhvr additive="base">
                                        <p:cTn id="29" dur="500" fill="hold"/>
                                        <p:tgtEl>
                                          <p:spTgt spid="3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ppt_x"/>
                                          </p:val>
                                        </p:tav>
                                        <p:tav tm="100000">
                                          <p:val>
                                            <p:strVal val="#ppt_x"/>
                                          </p:val>
                                        </p:tav>
                                      </p:tavLst>
                                    </p:anim>
                                    <p:anim calcmode="lin" valueType="num">
                                      <p:cBhvr additive="base">
                                        <p:cTn id="33" dur="500" fill="hold"/>
                                        <p:tgtEl>
                                          <p:spTgt spid="20"/>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2000"/>
                                  </p:stCondLst>
                                  <p:childTnLst>
                                    <p:set>
                                      <p:cBhvr>
                                        <p:cTn id="35" dur="1" fill="hold">
                                          <p:stCondLst>
                                            <p:cond delay="0"/>
                                          </p:stCondLst>
                                        </p:cTn>
                                        <p:tgtEl>
                                          <p:spTgt spid="26"/>
                                        </p:tgtEl>
                                        <p:attrNameLst>
                                          <p:attrName>style.visibility</p:attrName>
                                        </p:attrNameLst>
                                      </p:cBhvr>
                                      <p:to>
                                        <p:strVal val="visible"/>
                                      </p:to>
                                    </p:set>
                                    <p:anim calcmode="lin" valueType="num">
                                      <p:cBhvr additive="base">
                                        <p:cTn id="36" dur="500" fill="hold"/>
                                        <p:tgtEl>
                                          <p:spTgt spid="26"/>
                                        </p:tgtEl>
                                        <p:attrNameLst>
                                          <p:attrName>ppt_x</p:attrName>
                                        </p:attrNameLst>
                                      </p:cBhvr>
                                      <p:tavLst>
                                        <p:tav tm="0">
                                          <p:val>
                                            <p:strVal val="#ppt_x"/>
                                          </p:val>
                                        </p:tav>
                                        <p:tav tm="100000">
                                          <p:val>
                                            <p:strVal val="#ppt_x"/>
                                          </p:val>
                                        </p:tav>
                                      </p:tavLst>
                                    </p:anim>
                                    <p:anim calcmode="lin" valueType="num">
                                      <p:cBhvr additive="base">
                                        <p:cTn id="37" dur="500" fill="hold"/>
                                        <p:tgtEl>
                                          <p:spTgt spid="26"/>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ppt_x"/>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childTnLst>
                          </p:cTn>
                        </p:par>
                        <p:par>
                          <p:cTn id="42" fill="hold">
                            <p:stCondLst>
                              <p:cond delay="6500"/>
                            </p:stCondLst>
                            <p:childTnLst>
                              <p:par>
                                <p:cTn id="43" presetID="42" presetClass="entr" presetSubtype="0" fill="hold" grpId="0" nodeType="afterEffect">
                                  <p:stCondLst>
                                    <p:cond delay="200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anim calcmode="lin" valueType="num">
                                      <p:cBhvr>
                                        <p:cTn id="46" dur="500" fill="hold"/>
                                        <p:tgtEl>
                                          <p:spTgt spid="23"/>
                                        </p:tgtEl>
                                        <p:attrNameLst>
                                          <p:attrName>ppt_x</p:attrName>
                                        </p:attrNameLst>
                                      </p:cBhvr>
                                      <p:tavLst>
                                        <p:tav tm="0">
                                          <p:val>
                                            <p:strVal val="#ppt_x"/>
                                          </p:val>
                                        </p:tav>
                                        <p:tav tm="100000">
                                          <p:val>
                                            <p:strVal val="#ppt_x"/>
                                          </p:val>
                                        </p:tav>
                                      </p:tavLst>
                                    </p:anim>
                                    <p:anim calcmode="lin" valueType="num">
                                      <p:cBhvr>
                                        <p:cTn id="47" dur="500" fill="hold"/>
                                        <p:tgtEl>
                                          <p:spTgt spid="23"/>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2000"/>
                                  </p:stCondLst>
                                  <p:childTnLst>
                                    <p:set>
                                      <p:cBhvr>
                                        <p:cTn id="49" dur="1" fill="hold">
                                          <p:stCondLst>
                                            <p:cond delay="0"/>
                                          </p:stCondLst>
                                        </p:cTn>
                                        <p:tgtEl>
                                          <p:spTgt spid="25"/>
                                        </p:tgtEl>
                                        <p:attrNameLst>
                                          <p:attrName>style.visibility</p:attrName>
                                        </p:attrNameLst>
                                      </p:cBhvr>
                                      <p:to>
                                        <p:strVal val="visible"/>
                                      </p:to>
                                    </p:set>
                                    <p:animEffect transition="in" filter="fade">
                                      <p:cBhvr>
                                        <p:cTn id="50" dur="500"/>
                                        <p:tgtEl>
                                          <p:spTgt spid="25"/>
                                        </p:tgtEl>
                                      </p:cBhvr>
                                    </p:animEffect>
                                    <p:anim calcmode="lin" valueType="num">
                                      <p:cBhvr>
                                        <p:cTn id="51" dur="500" fill="hold"/>
                                        <p:tgtEl>
                                          <p:spTgt spid="25"/>
                                        </p:tgtEl>
                                        <p:attrNameLst>
                                          <p:attrName>ppt_x</p:attrName>
                                        </p:attrNameLst>
                                      </p:cBhvr>
                                      <p:tavLst>
                                        <p:tav tm="0">
                                          <p:val>
                                            <p:strVal val="#ppt_x"/>
                                          </p:val>
                                        </p:tav>
                                        <p:tav tm="100000">
                                          <p:val>
                                            <p:strVal val="#ppt_x"/>
                                          </p:val>
                                        </p:tav>
                                      </p:tavLst>
                                    </p:anim>
                                    <p:anim calcmode="lin" valueType="num">
                                      <p:cBhvr>
                                        <p:cTn id="52" dur="500" fill="hold"/>
                                        <p:tgtEl>
                                          <p:spTgt spid="25"/>
                                        </p:tgtEl>
                                        <p:attrNameLst>
                                          <p:attrName>ppt_y</p:attrName>
                                        </p:attrNameLst>
                                      </p:cBhvr>
                                      <p:tavLst>
                                        <p:tav tm="0">
                                          <p:val>
                                            <p:strVal val="#ppt_y+.1"/>
                                          </p:val>
                                        </p:tav>
                                        <p:tav tm="100000">
                                          <p:val>
                                            <p:strVal val="#ppt_y"/>
                                          </p:val>
                                        </p:tav>
                                      </p:tavLst>
                                    </p:anim>
                                  </p:childTnLst>
                                </p:cTn>
                              </p:par>
                              <p:par>
                                <p:cTn id="53" presetID="26" presetClass="entr" presetSubtype="0" fill="hold" nodeType="withEffect">
                                  <p:stCondLst>
                                    <p:cond delay="2000"/>
                                  </p:stCondLst>
                                  <p:childTnLst>
                                    <p:set>
                                      <p:cBhvr>
                                        <p:cTn id="54" dur="1" fill="hold">
                                          <p:stCondLst>
                                            <p:cond delay="0"/>
                                          </p:stCondLst>
                                        </p:cTn>
                                        <p:tgtEl>
                                          <p:spTgt spid="35"/>
                                        </p:tgtEl>
                                        <p:attrNameLst>
                                          <p:attrName>style.visibility</p:attrName>
                                        </p:attrNameLst>
                                      </p:cBhvr>
                                      <p:to>
                                        <p:strVal val="visible"/>
                                      </p:to>
                                    </p:set>
                                    <p:animEffect transition="in" filter="wipe(down)">
                                      <p:cBhvr>
                                        <p:cTn id="55" dur="377">
                                          <p:stCondLst>
                                            <p:cond delay="0"/>
                                          </p:stCondLst>
                                        </p:cTn>
                                        <p:tgtEl>
                                          <p:spTgt spid="35"/>
                                        </p:tgtEl>
                                      </p:cBhvr>
                                    </p:animEffect>
                                    <p:anim calcmode="lin" valueType="num">
                                      <p:cBhvr>
                                        <p:cTn id="56" dur="1184"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57" dur="432"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58" dur="432" tmFilter="0, 0; 0.125,0.2665; 0.25,0.4; 0.375,0.465; 0.5,0.5;  0.625,0.535; 0.75,0.6; 0.875,0.7335; 1,1">
                                          <p:stCondLst>
                                            <p:cond delay="432"/>
                                          </p:stCondLst>
                                        </p:cTn>
                                        <p:tgtEl>
                                          <p:spTgt spid="35"/>
                                        </p:tgtEl>
                                        <p:attrNameLst>
                                          <p:attrName>ppt_y</p:attrName>
                                        </p:attrNameLst>
                                      </p:cBhvr>
                                      <p:tavLst>
                                        <p:tav tm="0" fmla="#ppt_y-sin(pi*$)/9">
                                          <p:val>
                                            <p:fltVal val="0"/>
                                          </p:val>
                                        </p:tav>
                                        <p:tav tm="100000">
                                          <p:val>
                                            <p:fltVal val="1"/>
                                          </p:val>
                                        </p:tav>
                                      </p:tavLst>
                                    </p:anim>
                                    <p:anim calcmode="lin" valueType="num">
                                      <p:cBhvr>
                                        <p:cTn id="59" dur="216" tmFilter="0, 0; 0.125,0.2665; 0.25,0.4; 0.375,0.465; 0.5,0.5;  0.625,0.535; 0.75,0.6; 0.875,0.7335; 1,1">
                                          <p:stCondLst>
                                            <p:cond delay="861"/>
                                          </p:stCondLst>
                                        </p:cTn>
                                        <p:tgtEl>
                                          <p:spTgt spid="35"/>
                                        </p:tgtEl>
                                        <p:attrNameLst>
                                          <p:attrName>ppt_y</p:attrName>
                                        </p:attrNameLst>
                                      </p:cBhvr>
                                      <p:tavLst>
                                        <p:tav tm="0" fmla="#ppt_y-sin(pi*$)/27">
                                          <p:val>
                                            <p:fltVal val="0"/>
                                          </p:val>
                                        </p:tav>
                                        <p:tav tm="100000">
                                          <p:val>
                                            <p:fltVal val="1"/>
                                          </p:val>
                                        </p:tav>
                                      </p:tavLst>
                                    </p:anim>
                                    <p:anim calcmode="lin" valueType="num">
                                      <p:cBhvr>
                                        <p:cTn id="60" dur="107" tmFilter="0, 0; 0.125,0.2665; 0.25,0.4; 0.375,0.465; 0.5,0.5;  0.625,0.535; 0.75,0.6; 0.875,0.7335; 1,1">
                                          <p:stCondLst>
                                            <p:cond delay="1076"/>
                                          </p:stCondLst>
                                        </p:cTn>
                                        <p:tgtEl>
                                          <p:spTgt spid="35"/>
                                        </p:tgtEl>
                                        <p:attrNameLst>
                                          <p:attrName>ppt_y</p:attrName>
                                        </p:attrNameLst>
                                      </p:cBhvr>
                                      <p:tavLst>
                                        <p:tav tm="0" fmla="#ppt_y-sin(pi*$)/81">
                                          <p:val>
                                            <p:fltVal val="0"/>
                                          </p:val>
                                        </p:tav>
                                        <p:tav tm="100000">
                                          <p:val>
                                            <p:fltVal val="1"/>
                                          </p:val>
                                        </p:tav>
                                      </p:tavLst>
                                    </p:anim>
                                    <p:animScale>
                                      <p:cBhvr>
                                        <p:cTn id="61" dur="17">
                                          <p:stCondLst>
                                            <p:cond delay="422"/>
                                          </p:stCondLst>
                                        </p:cTn>
                                        <p:tgtEl>
                                          <p:spTgt spid="35"/>
                                        </p:tgtEl>
                                      </p:cBhvr>
                                      <p:to x="100000" y="60000"/>
                                    </p:animScale>
                                    <p:animScale>
                                      <p:cBhvr>
                                        <p:cTn id="62" dur="108" decel="50000">
                                          <p:stCondLst>
                                            <p:cond delay="439"/>
                                          </p:stCondLst>
                                        </p:cTn>
                                        <p:tgtEl>
                                          <p:spTgt spid="35"/>
                                        </p:tgtEl>
                                      </p:cBhvr>
                                      <p:to x="100000" y="100000"/>
                                    </p:animScale>
                                    <p:animScale>
                                      <p:cBhvr>
                                        <p:cTn id="63" dur="17">
                                          <p:stCondLst>
                                            <p:cond delay="853"/>
                                          </p:stCondLst>
                                        </p:cTn>
                                        <p:tgtEl>
                                          <p:spTgt spid="35"/>
                                        </p:tgtEl>
                                      </p:cBhvr>
                                      <p:to x="100000" y="80000"/>
                                    </p:animScale>
                                    <p:animScale>
                                      <p:cBhvr>
                                        <p:cTn id="64" dur="108" decel="50000">
                                          <p:stCondLst>
                                            <p:cond delay="870"/>
                                          </p:stCondLst>
                                        </p:cTn>
                                        <p:tgtEl>
                                          <p:spTgt spid="35"/>
                                        </p:tgtEl>
                                      </p:cBhvr>
                                      <p:to x="100000" y="100000"/>
                                    </p:animScale>
                                    <p:animScale>
                                      <p:cBhvr>
                                        <p:cTn id="65" dur="17">
                                          <p:stCondLst>
                                            <p:cond delay="1067"/>
                                          </p:stCondLst>
                                        </p:cTn>
                                        <p:tgtEl>
                                          <p:spTgt spid="35"/>
                                        </p:tgtEl>
                                      </p:cBhvr>
                                      <p:to x="100000" y="90000"/>
                                    </p:animScale>
                                    <p:animScale>
                                      <p:cBhvr>
                                        <p:cTn id="66" dur="108" decel="50000">
                                          <p:stCondLst>
                                            <p:cond delay="1084"/>
                                          </p:stCondLst>
                                        </p:cTn>
                                        <p:tgtEl>
                                          <p:spTgt spid="35"/>
                                        </p:tgtEl>
                                      </p:cBhvr>
                                      <p:to x="100000" y="100000"/>
                                    </p:animScale>
                                    <p:animScale>
                                      <p:cBhvr>
                                        <p:cTn id="67" dur="17">
                                          <p:stCondLst>
                                            <p:cond delay="1175"/>
                                          </p:stCondLst>
                                        </p:cTn>
                                        <p:tgtEl>
                                          <p:spTgt spid="35"/>
                                        </p:tgtEl>
                                      </p:cBhvr>
                                      <p:to x="100000" y="95000"/>
                                    </p:animScale>
                                    <p:animScale>
                                      <p:cBhvr>
                                        <p:cTn id="68" dur="108" decel="50000">
                                          <p:stCondLst>
                                            <p:cond delay="1192"/>
                                          </p:stCondLst>
                                        </p:cTn>
                                        <p:tgtEl>
                                          <p:spTgt spid="35"/>
                                        </p:tgtEl>
                                      </p:cBhvr>
                                      <p:to x="100000" y="100000"/>
                                    </p:animScale>
                                  </p:childTnLst>
                                </p:cTn>
                              </p:par>
                            </p:childTnLst>
                          </p:cTn>
                        </p:par>
                        <p:par>
                          <p:cTn id="69" fill="hold">
                            <p:stCondLst>
                              <p:cond delay="9800"/>
                            </p:stCondLst>
                            <p:childTnLst>
                              <p:par>
                                <p:cTn id="70" presetID="42" presetClass="entr" presetSubtype="0" fill="hold" grpId="0" nodeType="afterEffect">
                                  <p:stCondLst>
                                    <p:cond delay="200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500"/>
                                        <p:tgtEl>
                                          <p:spTgt spid="34"/>
                                        </p:tgtEl>
                                      </p:cBhvr>
                                    </p:animEffect>
                                    <p:anim calcmode="lin" valueType="num">
                                      <p:cBhvr>
                                        <p:cTn id="73" dur="500" fill="hold"/>
                                        <p:tgtEl>
                                          <p:spTgt spid="34"/>
                                        </p:tgtEl>
                                        <p:attrNameLst>
                                          <p:attrName>ppt_x</p:attrName>
                                        </p:attrNameLst>
                                      </p:cBhvr>
                                      <p:tavLst>
                                        <p:tav tm="0">
                                          <p:val>
                                            <p:strVal val="#ppt_x"/>
                                          </p:val>
                                        </p:tav>
                                        <p:tav tm="100000">
                                          <p:val>
                                            <p:strVal val="#ppt_x"/>
                                          </p:val>
                                        </p:tav>
                                      </p:tavLst>
                                    </p:anim>
                                    <p:anim calcmode="lin" valueType="num">
                                      <p:cBhvr>
                                        <p:cTn id="74" dur="5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Graphic spid="20" grpId="0">
        <p:bldAsOne/>
      </p:bldGraphic>
      <p:bldP spid="10" grpId="0" animBg="1"/>
      <p:bldP spid="33" grpId="0" animBg="1"/>
      <p:bldP spid="16" grpId="0" animBg="1"/>
      <p:bldP spid="23" grpId="0" animBg="1"/>
      <p:bldP spid="25" grpId="0" animBg="1"/>
      <p:bldP spid="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a:xfrm>
            <a:off x="0" y="0"/>
            <a:ext cx="12192000" cy="682388"/>
          </a:xfrm>
          <a:prstGeom prst="round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a:lstStyle/>
          <a:p>
            <a:pPr algn="ctr"/>
            <a:r>
              <a:rPr lang="fr-FR" sz="3200" b="1" dirty="0" smtClean="0">
                <a:latin typeface="Rockwell" panose="02060603020205020403" pitchFamily="18" charset="0"/>
                <a:cs typeface="Aharoni" pitchFamily="2" charset="-79"/>
              </a:rPr>
              <a:t>LE PNDES 2016-2020</a:t>
            </a:r>
            <a:endParaRPr lang="fr-FR" sz="3200" b="1" dirty="0">
              <a:latin typeface="Rockwell" panose="02060603020205020403" pitchFamily="18" charset="0"/>
              <a:cs typeface="Aharoni" pitchFamily="2" charset="-79"/>
            </a:endParaRPr>
          </a:p>
        </p:txBody>
      </p:sp>
      <p:pic>
        <p:nvPicPr>
          <p:cNvPr id="13" name="Image 12" descr="armoirie_BF"/>
          <p:cNvPicPr/>
          <p:nvPr/>
        </p:nvPicPr>
        <p:blipFill>
          <a:blip r:embed="rId2" cstate="print"/>
          <a:srcRect/>
          <a:stretch>
            <a:fillRect/>
          </a:stretch>
        </p:blipFill>
        <p:spPr bwMode="auto">
          <a:xfrm>
            <a:off x="25455" y="-23616"/>
            <a:ext cx="884396" cy="706004"/>
          </a:xfrm>
          <a:prstGeom prst="rect">
            <a:avLst/>
          </a:prstGeom>
          <a:noFill/>
          <a:ln w="9525">
            <a:noFill/>
            <a:miter lim="800000"/>
            <a:headEnd/>
            <a:tailEnd/>
          </a:ln>
        </p:spPr>
      </p:pic>
      <p:sp>
        <p:nvSpPr>
          <p:cNvPr id="5" name="Rectangle 4"/>
          <p:cNvSpPr/>
          <p:nvPr/>
        </p:nvSpPr>
        <p:spPr>
          <a:xfrm>
            <a:off x="-116545" y="723334"/>
            <a:ext cx="4084276" cy="492443"/>
          </a:xfrm>
          <a:prstGeom prst="rect">
            <a:avLst/>
          </a:prstGeom>
        </p:spPr>
        <p:txBody>
          <a:bodyPr wrap="square">
            <a:spAutoFit/>
          </a:bodyPr>
          <a:lstStyle/>
          <a:p>
            <a:pPr marL="457200" indent="-457200" algn="just">
              <a:buFont typeface="Wingdings" panose="05000000000000000000" pitchFamily="2" charset="2"/>
              <a:buChar char="v"/>
            </a:pPr>
            <a:r>
              <a:rPr lang="fr-FR" sz="2600" b="1" u="sng" dirty="0" smtClean="0">
                <a:solidFill>
                  <a:srgbClr val="0070C0"/>
                </a:solidFill>
              </a:rPr>
              <a:t>Structure du document</a:t>
            </a:r>
            <a:endParaRPr lang="fr-FR" sz="2200" dirty="0"/>
          </a:p>
        </p:txBody>
      </p:sp>
      <p:sp>
        <p:nvSpPr>
          <p:cNvPr id="7" name="Accolade ouvrante 6"/>
          <p:cNvSpPr/>
          <p:nvPr/>
        </p:nvSpPr>
        <p:spPr>
          <a:xfrm>
            <a:off x="3671844" y="859809"/>
            <a:ext cx="200951" cy="5895834"/>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 name="Rectangle 2"/>
          <p:cNvSpPr/>
          <p:nvPr/>
        </p:nvSpPr>
        <p:spPr>
          <a:xfrm>
            <a:off x="3825142" y="1132765"/>
            <a:ext cx="8198536" cy="5160387"/>
          </a:xfrm>
          <a:prstGeom prst="rect">
            <a:avLst/>
          </a:prstGeom>
        </p:spPr>
        <p:txBody>
          <a:bodyPr wrap="square">
            <a:spAutoFit/>
          </a:bodyPr>
          <a:lstStyle/>
          <a:p>
            <a:pPr marL="342900" indent="-342900">
              <a:spcAft>
                <a:spcPts val="2000"/>
              </a:spcAft>
              <a:buFont typeface="Wingdings" panose="05000000000000000000" pitchFamily="2" charset="2"/>
              <a:buChar char="ü"/>
            </a:pPr>
            <a:r>
              <a:rPr lang="fr-FR" sz="2400" b="1" i="1" u="sng" dirty="0" smtClean="0">
                <a:latin typeface="Rockwell" panose="02060603020205020403" pitchFamily="18" charset="0"/>
              </a:rPr>
              <a:t>I- Analyse </a:t>
            </a:r>
            <a:r>
              <a:rPr lang="fr-FR" sz="2400" b="1" i="1" u="sng" dirty="0">
                <a:latin typeface="Rockwell" panose="02060603020205020403" pitchFamily="18" charset="0"/>
              </a:rPr>
              <a:t>diagnostique </a:t>
            </a:r>
            <a:r>
              <a:rPr lang="fr-FR" sz="2400" b="1" i="1" dirty="0">
                <a:latin typeface="Rockwell" panose="02060603020205020403" pitchFamily="18" charset="0"/>
              </a:rPr>
              <a:t>: </a:t>
            </a:r>
            <a:r>
              <a:rPr lang="fr-FR" sz="2200" b="1" dirty="0" smtClean="0">
                <a:latin typeface="Rockwell" panose="02060603020205020403" pitchFamily="18" charset="0"/>
              </a:rPr>
              <a:t> </a:t>
            </a:r>
            <a:r>
              <a:rPr lang="fr-FR" sz="2200" dirty="0" smtClean="0">
                <a:latin typeface="Rockwell" panose="02060603020205020403" pitchFamily="18" charset="0"/>
              </a:rPr>
              <a:t>portant sur la </a:t>
            </a:r>
            <a:r>
              <a:rPr lang="fr-FR" sz="2200" b="1" dirty="0" smtClean="0">
                <a:latin typeface="Rockwell" panose="02060603020205020403" pitchFamily="18" charset="0"/>
              </a:rPr>
              <a:t>dynamique sociale, le système productif national, le capital humain, les gouvernances et les défis de la transformation structurelle</a:t>
            </a:r>
            <a:r>
              <a:rPr lang="fr-FR" sz="2200" dirty="0" smtClean="0">
                <a:latin typeface="Rockwell" panose="02060603020205020403" pitchFamily="18" charset="0"/>
              </a:rPr>
              <a:t>.</a:t>
            </a:r>
          </a:p>
          <a:p>
            <a:pPr marL="342900" indent="-342900" algn="just">
              <a:spcAft>
                <a:spcPts val="2000"/>
              </a:spcAft>
              <a:buFont typeface="Wingdings" panose="05000000000000000000" pitchFamily="2" charset="2"/>
              <a:buChar char="ü"/>
            </a:pPr>
            <a:r>
              <a:rPr lang="fr-FR" sz="2400" b="1" i="1" u="sng" dirty="0" smtClean="0">
                <a:latin typeface="Rockwell" panose="02060603020205020403" pitchFamily="18" charset="0"/>
              </a:rPr>
              <a:t>II-Stratégie de développement économique et social</a:t>
            </a:r>
            <a:r>
              <a:rPr lang="fr-FR" sz="2400" i="1" dirty="0" smtClean="0">
                <a:latin typeface="Rockwell" panose="02060603020205020403" pitchFamily="18" charset="0"/>
              </a:rPr>
              <a:t>:</a:t>
            </a:r>
            <a:r>
              <a:rPr lang="fr-FR" sz="2600" i="1" dirty="0" smtClean="0">
                <a:latin typeface="Rockwell" panose="02060603020205020403" pitchFamily="18" charset="0"/>
              </a:rPr>
              <a:t>      </a:t>
            </a:r>
            <a:r>
              <a:rPr lang="fr-FR" sz="2200" dirty="0" smtClean="0">
                <a:latin typeface="Rockwell" panose="02060603020205020403" pitchFamily="18" charset="0"/>
              </a:rPr>
              <a:t> </a:t>
            </a:r>
            <a:r>
              <a:rPr lang="fr-FR" sz="2200" b="1" dirty="0">
                <a:latin typeface="Rockwell" panose="02060603020205020403" pitchFamily="18" charset="0"/>
              </a:rPr>
              <a:t>structurée en fondements </a:t>
            </a:r>
            <a:r>
              <a:rPr lang="fr-FR" sz="2200" b="1" dirty="0" smtClean="0">
                <a:latin typeface="Rockwell" panose="02060603020205020403" pitchFamily="18" charset="0"/>
              </a:rPr>
              <a:t>et visions, principes directeurs, objectif global et schéma de transformation structurelle, axes, objectifs stratégiques et effets attendus.</a:t>
            </a:r>
          </a:p>
          <a:p>
            <a:pPr marL="342900" indent="-342900" algn="just">
              <a:spcAft>
                <a:spcPts val="2000"/>
              </a:spcAft>
              <a:buFont typeface="Wingdings" panose="05000000000000000000" pitchFamily="2" charset="2"/>
              <a:buChar char="ü"/>
            </a:pPr>
            <a:r>
              <a:rPr lang="fr-FR" sz="2400" b="1" i="1" u="sng" dirty="0" smtClean="0">
                <a:latin typeface="Rockwell" panose="02060603020205020403" pitchFamily="18" charset="0"/>
              </a:rPr>
              <a:t>III-Dispositions de mise en œuvre, de suivi et d’évaluation</a:t>
            </a:r>
            <a:r>
              <a:rPr lang="fr-FR" sz="2400" i="1" dirty="0" smtClean="0">
                <a:latin typeface="Rockwell" panose="02060603020205020403" pitchFamily="18" charset="0"/>
              </a:rPr>
              <a:t>: </a:t>
            </a:r>
            <a:r>
              <a:rPr lang="fr-FR" sz="2200" dirty="0" smtClean="0">
                <a:latin typeface="Rockwell" panose="02060603020205020403" pitchFamily="18" charset="0"/>
              </a:rPr>
              <a:t> structurées en dispositif de mise en œuvre, de suivi et d’évaluation, schéma de financement et analyse des risques.</a:t>
            </a:r>
          </a:p>
        </p:txBody>
      </p:sp>
      <p:pic>
        <p:nvPicPr>
          <p:cNvPr id="4" name="Image 3"/>
          <p:cNvPicPr>
            <a:picLocks noChangeAspect="1"/>
          </p:cNvPicPr>
          <p:nvPr/>
        </p:nvPicPr>
        <p:blipFill>
          <a:blip r:embed="rId3"/>
          <a:stretch>
            <a:fillRect/>
          </a:stretch>
        </p:blipFill>
        <p:spPr>
          <a:xfrm>
            <a:off x="176259" y="1241170"/>
            <a:ext cx="3356079" cy="5481816"/>
          </a:xfrm>
          <a:prstGeom prst="rect">
            <a:avLst/>
          </a:prstGeom>
          <a:ln>
            <a:solidFill>
              <a:srgbClr val="0070C0"/>
            </a:solidFill>
          </a:ln>
          <a:effectLst>
            <a:outerShdw blurRad="50800" dist="38100" algn="l" rotWithShape="0">
              <a:prstClr val="black">
                <a:alpha val="40000"/>
              </a:prstClr>
            </a:outerShdw>
          </a:effectLst>
        </p:spPr>
      </p:pic>
    </p:spTree>
    <p:extLst>
      <p:ext uri="{BB962C8B-B14F-4D97-AF65-F5344CB8AC3E}">
        <p14:creationId xmlns:p14="http://schemas.microsoft.com/office/powerpoint/2010/main" val="2451349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a:xfrm>
            <a:off x="0" y="0"/>
            <a:ext cx="12192000" cy="682388"/>
          </a:xfrm>
          <a:prstGeom prst="round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a:lstStyle/>
          <a:p>
            <a:pPr algn="ctr"/>
            <a:r>
              <a:rPr lang="fr-FR" sz="3200" b="1" dirty="0">
                <a:latin typeface="Rockwell" panose="02060603020205020403" pitchFamily="18" charset="0"/>
                <a:cs typeface="Aharoni" pitchFamily="2" charset="-79"/>
              </a:rPr>
              <a:t>ANALYSE DIAGNOSTIQUE</a:t>
            </a:r>
            <a:endParaRPr lang="fr-FR" sz="2400" b="1" dirty="0">
              <a:latin typeface="Rockwell" panose="02060603020205020403" pitchFamily="18" charset="0"/>
              <a:cs typeface="Aharoni" pitchFamily="2" charset="-79"/>
            </a:endParaRPr>
          </a:p>
          <a:p>
            <a:pPr algn="ctr"/>
            <a:r>
              <a:rPr lang="fr-FR" sz="3200" b="1" dirty="0" smtClean="0">
                <a:latin typeface="Rockwell" panose="02060603020205020403" pitchFamily="18" charset="0"/>
                <a:cs typeface="Aharoni" pitchFamily="2" charset="-79"/>
              </a:rPr>
              <a:t> </a:t>
            </a:r>
            <a:endParaRPr lang="fr-FR" sz="3200" b="1" dirty="0">
              <a:latin typeface="Rockwell" panose="02060603020205020403" pitchFamily="18" charset="0"/>
              <a:cs typeface="Aharoni" pitchFamily="2" charset="-79"/>
            </a:endParaRPr>
          </a:p>
          <a:p>
            <a:pPr algn="ctr"/>
            <a:endParaRPr lang="fr-FR" sz="2500" b="1" dirty="0">
              <a:latin typeface="Rockwell" panose="02060603020205020403" pitchFamily="18" charset="0"/>
              <a:cs typeface="Aharoni" pitchFamily="2" charset="-79"/>
            </a:endParaRPr>
          </a:p>
        </p:txBody>
      </p:sp>
      <p:pic>
        <p:nvPicPr>
          <p:cNvPr id="13" name="Image 12" descr="armoirie_BF"/>
          <p:cNvPicPr/>
          <p:nvPr/>
        </p:nvPicPr>
        <p:blipFill>
          <a:blip r:embed="rId2" cstate="print"/>
          <a:srcRect/>
          <a:stretch>
            <a:fillRect/>
          </a:stretch>
        </p:blipFill>
        <p:spPr bwMode="auto">
          <a:xfrm>
            <a:off x="25455" y="-23616"/>
            <a:ext cx="884396" cy="706004"/>
          </a:xfrm>
          <a:prstGeom prst="rect">
            <a:avLst/>
          </a:prstGeom>
          <a:noFill/>
          <a:ln w="9525">
            <a:noFill/>
            <a:miter lim="800000"/>
            <a:headEnd/>
            <a:tailEnd/>
          </a:ln>
        </p:spPr>
      </p:pic>
      <p:sp>
        <p:nvSpPr>
          <p:cNvPr id="3" name="Rectangle 2"/>
          <p:cNvSpPr/>
          <p:nvPr/>
        </p:nvSpPr>
        <p:spPr>
          <a:xfrm>
            <a:off x="64503" y="764269"/>
            <a:ext cx="6063581" cy="6063198"/>
          </a:xfrm>
          <a:prstGeom prst="rect">
            <a:avLst/>
          </a:prstGeom>
        </p:spPr>
        <p:txBody>
          <a:bodyPr wrap="square">
            <a:spAutoFit/>
          </a:bodyPr>
          <a:lstStyle/>
          <a:p>
            <a:pPr marL="342900" indent="-342900" algn="just">
              <a:spcAft>
                <a:spcPts val="2000"/>
              </a:spcAft>
              <a:buFont typeface="Wingdings" panose="05000000000000000000" pitchFamily="2" charset="2"/>
              <a:buChar char="Ø"/>
            </a:pPr>
            <a:r>
              <a:rPr lang="fr-FR" sz="2600" b="1" i="1" dirty="0" smtClean="0">
                <a:latin typeface="Rockwell" panose="02060603020205020403" pitchFamily="18" charset="0"/>
              </a:rPr>
              <a:t>Une dynamique sociale peu évolutive marquée par la persistance des inégalités</a:t>
            </a:r>
          </a:p>
          <a:p>
            <a:pPr marL="342900" indent="-342900" algn="just">
              <a:spcAft>
                <a:spcPts val="2000"/>
              </a:spcAft>
              <a:buFont typeface="Wingdings" panose="05000000000000000000" pitchFamily="2" charset="2"/>
              <a:buChar char="Ø"/>
            </a:pPr>
            <a:r>
              <a:rPr lang="fr-FR" sz="2600" b="1" i="1" dirty="0" smtClean="0">
                <a:latin typeface="Rockwell" panose="02060603020205020403" pitchFamily="18" charset="0"/>
              </a:rPr>
              <a:t>Un système </a:t>
            </a:r>
            <a:r>
              <a:rPr lang="fr-FR" sz="2600" b="1" i="1" dirty="0">
                <a:latin typeface="Rockwell" panose="02060603020205020403" pitchFamily="18" charset="0"/>
              </a:rPr>
              <a:t>productif peu </a:t>
            </a:r>
            <a:r>
              <a:rPr lang="fr-FR" sz="2600" b="1" i="1" dirty="0" smtClean="0">
                <a:latin typeface="Rockwell" panose="02060603020205020403" pitchFamily="18" charset="0"/>
              </a:rPr>
              <a:t>inclusif et </a:t>
            </a:r>
            <a:r>
              <a:rPr lang="fr-FR" sz="2600" b="1" i="1" dirty="0">
                <a:latin typeface="Rockwell" panose="02060603020205020403" pitchFamily="18" charset="0"/>
              </a:rPr>
              <a:t>à faibles effets de création d'emplois </a:t>
            </a:r>
            <a:r>
              <a:rPr lang="fr-FR" sz="2600" b="1" i="1" dirty="0" smtClean="0">
                <a:latin typeface="Rockwell" panose="02060603020205020403" pitchFamily="18" charset="0"/>
              </a:rPr>
              <a:t>décents</a:t>
            </a:r>
          </a:p>
          <a:p>
            <a:pPr marL="342900" indent="-342900" algn="just">
              <a:spcAft>
                <a:spcPts val="2000"/>
              </a:spcAft>
              <a:buFont typeface="Wingdings" panose="05000000000000000000" pitchFamily="2" charset="2"/>
              <a:buChar char="Ø"/>
            </a:pPr>
            <a:r>
              <a:rPr lang="fr-FR" sz="2600" b="1" i="1" dirty="0" smtClean="0">
                <a:latin typeface="Rockwell" panose="02060603020205020403" pitchFamily="18" charset="0"/>
              </a:rPr>
              <a:t>Un capital </a:t>
            </a:r>
            <a:r>
              <a:rPr lang="fr-FR" sz="2600" b="1" i="1" dirty="0">
                <a:latin typeface="Rockwell" panose="02060603020205020403" pitchFamily="18" charset="0"/>
              </a:rPr>
              <a:t>humain insuffisant et peu adapté aux besoins de développement du système productif </a:t>
            </a:r>
            <a:r>
              <a:rPr lang="fr-FR" sz="2600" b="1" i="1" dirty="0" smtClean="0">
                <a:latin typeface="Rockwell" panose="02060603020205020403" pitchFamily="18" charset="0"/>
              </a:rPr>
              <a:t>national</a:t>
            </a:r>
          </a:p>
          <a:p>
            <a:pPr marL="342900" indent="-342900" algn="just">
              <a:spcAft>
                <a:spcPts val="2000"/>
              </a:spcAft>
              <a:buFont typeface="Wingdings" panose="05000000000000000000" pitchFamily="2" charset="2"/>
              <a:buChar char="Ø"/>
            </a:pPr>
            <a:r>
              <a:rPr lang="fr-FR" sz="2600" b="1" i="1" dirty="0" smtClean="0">
                <a:latin typeface="Rockwell" panose="02060603020205020403" pitchFamily="18" charset="0"/>
              </a:rPr>
              <a:t>Des gouvernances </a:t>
            </a:r>
            <a:r>
              <a:rPr lang="fr-FR" sz="2600" b="1" i="1" dirty="0">
                <a:latin typeface="Rockwell" panose="02060603020205020403" pitchFamily="18" charset="0"/>
              </a:rPr>
              <a:t>politique, administrative, économique et locale peu </a:t>
            </a:r>
            <a:r>
              <a:rPr lang="fr-FR" sz="2600" b="1" i="1" dirty="0" smtClean="0">
                <a:latin typeface="Rockwell" panose="02060603020205020403" pitchFamily="18" charset="0"/>
              </a:rPr>
              <a:t>performantes</a:t>
            </a:r>
          </a:p>
        </p:txBody>
      </p:sp>
      <p:sp>
        <p:nvSpPr>
          <p:cNvPr id="9" name="Accolade ouvrante 8"/>
          <p:cNvSpPr/>
          <p:nvPr/>
        </p:nvSpPr>
        <p:spPr>
          <a:xfrm rot="10800000">
            <a:off x="5963106" y="801759"/>
            <a:ext cx="503953" cy="5895834"/>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aphicFrame>
        <p:nvGraphicFramePr>
          <p:cNvPr id="2" name="Tableau 1"/>
          <p:cNvGraphicFramePr>
            <a:graphicFrameLocks noGrp="1"/>
          </p:cNvGraphicFramePr>
          <p:nvPr>
            <p:extLst>
              <p:ext uri="{D42A27DB-BD31-4B8C-83A1-F6EECF244321}">
                <p14:modId xmlns:p14="http://schemas.microsoft.com/office/powerpoint/2010/main" val="863926743"/>
              </p:ext>
            </p:extLst>
          </p:nvPr>
        </p:nvGraphicFramePr>
        <p:xfrm>
          <a:off x="8112744" y="862204"/>
          <a:ext cx="4015086" cy="5669278"/>
        </p:xfrm>
        <a:graphic>
          <a:graphicData uri="http://schemas.openxmlformats.org/drawingml/2006/table">
            <a:tbl>
              <a:tblPr firstRow="1" bandRow="1">
                <a:tableStyleId>{5C22544A-7EE6-4342-B048-85BDC9FD1C3A}</a:tableStyleId>
              </a:tblPr>
              <a:tblGrid>
                <a:gridCol w="4015086"/>
              </a:tblGrid>
              <a:tr h="1828799">
                <a:tc>
                  <a:txBody>
                    <a:bodyPr/>
                    <a:lstStyle/>
                    <a:p>
                      <a:pPr algn="ctr"/>
                      <a:endParaRPr lang="fr-FR" sz="1800" b="1" dirty="0" smtClean="0">
                        <a:solidFill>
                          <a:schemeClr val="accent5">
                            <a:lumMod val="75000"/>
                          </a:schemeClr>
                        </a:solidFill>
                        <a:latin typeface="Rockwell" panose="02060603020205020403" pitchFamily="18" charset="0"/>
                      </a:endParaRPr>
                    </a:p>
                    <a:p>
                      <a:pPr algn="ctr"/>
                      <a:endParaRPr lang="fr-FR" sz="1800" b="1" dirty="0" smtClean="0">
                        <a:solidFill>
                          <a:schemeClr val="accent5">
                            <a:lumMod val="75000"/>
                          </a:schemeClr>
                        </a:solidFill>
                        <a:latin typeface="Rockwell" panose="02060603020205020403" pitchFamily="18" charset="0"/>
                      </a:endParaRPr>
                    </a:p>
                    <a:p>
                      <a:pPr algn="ctr"/>
                      <a:r>
                        <a:rPr lang="fr-FR" sz="1800" b="1" dirty="0" smtClean="0">
                          <a:solidFill>
                            <a:schemeClr val="accent5">
                              <a:lumMod val="75000"/>
                            </a:schemeClr>
                          </a:solidFill>
                          <a:latin typeface="Rockwell" panose="02060603020205020403" pitchFamily="18" charset="0"/>
                        </a:rPr>
                        <a:t>La bonne gouvernance et  l’amélioration de la qualité des institutions</a:t>
                      </a:r>
                      <a:endParaRPr lang="fr-FR" dirty="0"/>
                    </a:p>
                  </a:txBody>
                  <a:tcPr>
                    <a:solidFill>
                      <a:schemeClr val="accent4">
                        <a:lumMod val="60000"/>
                        <a:lumOff val="40000"/>
                      </a:schemeClr>
                    </a:solidFill>
                  </a:tcPr>
                </a:tc>
              </a:tr>
              <a:tr h="18287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800" b="1" dirty="0" smtClean="0">
                          <a:solidFill>
                            <a:schemeClr val="tx1"/>
                          </a:solidFill>
                          <a:latin typeface="Rockwell" panose="02060603020205020403" pitchFamily="18" charset="0"/>
                        </a:rPr>
                        <a:t>La disponibilité et l’employabilité de ressources humaines adaptées aux besoins de la transformation structurelle de l’économie nationale</a:t>
                      </a:r>
                    </a:p>
                    <a:p>
                      <a:endParaRPr lang="fr-FR" dirty="0"/>
                    </a:p>
                  </a:txBody>
                  <a:tcPr/>
                </a:tc>
              </a:tr>
              <a:tr h="18287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800" b="1" dirty="0" smtClean="0">
                          <a:solidFill>
                            <a:srgbClr val="FF0000"/>
                          </a:solidFill>
                          <a:latin typeface="Rockwell" panose="02060603020205020403" pitchFamily="18" charset="0"/>
                        </a:rPr>
                        <a:t>Le développement des bases productives, de la compétitivité des secteurs de production et de transformation des produits nationaux, pour un développement industriel durable générateur d’emplois</a:t>
                      </a:r>
                    </a:p>
                  </a:txBody>
                  <a:tcPr/>
                </a:tc>
              </a:tr>
            </a:tbl>
          </a:graphicData>
        </a:graphic>
      </p:graphicFrame>
      <p:sp>
        <p:nvSpPr>
          <p:cNvPr id="11" name="Flèche droite rayée 10"/>
          <p:cNvSpPr/>
          <p:nvPr/>
        </p:nvSpPr>
        <p:spPr>
          <a:xfrm>
            <a:off x="6320101" y="1202956"/>
            <a:ext cx="1737106" cy="1187318"/>
          </a:xfrm>
          <a:prstGeom prst="striped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effectLst>
                  <a:outerShdw blurRad="38100" dist="38100" dir="2700000" algn="tl">
                    <a:srgbClr val="000000">
                      <a:alpha val="43137"/>
                    </a:srgbClr>
                  </a:outerShdw>
                </a:effectLst>
              </a:rPr>
              <a:t>1</a:t>
            </a:r>
            <a:r>
              <a:rPr lang="fr-FR" sz="2000" b="1" baseline="30000" dirty="0" smtClean="0">
                <a:effectLst>
                  <a:outerShdw blurRad="38100" dist="38100" dir="2700000" algn="tl">
                    <a:srgbClr val="000000">
                      <a:alpha val="43137"/>
                    </a:srgbClr>
                  </a:outerShdw>
                </a:effectLst>
              </a:rPr>
              <a:t>er</a:t>
            </a:r>
            <a:r>
              <a:rPr lang="fr-FR" sz="2000" b="1" dirty="0" smtClean="0">
                <a:effectLst>
                  <a:outerShdw blurRad="38100" dist="38100" dir="2700000" algn="tl">
                    <a:srgbClr val="000000">
                      <a:alpha val="43137"/>
                    </a:srgbClr>
                  </a:outerShdw>
                </a:effectLst>
              </a:rPr>
              <a:t> Défi majeur</a:t>
            </a:r>
            <a:endParaRPr lang="fr-FR" sz="2800" b="1" dirty="0">
              <a:effectLst>
                <a:outerShdw blurRad="38100" dist="38100" dir="2700000" algn="tl">
                  <a:srgbClr val="000000">
                    <a:alpha val="43137"/>
                  </a:srgbClr>
                </a:outerShdw>
              </a:effectLst>
            </a:endParaRPr>
          </a:p>
        </p:txBody>
      </p:sp>
      <p:sp>
        <p:nvSpPr>
          <p:cNvPr id="14" name="Flèche droite rayée 13"/>
          <p:cNvSpPr/>
          <p:nvPr/>
        </p:nvSpPr>
        <p:spPr>
          <a:xfrm>
            <a:off x="6319263" y="3039777"/>
            <a:ext cx="1737106" cy="1187318"/>
          </a:xfrm>
          <a:prstGeom prst="striped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effectLst>
                  <a:outerShdw blurRad="38100" dist="38100" dir="2700000" algn="tl">
                    <a:srgbClr val="000000">
                      <a:alpha val="43137"/>
                    </a:srgbClr>
                  </a:outerShdw>
                </a:effectLst>
              </a:rPr>
              <a:t>2è Défi majeur</a:t>
            </a:r>
            <a:endParaRPr lang="fr-FR" sz="2800" b="1" dirty="0">
              <a:effectLst>
                <a:outerShdw blurRad="38100" dist="38100" dir="2700000" algn="tl">
                  <a:srgbClr val="000000">
                    <a:alpha val="43137"/>
                  </a:srgbClr>
                </a:outerShdw>
              </a:effectLst>
            </a:endParaRPr>
          </a:p>
        </p:txBody>
      </p:sp>
      <p:sp>
        <p:nvSpPr>
          <p:cNvPr id="15" name="Flèche droite rayée 14"/>
          <p:cNvSpPr/>
          <p:nvPr/>
        </p:nvSpPr>
        <p:spPr>
          <a:xfrm>
            <a:off x="6300827" y="4804407"/>
            <a:ext cx="1737106" cy="1187318"/>
          </a:xfrm>
          <a:prstGeom prst="striped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effectLst>
                  <a:outerShdw blurRad="38100" dist="38100" dir="2700000" algn="tl">
                    <a:srgbClr val="000000">
                      <a:alpha val="43137"/>
                    </a:srgbClr>
                  </a:outerShdw>
                </a:effectLst>
              </a:rPr>
              <a:t>3è Défi majeur</a:t>
            </a:r>
            <a:endParaRPr lang="fr-FR" sz="2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60112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à coins arrondis 10"/>
          <p:cNvSpPr/>
          <p:nvPr/>
        </p:nvSpPr>
        <p:spPr>
          <a:xfrm>
            <a:off x="0" y="0"/>
            <a:ext cx="12192000" cy="682388"/>
          </a:xfrm>
          <a:prstGeom prst="round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anchor="ctr"/>
          <a:lstStyle/>
          <a:p>
            <a:pPr algn="ctr"/>
            <a:r>
              <a:rPr lang="fr-FR" sz="4800" b="1" dirty="0" smtClean="0">
                <a:latin typeface="Rockwell" panose="02060603020205020403" pitchFamily="18" charset="0"/>
                <a:cs typeface="Aharoni" pitchFamily="2" charset="-79"/>
              </a:rPr>
              <a:t>ANALYSE DIAGNOSTIQUE</a:t>
            </a:r>
            <a:endParaRPr lang="fr-FR" sz="4000" b="1" dirty="0">
              <a:latin typeface="Rockwell" panose="02060603020205020403" pitchFamily="18" charset="0"/>
              <a:cs typeface="Aharoni" pitchFamily="2" charset="-79"/>
            </a:endParaRPr>
          </a:p>
        </p:txBody>
      </p:sp>
      <p:pic>
        <p:nvPicPr>
          <p:cNvPr id="8" name="Image 7"/>
          <p:cNvPicPr>
            <a:picLocks noChangeAspect="1"/>
          </p:cNvPicPr>
          <p:nvPr/>
        </p:nvPicPr>
        <p:blipFill>
          <a:blip r:embed="rId2" cstate="print">
            <a:lum bright="70000" contrast="-70000"/>
          </a:blip>
          <a:stretch>
            <a:fillRect/>
          </a:stretch>
        </p:blipFill>
        <p:spPr>
          <a:xfrm>
            <a:off x="1732545" y="1376184"/>
            <a:ext cx="7700210" cy="5481816"/>
          </a:xfrm>
          <a:prstGeom prst="rect">
            <a:avLst/>
          </a:prstGeom>
          <a:ln>
            <a:noFill/>
          </a:ln>
          <a:effectLst/>
        </p:spPr>
      </p:pic>
      <p:pic>
        <p:nvPicPr>
          <p:cNvPr id="13" name="Image 12" descr="armoirie_BF"/>
          <p:cNvPicPr/>
          <p:nvPr/>
        </p:nvPicPr>
        <p:blipFill>
          <a:blip r:embed="rId3" cstate="print"/>
          <a:srcRect/>
          <a:stretch>
            <a:fillRect/>
          </a:stretch>
        </p:blipFill>
        <p:spPr bwMode="auto">
          <a:xfrm>
            <a:off x="25455" y="-23616"/>
            <a:ext cx="884396" cy="706004"/>
          </a:xfrm>
          <a:prstGeom prst="rect">
            <a:avLst/>
          </a:prstGeom>
          <a:noFill/>
          <a:ln w="9525">
            <a:noFill/>
            <a:miter lim="800000"/>
            <a:headEnd/>
            <a:tailEnd/>
          </a:ln>
        </p:spPr>
      </p:pic>
      <p:sp>
        <p:nvSpPr>
          <p:cNvPr id="3" name="Rectangle 2"/>
          <p:cNvSpPr/>
          <p:nvPr/>
        </p:nvSpPr>
        <p:spPr>
          <a:xfrm>
            <a:off x="0" y="779538"/>
            <a:ext cx="9530366" cy="6247864"/>
          </a:xfrm>
          <a:prstGeom prst="rect">
            <a:avLst/>
          </a:prstGeom>
        </p:spPr>
        <p:txBody>
          <a:bodyPr wrap="square">
            <a:spAutoFit/>
          </a:bodyPr>
          <a:lstStyle/>
          <a:p>
            <a:pPr marL="360000" lvl="1" indent="-342900">
              <a:spcAft>
                <a:spcPts val="0"/>
              </a:spcAft>
              <a:buFont typeface="Wingdings" panose="05000000000000000000" pitchFamily="2" charset="2"/>
              <a:buChar char="Ø"/>
            </a:pPr>
            <a:r>
              <a:rPr lang="fr-FR" sz="2000" b="1" i="1" dirty="0">
                <a:solidFill>
                  <a:schemeClr val="accent2">
                    <a:lumMod val="75000"/>
                  </a:schemeClr>
                </a:solidFill>
                <a:latin typeface="Rockwell" panose="02060603020205020403" pitchFamily="18" charset="0"/>
              </a:rPr>
              <a:t>Des gouvernances politique, administrative, économique et locale peu </a:t>
            </a:r>
            <a:r>
              <a:rPr lang="fr-FR" sz="2000" b="1" i="1" dirty="0" smtClean="0">
                <a:solidFill>
                  <a:schemeClr val="accent2">
                    <a:lumMod val="75000"/>
                  </a:schemeClr>
                </a:solidFill>
                <a:latin typeface="Rockwell" panose="02060603020205020403" pitchFamily="18" charset="0"/>
              </a:rPr>
              <a:t>performantes</a:t>
            </a:r>
          </a:p>
          <a:p>
            <a:pPr marL="360000" lvl="2" indent="-342900">
              <a:spcAft>
                <a:spcPts val="0"/>
              </a:spcAft>
              <a:buFont typeface="Wingdings" panose="05000000000000000000" pitchFamily="2" charset="2"/>
              <a:buChar char="ü"/>
            </a:pPr>
            <a:r>
              <a:rPr lang="fr-FR" sz="2000" b="1" i="1" dirty="0" smtClean="0">
                <a:latin typeface="Rockwell" panose="02060603020205020403" pitchFamily="18" charset="0"/>
              </a:rPr>
              <a:t>Gouvernance politique : (</a:t>
            </a:r>
            <a:r>
              <a:rPr lang="fr-FR" sz="2000" dirty="0">
                <a:latin typeface="Rockwell" panose="02060603020205020403" pitchFamily="18" charset="0"/>
              </a:rPr>
              <a:t>i) démocratie et promotion des valeurs républicaines à consolider, (ii) indépendance </a:t>
            </a:r>
            <a:r>
              <a:rPr lang="fr-FR" sz="2000" dirty="0" smtClean="0">
                <a:latin typeface="Rockwell" panose="02060603020205020403" pitchFamily="18" charset="0"/>
              </a:rPr>
              <a:t>de la justice à renforcer, (iii) cohésion sociale et solidarité nationale à consolider,  etc.</a:t>
            </a:r>
          </a:p>
          <a:p>
            <a:pPr marL="360000" lvl="2" indent="-342900">
              <a:spcAft>
                <a:spcPts val="0"/>
              </a:spcAft>
              <a:buFont typeface="Wingdings" panose="05000000000000000000" pitchFamily="2" charset="2"/>
              <a:buChar char="ü"/>
            </a:pPr>
            <a:r>
              <a:rPr lang="fr-FR" sz="2000" b="1" i="1" dirty="0" smtClean="0">
                <a:latin typeface="Rockwell" panose="02060603020205020403" pitchFamily="18" charset="0"/>
              </a:rPr>
              <a:t>Gouvernance administrative :  </a:t>
            </a:r>
            <a:r>
              <a:rPr lang="fr-FR" sz="2000" dirty="0" smtClean="0">
                <a:latin typeface="Rockwell" panose="02060603020205020403" pitchFamily="18" charset="0"/>
              </a:rPr>
              <a:t>administration burkinabè confrontée aux défis de </a:t>
            </a:r>
            <a:r>
              <a:rPr lang="fr-FR" sz="2000" dirty="0">
                <a:latin typeface="Rockwell" panose="02060603020205020403" pitchFamily="18" charset="0"/>
              </a:rPr>
              <a:t>la stabilité institutionnelle, </a:t>
            </a:r>
            <a:r>
              <a:rPr lang="fr-FR" sz="2000" dirty="0" smtClean="0">
                <a:latin typeface="Rockwell" panose="02060603020205020403" pitchFamily="18" charset="0"/>
              </a:rPr>
              <a:t>de la </a:t>
            </a:r>
            <a:r>
              <a:rPr lang="fr-FR" sz="2000" dirty="0">
                <a:latin typeface="Rockwell" panose="02060603020205020403" pitchFamily="18" charset="0"/>
              </a:rPr>
              <a:t>modernisation, </a:t>
            </a:r>
            <a:r>
              <a:rPr lang="fr-FR" sz="2000" dirty="0" smtClean="0">
                <a:latin typeface="Rockwell" panose="02060603020205020403" pitchFamily="18" charset="0"/>
              </a:rPr>
              <a:t>de l'amélioration </a:t>
            </a:r>
            <a:r>
              <a:rPr lang="fr-FR" sz="2000" dirty="0">
                <a:latin typeface="Rockwell" panose="02060603020205020403" pitchFamily="18" charset="0"/>
              </a:rPr>
              <a:t>de l'offre de ses services et </a:t>
            </a:r>
            <a:r>
              <a:rPr lang="fr-FR" sz="2000" dirty="0" smtClean="0">
                <a:latin typeface="Rockwell" panose="02060603020205020403" pitchFamily="18" charset="0"/>
              </a:rPr>
              <a:t>de la dépolitisation.</a:t>
            </a:r>
          </a:p>
          <a:p>
            <a:pPr marL="360000" lvl="2" indent="-342900">
              <a:spcAft>
                <a:spcPts val="0"/>
              </a:spcAft>
              <a:buFont typeface="Wingdings" panose="05000000000000000000" pitchFamily="2" charset="2"/>
              <a:buChar char="ü"/>
            </a:pPr>
            <a:r>
              <a:rPr lang="fr-FR" sz="2000" b="1" i="1" dirty="0" smtClean="0">
                <a:latin typeface="Rockwell" panose="02060603020205020403" pitchFamily="18" charset="0"/>
              </a:rPr>
              <a:t>Gouvernance économique :  </a:t>
            </a:r>
            <a:r>
              <a:rPr lang="fr-FR" sz="2000" dirty="0" smtClean="0">
                <a:latin typeface="Rockwell" panose="02060603020205020403" pitchFamily="18" charset="0"/>
              </a:rPr>
              <a:t>défis en </a:t>
            </a:r>
            <a:r>
              <a:rPr lang="fr-FR" sz="2000" dirty="0">
                <a:latin typeface="Rockwell" panose="02060603020205020403" pitchFamily="18" charset="0"/>
              </a:rPr>
              <a:t>matière : (i) de renforcement de la cohérence et de la rationalisation des politiques publiques, (ii) de renforcement des capacités de planification et de gestion de ces politiques, (iii) d'amélioration de la mobilisation des ressources, (iv) d'efficacité des dépenses publiques, (v) de réduction de la corruption et (vi) d'amélioration des capacités nationales en ce qui concerne l'aménagement du </a:t>
            </a:r>
            <a:r>
              <a:rPr lang="fr-FR" sz="2000" dirty="0" smtClean="0">
                <a:latin typeface="Rockwell" panose="02060603020205020403" pitchFamily="18" charset="0"/>
              </a:rPr>
              <a:t>territoire.</a:t>
            </a:r>
          </a:p>
          <a:p>
            <a:pPr marL="360000" lvl="2" indent="-342900">
              <a:spcAft>
                <a:spcPts val="0"/>
              </a:spcAft>
              <a:buFont typeface="Wingdings" panose="05000000000000000000" pitchFamily="2" charset="2"/>
              <a:buChar char="ü"/>
            </a:pPr>
            <a:r>
              <a:rPr lang="fr-FR" sz="2000" b="1" i="1" dirty="0" smtClean="0">
                <a:latin typeface="Rockwell" panose="02060603020205020403" pitchFamily="18" charset="0"/>
              </a:rPr>
              <a:t>Gouvernance locale :  </a:t>
            </a:r>
            <a:r>
              <a:rPr lang="fr-FR" sz="2000" dirty="0" smtClean="0">
                <a:latin typeface="Rockwell" panose="02060603020205020403" pitchFamily="18" charset="0"/>
              </a:rPr>
              <a:t>défis </a:t>
            </a:r>
            <a:r>
              <a:rPr lang="fr-FR" sz="2000" dirty="0">
                <a:latin typeface="Rockwell" panose="02060603020205020403" pitchFamily="18" charset="0"/>
              </a:rPr>
              <a:t>de : (</a:t>
            </a:r>
            <a:r>
              <a:rPr lang="fr-FR" sz="2000" dirty="0" smtClean="0">
                <a:latin typeface="Rockwell" panose="02060603020205020403" pitchFamily="18" charset="0"/>
              </a:rPr>
              <a:t>i) l'accélération </a:t>
            </a:r>
            <a:r>
              <a:rPr lang="fr-FR" sz="2000" dirty="0">
                <a:latin typeface="Rockwell" panose="02060603020205020403" pitchFamily="18" charset="0"/>
              </a:rPr>
              <a:t>du transfert des compétences, de ressources et des patrimoines, </a:t>
            </a:r>
            <a:r>
              <a:rPr lang="fr-FR" sz="2000" dirty="0" smtClean="0">
                <a:latin typeface="Rockwell" panose="02060603020205020403" pitchFamily="18" charset="0"/>
              </a:rPr>
              <a:t>(ii) </a:t>
            </a:r>
            <a:r>
              <a:rPr lang="fr-FR" sz="2000" dirty="0">
                <a:latin typeface="Rockwell" panose="02060603020205020403" pitchFamily="18" charset="0"/>
              </a:rPr>
              <a:t>l'amélioration de la coordination de l'action publique au niveau déconcentré et à un meilleur accompagnement des collectivités </a:t>
            </a:r>
            <a:r>
              <a:rPr lang="fr-FR" sz="2000" dirty="0" smtClean="0">
                <a:latin typeface="Rockwell" panose="02060603020205020403" pitchFamily="18" charset="0"/>
              </a:rPr>
              <a:t>territoriales, la </a:t>
            </a:r>
            <a:r>
              <a:rPr lang="fr-FR" sz="2000" dirty="0">
                <a:latin typeface="Rockwell" panose="02060603020205020403" pitchFamily="18" charset="0"/>
              </a:rPr>
              <a:t>mobilisation des acteurs locaux (administrations déconcentrées, OSC, secteur privé, populations), </a:t>
            </a:r>
            <a:r>
              <a:rPr lang="fr-FR" sz="2000" dirty="0" smtClean="0">
                <a:latin typeface="Rockwell" panose="02060603020205020403" pitchFamily="18" charset="0"/>
              </a:rPr>
              <a:t> etc.</a:t>
            </a:r>
            <a:endParaRPr lang="fr-FR" sz="2000" b="1" i="1" dirty="0" smtClean="0">
              <a:latin typeface="Rockwell" panose="02060603020205020403" pitchFamily="18" charset="0"/>
            </a:endParaRPr>
          </a:p>
        </p:txBody>
      </p:sp>
      <p:sp>
        <p:nvSpPr>
          <p:cNvPr id="9" name="Accolade ouvrante 8"/>
          <p:cNvSpPr/>
          <p:nvPr/>
        </p:nvSpPr>
        <p:spPr>
          <a:xfrm rot="10800000">
            <a:off x="9312291" y="863654"/>
            <a:ext cx="395475" cy="5895834"/>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 name="Rectangle 1"/>
          <p:cNvSpPr/>
          <p:nvPr/>
        </p:nvSpPr>
        <p:spPr>
          <a:xfrm>
            <a:off x="9543394" y="1607099"/>
            <a:ext cx="2627587" cy="3970318"/>
          </a:xfrm>
          <a:prstGeom prst="rect">
            <a:avLst/>
          </a:prstGeom>
        </p:spPr>
        <p:txBody>
          <a:bodyPr wrap="square">
            <a:spAutoFit/>
          </a:bodyPr>
          <a:lstStyle/>
          <a:p>
            <a:pPr algn="ctr"/>
            <a:r>
              <a:rPr lang="fr-FR" sz="2700" b="1" dirty="0" smtClean="0">
                <a:solidFill>
                  <a:srgbClr val="FF0000"/>
                </a:solidFill>
                <a:latin typeface="Rockwell" panose="02060603020205020403" pitchFamily="18" charset="0"/>
              </a:rPr>
              <a:t>Premier défi majeur</a:t>
            </a:r>
          </a:p>
          <a:p>
            <a:pPr algn="ctr"/>
            <a:r>
              <a:rPr lang="fr-FR" sz="2700" b="1" dirty="0" smtClean="0">
                <a:solidFill>
                  <a:srgbClr val="FF0000"/>
                </a:solidFill>
                <a:latin typeface="Rockwell" panose="02060603020205020403" pitchFamily="18" charset="0"/>
              </a:rPr>
              <a:t> </a:t>
            </a:r>
            <a:r>
              <a:rPr lang="fr-FR" sz="2700" b="1" dirty="0" smtClean="0">
                <a:solidFill>
                  <a:schemeClr val="accent5">
                    <a:lumMod val="75000"/>
                  </a:schemeClr>
                </a:solidFill>
                <a:latin typeface="Rockwell" panose="02060603020205020403" pitchFamily="18" charset="0"/>
              </a:rPr>
              <a:t>La bonne gouvernance et  l’amélioration de la qualité des institutions</a:t>
            </a:r>
            <a:endParaRPr lang="fr-FR" sz="2700" b="1" dirty="0">
              <a:solidFill>
                <a:schemeClr val="accent5">
                  <a:lumMod val="75000"/>
                </a:schemeClr>
              </a:solidFill>
              <a:latin typeface="Rockwell" panose="02060603020205020403" pitchFamily="18" charset="0"/>
            </a:endParaRPr>
          </a:p>
        </p:txBody>
      </p:sp>
    </p:spTree>
    <p:extLst>
      <p:ext uri="{BB962C8B-B14F-4D97-AF65-F5344CB8AC3E}">
        <p14:creationId xmlns:p14="http://schemas.microsoft.com/office/powerpoint/2010/main" val="251436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à coins arrondis 9"/>
          <p:cNvSpPr/>
          <p:nvPr/>
        </p:nvSpPr>
        <p:spPr>
          <a:xfrm>
            <a:off x="0" y="0"/>
            <a:ext cx="12192000" cy="682388"/>
          </a:xfrm>
          <a:prstGeom prst="round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anchor="ctr"/>
          <a:lstStyle/>
          <a:p>
            <a:pPr algn="ctr"/>
            <a:r>
              <a:rPr lang="fr-FR" sz="4800" b="1" dirty="0" smtClean="0">
                <a:latin typeface="Rockwell" panose="02060603020205020403" pitchFamily="18" charset="0"/>
                <a:cs typeface="Aharoni" pitchFamily="2" charset="-79"/>
              </a:rPr>
              <a:t>ANALYSE DIAGNOSTIQUE</a:t>
            </a:r>
            <a:endParaRPr lang="fr-FR" sz="4000" b="1" dirty="0">
              <a:latin typeface="Rockwell" panose="02060603020205020403" pitchFamily="18" charset="0"/>
              <a:cs typeface="Aharoni" pitchFamily="2" charset="-79"/>
            </a:endParaRPr>
          </a:p>
        </p:txBody>
      </p:sp>
      <p:pic>
        <p:nvPicPr>
          <p:cNvPr id="8" name="Image 7"/>
          <p:cNvPicPr>
            <a:picLocks noChangeAspect="1"/>
          </p:cNvPicPr>
          <p:nvPr/>
        </p:nvPicPr>
        <p:blipFill>
          <a:blip r:embed="rId2" cstate="print">
            <a:lum bright="70000" contrast="-70000"/>
          </a:blip>
          <a:stretch>
            <a:fillRect/>
          </a:stretch>
        </p:blipFill>
        <p:spPr>
          <a:xfrm>
            <a:off x="2871535" y="1283777"/>
            <a:ext cx="7700210" cy="5481816"/>
          </a:xfrm>
          <a:prstGeom prst="rect">
            <a:avLst/>
          </a:prstGeom>
          <a:ln>
            <a:noFill/>
          </a:ln>
          <a:effectLst/>
        </p:spPr>
      </p:pic>
      <p:pic>
        <p:nvPicPr>
          <p:cNvPr id="13" name="Image 12" descr="armoirie_BF"/>
          <p:cNvPicPr/>
          <p:nvPr/>
        </p:nvPicPr>
        <p:blipFill>
          <a:blip r:embed="rId3" cstate="print"/>
          <a:srcRect/>
          <a:stretch>
            <a:fillRect/>
          </a:stretch>
        </p:blipFill>
        <p:spPr bwMode="auto">
          <a:xfrm>
            <a:off x="25455" y="-23616"/>
            <a:ext cx="884396" cy="706004"/>
          </a:xfrm>
          <a:prstGeom prst="rect">
            <a:avLst/>
          </a:prstGeom>
          <a:noFill/>
          <a:ln w="9525">
            <a:noFill/>
            <a:miter lim="800000"/>
            <a:headEnd/>
            <a:tailEnd/>
          </a:ln>
        </p:spPr>
      </p:pic>
      <p:sp>
        <p:nvSpPr>
          <p:cNvPr id="3" name="Rectangle 2"/>
          <p:cNvSpPr/>
          <p:nvPr/>
        </p:nvSpPr>
        <p:spPr>
          <a:xfrm>
            <a:off x="-1" y="716242"/>
            <a:ext cx="8513379" cy="6109365"/>
          </a:xfrm>
          <a:prstGeom prst="rect">
            <a:avLst/>
          </a:prstGeom>
        </p:spPr>
        <p:txBody>
          <a:bodyPr wrap="square">
            <a:spAutoFit/>
          </a:bodyPr>
          <a:lstStyle/>
          <a:p>
            <a:pPr marL="360000" lvl="1" indent="-342900">
              <a:spcAft>
                <a:spcPts val="0"/>
              </a:spcAft>
              <a:buFont typeface="Wingdings" panose="05000000000000000000" pitchFamily="2" charset="2"/>
              <a:buChar char="Ø"/>
            </a:pPr>
            <a:r>
              <a:rPr lang="fr-FR" sz="2300" b="1" i="1" dirty="0">
                <a:solidFill>
                  <a:schemeClr val="accent2">
                    <a:lumMod val="75000"/>
                  </a:schemeClr>
                </a:solidFill>
                <a:latin typeface="Rockwell" panose="02060603020205020403" pitchFamily="18" charset="0"/>
              </a:rPr>
              <a:t>Un capital humain insuffisant et peu adapté aux besoins de développement du système productif national</a:t>
            </a:r>
          </a:p>
          <a:p>
            <a:pPr marL="396000" lvl="2" indent="-457200">
              <a:spcAft>
                <a:spcPts val="0"/>
              </a:spcAft>
              <a:buSzPts val="2300"/>
              <a:buFont typeface="Wingdings" panose="05000000000000000000" pitchFamily="2" charset="2"/>
              <a:buChar char="ü"/>
            </a:pPr>
            <a:r>
              <a:rPr lang="fr-FR" sz="2300" b="1" i="1" dirty="0">
                <a:latin typeface="Rockwell" panose="02060603020205020403" pitchFamily="18" charset="0"/>
              </a:rPr>
              <a:t>Forte croissance démographique plombant </a:t>
            </a:r>
            <a:r>
              <a:rPr lang="fr-FR" sz="2300" b="1" i="1" dirty="0" smtClean="0">
                <a:latin typeface="Rockwell" panose="02060603020205020403" pitchFamily="18" charset="0"/>
              </a:rPr>
              <a:t>les progrès en matière de développement</a:t>
            </a:r>
            <a:endParaRPr lang="fr-FR" sz="2300" b="1" i="1" dirty="0">
              <a:latin typeface="Rockwell" panose="02060603020205020403" pitchFamily="18" charset="0"/>
            </a:endParaRPr>
          </a:p>
          <a:p>
            <a:pPr marL="396000" lvl="2" indent="-457200">
              <a:spcAft>
                <a:spcPts val="0"/>
              </a:spcAft>
              <a:buSzPts val="2300"/>
              <a:buFont typeface="Wingdings" panose="05000000000000000000" pitchFamily="2" charset="2"/>
              <a:buChar char="ü"/>
            </a:pPr>
            <a:r>
              <a:rPr lang="fr-FR" sz="2300" b="1" i="1" dirty="0" smtClean="0">
                <a:latin typeface="Rockwell" panose="02060603020205020403" pitchFamily="18" charset="0"/>
              </a:rPr>
              <a:t>Insuffisance de ressources humaines qualifiées, d’équipements et d’infrastructures, de produits de traitement et de qualité des services de santé</a:t>
            </a:r>
            <a:endParaRPr lang="fr-FR" sz="2300" b="1" i="1" dirty="0">
              <a:latin typeface="Rockwell" panose="02060603020205020403" pitchFamily="18" charset="0"/>
            </a:endParaRPr>
          </a:p>
          <a:p>
            <a:pPr marL="396000" lvl="2" indent="-457200">
              <a:spcAft>
                <a:spcPts val="0"/>
              </a:spcAft>
              <a:buSzPts val="2300"/>
              <a:buFont typeface="Wingdings" panose="05000000000000000000" pitchFamily="2" charset="2"/>
              <a:buChar char="ü"/>
            </a:pPr>
            <a:r>
              <a:rPr lang="fr-FR" sz="2300" b="1" i="1" dirty="0" smtClean="0">
                <a:latin typeface="Rockwell" panose="02060603020205020403" pitchFamily="18" charset="0"/>
              </a:rPr>
              <a:t>Système </a:t>
            </a:r>
            <a:r>
              <a:rPr lang="fr-FR" sz="2300" b="1" i="1" dirty="0">
                <a:latin typeface="Rockwell" panose="02060603020205020403" pitchFamily="18" charset="0"/>
              </a:rPr>
              <a:t>éducatif et d’enseignement en perte de qualité et </a:t>
            </a:r>
            <a:r>
              <a:rPr lang="fr-FR" sz="2300" b="1" i="1" dirty="0" smtClean="0">
                <a:latin typeface="Rockwell" panose="02060603020205020403" pitchFamily="18" charset="0"/>
              </a:rPr>
              <a:t>de performance  et faiblement adapté </a:t>
            </a:r>
            <a:r>
              <a:rPr lang="fr-FR" sz="2300" b="1" i="1" dirty="0">
                <a:latin typeface="Rockwell" panose="02060603020205020403" pitchFamily="18" charset="0"/>
              </a:rPr>
              <a:t>aux besoins de </a:t>
            </a:r>
            <a:r>
              <a:rPr lang="fr-FR" sz="2300" b="1" i="1" dirty="0" smtClean="0">
                <a:latin typeface="Rockwell" panose="02060603020205020403" pitchFamily="18" charset="0"/>
              </a:rPr>
              <a:t>l’économie</a:t>
            </a:r>
          </a:p>
          <a:p>
            <a:pPr marL="396000" lvl="2" indent="-457200">
              <a:spcAft>
                <a:spcPts val="0"/>
              </a:spcAft>
              <a:buSzPts val="2300"/>
              <a:buFont typeface="Wingdings" panose="05000000000000000000" pitchFamily="2" charset="2"/>
              <a:buChar char="ü"/>
            </a:pPr>
            <a:r>
              <a:rPr lang="fr-FR" sz="2300" b="1" i="1" dirty="0" smtClean="0">
                <a:latin typeface="Rockwell" panose="02060603020205020403" pitchFamily="18" charset="0"/>
              </a:rPr>
              <a:t>Recherche </a:t>
            </a:r>
            <a:r>
              <a:rPr lang="fr-FR" sz="2300" b="1" i="1" dirty="0">
                <a:latin typeface="Rockwell" panose="02060603020205020403" pitchFamily="18" charset="0"/>
              </a:rPr>
              <a:t>scientifique faiblement </a:t>
            </a:r>
            <a:r>
              <a:rPr lang="fr-FR" sz="2300" b="1" i="1" dirty="0" smtClean="0">
                <a:latin typeface="Rockwell" panose="02060603020205020403" pitchFamily="18" charset="0"/>
              </a:rPr>
              <a:t>développé et contribuant peu au bien-être des burkinabè</a:t>
            </a:r>
          </a:p>
          <a:p>
            <a:pPr marL="396000" lvl="2" indent="-457200">
              <a:spcAft>
                <a:spcPts val="0"/>
              </a:spcAft>
              <a:buSzPts val="2300"/>
              <a:buFont typeface="Wingdings" panose="05000000000000000000" pitchFamily="2" charset="2"/>
              <a:buChar char="ü"/>
            </a:pPr>
            <a:r>
              <a:rPr lang="fr-FR" sz="2300" b="1" i="1" dirty="0" smtClean="0">
                <a:latin typeface="Rockwell" panose="02060603020205020403" pitchFamily="18" charset="0"/>
              </a:rPr>
              <a:t>Offre </a:t>
            </a:r>
            <a:r>
              <a:rPr lang="fr-FR" sz="2300" b="1" i="1" dirty="0">
                <a:latin typeface="Rockwell" panose="02060603020205020403" pitchFamily="18" charset="0"/>
              </a:rPr>
              <a:t>d'emplois dominée par </a:t>
            </a:r>
            <a:r>
              <a:rPr lang="fr-FR" sz="2300" b="1" i="1" dirty="0" smtClean="0">
                <a:latin typeface="Rockwell" panose="02060603020205020403" pitchFamily="18" charset="0"/>
              </a:rPr>
              <a:t>l’économie informelle</a:t>
            </a:r>
          </a:p>
          <a:p>
            <a:pPr marL="396000" lvl="2" indent="-457200">
              <a:spcAft>
                <a:spcPts val="0"/>
              </a:spcAft>
              <a:buSzPts val="2300"/>
              <a:buFont typeface="Wingdings" panose="05000000000000000000" pitchFamily="2" charset="2"/>
              <a:buChar char="ü"/>
            </a:pPr>
            <a:r>
              <a:rPr lang="fr-FR" sz="2300" b="1" i="1" dirty="0" smtClean="0">
                <a:latin typeface="Rockwell" panose="02060603020205020403" pitchFamily="18" charset="0"/>
              </a:rPr>
              <a:t>Acquis à consolider dans le secteur de l’environnement, de l’eau et de l’assainissement </a:t>
            </a:r>
          </a:p>
          <a:p>
            <a:pPr marL="396000" lvl="2" indent="-457200">
              <a:spcAft>
                <a:spcPts val="0"/>
              </a:spcAft>
              <a:buSzPts val="2300"/>
              <a:buFont typeface="Wingdings" panose="05000000000000000000" pitchFamily="2" charset="2"/>
              <a:buChar char="ü"/>
            </a:pPr>
            <a:r>
              <a:rPr lang="fr-FR" sz="2300" b="1" i="1" dirty="0" smtClean="0">
                <a:latin typeface="Rockwell" panose="02060603020205020403" pitchFamily="18" charset="0"/>
              </a:rPr>
              <a:t>Forte extension des villes sans véritable mise en œuvre des politique d’urbanisation</a:t>
            </a:r>
            <a:endParaRPr lang="fr-FR" sz="2300" b="1" i="1" dirty="0">
              <a:latin typeface="Rockwell" panose="02060603020205020403" pitchFamily="18" charset="0"/>
            </a:endParaRPr>
          </a:p>
        </p:txBody>
      </p:sp>
      <p:sp>
        <p:nvSpPr>
          <p:cNvPr id="9" name="Accolade ouvrante 8"/>
          <p:cNvSpPr/>
          <p:nvPr/>
        </p:nvSpPr>
        <p:spPr>
          <a:xfrm rot="10800000">
            <a:off x="8373709" y="801759"/>
            <a:ext cx="503953" cy="5895834"/>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 name="Rectangle 1"/>
          <p:cNvSpPr/>
          <p:nvPr/>
        </p:nvSpPr>
        <p:spPr>
          <a:xfrm>
            <a:off x="8664498" y="1056146"/>
            <a:ext cx="3515946" cy="5262979"/>
          </a:xfrm>
          <a:prstGeom prst="rect">
            <a:avLst/>
          </a:prstGeom>
        </p:spPr>
        <p:txBody>
          <a:bodyPr wrap="square">
            <a:spAutoFit/>
          </a:bodyPr>
          <a:lstStyle/>
          <a:p>
            <a:pPr algn="ctr"/>
            <a:r>
              <a:rPr lang="fr-FR" sz="2800" b="1" dirty="0" smtClean="0">
                <a:solidFill>
                  <a:srgbClr val="FF0000"/>
                </a:solidFill>
                <a:latin typeface="Rockwell" panose="02060603020205020403" pitchFamily="18" charset="0"/>
              </a:rPr>
              <a:t>Deuxième défi majeur</a:t>
            </a:r>
            <a:endParaRPr lang="fr-FR" sz="2800" b="1" dirty="0">
              <a:solidFill>
                <a:srgbClr val="FF0000"/>
              </a:solidFill>
              <a:latin typeface="Rockwell" panose="02060603020205020403" pitchFamily="18" charset="0"/>
            </a:endParaRPr>
          </a:p>
          <a:p>
            <a:pPr algn="ctr"/>
            <a:r>
              <a:rPr lang="fr-FR" sz="2800" b="1" dirty="0" smtClean="0">
                <a:solidFill>
                  <a:schemeClr val="accent5">
                    <a:lumMod val="75000"/>
                  </a:schemeClr>
                </a:solidFill>
                <a:latin typeface="Rockwell" panose="02060603020205020403" pitchFamily="18" charset="0"/>
              </a:rPr>
              <a:t>La disponibilité </a:t>
            </a:r>
            <a:r>
              <a:rPr lang="fr-FR" sz="2800" b="1" dirty="0">
                <a:solidFill>
                  <a:schemeClr val="accent5">
                    <a:lumMod val="75000"/>
                  </a:schemeClr>
                </a:solidFill>
                <a:latin typeface="Rockwell" panose="02060603020205020403" pitchFamily="18" charset="0"/>
              </a:rPr>
              <a:t>et </a:t>
            </a:r>
            <a:r>
              <a:rPr lang="fr-FR" sz="2800" b="1" dirty="0" smtClean="0">
                <a:solidFill>
                  <a:schemeClr val="accent5">
                    <a:lumMod val="75000"/>
                  </a:schemeClr>
                </a:solidFill>
                <a:latin typeface="Rockwell" panose="02060603020205020403" pitchFamily="18" charset="0"/>
              </a:rPr>
              <a:t>l’employabilité </a:t>
            </a:r>
            <a:r>
              <a:rPr lang="fr-FR" sz="2800" b="1" dirty="0">
                <a:solidFill>
                  <a:schemeClr val="accent5">
                    <a:lumMod val="75000"/>
                  </a:schemeClr>
                </a:solidFill>
                <a:latin typeface="Rockwell" panose="02060603020205020403" pitchFamily="18" charset="0"/>
              </a:rPr>
              <a:t>de ressources humaines adaptées aux besoins </a:t>
            </a:r>
            <a:r>
              <a:rPr lang="fr-FR" sz="2800" b="1" dirty="0" smtClean="0">
                <a:solidFill>
                  <a:schemeClr val="accent5">
                    <a:lumMod val="75000"/>
                  </a:schemeClr>
                </a:solidFill>
                <a:latin typeface="Rockwell" panose="02060603020205020403" pitchFamily="18" charset="0"/>
              </a:rPr>
              <a:t>de la transformation structurelle de l’économie </a:t>
            </a:r>
            <a:r>
              <a:rPr lang="fr-FR" sz="2800" b="1" dirty="0">
                <a:solidFill>
                  <a:schemeClr val="accent5">
                    <a:lumMod val="75000"/>
                  </a:schemeClr>
                </a:solidFill>
                <a:latin typeface="Rockwell" panose="02060603020205020403" pitchFamily="18" charset="0"/>
              </a:rPr>
              <a:t>nationale</a:t>
            </a:r>
          </a:p>
        </p:txBody>
      </p:sp>
    </p:spTree>
    <p:extLst>
      <p:ext uri="{BB962C8B-B14F-4D97-AF65-F5344CB8AC3E}">
        <p14:creationId xmlns:p14="http://schemas.microsoft.com/office/powerpoint/2010/main" val="3106064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à coins arrondis 9"/>
          <p:cNvSpPr/>
          <p:nvPr/>
        </p:nvSpPr>
        <p:spPr>
          <a:xfrm>
            <a:off x="0" y="0"/>
            <a:ext cx="12192000" cy="682388"/>
          </a:xfrm>
          <a:prstGeom prst="round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anchor="ctr"/>
          <a:lstStyle/>
          <a:p>
            <a:pPr algn="ctr"/>
            <a:r>
              <a:rPr lang="fr-FR" sz="4800" b="1" dirty="0" smtClean="0">
                <a:latin typeface="Rockwell" panose="02060603020205020403" pitchFamily="18" charset="0"/>
                <a:cs typeface="Aharoni" pitchFamily="2" charset="-79"/>
              </a:rPr>
              <a:t>ANALYSE DIAGNOSTIQUE</a:t>
            </a:r>
            <a:endParaRPr lang="fr-FR" sz="4000" b="1" dirty="0">
              <a:latin typeface="Rockwell" panose="02060603020205020403" pitchFamily="18" charset="0"/>
              <a:cs typeface="Aharoni" pitchFamily="2" charset="-79"/>
            </a:endParaRPr>
          </a:p>
        </p:txBody>
      </p:sp>
      <p:pic>
        <p:nvPicPr>
          <p:cNvPr id="8" name="Image 7"/>
          <p:cNvPicPr>
            <a:picLocks noChangeAspect="1"/>
          </p:cNvPicPr>
          <p:nvPr/>
        </p:nvPicPr>
        <p:blipFill>
          <a:blip r:embed="rId2" cstate="print">
            <a:lum bright="70000" contrast="-70000"/>
          </a:blip>
          <a:stretch>
            <a:fillRect/>
          </a:stretch>
        </p:blipFill>
        <p:spPr>
          <a:xfrm>
            <a:off x="2871535" y="1283777"/>
            <a:ext cx="7700210" cy="5481816"/>
          </a:xfrm>
          <a:prstGeom prst="rect">
            <a:avLst/>
          </a:prstGeom>
          <a:ln>
            <a:noFill/>
          </a:ln>
          <a:effectLst/>
        </p:spPr>
      </p:pic>
      <p:pic>
        <p:nvPicPr>
          <p:cNvPr id="13" name="Image 12" descr="armoirie_BF"/>
          <p:cNvPicPr/>
          <p:nvPr/>
        </p:nvPicPr>
        <p:blipFill>
          <a:blip r:embed="rId3" cstate="print"/>
          <a:srcRect/>
          <a:stretch>
            <a:fillRect/>
          </a:stretch>
        </p:blipFill>
        <p:spPr bwMode="auto">
          <a:xfrm>
            <a:off x="25455" y="-23616"/>
            <a:ext cx="884396" cy="706004"/>
          </a:xfrm>
          <a:prstGeom prst="rect">
            <a:avLst/>
          </a:prstGeom>
          <a:noFill/>
          <a:ln w="9525">
            <a:noFill/>
            <a:miter lim="800000"/>
            <a:headEnd/>
            <a:tailEnd/>
          </a:ln>
        </p:spPr>
      </p:pic>
      <p:sp>
        <p:nvSpPr>
          <p:cNvPr id="3" name="Rectangle 2"/>
          <p:cNvSpPr/>
          <p:nvPr/>
        </p:nvSpPr>
        <p:spPr>
          <a:xfrm>
            <a:off x="-1" y="740011"/>
            <a:ext cx="8145517" cy="5632311"/>
          </a:xfrm>
          <a:prstGeom prst="rect">
            <a:avLst/>
          </a:prstGeom>
        </p:spPr>
        <p:txBody>
          <a:bodyPr wrap="square">
            <a:spAutoFit/>
          </a:bodyPr>
          <a:lstStyle/>
          <a:p>
            <a:pPr marL="360000" lvl="1" indent="-342900">
              <a:spcAft>
                <a:spcPts val="0"/>
              </a:spcAft>
              <a:buFont typeface="Wingdings" panose="05000000000000000000" pitchFamily="2" charset="2"/>
              <a:buChar char="Ø"/>
            </a:pPr>
            <a:r>
              <a:rPr lang="fr-FR" sz="3000" b="1" i="1" dirty="0" smtClean="0">
                <a:solidFill>
                  <a:schemeClr val="accent2">
                    <a:lumMod val="75000"/>
                  </a:schemeClr>
                </a:solidFill>
                <a:latin typeface="Rockwell" panose="02060603020205020403" pitchFamily="18" charset="0"/>
              </a:rPr>
              <a:t>Un système </a:t>
            </a:r>
            <a:r>
              <a:rPr lang="fr-FR" sz="3000" b="1" i="1" dirty="0">
                <a:solidFill>
                  <a:schemeClr val="accent2">
                    <a:lumMod val="75000"/>
                  </a:schemeClr>
                </a:solidFill>
                <a:latin typeface="Rockwell" panose="02060603020205020403" pitchFamily="18" charset="0"/>
              </a:rPr>
              <a:t>productif peu </a:t>
            </a:r>
            <a:r>
              <a:rPr lang="fr-FR" sz="3000" b="1" i="1" dirty="0" smtClean="0">
                <a:solidFill>
                  <a:schemeClr val="accent2">
                    <a:lumMod val="75000"/>
                  </a:schemeClr>
                </a:solidFill>
                <a:latin typeface="Rockwell" panose="02060603020205020403" pitchFamily="18" charset="0"/>
              </a:rPr>
              <a:t>évolutif et </a:t>
            </a:r>
            <a:r>
              <a:rPr lang="fr-FR" sz="3000" b="1" i="1" dirty="0">
                <a:solidFill>
                  <a:schemeClr val="accent2">
                    <a:lumMod val="75000"/>
                  </a:schemeClr>
                </a:solidFill>
                <a:latin typeface="Rockwell" panose="02060603020205020403" pitchFamily="18" charset="0"/>
              </a:rPr>
              <a:t>à faibles effets de création d'emplois </a:t>
            </a:r>
            <a:r>
              <a:rPr lang="fr-FR" sz="3000" b="1" i="1" dirty="0" smtClean="0">
                <a:solidFill>
                  <a:schemeClr val="accent2">
                    <a:lumMod val="75000"/>
                  </a:schemeClr>
                </a:solidFill>
                <a:latin typeface="Rockwell" panose="02060603020205020403" pitchFamily="18" charset="0"/>
              </a:rPr>
              <a:t>décents</a:t>
            </a:r>
          </a:p>
          <a:p>
            <a:pPr marL="360000" lvl="3" indent="-457200">
              <a:spcAft>
                <a:spcPts val="0"/>
              </a:spcAft>
              <a:buSzPts val="2300"/>
              <a:buFont typeface="Wingdings" panose="05000000000000000000" pitchFamily="2" charset="2"/>
              <a:buChar char="ü"/>
            </a:pPr>
            <a:r>
              <a:rPr lang="fr-FR" sz="3000" b="1" i="1" dirty="0">
                <a:latin typeface="Rockwell" panose="02060603020205020403" pitchFamily="18" charset="0"/>
              </a:rPr>
              <a:t>E</a:t>
            </a:r>
            <a:r>
              <a:rPr lang="fr-FR" sz="3000" b="1" i="1" dirty="0" smtClean="0">
                <a:latin typeface="Rockwell" panose="02060603020205020403" pitchFamily="18" charset="0"/>
              </a:rPr>
              <a:t>nvironnement des affaires insuffisamment attractif et peu propice à l’accroissement des investissements privés</a:t>
            </a:r>
          </a:p>
          <a:p>
            <a:pPr marL="360000" lvl="3" indent="-457200">
              <a:spcAft>
                <a:spcPts val="0"/>
              </a:spcAft>
              <a:buSzPts val="2300"/>
              <a:buFont typeface="Wingdings" panose="05000000000000000000" pitchFamily="2" charset="2"/>
              <a:buChar char="ü"/>
            </a:pPr>
            <a:r>
              <a:rPr lang="fr-FR" sz="3000" b="1" i="1" dirty="0" smtClean="0">
                <a:latin typeface="Rockwell" panose="02060603020205020403" pitchFamily="18" charset="0"/>
              </a:rPr>
              <a:t>Secteur primaire peu productif et vulnérable</a:t>
            </a:r>
          </a:p>
          <a:p>
            <a:pPr marL="360000" lvl="3" indent="-457200">
              <a:spcAft>
                <a:spcPts val="0"/>
              </a:spcAft>
              <a:buSzPts val="2300"/>
              <a:buFont typeface="Wingdings" panose="05000000000000000000" pitchFamily="2" charset="2"/>
              <a:buChar char="ü"/>
            </a:pPr>
            <a:r>
              <a:rPr lang="fr-FR" sz="3000" b="1" i="1" dirty="0" smtClean="0">
                <a:latin typeface="Rockwell" panose="02060603020205020403" pitchFamily="18" charset="0"/>
              </a:rPr>
              <a:t>Secteur </a:t>
            </a:r>
            <a:r>
              <a:rPr lang="fr-FR" sz="3000" b="1" i="1" dirty="0">
                <a:latin typeface="Rockwell" panose="02060603020205020403" pitchFamily="18" charset="0"/>
              </a:rPr>
              <a:t>secondaire fragilisé par le déclin des industries </a:t>
            </a:r>
            <a:r>
              <a:rPr lang="fr-FR" sz="3000" b="1" i="1" dirty="0" smtClean="0">
                <a:latin typeface="Rockwell" panose="02060603020205020403" pitchFamily="18" charset="0"/>
              </a:rPr>
              <a:t>manufacturières</a:t>
            </a:r>
          </a:p>
          <a:p>
            <a:pPr marL="360000" lvl="3" indent="-457200">
              <a:spcAft>
                <a:spcPts val="0"/>
              </a:spcAft>
              <a:buSzPts val="2300"/>
              <a:buFont typeface="Wingdings" panose="05000000000000000000" pitchFamily="2" charset="2"/>
              <a:buChar char="ü"/>
            </a:pPr>
            <a:r>
              <a:rPr lang="fr-FR" sz="3000" b="1" i="1" dirty="0" smtClean="0">
                <a:latin typeface="Rockwell" panose="02060603020205020403" pitchFamily="18" charset="0"/>
              </a:rPr>
              <a:t>Secteur </a:t>
            </a:r>
            <a:r>
              <a:rPr lang="fr-FR" sz="3000" b="1" i="1" dirty="0">
                <a:latin typeface="Rockwell" panose="02060603020205020403" pitchFamily="18" charset="0"/>
              </a:rPr>
              <a:t>tertiaire de plus en plus </a:t>
            </a:r>
            <a:r>
              <a:rPr lang="fr-FR" sz="3000" b="1" i="1" dirty="0" smtClean="0">
                <a:latin typeface="Rockwell" panose="02060603020205020403" pitchFamily="18" charset="0"/>
              </a:rPr>
              <a:t>informel</a:t>
            </a:r>
          </a:p>
        </p:txBody>
      </p:sp>
      <p:sp>
        <p:nvSpPr>
          <p:cNvPr id="9" name="Accolade ouvrante 8"/>
          <p:cNvSpPr/>
          <p:nvPr/>
        </p:nvSpPr>
        <p:spPr>
          <a:xfrm rot="10800000">
            <a:off x="7936731" y="801759"/>
            <a:ext cx="503953" cy="5895834"/>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 name="Rectangle 1"/>
          <p:cNvSpPr/>
          <p:nvPr/>
        </p:nvSpPr>
        <p:spPr>
          <a:xfrm>
            <a:off x="8250621" y="735061"/>
            <a:ext cx="3941379" cy="5909310"/>
          </a:xfrm>
          <a:prstGeom prst="rect">
            <a:avLst/>
          </a:prstGeom>
        </p:spPr>
        <p:txBody>
          <a:bodyPr wrap="square">
            <a:spAutoFit/>
          </a:bodyPr>
          <a:lstStyle/>
          <a:p>
            <a:pPr algn="ctr"/>
            <a:r>
              <a:rPr lang="fr-FR" sz="2700" b="1" dirty="0" smtClean="0">
                <a:solidFill>
                  <a:srgbClr val="FF0000"/>
                </a:solidFill>
                <a:latin typeface="Rockwell" panose="02060603020205020403" pitchFamily="18" charset="0"/>
              </a:rPr>
              <a:t>Troisième défi majeur</a:t>
            </a:r>
            <a:endParaRPr lang="fr-FR" sz="2700" b="1" dirty="0">
              <a:solidFill>
                <a:srgbClr val="FF0000"/>
              </a:solidFill>
              <a:latin typeface="Rockwell" panose="02060603020205020403" pitchFamily="18" charset="0"/>
            </a:endParaRPr>
          </a:p>
          <a:p>
            <a:pPr algn="ctr"/>
            <a:r>
              <a:rPr lang="fr-FR" sz="2700" b="1" dirty="0" smtClean="0">
                <a:solidFill>
                  <a:schemeClr val="accent5">
                    <a:lumMod val="75000"/>
                  </a:schemeClr>
                </a:solidFill>
                <a:latin typeface="Rockwell" panose="02060603020205020403" pitchFamily="18" charset="0"/>
              </a:rPr>
              <a:t>Le développement </a:t>
            </a:r>
            <a:r>
              <a:rPr lang="fr-FR" sz="2700" b="1" dirty="0">
                <a:solidFill>
                  <a:schemeClr val="accent5">
                    <a:lumMod val="75000"/>
                  </a:schemeClr>
                </a:solidFill>
                <a:latin typeface="Rockwell" panose="02060603020205020403" pitchFamily="18" charset="0"/>
              </a:rPr>
              <a:t>des bases </a:t>
            </a:r>
            <a:r>
              <a:rPr lang="fr-FR" sz="2700" b="1" dirty="0" smtClean="0">
                <a:solidFill>
                  <a:schemeClr val="accent5">
                    <a:lumMod val="75000"/>
                  </a:schemeClr>
                </a:solidFill>
                <a:latin typeface="Rockwell" panose="02060603020205020403" pitchFamily="18" charset="0"/>
              </a:rPr>
              <a:t>productives, de la compétitivité des secteurs de production et de transformation des produits nationaux, pour un développement industriel durable générateur d’emplois</a:t>
            </a:r>
            <a:endParaRPr lang="fr-FR" sz="2700" b="1" dirty="0">
              <a:solidFill>
                <a:schemeClr val="accent5">
                  <a:lumMod val="75000"/>
                </a:schemeClr>
              </a:solidFill>
              <a:latin typeface="Rockwell" panose="02060603020205020403" pitchFamily="18" charset="0"/>
            </a:endParaRPr>
          </a:p>
        </p:txBody>
      </p:sp>
    </p:spTree>
    <p:extLst>
      <p:ext uri="{BB962C8B-B14F-4D97-AF65-F5344CB8AC3E}">
        <p14:creationId xmlns:p14="http://schemas.microsoft.com/office/powerpoint/2010/main" val="2607165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a:xfrm>
            <a:off x="0" y="0"/>
            <a:ext cx="12192000" cy="682388"/>
          </a:xfrm>
          <a:prstGeom prst="round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anchor="ctr"/>
          <a:lstStyle/>
          <a:p>
            <a:pPr algn="ctr"/>
            <a:r>
              <a:rPr lang="fr-FR" sz="4400" b="1" dirty="0" smtClean="0">
                <a:latin typeface="Rockwell" panose="02060603020205020403" pitchFamily="18" charset="0"/>
                <a:cs typeface="Aharoni" pitchFamily="2" charset="-79"/>
              </a:rPr>
              <a:t>FONDEMENTS ET VISION</a:t>
            </a:r>
            <a:endParaRPr lang="fr-FR" sz="4400" b="1" dirty="0">
              <a:latin typeface="Rockwell" panose="02060603020205020403" pitchFamily="18" charset="0"/>
              <a:cs typeface="Aharoni" pitchFamily="2" charset="-79"/>
            </a:endParaRPr>
          </a:p>
        </p:txBody>
      </p:sp>
      <p:pic>
        <p:nvPicPr>
          <p:cNvPr id="13" name="Image 12" descr="armoirie_BF"/>
          <p:cNvPicPr/>
          <p:nvPr/>
        </p:nvPicPr>
        <p:blipFill>
          <a:blip r:embed="rId2" cstate="print"/>
          <a:srcRect/>
          <a:stretch>
            <a:fillRect/>
          </a:stretch>
        </p:blipFill>
        <p:spPr bwMode="auto">
          <a:xfrm>
            <a:off x="25455" y="-23616"/>
            <a:ext cx="884396" cy="706004"/>
          </a:xfrm>
          <a:prstGeom prst="rect">
            <a:avLst/>
          </a:prstGeom>
          <a:noFill/>
          <a:ln w="9525">
            <a:noFill/>
            <a:miter lim="800000"/>
            <a:headEnd/>
            <a:tailEnd/>
          </a:ln>
        </p:spPr>
      </p:pic>
      <p:sp>
        <p:nvSpPr>
          <p:cNvPr id="7" name="Accolade ouvrante 6"/>
          <p:cNvSpPr/>
          <p:nvPr/>
        </p:nvSpPr>
        <p:spPr>
          <a:xfrm>
            <a:off x="3671844" y="1173155"/>
            <a:ext cx="588691" cy="5184441"/>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 name="Rectangle 2"/>
          <p:cNvSpPr/>
          <p:nvPr/>
        </p:nvSpPr>
        <p:spPr>
          <a:xfrm>
            <a:off x="5927840" y="4161970"/>
            <a:ext cx="6228000" cy="2677656"/>
          </a:xfrm>
          <a:prstGeom prst="rect">
            <a:avLst/>
          </a:prstGeom>
          <a:ln>
            <a:solidFill>
              <a:schemeClr val="tx1"/>
            </a:solidFill>
          </a:ln>
        </p:spPr>
        <p:txBody>
          <a:bodyPr wrap="square">
            <a:spAutoFit/>
          </a:bodyPr>
          <a:lstStyle/>
          <a:p>
            <a:pPr marL="0" lvl="1">
              <a:spcAft>
                <a:spcPts val="0"/>
              </a:spcAft>
            </a:pPr>
            <a:r>
              <a:rPr lang="fr-FR" sz="2400" b="1" dirty="0" smtClean="0">
                <a:latin typeface="Rockwell" panose="02060603020205020403" pitchFamily="18" charset="0"/>
              </a:rPr>
              <a:t>Le </a:t>
            </a:r>
            <a:r>
              <a:rPr lang="fr-FR" sz="2400" b="1" dirty="0">
                <a:latin typeface="Rockwell" panose="02060603020205020403" pitchFamily="18" charset="0"/>
              </a:rPr>
              <a:t>Burkina Faso, une nation démocratique, unie et solidaire, transformant la structure de son économie </a:t>
            </a:r>
            <a:r>
              <a:rPr lang="fr-FR" sz="2400" b="1" dirty="0" smtClean="0">
                <a:latin typeface="Rockwell" panose="02060603020205020403" pitchFamily="18" charset="0"/>
              </a:rPr>
              <a:t>pour réaliser une </a:t>
            </a:r>
            <a:r>
              <a:rPr lang="fr-FR" sz="2400" b="1" dirty="0">
                <a:latin typeface="Rockwell" panose="02060603020205020403" pitchFamily="18" charset="0"/>
              </a:rPr>
              <a:t>croissance forte et inclusive, au moyen de modes de consommation et de production durables</a:t>
            </a:r>
            <a:r>
              <a:rPr lang="fr-FR" sz="2400" b="1" dirty="0" smtClean="0">
                <a:latin typeface="Rockwell" panose="02060603020205020403" pitchFamily="18" charset="0"/>
              </a:rPr>
              <a:t>.</a:t>
            </a:r>
            <a:endParaRPr lang="fr-FR" sz="2400" b="1" dirty="0">
              <a:latin typeface="Rockwell" panose="02060603020205020403" pitchFamily="18" charset="0"/>
            </a:endParaRPr>
          </a:p>
        </p:txBody>
      </p:sp>
      <p:pic>
        <p:nvPicPr>
          <p:cNvPr id="4" name="Image 3"/>
          <p:cNvPicPr>
            <a:picLocks noChangeAspect="1"/>
          </p:cNvPicPr>
          <p:nvPr/>
        </p:nvPicPr>
        <p:blipFill>
          <a:blip r:embed="rId3" cstate="print"/>
          <a:stretch>
            <a:fillRect/>
          </a:stretch>
        </p:blipFill>
        <p:spPr>
          <a:xfrm>
            <a:off x="176259" y="1172140"/>
            <a:ext cx="3365431" cy="5055978"/>
          </a:xfrm>
          <a:prstGeom prst="rect">
            <a:avLst/>
          </a:prstGeom>
          <a:ln>
            <a:solidFill>
              <a:srgbClr val="0070C0"/>
            </a:solidFill>
          </a:ln>
          <a:effectLst>
            <a:outerShdw blurRad="50800" dist="38100" algn="l" rotWithShape="0">
              <a:prstClr val="black">
                <a:alpha val="40000"/>
              </a:prstClr>
            </a:outerShdw>
          </a:effectLst>
        </p:spPr>
      </p:pic>
      <p:sp>
        <p:nvSpPr>
          <p:cNvPr id="14" name="Flèche droite rayée 13"/>
          <p:cNvSpPr/>
          <p:nvPr/>
        </p:nvSpPr>
        <p:spPr>
          <a:xfrm>
            <a:off x="4017118" y="2133396"/>
            <a:ext cx="1882101" cy="696850"/>
          </a:xfrm>
          <a:prstGeom prst="stripedRightArrow">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dirty="0" smtClean="0">
                <a:effectLst>
                  <a:outerShdw blurRad="38100" dist="38100" dir="2700000" algn="tl">
                    <a:srgbClr val="000000">
                      <a:alpha val="43137"/>
                    </a:srgbClr>
                  </a:outerShdw>
                </a:effectLst>
              </a:rPr>
              <a:t>Fondements</a:t>
            </a:r>
            <a:endParaRPr lang="fr-FR" sz="2800" b="1" dirty="0">
              <a:effectLst>
                <a:outerShdw blurRad="38100" dist="38100" dir="2700000" algn="tl">
                  <a:srgbClr val="000000">
                    <a:alpha val="43137"/>
                  </a:srgbClr>
                </a:outerShdw>
              </a:effectLst>
            </a:endParaRPr>
          </a:p>
        </p:txBody>
      </p:sp>
      <p:sp>
        <p:nvSpPr>
          <p:cNvPr id="15" name="Rectangle 14"/>
          <p:cNvSpPr/>
          <p:nvPr/>
        </p:nvSpPr>
        <p:spPr>
          <a:xfrm>
            <a:off x="5895685" y="718651"/>
            <a:ext cx="6275296" cy="3416320"/>
          </a:xfrm>
          <a:prstGeom prst="rect">
            <a:avLst/>
          </a:prstGeom>
          <a:ln>
            <a:solidFill>
              <a:schemeClr val="tx1"/>
            </a:solidFill>
          </a:ln>
        </p:spPr>
        <p:txBody>
          <a:bodyPr wrap="square">
            <a:spAutoFit/>
          </a:bodyPr>
          <a:lstStyle/>
          <a:p>
            <a:pPr marL="342900" lvl="1" indent="-342900">
              <a:spcAft>
                <a:spcPts val="0"/>
              </a:spcAft>
              <a:buAutoNum type="arabicPeriod"/>
            </a:pPr>
            <a:r>
              <a:rPr lang="fr-FR" sz="2400" b="1" dirty="0" smtClean="0">
                <a:solidFill>
                  <a:srgbClr val="0070C0"/>
                </a:solidFill>
                <a:latin typeface="Rockwell" panose="02060603020205020403" pitchFamily="18" charset="0"/>
              </a:rPr>
              <a:t>Le programme présidentiel : </a:t>
            </a:r>
            <a:r>
              <a:rPr lang="fr-FR" sz="2400" b="1" dirty="0" smtClean="0"/>
              <a:t>"</a:t>
            </a:r>
            <a:r>
              <a:rPr lang="fr-FR" sz="2400" b="1" i="1" dirty="0" smtClean="0"/>
              <a:t>Bâtir avec le peuple, un Burkina Faso de démocratie, de progrès économique et social, de liberté et de justice</a:t>
            </a:r>
            <a:r>
              <a:rPr lang="fr-FR" sz="2400" b="1" dirty="0" smtClean="0"/>
              <a:t>"  </a:t>
            </a:r>
          </a:p>
          <a:p>
            <a:pPr marL="342900" lvl="1" indent="-342900">
              <a:spcAft>
                <a:spcPts val="0"/>
              </a:spcAft>
              <a:buAutoNum type="arabicPeriod"/>
            </a:pPr>
            <a:r>
              <a:rPr lang="fr-FR" sz="2400" b="1" dirty="0" smtClean="0">
                <a:solidFill>
                  <a:srgbClr val="0070C0"/>
                </a:solidFill>
                <a:latin typeface="Rockwell" panose="02060603020205020403" pitchFamily="18" charset="0"/>
              </a:rPr>
              <a:t>La vision  Burkina 2025 : </a:t>
            </a:r>
            <a:r>
              <a:rPr lang="fr-FR" sz="2400" b="1" dirty="0" smtClean="0"/>
              <a:t>"</a:t>
            </a:r>
            <a:r>
              <a:rPr lang="fr-FR" sz="2400" b="1" i="1" dirty="0" smtClean="0"/>
              <a:t>Le Burkina Faso, une nation solidaire, de progrès et de justice, qui consolide son respect sur la scène internationale</a:t>
            </a:r>
            <a:r>
              <a:rPr lang="fr-FR" sz="2400" b="1" dirty="0" smtClean="0"/>
              <a:t>"</a:t>
            </a:r>
          </a:p>
          <a:p>
            <a:pPr marL="342900" lvl="1" indent="-342900">
              <a:spcAft>
                <a:spcPts val="0"/>
              </a:spcAft>
              <a:buAutoNum type="arabicPeriod"/>
            </a:pPr>
            <a:r>
              <a:rPr lang="fr-FR" sz="2400" b="1" dirty="0" smtClean="0">
                <a:solidFill>
                  <a:srgbClr val="0070C0"/>
                </a:solidFill>
                <a:latin typeface="Rockwell" panose="02060603020205020403" pitchFamily="18" charset="0"/>
              </a:rPr>
              <a:t>L’Agenda 2063 et les </a:t>
            </a:r>
            <a:r>
              <a:rPr lang="fr-FR" sz="2400" b="1" dirty="0" err="1" smtClean="0">
                <a:solidFill>
                  <a:srgbClr val="0070C0"/>
                </a:solidFill>
                <a:latin typeface="Rockwell" panose="02060603020205020403" pitchFamily="18" charset="0"/>
              </a:rPr>
              <a:t>ODD</a:t>
            </a:r>
            <a:endParaRPr lang="fr-FR" sz="2400" b="1" dirty="0">
              <a:solidFill>
                <a:srgbClr val="0070C0"/>
              </a:solidFill>
              <a:latin typeface="Rockwell" panose="02060603020205020403" pitchFamily="18" charset="0"/>
            </a:endParaRPr>
          </a:p>
        </p:txBody>
      </p:sp>
      <p:sp>
        <p:nvSpPr>
          <p:cNvPr id="16" name="Flèche droite rayée 15"/>
          <p:cNvSpPr/>
          <p:nvPr/>
        </p:nvSpPr>
        <p:spPr>
          <a:xfrm>
            <a:off x="4022378" y="5270636"/>
            <a:ext cx="1882101" cy="696850"/>
          </a:xfrm>
          <a:prstGeom prst="stripedRigh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3600" b="1" dirty="0" smtClean="0">
                <a:effectLst>
                  <a:outerShdw blurRad="38100" dist="38100" dir="2700000" algn="tl">
                    <a:srgbClr val="000000">
                      <a:alpha val="43137"/>
                    </a:srgbClr>
                  </a:outerShdw>
                </a:effectLst>
              </a:rPr>
              <a:t>Vision</a:t>
            </a:r>
            <a:endParaRPr lang="fr-FR" sz="4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57830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a:xfrm>
            <a:off x="0" y="0"/>
            <a:ext cx="12192000" cy="682388"/>
          </a:xfrm>
          <a:prstGeom prst="round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anchor="ctr"/>
          <a:lstStyle/>
          <a:p>
            <a:pPr algn="ctr"/>
            <a:r>
              <a:rPr lang="fr-FR" sz="4400" b="1" dirty="0" smtClean="0">
                <a:latin typeface="Rockwell" panose="02060603020205020403" pitchFamily="18" charset="0"/>
                <a:cs typeface="Aharoni" pitchFamily="2" charset="-79"/>
              </a:rPr>
              <a:t>IMPACTS</a:t>
            </a:r>
            <a:endParaRPr lang="fr-FR" sz="4400" b="1" dirty="0">
              <a:latin typeface="Rockwell" panose="02060603020205020403" pitchFamily="18" charset="0"/>
              <a:cs typeface="Aharoni" pitchFamily="2" charset="-79"/>
            </a:endParaRPr>
          </a:p>
        </p:txBody>
      </p:sp>
      <p:pic>
        <p:nvPicPr>
          <p:cNvPr id="13" name="Image 12" descr="armoirie_BF"/>
          <p:cNvPicPr/>
          <p:nvPr/>
        </p:nvPicPr>
        <p:blipFill>
          <a:blip r:embed="rId2" cstate="print"/>
          <a:srcRect/>
          <a:stretch>
            <a:fillRect/>
          </a:stretch>
        </p:blipFill>
        <p:spPr bwMode="auto">
          <a:xfrm>
            <a:off x="25455" y="-23616"/>
            <a:ext cx="884396" cy="706004"/>
          </a:xfrm>
          <a:prstGeom prst="rect">
            <a:avLst/>
          </a:prstGeom>
          <a:noFill/>
          <a:ln w="9525">
            <a:noFill/>
            <a:miter lim="800000"/>
            <a:headEnd/>
            <a:tailEnd/>
          </a:ln>
        </p:spPr>
      </p:pic>
      <p:sp>
        <p:nvSpPr>
          <p:cNvPr id="7" name="Accolade ouvrante 6"/>
          <p:cNvSpPr/>
          <p:nvPr/>
        </p:nvSpPr>
        <p:spPr>
          <a:xfrm>
            <a:off x="3535364" y="859809"/>
            <a:ext cx="588691" cy="5841242"/>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4" name="Image 3"/>
          <p:cNvPicPr>
            <a:picLocks noChangeAspect="1"/>
          </p:cNvPicPr>
          <p:nvPr/>
        </p:nvPicPr>
        <p:blipFill>
          <a:blip r:embed="rId3" cstate="print"/>
          <a:stretch>
            <a:fillRect/>
          </a:stretch>
        </p:blipFill>
        <p:spPr>
          <a:xfrm>
            <a:off x="80723" y="1172140"/>
            <a:ext cx="3365431" cy="5055978"/>
          </a:xfrm>
          <a:prstGeom prst="rect">
            <a:avLst/>
          </a:prstGeom>
          <a:ln>
            <a:solidFill>
              <a:srgbClr val="0070C0"/>
            </a:solidFill>
          </a:ln>
          <a:effectLst>
            <a:outerShdw blurRad="50800" dist="38100" algn="l" rotWithShape="0">
              <a:prstClr val="black">
                <a:alpha val="40000"/>
              </a:prstClr>
            </a:outerShdw>
          </a:effectLst>
        </p:spPr>
      </p:pic>
      <p:graphicFrame>
        <p:nvGraphicFramePr>
          <p:cNvPr id="10" name="Tableau 9"/>
          <p:cNvGraphicFramePr>
            <a:graphicFrameLocks noGrp="1"/>
          </p:cNvGraphicFramePr>
          <p:nvPr>
            <p:extLst>
              <p:ext uri="{D42A27DB-BD31-4B8C-83A1-F6EECF244321}">
                <p14:modId xmlns:p14="http://schemas.microsoft.com/office/powerpoint/2010/main" val="3696299142"/>
              </p:ext>
            </p:extLst>
          </p:nvPr>
        </p:nvGraphicFramePr>
        <p:xfrm>
          <a:off x="4146543" y="751765"/>
          <a:ext cx="7922469" cy="6161786"/>
        </p:xfrm>
        <a:graphic>
          <a:graphicData uri="http://schemas.openxmlformats.org/drawingml/2006/table">
            <a:tbl>
              <a:tblPr/>
              <a:tblGrid>
                <a:gridCol w="4653882"/>
                <a:gridCol w="1355349"/>
                <a:gridCol w="969374"/>
                <a:gridCol w="943864"/>
              </a:tblGrid>
              <a:tr h="737939">
                <a:tc>
                  <a:txBody>
                    <a:bodyPr/>
                    <a:lstStyle/>
                    <a:p>
                      <a:pPr algn="just">
                        <a:lnSpc>
                          <a:spcPct val="115000"/>
                        </a:lnSpc>
                        <a:spcAft>
                          <a:spcPts val="0"/>
                        </a:spcAft>
                      </a:pPr>
                      <a:r>
                        <a:rPr lang="fr-FR" sz="2000" b="1" dirty="0">
                          <a:latin typeface="Rockwell"/>
                          <a:ea typeface="Calibri"/>
                          <a:cs typeface="Times New Roman"/>
                        </a:rPr>
                        <a:t>Intitulé</a:t>
                      </a:r>
                      <a:endParaRPr lang="fr-FR" sz="2800" b="1" dirty="0">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Valeurs 2015</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Cibles 2018</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Cibles 2020</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368970">
                <a:tc>
                  <a:txBody>
                    <a:bodyPr/>
                    <a:lstStyle/>
                    <a:p>
                      <a:pPr>
                        <a:lnSpc>
                          <a:spcPct val="115000"/>
                        </a:lnSpc>
                        <a:spcAft>
                          <a:spcPts val="0"/>
                        </a:spcAft>
                      </a:pPr>
                      <a:r>
                        <a:rPr lang="fr-FR" sz="2000" b="1" dirty="0">
                          <a:latin typeface="Rockwell"/>
                          <a:ea typeface="Calibri"/>
                          <a:cs typeface="Times New Roman"/>
                        </a:rPr>
                        <a:t>Incidence de la pauvreté</a:t>
                      </a:r>
                      <a:endParaRPr lang="fr-FR" sz="2800" b="1" dirty="0">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dirty="0">
                          <a:latin typeface="Rockwell"/>
                          <a:ea typeface="Calibri"/>
                          <a:cs typeface="Times New Roman"/>
                        </a:rPr>
                        <a:t>40,1%</a:t>
                      </a:r>
                      <a:endParaRPr lang="fr-FR" sz="2800" b="1" dirty="0">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dirty="0">
                          <a:latin typeface="Rockwell"/>
                          <a:ea typeface="Calibri"/>
                          <a:cs typeface="Times New Roman"/>
                        </a:rPr>
                        <a:t>38%</a:t>
                      </a:r>
                      <a:endParaRPr lang="fr-FR" sz="2800" b="1" dirty="0">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dirty="0">
                          <a:latin typeface="Rockwell"/>
                          <a:ea typeface="Calibri"/>
                          <a:cs typeface="Times New Roman"/>
                        </a:rPr>
                        <a:t>&lt; 35%</a:t>
                      </a:r>
                      <a:endParaRPr lang="fr-FR" sz="2800" b="1" dirty="0">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368970">
                <a:tc>
                  <a:txBody>
                    <a:bodyPr/>
                    <a:lstStyle/>
                    <a:p>
                      <a:pPr>
                        <a:lnSpc>
                          <a:spcPct val="115000"/>
                        </a:lnSpc>
                        <a:spcAft>
                          <a:spcPts val="0"/>
                        </a:spcAft>
                      </a:pPr>
                      <a:r>
                        <a:rPr lang="fr-FR" sz="2000" b="1" dirty="0">
                          <a:latin typeface="Rockwell"/>
                          <a:ea typeface="Calibri"/>
                          <a:cs typeface="Times New Roman"/>
                        </a:rPr>
                        <a:t>Incidence de la pauvreté en milieu rural</a:t>
                      </a:r>
                      <a:endParaRPr lang="fr-FR" sz="2800" b="1" dirty="0">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47,5%</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44%</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&lt; 38%</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368970">
                <a:tc>
                  <a:txBody>
                    <a:bodyPr/>
                    <a:lstStyle/>
                    <a:p>
                      <a:pPr>
                        <a:lnSpc>
                          <a:spcPct val="115000"/>
                        </a:lnSpc>
                        <a:spcAft>
                          <a:spcPts val="0"/>
                        </a:spcAft>
                      </a:pPr>
                      <a:r>
                        <a:rPr lang="fr-FR" sz="2000" b="1">
                          <a:latin typeface="Rockwell"/>
                          <a:ea typeface="Calibri"/>
                          <a:cs typeface="Times New Roman"/>
                        </a:rPr>
                        <a:t>Profondeur de la pauvreté</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3,3%</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2,7%</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dirty="0">
                          <a:latin typeface="Rockwell"/>
                          <a:ea typeface="Calibri"/>
                          <a:cs typeface="Times New Roman"/>
                        </a:rPr>
                        <a:t>1,6%</a:t>
                      </a:r>
                      <a:endParaRPr lang="fr-FR" sz="2800" b="1" dirty="0">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368970">
                <a:tc>
                  <a:txBody>
                    <a:bodyPr/>
                    <a:lstStyle/>
                    <a:p>
                      <a:pPr>
                        <a:lnSpc>
                          <a:spcPct val="115000"/>
                        </a:lnSpc>
                        <a:spcAft>
                          <a:spcPts val="0"/>
                        </a:spcAft>
                      </a:pPr>
                      <a:r>
                        <a:rPr lang="fr-FR" sz="2000" b="1">
                          <a:latin typeface="Rockwell"/>
                          <a:ea typeface="Calibri"/>
                          <a:cs typeface="Times New Roman"/>
                        </a:rPr>
                        <a:t>Taux de croissance économique</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4,0%</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8,2%</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8,0%</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368970">
                <a:tc>
                  <a:txBody>
                    <a:bodyPr/>
                    <a:lstStyle/>
                    <a:p>
                      <a:pPr>
                        <a:lnSpc>
                          <a:spcPct val="115000"/>
                        </a:lnSpc>
                        <a:spcAft>
                          <a:spcPts val="0"/>
                        </a:spcAft>
                      </a:pPr>
                      <a:r>
                        <a:rPr lang="fr-FR" sz="2000" b="1">
                          <a:latin typeface="Rockwell"/>
                          <a:ea typeface="Calibri"/>
                          <a:cs typeface="Times New Roman"/>
                        </a:rPr>
                        <a:t>Part de l'industrie manufacturière dans le PIB</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6,6%</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8%</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12%</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737939">
                <a:tc>
                  <a:txBody>
                    <a:bodyPr/>
                    <a:lstStyle/>
                    <a:p>
                      <a:pPr>
                        <a:lnSpc>
                          <a:spcPct val="115000"/>
                        </a:lnSpc>
                        <a:spcAft>
                          <a:spcPts val="0"/>
                        </a:spcAft>
                      </a:pPr>
                      <a:r>
                        <a:rPr lang="fr-FR" sz="2000" b="1">
                          <a:latin typeface="Rockwell"/>
                          <a:ea typeface="Calibri"/>
                          <a:cs typeface="Times New Roman"/>
                        </a:rPr>
                        <a:t>Part des produits manufacturés dans les exportations de biens</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10,6% (2014)</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15%</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20%</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737939">
                <a:tc>
                  <a:txBody>
                    <a:bodyPr/>
                    <a:lstStyle/>
                    <a:p>
                      <a:pPr>
                        <a:lnSpc>
                          <a:spcPct val="115000"/>
                        </a:lnSpc>
                        <a:spcAft>
                          <a:spcPts val="0"/>
                        </a:spcAft>
                      </a:pPr>
                      <a:r>
                        <a:rPr lang="fr-FR" sz="2000" b="1" dirty="0">
                          <a:latin typeface="Rockwell"/>
                          <a:ea typeface="Calibri"/>
                          <a:cs typeface="Times New Roman"/>
                        </a:rPr>
                        <a:t>Productivité de la main-d'œuvre occupée (en milliers de FCFA)</a:t>
                      </a:r>
                      <a:endParaRPr lang="fr-FR" sz="2800" b="1" dirty="0">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818,6</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950</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1 050</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737939">
                <a:tc>
                  <a:txBody>
                    <a:bodyPr/>
                    <a:lstStyle/>
                    <a:p>
                      <a:pPr>
                        <a:lnSpc>
                          <a:spcPct val="115000"/>
                        </a:lnSpc>
                        <a:spcAft>
                          <a:spcPts val="0"/>
                        </a:spcAft>
                      </a:pPr>
                      <a:r>
                        <a:rPr lang="fr-FR" sz="2000" b="1">
                          <a:latin typeface="Rockwell"/>
                          <a:ea typeface="Calibri"/>
                          <a:cs typeface="Times New Roman"/>
                        </a:rPr>
                        <a:t>Nombre moyen d'emplois décents créés par an</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dirty="0">
                          <a:latin typeface="Rockwell"/>
                          <a:ea typeface="Calibri"/>
                          <a:cs typeface="Times New Roman"/>
                        </a:rPr>
                        <a:t>22 700</a:t>
                      </a:r>
                      <a:endParaRPr lang="fr-FR" sz="2800" b="1" dirty="0">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 50 000</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 50 000</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r h="368970">
                <a:tc>
                  <a:txBody>
                    <a:bodyPr/>
                    <a:lstStyle/>
                    <a:p>
                      <a:pPr>
                        <a:lnSpc>
                          <a:spcPct val="115000"/>
                        </a:lnSpc>
                        <a:spcAft>
                          <a:spcPts val="0"/>
                        </a:spcAft>
                      </a:pPr>
                      <a:r>
                        <a:rPr lang="fr-FR" sz="2000" b="1">
                          <a:latin typeface="Rockwell"/>
                          <a:ea typeface="Calibri"/>
                          <a:cs typeface="Times New Roman"/>
                        </a:rPr>
                        <a:t>Taux de croissance démographique</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3,1% (2006)</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a:latin typeface="Rockwell"/>
                          <a:ea typeface="Calibri"/>
                          <a:cs typeface="Times New Roman"/>
                        </a:rPr>
                        <a:t>2,8%</a:t>
                      </a:r>
                      <a:endParaRPr lang="fr-FR" sz="2800" b="1">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000" b="1" dirty="0">
                          <a:latin typeface="Rockwell"/>
                          <a:ea typeface="Calibri"/>
                          <a:cs typeface="Times New Roman"/>
                        </a:rPr>
                        <a:t>2,7%</a:t>
                      </a:r>
                      <a:endParaRPr lang="fr-FR" sz="2800" b="1" dirty="0">
                        <a:latin typeface="Calibri"/>
                        <a:ea typeface="Times New Roman"/>
                        <a:cs typeface="Times New Roman"/>
                      </a:endParaRPr>
                    </a:p>
                  </a:txBody>
                  <a:tcPr marL="17780" marR="177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57830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a:xfrm>
            <a:off x="0" y="0"/>
            <a:ext cx="12192000" cy="682388"/>
          </a:xfrm>
          <a:prstGeom prst="round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anchor="ctr"/>
          <a:lstStyle/>
          <a:p>
            <a:pPr algn="ctr"/>
            <a:r>
              <a:rPr lang="fr-FR" sz="4000" b="1" dirty="0" smtClean="0">
                <a:latin typeface="Rockwell" panose="02060603020205020403" pitchFamily="18" charset="0"/>
                <a:cs typeface="Aharoni" pitchFamily="2" charset="-79"/>
              </a:rPr>
              <a:t>TRANSFORMATION STRUCTURELLE</a:t>
            </a:r>
            <a:endParaRPr lang="fr-FR" sz="4000" b="1" dirty="0">
              <a:latin typeface="Rockwell" panose="02060603020205020403" pitchFamily="18" charset="0"/>
              <a:cs typeface="Aharoni" pitchFamily="2" charset="-79"/>
            </a:endParaRPr>
          </a:p>
        </p:txBody>
      </p:sp>
      <p:pic>
        <p:nvPicPr>
          <p:cNvPr id="13" name="Image 12" descr="armoirie_BF"/>
          <p:cNvPicPr/>
          <p:nvPr/>
        </p:nvPicPr>
        <p:blipFill>
          <a:blip r:embed="rId2" cstate="print"/>
          <a:srcRect/>
          <a:stretch>
            <a:fillRect/>
          </a:stretch>
        </p:blipFill>
        <p:spPr bwMode="auto">
          <a:xfrm>
            <a:off x="25455" y="-23616"/>
            <a:ext cx="884396" cy="706004"/>
          </a:xfrm>
          <a:prstGeom prst="rect">
            <a:avLst/>
          </a:prstGeom>
          <a:noFill/>
          <a:ln w="9525">
            <a:noFill/>
            <a:miter lim="800000"/>
            <a:headEnd/>
            <a:tailEnd/>
          </a:ln>
        </p:spPr>
      </p:pic>
      <p:sp>
        <p:nvSpPr>
          <p:cNvPr id="7" name="Accolade ouvrante 6"/>
          <p:cNvSpPr/>
          <p:nvPr/>
        </p:nvSpPr>
        <p:spPr>
          <a:xfrm>
            <a:off x="2942260" y="1102387"/>
            <a:ext cx="588691" cy="5357849"/>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4" name="Image 3"/>
          <p:cNvPicPr>
            <a:picLocks noChangeAspect="1"/>
          </p:cNvPicPr>
          <p:nvPr/>
        </p:nvPicPr>
        <p:blipFill>
          <a:blip r:embed="rId3" cstate="print"/>
          <a:stretch>
            <a:fillRect/>
          </a:stretch>
        </p:blipFill>
        <p:spPr>
          <a:xfrm>
            <a:off x="176259" y="1162528"/>
            <a:ext cx="2745071" cy="5055978"/>
          </a:xfrm>
          <a:prstGeom prst="rect">
            <a:avLst/>
          </a:prstGeom>
          <a:ln>
            <a:solidFill>
              <a:srgbClr val="0070C0"/>
            </a:solidFill>
          </a:ln>
          <a:effectLst>
            <a:outerShdw blurRad="50800" dist="38100" algn="l" rotWithShape="0">
              <a:prstClr val="black">
                <a:alpha val="40000"/>
              </a:prstClr>
            </a:outerShdw>
          </a:effectLst>
        </p:spPr>
      </p:pic>
      <p:graphicFrame>
        <p:nvGraphicFramePr>
          <p:cNvPr id="10" name="Tableau 9"/>
          <p:cNvGraphicFramePr>
            <a:graphicFrameLocks noGrp="1"/>
          </p:cNvGraphicFramePr>
          <p:nvPr>
            <p:extLst>
              <p:ext uri="{D42A27DB-BD31-4B8C-83A1-F6EECF244321}">
                <p14:modId xmlns:p14="http://schemas.microsoft.com/office/powerpoint/2010/main" val="2499168178"/>
              </p:ext>
            </p:extLst>
          </p:nvPr>
        </p:nvGraphicFramePr>
        <p:xfrm>
          <a:off x="3634211" y="810058"/>
          <a:ext cx="8210948" cy="5993892"/>
        </p:xfrm>
        <a:graphic>
          <a:graphicData uri="http://schemas.openxmlformats.org/drawingml/2006/table">
            <a:tbl>
              <a:tblPr firstRow="1" bandRow="1">
                <a:tableStyleId>{5C22544A-7EE6-4342-B048-85BDC9FD1C3A}</a:tableStyleId>
              </a:tblPr>
              <a:tblGrid>
                <a:gridCol w="1690099"/>
                <a:gridCol w="2977536"/>
                <a:gridCol w="1345778"/>
                <a:gridCol w="1107285"/>
                <a:gridCol w="1090250"/>
              </a:tblGrid>
              <a:tr h="553564">
                <a:tc>
                  <a:txBody>
                    <a:bodyPr/>
                    <a:lstStyle/>
                    <a:p>
                      <a:pPr algn="ctr">
                        <a:lnSpc>
                          <a:spcPct val="115000"/>
                        </a:lnSpc>
                        <a:spcAft>
                          <a:spcPts val="0"/>
                        </a:spcAft>
                      </a:pPr>
                      <a:r>
                        <a:rPr lang="fr-FR" sz="1800" b="1" dirty="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Secteurs</a:t>
                      </a:r>
                      <a:endParaRPr lang="fr-FR" sz="1800" b="1" dirty="0">
                        <a:solidFill>
                          <a:schemeClr val="tx1"/>
                        </a:solidFill>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b="1" dirty="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Indicateurs</a:t>
                      </a:r>
                      <a:endParaRPr lang="fr-FR" sz="1800" b="1" dirty="0">
                        <a:solidFill>
                          <a:schemeClr val="tx1"/>
                        </a:solidFill>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b="1" dirty="0" smtClean="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Valeurs</a:t>
                      </a:r>
                    </a:p>
                    <a:p>
                      <a:pPr algn="ctr">
                        <a:lnSpc>
                          <a:spcPct val="115000"/>
                        </a:lnSpc>
                        <a:spcAft>
                          <a:spcPts val="0"/>
                        </a:spcAft>
                      </a:pPr>
                      <a:r>
                        <a:rPr lang="fr-FR" sz="1800" b="1" dirty="0" smtClean="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2015</a:t>
                      </a:r>
                      <a:endParaRPr lang="fr-FR" sz="1800" b="1" dirty="0">
                        <a:solidFill>
                          <a:schemeClr val="tx1"/>
                        </a:solidFill>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b="1" dirty="0" smtClean="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Cibles </a:t>
                      </a:r>
                    </a:p>
                    <a:p>
                      <a:pPr algn="ctr">
                        <a:lnSpc>
                          <a:spcPct val="115000"/>
                        </a:lnSpc>
                        <a:spcAft>
                          <a:spcPts val="0"/>
                        </a:spcAft>
                      </a:pPr>
                      <a:r>
                        <a:rPr lang="fr-FR" sz="1800" b="1" dirty="0" smtClean="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2018</a:t>
                      </a:r>
                      <a:endParaRPr lang="fr-FR" sz="1800" b="1" dirty="0">
                        <a:solidFill>
                          <a:schemeClr val="tx1"/>
                        </a:solidFill>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b="1" dirty="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Cibles</a:t>
                      </a:r>
                      <a:endParaRPr lang="fr-FR" sz="1800" b="1" dirty="0">
                        <a:solidFill>
                          <a:schemeClr val="tx1"/>
                        </a:solidFill>
                        <a:effectLst/>
                        <a:latin typeface="Rockwell" panose="02060603020205020403" pitchFamily="18" charset="0"/>
                        <a:ea typeface="Times New Roman" panose="02020603050405020304" pitchFamily="18" charset="0"/>
                        <a:cs typeface="Times New Roman" panose="02020603050405020304" pitchFamily="18" charset="0"/>
                      </a:endParaRPr>
                    </a:p>
                    <a:p>
                      <a:pPr algn="ctr">
                        <a:lnSpc>
                          <a:spcPct val="115000"/>
                        </a:lnSpc>
                        <a:spcAft>
                          <a:spcPts val="0"/>
                        </a:spcAft>
                      </a:pPr>
                      <a:r>
                        <a:rPr lang="fr-FR" sz="1800" b="1" dirty="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2020</a:t>
                      </a:r>
                      <a:endParaRPr lang="fr-FR" sz="1800" b="1" dirty="0">
                        <a:solidFill>
                          <a:schemeClr val="tx1"/>
                        </a:solidFill>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r>
              <a:tr h="830346">
                <a:tc rowSpan="4">
                  <a:txBody>
                    <a:bodyPr/>
                    <a:lstStyle/>
                    <a:p>
                      <a:pPr algn="ctr">
                        <a:lnSpc>
                          <a:spcPct val="115000"/>
                        </a:lnSpc>
                        <a:spcAft>
                          <a:spcPts val="0"/>
                        </a:spcAft>
                      </a:pPr>
                      <a:r>
                        <a:rPr lang="fr-FR" sz="1800" b="1" dirty="0">
                          <a:effectLst/>
                          <a:latin typeface="Rockwell" panose="02060603020205020403" pitchFamily="18" charset="0"/>
                          <a:ea typeface="Calibri" panose="020F0502020204030204" pitchFamily="34" charset="0"/>
                          <a:cs typeface="Times New Roman" panose="02020603050405020304" pitchFamily="18" charset="0"/>
                        </a:rPr>
                        <a:t>Secteur primaire</a:t>
                      </a:r>
                      <a:endParaRPr lang="fr-FR" sz="1800" dirty="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Productivité du secteur primaire (en milliers de FCFA) par actif</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dirty="0">
                          <a:effectLst/>
                          <a:latin typeface="Rockwell" panose="02060603020205020403" pitchFamily="18" charset="0"/>
                          <a:ea typeface="Calibri" panose="020F0502020204030204" pitchFamily="34" charset="0"/>
                          <a:cs typeface="Times New Roman" panose="02020603050405020304" pitchFamily="18" charset="0"/>
                        </a:rPr>
                        <a:t>357</a:t>
                      </a:r>
                      <a:endParaRPr lang="fr-FR" sz="1800" dirty="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415</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535,5</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r>
              <a:tr h="553564">
                <a:tc vMerge="1">
                  <a:txBody>
                    <a:bodyPr/>
                    <a:lstStyle/>
                    <a:p>
                      <a:endParaRPr lang="fr-FR"/>
                    </a:p>
                  </a:txBody>
                  <a:tcPr/>
                </a:tc>
                <a:tc>
                  <a:txBody>
                    <a:bodyPr/>
                    <a:lstStyle/>
                    <a:p>
                      <a:pPr algn="ctr">
                        <a:lnSpc>
                          <a:spcPct val="115000"/>
                        </a:lnSpc>
                        <a:spcAft>
                          <a:spcPts val="0"/>
                        </a:spcAft>
                      </a:pPr>
                      <a:r>
                        <a:rPr lang="fr-FR" sz="1800" dirty="0">
                          <a:effectLst/>
                          <a:latin typeface="Rockwell" panose="02060603020205020403" pitchFamily="18" charset="0"/>
                          <a:ea typeface="Calibri" panose="020F0502020204030204" pitchFamily="34" charset="0"/>
                          <a:cs typeface="Times New Roman" panose="02020603050405020304" pitchFamily="18" charset="0"/>
                        </a:rPr>
                        <a:t>Part du secteur primaire dans le PIB</a:t>
                      </a:r>
                      <a:endParaRPr lang="fr-FR" sz="1800" dirty="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30,3%</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28%</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28%</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r>
              <a:tr h="830346">
                <a:tc vMerge="1">
                  <a:txBody>
                    <a:bodyPr/>
                    <a:lstStyle/>
                    <a:p>
                      <a:endParaRPr lang="fr-FR"/>
                    </a:p>
                  </a:txBody>
                  <a:tcPr/>
                </a:tc>
                <a:tc>
                  <a:txBody>
                    <a:bodyPr/>
                    <a:lstStyle/>
                    <a:p>
                      <a:pPr algn="ctr">
                        <a:lnSpc>
                          <a:spcPct val="115000"/>
                        </a:lnSpc>
                        <a:spcAft>
                          <a:spcPts val="0"/>
                        </a:spcAft>
                      </a:pPr>
                      <a:r>
                        <a:rPr lang="fr-FR" sz="1800" dirty="0">
                          <a:effectLst/>
                          <a:latin typeface="Rockwell" panose="02060603020205020403" pitchFamily="18" charset="0"/>
                          <a:ea typeface="Calibri" panose="020F0502020204030204" pitchFamily="34" charset="0"/>
                          <a:cs typeface="Times New Roman" panose="02020603050405020304" pitchFamily="18" charset="0"/>
                        </a:rPr>
                        <a:t>Taux de commercialisation des produits agricoles (y compris cultures de rente)</a:t>
                      </a:r>
                      <a:endParaRPr lang="fr-FR" sz="1800" dirty="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25% (moyenne 2005-2010)</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30%</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37,5%</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r>
              <a:tr h="830346">
                <a:tc vMerge="1">
                  <a:txBody>
                    <a:bodyPr/>
                    <a:lstStyle/>
                    <a:p>
                      <a:endParaRPr lang="fr-FR"/>
                    </a:p>
                  </a:txBody>
                  <a:tcPr/>
                </a:tc>
                <a:tc>
                  <a:txBody>
                    <a:bodyPr/>
                    <a:lstStyle/>
                    <a:p>
                      <a:pPr algn="ctr">
                        <a:lnSpc>
                          <a:spcPct val="115000"/>
                        </a:lnSpc>
                        <a:spcAft>
                          <a:spcPts val="0"/>
                        </a:spcAft>
                      </a:pPr>
                      <a:r>
                        <a:rPr lang="fr-FR" sz="1800" dirty="0">
                          <a:effectLst/>
                          <a:latin typeface="Rockwell" panose="02060603020205020403" pitchFamily="18" charset="0"/>
                          <a:ea typeface="Calibri" panose="020F0502020204030204" pitchFamily="34" charset="0"/>
                          <a:cs typeface="Times New Roman" panose="02020603050405020304" pitchFamily="18" charset="0"/>
                        </a:rPr>
                        <a:t>Taux d'accroissement de l'approvisionnement des agro-industries</a:t>
                      </a:r>
                      <a:endParaRPr lang="fr-FR" sz="1800" dirty="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ND</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25%</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50%</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r>
              <a:tr h="553564">
                <a:tc rowSpan="3">
                  <a:txBody>
                    <a:bodyPr/>
                    <a:lstStyle/>
                    <a:p>
                      <a:pPr algn="ctr">
                        <a:lnSpc>
                          <a:spcPct val="115000"/>
                        </a:lnSpc>
                        <a:spcAft>
                          <a:spcPts val="0"/>
                        </a:spcAft>
                      </a:pPr>
                      <a:r>
                        <a:rPr lang="fr-FR" sz="1800" b="1">
                          <a:effectLst/>
                          <a:latin typeface="Rockwell" panose="02060603020205020403" pitchFamily="18" charset="0"/>
                          <a:ea typeface="Calibri" panose="020F0502020204030204" pitchFamily="34" charset="0"/>
                          <a:cs typeface="Times New Roman" panose="02020603050405020304" pitchFamily="18" charset="0"/>
                        </a:rPr>
                        <a:t>Secteur secondaire</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dirty="0">
                          <a:effectLst/>
                          <a:latin typeface="Rockwell" panose="02060603020205020403" pitchFamily="18" charset="0"/>
                          <a:ea typeface="Calibri" panose="020F0502020204030204" pitchFamily="34" charset="0"/>
                          <a:cs typeface="Times New Roman" panose="02020603050405020304" pitchFamily="18" charset="0"/>
                        </a:rPr>
                        <a:t>Part du secteur secondaire dans le PIB</a:t>
                      </a:r>
                      <a:endParaRPr lang="fr-FR" sz="1800" dirty="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20,10%</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21,1%</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22,4%</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r>
              <a:tr h="553564">
                <a:tc vMerge="1">
                  <a:txBody>
                    <a:bodyPr/>
                    <a:lstStyle/>
                    <a:p>
                      <a:endParaRPr lang="fr-FR"/>
                    </a:p>
                  </a:txBody>
                  <a:tcP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Part de l'industrie manufacturière dans le PIB</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6,60%</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8%</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12%</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r>
              <a:tr h="553564">
                <a:tc vMerge="1">
                  <a:txBody>
                    <a:bodyPr/>
                    <a:lstStyle/>
                    <a:p>
                      <a:endParaRPr lang="fr-FR"/>
                    </a:p>
                  </a:txBody>
                  <a:tcPr/>
                </a:tc>
                <a:tc>
                  <a:txBody>
                    <a:bodyPr/>
                    <a:lstStyle/>
                    <a:p>
                      <a:pPr algn="ctr">
                        <a:lnSpc>
                          <a:spcPct val="115000"/>
                        </a:lnSpc>
                        <a:spcAft>
                          <a:spcPts val="0"/>
                        </a:spcAft>
                      </a:pPr>
                      <a:r>
                        <a:rPr lang="fr-FR" sz="1800" dirty="0">
                          <a:effectLst/>
                          <a:latin typeface="Rockwell" panose="02060603020205020403" pitchFamily="18" charset="0"/>
                          <a:ea typeface="Calibri" panose="020F0502020204030204" pitchFamily="34" charset="0"/>
                          <a:cs typeface="Times New Roman" panose="02020603050405020304" pitchFamily="18" charset="0"/>
                        </a:rPr>
                        <a:t>Taux de transformation des produits agricoles</a:t>
                      </a:r>
                      <a:endParaRPr lang="fr-FR" sz="1800" dirty="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dirty="0">
                          <a:effectLst/>
                          <a:latin typeface="Rockwell" panose="02060603020205020403" pitchFamily="18" charset="0"/>
                          <a:ea typeface="Calibri" panose="020F0502020204030204" pitchFamily="34" charset="0"/>
                          <a:cs typeface="Times New Roman" panose="02020603050405020304" pitchFamily="18" charset="0"/>
                        </a:rPr>
                        <a:t>12%</a:t>
                      </a:r>
                      <a:endParaRPr lang="fr-FR" sz="1800" dirty="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a:effectLst/>
                          <a:latin typeface="Rockwell" panose="02060603020205020403" pitchFamily="18" charset="0"/>
                          <a:ea typeface="Calibri" panose="020F0502020204030204" pitchFamily="34" charset="0"/>
                          <a:cs typeface="Times New Roman" panose="02020603050405020304" pitchFamily="18" charset="0"/>
                        </a:rPr>
                        <a:t>17%</a:t>
                      </a:r>
                      <a:endParaRPr lang="fr-FR" sz="18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800" dirty="0">
                          <a:effectLst/>
                          <a:latin typeface="Rockwell" panose="02060603020205020403" pitchFamily="18" charset="0"/>
                          <a:ea typeface="Calibri" panose="020F0502020204030204" pitchFamily="34" charset="0"/>
                          <a:cs typeface="Times New Roman" panose="02020603050405020304" pitchFamily="18" charset="0"/>
                        </a:rPr>
                        <a:t>25%</a:t>
                      </a:r>
                      <a:endParaRPr lang="fr-FR" sz="1800" dirty="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r>
            </a:tbl>
          </a:graphicData>
        </a:graphic>
      </p:graphicFrame>
    </p:spTree>
    <p:extLst>
      <p:ext uri="{BB962C8B-B14F-4D97-AF65-F5344CB8AC3E}">
        <p14:creationId xmlns:p14="http://schemas.microsoft.com/office/powerpoint/2010/main" val="171578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a:xfrm>
            <a:off x="0" y="0"/>
            <a:ext cx="12192000" cy="682388"/>
          </a:xfrm>
          <a:prstGeom prst="round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anchor="ctr"/>
          <a:lstStyle/>
          <a:p>
            <a:pPr algn="ctr"/>
            <a:r>
              <a:rPr lang="fr-FR" sz="4000" b="1" dirty="0" smtClean="0">
                <a:latin typeface="Rockwell" panose="02060603020205020403" pitchFamily="18" charset="0"/>
                <a:cs typeface="Aharoni" pitchFamily="2" charset="-79"/>
              </a:rPr>
              <a:t>TRANSFORMATION STRUCTURELLE</a:t>
            </a:r>
            <a:endParaRPr lang="fr-FR" sz="4000" b="1" dirty="0">
              <a:latin typeface="Rockwell" panose="02060603020205020403" pitchFamily="18" charset="0"/>
              <a:cs typeface="Aharoni" pitchFamily="2" charset="-79"/>
            </a:endParaRPr>
          </a:p>
        </p:txBody>
      </p:sp>
      <p:pic>
        <p:nvPicPr>
          <p:cNvPr id="13" name="Image 12" descr="armoirie_BF"/>
          <p:cNvPicPr/>
          <p:nvPr/>
        </p:nvPicPr>
        <p:blipFill>
          <a:blip r:embed="rId2" cstate="print"/>
          <a:srcRect/>
          <a:stretch>
            <a:fillRect/>
          </a:stretch>
        </p:blipFill>
        <p:spPr bwMode="auto">
          <a:xfrm>
            <a:off x="25455" y="-23616"/>
            <a:ext cx="884396" cy="706004"/>
          </a:xfrm>
          <a:prstGeom prst="rect">
            <a:avLst/>
          </a:prstGeom>
          <a:noFill/>
          <a:ln w="9525">
            <a:noFill/>
            <a:miter lim="800000"/>
            <a:headEnd/>
            <a:tailEnd/>
          </a:ln>
        </p:spPr>
      </p:pic>
      <p:sp>
        <p:nvSpPr>
          <p:cNvPr id="7" name="Accolade ouvrante 6"/>
          <p:cNvSpPr/>
          <p:nvPr/>
        </p:nvSpPr>
        <p:spPr>
          <a:xfrm>
            <a:off x="2952770" y="1123407"/>
            <a:ext cx="588691" cy="5357849"/>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4" name="Image 3"/>
          <p:cNvPicPr>
            <a:picLocks noChangeAspect="1"/>
          </p:cNvPicPr>
          <p:nvPr/>
        </p:nvPicPr>
        <p:blipFill>
          <a:blip r:embed="rId3" cstate="print"/>
          <a:stretch>
            <a:fillRect/>
          </a:stretch>
        </p:blipFill>
        <p:spPr>
          <a:xfrm>
            <a:off x="176259" y="1162528"/>
            <a:ext cx="2745071" cy="5055978"/>
          </a:xfrm>
          <a:prstGeom prst="rect">
            <a:avLst/>
          </a:prstGeom>
          <a:ln>
            <a:solidFill>
              <a:srgbClr val="0070C0"/>
            </a:solidFill>
          </a:ln>
          <a:effectLst>
            <a:outerShdw blurRad="50800" dist="38100" algn="l" rotWithShape="0">
              <a:prstClr val="black">
                <a:alpha val="40000"/>
              </a:prstClr>
            </a:outerShdw>
          </a:effectLst>
        </p:spPr>
      </p:pic>
      <p:graphicFrame>
        <p:nvGraphicFramePr>
          <p:cNvPr id="8" name="Tableau 7"/>
          <p:cNvGraphicFramePr>
            <a:graphicFrameLocks noGrp="1"/>
          </p:cNvGraphicFramePr>
          <p:nvPr>
            <p:extLst>
              <p:ext uri="{D42A27DB-BD31-4B8C-83A1-F6EECF244321}">
                <p14:modId xmlns:p14="http://schemas.microsoft.com/office/powerpoint/2010/main" val="1297687981"/>
              </p:ext>
            </p:extLst>
          </p:nvPr>
        </p:nvGraphicFramePr>
        <p:xfrm>
          <a:off x="3443049" y="765634"/>
          <a:ext cx="8624456" cy="5970020"/>
        </p:xfrm>
        <a:graphic>
          <a:graphicData uri="http://schemas.openxmlformats.org/drawingml/2006/table">
            <a:tbl>
              <a:tblPr firstRow="1" bandRow="1">
                <a:tableStyleId>{5C22544A-7EE6-4342-B048-85BDC9FD1C3A}</a:tableStyleId>
              </a:tblPr>
              <a:tblGrid>
                <a:gridCol w="1557861"/>
                <a:gridCol w="3344840"/>
                <a:gridCol w="1413552"/>
                <a:gridCol w="1163050"/>
                <a:gridCol w="1145153"/>
              </a:tblGrid>
              <a:tr h="597002">
                <a:tc>
                  <a:txBody>
                    <a:bodyPr/>
                    <a:lstStyle/>
                    <a:p>
                      <a:pPr algn="ctr">
                        <a:lnSpc>
                          <a:spcPct val="115000"/>
                        </a:lnSpc>
                        <a:spcAft>
                          <a:spcPts val="0"/>
                        </a:spcAft>
                      </a:pPr>
                      <a:r>
                        <a:rPr lang="fr-FR" sz="1700" b="1" dirty="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Secteurs</a:t>
                      </a:r>
                      <a:endParaRPr lang="fr-FR" sz="1700" dirty="0">
                        <a:solidFill>
                          <a:schemeClr val="tx1"/>
                        </a:solidFill>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b="1">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Indicateurs</a:t>
                      </a:r>
                      <a:endParaRPr lang="fr-FR" sz="1700">
                        <a:solidFill>
                          <a:schemeClr val="tx1"/>
                        </a:solidFill>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b="1" dirty="0" smtClean="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Valeurs</a:t>
                      </a:r>
                    </a:p>
                    <a:p>
                      <a:pPr algn="ctr">
                        <a:lnSpc>
                          <a:spcPct val="115000"/>
                        </a:lnSpc>
                        <a:spcAft>
                          <a:spcPts val="0"/>
                        </a:spcAft>
                      </a:pPr>
                      <a:r>
                        <a:rPr lang="fr-FR" sz="1700" b="1" dirty="0" smtClean="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2015</a:t>
                      </a:r>
                      <a:endParaRPr lang="fr-FR" sz="1700" dirty="0">
                        <a:solidFill>
                          <a:schemeClr val="tx1"/>
                        </a:solidFill>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b="1" dirty="0" smtClean="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Cibles </a:t>
                      </a:r>
                    </a:p>
                    <a:p>
                      <a:pPr algn="ctr">
                        <a:lnSpc>
                          <a:spcPct val="115000"/>
                        </a:lnSpc>
                        <a:spcAft>
                          <a:spcPts val="0"/>
                        </a:spcAft>
                      </a:pPr>
                      <a:r>
                        <a:rPr lang="fr-FR" sz="1700" b="1" dirty="0" smtClean="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2018</a:t>
                      </a:r>
                      <a:endParaRPr lang="fr-FR" sz="1700" dirty="0">
                        <a:solidFill>
                          <a:schemeClr val="tx1"/>
                        </a:solidFill>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b="1" dirty="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Cibles</a:t>
                      </a:r>
                      <a:endParaRPr lang="fr-FR" sz="1700" dirty="0">
                        <a:solidFill>
                          <a:schemeClr val="tx1"/>
                        </a:solidFill>
                        <a:effectLst/>
                        <a:latin typeface="Rockwell" panose="02060603020205020403" pitchFamily="18" charset="0"/>
                        <a:ea typeface="Times New Roman" panose="02020603050405020304" pitchFamily="18" charset="0"/>
                        <a:cs typeface="Times New Roman" panose="02020603050405020304" pitchFamily="18" charset="0"/>
                      </a:endParaRPr>
                    </a:p>
                    <a:p>
                      <a:pPr algn="ctr">
                        <a:lnSpc>
                          <a:spcPct val="115000"/>
                        </a:lnSpc>
                        <a:spcAft>
                          <a:spcPts val="0"/>
                        </a:spcAft>
                      </a:pPr>
                      <a:r>
                        <a:rPr lang="fr-FR" sz="1700" b="1" dirty="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2020</a:t>
                      </a:r>
                      <a:endParaRPr lang="fr-FR" sz="1700" dirty="0">
                        <a:solidFill>
                          <a:schemeClr val="tx1"/>
                        </a:solidFill>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r>
              <a:tr h="895503">
                <a:tc rowSpan="2">
                  <a:txBody>
                    <a:bodyPr/>
                    <a:lstStyle/>
                    <a:p>
                      <a:pPr algn="ctr">
                        <a:lnSpc>
                          <a:spcPct val="115000"/>
                        </a:lnSpc>
                        <a:spcAft>
                          <a:spcPts val="0"/>
                        </a:spcAft>
                      </a:pPr>
                      <a:r>
                        <a:rPr lang="fr-FR" sz="1700" b="1" dirty="0">
                          <a:effectLst/>
                          <a:latin typeface="Rockwell" panose="02060603020205020403" pitchFamily="18" charset="0"/>
                          <a:ea typeface="Calibri" panose="020F0502020204030204" pitchFamily="34" charset="0"/>
                          <a:cs typeface="Times New Roman" panose="02020603050405020304" pitchFamily="18" charset="0"/>
                        </a:rPr>
                        <a:t>Secteur tertiaire</a:t>
                      </a:r>
                      <a:endParaRPr lang="fr-FR" sz="1700" dirty="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dirty="0">
                          <a:effectLst/>
                          <a:latin typeface="Rockwell" panose="02060603020205020403" pitchFamily="18" charset="0"/>
                          <a:ea typeface="Calibri" panose="020F0502020204030204" pitchFamily="34" charset="0"/>
                          <a:cs typeface="Times New Roman" panose="02020603050405020304" pitchFamily="18" charset="0"/>
                        </a:rPr>
                        <a:t>Part du secteur informel dans la valeur ajoutée du secteur tertiaire</a:t>
                      </a:r>
                      <a:endParaRPr lang="fr-FR" sz="1700" dirty="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20,7%</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18,5%</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15%</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r>
              <a:tr h="1194004">
                <a:tc vMerge="1">
                  <a:txBody>
                    <a:bodyPr/>
                    <a:lstStyle/>
                    <a:p>
                      <a:endParaRPr lang="fr-FR"/>
                    </a:p>
                  </a:txBody>
                  <a:tcPr/>
                </a:tc>
                <a:tc>
                  <a:txBody>
                    <a:bodyPr/>
                    <a:lstStyle/>
                    <a:p>
                      <a:pPr algn="ctr">
                        <a:lnSpc>
                          <a:spcPct val="115000"/>
                        </a:lnSpc>
                        <a:spcAft>
                          <a:spcPts val="0"/>
                        </a:spcAft>
                      </a:pPr>
                      <a:r>
                        <a:rPr lang="fr-FR" sz="1700" dirty="0">
                          <a:effectLst/>
                          <a:latin typeface="Rockwell" panose="02060603020205020403" pitchFamily="18" charset="0"/>
                          <a:ea typeface="Calibri" panose="020F0502020204030204" pitchFamily="34" charset="0"/>
                          <a:cs typeface="Times New Roman" panose="02020603050405020304" pitchFamily="18" charset="0"/>
                        </a:rPr>
                        <a:t>Part des produits manufacturés dans les exportations de biens (</a:t>
                      </a:r>
                      <a:r>
                        <a:rPr lang="fr-FR" sz="1700" i="1" dirty="0">
                          <a:effectLst/>
                          <a:latin typeface="Rockwell" panose="02060603020205020403" pitchFamily="18" charset="0"/>
                          <a:ea typeface="Calibri" panose="020F0502020204030204" pitchFamily="34" charset="0"/>
                          <a:cs typeface="Times New Roman" panose="02020603050405020304" pitchFamily="18" charset="0"/>
                        </a:rPr>
                        <a:t>World </a:t>
                      </a:r>
                      <a:r>
                        <a:rPr lang="fr-FR" sz="1700" i="1" dirty="0" err="1">
                          <a:effectLst/>
                          <a:latin typeface="Rockwell" panose="02060603020205020403" pitchFamily="18" charset="0"/>
                          <a:ea typeface="Calibri" panose="020F0502020204030204" pitchFamily="34" charset="0"/>
                          <a:cs typeface="Times New Roman" panose="02020603050405020304" pitchFamily="18" charset="0"/>
                        </a:rPr>
                        <a:t>Development</a:t>
                      </a:r>
                      <a:r>
                        <a:rPr lang="fr-FR" sz="1700" i="1" dirty="0">
                          <a:effectLst/>
                          <a:latin typeface="Rockwell" panose="02060603020205020403" pitchFamily="18" charset="0"/>
                          <a:ea typeface="Calibri" panose="020F0502020204030204" pitchFamily="34" charset="0"/>
                          <a:cs typeface="Times New Roman" panose="02020603050405020304" pitchFamily="18" charset="0"/>
                        </a:rPr>
                        <a:t> </a:t>
                      </a:r>
                      <a:r>
                        <a:rPr lang="fr-FR" sz="1700" i="1" dirty="0" err="1">
                          <a:effectLst/>
                          <a:latin typeface="Rockwell" panose="02060603020205020403" pitchFamily="18" charset="0"/>
                          <a:ea typeface="Calibri" panose="020F0502020204030204" pitchFamily="34" charset="0"/>
                          <a:cs typeface="Times New Roman" panose="02020603050405020304" pitchFamily="18" charset="0"/>
                        </a:rPr>
                        <a:t>Indicators</a:t>
                      </a:r>
                      <a:r>
                        <a:rPr lang="fr-FR" sz="1700" dirty="0">
                          <a:effectLst/>
                          <a:latin typeface="Rockwell" panose="02060603020205020403" pitchFamily="18" charset="0"/>
                          <a:ea typeface="Calibri" panose="020F0502020204030204" pitchFamily="34" charset="0"/>
                          <a:cs typeface="Times New Roman" panose="02020603050405020304" pitchFamily="18" charset="0"/>
                        </a:rPr>
                        <a:t> (WDI))</a:t>
                      </a:r>
                      <a:endParaRPr lang="fr-FR" sz="1700" dirty="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10,6% (2014)</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15%</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20%</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r>
              <a:tr h="895503">
                <a:tc rowSpan="5">
                  <a:txBody>
                    <a:bodyPr/>
                    <a:lstStyle/>
                    <a:p>
                      <a:pPr algn="ctr">
                        <a:lnSpc>
                          <a:spcPct val="115000"/>
                        </a:lnSpc>
                        <a:spcAft>
                          <a:spcPts val="0"/>
                        </a:spcAft>
                      </a:pPr>
                      <a:r>
                        <a:rPr lang="fr-FR" sz="1700" b="1">
                          <a:effectLst/>
                          <a:latin typeface="Rockwell" panose="02060603020205020403" pitchFamily="18" charset="0"/>
                          <a:ea typeface="Calibri" panose="020F0502020204030204" pitchFamily="34" charset="0"/>
                          <a:cs typeface="Times New Roman" panose="02020603050405020304" pitchFamily="18" charset="0"/>
                        </a:rPr>
                        <a:t>Urbanisation et démographie</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dirty="0">
                          <a:effectLst/>
                          <a:latin typeface="Rockwell" panose="02060603020205020403" pitchFamily="18" charset="0"/>
                          <a:ea typeface="Calibri" panose="020F0502020204030204" pitchFamily="34" charset="0"/>
                          <a:cs typeface="Times New Roman" panose="02020603050405020304" pitchFamily="18" charset="0"/>
                        </a:rPr>
                        <a:t>Proportion des populations urbaines vivant en zone non lotie</a:t>
                      </a:r>
                      <a:endParaRPr lang="fr-FR" sz="1700" dirty="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dirty="0">
                          <a:effectLst/>
                          <a:latin typeface="Rockwell" panose="02060603020205020403" pitchFamily="18" charset="0"/>
                          <a:ea typeface="Calibri" panose="020F0502020204030204" pitchFamily="34" charset="0"/>
                          <a:cs typeface="Times New Roman" panose="02020603050405020304" pitchFamily="18" charset="0"/>
                        </a:rPr>
                        <a:t>17,2% (2014)</a:t>
                      </a:r>
                      <a:endParaRPr lang="fr-FR" sz="1700" dirty="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14%</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10%</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r>
              <a:tr h="597002">
                <a:tc vMerge="1">
                  <a:txBody>
                    <a:bodyPr/>
                    <a:lstStyle/>
                    <a:p>
                      <a:endParaRPr lang="fr-FR"/>
                    </a:p>
                  </a:txBody>
                  <a:tcP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Indice synthétique de fécondité</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5,4</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5</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4,7</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r>
              <a:tr h="597002">
                <a:tc vMerge="1">
                  <a:txBody>
                    <a:bodyPr/>
                    <a:lstStyle/>
                    <a:p>
                      <a:endParaRPr lang="fr-FR"/>
                    </a:p>
                  </a:txBody>
                  <a:tcP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Quotient de mortalité infanto-juvénile</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81,6 pour 1000 (2014)</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69 pour 1000</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54,7 pour 1000</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r>
              <a:tr h="597002">
                <a:tc vMerge="1">
                  <a:txBody>
                    <a:bodyPr/>
                    <a:lstStyle/>
                    <a:p>
                      <a:endParaRPr lang="fr-FR"/>
                    </a:p>
                  </a:txBody>
                  <a:tcP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Taux de dépendance économique</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140% (2009)</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90%</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83%</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r>
              <a:tr h="597002">
                <a:tc vMerge="1">
                  <a:txBody>
                    <a:bodyPr/>
                    <a:lstStyle/>
                    <a:p>
                      <a:endParaRPr lang="fr-FR"/>
                    </a:p>
                  </a:txBody>
                  <a:tcP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Taux de mortalité</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11,8 pour 1000 (2006)</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a:effectLst/>
                          <a:latin typeface="Rockwell" panose="02060603020205020403" pitchFamily="18" charset="0"/>
                          <a:ea typeface="Calibri" panose="020F0502020204030204" pitchFamily="34" charset="0"/>
                          <a:cs typeface="Times New Roman" panose="02020603050405020304" pitchFamily="18" charset="0"/>
                        </a:rPr>
                        <a:t>10 pour 1000</a:t>
                      </a:r>
                      <a:endParaRPr lang="fr-FR" sz="170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algn="ctr">
                        <a:lnSpc>
                          <a:spcPct val="115000"/>
                        </a:lnSpc>
                        <a:spcAft>
                          <a:spcPts val="0"/>
                        </a:spcAft>
                      </a:pPr>
                      <a:r>
                        <a:rPr lang="fr-FR" sz="1700" dirty="0">
                          <a:effectLst/>
                          <a:latin typeface="Rockwell" panose="02060603020205020403" pitchFamily="18" charset="0"/>
                          <a:ea typeface="Calibri" panose="020F0502020204030204" pitchFamily="34" charset="0"/>
                          <a:cs typeface="Times New Roman" panose="02020603050405020304" pitchFamily="18" charset="0"/>
                        </a:rPr>
                        <a:t>8 pour 1000</a:t>
                      </a:r>
                      <a:endParaRPr lang="fr-FR" sz="1700" dirty="0">
                        <a:effectLst/>
                        <a:latin typeface="Rockwell" panose="02060603020205020403" pitchFamily="18" charset="0"/>
                        <a:ea typeface="Times New Roman" panose="02020603050405020304" pitchFamily="18" charset="0"/>
                        <a:cs typeface="Times New Roman" panose="02020603050405020304" pitchFamily="18" charset="0"/>
                      </a:endParaRPr>
                    </a:p>
                  </a:txBody>
                  <a:tcPr marL="0" marR="0" marT="0" marB="0" anchor="ctr"/>
                </a:tc>
              </a:tr>
            </a:tbl>
          </a:graphicData>
        </a:graphic>
      </p:graphicFrame>
    </p:spTree>
    <p:extLst>
      <p:ext uri="{BB962C8B-B14F-4D97-AF65-F5344CB8AC3E}">
        <p14:creationId xmlns:p14="http://schemas.microsoft.com/office/powerpoint/2010/main" val="171578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a:xfrm>
            <a:off x="0" y="0"/>
            <a:ext cx="12192000" cy="682388"/>
          </a:xfrm>
          <a:prstGeom prst="round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anchor="ctr"/>
          <a:lstStyle/>
          <a:p>
            <a:pPr algn="ctr"/>
            <a:r>
              <a:rPr lang="fr-FR" sz="2800" b="1" dirty="0" smtClean="0">
                <a:latin typeface="Rockwell" panose="02060603020205020403" pitchFamily="18" charset="0"/>
                <a:cs typeface="Aharoni" pitchFamily="2" charset="-79"/>
              </a:rPr>
              <a:t>AXES ET OBJECTIFS STRATÉGIQUES, EFFETS ATTENDUS</a:t>
            </a:r>
            <a:endParaRPr lang="fr-FR" sz="2800" b="1" dirty="0">
              <a:latin typeface="Rockwell" panose="02060603020205020403" pitchFamily="18" charset="0"/>
              <a:cs typeface="Aharoni" pitchFamily="2" charset="-79"/>
            </a:endParaRPr>
          </a:p>
        </p:txBody>
      </p:sp>
      <p:pic>
        <p:nvPicPr>
          <p:cNvPr id="13" name="Image 12" descr="armoirie_BF"/>
          <p:cNvPicPr/>
          <p:nvPr/>
        </p:nvPicPr>
        <p:blipFill>
          <a:blip r:embed="rId2" cstate="print"/>
          <a:srcRect/>
          <a:stretch>
            <a:fillRect/>
          </a:stretch>
        </p:blipFill>
        <p:spPr bwMode="auto">
          <a:xfrm>
            <a:off x="25455" y="-23616"/>
            <a:ext cx="884396" cy="706004"/>
          </a:xfrm>
          <a:prstGeom prst="rect">
            <a:avLst/>
          </a:prstGeom>
          <a:noFill/>
          <a:ln w="9525">
            <a:noFill/>
            <a:miter lim="800000"/>
            <a:headEnd/>
            <a:tailEnd/>
          </a:ln>
        </p:spPr>
      </p:pic>
      <p:graphicFrame>
        <p:nvGraphicFramePr>
          <p:cNvPr id="7" name="Tableau 6"/>
          <p:cNvGraphicFramePr>
            <a:graphicFrameLocks noGrp="1"/>
          </p:cNvGraphicFramePr>
          <p:nvPr>
            <p:extLst>
              <p:ext uri="{D42A27DB-BD31-4B8C-83A1-F6EECF244321}">
                <p14:modId xmlns:p14="http://schemas.microsoft.com/office/powerpoint/2010/main" val="3060231577"/>
              </p:ext>
            </p:extLst>
          </p:nvPr>
        </p:nvGraphicFramePr>
        <p:xfrm>
          <a:off x="115608" y="853528"/>
          <a:ext cx="11951897" cy="5934774"/>
        </p:xfrm>
        <a:graphic>
          <a:graphicData uri="http://schemas.openxmlformats.org/drawingml/2006/table">
            <a:tbl>
              <a:tblPr firstRow="1" firstCol="1" bandRow="1">
                <a:tableStyleId>{5C22544A-7EE6-4342-B048-85BDC9FD1C3A}</a:tableStyleId>
              </a:tblPr>
              <a:tblGrid>
                <a:gridCol w="1945012">
                  <a:extLst>
                    <a:ext uri="{9D8B030D-6E8A-4147-A177-3AD203B41FA5}">
                      <a16:colId xmlns="" xmlns:a16="http://schemas.microsoft.com/office/drawing/2014/main" val="4112961012"/>
                    </a:ext>
                  </a:extLst>
                </a:gridCol>
                <a:gridCol w="2698034">
                  <a:extLst>
                    <a:ext uri="{9D8B030D-6E8A-4147-A177-3AD203B41FA5}">
                      <a16:colId xmlns="" xmlns:a16="http://schemas.microsoft.com/office/drawing/2014/main" val="2341816530"/>
                    </a:ext>
                  </a:extLst>
                </a:gridCol>
                <a:gridCol w="7308851">
                  <a:extLst>
                    <a:ext uri="{9D8B030D-6E8A-4147-A177-3AD203B41FA5}">
                      <a16:colId xmlns="" xmlns:a16="http://schemas.microsoft.com/office/drawing/2014/main" val="2494266440"/>
                    </a:ext>
                  </a:extLst>
                </a:gridCol>
              </a:tblGrid>
              <a:tr h="546916">
                <a:tc>
                  <a:txBody>
                    <a:bodyPr/>
                    <a:lstStyle/>
                    <a:p>
                      <a:pPr algn="ctr">
                        <a:lnSpc>
                          <a:spcPct val="115000"/>
                        </a:lnSpc>
                        <a:spcAft>
                          <a:spcPts val="0"/>
                        </a:spcAft>
                      </a:pPr>
                      <a:r>
                        <a:rPr lang="fr-FR" sz="1700" b="1" dirty="0">
                          <a:solidFill>
                            <a:schemeClr val="tx1"/>
                          </a:solidFill>
                          <a:effectLst/>
                          <a:latin typeface="Rockwell" panose="02060603020205020403" pitchFamily="18" charset="0"/>
                        </a:rPr>
                        <a:t>Axes stratégiques</a:t>
                      </a:r>
                      <a:endParaRPr lang="fr-FR" sz="17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a:txBody>
                    <a:bodyPr/>
                    <a:lstStyle/>
                    <a:p>
                      <a:pPr algn="ctr">
                        <a:lnSpc>
                          <a:spcPct val="115000"/>
                        </a:lnSpc>
                        <a:spcAft>
                          <a:spcPts val="0"/>
                        </a:spcAft>
                      </a:pPr>
                      <a:r>
                        <a:rPr lang="fr-FR" sz="1700" b="1" dirty="0">
                          <a:solidFill>
                            <a:schemeClr val="tx1"/>
                          </a:solidFill>
                          <a:effectLst/>
                          <a:latin typeface="Rockwell" panose="02060603020205020403" pitchFamily="18" charset="0"/>
                        </a:rPr>
                        <a:t>Objectifs stratégiques (OS)</a:t>
                      </a:r>
                      <a:endParaRPr lang="fr-FR" sz="17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a:txBody>
                    <a:bodyPr/>
                    <a:lstStyle/>
                    <a:p>
                      <a:pPr algn="l">
                        <a:lnSpc>
                          <a:spcPct val="115000"/>
                        </a:lnSpc>
                        <a:spcAft>
                          <a:spcPts val="0"/>
                        </a:spcAft>
                      </a:pPr>
                      <a:r>
                        <a:rPr lang="fr-FR" sz="1700" b="1" dirty="0">
                          <a:solidFill>
                            <a:schemeClr val="tx1"/>
                          </a:solidFill>
                          <a:effectLst/>
                          <a:latin typeface="Rockwell" panose="02060603020205020403" pitchFamily="18" charset="0"/>
                        </a:rPr>
                        <a:t>Effets attendus (EA)</a:t>
                      </a:r>
                      <a:endParaRPr lang="fr-FR" sz="17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26319455"/>
                  </a:ext>
                </a:extLst>
              </a:tr>
              <a:tr h="546916">
                <a:tc rowSpan="11">
                  <a:txBody>
                    <a:bodyPr/>
                    <a:lstStyle/>
                    <a:p>
                      <a:pPr algn="ctr">
                        <a:lnSpc>
                          <a:spcPct val="115000"/>
                        </a:lnSpc>
                        <a:spcAft>
                          <a:spcPts val="0"/>
                        </a:spcAft>
                      </a:pPr>
                      <a:r>
                        <a:rPr lang="fr-FR" sz="1700" b="1" dirty="0">
                          <a:solidFill>
                            <a:schemeClr val="tx1"/>
                          </a:solidFill>
                          <a:effectLst/>
                          <a:latin typeface="Rockwell" panose="02060603020205020403" pitchFamily="18" charset="0"/>
                        </a:rPr>
                        <a:t>Axe 1 : réformer les institutions et moderniser l'administration</a:t>
                      </a:r>
                      <a:endParaRPr lang="fr-FR" sz="17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rowSpan="7">
                  <a:txBody>
                    <a:bodyPr/>
                    <a:lstStyle/>
                    <a:p>
                      <a:pPr algn="ctr">
                        <a:lnSpc>
                          <a:spcPct val="115000"/>
                        </a:lnSpc>
                        <a:spcAft>
                          <a:spcPts val="0"/>
                        </a:spcAft>
                      </a:pPr>
                      <a:r>
                        <a:rPr lang="fr-FR" sz="1700" b="1" dirty="0">
                          <a:solidFill>
                            <a:schemeClr val="tx1"/>
                          </a:solidFill>
                          <a:effectLst/>
                          <a:latin typeface="Rockwell" panose="02060603020205020403" pitchFamily="18" charset="0"/>
                        </a:rPr>
                        <a:t>OS 1.1 : promouvoir la bonne gouvernance politique et administrative</a:t>
                      </a:r>
                      <a:endParaRPr lang="fr-FR" sz="17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a:txBody>
                    <a:bodyPr/>
                    <a:lstStyle/>
                    <a:p>
                      <a:pPr algn="l">
                        <a:lnSpc>
                          <a:spcPct val="115000"/>
                        </a:lnSpc>
                        <a:spcAft>
                          <a:spcPts val="0"/>
                        </a:spcAft>
                      </a:pPr>
                      <a:r>
                        <a:rPr lang="fr-FR" sz="1700" b="1">
                          <a:solidFill>
                            <a:schemeClr val="tx1"/>
                          </a:solidFill>
                          <a:effectLst/>
                          <a:latin typeface="Rockwell" panose="02060603020205020403" pitchFamily="18" charset="0"/>
                        </a:rPr>
                        <a:t>EA 1.1.1 : la démocratie, les droits humains, la justice et la paix sont renforcés</a:t>
                      </a:r>
                      <a:endParaRPr lang="fr-FR" sz="1700" b="1">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1514507823"/>
                  </a:ext>
                </a:extLst>
              </a:tr>
              <a:tr h="273457">
                <a:tc vMerge="1">
                  <a:txBody>
                    <a:bodyPr/>
                    <a:lstStyle/>
                    <a:p>
                      <a:endParaRPr lang="fr-FR"/>
                    </a:p>
                  </a:txBody>
                  <a:tcPr/>
                </a:tc>
                <a:tc vMerge="1">
                  <a:txBody>
                    <a:bodyPr/>
                    <a:lstStyle/>
                    <a:p>
                      <a:endParaRPr lang="fr-FR"/>
                    </a:p>
                  </a:txBody>
                  <a:tcPr/>
                </a:tc>
                <a:tc>
                  <a:txBody>
                    <a:bodyPr/>
                    <a:lstStyle/>
                    <a:p>
                      <a:pPr algn="l">
                        <a:lnSpc>
                          <a:spcPct val="115000"/>
                        </a:lnSpc>
                        <a:spcAft>
                          <a:spcPts val="0"/>
                        </a:spcAft>
                      </a:pPr>
                      <a:r>
                        <a:rPr lang="fr-FR" sz="1700" b="1">
                          <a:solidFill>
                            <a:schemeClr val="tx1"/>
                          </a:solidFill>
                          <a:effectLst/>
                          <a:latin typeface="Rockwell" panose="02060603020205020403" pitchFamily="18" charset="0"/>
                        </a:rPr>
                        <a:t>EA 1.1.2 : la sécurité et la protection civile sont renforcées</a:t>
                      </a:r>
                      <a:endParaRPr lang="fr-FR" sz="1700" b="1">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990852121"/>
                  </a:ext>
                </a:extLst>
              </a:tr>
              <a:tr h="273457">
                <a:tc vMerge="1">
                  <a:txBody>
                    <a:bodyPr/>
                    <a:lstStyle/>
                    <a:p>
                      <a:endParaRPr lang="fr-FR"/>
                    </a:p>
                  </a:txBody>
                  <a:tcPr/>
                </a:tc>
                <a:tc vMerge="1">
                  <a:txBody>
                    <a:bodyPr/>
                    <a:lstStyle/>
                    <a:p>
                      <a:endParaRPr lang="fr-FR"/>
                    </a:p>
                  </a:txBody>
                  <a:tcPr/>
                </a:tc>
                <a:tc>
                  <a:txBody>
                    <a:bodyPr/>
                    <a:lstStyle/>
                    <a:p>
                      <a:pPr algn="l">
                        <a:lnSpc>
                          <a:spcPct val="115000"/>
                        </a:lnSpc>
                        <a:spcAft>
                          <a:spcPts val="0"/>
                        </a:spcAft>
                      </a:pPr>
                      <a:r>
                        <a:rPr lang="fr-FR" sz="1700" b="1" dirty="0">
                          <a:solidFill>
                            <a:schemeClr val="tx1"/>
                          </a:solidFill>
                          <a:effectLst/>
                          <a:latin typeface="Rockwell" panose="02060603020205020403" pitchFamily="18" charset="0"/>
                        </a:rPr>
                        <a:t>EA 1.1.3 : la défense est renforcée</a:t>
                      </a:r>
                      <a:endParaRPr lang="fr-FR" sz="17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4263427110"/>
                  </a:ext>
                </a:extLst>
              </a:tr>
              <a:tr h="273457">
                <a:tc vMerge="1">
                  <a:txBody>
                    <a:bodyPr/>
                    <a:lstStyle/>
                    <a:p>
                      <a:endParaRPr lang="fr-FR"/>
                    </a:p>
                  </a:txBody>
                  <a:tcPr/>
                </a:tc>
                <a:tc vMerge="1">
                  <a:txBody>
                    <a:bodyPr/>
                    <a:lstStyle/>
                    <a:p>
                      <a:endParaRPr lang="fr-FR"/>
                    </a:p>
                  </a:txBody>
                  <a:tcPr/>
                </a:tc>
                <a:tc>
                  <a:txBody>
                    <a:bodyPr/>
                    <a:lstStyle/>
                    <a:p>
                      <a:pPr algn="l">
                        <a:lnSpc>
                          <a:spcPct val="115000"/>
                        </a:lnSpc>
                        <a:spcAft>
                          <a:spcPts val="0"/>
                        </a:spcAft>
                      </a:pPr>
                      <a:r>
                        <a:rPr lang="fr-FR" sz="1700" b="1">
                          <a:solidFill>
                            <a:schemeClr val="tx1"/>
                          </a:solidFill>
                          <a:effectLst/>
                          <a:latin typeface="Rockwell" panose="02060603020205020403" pitchFamily="18" charset="0"/>
                        </a:rPr>
                        <a:t>EA 1.1.4 : l'accès à l'information juste est assuré pour tous</a:t>
                      </a:r>
                      <a:endParaRPr lang="fr-FR" sz="1700" b="1">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2386481597"/>
                  </a:ext>
                </a:extLst>
              </a:tr>
              <a:tr h="546916">
                <a:tc vMerge="1">
                  <a:txBody>
                    <a:bodyPr/>
                    <a:lstStyle/>
                    <a:p>
                      <a:endParaRPr lang="fr-FR"/>
                    </a:p>
                  </a:txBody>
                  <a:tcPr/>
                </a:tc>
                <a:tc vMerge="1">
                  <a:txBody>
                    <a:bodyPr/>
                    <a:lstStyle/>
                    <a:p>
                      <a:endParaRPr lang="fr-FR"/>
                    </a:p>
                  </a:txBody>
                  <a:tcPr/>
                </a:tc>
                <a:tc>
                  <a:txBody>
                    <a:bodyPr/>
                    <a:lstStyle/>
                    <a:p>
                      <a:pPr algn="l">
                        <a:lnSpc>
                          <a:spcPct val="115000"/>
                        </a:lnSpc>
                        <a:spcAft>
                          <a:spcPts val="0"/>
                        </a:spcAft>
                      </a:pPr>
                      <a:r>
                        <a:rPr lang="fr-FR" sz="1700" b="1" dirty="0">
                          <a:solidFill>
                            <a:schemeClr val="tx1"/>
                          </a:solidFill>
                          <a:effectLst/>
                          <a:latin typeface="Rockwell" panose="02060603020205020403" pitchFamily="18" charset="0"/>
                        </a:rPr>
                        <a:t>EA 1.1.5 : les coopérations régionale et internationale sont améliorées</a:t>
                      </a:r>
                      <a:endParaRPr lang="fr-FR" sz="17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485612191"/>
                  </a:ext>
                </a:extLst>
              </a:tr>
              <a:tr h="273457">
                <a:tc vMerge="1">
                  <a:txBody>
                    <a:bodyPr/>
                    <a:lstStyle/>
                    <a:p>
                      <a:endParaRPr lang="fr-FR"/>
                    </a:p>
                  </a:txBody>
                  <a:tcPr/>
                </a:tc>
                <a:tc vMerge="1">
                  <a:txBody>
                    <a:bodyPr/>
                    <a:lstStyle/>
                    <a:p>
                      <a:endParaRPr lang="fr-FR"/>
                    </a:p>
                  </a:txBody>
                  <a:tcPr/>
                </a:tc>
                <a:tc>
                  <a:txBody>
                    <a:bodyPr/>
                    <a:lstStyle/>
                    <a:p>
                      <a:pPr algn="l">
                        <a:lnSpc>
                          <a:spcPct val="115000"/>
                        </a:lnSpc>
                        <a:spcAft>
                          <a:spcPts val="0"/>
                        </a:spcAft>
                      </a:pPr>
                      <a:r>
                        <a:rPr lang="fr-FR" sz="1700" b="1" dirty="0">
                          <a:solidFill>
                            <a:schemeClr val="tx1"/>
                          </a:solidFill>
                          <a:effectLst/>
                          <a:latin typeface="Rockwell" panose="02060603020205020403" pitchFamily="18" charset="0"/>
                        </a:rPr>
                        <a:t>EA 1.1.6 : l'administration publique est efficace et efficiente</a:t>
                      </a:r>
                      <a:endParaRPr lang="fr-FR" sz="17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692451363"/>
                  </a:ext>
                </a:extLst>
              </a:tr>
              <a:tr h="273457">
                <a:tc vMerge="1">
                  <a:txBody>
                    <a:bodyPr/>
                    <a:lstStyle/>
                    <a:p>
                      <a:endParaRPr lang="fr-FR"/>
                    </a:p>
                  </a:txBody>
                  <a:tcPr/>
                </a:tc>
                <a:tc vMerge="1">
                  <a:txBody>
                    <a:bodyPr/>
                    <a:lstStyle/>
                    <a:p>
                      <a:endParaRPr lang="fr-FR"/>
                    </a:p>
                  </a:txBody>
                  <a:tcPr/>
                </a:tc>
                <a:tc>
                  <a:txBody>
                    <a:bodyPr/>
                    <a:lstStyle/>
                    <a:p>
                      <a:pPr algn="l">
                        <a:lnSpc>
                          <a:spcPct val="115000"/>
                        </a:lnSpc>
                        <a:spcAft>
                          <a:spcPts val="0"/>
                        </a:spcAft>
                      </a:pPr>
                      <a:r>
                        <a:rPr lang="fr-FR" sz="1700" b="1">
                          <a:solidFill>
                            <a:schemeClr val="tx1"/>
                          </a:solidFill>
                          <a:effectLst/>
                          <a:latin typeface="Rockwell" panose="02060603020205020403" pitchFamily="18" charset="0"/>
                        </a:rPr>
                        <a:t>EA 1.1.7 : le système de redevabilité est développé à tous les niveaux</a:t>
                      </a:r>
                      <a:endParaRPr lang="fr-FR" sz="1700" b="1">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1246314729"/>
                  </a:ext>
                </a:extLst>
              </a:tr>
              <a:tr h="546916">
                <a:tc vMerge="1">
                  <a:txBody>
                    <a:bodyPr/>
                    <a:lstStyle/>
                    <a:p>
                      <a:endParaRPr lang="fr-FR"/>
                    </a:p>
                  </a:txBody>
                  <a:tcPr/>
                </a:tc>
                <a:tc rowSpan="2">
                  <a:txBody>
                    <a:bodyPr/>
                    <a:lstStyle/>
                    <a:p>
                      <a:pPr algn="ctr">
                        <a:lnSpc>
                          <a:spcPct val="115000"/>
                        </a:lnSpc>
                        <a:spcAft>
                          <a:spcPts val="0"/>
                        </a:spcAft>
                      </a:pPr>
                      <a:r>
                        <a:rPr lang="fr-FR" sz="1700" b="1" dirty="0">
                          <a:solidFill>
                            <a:schemeClr val="tx1"/>
                          </a:solidFill>
                          <a:effectLst/>
                          <a:latin typeface="Rockwell" panose="02060603020205020403" pitchFamily="18" charset="0"/>
                        </a:rPr>
                        <a:t>OS 1.2 : promouvoir la bonne gouvernance économique</a:t>
                      </a:r>
                      <a:endParaRPr lang="fr-FR" sz="17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a:txBody>
                    <a:bodyPr/>
                    <a:lstStyle/>
                    <a:p>
                      <a:pPr algn="l">
                        <a:lnSpc>
                          <a:spcPct val="115000"/>
                        </a:lnSpc>
                        <a:spcAft>
                          <a:spcPts val="0"/>
                        </a:spcAft>
                      </a:pPr>
                      <a:r>
                        <a:rPr lang="fr-FR" sz="1700" b="1" dirty="0">
                          <a:solidFill>
                            <a:schemeClr val="tx1"/>
                          </a:solidFill>
                          <a:effectLst/>
                          <a:latin typeface="Rockwell" panose="02060603020205020403" pitchFamily="18" charset="0"/>
                        </a:rPr>
                        <a:t>EA 1.2.1 : la planification, la gestion et le financement du développement sont efficaces</a:t>
                      </a:r>
                      <a:endParaRPr lang="fr-FR" sz="17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30047593"/>
                  </a:ext>
                </a:extLst>
              </a:tr>
              <a:tr h="546916">
                <a:tc vMerge="1">
                  <a:txBody>
                    <a:bodyPr/>
                    <a:lstStyle/>
                    <a:p>
                      <a:endParaRPr lang="fr-FR"/>
                    </a:p>
                  </a:txBody>
                  <a:tcPr/>
                </a:tc>
                <a:tc vMerge="1">
                  <a:txBody>
                    <a:bodyPr/>
                    <a:lstStyle/>
                    <a:p>
                      <a:endParaRPr lang="fr-FR"/>
                    </a:p>
                  </a:txBody>
                  <a:tcPr/>
                </a:tc>
                <a:tc>
                  <a:txBody>
                    <a:bodyPr/>
                    <a:lstStyle/>
                    <a:p>
                      <a:pPr algn="l">
                        <a:lnSpc>
                          <a:spcPct val="115000"/>
                        </a:lnSpc>
                        <a:spcAft>
                          <a:spcPts val="0"/>
                        </a:spcAft>
                      </a:pPr>
                      <a:r>
                        <a:rPr lang="fr-FR" sz="1700" b="1" dirty="0">
                          <a:solidFill>
                            <a:schemeClr val="tx1"/>
                          </a:solidFill>
                          <a:effectLst/>
                          <a:latin typeface="Rockwell" panose="02060603020205020403" pitchFamily="18" charset="0"/>
                        </a:rPr>
                        <a:t>EA 1.2.2 : l'environnement des affaires est plus incitatif et le secteur privé, renforcé dans ses capacités d'initiative et de gestion</a:t>
                      </a:r>
                      <a:endParaRPr lang="fr-FR" sz="17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2981720397"/>
                  </a:ext>
                </a:extLst>
              </a:tr>
              <a:tr h="546916">
                <a:tc vMerge="1">
                  <a:txBody>
                    <a:bodyPr/>
                    <a:lstStyle/>
                    <a:p>
                      <a:endParaRPr lang="fr-FR"/>
                    </a:p>
                  </a:txBody>
                  <a:tcPr/>
                </a:tc>
                <a:tc rowSpan="2">
                  <a:txBody>
                    <a:bodyPr/>
                    <a:lstStyle/>
                    <a:p>
                      <a:pPr algn="ctr">
                        <a:lnSpc>
                          <a:spcPct val="115000"/>
                        </a:lnSpc>
                        <a:spcAft>
                          <a:spcPts val="0"/>
                        </a:spcAft>
                      </a:pPr>
                      <a:r>
                        <a:rPr lang="fr-FR" sz="1700" b="1" dirty="0">
                          <a:solidFill>
                            <a:schemeClr val="tx1"/>
                          </a:solidFill>
                          <a:effectLst/>
                          <a:latin typeface="Rockwell" panose="02060603020205020403" pitchFamily="18" charset="0"/>
                        </a:rPr>
                        <a:t>OS 1.3 : renforcer la décentralisation et promouvoir la bonne gouvernance locale</a:t>
                      </a:r>
                      <a:endParaRPr lang="fr-FR" sz="17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a:txBody>
                    <a:bodyPr/>
                    <a:lstStyle/>
                    <a:p>
                      <a:pPr algn="l">
                        <a:lnSpc>
                          <a:spcPct val="115000"/>
                        </a:lnSpc>
                        <a:spcAft>
                          <a:spcPts val="0"/>
                        </a:spcAft>
                      </a:pPr>
                      <a:r>
                        <a:rPr lang="fr-FR" sz="1700" b="1" dirty="0">
                          <a:solidFill>
                            <a:schemeClr val="tx1"/>
                          </a:solidFill>
                          <a:effectLst/>
                          <a:latin typeface="Rockwell" panose="02060603020205020403" pitchFamily="18" charset="0"/>
                        </a:rPr>
                        <a:t>EA 1.3.1 : l'efficacité de la décentralisation et de la gouvernance locale est améliorée</a:t>
                      </a:r>
                      <a:endParaRPr lang="fr-FR" sz="17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4158402121"/>
                  </a:ext>
                </a:extLst>
              </a:tr>
              <a:tr h="821210">
                <a:tc vMerge="1">
                  <a:txBody>
                    <a:bodyPr/>
                    <a:lstStyle/>
                    <a:p>
                      <a:endParaRPr lang="fr-FR"/>
                    </a:p>
                  </a:txBody>
                  <a:tcPr/>
                </a:tc>
                <a:tc vMerge="1">
                  <a:txBody>
                    <a:bodyPr/>
                    <a:lstStyle/>
                    <a:p>
                      <a:endParaRPr lang="fr-FR"/>
                    </a:p>
                  </a:txBody>
                  <a:tcPr/>
                </a:tc>
                <a:tc>
                  <a:txBody>
                    <a:bodyPr/>
                    <a:lstStyle/>
                    <a:p>
                      <a:pPr algn="l">
                        <a:lnSpc>
                          <a:spcPct val="115000"/>
                        </a:lnSpc>
                        <a:spcAft>
                          <a:spcPts val="0"/>
                        </a:spcAft>
                      </a:pPr>
                      <a:r>
                        <a:rPr lang="fr-FR" sz="1700" b="1" dirty="0">
                          <a:solidFill>
                            <a:schemeClr val="tx1"/>
                          </a:solidFill>
                          <a:effectLst/>
                          <a:latin typeface="Rockwell" panose="02060603020205020403" pitchFamily="18" charset="0"/>
                        </a:rPr>
                        <a:t>EA 1.3.2 : les économies locales sont dynamisées et les disparités régionales sont réduites, notamment à travers un aménagement du territoire efficace</a:t>
                      </a:r>
                      <a:endParaRPr lang="fr-FR" sz="17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861563172"/>
                  </a:ext>
                </a:extLst>
              </a:tr>
            </a:tbl>
          </a:graphicData>
        </a:graphic>
      </p:graphicFrame>
    </p:spTree>
    <p:extLst>
      <p:ext uri="{BB962C8B-B14F-4D97-AF65-F5344CB8AC3E}">
        <p14:creationId xmlns:p14="http://schemas.microsoft.com/office/powerpoint/2010/main" val="35625218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a:xfrm>
            <a:off x="0" y="0"/>
            <a:ext cx="12192000" cy="682388"/>
          </a:xfrm>
          <a:prstGeom prst="round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anchor="ctr"/>
          <a:lstStyle/>
          <a:p>
            <a:pPr algn="ctr"/>
            <a:r>
              <a:rPr lang="fr-FR" sz="2800" b="1" dirty="0">
                <a:latin typeface="Rockwell" panose="02060603020205020403" pitchFamily="18" charset="0"/>
                <a:cs typeface="Aharoni" pitchFamily="2" charset="-79"/>
              </a:rPr>
              <a:t>AXES ET OBJECTIFS STRATÉGIQUES, EFFETS </a:t>
            </a:r>
            <a:r>
              <a:rPr lang="fr-FR" sz="2800" b="1" dirty="0" smtClean="0">
                <a:latin typeface="Rockwell" panose="02060603020205020403" pitchFamily="18" charset="0"/>
                <a:cs typeface="Aharoni" pitchFamily="2" charset="-79"/>
              </a:rPr>
              <a:t>ATTENDUS</a:t>
            </a:r>
            <a:endParaRPr lang="fr-FR" sz="2800" b="1" dirty="0">
              <a:latin typeface="Rockwell" panose="02060603020205020403" pitchFamily="18" charset="0"/>
              <a:cs typeface="Aharoni" pitchFamily="2" charset="-79"/>
            </a:endParaRPr>
          </a:p>
        </p:txBody>
      </p:sp>
      <p:pic>
        <p:nvPicPr>
          <p:cNvPr id="13" name="Image 12" descr="armoirie_BF"/>
          <p:cNvPicPr/>
          <p:nvPr/>
        </p:nvPicPr>
        <p:blipFill>
          <a:blip r:embed="rId2" cstate="print"/>
          <a:srcRect/>
          <a:stretch>
            <a:fillRect/>
          </a:stretch>
        </p:blipFill>
        <p:spPr bwMode="auto">
          <a:xfrm>
            <a:off x="25455" y="-23616"/>
            <a:ext cx="884396" cy="706004"/>
          </a:xfrm>
          <a:prstGeom prst="rect">
            <a:avLst/>
          </a:prstGeom>
          <a:noFill/>
          <a:ln w="9525">
            <a:noFill/>
            <a:miter lim="800000"/>
            <a:headEnd/>
            <a:tailEnd/>
          </a:ln>
        </p:spPr>
      </p:pic>
      <p:graphicFrame>
        <p:nvGraphicFramePr>
          <p:cNvPr id="6" name="Tableau 5"/>
          <p:cNvGraphicFramePr>
            <a:graphicFrameLocks noGrp="1"/>
          </p:cNvGraphicFramePr>
          <p:nvPr>
            <p:extLst>
              <p:ext uri="{D42A27DB-BD31-4B8C-83A1-F6EECF244321}">
                <p14:modId xmlns:p14="http://schemas.microsoft.com/office/powerpoint/2010/main" val="3440176260"/>
              </p:ext>
            </p:extLst>
          </p:nvPr>
        </p:nvGraphicFramePr>
        <p:xfrm>
          <a:off x="25456" y="832512"/>
          <a:ext cx="12166544" cy="5870623"/>
        </p:xfrm>
        <a:graphic>
          <a:graphicData uri="http://schemas.openxmlformats.org/drawingml/2006/table">
            <a:tbl>
              <a:tblPr firstRow="1" firstCol="1" bandRow="1">
                <a:tableStyleId>{5C22544A-7EE6-4342-B048-85BDC9FD1C3A}</a:tableStyleId>
              </a:tblPr>
              <a:tblGrid>
                <a:gridCol w="1519042">
                  <a:extLst>
                    <a:ext uri="{9D8B030D-6E8A-4147-A177-3AD203B41FA5}">
                      <a16:colId xmlns="" xmlns:a16="http://schemas.microsoft.com/office/drawing/2014/main" val="4112961012"/>
                    </a:ext>
                  </a:extLst>
                </a:gridCol>
                <a:gridCol w="4518978">
                  <a:extLst>
                    <a:ext uri="{9D8B030D-6E8A-4147-A177-3AD203B41FA5}">
                      <a16:colId xmlns="" xmlns:a16="http://schemas.microsoft.com/office/drawing/2014/main" val="2341816530"/>
                    </a:ext>
                  </a:extLst>
                </a:gridCol>
                <a:gridCol w="6128524">
                  <a:extLst>
                    <a:ext uri="{9D8B030D-6E8A-4147-A177-3AD203B41FA5}">
                      <a16:colId xmlns="" xmlns:a16="http://schemas.microsoft.com/office/drawing/2014/main" val="2494266440"/>
                    </a:ext>
                  </a:extLst>
                </a:gridCol>
              </a:tblGrid>
              <a:tr h="432887">
                <a:tc>
                  <a:txBody>
                    <a:bodyPr/>
                    <a:lstStyle/>
                    <a:p>
                      <a:pPr algn="ctr">
                        <a:lnSpc>
                          <a:spcPct val="100000"/>
                        </a:lnSpc>
                        <a:spcAft>
                          <a:spcPts val="0"/>
                        </a:spcAft>
                      </a:pPr>
                      <a:r>
                        <a:rPr lang="fr-FR" sz="1400" b="1" dirty="0">
                          <a:solidFill>
                            <a:schemeClr val="tx1"/>
                          </a:solidFill>
                          <a:effectLst/>
                          <a:latin typeface="Rockwell" panose="02060603020205020403" pitchFamily="18" charset="0"/>
                        </a:rPr>
                        <a:t>Axes stratégiques</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a:txBody>
                    <a:bodyPr/>
                    <a:lstStyle/>
                    <a:p>
                      <a:pPr algn="ctr">
                        <a:lnSpc>
                          <a:spcPct val="100000"/>
                        </a:lnSpc>
                        <a:spcAft>
                          <a:spcPts val="0"/>
                        </a:spcAft>
                      </a:pPr>
                      <a:r>
                        <a:rPr lang="fr-FR" sz="1400" b="1">
                          <a:solidFill>
                            <a:schemeClr val="tx1"/>
                          </a:solidFill>
                          <a:effectLst/>
                          <a:latin typeface="Rockwell" panose="02060603020205020403" pitchFamily="18" charset="0"/>
                        </a:rPr>
                        <a:t>Objectifs stratégiques (OS)</a:t>
                      </a:r>
                      <a:endParaRPr lang="fr-FR" sz="1400" b="1">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a:txBody>
                    <a:bodyPr/>
                    <a:lstStyle/>
                    <a:p>
                      <a:pPr algn="ctr">
                        <a:lnSpc>
                          <a:spcPct val="100000"/>
                        </a:lnSpc>
                        <a:spcAft>
                          <a:spcPts val="0"/>
                        </a:spcAft>
                      </a:pPr>
                      <a:r>
                        <a:rPr lang="fr-FR" sz="1400" b="1" dirty="0">
                          <a:solidFill>
                            <a:schemeClr val="tx1"/>
                          </a:solidFill>
                          <a:effectLst/>
                          <a:latin typeface="Rockwell" panose="02060603020205020403" pitchFamily="18" charset="0"/>
                        </a:rPr>
                        <a:t>Effets attendus (EA)</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26319455"/>
                  </a:ext>
                </a:extLst>
              </a:tr>
              <a:tr h="228019">
                <a:tc rowSpan="13">
                  <a:txBody>
                    <a:bodyPr/>
                    <a:lstStyle/>
                    <a:p>
                      <a:pPr algn="ctr">
                        <a:lnSpc>
                          <a:spcPct val="100000"/>
                        </a:lnSpc>
                        <a:spcAft>
                          <a:spcPts val="0"/>
                        </a:spcAft>
                      </a:pPr>
                      <a:r>
                        <a:rPr lang="fr-FR" sz="1400" b="1" dirty="0">
                          <a:solidFill>
                            <a:schemeClr val="tx1"/>
                          </a:solidFill>
                          <a:effectLst/>
                          <a:latin typeface="Rockwell" panose="02060603020205020403" pitchFamily="18" charset="0"/>
                        </a:rPr>
                        <a:t>Axe 2 : développer le capital humain</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rowSpan="3">
                  <a:txBody>
                    <a:bodyPr/>
                    <a:lstStyle/>
                    <a:p>
                      <a:pPr algn="ctr">
                        <a:lnSpc>
                          <a:spcPct val="100000"/>
                        </a:lnSpc>
                        <a:spcAft>
                          <a:spcPts val="0"/>
                        </a:spcAft>
                      </a:pPr>
                      <a:r>
                        <a:rPr lang="fr-FR" sz="1400" b="1" dirty="0">
                          <a:solidFill>
                            <a:schemeClr val="tx1"/>
                          </a:solidFill>
                          <a:effectLst/>
                          <a:latin typeface="Rockwell" panose="02060603020205020403" pitchFamily="18" charset="0"/>
                        </a:rPr>
                        <a:t>OS 2.1 : promouvoir la santé des populations et accélérer la transition démographique</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a:txBody>
                    <a:bodyPr/>
                    <a:lstStyle/>
                    <a:p>
                      <a:pPr algn="l">
                        <a:lnSpc>
                          <a:spcPct val="100000"/>
                        </a:lnSpc>
                        <a:spcAft>
                          <a:spcPts val="0"/>
                        </a:spcAft>
                      </a:pPr>
                      <a:r>
                        <a:rPr lang="fr-FR" sz="1400" b="1" dirty="0">
                          <a:solidFill>
                            <a:schemeClr val="tx1"/>
                          </a:solidFill>
                          <a:effectLst/>
                          <a:latin typeface="Rockwell" panose="02060603020205020403" pitchFamily="18" charset="0"/>
                        </a:rPr>
                        <a:t>EA 2.1.1 : </a:t>
                      </a:r>
                      <a:r>
                        <a:rPr lang="fr-FR" sz="1400" b="1" dirty="0">
                          <a:solidFill>
                            <a:srgbClr val="FF0000"/>
                          </a:solidFill>
                          <a:effectLst/>
                          <a:latin typeface="Rockwell" panose="02060603020205020403" pitchFamily="18" charset="0"/>
                        </a:rPr>
                        <a:t>l'accès aux services de santé de qualité est garanti à tous</a:t>
                      </a:r>
                      <a:endParaRPr lang="fr-FR" sz="1400" b="1" dirty="0">
                        <a:solidFill>
                          <a:srgbClr val="FF0000"/>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3413566880"/>
                  </a:ext>
                </a:extLst>
              </a:tr>
              <a:tr h="456039">
                <a:tc vMerge="1">
                  <a:txBody>
                    <a:bodyPr/>
                    <a:lstStyle/>
                    <a:p>
                      <a:endParaRPr lang="fr-FR"/>
                    </a:p>
                  </a:txBody>
                  <a:tcPr/>
                </a:tc>
                <a:tc vMerge="1">
                  <a:txBody>
                    <a:bodyPr/>
                    <a:lstStyle/>
                    <a:p>
                      <a:endParaRPr lang="fr-FR"/>
                    </a:p>
                  </a:txBody>
                  <a:tcPr/>
                </a:tc>
                <a:tc>
                  <a:txBody>
                    <a:bodyPr/>
                    <a:lstStyle/>
                    <a:p>
                      <a:pPr algn="l">
                        <a:lnSpc>
                          <a:spcPct val="100000"/>
                        </a:lnSpc>
                        <a:spcAft>
                          <a:spcPts val="0"/>
                        </a:spcAft>
                      </a:pPr>
                      <a:r>
                        <a:rPr lang="fr-FR" sz="1400" b="1" dirty="0">
                          <a:solidFill>
                            <a:schemeClr val="tx1"/>
                          </a:solidFill>
                          <a:effectLst/>
                          <a:latin typeface="Rockwell" panose="02060603020205020403" pitchFamily="18" charset="0"/>
                        </a:rPr>
                        <a:t>EA 2.1.2 : l'état nutritionnel de la population, en particulier des femmes et des enfants, est amélioré</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2670063207"/>
                  </a:ext>
                </a:extLst>
              </a:tr>
              <a:tr h="684057">
                <a:tc vMerge="1">
                  <a:txBody>
                    <a:bodyPr/>
                    <a:lstStyle/>
                    <a:p>
                      <a:endParaRPr lang="fr-FR"/>
                    </a:p>
                  </a:txBody>
                  <a:tcPr/>
                </a:tc>
                <a:tc vMerge="1">
                  <a:txBody>
                    <a:bodyPr/>
                    <a:lstStyle/>
                    <a:p>
                      <a:endParaRPr lang="fr-FR"/>
                    </a:p>
                  </a:txBody>
                  <a:tcPr/>
                </a:tc>
                <a:tc>
                  <a:txBody>
                    <a:bodyPr/>
                    <a:lstStyle/>
                    <a:p>
                      <a:pPr algn="l">
                        <a:lnSpc>
                          <a:spcPct val="100000"/>
                        </a:lnSpc>
                        <a:spcAft>
                          <a:spcPts val="0"/>
                        </a:spcAft>
                      </a:pPr>
                      <a:r>
                        <a:rPr lang="fr-FR" sz="1400" b="1" dirty="0">
                          <a:solidFill>
                            <a:schemeClr val="tx1"/>
                          </a:solidFill>
                          <a:effectLst/>
                          <a:latin typeface="Rockwell" panose="02060603020205020403" pitchFamily="18" charset="0"/>
                        </a:rPr>
                        <a:t>EA 2.1.3 : le processus d'accélération de la transition démographique pour déclencher le dividende démographique est réellement mis en mouvement</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3539011538"/>
                  </a:ext>
                </a:extLst>
              </a:tr>
              <a:tr h="228019">
                <a:tc vMerge="1">
                  <a:txBody>
                    <a:bodyPr/>
                    <a:lstStyle/>
                    <a:p>
                      <a:endParaRPr lang="fr-FR"/>
                    </a:p>
                  </a:txBody>
                  <a:tcPr/>
                </a:tc>
                <a:tc rowSpan="3">
                  <a:txBody>
                    <a:bodyPr/>
                    <a:lstStyle/>
                    <a:p>
                      <a:pPr algn="ctr">
                        <a:lnSpc>
                          <a:spcPct val="100000"/>
                        </a:lnSpc>
                        <a:spcAft>
                          <a:spcPts val="0"/>
                        </a:spcAft>
                      </a:pPr>
                      <a:r>
                        <a:rPr lang="fr-FR" sz="1400" b="1" dirty="0">
                          <a:solidFill>
                            <a:schemeClr val="tx1"/>
                          </a:solidFill>
                          <a:effectLst/>
                          <a:latin typeface="Rockwell" panose="02060603020205020403" pitchFamily="18" charset="0"/>
                        </a:rPr>
                        <a:t>OS 2.2 : accroître l'offre et améliorer la qualité de l'éducation, de l'enseignement supérieur et de la formation en adéquation avec les besoins de l'économie</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a:txBody>
                    <a:bodyPr/>
                    <a:lstStyle/>
                    <a:p>
                      <a:pPr algn="l">
                        <a:lnSpc>
                          <a:spcPct val="100000"/>
                        </a:lnSpc>
                        <a:spcAft>
                          <a:spcPts val="0"/>
                        </a:spcAft>
                      </a:pPr>
                      <a:r>
                        <a:rPr lang="fr-FR" sz="1400" b="1">
                          <a:solidFill>
                            <a:schemeClr val="tx1"/>
                          </a:solidFill>
                          <a:effectLst/>
                          <a:latin typeface="Rockwell" panose="02060603020205020403" pitchFamily="18" charset="0"/>
                        </a:rPr>
                        <a:t>EA 2.2.1 : l'accès de tous à une éducation de qualité est amélioré</a:t>
                      </a:r>
                      <a:endParaRPr lang="fr-FR" sz="1400" b="1">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4245804612"/>
                  </a:ext>
                </a:extLst>
              </a:tr>
              <a:tr h="456039">
                <a:tc vMerge="1">
                  <a:txBody>
                    <a:bodyPr/>
                    <a:lstStyle/>
                    <a:p>
                      <a:endParaRPr lang="fr-FR"/>
                    </a:p>
                  </a:txBody>
                  <a:tcPr/>
                </a:tc>
                <a:tc vMerge="1">
                  <a:txBody>
                    <a:bodyPr/>
                    <a:lstStyle/>
                    <a:p>
                      <a:endParaRPr lang="fr-FR"/>
                    </a:p>
                  </a:txBody>
                  <a:tcPr/>
                </a:tc>
                <a:tc>
                  <a:txBody>
                    <a:bodyPr/>
                    <a:lstStyle/>
                    <a:p>
                      <a:pPr algn="l">
                        <a:lnSpc>
                          <a:spcPct val="100000"/>
                        </a:lnSpc>
                        <a:spcAft>
                          <a:spcPts val="0"/>
                        </a:spcAft>
                      </a:pPr>
                      <a:r>
                        <a:rPr lang="fr-FR" sz="1400" b="1" dirty="0">
                          <a:solidFill>
                            <a:schemeClr val="tx1"/>
                          </a:solidFill>
                          <a:effectLst/>
                          <a:latin typeface="Rockwell" panose="02060603020205020403" pitchFamily="18" charset="0"/>
                        </a:rPr>
                        <a:t>EA 2.2.2 : la disponibilité et l'employabilité des ressources humaines sont améliorées</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58354603"/>
                  </a:ext>
                </a:extLst>
              </a:tr>
              <a:tr h="456039">
                <a:tc vMerge="1">
                  <a:txBody>
                    <a:bodyPr/>
                    <a:lstStyle/>
                    <a:p>
                      <a:endParaRPr lang="fr-FR"/>
                    </a:p>
                  </a:txBody>
                  <a:tcPr/>
                </a:tc>
                <a:tc vMerge="1">
                  <a:txBody>
                    <a:bodyPr/>
                    <a:lstStyle/>
                    <a:p>
                      <a:endParaRPr lang="fr-FR"/>
                    </a:p>
                  </a:txBody>
                  <a:tcPr/>
                </a:tc>
                <a:tc>
                  <a:txBody>
                    <a:bodyPr/>
                    <a:lstStyle/>
                    <a:p>
                      <a:pPr algn="l">
                        <a:lnSpc>
                          <a:spcPct val="100000"/>
                        </a:lnSpc>
                        <a:spcAft>
                          <a:spcPts val="0"/>
                        </a:spcAft>
                      </a:pPr>
                      <a:r>
                        <a:rPr lang="fr-FR" sz="1400" b="1" dirty="0">
                          <a:solidFill>
                            <a:schemeClr val="tx1"/>
                          </a:solidFill>
                          <a:effectLst/>
                          <a:latin typeface="Rockwell" panose="02060603020205020403" pitchFamily="18" charset="0"/>
                        </a:rPr>
                        <a:t>EA 2.2.3 : l'accès à un enseignement supérieur de qualité adapté aux besoins de la transformation structurelle de l'économie est assuré</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4135251790"/>
                  </a:ext>
                </a:extLst>
              </a:tr>
              <a:tr h="649330">
                <a:tc vMerge="1">
                  <a:txBody>
                    <a:bodyPr/>
                    <a:lstStyle/>
                    <a:p>
                      <a:endParaRPr lang="fr-FR"/>
                    </a:p>
                  </a:txBody>
                  <a:tcPr/>
                </a:tc>
                <a:tc>
                  <a:txBody>
                    <a:bodyPr/>
                    <a:lstStyle/>
                    <a:p>
                      <a:pPr algn="ctr">
                        <a:lnSpc>
                          <a:spcPct val="100000"/>
                        </a:lnSpc>
                        <a:spcAft>
                          <a:spcPts val="0"/>
                        </a:spcAft>
                      </a:pPr>
                      <a:r>
                        <a:rPr lang="fr-FR" sz="1400" b="1" dirty="0">
                          <a:solidFill>
                            <a:schemeClr val="tx1"/>
                          </a:solidFill>
                          <a:effectLst/>
                          <a:latin typeface="Rockwell" panose="02060603020205020403" pitchFamily="18" charset="0"/>
                        </a:rPr>
                        <a:t>OS 2.3 : promouvoir la recherche et l'innovation au service de la transformation structurelle de l'économie</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a:txBody>
                    <a:bodyPr/>
                    <a:lstStyle/>
                    <a:p>
                      <a:pPr algn="l">
                        <a:lnSpc>
                          <a:spcPct val="100000"/>
                        </a:lnSpc>
                        <a:spcAft>
                          <a:spcPts val="0"/>
                        </a:spcAft>
                      </a:pPr>
                      <a:r>
                        <a:rPr lang="fr-FR" sz="1400" b="1" dirty="0">
                          <a:solidFill>
                            <a:schemeClr val="tx1"/>
                          </a:solidFill>
                          <a:effectLst/>
                          <a:latin typeface="Rockwell" panose="02060603020205020403" pitchFamily="18" charset="0"/>
                        </a:rPr>
                        <a:t>EA 2.3.1 : la recherche et l'innovation sont davantage au service de la transformation structurelle de l'économie</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2456607263"/>
                  </a:ext>
                </a:extLst>
              </a:tr>
              <a:tr h="228019">
                <a:tc vMerge="1">
                  <a:txBody>
                    <a:bodyPr/>
                    <a:lstStyle/>
                    <a:p>
                      <a:endParaRPr lang="fr-FR"/>
                    </a:p>
                  </a:txBody>
                  <a:tcPr/>
                </a:tc>
                <a:tc rowSpan="2">
                  <a:txBody>
                    <a:bodyPr/>
                    <a:lstStyle/>
                    <a:p>
                      <a:pPr algn="ctr">
                        <a:lnSpc>
                          <a:spcPct val="100000"/>
                        </a:lnSpc>
                        <a:spcAft>
                          <a:spcPts val="0"/>
                        </a:spcAft>
                      </a:pPr>
                      <a:r>
                        <a:rPr lang="fr-FR" sz="1400" b="1" dirty="0">
                          <a:solidFill>
                            <a:schemeClr val="tx1"/>
                          </a:solidFill>
                          <a:effectLst/>
                          <a:latin typeface="Rockwell" panose="02060603020205020403" pitchFamily="18" charset="0"/>
                        </a:rPr>
                        <a:t>OS 2.4 : promouvoir l'emploi décent et la protection sociale pour tous, y compris pour les jeunes et les femmes</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a:txBody>
                    <a:bodyPr/>
                    <a:lstStyle/>
                    <a:p>
                      <a:pPr algn="l">
                        <a:lnSpc>
                          <a:spcPct val="100000"/>
                        </a:lnSpc>
                        <a:spcAft>
                          <a:spcPts val="0"/>
                        </a:spcAft>
                      </a:pPr>
                      <a:r>
                        <a:rPr lang="fr-FR" sz="1400" b="1" dirty="0">
                          <a:solidFill>
                            <a:schemeClr val="tx1"/>
                          </a:solidFill>
                          <a:effectLst/>
                          <a:latin typeface="Rockwell" panose="02060603020205020403" pitchFamily="18" charset="0"/>
                        </a:rPr>
                        <a:t>EA 2.4.1 : l'emploi décent et la protection sociale sont garantis à tous</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2350361434"/>
                  </a:ext>
                </a:extLst>
              </a:tr>
              <a:tr h="456039">
                <a:tc vMerge="1">
                  <a:txBody>
                    <a:bodyPr/>
                    <a:lstStyle/>
                    <a:p>
                      <a:endParaRPr lang="fr-FR"/>
                    </a:p>
                  </a:txBody>
                  <a:tcPr/>
                </a:tc>
                <a:tc vMerge="1">
                  <a:txBody>
                    <a:bodyPr/>
                    <a:lstStyle/>
                    <a:p>
                      <a:endParaRPr lang="fr-FR"/>
                    </a:p>
                  </a:txBody>
                  <a:tcPr/>
                </a:tc>
                <a:tc>
                  <a:txBody>
                    <a:bodyPr/>
                    <a:lstStyle/>
                    <a:p>
                      <a:pPr algn="l">
                        <a:lnSpc>
                          <a:spcPct val="100000"/>
                        </a:lnSpc>
                        <a:spcAft>
                          <a:spcPts val="0"/>
                        </a:spcAft>
                      </a:pPr>
                      <a:r>
                        <a:rPr lang="fr-FR" sz="1400" b="1" dirty="0">
                          <a:solidFill>
                            <a:schemeClr val="tx1"/>
                          </a:solidFill>
                          <a:effectLst/>
                          <a:latin typeface="Rockwell" panose="02060603020205020403" pitchFamily="18" charset="0"/>
                        </a:rPr>
                        <a:t>EA 2.4.2 : les inégalités sociales et de genre sont réduites et la femme est promue comme acteur dynamique du développement</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3370763851"/>
                  </a:ext>
                </a:extLst>
              </a:tr>
              <a:tr h="456039">
                <a:tc vMerge="1">
                  <a:txBody>
                    <a:bodyPr/>
                    <a:lstStyle/>
                    <a:p>
                      <a:endParaRPr lang="fr-FR"/>
                    </a:p>
                  </a:txBody>
                  <a:tcPr/>
                </a:tc>
                <a:tc rowSpan="4">
                  <a:txBody>
                    <a:bodyPr/>
                    <a:lstStyle/>
                    <a:p>
                      <a:pPr algn="ctr">
                        <a:lnSpc>
                          <a:spcPct val="100000"/>
                        </a:lnSpc>
                        <a:spcAft>
                          <a:spcPts val="0"/>
                        </a:spcAft>
                      </a:pPr>
                      <a:r>
                        <a:rPr lang="fr-FR" sz="1400" b="1" dirty="0">
                          <a:solidFill>
                            <a:schemeClr val="tx1"/>
                          </a:solidFill>
                          <a:effectLst/>
                          <a:latin typeface="Rockwell" panose="02060603020205020403" pitchFamily="18" charset="0"/>
                        </a:rPr>
                        <a:t>OS 2.5 : améliorer le cadre de vie, l'accès à l'eau, à l'assainissement et aux services énergétiques de qualité</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a:txBody>
                    <a:bodyPr/>
                    <a:lstStyle/>
                    <a:p>
                      <a:pPr algn="l">
                        <a:lnSpc>
                          <a:spcPct val="100000"/>
                        </a:lnSpc>
                        <a:spcAft>
                          <a:spcPts val="0"/>
                        </a:spcAft>
                      </a:pPr>
                      <a:r>
                        <a:rPr lang="fr-FR" sz="1400" b="1" dirty="0">
                          <a:solidFill>
                            <a:schemeClr val="tx1"/>
                          </a:solidFill>
                          <a:effectLst/>
                          <a:latin typeface="Rockwell" panose="02060603020205020403" pitchFamily="18" charset="0"/>
                        </a:rPr>
                        <a:t>EA 2.5.1 : l'accès de tous à un cadre de vie décent, à l'eau et à l'assainissement de qualité est garanti</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234972249"/>
                  </a:ext>
                </a:extLst>
              </a:tr>
              <a:tr h="456039">
                <a:tc vMerge="1">
                  <a:txBody>
                    <a:bodyPr/>
                    <a:lstStyle/>
                    <a:p>
                      <a:endParaRPr lang="fr-FR"/>
                    </a:p>
                  </a:txBody>
                  <a:tcPr/>
                </a:tc>
                <a:tc vMerge="1">
                  <a:txBody>
                    <a:bodyPr/>
                    <a:lstStyle/>
                    <a:p>
                      <a:endParaRPr lang="fr-FR"/>
                    </a:p>
                  </a:txBody>
                  <a:tcPr/>
                </a:tc>
                <a:tc>
                  <a:txBody>
                    <a:bodyPr/>
                    <a:lstStyle/>
                    <a:p>
                      <a:pPr algn="l">
                        <a:lnSpc>
                          <a:spcPct val="100000"/>
                        </a:lnSpc>
                        <a:spcAft>
                          <a:spcPts val="0"/>
                        </a:spcAft>
                      </a:pPr>
                      <a:r>
                        <a:rPr lang="fr-FR" sz="1400" b="1" dirty="0">
                          <a:solidFill>
                            <a:schemeClr val="tx1"/>
                          </a:solidFill>
                          <a:effectLst/>
                          <a:latin typeface="Rockwell" panose="02060603020205020403" pitchFamily="18" charset="0"/>
                        </a:rPr>
                        <a:t>EA 2.5.2 : l'accès aux services énergétiques de qualité et l'efficacité énergétiques sont garantis</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1361413719"/>
                  </a:ext>
                </a:extLst>
              </a:tr>
              <a:tr h="228019">
                <a:tc vMerge="1">
                  <a:txBody>
                    <a:bodyPr/>
                    <a:lstStyle/>
                    <a:p>
                      <a:endParaRPr lang="fr-FR"/>
                    </a:p>
                  </a:txBody>
                  <a:tcPr/>
                </a:tc>
                <a:tc vMerge="1">
                  <a:txBody>
                    <a:bodyPr/>
                    <a:lstStyle/>
                    <a:p>
                      <a:endParaRPr lang="fr-FR"/>
                    </a:p>
                  </a:txBody>
                  <a:tcPr/>
                </a:tc>
                <a:tc>
                  <a:txBody>
                    <a:bodyPr/>
                    <a:lstStyle/>
                    <a:p>
                      <a:pPr algn="l">
                        <a:lnSpc>
                          <a:spcPct val="100000"/>
                        </a:lnSpc>
                        <a:spcAft>
                          <a:spcPts val="0"/>
                        </a:spcAft>
                      </a:pPr>
                      <a:r>
                        <a:rPr lang="fr-FR" sz="1400" b="1" dirty="0">
                          <a:solidFill>
                            <a:schemeClr val="tx1"/>
                          </a:solidFill>
                          <a:effectLst/>
                          <a:latin typeface="Rockwell" panose="02060603020205020403" pitchFamily="18" charset="0"/>
                        </a:rPr>
                        <a:t>EA 2.5.3 : la croissance urbaine est planifiée et maîtrisée</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1245020289"/>
                  </a:ext>
                </a:extLst>
              </a:tr>
              <a:tr h="456039">
                <a:tc vMerge="1">
                  <a:txBody>
                    <a:bodyPr/>
                    <a:lstStyle/>
                    <a:p>
                      <a:endParaRPr lang="fr-FR"/>
                    </a:p>
                  </a:txBody>
                  <a:tcPr/>
                </a:tc>
                <a:tc vMerge="1">
                  <a:txBody>
                    <a:bodyPr/>
                    <a:lstStyle/>
                    <a:p>
                      <a:endParaRPr lang="fr-FR"/>
                    </a:p>
                  </a:txBody>
                  <a:tcPr/>
                </a:tc>
                <a:tc>
                  <a:txBody>
                    <a:bodyPr/>
                    <a:lstStyle/>
                    <a:p>
                      <a:pPr algn="l">
                        <a:lnSpc>
                          <a:spcPct val="100000"/>
                        </a:lnSpc>
                        <a:spcAft>
                          <a:spcPts val="0"/>
                        </a:spcAft>
                      </a:pPr>
                      <a:r>
                        <a:rPr lang="fr-FR" sz="1400" b="1" dirty="0">
                          <a:solidFill>
                            <a:schemeClr val="tx1"/>
                          </a:solidFill>
                          <a:effectLst/>
                          <a:latin typeface="Rockwell" panose="02060603020205020403" pitchFamily="18" charset="0"/>
                        </a:rPr>
                        <a:t>EA 2.5.4 : l'accès à des logements décents et aux bâtiments publics est assuré pour tous</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997753230"/>
                  </a:ext>
                </a:extLst>
              </a:tr>
            </a:tbl>
          </a:graphicData>
        </a:graphic>
      </p:graphicFrame>
    </p:spTree>
    <p:extLst>
      <p:ext uri="{BB962C8B-B14F-4D97-AF65-F5344CB8AC3E}">
        <p14:creationId xmlns:p14="http://schemas.microsoft.com/office/powerpoint/2010/main" val="14716851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a:xfrm>
            <a:off x="0" y="0"/>
            <a:ext cx="12192000" cy="682388"/>
          </a:xfrm>
          <a:prstGeom prst="round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a:lstStyle/>
          <a:p>
            <a:pPr algn="ctr"/>
            <a:r>
              <a:rPr lang="fr-FR" sz="2800" b="1" dirty="0">
                <a:latin typeface="Rockwell" panose="02060603020205020403" pitchFamily="18" charset="0"/>
                <a:cs typeface="Aharoni" pitchFamily="2" charset="-79"/>
              </a:rPr>
              <a:t>AXES ET OBJECTIFS STRATÉGIQUES, EFFETS </a:t>
            </a:r>
            <a:r>
              <a:rPr lang="fr-FR" sz="2800" b="1" dirty="0" smtClean="0">
                <a:latin typeface="Rockwell" panose="02060603020205020403" pitchFamily="18" charset="0"/>
                <a:cs typeface="Aharoni" pitchFamily="2" charset="-79"/>
              </a:rPr>
              <a:t>ATTENDUS</a:t>
            </a:r>
            <a:endParaRPr lang="fr-FR" sz="2800" b="1" dirty="0">
              <a:latin typeface="Rockwell" panose="02060603020205020403" pitchFamily="18" charset="0"/>
              <a:cs typeface="Aharoni" pitchFamily="2" charset="-79"/>
            </a:endParaRPr>
          </a:p>
        </p:txBody>
      </p:sp>
      <p:pic>
        <p:nvPicPr>
          <p:cNvPr id="13" name="Image 12" descr="armoirie_BF"/>
          <p:cNvPicPr/>
          <p:nvPr/>
        </p:nvPicPr>
        <p:blipFill>
          <a:blip r:embed="rId2" cstate="print"/>
          <a:srcRect/>
          <a:stretch>
            <a:fillRect/>
          </a:stretch>
        </p:blipFill>
        <p:spPr bwMode="auto">
          <a:xfrm>
            <a:off x="25455" y="-23616"/>
            <a:ext cx="884396" cy="706004"/>
          </a:xfrm>
          <a:prstGeom prst="rect">
            <a:avLst/>
          </a:prstGeom>
          <a:noFill/>
          <a:ln w="9525">
            <a:noFill/>
            <a:miter lim="800000"/>
            <a:headEnd/>
            <a:tailEnd/>
          </a:ln>
        </p:spPr>
      </p:pic>
      <p:graphicFrame>
        <p:nvGraphicFramePr>
          <p:cNvPr id="7" name="Tableau 6"/>
          <p:cNvGraphicFramePr>
            <a:graphicFrameLocks noGrp="1"/>
          </p:cNvGraphicFramePr>
          <p:nvPr>
            <p:extLst>
              <p:ext uri="{D42A27DB-BD31-4B8C-83A1-F6EECF244321}">
                <p14:modId xmlns:p14="http://schemas.microsoft.com/office/powerpoint/2010/main" val="1685617268"/>
              </p:ext>
            </p:extLst>
          </p:nvPr>
        </p:nvGraphicFramePr>
        <p:xfrm>
          <a:off x="100418" y="876427"/>
          <a:ext cx="12003634" cy="5517929"/>
        </p:xfrm>
        <a:graphic>
          <a:graphicData uri="http://schemas.openxmlformats.org/drawingml/2006/table">
            <a:tbl>
              <a:tblPr firstRow="1" firstCol="1" bandRow="1">
                <a:tableStyleId>{5C22544A-7EE6-4342-B048-85BDC9FD1C3A}</a:tableStyleId>
              </a:tblPr>
              <a:tblGrid>
                <a:gridCol w="1770412">
                  <a:extLst>
                    <a:ext uri="{9D8B030D-6E8A-4147-A177-3AD203B41FA5}">
                      <a16:colId xmlns="" xmlns:a16="http://schemas.microsoft.com/office/drawing/2014/main" val="4112961012"/>
                    </a:ext>
                  </a:extLst>
                </a:gridCol>
                <a:gridCol w="2938128">
                  <a:extLst>
                    <a:ext uri="{9D8B030D-6E8A-4147-A177-3AD203B41FA5}">
                      <a16:colId xmlns="" xmlns:a16="http://schemas.microsoft.com/office/drawing/2014/main" val="2341816530"/>
                    </a:ext>
                  </a:extLst>
                </a:gridCol>
                <a:gridCol w="7295094">
                  <a:extLst>
                    <a:ext uri="{9D8B030D-6E8A-4147-A177-3AD203B41FA5}">
                      <a16:colId xmlns="" xmlns:a16="http://schemas.microsoft.com/office/drawing/2014/main" val="2494266440"/>
                    </a:ext>
                  </a:extLst>
                </a:gridCol>
              </a:tblGrid>
              <a:tr h="301913">
                <a:tc>
                  <a:txBody>
                    <a:bodyPr/>
                    <a:lstStyle/>
                    <a:p>
                      <a:pPr algn="ctr">
                        <a:lnSpc>
                          <a:spcPct val="100000"/>
                        </a:lnSpc>
                        <a:spcAft>
                          <a:spcPts val="0"/>
                        </a:spcAft>
                      </a:pPr>
                      <a:r>
                        <a:rPr lang="fr-FR" sz="1400" b="1" dirty="0">
                          <a:solidFill>
                            <a:schemeClr val="tx1"/>
                          </a:solidFill>
                          <a:effectLst/>
                          <a:latin typeface="Rockwell" panose="02060603020205020403" pitchFamily="18" charset="0"/>
                        </a:rPr>
                        <a:t>Axes stratégiques</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a:txBody>
                    <a:bodyPr/>
                    <a:lstStyle/>
                    <a:p>
                      <a:pPr algn="ctr">
                        <a:lnSpc>
                          <a:spcPct val="100000"/>
                        </a:lnSpc>
                        <a:spcAft>
                          <a:spcPts val="0"/>
                        </a:spcAft>
                      </a:pPr>
                      <a:r>
                        <a:rPr lang="fr-FR" sz="1400" b="1" dirty="0">
                          <a:solidFill>
                            <a:schemeClr val="tx1"/>
                          </a:solidFill>
                          <a:effectLst/>
                          <a:latin typeface="Rockwell" panose="02060603020205020403" pitchFamily="18" charset="0"/>
                        </a:rPr>
                        <a:t>Objectifs stratégiques (OS)</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a:txBody>
                    <a:bodyPr/>
                    <a:lstStyle/>
                    <a:p>
                      <a:pPr algn="ctr">
                        <a:lnSpc>
                          <a:spcPct val="100000"/>
                        </a:lnSpc>
                        <a:spcAft>
                          <a:spcPts val="0"/>
                        </a:spcAft>
                      </a:pPr>
                      <a:r>
                        <a:rPr lang="fr-FR" sz="1400" b="1" dirty="0">
                          <a:solidFill>
                            <a:schemeClr val="tx1"/>
                          </a:solidFill>
                          <a:effectLst/>
                          <a:latin typeface="Rockwell" panose="02060603020205020403" pitchFamily="18" charset="0"/>
                        </a:rPr>
                        <a:t>Effets attendus (</a:t>
                      </a:r>
                      <a:r>
                        <a:rPr lang="fr-FR" sz="1400" b="1" dirty="0" err="1">
                          <a:solidFill>
                            <a:schemeClr val="tx1"/>
                          </a:solidFill>
                          <a:effectLst/>
                          <a:latin typeface="Rockwell" panose="02060603020205020403" pitchFamily="18" charset="0"/>
                        </a:rPr>
                        <a:t>EA</a:t>
                      </a:r>
                      <a:r>
                        <a:rPr lang="fr-FR" sz="1400" b="1" dirty="0">
                          <a:solidFill>
                            <a:schemeClr val="tx1"/>
                          </a:solidFill>
                          <a:effectLst/>
                          <a:latin typeface="Rockwell" panose="02060603020205020403" pitchFamily="18" charset="0"/>
                        </a:rPr>
                        <a:t>)</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26319455"/>
                  </a:ext>
                </a:extLst>
              </a:tr>
              <a:tr h="905735">
                <a:tc rowSpan="7">
                  <a:txBody>
                    <a:bodyPr/>
                    <a:lstStyle/>
                    <a:p>
                      <a:pPr algn="ctr">
                        <a:lnSpc>
                          <a:spcPct val="100000"/>
                        </a:lnSpc>
                        <a:spcAft>
                          <a:spcPts val="0"/>
                        </a:spcAft>
                      </a:pPr>
                      <a:r>
                        <a:rPr lang="fr-FR" sz="1400" b="1" dirty="0">
                          <a:solidFill>
                            <a:schemeClr val="tx1"/>
                          </a:solidFill>
                          <a:effectLst/>
                          <a:latin typeface="Rockwell" panose="02060603020205020403" pitchFamily="18" charset="0"/>
                        </a:rPr>
                        <a:t>Axe 3 : dynamiser les secteurs porteurs pour l'économie et l'emploi</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rowSpan="2">
                  <a:txBody>
                    <a:bodyPr/>
                    <a:lstStyle/>
                    <a:p>
                      <a:pPr algn="ctr">
                        <a:lnSpc>
                          <a:spcPct val="100000"/>
                        </a:lnSpc>
                        <a:spcAft>
                          <a:spcPts val="0"/>
                        </a:spcAft>
                      </a:pPr>
                      <a:r>
                        <a:rPr lang="fr-FR" sz="1400" b="1" dirty="0">
                          <a:solidFill>
                            <a:schemeClr val="tx1"/>
                          </a:solidFill>
                          <a:effectLst/>
                          <a:latin typeface="Rockwell" panose="02060603020205020403" pitchFamily="18" charset="0"/>
                        </a:rPr>
                        <a:t>OS 3.3 : promouvoir le commerce et  l'expansion des industries de services à forte valeur ajoutée et créatrices d'emplois décents</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a:txBody>
                    <a:bodyPr/>
                    <a:lstStyle/>
                    <a:p>
                      <a:pPr algn="l">
                        <a:lnSpc>
                          <a:spcPct val="100000"/>
                        </a:lnSpc>
                        <a:spcAft>
                          <a:spcPts val="0"/>
                        </a:spcAft>
                      </a:pPr>
                      <a:r>
                        <a:rPr lang="fr-FR" sz="1400" b="1" dirty="0">
                          <a:solidFill>
                            <a:schemeClr val="tx1"/>
                          </a:solidFill>
                          <a:effectLst/>
                          <a:latin typeface="Rockwell" panose="02060603020205020403" pitchFamily="18" charset="0"/>
                        </a:rPr>
                        <a:t>EA 3.3.1 : le secteur tertiaire se formalise et est davantage dynamique et créateur d'emplois décents</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942067504"/>
                  </a:ext>
                </a:extLst>
              </a:tr>
              <a:tr h="488168">
                <a:tc vMerge="1">
                  <a:txBody>
                    <a:bodyPr/>
                    <a:lstStyle/>
                    <a:p>
                      <a:endParaRPr lang="fr-FR"/>
                    </a:p>
                  </a:txBody>
                  <a:tcPr/>
                </a:tc>
                <a:tc vMerge="1">
                  <a:txBody>
                    <a:bodyPr/>
                    <a:lstStyle/>
                    <a:p>
                      <a:endParaRPr lang="fr-FR"/>
                    </a:p>
                  </a:txBody>
                  <a:tcPr/>
                </a:tc>
                <a:tc>
                  <a:txBody>
                    <a:bodyPr/>
                    <a:lstStyle/>
                    <a:p>
                      <a:pPr algn="l">
                        <a:lnSpc>
                          <a:spcPct val="100000"/>
                        </a:lnSpc>
                        <a:spcAft>
                          <a:spcPts val="0"/>
                        </a:spcAft>
                      </a:pPr>
                      <a:r>
                        <a:rPr lang="fr-FR" sz="1400" b="1" dirty="0">
                          <a:solidFill>
                            <a:schemeClr val="tx1"/>
                          </a:solidFill>
                          <a:effectLst/>
                          <a:latin typeface="Rockwell" panose="02060603020205020403" pitchFamily="18" charset="0"/>
                        </a:rPr>
                        <a:t>EA 3.3.2 : la mise en marché des produits nationaux est renforcée</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1402769730"/>
                  </a:ext>
                </a:extLst>
              </a:tr>
              <a:tr h="652239">
                <a:tc vMerge="1">
                  <a:txBody>
                    <a:bodyPr/>
                    <a:lstStyle/>
                    <a:p>
                      <a:endParaRPr lang="fr-FR"/>
                    </a:p>
                  </a:txBody>
                  <a:tcPr/>
                </a:tc>
                <a:tc rowSpan="3">
                  <a:txBody>
                    <a:bodyPr/>
                    <a:lstStyle/>
                    <a:p>
                      <a:pPr algn="ctr">
                        <a:lnSpc>
                          <a:spcPct val="100000"/>
                        </a:lnSpc>
                        <a:spcAft>
                          <a:spcPts val="0"/>
                        </a:spcAft>
                      </a:pPr>
                      <a:r>
                        <a:rPr lang="fr-FR" sz="1400" b="1" dirty="0">
                          <a:solidFill>
                            <a:schemeClr val="tx1"/>
                          </a:solidFill>
                          <a:effectLst/>
                          <a:latin typeface="Rockwell" panose="02060603020205020403" pitchFamily="18" charset="0"/>
                        </a:rPr>
                        <a:t>OS 3.4 : développer des infrastructures de qualité et résilientes, pour favoriser la transformation structurelle de l'économie</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a:txBody>
                    <a:bodyPr/>
                    <a:lstStyle/>
                    <a:p>
                      <a:pPr algn="l">
                        <a:lnSpc>
                          <a:spcPct val="100000"/>
                        </a:lnSpc>
                        <a:spcAft>
                          <a:spcPts val="0"/>
                        </a:spcAft>
                      </a:pPr>
                      <a:r>
                        <a:rPr lang="fr-FR" sz="1400" b="1" dirty="0">
                          <a:solidFill>
                            <a:schemeClr val="tx1"/>
                          </a:solidFill>
                          <a:effectLst/>
                          <a:latin typeface="Rockwell" panose="02060603020205020403" pitchFamily="18" charset="0"/>
                        </a:rPr>
                        <a:t>EA 3.4.1 : Les capacités de mobilisation et la gestion intégrée des ressources en eau sont renforcées</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1076451900"/>
                  </a:ext>
                </a:extLst>
              </a:tr>
              <a:tr h="678326">
                <a:tc vMerge="1">
                  <a:txBody>
                    <a:bodyPr/>
                    <a:lstStyle/>
                    <a:p>
                      <a:endParaRPr lang="fr-FR"/>
                    </a:p>
                  </a:txBody>
                  <a:tcPr/>
                </a:tc>
                <a:tc vMerge="1">
                  <a:txBody>
                    <a:bodyPr/>
                    <a:lstStyle/>
                    <a:p>
                      <a:endParaRPr lang="fr-FR"/>
                    </a:p>
                  </a:txBody>
                  <a:tcPr/>
                </a:tc>
                <a:tc>
                  <a:txBody>
                    <a:bodyPr/>
                    <a:lstStyle/>
                    <a:p>
                      <a:pPr algn="l">
                        <a:lnSpc>
                          <a:spcPct val="100000"/>
                        </a:lnSpc>
                        <a:spcAft>
                          <a:spcPts val="0"/>
                        </a:spcAft>
                      </a:pPr>
                      <a:r>
                        <a:rPr lang="fr-FR" sz="1400" b="1" dirty="0">
                          <a:solidFill>
                            <a:schemeClr val="tx1"/>
                          </a:solidFill>
                          <a:effectLst/>
                          <a:latin typeface="Rockwell" panose="02060603020205020403" pitchFamily="18" charset="0"/>
                        </a:rPr>
                        <a:t>EA 3.4.2 : la qualité, la fiabilité et l'accessibilité des infrastructures sont accrues pour faciliter la transformation structurelle de l'économie</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2760632610"/>
                  </a:ext>
                </a:extLst>
              </a:tr>
              <a:tr h="821819">
                <a:tc vMerge="1">
                  <a:txBody>
                    <a:bodyPr/>
                    <a:lstStyle/>
                    <a:p>
                      <a:endParaRPr lang="fr-FR"/>
                    </a:p>
                  </a:txBody>
                  <a:tcPr/>
                </a:tc>
                <a:tc vMerge="1">
                  <a:txBody>
                    <a:bodyPr/>
                    <a:lstStyle/>
                    <a:p>
                      <a:endParaRPr lang="fr-FR"/>
                    </a:p>
                  </a:txBody>
                  <a:tcPr/>
                </a:tc>
                <a:tc>
                  <a:txBody>
                    <a:bodyPr/>
                    <a:lstStyle/>
                    <a:p>
                      <a:pPr algn="l">
                        <a:lnSpc>
                          <a:spcPct val="100000"/>
                        </a:lnSpc>
                        <a:spcAft>
                          <a:spcPts val="0"/>
                        </a:spcAft>
                      </a:pPr>
                      <a:r>
                        <a:rPr lang="fr-FR" sz="1400" b="1" dirty="0">
                          <a:solidFill>
                            <a:schemeClr val="tx1"/>
                          </a:solidFill>
                          <a:effectLst/>
                          <a:latin typeface="Rockwell" panose="02060603020205020403" pitchFamily="18" charset="0"/>
                        </a:rPr>
                        <a:t>EA 3.4.3 : la contribution des pôles de croissance et de compétitivité (agropoles, technopoles, ZES) à l'économie est accrue</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3644245523"/>
                  </a:ext>
                </a:extLst>
              </a:tr>
              <a:tr h="600059">
                <a:tc vMerge="1">
                  <a:txBody>
                    <a:bodyPr/>
                    <a:lstStyle/>
                    <a:p>
                      <a:endParaRPr lang="fr-FR"/>
                    </a:p>
                  </a:txBody>
                  <a:tcPr/>
                </a:tc>
                <a:tc rowSpan="2">
                  <a:txBody>
                    <a:bodyPr/>
                    <a:lstStyle/>
                    <a:p>
                      <a:pPr algn="ctr">
                        <a:lnSpc>
                          <a:spcPct val="100000"/>
                        </a:lnSpc>
                        <a:spcAft>
                          <a:spcPts val="0"/>
                        </a:spcAft>
                      </a:pPr>
                      <a:r>
                        <a:rPr lang="fr-FR" sz="1400" b="1" dirty="0">
                          <a:solidFill>
                            <a:schemeClr val="tx1"/>
                          </a:solidFill>
                          <a:effectLst/>
                          <a:latin typeface="Rockwell" panose="02060603020205020403" pitchFamily="18" charset="0"/>
                        </a:rPr>
                        <a:t>OS 3.5 : inverser la tendance de la dégradation de l'environnement et assurer durablement la gestion des ressources naturelles et environnementales</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tc>
                  <a:txBody>
                    <a:bodyPr/>
                    <a:lstStyle/>
                    <a:p>
                      <a:pPr algn="l">
                        <a:lnSpc>
                          <a:spcPct val="100000"/>
                        </a:lnSpc>
                        <a:spcAft>
                          <a:spcPts val="0"/>
                        </a:spcAft>
                      </a:pPr>
                      <a:r>
                        <a:rPr lang="fr-FR" sz="1400" b="1" dirty="0">
                          <a:solidFill>
                            <a:schemeClr val="tx1"/>
                          </a:solidFill>
                          <a:effectLst/>
                          <a:latin typeface="Rockwell" panose="02060603020205020403" pitchFamily="18" charset="0"/>
                        </a:rPr>
                        <a:t>EA 3.5.1 : l'environnement et les ressources naturelles sont gérés durablement</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781371389"/>
                  </a:ext>
                </a:extLst>
              </a:tr>
              <a:tr h="1069670">
                <a:tc vMerge="1">
                  <a:txBody>
                    <a:bodyPr/>
                    <a:lstStyle/>
                    <a:p>
                      <a:endParaRPr lang="fr-FR"/>
                    </a:p>
                  </a:txBody>
                  <a:tcPr/>
                </a:tc>
                <a:tc vMerge="1">
                  <a:txBody>
                    <a:bodyPr/>
                    <a:lstStyle/>
                    <a:p>
                      <a:endParaRPr lang="fr-FR"/>
                    </a:p>
                  </a:txBody>
                  <a:tcPr/>
                </a:tc>
                <a:tc>
                  <a:txBody>
                    <a:bodyPr/>
                    <a:lstStyle/>
                    <a:p>
                      <a:pPr algn="l">
                        <a:lnSpc>
                          <a:spcPct val="100000"/>
                        </a:lnSpc>
                        <a:spcAft>
                          <a:spcPts val="0"/>
                        </a:spcAft>
                      </a:pPr>
                      <a:r>
                        <a:rPr lang="fr-FR" sz="1400" b="1" dirty="0">
                          <a:solidFill>
                            <a:schemeClr val="tx1"/>
                          </a:solidFill>
                          <a:effectLst/>
                          <a:latin typeface="Rockwell" panose="02060603020205020403" pitchFamily="18" charset="0"/>
                        </a:rPr>
                        <a:t>EA 3.5.2 : les capacités d'atténuation et d'adaptation aux effets néfastes du changement climatique sont renforcées dans une optique de transition vers l'économie verte</a:t>
                      </a:r>
                      <a:endParaRPr lang="fr-FR" sz="1400" b="1" dirty="0">
                        <a:solidFill>
                          <a:schemeClr val="tx1"/>
                        </a:solidFill>
                        <a:effectLst/>
                        <a:latin typeface="Rockwell" panose="02060603020205020403" pitchFamily="18" charset="0"/>
                        <a:ea typeface="Times New Roman" panose="02020603050405020304"/>
                        <a:cs typeface="Times New Roman" panose="02020603050405020304"/>
                      </a:endParaRPr>
                    </a:p>
                  </a:txBody>
                  <a:tcPr marL="0" marR="0" marT="0" marB="0" anchor="ctr"/>
                </a:tc>
                <a:extLst>
                  <a:ext uri="{0D108BD9-81ED-4DB2-BD59-A6C34878D82A}">
                    <a16:rowId xmlns="" xmlns:a16="http://schemas.microsoft.com/office/drawing/2014/main" val="2370884834"/>
                  </a:ext>
                </a:extLst>
              </a:tr>
            </a:tbl>
          </a:graphicData>
        </a:graphic>
      </p:graphicFrame>
    </p:spTree>
    <p:extLst>
      <p:ext uri="{BB962C8B-B14F-4D97-AF65-F5344CB8AC3E}">
        <p14:creationId xmlns:p14="http://schemas.microsoft.com/office/powerpoint/2010/main" val="95528521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a:xfrm>
            <a:off x="0" y="0"/>
            <a:ext cx="12192000" cy="682388"/>
          </a:xfrm>
          <a:prstGeom prst="round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anchor="ctr"/>
          <a:lstStyle/>
          <a:p>
            <a:pPr algn="ctr"/>
            <a:r>
              <a:rPr lang="fr-FR" sz="4400" b="1" dirty="0" smtClean="0">
                <a:latin typeface="Rockwell" panose="02060603020205020403" pitchFamily="18" charset="0"/>
                <a:cs typeface="Aharoni" pitchFamily="2" charset="-79"/>
              </a:rPr>
              <a:t>DISPOSITIONS DE MISE EN ŒUVRE</a:t>
            </a:r>
            <a:endParaRPr lang="fr-FR" sz="4400" b="1" dirty="0">
              <a:latin typeface="Rockwell" panose="02060603020205020403" pitchFamily="18" charset="0"/>
              <a:cs typeface="Aharoni" pitchFamily="2" charset="-79"/>
            </a:endParaRPr>
          </a:p>
        </p:txBody>
      </p:sp>
      <p:pic>
        <p:nvPicPr>
          <p:cNvPr id="13" name="Image 12" descr="armoirie_BF"/>
          <p:cNvPicPr/>
          <p:nvPr/>
        </p:nvPicPr>
        <p:blipFill>
          <a:blip r:embed="rId2" cstate="print"/>
          <a:srcRect/>
          <a:stretch>
            <a:fillRect/>
          </a:stretch>
        </p:blipFill>
        <p:spPr bwMode="auto">
          <a:xfrm>
            <a:off x="25455" y="-23616"/>
            <a:ext cx="884396" cy="706004"/>
          </a:xfrm>
          <a:prstGeom prst="rect">
            <a:avLst/>
          </a:prstGeom>
          <a:noFill/>
          <a:ln w="9525">
            <a:noFill/>
            <a:miter lim="800000"/>
            <a:headEnd/>
            <a:tailEnd/>
          </a:ln>
        </p:spPr>
      </p:pic>
      <p:sp>
        <p:nvSpPr>
          <p:cNvPr id="7" name="Accolade ouvrante 6"/>
          <p:cNvSpPr/>
          <p:nvPr/>
        </p:nvSpPr>
        <p:spPr>
          <a:xfrm>
            <a:off x="3504417" y="1180691"/>
            <a:ext cx="588691" cy="4982517"/>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 name="Rectangle 2"/>
          <p:cNvSpPr/>
          <p:nvPr/>
        </p:nvSpPr>
        <p:spPr>
          <a:xfrm>
            <a:off x="3825142" y="868509"/>
            <a:ext cx="8268120" cy="5293757"/>
          </a:xfrm>
          <a:prstGeom prst="rect">
            <a:avLst/>
          </a:prstGeom>
          <a:ln>
            <a:solidFill>
              <a:srgbClr val="0070C0"/>
            </a:solidFill>
          </a:ln>
        </p:spPr>
        <p:txBody>
          <a:bodyPr wrap="square">
            <a:spAutoFit/>
          </a:bodyPr>
          <a:lstStyle/>
          <a:p>
            <a:pPr marL="800100" lvl="1" indent="-342900">
              <a:spcAft>
                <a:spcPts val="2000"/>
              </a:spcAft>
              <a:buFont typeface="Wingdings" panose="05000000000000000000" pitchFamily="2" charset="2"/>
              <a:buChar char="Ø"/>
            </a:pPr>
            <a:r>
              <a:rPr lang="fr-FR" sz="2400" u="sng" dirty="0" smtClean="0">
                <a:solidFill>
                  <a:srgbClr val="C00000"/>
                </a:solidFill>
                <a:effectLst>
                  <a:outerShdw blurRad="38100" dist="38100" dir="2700000" algn="tl">
                    <a:srgbClr val="000000">
                      <a:alpha val="43137"/>
                    </a:srgbClr>
                  </a:outerShdw>
                </a:effectLst>
                <a:latin typeface="Rockwell" panose="02060603020205020403" pitchFamily="18" charset="0"/>
                <a:ea typeface="Times New Roman" panose="02020603050405020304" pitchFamily="18" charset="0"/>
                <a:cs typeface="Times New Roman" panose="02020603050405020304" pitchFamily="18" charset="0"/>
              </a:rPr>
              <a:t>Instruments de mise en œuvre</a:t>
            </a:r>
          </a:p>
          <a:p>
            <a:pPr lvl="1">
              <a:spcAft>
                <a:spcPts val="2000"/>
              </a:spcAft>
            </a:pPr>
            <a:endParaRPr lang="fr-FR" sz="2000" u="sng" dirty="0" smtClean="0">
              <a:solidFill>
                <a:srgbClr val="0070C0"/>
              </a:solidFill>
              <a:effectLst>
                <a:outerShdw blurRad="38100" dist="38100" dir="2700000" algn="tl">
                  <a:srgbClr val="000000">
                    <a:alpha val="43137"/>
                  </a:srgbClr>
                </a:outerShdw>
              </a:effectLst>
              <a:latin typeface="Rockwell" panose="02060603020205020403" pitchFamily="18" charset="0"/>
              <a:ea typeface="Times New Roman" panose="02020603050405020304" pitchFamily="18" charset="0"/>
              <a:cs typeface="Times New Roman" panose="02020603050405020304" pitchFamily="18" charset="0"/>
            </a:endParaRPr>
          </a:p>
          <a:p>
            <a:pPr lvl="1">
              <a:spcAft>
                <a:spcPts val="2000"/>
              </a:spcAft>
            </a:pPr>
            <a:endParaRPr lang="fr-FR" sz="2000" u="sng" dirty="0">
              <a:solidFill>
                <a:srgbClr val="0070C0"/>
              </a:solidFill>
              <a:effectLst>
                <a:outerShdw blurRad="38100" dist="38100" dir="2700000" algn="tl">
                  <a:srgbClr val="000000">
                    <a:alpha val="43137"/>
                  </a:srgbClr>
                </a:outerShdw>
              </a:effectLst>
              <a:latin typeface="Rockwell" panose="02060603020205020403" pitchFamily="18" charset="0"/>
              <a:ea typeface="Times New Roman" panose="02020603050405020304" pitchFamily="18" charset="0"/>
              <a:cs typeface="Times New Roman" panose="02020603050405020304" pitchFamily="18" charset="0"/>
            </a:endParaRPr>
          </a:p>
          <a:p>
            <a:pPr marL="800100" lvl="1" indent="-342900">
              <a:spcAft>
                <a:spcPts val="2000"/>
              </a:spcAft>
              <a:buFont typeface="Wingdings" panose="05000000000000000000" pitchFamily="2" charset="2"/>
              <a:buChar char="Ø"/>
            </a:pPr>
            <a:r>
              <a:rPr lang="fr-FR" sz="2000" u="sng" dirty="0" smtClean="0">
                <a:solidFill>
                  <a:srgbClr val="0070C0"/>
                </a:solidFill>
                <a:effectLst>
                  <a:outerShdw blurRad="38100" dist="38100" dir="2700000" algn="tl">
                    <a:srgbClr val="000000">
                      <a:alpha val="43137"/>
                    </a:srgbClr>
                  </a:outerShdw>
                </a:effectLst>
                <a:latin typeface="Rockwell" panose="02060603020205020403" pitchFamily="18" charset="0"/>
                <a:ea typeface="Times New Roman" panose="02020603050405020304" pitchFamily="18" charset="0"/>
                <a:cs typeface="Times New Roman" panose="02020603050405020304" pitchFamily="18" charset="0"/>
              </a:rPr>
              <a:t>Acteurs de mise en œuvre</a:t>
            </a:r>
          </a:p>
          <a:p>
            <a:pPr lvl="1">
              <a:spcAft>
                <a:spcPts val="2000"/>
              </a:spcAft>
            </a:pPr>
            <a:endParaRPr lang="fr-FR" sz="1600" u="sng" dirty="0" smtClean="0">
              <a:solidFill>
                <a:schemeClr val="accent2">
                  <a:lumMod val="75000"/>
                </a:schemeClr>
              </a:solidFill>
              <a:effectLst>
                <a:outerShdw blurRad="38100" dist="38100" dir="2700000" algn="tl">
                  <a:srgbClr val="000000">
                    <a:alpha val="43137"/>
                  </a:srgbClr>
                </a:outerShdw>
              </a:effectLst>
              <a:latin typeface="Rockwell" panose="02060603020205020403" pitchFamily="18" charset="0"/>
              <a:ea typeface="Times New Roman" panose="02020603050405020304" pitchFamily="18" charset="0"/>
              <a:cs typeface="Times New Roman" panose="02020603050405020304" pitchFamily="18" charset="0"/>
            </a:endParaRPr>
          </a:p>
          <a:p>
            <a:pPr lvl="1">
              <a:spcAft>
                <a:spcPts val="2000"/>
              </a:spcAft>
            </a:pPr>
            <a:endParaRPr lang="fr-FR" sz="1600" u="sng" dirty="0" smtClean="0">
              <a:solidFill>
                <a:schemeClr val="accent2">
                  <a:lumMod val="75000"/>
                </a:schemeClr>
              </a:solidFill>
              <a:effectLst>
                <a:outerShdw blurRad="38100" dist="38100" dir="2700000" algn="tl">
                  <a:srgbClr val="000000">
                    <a:alpha val="43137"/>
                  </a:srgbClr>
                </a:outerShdw>
              </a:effectLst>
              <a:latin typeface="Rockwell" panose="02060603020205020403" pitchFamily="18" charset="0"/>
              <a:ea typeface="Times New Roman" panose="02020603050405020304" pitchFamily="18" charset="0"/>
              <a:cs typeface="Times New Roman" panose="02020603050405020304" pitchFamily="18" charset="0"/>
            </a:endParaRPr>
          </a:p>
          <a:p>
            <a:pPr lvl="1">
              <a:spcAft>
                <a:spcPts val="2000"/>
              </a:spcAft>
            </a:pPr>
            <a:endParaRPr lang="fr-FR" sz="1600" u="sng" dirty="0" smtClean="0">
              <a:solidFill>
                <a:schemeClr val="accent2">
                  <a:lumMod val="75000"/>
                </a:schemeClr>
              </a:solidFill>
              <a:effectLst>
                <a:outerShdw blurRad="38100" dist="38100" dir="2700000" algn="tl">
                  <a:srgbClr val="000000">
                    <a:alpha val="43137"/>
                  </a:srgbClr>
                </a:outerShdw>
              </a:effectLst>
              <a:latin typeface="Rockwell" panose="02060603020205020403" pitchFamily="18" charset="0"/>
              <a:ea typeface="Times New Roman" panose="02020603050405020304" pitchFamily="18" charset="0"/>
              <a:cs typeface="Times New Roman" panose="02020603050405020304" pitchFamily="18" charset="0"/>
            </a:endParaRPr>
          </a:p>
          <a:p>
            <a:pPr marL="800100" lvl="1" indent="-342900">
              <a:spcAft>
                <a:spcPts val="2000"/>
              </a:spcAft>
              <a:buFont typeface="Wingdings" panose="05000000000000000000" pitchFamily="2" charset="2"/>
              <a:buChar char="Ø"/>
            </a:pPr>
            <a:r>
              <a:rPr lang="fr-FR" sz="2400" u="sng" dirty="0" smtClean="0">
                <a:solidFill>
                  <a:schemeClr val="accent2">
                    <a:lumMod val="75000"/>
                  </a:schemeClr>
                </a:solidFill>
                <a:effectLst>
                  <a:outerShdw blurRad="38100" dist="38100" dir="2700000" algn="tl">
                    <a:srgbClr val="000000">
                      <a:alpha val="43137"/>
                    </a:srgbClr>
                  </a:outerShdw>
                </a:effectLst>
                <a:latin typeface="Rockwell" panose="02060603020205020403" pitchFamily="18" charset="0"/>
                <a:ea typeface="Times New Roman" panose="02020603050405020304" pitchFamily="18" charset="0"/>
                <a:cs typeface="Times New Roman" panose="02020603050405020304" pitchFamily="18" charset="0"/>
              </a:rPr>
              <a:t>Cadre organisationnel</a:t>
            </a:r>
          </a:p>
          <a:p>
            <a:pPr lvl="1">
              <a:spcAft>
                <a:spcPts val="2000"/>
              </a:spcAft>
            </a:pPr>
            <a:endParaRPr lang="fr-FR" sz="1600" u="sng" dirty="0">
              <a:solidFill>
                <a:schemeClr val="accent2">
                  <a:lumMod val="75000"/>
                </a:schemeClr>
              </a:solidFill>
              <a:effectLst>
                <a:outerShdw blurRad="38100" dist="38100" dir="2700000" algn="tl">
                  <a:srgbClr val="000000">
                    <a:alpha val="43137"/>
                  </a:srgbClr>
                </a:outerShdw>
              </a:effectLst>
              <a:latin typeface="Rockwell" panose="02060603020205020403" pitchFamily="18" charset="0"/>
              <a:ea typeface="Times New Roman" panose="02020603050405020304" pitchFamily="18" charset="0"/>
              <a:cs typeface="Times New Roman" panose="02020603050405020304" pitchFamily="18" charset="0"/>
            </a:endParaRPr>
          </a:p>
          <a:p>
            <a:pPr marL="800100" lvl="1" indent="-342900">
              <a:spcAft>
                <a:spcPts val="2000"/>
              </a:spcAft>
              <a:buFont typeface="Wingdings" panose="05000000000000000000" pitchFamily="2" charset="2"/>
              <a:buChar char="Ø"/>
            </a:pPr>
            <a:endParaRPr lang="fr-FR" sz="1600" u="sng" dirty="0">
              <a:solidFill>
                <a:schemeClr val="accent2">
                  <a:lumMod val="75000"/>
                </a:schemeClr>
              </a:solidFill>
              <a:effectLst>
                <a:outerShdw blurRad="38100" dist="38100" dir="2700000" algn="tl">
                  <a:srgbClr val="000000">
                    <a:alpha val="43137"/>
                  </a:srgbClr>
                </a:outerShdw>
              </a:effectLst>
              <a:latin typeface="Rockwell" panose="02060603020205020403" pitchFamily="18" charset="0"/>
              <a:ea typeface="Times New Roman" panose="02020603050405020304" pitchFamily="18" charset="0"/>
              <a:cs typeface="Times New Roman" panose="02020603050405020304" pitchFamily="18" charset="0"/>
            </a:endParaRPr>
          </a:p>
        </p:txBody>
      </p:sp>
      <p:pic>
        <p:nvPicPr>
          <p:cNvPr id="4" name="Image 3"/>
          <p:cNvPicPr>
            <a:picLocks noChangeAspect="1"/>
          </p:cNvPicPr>
          <p:nvPr/>
        </p:nvPicPr>
        <p:blipFill>
          <a:blip r:embed="rId3" cstate="print"/>
          <a:stretch>
            <a:fillRect/>
          </a:stretch>
        </p:blipFill>
        <p:spPr>
          <a:xfrm>
            <a:off x="60348" y="1171952"/>
            <a:ext cx="3365431" cy="5151785"/>
          </a:xfrm>
          <a:prstGeom prst="rect">
            <a:avLst/>
          </a:prstGeom>
          <a:ln>
            <a:solidFill>
              <a:srgbClr val="0070C0"/>
            </a:solidFill>
          </a:ln>
          <a:effectLst>
            <a:outerShdw blurRad="50800" dist="38100" algn="l" rotWithShape="0">
              <a:prstClr val="black">
                <a:alpha val="40000"/>
              </a:prstClr>
            </a:outerShdw>
          </a:effectLst>
        </p:spPr>
      </p:pic>
      <p:graphicFrame>
        <p:nvGraphicFramePr>
          <p:cNvPr id="11" name="Tableau 10"/>
          <p:cNvGraphicFramePr>
            <a:graphicFrameLocks noGrp="1"/>
          </p:cNvGraphicFramePr>
          <p:nvPr>
            <p:extLst>
              <p:ext uri="{D42A27DB-BD31-4B8C-83A1-F6EECF244321}">
                <p14:modId xmlns:p14="http://schemas.microsoft.com/office/powerpoint/2010/main" val="463987099"/>
              </p:ext>
            </p:extLst>
          </p:nvPr>
        </p:nvGraphicFramePr>
        <p:xfrm>
          <a:off x="4028229" y="1440878"/>
          <a:ext cx="7897608" cy="1051560"/>
        </p:xfrm>
        <a:graphic>
          <a:graphicData uri="http://schemas.openxmlformats.org/drawingml/2006/table">
            <a:tbl>
              <a:tblPr firstRow="1" bandRow="1">
                <a:tableStyleId>{5C22544A-7EE6-4342-B048-85BDC9FD1C3A}</a:tableStyleId>
              </a:tblPr>
              <a:tblGrid>
                <a:gridCol w="3948804"/>
                <a:gridCol w="3948804"/>
              </a:tblGrid>
              <a:tr h="838677">
                <a:tc>
                  <a:txBody>
                    <a:bodyPr/>
                    <a:lstStyle/>
                    <a:p>
                      <a:pPr marL="342900" lvl="0" indent="-342900">
                        <a:lnSpc>
                          <a:spcPct val="115000"/>
                        </a:lnSpc>
                        <a:spcAft>
                          <a:spcPts val="0"/>
                        </a:spcAft>
                        <a:buFont typeface="+mj-lt"/>
                        <a:buAutoNum type="arabicPeriod"/>
                        <a:tabLst>
                          <a:tab pos="885825" algn="l"/>
                        </a:tabLst>
                      </a:pPr>
                      <a:r>
                        <a:rPr lang="fr-FR" sz="1500" b="1" dirty="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Politiques </a:t>
                      </a:r>
                      <a:r>
                        <a:rPr lang="fr-FR" sz="1500" b="1" dirty="0" smtClean="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sectorielles</a:t>
                      </a:r>
                    </a:p>
                    <a:p>
                      <a:pPr marL="342900" lvl="0" indent="-342900">
                        <a:lnSpc>
                          <a:spcPct val="115000"/>
                        </a:lnSpc>
                        <a:spcAft>
                          <a:spcPts val="0"/>
                        </a:spcAft>
                        <a:buFont typeface="+mj-lt"/>
                        <a:buAutoNum type="arabicPeriod"/>
                        <a:tabLst>
                          <a:tab pos="885825" algn="l"/>
                        </a:tabLst>
                      </a:pPr>
                      <a:r>
                        <a:rPr lang="fr-FR" sz="1500" b="1" dirty="0" smtClean="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Plans </a:t>
                      </a:r>
                      <a:r>
                        <a:rPr lang="fr-FR" sz="1500" b="1" dirty="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locaux de développement (PLD</a:t>
                      </a:r>
                      <a:r>
                        <a:rPr lang="fr-FR" sz="1500" b="1" dirty="0" smtClean="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a:t>
                      </a:r>
                    </a:p>
                    <a:p>
                      <a:pPr marL="342900" lvl="0" indent="-342900">
                        <a:lnSpc>
                          <a:spcPct val="115000"/>
                        </a:lnSpc>
                        <a:spcAft>
                          <a:spcPts val="0"/>
                        </a:spcAft>
                        <a:buFont typeface="+mj-lt"/>
                        <a:buAutoNum type="arabicPeriod"/>
                        <a:tabLst>
                          <a:tab pos="885825" algn="l"/>
                        </a:tabLst>
                      </a:pPr>
                      <a:r>
                        <a:rPr lang="fr-FR" sz="1500" b="1" dirty="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 </a:t>
                      </a:r>
                      <a:r>
                        <a:rPr lang="fr-FR" sz="1500" b="1" dirty="0" smtClean="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Pôles </a:t>
                      </a:r>
                      <a:r>
                        <a:rPr lang="fr-FR" sz="1500" b="1" dirty="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de croissance et compétitivité</a:t>
                      </a:r>
                    </a:p>
                  </a:txBody>
                  <a:tcPr marL="68580" marR="68580" marT="0" marB="0">
                    <a:solidFill>
                      <a:schemeClr val="bg1">
                        <a:lumMod val="85000"/>
                      </a:schemeClr>
                    </a:solidFill>
                  </a:tcPr>
                </a:tc>
                <a:tc>
                  <a:txBody>
                    <a:bodyPr/>
                    <a:lstStyle/>
                    <a:p>
                      <a:pPr marL="0" lvl="0" indent="0">
                        <a:buFont typeface="+mj-lt"/>
                        <a:buNone/>
                      </a:pPr>
                      <a:r>
                        <a:rPr lang="fr-FR" sz="1500" b="1" kern="1200" dirty="0" smtClean="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4. Matrice des réformes stratégiques et des investissements structurants</a:t>
                      </a:r>
                    </a:p>
                    <a:p>
                      <a:r>
                        <a:rPr lang="fr-FR" sz="1500" b="1" kern="1200" dirty="0" smtClean="0">
                          <a:solidFill>
                            <a:schemeClr val="tx1"/>
                          </a:solidFill>
                          <a:effectLst/>
                          <a:latin typeface="Rockwell" panose="02060603020205020403" pitchFamily="18" charset="0"/>
                          <a:ea typeface="Calibri" panose="020F0502020204030204" pitchFamily="34" charset="0"/>
                          <a:cs typeface="Times New Roman" panose="02020603050405020304" pitchFamily="18" charset="0"/>
                        </a:rPr>
                        <a:t>5. Stratégie de communication</a:t>
                      </a:r>
                      <a:endParaRPr lang="fr-FR" sz="1500" b="1" kern="1200" dirty="0">
                        <a:solidFill>
                          <a:schemeClr val="tx1"/>
                        </a:solidFill>
                        <a:effectLst/>
                        <a:latin typeface="Rockwell" panose="02060603020205020403" pitchFamily="18" charset="0"/>
                        <a:ea typeface="Calibri" panose="020F0502020204030204" pitchFamily="34" charset="0"/>
                        <a:cs typeface="Times New Roman" panose="02020603050405020304" pitchFamily="18" charset="0"/>
                      </a:endParaRPr>
                    </a:p>
                  </a:txBody>
                  <a:tcPr>
                    <a:solidFill>
                      <a:schemeClr val="bg1">
                        <a:lumMod val="85000"/>
                      </a:schemeClr>
                    </a:solidFill>
                  </a:tcPr>
                </a:tc>
              </a:tr>
            </a:tbl>
          </a:graphicData>
        </a:graphic>
      </p:graphicFrame>
      <p:graphicFrame>
        <p:nvGraphicFramePr>
          <p:cNvPr id="14" name="Tableau 13"/>
          <p:cNvGraphicFramePr>
            <a:graphicFrameLocks noGrp="1"/>
          </p:cNvGraphicFramePr>
          <p:nvPr>
            <p:extLst>
              <p:ext uri="{D42A27DB-BD31-4B8C-83A1-F6EECF244321}">
                <p14:modId xmlns:p14="http://schemas.microsoft.com/office/powerpoint/2010/main" val="3960725284"/>
              </p:ext>
            </p:extLst>
          </p:nvPr>
        </p:nvGraphicFramePr>
        <p:xfrm>
          <a:off x="4062313" y="3155319"/>
          <a:ext cx="8005190" cy="1188720"/>
        </p:xfrm>
        <a:graphic>
          <a:graphicData uri="http://schemas.openxmlformats.org/drawingml/2006/table">
            <a:tbl>
              <a:tblPr firstRow="1" bandRow="1">
                <a:tableStyleId>{5C22544A-7EE6-4342-B048-85BDC9FD1C3A}</a:tableStyleId>
              </a:tblPr>
              <a:tblGrid>
                <a:gridCol w="4002595"/>
                <a:gridCol w="4002595"/>
              </a:tblGrid>
              <a:tr h="1030130">
                <a:tc>
                  <a:txBody>
                    <a:bodyPr/>
                    <a:lstStyle/>
                    <a:p>
                      <a:pPr marL="342900" indent="-342900">
                        <a:buFont typeface="+mj-lt"/>
                        <a:buAutoNum type="arabicPeriod"/>
                      </a:pPr>
                      <a:r>
                        <a:rPr lang="fr-FR" sz="1800" dirty="0" smtClean="0">
                          <a:solidFill>
                            <a:schemeClr val="tx1"/>
                          </a:solidFill>
                          <a:latin typeface="Rockwell" panose="02060603020205020403" pitchFamily="18" charset="0"/>
                        </a:rPr>
                        <a:t>Etat</a:t>
                      </a:r>
                    </a:p>
                    <a:p>
                      <a:pPr marL="342900" indent="-342900">
                        <a:buFont typeface="+mj-lt"/>
                        <a:buAutoNum type="arabicPeriod"/>
                      </a:pPr>
                      <a:r>
                        <a:rPr lang="fr-FR" sz="1800" dirty="0" smtClean="0">
                          <a:solidFill>
                            <a:schemeClr val="tx1"/>
                          </a:solidFill>
                          <a:latin typeface="Rockwell" panose="02060603020205020403" pitchFamily="18" charset="0"/>
                        </a:rPr>
                        <a:t>Collectivités territoriales</a:t>
                      </a:r>
                    </a:p>
                    <a:p>
                      <a:pPr marL="342900" indent="-342900">
                        <a:buFont typeface="+mj-lt"/>
                        <a:buAutoNum type="arabicPeriod"/>
                      </a:pPr>
                      <a:r>
                        <a:rPr lang="fr-FR" sz="1800" dirty="0" smtClean="0">
                          <a:solidFill>
                            <a:schemeClr val="tx1"/>
                          </a:solidFill>
                          <a:latin typeface="Rockwell" panose="02060603020205020403" pitchFamily="18" charset="0"/>
                        </a:rPr>
                        <a:t>Secteur privé</a:t>
                      </a:r>
                      <a:endParaRPr lang="fr-FR" sz="1800" dirty="0">
                        <a:solidFill>
                          <a:schemeClr val="tx1"/>
                        </a:solidFill>
                        <a:latin typeface="Rockwell" panose="02060603020205020403" pitchFamily="18" charset="0"/>
                      </a:endParaRPr>
                    </a:p>
                  </a:txBody>
                  <a:tcPr>
                    <a:solidFill>
                      <a:schemeClr val="accent1">
                        <a:lumMod val="60000"/>
                        <a:lumOff val="40000"/>
                      </a:schemeClr>
                    </a:solidFill>
                  </a:tcPr>
                </a:tc>
                <a:tc>
                  <a:txBody>
                    <a:bodyPr/>
                    <a:lstStyle/>
                    <a:p>
                      <a:r>
                        <a:rPr lang="fr-FR" sz="1800" dirty="0" smtClean="0">
                          <a:solidFill>
                            <a:schemeClr val="tx1"/>
                          </a:solidFill>
                          <a:latin typeface="Rockwell" panose="02060603020205020403" pitchFamily="18" charset="0"/>
                        </a:rPr>
                        <a:t>4. Société civile</a:t>
                      </a:r>
                    </a:p>
                    <a:p>
                      <a:r>
                        <a:rPr lang="fr-FR" sz="1800" dirty="0" smtClean="0">
                          <a:solidFill>
                            <a:schemeClr val="tx1"/>
                          </a:solidFill>
                          <a:latin typeface="Rockwell" panose="02060603020205020403" pitchFamily="18" charset="0"/>
                        </a:rPr>
                        <a:t>5. Partenaires</a:t>
                      </a:r>
                      <a:r>
                        <a:rPr lang="fr-FR" sz="1800" baseline="0" dirty="0" smtClean="0">
                          <a:solidFill>
                            <a:schemeClr val="tx1"/>
                          </a:solidFill>
                          <a:latin typeface="Rockwell" panose="02060603020205020403" pitchFamily="18" charset="0"/>
                        </a:rPr>
                        <a:t> techniques et financiers</a:t>
                      </a:r>
                    </a:p>
                    <a:p>
                      <a:r>
                        <a:rPr lang="fr-FR" sz="1800" baseline="0" dirty="0" smtClean="0">
                          <a:solidFill>
                            <a:schemeClr val="tx1"/>
                          </a:solidFill>
                          <a:latin typeface="Rockwell" panose="02060603020205020403" pitchFamily="18" charset="0"/>
                        </a:rPr>
                        <a:t>6. Burkinabè de l’extérieur</a:t>
                      </a:r>
                      <a:endParaRPr lang="fr-FR" sz="1800" dirty="0">
                        <a:solidFill>
                          <a:schemeClr val="tx1"/>
                        </a:solidFill>
                        <a:latin typeface="Rockwell" panose="02060603020205020403" pitchFamily="18" charset="0"/>
                      </a:endParaRPr>
                    </a:p>
                  </a:txBody>
                  <a:tcPr>
                    <a:solidFill>
                      <a:schemeClr val="accent1">
                        <a:lumMod val="60000"/>
                        <a:lumOff val="40000"/>
                      </a:schemeClr>
                    </a:solidFill>
                  </a:tcPr>
                </a:tc>
              </a:tr>
            </a:tbl>
          </a:graphicData>
        </a:graphic>
      </p:graphicFrame>
      <p:graphicFrame>
        <p:nvGraphicFramePr>
          <p:cNvPr id="15" name="Tableau 14"/>
          <p:cNvGraphicFramePr>
            <a:graphicFrameLocks noGrp="1"/>
          </p:cNvGraphicFramePr>
          <p:nvPr>
            <p:extLst>
              <p:ext uri="{D42A27DB-BD31-4B8C-83A1-F6EECF244321}">
                <p14:modId xmlns:p14="http://schemas.microsoft.com/office/powerpoint/2010/main" val="2910834363"/>
              </p:ext>
            </p:extLst>
          </p:nvPr>
        </p:nvGraphicFramePr>
        <p:xfrm>
          <a:off x="4043966" y="5178068"/>
          <a:ext cx="8023538" cy="908858"/>
        </p:xfrm>
        <a:graphic>
          <a:graphicData uri="http://schemas.openxmlformats.org/drawingml/2006/table">
            <a:tbl>
              <a:tblPr firstRow="1" bandRow="1">
                <a:tableStyleId>{5C22544A-7EE6-4342-B048-85BDC9FD1C3A}</a:tableStyleId>
              </a:tblPr>
              <a:tblGrid>
                <a:gridCol w="8023538"/>
              </a:tblGrid>
              <a:tr h="908858">
                <a:tc>
                  <a:txBody>
                    <a:bodyPr/>
                    <a:lstStyle/>
                    <a:p>
                      <a:pPr marL="285750" indent="-285750">
                        <a:buFont typeface="Wingdings" panose="05000000000000000000" pitchFamily="2" charset="2"/>
                        <a:buChar char="Ø"/>
                      </a:pPr>
                      <a:r>
                        <a:rPr lang="fr-FR" sz="1800" dirty="0" smtClean="0">
                          <a:solidFill>
                            <a:schemeClr val="tx1"/>
                          </a:solidFill>
                          <a:latin typeface="Rockwell" panose="02060603020205020403" pitchFamily="18" charset="0"/>
                        </a:rPr>
                        <a:t>Organes:</a:t>
                      </a:r>
                      <a:r>
                        <a:rPr lang="fr-FR" sz="1800" baseline="0" dirty="0" smtClean="0">
                          <a:solidFill>
                            <a:schemeClr val="tx1"/>
                          </a:solidFill>
                          <a:latin typeface="Rockwell" panose="02060603020205020403" pitchFamily="18" charset="0"/>
                        </a:rPr>
                        <a:t> </a:t>
                      </a:r>
                      <a:r>
                        <a:rPr lang="fr-FR" sz="1800" b="0" baseline="0" dirty="0" smtClean="0">
                          <a:solidFill>
                            <a:schemeClr val="tx1"/>
                          </a:solidFill>
                          <a:latin typeface="Rockwell" panose="02060603020205020403" pitchFamily="18" charset="0"/>
                        </a:rPr>
                        <a:t>(</a:t>
                      </a:r>
                      <a:r>
                        <a:rPr lang="fr-FR" sz="1800" b="0" baseline="0" dirty="0" smtClean="0">
                          <a:solidFill>
                            <a:srgbClr val="FF0000"/>
                          </a:solidFill>
                          <a:latin typeface="Rockwell" panose="02060603020205020403" pitchFamily="18" charset="0"/>
                        </a:rPr>
                        <a:t>i) CNP/PNDES, (ii) SP/PNDES, (iii) CSD et (iv) CRD</a:t>
                      </a:r>
                    </a:p>
                    <a:p>
                      <a:pPr marL="285750" indent="-285750">
                        <a:buFont typeface="Wingdings" panose="05000000000000000000" pitchFamily="2" charset="2"/>
                        <a:buChar char="Ø"/>
                      </a:pPr>
                      <a:r>
                        <a:rPr lang="fr-FR" sz="1800" baseline="0" dirty="0" smtClean="0">
                          <a:solidFill>
                            <a:schemeClr val="tx1"/>
                          </a:solidFill>
                          <a:latin typeface="Rockwell" panose="02060603020205020403" pitchFamily="18" charset="0"/>
                        </a:rPr>
                        <a:t>Instances: </a:t>
                      </a:r>
                      <a:r>
                        <a:rPr lang="fr-FR" sz="1800" b="0" baseline="0" dirty="0" smtClean="0">
                          <a:solidFill>
                            <a:srgbClr val="002060"/>
                          </a:solidFill>
                          <a:latin typeface="Rockwell" panose="02060603020205020403" pitchFamily="18" charset="0"/>
                        </a:rPr>
                        <a:t>revue annuelle, revues sectorielles et revues régionales</a:t>
                      </a:r>
                      <a:endParaRPr lang="fr-FR" sz="1800" b="0" dirty="0">
                        <a:solidFill>
                          <a:srgbClr val="002060"/>
                        </a:solidFill>
                        <a:latin typeface="Rockwell" panose="02060603020205020403" pitchFamily="18" charset="0"/>
                      </a:endParaRPr>
                    </a:p>
                  </a:txBody>
                  <a:tcPr>
                    <a:solidFill>
                      <a:schemeClr val="accent4">
                        <a:lumMod val="40000"/>
                        <a:lumOff val="60000"/>
                      </a:schemeClr>
                    </a:solidFill>
                  </a:tcPr>
                </a:tc>
              </a:tr>
            </a:tbl>
          </a:graphicData>
        </a:graphic>
      </p:graphicFrame>
    </p:spTree>
    <p:extLst>
      <p:ext uri="{BB962C8B-B14F-4D97-AF65-F5344CB8AC3E}">
        <p14:creationId xmlns:p14="http://schemas.microsoft.com/office/powerpoint/2010/main" val="2515354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Image 42"/>
          <p:cNvPicPr>
            <a:picLocks noChangeAspect="1"/>
          </p:cNvPicPr>
          <p:nvPr/>
        </p:nvPicPr>
        <p:blipFill>
          <a:blip r:embed="rId2" cstate="print">
            <a:lum bright="70000" contrast="-70000"/>
          </a:blip>
          <a:stretch>
            <a:fillRect/>
          </a:stretch>
        </p:blipFill>
        <p:spPr>
          <a:xfrm>
            <a:off x="105098" y="786883"/>
            <a:ext cx="12020344" cy="5882857"/>
          </a:xfrm>
          <a:prstGeom prst="rect">
            <a:avLst/>
          </a:prstGeom>
          <a:ln>
            <a:noFill/>
          </a:ln>
          <a:effectLst/>
        </p:spPr>
      </p:pic>
      <p:sp>
        <p:nvSpPr>
          <p:cNvPr id="6" name="Rectangle à coins arrondis 5"/>
          <p:cNvSpPr/>
          <p:nvPr/>
        </p:nvSpPr>
        <p:spPr>
          <a:xfrm>
            <a:off x="0" y="0"/>
            <a:ext cx="12192000" cy="697832"/>
          </a:xfrm>
          <a:prstGeom prst="round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a:lstStyle/>
          <a:p>
            <a:pPr algn="ctr"/>
            <a:r>
              <a:rPr lang="fr-FR" sz="3000" b="1" dirty="0" smtClean="0">
                <a:latin typeface="Rockwell" panose="02060603020205020403" pitchFamily="18" charset="0"/>
                <a:cs typeface="Aharoni" pitchFamily="2" charset="-79"/>
              </a:rPr>
              <a:t>SCHÉMA DU DISPOSITIF DE SUIVI ET D’ÉVALUATION</a:t>
            </a:r>
            <a:endParaRPr lang="fr-FR" sz="3000" b="1" dirty="0">
              <a:latin typeface="Rockwell" panose="02060603020205020403" pitchFamily="18" charset="0"/>
              <a:cs typeface="Aharoni" pitchFamily="2" charset="-79"/>
            </a:endParaRPr>
          </a:p>
          <a:p>
            <a:pPr algn="ctr"/>
            <a:endParaRPr lang="fr-FR" sz="3000" b="1" dirty="0">
              <a:latin typeface="Aharoni" pitchFamily="2" charset="-79"/>
              <a:cs typeface="Aharoni" pitchFamily="2" charset="-79"/>
            </a:endParaRPr>
          </a:p>
        </p:txBody>
      </p:sp>
      <p:pic>
        <p:nvPicPr>
          <p:cNvPr id="7" name="Image 6" descr="armoirie_BF"/>
          <p:cNvPicPr/>
          <p:nvPr/>
        </p:nvPicPr>
        <p:blipFill>
          <a:blip r:embed="rId3" cstate="print"/>
          <a:srcRect/>
          <a:stretch>
            <a:fillRect/>
          </a:stretch>
        </p:blipFill>
        <p:spPr bwMode="auto">
          <a:xfrm>
            <a:off x="3" y="17338"/>
            <a:ext cx="802103" cy="680494"/>
          </a:xfrm>
          <a:prstGeom prst="rect">
            <a:avLst/>
          </a:prstGeom>
          <a:noFill/>
          <a:ln w="9525">
            <a:noFill/>
            <a:miter lim="800000"/>
            <a:headEnd/>
            <a:tailEnd/>
          </a:ln>
        </p:spPr>
      </p:pic>
      <p:sp>
        <p:nvSpPr>
          <p:cNvPr id="4" name="Rectangle 41"/>
          <p:cNvSpPr>
            <a:spLocks noChangeArrowheads="1"/>
          </p:cNvSpPr>
          <p:nvPr/>
        </p:nvSpPr>
        <p:spPr bwMode="auto">
          <a:xfrm>
            <a:off x="943708" y="6477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8" name="Rectangle 64"/>
          <p:cNvSpPr>
            <a:spLocks noChangeArrowheads="1"/>
          </p:cNvSpPr>
          <p:nvPr/>
        </p:nvSpPr>
        <p:spPr bwMode="auto">
          <a:xfrm>
            <a:off x="943708" y="1104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grpSp>
        <p:nvGrpSpPr>
          <p:cNvPr id="2" name="Group 45"/>
          <p:cNvGrpSpPr>
            <a:grpSpLocks/>
          </p:cNvGrpSpPr>
          <p:nvPr/>
        </p:nvGrpSpPr>
        <p:grpSpPr bwMode="auto">
          <a:xfrm>
            <a:off x="425201" y="1414106"/>
            <a:ext cx="8123616" cy="5049525"/>
            <a:chOff x="760" y="1771"/>
            <a:chExt cx="11534" cy="8245"/>
          </a:xfrm>
        </p:grpSpPr>
        <p:grpSp>
          <p:nvGrpSpPr>
            <p:cNvPr id="3" name="Groupe 8"/>
            <p:cNvGrpSpPr>
              <a:grpSpLocks/>
            </p:cNvGrpSpPr>
            <p:nvPr/>
          </p:nvGrpSpPr>
          <p:grpSpPr bwMode="auto">
            <a:xfrm>
              <a:off x="4004" y="1771"/>
              <a:ext cx="4590" cy="1654"/>
              <a:chOff x="0" y="0"/>
              <a:chExt cx="30295" cy="11206"/>
            </a:xfrm>
          </p:grpSpPr>
          <p:sp>
            <p:nvSpPr>
              <p:cNvPr id="70" name="Organigramme : Processus 9"/>
              <p:cNvSpPr>
                <a:spLocks noChangeArrowheads="1"/>
              </p:cNvSpPr>
              <p:nvPr/>
            </p:nvSpPr>
            <p:spPr bwMode="auto">
              <a:xfrm>
                <a:off x="0" y="0"/>
                <a:ext cx="30295" cy="5883"/>
              </a:xfrm>
              <a:prstGeom prst="flowChartProcess">
                <a:avLst/>
              </a:prstGeom>
              <a:solidFill>
                <a:srgbClr val="FFFFFF"/>
              </a:solidFill>
              <a:ln w="25400">
                <a:solidFill>
                  <a:srgbClr val="F79646"/>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Comit</a:t>
                </a:r>
                <a:r>
                  <a:rPr kumimoji="0" lang="fr-FR" altLang="fr-FR" sz="1200" b="1" i="0" u="none" strike="noStrike" cap="none" normalizeH="0" baseline="0" dirty="0" smtClean="0">
                    <a:ln>
                      <a:noFill/>
                    </a:ln>
                    <a:solidFill>
                      <a:schemeClr val="tx1"/>
                    </a:solidFill>
                    <a:effectLst/>
                    <a:latin typeface="Calibri" panose="020F0502020204030204" pitchFamily="34" charset="0"/>
                    <a:ea typeface="Times New Roman" panose="02020603050405020304"/>
                    <a:cs typeface="Times New Roman" panose="02020603050405020304"/>
                  </a:rPr>
                  <a:t>é</a:t>
                </a:r>
                <a:r>
                  <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 national de pilotage du PNDES (CNP/PNDES)</a:t>
                </a:r>
                <a:endParaRPr kumimoji="0" lang="fr-FR" altLang="fr-FR" sz="1800" b="0" i="0" u="none" strike="noStrike" cap="none" normalizeH="0" baseline="0" dirty="0" smtClean="0">
                  <a:ln>
                    <a:noFill/>
                  </a:ln>
                  <a:solidFill>
                    <a:schemeClr val="tx1"/>
                  </a:solidFill>
                  <a:effectLst/>
                  <a:latin typeface="Arial" panose="020B0604020202020204" pitchFamily="34" charset="0"/>
                </a:endParaRPr>
              </a:p>
            </p:txBody>
          </p:sp>
          <p:sp>
            <p:nvSpPr>
              <p:cNvPr id="71" name="Organigramme : Alternative 10"/>
              <p:cNvSpPr>
                <a:spLocks noChangeArrowheads="1"/>
              </p:cNvSpPr>
              <p:nvPr/>
            </p:nvSpPr>
            <p:spPr bwMode="auto">
              <a:xfrm>
                <a:off x="5247" y="5883"/>
                <a:ext cx="20404" cy="5323"/>
              </a:xfrm>
              <a:prstGeom prst="flowChartAlternateProcess">
                <a:avLst/>
              </a:prstGeom>
              <a:solidFill>
                <a:srgbClr val="FFFFFF"/>
              </a:solidFill>
              <a:ln w="25400">
                <a:solidFill>
                  <a:srgbClr val="8064A2"/>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Secr</a:t>
                </a:r>
                <a:r>
                  <a:rPr kumimoji="0" lang="fr-FR" altLang="fr-FR" sz="1200" b="1" i="0" u="none" strike="noStrike" cap="none" normalizeH="0" baseline="0" dirty="0" smtClean="0">
                    <a:ln>
                      <a:noFill/>
                    </a:ln>
                    <a:solidFill>
                      <a:schemeClr val="tx1"/>
                    </a:solidFill>
                    <a:effectLst/>
                    <a:latin typeface="Calibri" panose="020F0502020204030204" pitchFamily="34" charset="0"/>
                    <a:ea typeface="Times New Roman" panose="02020603050405020304"/>
                    <a:cs typeface="Times New Roman" panose="02020603050405020304"/>
                  </a:rPr>
                  <a:t>é</a:t>
                </a:r>
                <a:r>
                  <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tariat permanent du PNDES (SP/PNDES)</a:t>
                </a:r>
                <a:endParaRPr kumimoji="0" lang="fr-FR" altLang="fr-FR" sz="1800" b="0" i="0" u="none" strike="noStrike" cap="none" normalizeH="0" baseline="0" dirty="0" smtClean="0">
                  <a:ln>
                    <a:noFill/>
                  </a:ln>
                  <a:solidFill>
                    <a:schemeClr val="tx1"/>
                  </a:solidFill>
                  <a:effectLst/>
                  <a:latin typeface="Arial" panose="020B0604020202020204" pitchFamily="34" charset="0"/>
                </a:endParaRPr>
              </a:p>
            </p:txBody>
          </p:sp>
        </p:grpSp>
        <p:grpSp>
          <p:nvGrpSpPr>
            <p:cNvPr id="5" name="Groupe 11"/>
            <p:cNvGrpSpPr>
              <a:grpSpLocks/>
            </p:cNvGrpSpPr>
            <p:nvPr/>
          </p:nvGrpSpPr>
          <p:grpSpPr bwMode="auto">
            <a:xfrm>
              <a:off x="1678" y="5011"/>
              <a:ext cx="8615" cy="750"/>
              <a:chOff x="0" y="0"/>
              <a:chExt cx="56850" cy="5086"/>
            </a:xfrm>
          </p:grpSpPr>
          <p:sp>
            <p:nvSpPr>
              <p:cNvPr id="68" name="Organigramme : Processus 12"/>
              <p:cNvSpPr>
                <a:spLocks noChangeArrowheads="1"/>
              </p:cNvSpPr>
              <p:nvPr/>
            </p:nvSpPr>
            <p:spPr bwMode="auto">
              <a:xfrm>
                <a:off x="0" y="159"/>
                <a:ext cx="17964" cy="4927"/>
              </a:xfrm>
              <a:prstGeom prst="flowChartProcess">
                <a:avLst/>
              </a:prstGeom>
              <a:solidFill>
                <a:srgbClr val="FFFFFF"/>
              </a:solidFill>
              <a:ln w="25400">
                <a:solidFill>
                  <a:srgbClr val="9BBB59"/>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smtClean="0">
                    <a:ln>
                      <a:noFill/>
                    </a:ln>
                    <a:solidFill>
                      <a:schemeClr val="tx1"/>
                    </a:solidFill>
                    <a:effectLst/>
                    <a:latin typeface="Rockwell" panose="02060603020205020403" pitchFamily="18" charset="0"/>
                    <a:ea typeface="Times New Roman" panose="02020603050405020304"/>
                    <a:cs typeface="Times New Roman" panose="02020603050405020304"/>
                  </a:rPr>
                  <a:t>Cadres sectoriels de dialogue (CSD)</a:t>
                </a:r>
                <a:endParaRPr kumimoji="0" lang="fr-FR" altLang="fr-FR" sz="1800" b="0" i="0" u="none" strike="noStrike" cap="none" normalizeH="0" baseline="0" smtClean="0">
                  <a:ln>
                    <a:noFill/>
                  </a:ln>
                  <a:solidFill>
                    <a:schemeClr val="tx1"/>
                  </a:solidFill>
                  <a:effectLst/>
                  <a:latin typeface="Arial" panose="020B0604020202020204" pitchFamily="34" charset="0"/>
                </a:endParaRPr>
              </a:p>
            </p:txBody>
          </p:sp>
          <p:sp>
            <p:nvSpPr>
              <p:cNvPr id="69" name="Organigramme : Processus 13"/>
              <p:cNvSpPr>
                <a:spLocks noChangeArrowheads="1"/>
              </p:cNvSpPr>
              <p:nvPr/>
            </p:nvSpPr>
            <p:spPr bwMode="auto">
              <a:xfrm>
                <a:off x="37609" y="0"/>
                <a:ext cx="19241" cy="4845"/>
              </a:xfrm>
              <a:prstGeom prst="flowChartProcess">
                <a:avLst/>
              </a:prstGeom>
              <a:solidFill>
                <a:srgbClr val="FFFFFF"/>
              </a:solidFill>
              <a:ln w="25400">
                <a:solidFill>
                  <a:srgbClr val="9BBB59"/>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smtClean="0">
                    <a:ln>
                      <a:noFill/>
                    </a:ln>
                    <a:solidFill>
                      <a:schemeClr val="tx1"/>
                    </a:solidFill>
                    <a:effectLst/>
                    <a:latin typeface="Rockwell" panose="02060603020205020403" pitchFamily="18" charset="0"/>
                    <a:ea typeface="Times New Roman" panose="02020603050405020304"/>
                    <a:cs typeface="Times New Roman" panose="02020603050405020304"/>
                  </a:rPr>
                  <a:t>Cadres r</a:t>
                </a:r>
                <a:r>
                  <a:rPr kumimoji="0" lang="fr-FR" altLang="fr-FR" sz="1200" b="1" i="0" u="none" strike="noStrike" cap="none" normalizeH="0" baseline="0" smtClean="0">
                    <a:ln>
                      <a:noFill/>
                    </a:ln>
                    <a:solidFill>
                      <a:schemeClr val="tx1"/>
                    </a:solidFill>
                    <a:effectLst/>
                    <a:latin typeface="Calibri" panose="020F0502020204030204" pitchFamily="34" charset="0"/>
                    <a:ea typeface="Times New Roman" panose="02020603050405020304"/>
                    <a:cs typeface="Times New Roman" panose="02020603050405020304"/>
                  </a:rPr>
                  <a:t>é</a:t>
                </a:r>
                <a:r>
                  <a:rPr kumimoji="0" lang="fr-FR" altLang="fr-FR" sz="1200" b="1" i="0" u="none" strike="noStrike" cap="none" normalizeH="0" baseline="0" smtClean="0">
                    <a:ln>
                      <a:noFill/>
                    </a:ln>
                    <a:solidFill>
                      <a:schemeClr val="tx1"/>
                    </a:solidFill>
                    <a:effectLst/>
                    <a:latin typeface="Rockwell" panose="02060603020205020403" pitchFamily="18" charset="0"/>
                    <a:ea typeface="Times New Roman" panose="02020603050405020304"/>
                    <a:cs typeface="Times New Roman" panose="02020603050405020304"/>
                  </a:rPr>
                  <a:t>gionaux de dialogue (CRD)</a:t>
                </a:r>
                <a:endParaRPr kumimoji="0" lang="fr-FR" altLang="fr-FR" sz="1800" b="0" i="0" u="none" strike="noStrike" cap="none" normalizeH="0" baseline="0" smtClean="0">
                  <a:ln>
                    <a:noFill/>
                  </a:ln>
                  <a:solidFill>
                    <a:schemeClr val="tx1"/>
                  </a:solidFill>
                  <a:effectLst/>
                  <a:latin typeface="Arial" panose="020B0604020202020204" pitchFamily="34" charset="0"/>
                </a:endParaRPr>
              </a:p>
            </p:txBody>
          </p:sp>
        </p:grpSp>
        <p:sp>
          <p:nvSpPr>
            <p:cNvPr id="49" name="Organigramme : Processus 14"/>
            <p:cNvSpPr>
              <a:spLocks noChangeArrowheads="1"/>
            </p:cNvSpPr>
            <p:nvPr/>
          </p:nvSpPr>
          <p:spPr bwMode="auto">
            <a:xfrm>
              <a:off x="955" y="9483"/>
              <a:ext cx="11121" cy="533"/>
            </a:xfrm>
            <a:prstGeom prst="flowChartProcess">
              <a:avLst/>
            </a:prstGeom>
            <a:solidFill>
              <a:srgbClr val="FFFFFF"/>
            </a:solidFill>
            <a:ln w="25400">
              <a:solidFill>
                <a:srgbClr val="4BACC6"/>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smtClean="0">
                  <a:ln>
                    <a:noFill/>
                  </a:ln>
                  <a:solidFill>
                    <a:schemeClr val="tx1"/>
                  </a:solidFill>
                  <a:effectLst/>
                  <a:latin typeface="Rockwell" panose="02060603020205020403" pitchFamily="18" charset="0"/>
                  <a:ea typeface="Times New Roman" panose="02020603050405020304"/>
                  <a:cs typeface="Times New Roman" panose="02020603050405020304"/>
                </a:rPr>
                <a:t>B</a:t>
              </a:r>
              <a:r>
                <a:rPr kumimoji="0" lang="fr-FR" altLang="fr-FR" sz="1200" b="1" i="0" u="none" strike="noStrike" cap="none" normalizeH="0" baseline="0" smtClean="0">
                  <a:ln>
                    <a:noFill/>
                  </a:ln>
                  <a:solidFill>
                    <a:schemeClr val="tx1"/>
                  </a:solidFill>
                  <a:effectLst/>
                  <a:latin typeface="Calibri" panose="020F0502020204030204" pitchFamily="34" charset="0"/>
                  <a:ea typeface="Times New Roman" panose="02020603050405020304"/>
                  <a:cs typeface="Times New Roman" panose="02020603050405020304"/>
                </a:rPr>
                <a:t>é</a:t>
              </a:r>
              <a:r>
                <a:rPr kumimoji="0" lang="fr-FR" altLang="fr-FR" sz="1200" b="1" i="0" u="none" strike="noStrike" cap="none" normalizeH="0" baseline="0" smtClean="0">
                  <a:ln>
                    <a:noFill/>
                  </a:ln>
                  <a:solidFill>
                    <a:schemeClr val="tx1"/>
                  </a:solidFill>
                  <a:effectLst/>
                  <a:latin typeface="Rockwell" panose="02060603020205020403" pitchFamily="18" charset="0"/>
                  <a:ea typeface="Times New Roman" panose="02020603050405020304"/>
                  <a:cs typeface="Times New Roman" panose="02020603050405020304"/>
                </a:rPr>
                <a:t>n</a:t>
              </a:r>
              <a:r>
                <a:rPr kumimoji="0" lang="fr-FR" altLang="fr-FR" sz="1200" b="1" i="0" u="none" strike="noStrike" cap="none" normalizeH="0" baseline="0" smtClean="0">
                  <a:ln>
                    <a:noFill/>
                  </a:ln>
                  <a:solidFill>
                    <a:schemeClr val="tx1"/>
                  </a:solidFill>
                  <a:effectLst/>
                  <a:latin typeface="Calibri" panose="020F0502020204030204" pitchFamily="34" charset="0"/>
                  <a:ea typeface="Times New Roman" panose="02020603050405020304"/>
                  <a:cs typeface="Times New Roman" panose="02020603050405020304"/>
                </a:rPr>
                <a:t>é</a:t>
              </a:r>
              <a:r>
                <a:rPr kumimoji="0" lang="fr-FR" altLang="fr-FR" sz="1200" b="1" i="0" u="none" strike="noStrike" cap="none" normalizeH="0" baseline="0" smtClean="0">
                  <a:ln>
                    <a:noFill/>
                  </a:ln>
                  <a:solidFill>
                    <a:schemeClr val="tx1"/>
                  </a:solidFill>
                  <a:effectLst/>
                  <a:latin typeface="Rockwell" panose="02060603020205020403" pitchFamily="18" charset="0"/>
                  <a:ea typeface="Times New Roman" panose="02020603050405020304"/>
                  <a:cs typeface="Times New Roman" panose="02020603050405020304"/>
                </a:rPr>
                <a:t>ficiaires / Populations</a:t>
              </a:r>
              <a:endParaRPr kumimoji="0" lang="fr-FR" altLang="fr-FR" sz="1800" b="0" i="0" u="none" strike="noStrike" cap="none" normalizeH="0" baseline="0" smtClean="0">
                <a:ln>
                  <a:noFill/>
                </a:ln>
                <a:solidFill>
                  <a:schemeClr val="tx1"/>
                </a:solidFill>
                <a:effectLst/>
                <a:latin typeface="Arial" panose="020B0604020202020204" pitchFamily="34" charset="0"/>
              </a:endParaRPr>
            </a:p>
          </p:txBody>
        </p:sp>
        <p:sp>
          <p:nvSpPr>
            <p:cNvPr id="50" name="Connecteur droit avec flèche 23"/>
            <p:cNvSpPr>
              <a:spLocks noChangeShapeType="1"/>
            </p:cNvSpPr>
            <p:nvPr/>
          </p:nvSpPr>
          <p:spPr bwMode="auto">
            <a:xfrm flipH="1">
              <a:off x="3329" y="3426"/>
              <a:ext cx="1335" cy="1502"/>
            </a:xfrm>
            <a:prstGeom prst="straightConnector1">
              <a:avLst/>
            </a:prstGeom>
            <a:noFill/>
            <a:ln w="38100">
              <a:solidFill>
                <a:srgbClr val="F79646"/>
              </a:solidFill>
              <a:round/>
              <a:headEnd type="triangle" w="med" len="me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1" name="Connecteur droit avec flèche 24"/>
            <p:cNvSpPr>
              <a:spLocks noChangeShapeType="1"/>
            </p:cNvSpPr>
            <p:nvPr/>
          </p:nvSpPr>
          <p:spPr bwMode="auto">
            <a:xfrm>
              <a:off x="8016" y="3367"/>
              <a:ext cx="1156" cy="1560"/>
            </a:xfrm>
            <a:prstGeom prst="straightConnector1">
              <a:avLst/>
            </a:prstGeom>
            <a:noFill/>
            <a:ln w="38100">
              <a:solidFill>
                <a:srgbClr val="F79646"/>
              </a:solidFill>
              <a:round/>
              <a:headEnd type="triangle" w="med" len="med"/>
              <a:tailEnd type="triangle" w="med" len="med"/>
            </a:ln>
            <a:effectLst>
              <a:outerShdw dist="23000" dir="5400000" rotWithShape="0">
                <a:srgbClr val="000000">
                  <a:alpha val="34998"/>
                </a:srgbClr>
              </a:outerShdw>
            </a:effectLst>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52" name="Groupe 25"/>
            <p:cNvGrpSpPr>
              <a:grpSpLocks/>
            </p:cNvGrpSpPr>
            <p:nvPr/>
          </p:nvGrpSpPr>
          <p:grpSpPr bwMode="auto">
            <a:xfrm>
              <a:off x="871" y="5843"/>
              <a:ext cx="4240" cy="1692"/>
              <a:chOff x="0" y="0"/>
              <a:chExt cx="27980" cy="8679"/>
            </a:xfrm>
          </p:grpSpPr>
          <p:sp>
            <p:nvSpPr>
              <p:cNvPr id="66" name="Accolade ouvrante 26"/>
              <p:cNvSpPr>
                <a:spLocks/>
              </p:cNvSpPr>
              <p:nvPr/>
            </p:nvSpPr>
            <p:spPr bwMode="auto">
              <a:xfrm rot="5400000">
                <a:off x="12383" y="-6917"/>
                <a:ext cx="3213" cy="27980"/>
              </a:xfrm>
              <a:prstGeom prst="leftBrace">
                <a:avLst>
                  <a:gd name="adj1" fmla="val 8346"/>
                  <a:gd name="adj2" fmla="val 50000"/>
                </a:avLst>
              </a:prstGeom>
              <a:noFill/>
              <a:ln w="25400">
                <a:solidFill>
                  <a:srgbClr val="00B050"/>
                </a:solidFill>
                <a:round/>
                <a:headEnd/>
                <a:tailEnd/>
              </a:ln>
              <a:effectLst>
                <a:outerShdw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fr-FR"/>
              </a:p>
            </p:txBody>
          </p:sp>
          <p:sp>
            <p:nvSpPr>
              <p:cNvPr id="67" name="Connecteur droit avec flèche 27"/>
              <p:cNvSpPr>
                <a:spLocks noChangeShapeType="1"/>
              </p:cNvSpPr>
              <p:nvPr/>
            </p:nvSpPr>
            <p:spPr bwMode="auto">
              <a:xfrm>
                <a:off x="13973" y="0"/>
                <a:ext cx="0" cy="6356"/>
              </a:xfrm>
              <a:prstGeom prst="straightConnector1">
                <a:avLst/>
              </a:prstGeom>
              <a:noFill/>
              <a:ln w="38100">
                <a:solidFill>
                  <a:srgbClr val="00B050"/>
                </a:solidFill>
                <a:round/>
                <a:headEnd type="triangl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grpSp>
        <p:grpSp>
          <p:nvGrpSpPr>
            <p:cNvPr id="53" name="Groupe 28"/>
            <p:cNvGrpSpPr>
              <a:grpSpLocks/>
            </p:cNvGrpSpPr>
            <p:nvPr/>
          </p:nvGrpSpPr>
          <p:grpSpPr bwMode="auto">
            <a:xfrm>
              <a:off x="5510" y="5761"/>
              <a:ext cx="6665" cy="1789"/>
              <a:chOff x="0" y="0"/>
              <a:chExt cx="43990" cy="9011"/>
            </a:xfrm>
          </p:grpSpPr>
          <p:sp>
            <p:nvSpPr>
              <p:cNvPr id="64" name="Accolade ouvrante 29"/>
              <p:cNvSpPr>
                <a:spLocks/>
              </p:cNvSpPr>
              <p:nvPr/>
            </p:nvSpPr>
            <p:spPr bwMode="auto">
              <a:xfrm rot="5400000">
                <a:off x="20388" y="-14590"/>
                <a:ext cx="3213" cy="43990"/>
              </a:xfrm>
              <a:prstGeom prst="leftBrace">
                <a:avLst>
                  <a:gd name="adj1" fmla="val 8303"/>
                  <a:gd name="adj2" fmla="val 50000"/>
                </a:avLst>
              </a:prstGeom>
              <a:noFill/>
              <a:ln w="25400">
                <a:solidFill>
                  <a:srgbClr val="00B050"/>
                </a:solidFill>
                <a:round/>
                <a:headEnd/>
                <a:tailEnd/>
              </a:ln>
              <a:effectLst>
                <a:outerShdw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fr-FR"/>
              </a:p>
            </p:txBody>
          </p:sp>
          <p:sp>
            <p:nvSpPr>
              <p:cNvPr id="65" name="Connecteur droit avec flèche 30"/>
              <p:cNvSpPr>
                <a:spLocks noChangeShapeType="1"/>
              </p:cNvSpPr>
              <p:nvPr/>
            </p:nvSpPr>
            <p:spPr bwMode="auto">
              <a:xfrm>
                <a:off x="21939" y="0"/>
                <a:ext cx="0" cy="6356"/>
              </a:xfrm>
              <a:prstGeom prst="straightConnector1">
                <a:avLst/>
              </a:prstGeom>
              <a:noFill/>
              <a:ln w="38100">
                <a:solidFill>
                  <a:srgbClr val="00B050"/>
                </a:solidFill>
                <a:round/>
                <a:headEnd type="triangl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grpSp>
        <p:grpSp>
          <p:nvGrpSpPr>
            <p:cNvPr id="54" name="Groupe 33"/>
            <p:cNvGrpSpPr>
              <a:grpSpLocks/>
            </p:cNvGrpSpPr>
            <p:nvPr/>
          </p:nvGrpSpPr>
          <p:grpSpPr bwMode="auto">
            <a:xfrm rot="10800000">
              <a:off x="871" y="8579"/>
              <a:ext cx="11304" cy="904"/>
              <a:chOff x="0" y="0"/>
              <a:chExt cx="43990" cy="9011"/>
            </a:xfrm>
          </p:grpSpPr>
          <p:sp>
            <p:nvSpPr>
              <p:cNvPr id="62" name="Accolade ouvrante 34"/>
              <p:cNvSpPr>
                <a:spLocks/>
              </p:cNvSpPr>
              <p:nvPr/>
            </p:nvSpPr>
            <p:spPr bwMode="auto">
              <a:xfrm rot="5400000">
                <a:off x="20388" y="-14590"/>
                <a:ext cx="3213" cy="43990"/>
              </a:xfrm>
              <a:prstGeom prst="leftBrace">
                <a:avLst>
                  <a:gd name="adj1" fmla="val 8303"/>
                  <a:gd name="adj2" fmla="val 50000"/>
                </a:avLst>
              </a:prstGeom>
              <a:noFill/>
              <a:ln w="25400">
                <a:solidFill>
                  <a:srgbClr val="00B050"/>
                </a:solidFill>
                <a:round/>
                <a:headEnd/>
                <a:tailEnd/>
              </a:ln>
              <a:effectLst>
                <a:outerShdw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fr-FR"/>
              </a:p>
            </p:txBody>
          </p:sp>
          <p:sp>
            <p:nvSpPr>
              <p:cNvPr id="63" name="Connecteur droit avec flèche 35"/>
              <p:cNvSpPr>
                <a:spLocks noChangeShapeType="1"/>
              </p:cNvSpPr>
              <p:nvPr/>
            </p:nvSpPr>
            <p:spPr bwMode="auto">
              <a:xfrm>
                <a:off x="21939" y="0"/>
                <a:ext cx="0" cy="6356"/>
              </a:xfrm>
              <a:prstGeom prst="straightConnector1">
                <a:avLst/>
              </a:prstGeom>
              <a:noFill/>
              <a:ln w="38100">
                <a:solidFill>
                  <a:srgbClr val="00B050"/>
                </a:solidFill>
                <a:round/>
                <a:headEnd type="triangle" w="med" len="med"/>
                <a:tailEnd type="triangl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fr-FR"/>
              </a:p>
            </p:txBody>
          </p:sp>
        </p:grpSp>
        <p:sp>
          <p:nvSpPr>
            <p:cNvPr id="55" name="Organigramme : Processus 16"/>
            <p:cNvSpPr>
              <a:spLocks noChangeArrowheads="1"/>
            </p:cNvSpPr>
            <p:nvPr/>
          </p:nvSpPr>
          <p:spPr bwMode="auto">
            <a:xfrm>
              <a:off x="760" y="7711"/>
              <a:ext cx="1653" cy="794"/>
            </a:xfrm>
            <a:prstGeom prst="flowChartProcess">
              <a:avLst/>
            </a:prstGeom>
            <a:solidFill>
              <a:srgbClr val="FFFFFF"/>
            </a:solidFill>
            <a:ln w="25400">
              <a:solidFill>
                <a:srgbClr val="4BACC6"/>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000" b="1" i="0" u="none" strike="noStrike" cap="none" normalizeH="0" baseline="0" smtClean="0">
                  <a:ln>
                    <a:noFill/>
                  </a:ln>
                  <a:solidFill>
                    <a:schemeClr val="tx1"/>
                  </a:solidFill>
                  <a:effectLst/>
                  <a:latin typeface="Rockwell" panose="02060603020205020403" pitchFamily="18" charset="0"/>
                  <a:ea typeface="Times New Roman" panose="02020603050405020304"/>
                  <a:cs typeface="Times New Roman" panose="02020603050405020304"/>
                </a:rPr>
                <a:t>Minist</a:t>
              </a:r>
              <a:r>
                <a:rPr kumimoji="0" lang="fr-FR" altLang="fr-FR" sz="1000" b="1" i="0" u="none" strike="noStrike" cap="none" normalizeH="0" baseline="0" smtClean="0">
                  <a:ln>
                    <a:noFill/>
                  </a:ln>
                  <a:solidFill>
                    <a:schemeClr val="tx1"/>
                  </a:solidFill>
                  <a:effectLst/>
                  <a:latin typeface="Calibri" panose="020F0502020204030204" pitchFamily="34" charset="0"/>
                  <a:ea typeface="Times New Roman" panose="02020603050405020304"/>
                  <a:cs typeface="Times New Roman" panose="02020603050405020304"/>
                </a:rPr>
                <a:t>è</a:t>
              </a:r>
              <a:r>
                <a:rPr kumimoji="0" lang="fr-FR" altLang="fr-FR" sz="1000" b="1" i="0" u="none" strike="noStrike" cap="none" normalizeH="0" baseline="0" smtClean="0">
                  <a:ln>
                    <a:noFill/>
                  </a:ln>
                  <a:solidFill>
                    <a:schemeClr val="tx1"/>
                  </a:solidFill>
                  <a:effectLst/>
                  <a:latin typeface="Rockwell" panose="02060603020205020403" pitchFamily="18" charset="0"/>
                  <a:ea typeface="Times New Roman" panose="02020603050405020304"/>
                  <a:cs typeface="Times New Roman" panose="02020603050405020304"/>
                </a:rPr>
                <a:t>res et institutions</a:t>
              </a:r>
              <a:endParaRPr kumimoji="0" lang="fr-FR" altLang="fr-FR" sz="1800" b="0" i="0" u="none" strike="noStrike" cap="none" normalizeH="0" baseline="0" smtClean="0">
                <a:ln>
                  <a:noFill/>
                </a:ln>
                <a:solidFill>
                  <a:schemeClr val="tx1"/>
                </a:solidFill>
                <a:effectLst/>
                <a:latin typeface="Arial" panose="020B0604020202020204" pitchFamily="34" charset="0"/>
              </a:endParaRPr>
            </a:p>
          </p:txBody>
        </p:sp>
        <p:sp>
          <p:nvSpPr>
            <p:cNvPr id="56" name="Organigramme : Processus 17"/>
            <p:cNvSpPr>
              <a:spLocks noChangeArrowheads="1"/>
            </p:cNvSpPr>
            <p:nvPr/>
          </p:nvSpPr>
          <p:spPr bwMode="auto">
            <a:xfrm>
              <a:off x="3803" y="7699"/>
              <a:ext cx="1115" cy="804"/>
            </a:xfrm>
            <a:prstGeom prst="flowChartProcess">
              <a:avLst/>
            </a:prstGeom>
            <a:solidFill>
              <a:srgbClr val="FFFFFF"/>
            </a:solidFill>
            <a:ln w="25400">
              <a:solidFill>
                <a:srgbClr val="4BACC6"/>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000" b="1" i="0" u="none" strike="noStrike" cap="none" normalizeH="0" baseline="0" smtClean="0">
                  <a:ln>
                    <a:noFill/>
                  </a:ln>
                  <a:solidFill>
                    <a:schemeClr val="tx1"/>
                  </a:solidFill>
                  <a:effectLst/>
                  <a:latin typeface="Rockwell" panose="02060603020205020403" pitchFamily="18" charset="0"/>
                  <a:ea typeface="Times New Roman" panose="02020603050405020304"/>
                  <a:cs typeface="Times New Roman" panose="02020603050405020304"/>
                </a:rPr>
                <a:t>Soci</a:t>
              </a:r>
              <a:r>
                <a:rPr kumimoji="0" lang="fr-FR" altLang="fr-FR" sz="1000" b="1" i="0" u="none" strike="noStrike" cap="none" normalizeH="0" baseline="0" smtClean="0">
                  <a:ln>
                    <a:noFill/>
                  </a:ln>
                  <a:solidFill>
                    <a:schemeClr val="tx1"/>
                  </a:solidFill>
                  <a:effectLst/>
                  <a:latin typeface="Calibri" panose="020F0502020204030204" pitchFamily="34" charset="0"/>
                  <a:ea typeface="Times New Roman" panose="02020603050405020304"/>
                  <a:cs typeface="Times New Roman" panose="02020603050405020304"/>
                </a:rPr>
                <a:t>é</a:t>
              </a:r>
              <a:r>
                <a:rPr kumimoji="0" lang="fr-FR" altLang="fr-FR" sz="1000" b="1" i="0" u="none" strike="noStrike" cap="none" normalizeH="0" baseline="0" smtClean="0">
                  <a:ln>
                    <a:noFill/>
                  </a:ln>
                  <a:solidFill>
                    <a:schemeClr val="tx1"/>
                  </a:solidFill>
                  <a:effectLst/>
                  <a:latin typeface="Rockwell" panose="02060603020205020403" pitchFamily="18" charset="0"/>
                  <a:ea typeface="Times New Roman" panose="02020603050405020304"/>
                  <a:cs typeface="Times New Roman" panose="02020603050405020304"/>
                </a:rPr>
                <a:t>t</a:t>
              </a:r>
              <a:r>
                <a:rPr kumimoji="0" lang="fr-FR" altLang="fr-FR" sz="1000" b="1" i="0" u="none" strike="noStrike" cap="none" normalizeH="0" baseline="0" smtClean="0">
                  <a:ln>
                    <a:noFill/>
                  </a:ln>
                  <a:solidFill>
                    <a:schemeClr val="tx1"/>
                  </a:solidFill>
                  <a:effectLst/>
                  <a:latin typeface="Calibri" panose="020F0502020204030204" pitchFamily="34" charset="0"/>
                  <a:ea typeface="Times New Roman" panose="02020603050405020304"/>
                  <a:cs typeface="Times New Roman" panose="02020603050405020304"/>
                </a:rPr>
                <a:t>é</a:t>
              </a:r>
              <a:r>
                <a:rPr kumimoji="0" lang="fr-FR" altLang="fr-FR" sz="1000" b="1" i="0" u="none" strike="noStrike" cap="none" normalizeH="0" baseline="0" smtClean="0">
                  <a:ln>
                    <a:noFill/>
                  </a:ln>
                  <a:solidFill>
                    <a:schemeClr val="tx1"/>
                  </a:solidFill>
                  <a:effectLst/>
                  <a:latin typeface="Rockwell" panose="02060603020205020403" pitchFamily="18" charset="0"/>
                  <a:ea typeface="Times New Roman" panose="02020603050405020304"/>
                  <a:cs typeface="Times New Roman" panose="02020603050405020304"/>
                </a:rPr>
                <a:t> civile</a:t>
              </a:r>
              <a:endParaRPr kumimoji="0" lang="fr-FR" altLang="fr-FR" sz="1800" b="0" i="0" u="none" strike="noStrike" cap="none" normalizeH="0" baseline="0" smtClean="0">
                <a:ln>
                  <a:noFill/>
                </a:ln>
                <a:solidFill>
                  <a:schemeClr val="tx1"/>
                </a:solidFill>
                <a:effectLst/>
                <a:latin typeface="Arial" panose="020B0604020202020204" pitchFamily="34" charset="0"/>
              </a:endParaRPr>
            </a:p>
          </p:txBody>
        </p:sp>
        <p:sp>
          <p:nvSpPr>
            <p:cNvPr id="57" name="Organigramme : Processus 18"/>
            <p:cNvSpPr>
              <a:spLocks noChangeArrowheads="1"/>
            </p:cNvSpPr>
            <p:nvPr/>
          </p:nvSpPr>
          <p:spPr bwMode="auto">
            <a:xfrm>
              <a:off x="5594" y="7734"/>
              <a:ext cx="1702" cy="804"/>
            </a:xfrm>
            <a:prstGeom prst="flowChartProcess">
              <a:avLst/>
            </a:prstGeom>
            <a:solidFill>
              <a:srgbClr val="FFFFFF"/>
            </a:solidFill>
            <a:ln w="25400">
              <a:solidFill>
                <a:srgbClr val="4BACC6"/>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0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Services d</a:t>
              </a:r>
              <a:r>
                <a:rPr kumimoji="0" lang="fr-FR" altLang="fr-FR" sz="1000" b="1" i="0" u="none" strike="noStrike" cap="none" normalizeH="0" baseline="0" dirty="0" smtClean="0">
                  <a:ln>
                    <a:noFill/>
                  </a:ln>
                  <a:solidFill>
                    <a:schemeClr val="tx1"/>
                  </a:solidFill>
                  <a:effectLst/>
                  <a:latin typeface="Calibri" panose="020F0502020204030204" pitchFamily="34" charset="0"/>
                  <a:ea typeface="Times New Roman" panose="02020603050405020304"/>
                  <a:cs typeface="Times New Roman" panose="02020603050405020304"/>
                </a:rPr>
                <a:t>é</a:t>
              </a:r>
              <a:r>
                <a:rPr kumimoji="0" lang="fr-FR" altLang="fr-FR" sz="10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concentr</a:t>
              </a:r>
              <a:r>
                <a:rPr kumimoji="0" lang="fr-FR" altLang="fr-FR" sz="1000" b="1" i="0" u="none" strike="noStrike" cap="none" normalizeH="0" baseline="0" dirty="0" smtClean="0">
                  <a:ln>
                    <a:noFill/>
                  </a:ln>
                  <a:solidFill>
                    <a:schemeClr val="tx1"/>
                  </a:solidFill>
                  <a:effectLst/>
                  <a:latin typeface="Calibri" panose="020F0502020204030204" pitchFamily="34" charset="0"/>
                  <a:ea typeface="Times New Roman" panose="02020603050405020304"/>
                  <a:cs typeface="Times New Roman" panose="02020603050405020304"/>
                </a:rPr>
                <a:t>é</a:t>
              </a:r>
              <a:r>
                <a:rPr kumimoji="0" lang="fr-FR" altLang="fr-FR" sz="10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s</a:t>
              </a:r>
              <a:endParaRPr kumimoji="0" lang="fr-FR" altLang="fr-FR" sz="1800" b="0" i="0" u="none" strike="noStrike" cap="none" normalizeH="0" baseline="0" dirty="0" smtClean="0">
                <a:ln>
                  <a:noFill/>
                </a:ln>
                <a:solidFill>
                  <a:schemeClr val="tx1"/>
                </a:solidFill>
                <a:effectLst/>
                <a:latin typeface="Arial" panose="020B0604020202020204" pitchFamily="34" charset="0"/>
              </a:endParaRPr>
            </a:p>
          </p:txBody>
        </p:sp>
        <p:sp>
          <p:nvSpPr>
            <p:cNvPr id="58" name="Organigramme : Processus 19"/>
            <p:cNvSpPr>
              <a:spLocks noChangeArrowheads="1"/>
            </p:cNvSpPr>
            <p:nvPr/>
          </p:nvSpPr>
          <p:spPr bwMode="auto">
            <a:xfrm>
              <a:off x="2526" y="7711"/>
              <a:ext cx="1164" cy="792"/>
            </a:xfrm>
            <a:prstGeom prst="flowChartProcess">
              <a:avLst/>
            </a:prstGeom>
            <a:solidFill>
              <a:srgbClr val="FFFFFF"/>
            </a:solidFill>
            <a:ln w="25400">
              <a:solidFill>
                <a:srgbClr val="4BACC6"/>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000" b="1" i="0" u="none" strike="noStrike" cap="none" normalizeH="0" baseline="0" dirty="0" smtClean="0">
                  <a:ln>
                    <a:noFill/>
                  </a:ln>
                  <a:effectLst/>
                  <a:latin typeface="Rockwell" panose="02060603020205020403" pitchFamily="18" charset="0"/>
                  <a:ea typeface="Times New Roman" panose="02020603050405020304"/>
                  <a:cs typeface="Times New Roman" panose="02020603050405020304"/>
                </a:rPr>
                <a:t>Secteur priv</a:t>
              </a:r>
              <a:r>
                <a:rPr kumimoji="0" lang="fr-FR" altLang="fr-FR" sz="1000" b="1" i="0" u="none" strike="noStrike" cap="none" normalizeH="0" baseline="0" dirty="0" smtClean="0">
                  <a:ln>
                    <a:noFill/>
                  </a:ln>
                  <a:effectLst/>
                  <a:ea typeface="Times New Roman" panose="02020603050405020304"/>
                  <a:cs typeface="Times New Roman" panose="02020603050405020304"/>
                </a:rPr>
                <a:t>é</a:t>
              </a:r>
              <a:endParaRPr kumimoji="0" lang="fr-FR" altLang="fr-FR" sz="1800" b="0" i="0" u="none" strike="noStrike" cap="none" normalizeH="0" baseline="0" dirty="0" smtClean="0">
                <a:ln>
                  <a:noFill/>
                </a:ln>
                <a:effectLst/>
                <a:latin typeface="Arial" panose="020B0604020202020204" pitchFamily="34" charset="0"/>
              </a:endParaRPr>
            </a:p>
          </p:txBody>
        </p:sp>
        <p:sp>
          <p:nvSpPr>
            <p:cNvPr id="59" name="Organigramme : Processus 20"/>
            <p:cNvSpPr>
              <a:spLocks noChangeArrowheads="1"/>
            </p:cNvSpPr>
            <p:nvPr/>
          </p:nvSpPr>
          <p:spPr bwMode="auto">
            <a:xfrm>
              <a:off x="7485" y="7746"/>
              <a:ext cx="1628" cy="794"/>
            </a:xfrm>
            <a:prstGeom prst="flowChartProcess">
              <a:avLst/>
            </a:prstGeom>
            <a:solidFill>
              <a:srgbClr val="FFFFFF"/>
            </a:solidFill>
            <a:ln w="25400">
              <a:solidFill>
                <a:srgbClr val="4BACC6"/>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000" b="1" i="0" u="none" strike="noStrike" cap="none" normalizeH="0" baseline="0" smtClean="0">
                  <a:ln>
                    <a:noFill/>
                  </a:ln>
                  <a:solidFill>
                    <a:schemeClr val="tx1"/>
                  </a:solidFill>
                  <a:effectLst/>
                  <a:latin typeface="Rockwell" panose="02060603020205020403" pitchFamily="18" charset="0"/>
                  <a:ea typeface="Times New Roman" panose="02020603050405020304"/>
                  <a:cs typeface="Times New Roman" panose="02020603050405020304"/>
                </a:rPr>
                <a:t>Collectivit</a:t>
              </a:r>
              <a:r>
                <a:rPr kumimoji="0" lang="fr-FR" altLang="fr-FR" sz="1000" b="1" i="0" u="none" strike="noStrike" cap="none" normalizeH="0" baseline="0" smtClean="0">
                  <a:ln>
                    <a:noFill/>
                  </a:ln>
                  <a:solidFill>
                    <a:schemeClr val="tx1"/>
                  </a:solidFill>
                  <a:effectLst/>
                  <a:latin typeface="Calibri" panose="020F0502020204030204" pitchFamily="34" charset="0"/>
                  <a:ea typeface="Times New Roman" panose="02020603050405020304"/>
                  <a:cs typeface="Times New Roman" panose="02020603050405020304"/>
                </a:rPr>
                <a:t>é</a:t>
              </a:r>
              <a:r>
                <a:rPr kumimoji="0" lang="fr-FR" altLang="fr-FR" sz="1000" b="1" i="0" u="none" strike="noStrike" cap="none" normalizeH="0" baseline="0" smtClean="0">
                  <a:ln>
                    <a:noFill/>
                  </a:ln>
                  <a:solidFill>
                    <a:schemeClr val="tx1"/>
                  </a:solidFill>
                  <a:effectLst/>
                  <a:latin typeface="Rockwell" panose="02060603020205020403" pitchFamily="18" charset="0"/>
                  <a:ea typeface="Times New Roman" panose="02020603050405020304"/>
                  <a:cs typeface="Times New Roman" panose="02020603050405020304"/>
                </a:rPr>
                <a:t>s territoriales</a:t>
              </a:r>
              <a:endParaRPr kumimoji="0" lang="fr-FR" altLang="fr-FR" sz="1800" b="0" i="0" u="none" strike="noStrike" cap="none" normalizeH="0" baseline="0" smtClean="0">
                <a:ln>
                  <a:noFill/>
                </a:ln>
                <a:solidFill>
                  <a:schemeClr val="tx1"/>
                </a:solidFill>
                <a:effectLst/>
                <a:latin typeface="Arial" panose="020B0604020202020204" pitchFamily="34" charset="0"/>
              </a:endParaRPr>
            </a:p>
          </p:txBody>
        </p:sp>
        <p:sp>
          <p:nvSpPr>
            <p:cNvPr id="60" name="Organigramme : Processus 21"/>
            <p:cNvSpPr>
              <a:spLocks noChangeArrowheads="1"/>
            </p:cNvSpPr>
            <p:nvPr/>
          </p:nvSpPr>
          <p:spPr bwMode="auto">
            <a:xfrm>
              <a:off x="9276" y="7746"/>
              <a:ext cx="1365" cy="802"/>
            </a:xfrm>
            <a:prstGeom prst="flowChartProcess">
              <a:avLst/>
            </a:prstGeom>
            <a:solidFill>
              <a:srgbClr val="FFFFFF"/>
            </a:solidFill>
            <a:ln w="25400">
              <a:solidFill>
                <a:srgbClr val="4BACC6"/>
              </a:solidFill>
              <a:miter lim="800000"/>
              <a:headEnd/>
              <a:tailEnd/>
            </a:ln>
          </p:spPr>
          <p:txBody>
            <a:bodyPr vert="horz" wrap="square" lIns="0" tIns="45720" rIns="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000" b="1" i="0" u="none" strike="noStrike" cap="none" normalizeH="0" baseline="0" dirty="0" smtClean="0">
                  <a:ln>
                    <a:noFill/>
                  </a:ln>
                  <a:effectLst/>
                  <a:latin typeface="Rockwell" panose="02060603020205020403" pitchFamily="18" charset="0"/>
                  <a:ea typeface="Times New Roman" panose="02020603050405020304"/>
                  <a:cs typeface="Times New Roman" panose="02020603050405020304"/>
                </a:rPr>
                <a:t>Secteur priv</a:t>
              </a:r>
              <a:r>
                <a:rPr kumimoji="0" lang="fr-FR" altLang="fr-FR" sz="1000" b="1" i="0" u="none" strike="noStrike" cap="none" normalizeH="0" baseline="0" dirty="0" smtClean="0">
                  <a:ln>
                    <a:noFill/>
                  </a:ln>
                  <a:effectLst/>
                  <a:latin typeface="Calibri" panose="020F0502020204030204" pitchFamily="34" charset="0"/>
                  <a:ea typeface="Times New Roman" panose="02020603050405020304"/>
                  <a:cs typeface="Times New Roman" panose="02020603050405020304"/>
                </a:rPr>
                <a:t>é</a:t>
              </a:r>
              <a:r>
                <a:rPr kumimoji="0" lang="fr-FR" altLang="fr-FR" sz="1000" b="1" i="0" u="none" strike="noStrike" cap="none" normalizeH="0" baseline="0" dirty="0" smtClean="0">
                  <a:ln>
                    <a:noFill/>
                  </a:ln>
                  <a:effectLst/>
                  <a:latin typeface="Rockwell" panose="02060603020205020403" pitchFamily="18" charset="0"/>
                  <a:ea typeface="Times New Roman" panose="02020603050405020304"/>
                  <a:cs typeface="Times New Roman" panose="02020603050405020304"/>
                </a:rPr>
                <a:t> local</a:t>
              </a:r>
              <a:endParaRPr kumimoji="0" lang="fr-FR" altLang="fr-FR" sz="1800" b="0" i="0" u="none" strike="noStrike" cap="none" normalizeH="0" baseline="0" dirty="0" smtClean="0">
                <a:ln>
                  <a:noFill/>
                </a:ln>
                <a:effectLst/>
                <a:latin typeface="Arial" panose="020B0604020202020204" pitchFamily="34" charset="0"/>
              </a:endParaRPr>
            </a:p>
          </p:txBody>
        </p:sp>
        <p:sp>
          <p:nvSpPr>
            <p:cNvPr id="61" name="Organigramme : Processus 22"/>
            <p:cNvSpPr>
              <a:spLocks noChangeArrowheads="1"/>
            </p:cNvSpPr>
            <p:nvPr/>
          </p:nvSpPr>
          <p:spPr bwMode="auto">
            <a:xfrm>
              <a:off x="10791" y="7746"/>
              <a:ext cx="1503" cy="802"/>
            </a:xfrm>
            <a:prstGeom prst="flowChartProcess">
              <a:avLst/>
            </a:prstGeom>
            <a:solidFill>
              <a:srgbClr val="FFFFFF"/>
            </a:solidFill>
            <a:ln w="25400">
              <a:solidFill>
                <a:srgbClr val="4BACC6"/>
              </a:solidFill>
              <a:miter lim="800000"/>
              <a:headEnd/>
              <a:tailEnd/>
            </a:ln>
          </p:spPr>
          <p:txBody>
            <a:bodyPr vert="horz" wrap="square" lIns="0" tIns="45720" rIns="0" bIns="45720" numCol="1"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1000" b="1" i="0" u="none" strike="noStrike" cap="none" normalizeH="0" baseline="0" smtClean="0">
                  <a:ln>
                    <a:noFill/>
                  </a:ln>
                  <a:solidFill>
                    <a:schemeClr val="tx1"/>
                  </a:solidFill>
                  <a:effectLst/>
                  <a:latin typeface="Rockwell" panose="02060603020205020403" pitchFamily="18" charset="0"/>
                  <a:ea typeface="Times New Roman" panose="02020603050405020304"/>
                  <a:cs typeface="Times New Roman" panose="02020603050405020304"/>
                </a:rPr>
                <a:t>Soci</a:t>
              </a:r>
              <a:r>
                <a:rPr kumimoji="0" lang="fr-FR" altLang="fr-FR" sz="1000" b="1" i="0" u="none" strike="noStrike" cap="none" normalizeH="0" baseline="0" smtClean="0">
                  <a:ln>
                    <a:noFill/>
                  </a:ln>
                  <a:solidFill>
                    <a:schemeClr val="tx1"/>
                  </a:solidFill>
                  <a:effectLst/>
                  <a:latin typeface="Calibri" panose="020F0502020204030204" pitchFamily="34" charset="0"/>
                  <a:ea typeface="Times New Roman" panose="02020603050405020304"/>
                  <a:cs typeface="Times New Roman" panose="02020603050405020304"/>
                </a:rPr>
                <a:t>é</a:t>
              </a:r>
              <a:r>
                <a:rPr kumimoji="0" lang="fr-FR" altLang="fr-FR" sz="1000" b="1" i="0" u="none" strike="noStrike" cap="none" normalizeH="0" baseline="0" smtClean="0">
                  <a:ln>
                    <a:noFill/>
                  </a:ln>
                  <a:solidFill>
                    <a:schemeClr val="tx1"/>
                  </a:solidFill>
                  <a:effectLst/>
                  <a:latin typeface="Rockwell" panose="02060603020205020403" pitchFamily="18" charset="0"/>
                  <a:ea typeface="Times New Roman" panose="02020603050405020304"/>
                  <a:cs typeface="Times New Roman" panose="02020603050405020304"/>
                </a:rPr>
                <a:t>t</a:t>
              </a:r>
              <a:r>
                <a:rPr kumimoji="0" lang="fr-FR" altLang="fr-FR" sz="1000" b="1" i="0" u="none" strike="noStrike" cap="none" normalizeH="0" baseline="0" smtClean="0">
                  <a:ln>
                    <a:noFill/>
                  </a:ln>
                  <a:solidFill>
                    <a:schemeClr val="tx1"/>
                  </a:solidFill>
                  <a:effectLst/>
                  <a:latin typeface="Calibri" panose="020F0502020204030204" pitchFamily="34" charset="0"/>
                  <a:ea typeface="Times New Roman" panose="02020603050405020304"/>
                  <a:cs typeface="Times New Roman" panose="02020603050405020304"/>
                </a:rPr>
                <a:t>é</a:t>
              </a:r>
              <a:r>
                <a:rPr kumimoji="0" lang="fr-FR" altLang="fr-FR" sz="1000" b="1" i="0" u="none" strike="noStrike" cap="none" normalizeH="0" baseline="0" smtClean="0">
                  <a:ln>
                    <a:noFill/>
                  </a:ln>
                  <a:solidFill>
                    <a:schemeClr val="tx1"/>
                  </a:solidFill>
                  <a:effectLst/>
                  <a:latin typeface="Rockwell" panose="02060603020205020403" pitchFamily="18" charset="0"/>
                  <a:ea typeface="Times New Roman" panose="02020603050405020304"/>
                  <a:cs typeface="Times New Roman" panose="02020603050405020304"/>
                </a:rPr>
                <a:t> civile locale</a:t>
              </a:r>
              <a:endParaRPr kumimoji="0" lang="fr-FR" altLang="fr-FR" sz="1800" b="0" i="0" u="none" strike="noStrike" cap="none" normalizeH="0" baseline="0" smtClean="0">
                <a:ln>
                  <a:noFill/>
                </a:ln>
                <a:solidFill>
                  <a:schemeClr val="tx1"/>
                </a:solidFill>
                <a:effectLst/>
                <a:latin typeface="Arial" panose="020B0604020202020204" pitchFamily="34" charset="0"/>
              </a:endParaRPr>
            </a:p>
          </p:txBody>
        </p:sp>
      </p:grpSp>
      <p:sp>
        <p:nvSpPr>
          <p:cNvPr id="72" name="Zone de texte 37"/>
          <p:cNvSpPr txBox="1">
            <a:spLocks noChangeArrowheads="1"/>
          </p:cNvSpPr>
          <p:nvPr/>
        </p:nvSpPr>
        <p:spPr bwMode="auto">
          <a:xfrm>
            <a:off x="8710810" y="2831477"/>
            <a:ext cx="3414631" cy="1256770"/>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REVUES SECTORIELLES </a:t>
            </a:r>
            <a:r>
              <a:rPr lang="fr-FR" altLang="fr-FR" sz="1200" b="1" dirty="0">
                <a:latin typeface="Rockwell" panose="02060603020205020403" pitchFamily="18" charset="0"/>
                <a:ea typeface="Times New Roman" panose="02020603050405020304"/>
                <a:cs typeface="Times New Roman" panose="02020603050405020304"/>
              </a:rPr>
              <a:t>= Cadres </a:t>
            </a:r>
            <a:r>
              <a:rPr lang="fr-FR" altLang="fr-FR" sz="1200" b="1" dirty="0" smtClean="0">
                <a:latin typeface="Rockwell" panose="02060603020205020403" pitchFamily="18" charset="0"/>
                <a:ea typeface="Times New Roman" panose="02020603050405020304"/>
                <a:cs typeface="Times New Roman" panose="02020603050405020304"/>
              </a:rPr>
              <a:t>sectoriels de </a:t>
            </a:r>
            <a:r>
              <a:rPr lang="fr-FR" altLang="fr-FR" sz="1200" b="1" dirty="0">
                <a:latin typeface="Rockwell" panose="02060603020205020403" pitchFamily="18" charset="0"/>
                <a:ea typeface="Times New Roman" panose="02020603050405020304"/>
                <a:cs typeface="Times New Roman" panose="02020603050405020304"/>
              </a:rPr>
              <a:t>mesure de performance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endParaRPr>
          </a:p>
          <a:p>
            <a:pPr marL="0" marR="0" lvl="0" indent="0" algn="l" defTabSz="914400" rtl="0" eaLnBrk="0" fontAlgn="base" latinLnBrk="0" hangingPunct="0">
              <a:lnSpc>
                <a:spcPct val="100000"/>
              </a:lnSpc>
              <a:spcBef>
                <a:spcPct val="0"/>
              </a:spcBef>
              <a:spcAft>
                <a:spcPct val="0"/>
              </a:spcAft>
              <a:buClrTx/>
              <a:buSzTx/>
              <a:buFontTx/>
              <a:buNone/>
              <a:tabLst/>
            </a:pPr>
            <a:r>
              <a:rPr lang="fr-FR" altLang="fr-FR" sz="1200" b="1" dirty="0" smtClean="0">
                <a:latin typeface="Rockwell" panose="02060603020205020403" pitchFamily="18" charset="0"/>
                <a:ea typeface="Times New Roman" panose="02020603050405020304"/>
                <a:cs typeface="Times New Roman" panose="02020603050405020304"/>
              </a:rPr>
              <a:t>REVUES</a:t>
            </a:r>
            <a:r>
              <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 RÉGIONALES= Cadres régionaux de mesure de performance</a:t>
            </a:r>
          </a:p>
        </p:txBody>
      </p:sp>
      <p:sp>
        <p:nvSpPr>
          <p:cNvPr id="73" name="Accolade ouvrante 39"/>
          <p:cNvSpPr>
            <a:spLocks/>
          </p:cNvSpPr>
          <p:nvPr/>
        </p:nvSpPr>
        <p:spPr bwMode="auto">
          <a:xfrm>
            <a:off x="8493254" y="1239170"/>
            <a:ext cx="209550" cy="1114425"/>
          </a:xfrm>
          <a:prstGeom prst="leftBrace">
            <a:avLst>
              <a:gd name="adj1" fmla="val 8100"/>
              <a:gd name="adj2" fmla="val 50000"/>
            </a:avLst>
          </a:prstGeom>
          <a:noFill/>
          <a:ln w="9525">
            <a:solidFill>
              <a:srgbClr val="4579B8"/>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fr-FR"/>
          </a:p>
        </p:txBody>
      </p:sp>
      <p:sp>
        <p:nvSpPr>
          <p:cNvPr id="74" name="Accolade ouvrante 40"/>
          <p:cNvSpPr>
            <a:spLocks/>
          </p:cNvSpPr>
          <p:nvPr/>
        </p:nvSpPr>
        <p:spPr bwMode="auto">
          <a:xfrm>
            <a:off x="8513891" y="2806032"/>
            <a:ext cx="207963" cy="1312863"/>
          </a:xfrm>
          <a:prstGeom prst="leftBrace">
            <a:avLst>
              <a:gd name="adj1" fmla="val 8125"/>
              <a:gd name="adj2" fmla="val 50000"/>
            </a:avLst>
          </a:prstGeom>
          <a:noFill/>
          <a:ln w="9525">
            <a:solidFill>
              <a:srgbClr val="4579B8"/>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fr-FR"/>
          </a:p>
        </p:txBody>
      </p:sp>
      <p:sp>
        <p:nvSpPr>
          <p:cNvPr id="75" name="Zone de texte 41"/>
          <p:cNvSpPr txBox="1">
            <a:spLocks noChangeArrowheads="1"/>
          </p:cNvSpPr>
          <p:nvPr/>
        </p:nvSpPr>
        <p:spPr bwMode="auto">
          <a:xfrm>
            <a:off x="8631366" y="1155032"/>
            <a:ext cx="2165350" cy="1430338"/>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REVUE ANNUELLE</a:t>
            </a:r>
            <a:endParaRPr kumimoji="0" lang="fr-FR" altLang="fr-FR"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Cadre de mesure de la performance globale</a:t>
            </a:r>
            <a:endParaRPr kumimoji="0" lang="fr-FR" altLang="fr-FR"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Cadre de suivi des r</a:t>
            </a:r>
            <a:r>
              <a:rPr kumimoji="0" lang="fr-FR" altLang="fr-FR" sz="1200" b="1" i="0" u="none" strike="noStrike" cap="none" normalizeH="0" baseline="0" dirty="0" smtClean="0">
                <a:ln>
                  <a:noFill/>
                </a:ln>
                <a:solidFill>
                  <a:schemeClr val="tx1"/>
                </a:solidFill>
                <a:effectLst/>
                <a:latin typeface="Calibri" panose="020F0502020204030204" pitchFamily="34" charset="0"/>
                <a:ea typeface="Times New Roman" panose="02020603050405020304"/>
                <a:cs typeface="Times New Roman" panose="02020603050405020304"/>
              </a:rPr>
              <a:t>é</a:t>
            </a:r>
            <a:r>
              <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formes strat</a:t>
            </a:r>
            <a:r>
              <a:rPr kumimoji="0" lang="fr-FR" altLang="fr-FR" sz="1200" b="1" i="0" u="none" strike="noStrike" cap="none" normalizeH="0" baseline="0" dirty="0" smtClean="0">
                <a:ln>
                  <a:noFill/>
                </a:ln>
                <a:solidFill>
                  <a:schemeClr val="tx1"/>
                </a:solidFill>
                <a:effectLst/>
                <a:latin typeface="Calibri" panose="020F0502020204030204" pitchFamily="34" charset="0"/>
                <a:ea typeface="Times New Roman" panose="02020603050405020304"/>
                <a:cs typeface="Times New Roman" panose="02020603050405020304"/>
              </a:rPr>
              <a:t>é</a:t>
            </a:r>
            <a:r>
              <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giques et des investissements structurants</a:t>
            </a:r>
            <a:endParaRPr kumimoji="0" lang="fr-FR" altLang="fr-FR" sz="1800" b="0" i="0" u="none" strike="noStrike" cap="none" normalizeH="0" baseline="0" dirty="0" smtClean="0">
              <a:ln>
                <a:noFill/>
              </a:ln>
              <a:solidFill>
                <a:schemeClr val="tx1"/>
              </a:solidFill>
              <a:effectLst/>
              <a:latin typeface="Arial" panose="020B0604020202020204" pitchFamily="34" charset="0"/>
            </a:endParaRPr>
          </a:p>
        </p:txBody>
      </p:sp>
      <p:sp>
        <p:nvSpPr>
          <p:cNvPr id="76" name="Zone de texte 42"/>
          <p:cNvSpPr txBox="1">
            <a:spLocks noChangeArrowheads="1"/>
          </p:cNvSpPr>
          <p:nvPr/>
        </p:nvSpPr>
        <p:spPr bwMode="auto">
          <a:xfrm>
            <a:off x="8744078" y="4701507"/>
            <a:ext cx="3447921" cy="963613"/>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PTA</a:t>
            </a:r>
            <a:endParaRPr kumimoji="0" lang="fr-FR" altLang="fr-FR" sz="11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R</a:t>
            </a:r>
            <a:r>
              <a:rPr kumimoji="0" lang="fr-FR" altLang="fr-FR" sz="1200" b="1" i="0" u="none" strike="noStrike" cap="none" normalizeH="0" baseline="0" dirty="0" smtClean="0">
                <a:ln>
                  <a:noFill/>
                </a:ln>
                <a:solidFill>
                  <a:schemeClr val="tx1"/>
                </a:solidFill>
                <a:effectLst/>
                <a:latin typeface="Calibri" panose="020F0502020204030204" pitchFamily="34" charset="0"/>
                <a:ea typeface="Times New Roman" panose="02020603050405020304"/>
                <a:cs typeface="Times New Roman" panose="02020603050405020304"/>
              </a:rPr>
              <a:t>é</a:t>
            </a:r>
            <a:r>
              <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f</a:t>
            </a:r>
            <a:r>
              <a:rPr kumimoji="0" lang="fr-FR" altLang="fr-FR" sz="1200" b="1" i="0" u="none" strike="noStrike" cap="none" normalizeH="0" baseline="0" dirty="0" smtClean="0">
                <a:ln>
                  <a:noFill/>
                </a:ln>
                <a:solidFill>
                  <a:schemeClr val="tx1"/>
                </a:solidFill>
                <a:effectLst/>
                <a:latin typeface="Calibri" panose="020F0502020204030204" pitchFamily="34" charset="0"/>
                <a:ea typeface="Times New Roman" panose="02020603050405020304"/>
                <a:cs typeface="Times New Roman" panose="02020603050405020304"/>
              </a:rPr>
              <a:t>é</a:t>
            </a:r>
            <a:r>
              <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rentiel national de pond</a:t>
            </a:r>
            <a:r>
              <a:rPr kumimoji="0" lang="fr-FR" altLang="fr-FR" sz="1200" b="1" i="0" u="none" strike="noStrike" cap="none" normalizeH="0" baseline="0" dirty="0" smtClean="0">
                <a:ln>
                  <a:noFill/>
                </a:ln>
                <a:solidFill>
                  <a:schemeClr val="tx1"/>
                </a:solidFill>
                <a:effectLst/>
                <a:latin typeface="Calibri" panose="020F0502020204030204" pitchFamily="34" charset="0"/>
                <a:ea typeface="Times New Roman" panose="02020603050405020304"/>
                <a:cs typeface="Times New Roman" panose="02020603050405020304"/>
              </a:rPr>
              <a:t>é</a:t>
            </a:r>
            <a:r>
              <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ration des activit</a:t>
            </a:r>
            <a:r>
              <a:rPr kumimoji="0" lang="fr-FR" altLang="fr-FR" sz="1200" b="1" i="0" u="none" strike="noStrike" cap="none" normalizeH="0" baseline="0" dirty="0" smtClean="0">
                <a:ln>
                  <a:noFill/>
                </a:ln>
                <a:solidFill>
                  <a:schemeClr val="tx1"/>
                </a:solidFill>
                <a:effectLst/>
                <a:latin typeface="Calibri" panose="020F0502020204030204" pitchFamily="34" charset="0"/>
                <a:ea typeface="Times New Roman" panose="02020603050405020304"/>
                <a:cs typeface="Times New Roman" panose="02020603050405020304"/>
              </a:rPr>
              <a:t>é</a:t>
            </a:r>
            <a:r>
              <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s et des tâches</a:t>
            </a:r>
          </a:p>
          <a:p>
            <a:pPr marL="0" marR="0" lvl="0" indent="0" algn="l" defTabSz="914400" rtl="0" eaLnBrk="0" fontAlgn="base" latinLnBrk="0" hangingPunct="0">
              <a:lnSpc>
                <a:spcPct val="100000"/>
              </a:lnSpc>
              <a:spcBef>
                <a:spcPct val="0"/>
              </a:spcBef>
              <a:spcAft>
                <a:spcPct val="0"/>
              </a:spcAft>
              <a:buClrTx/>
              <a:buSzTx/>
              <a:buFontTx/>
              <a:buNone/>
              <a:tabLst/>
            </a:pPr>
            <a:r>
              <a:rPr lang="fr-FR" altLang="fr-FR" sz="1200" b="1" dirty="0" smtClean="0">
                <a:latin typeface="Rockwell" panose="02060603020205020403" pitchFamily="18" charset="0"/>
              </a:rPr>
              <a:t>Conception et exécution des PTA</a:t>
            </a:r>
            <a:endParaRPr kumimoji="0" lang="fr-FR" altLang="fr-FR" sz="1800" b="0" i="0" u="none" strike="noStrike" cap="none" normalizeH="0" baseline="0" dirty="0" smtClean="0">
              <a:ln>
                <a:noFill/>
              </a:ln>
              <a:solidFill>
                <a:schemeClr val="tx1"/>
              </a:solidFill>
              <a:effectLst/>
              <a:latin typeface="Arial" panose="020B0604020202020204" pitchFamily="34" charset="0"/>
            </a:endParaRPr>
          </a:p>
        </p:txBody>
      </p:sp>
      <p:sp>
        <p:nvSpPr>
          <p:cNvPr id="77" name="Accolade ouvrante 43"/>
          <p:cNvSpPr>
            <a:spLocks/>
          </p:cNvSpPr>
          <p:nvPr/>
        </p:nvSpPr>
        <p:spPr bwMode="auto">
          <a:xfrm>
            <a:off x="8566279" y="4399882"/>
            <a:ext cx="207962" cy="1312863"/>
          </a:xfrm>
          <a:prstGeom prst="leftBrace">
            <a:avLst>
              <a:gd name="adj1" fmla="val 8125"/>
              <a:gd name="adj2" fmla="val 50000"/>
            </a:avLst>
          </a:prstGeom>
          <a:noFill/>
          <a:ln w="9525">
            <a:solidFill>
              <a:srgbClr val="4579B8"/>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fr-FR"/>
          </a:p>
        </p:txBody>
      </p:sp>
      <p:sp>
        <p:nvSpPr>
          <p:cNvPr id="78" name="Zone de texte 44"/>
          <p:cNvSpPr txBox="1">
            <a:spLocks noChangeArrowheads="1"/>
          </p:cNvSpPr>
          <p:nvPr/>
        </p:nvSpPr>
        <p:spPr bwMode="auto">
          <a:xfrm>
            <a:off x="8796466" y="5974682"/>
            <a:ext cx="1476375" cy="488950"/>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200" b="1" i="0" u="none" strike="noStrike" cap="none" normalizeH="0" baseline="0" dirty="0" smtClean="0">
                <a:ln>
                  <a:noFill/>
                </a:ln>
                <a:solidFill>
                  <a:schemeClr val="tx1"/>
                </a:solidFill>
                <a:effectLst/>
                <a:latin typeface="Rockwell" panose="02060603020205020403" pitchFamily="18" charset="0"/>
                <a:ea typeface="Times New Roman" panose="02020603050405020304"/>
                <a:cs typeface="Times New Roman" panose="02020603050405020304"/>
              </a:rPr>
              <a:t>Adhésion et participation</a:t>
            </a:r>
            <a:endParaRPr kumimoji="0" lang="fr-FR" altLang="fr-FR" sz="1800" b="0" i="0" u="none" strike="noStrike" cap="none" normalizeH="0" baseline="0" dirty="0" smtClean="0">
              <a:ln>
                <a:noFill/>
              </a:ln>
              <a:solidFill>
                <a:schemeClr val="tx1"/>
              </a:solidFill>
              <a:effectLst/>
              <a:latin typeface="Rockwell" panose="02060603020205020403" pitchFamily="18" charset="0"/>
            </a:endParaRPr>
          </a:p>
        </p:txBody>
      </p:sp>
      <p:sp>
        <p:nvSpPr>
          <p:cNvPr id="79" name="Accolade ouvrante 45"/>
          <p:cNvSpPr>
            <a:spLocks/>
          </p:cNvSpPr>
          <p:nvPr/>
        </p:nvSpPr>
        <p:spPr bwMode="auto">
          <a:xfrm>
            <a:off x="8594854" y="5904832"/>
            <a:ext cx="207962" cy="590550"/>
          </a:xfrm>
          <a:prstGeom prst="leftBrace">
            <a:avLst>
              <a:gd name="adj1" fmla="val 8138"/>
              <a:gd name="adj2" fmla="val 50000"/>
            </a:avLst>
          </a:prstGeom>
          <a:noFill/>
          <a:ln w="9525">
            <a:solidFill>
              <a:srgbClr val="4579B8"/>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endParaRPr lang="fr-FR"/>
          </a:p>
        </p:txBody>
      </p:sp>
      <p:sp>
        <p:nvSpPr>
          <p:cNvPr id="80" name="Rectangle 35"/>
          <p:cNvSpPr>
            <a:spLocks noChangeArrowheads="1"/>
          </p:cNvSpPr>
          <p:nvPr/>
        </p:nvSpPr>
        <p:spPr bwMode="auto">
          <a:xfrm>
            <a:off x="1462216" y="69783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82" name="Rectangle 57"/>
          <p:cNvSpPr>
            <a:spLocks noChangeArrowheads="1"/>
          </p:cNvSpPr>
          <p:nvPr/>
        </p:nvSpPr>
        <p:spPr bwMode="auto">
          <a:xfrm>
            <a:off x="1462216" y="115503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fr-FR"/>
          </a:p>
        </p:txBody>
      </p:sp>
      <p:sp>
        <p:nvSpPr>
          <p:cNvPr id="45" name="Rectangle 44"/>
          <p:cNvSpPr/>
          <p:nvPr/>
        </p:nvSpPr>
        <p:spPr>
          <a:xfrm>
            <a:off x="105097" y="1345735"/>
            <a:ext cx="2463347" cy="1200329"/>
          </a:xfrm>
          <a:prstGeom prst="rect">
            <a:avLst/>
          </a:prstGeom>
        </p:spPr>
        <p:txBody>
          <a:bodyPr wrap="square">
            <a:spAutoFit/>
          </a:bodyPr>
          <a:lstStyle/>
          <a:p>
            <a:pPr marL="342900" indent="-342900" algn="just" eaLnBrk="0" hangingPunct="0">
              <a:spcAft>
                <a:spcPts val="800"/>
              </a:spcAft>
              <a:buFont typeface="Wingdings" panose="05000000000000000000" pitchFamily="2" charset="2"/>
              <a:buChar char="Ø"/>
              <a:defRPr/>
            </a:pPr>
            <a:r>
              <a:rPr lang="fr-FR" b="1" i="1" dirty="0" smtClean="0">
                <a:solidFill>
                  <a:srgbClr val="C00000"/>
                </a:solidFill>
                <a:latin typeface="Rockwell" panose="02060603020205020403" pitchFamily="18" charset="0"/>
              </a:rPr>
              <a:t>Organes</a:t>
            </a:r>
            <a:r>
              <a:rPr lang="fr-FR" b="1" i="1" dirty="0">
                <a:solidFill>
                  <a:srgbClr val="C00000"/>
                </a:solidFill>
                <a:latin typeface="Rockwell" panose="02060603020205020403" pitchFamily="18" charset="0"/>
              </a:rPr>
              <a:t>: </a:t>
            </a:r>
            <a:r>
              <a:rPr lang="fr-FR" dirty="0">
                <a:latin typeface="Rockwell" panose="02060603020205020403" pitchFamily="18" charset="0"/>
              </a:rPr>
              <a:t>(i) CNP/PNDES, (ii) SP/PNDES, (iii) CSD et (iv) </a:t>
            </a:r>
            <a:r>
              <a:rPr lang="fr-FR" dirty="0" smtClean="0">
                <a:latin typeface="Rockwell" panose="02060603020205020403" pitchFamily="18" charset="0"/>
              </a:rPr>
              <a:t>CRD</a:t>
            </a:r>
            <a:endParaRPr lang="fr-FR" dirty="0">
              <a:latin typeface="Rockwell" panose="02060603020205020403" pitchFamily="18" charset="0"/>
            </a:endParaRPr>
          </a:p>
        </p:txBody>
      </p:sp>
      <p:sp>
        <p:nvSpPr>
          <p:cNvPr id="46" name="Rectangle 45"/>
          <p:cNvSpPr/>
          <p:nvPr/>
        </p:nvSpPr>
        <p:spPr>
          <a:xfrm>
            <a:off x="5997056" y="1478666"/>
            <a:ext cx="2463347" cy="1200329"/>
          </a:xfrm>
          <a:prstGeom prst="rect">
            <a:avLst/>
          </a:prstGeom>
        </p:spPr>
        <p:txBody>
          <a:bodyPr wrap="square">
            <a:spAutoFit/>
          </a:bodyPr>
          <a:lstStyle/>
          <a:p>
            <a:pPr marL="342900" indent="-342900" algn="just" eaLnBrk="0" hangingPunct="0">
              <a:spcAft>
                <a:spcPts val="800"/>
              </a:spcAft>
              <a:buFont typeface="Wingdings" panose="05000000000000000000" pitchFamily="2" charset="2"/>
              <a:buChar char="Ø"/>
              <a:defRPr/>
            </a:pPr>
            <a:r>
              <a:rPr lang="fr-FR" b="1" i="1" dirty="0" smtClean="0">
                <a:solidFill>
                  <a:srgbClr val="C00000"/>
                </a:solidFill>
                <a:latin typeface="Rockwell" panose="02060603020205020403" pitchFamily="18" charset="0"/>
              </a:rPr>
              <a:t>Instances</a:t>
            </a:r>
            <a:r>
              <a:rPr lang="fr-FR" b="1" i="1" dirty="0">
                <a:solidFill>
                  <a:srgbClr val="C00000"/>
                </a:solidFill>
                <a:latin typeface="Rockwell" panose="02060603020205020403" pitchFamily="18" charset="0"/>
              </a:rPr>
              <a:t>:</a:t>
            </a:r>
            <a:r>
              <a:rPr lang="fr-FR" dirty="0">
                <a:latin typeface="Rockwell" panose="02060603020205020403" pitchFamily="18" charset="0"/>
              </a:rPr>
              <a:t> revue annuelle, revues sectorielles et revues régionales</a:t>
            </a:r>
          </a:p>
        </p:txBody>
      </p:sp>
    </p:spTree>
    <p:extLst>
      <p:ext uri="{BB962C8B-B14F-4D97-AF65-F5344CB8AC3E}">
        <p14:creationId xmlns:p14="http://schemas.microsoft.com/office/powerpoint/2010/main" val="13276307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a:xfrm>
            <a:off x="0" y="0"/>
            <a:ext cx="12192000" cy="682388"/>
          </a:xfrm>
          <a:prstGeom prst="round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anchor="ctr"/>
          <a:lstStyle/>
          <a:p>
            <a:pPr algn="ctr"/>
            <a:r>
              <a:rPr lang="fr-FR" sz="4400" b="1" dirty="0" smtClean="0">
                <a:latin typeface="Rockwell" panose="02060603020205020403" pitchFamily="18" charset="0"/>
                <a:cs typeface="Aharoni" pitchFamily="2" charset="-79"/>
              </a:rPr>
              <a:t>SCHÉMA DE FINANCEMENT</a:t>
            </a:r>
            <a:endParaRPr lang="fr-FR" sz="4400" b="1" dirty="0">
              <a:latin typeface="Rockwell" panose="02060603020205020403" pitchFamily="18" charset="0"/>
              <a:cs typeface="Aharoni" pitchFamily="2" charset="-79"/>
            </a:endParaRPr>
          </a:p>
        </p:txBody>
      </p:sp>
      <p:pic>
        <p:nvPicPr>
          <p:cNvPr id="13" name="Image 12" descr="armoirie_BF"/>
          <p:cNvPicPr/>
          <p:nvPr/>
        </p:nvPicPr>
        <p:blipFill>
          <a:blip r:embed="rId2" cstate="print"/>
          <a:srcRect/>
          <a:stretch>
            <a:fillRect/>
          </a:stretch>
        </p:blipFill>
        <p:spPr bwMode="auto">
          <a:xfrm>
            <a:off x="25455" y="-23616"/>
            <a:ext cx="884396" cy="706004"/>
          </a:xfrm>
          <a:prstGeom prst="rect">
            <a:avLst/>
          </a:prstGeom>
          <a:noFill/>
          <a:ln w="9525">
            <a:noFill/>
            <a:miter lim="800000"/>
            <a:headEnd/>
            <a:tailEnd/>
          </a:ln>
        </p:spPr>
      </p:pic>
      <p:pic>
        <p:nvPicPr>
          <p:cNvPr id="4" name="Image 3"/>
          <p:cNvPicPr>
            <a:picLocks noChangeAspect="1"/>
          </p:cNvPicPr>
          <p:nvPr/>
        </p:nvPicPr>
        <p:blipFill>
          <a:blip r:embed="rId3" cstate="print"/>
          <a:stretch>
            <a:fillRect/>
          </a:stretch>
        </p:blipFill>
        <p:spPr>
          <a:xfrm>
            <a:off x="73227" y="982639"/>
            <a:ext cx="2847394" cy="4748467"/>
          </a:xfrm>
          <a:prstGeom prst="rect">
            <a:avLst/>
          </a:prstGeom>
          <a:ln>
            <a:solidFill>
              <a:srgbClr val="0070C0"/>
            </a:solidFill>
          </a:ln>
          <a:effectLst>
            <a:outerShdw blurRad="50800" dist="38100" algn="l" rotWithShape="0">
              <a:prstClr val="black">
                <a:alpha val="40000"/>
              </a:prstClr>
            </a:outerShdw>
          </a:effectLst>
        </p:spPr>
      </p:pic>
      <p:graphicFrame>
        <p:nvGraphicFramePr>
          <p:cNvPr id="6" name="Tableau 5"/>
          <p:cNvGraphicFramePr>
            <a:graphicFrameLocks noGrp="1"/>
          </p:cNvGraphicFramePr>
          <p:nvPr>
            <p:extLst>
              <p:ext uri="{D42A27DB-BD31-4B8C-83A1-F6EECF244321}">
                <p14:modId xmlns:p14="http://schemas.microsoft.com/office/powerpoint/2010/main" val="2037636634"/>
              </p:ext>
            </p:extLst>
          </p:nvPr>
        </p:nvGraphicFramePr>
        <p:xfrm>
          <a:off x="3098042" y="952817"/>
          <a:ext cx="8995220" cy="4778288"/>
        </p:xfrm>
        <a:graphic>
          <a:graphicData uri="http://schemas.openxmlformats.org/drawingml/2006/table">
            <a:tbl>
              <a:tblPr/>
              <a:tblGrid>
                <a:gridCol w="4701546"/>
                <a:gridCol w="1806699"/>
                <a:gridCol w="2486975"/>
              </a:tblGrid>
              <a:tr h="1194572">
                <a:tc>
                  <a:txBody>
                    <a:bodyPr/>
                    <a:lstStyle/>
                    <a:p>
                      <a:pPr>
                        <a:lnSpc>
                          <a:spcPct val="115000"/>
                        </a:lnSpc>
                      </a:pPr>
                      <a:endParaRPr lang="fr-FR" sz="2800" dirty="0">
                        <a:latin typeface="Arial Rounded MT Bold"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pPr>
                      <a:r>
                        <a:rPr lang="fr-FR" sz="2800" b="1" dirty="0">
                          <a:latin typeface="Arial Rounded MT Bold" pitchFamily="34" charset="0"/>
                          <a:ea typeface="Times New Roman"/>
                          <a:cs typeface="Arial"/>
                        </a:rPr>
                        <a:t>Total</a:t>
                      </a:r>
                      <a:endParaRPr lang="fr-FR" sz="2800" dirty="0">
                        <a:latin typeface="Arial Rounded MT Bold" pitchFamily="34" charset="0"/>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pPr>
                      <a:r>
                        <a:rPr lang="fr-FR" sz="2800" b="1" dirty="0">
                          <a:latin typeface="Arial Rounded MT Bold" pitchFamily="34" charset="0"/>
                          <a:ea typeface="Times New Roman"/>
                          <a:cs typeface="Arial"/>
                        </a:rPr>
                        <a:t>Part dans le </a:t>
                      </a:r>
                      <a:r>
                        <a:rPr lang="fr-FR" sz="2800" b="1" dirty="0" smtClean="0">
                          <a:latin typeface="Arial Rounded MT Bold" pitchFamily="34" charset="0"/>
                          <a:ea typeface="Times New Roman"/>
                          <a:cs typeface="Arial"/>
                        </a:rPr>
                        <a:t>coût</a:t>
                      </a:r>
                      <a:r>
                        <a:rPr lang="fr-FR" sz="2800" b="1" baseline="0" dirty="0" smtClean="0">
                          <a:latin typeface="Arial Rounded MT Bold" pitchFamily="34" charset="0"/>
                          <a:ea typeface="Times New Roman"/>
                          <a:cs typeface="Arial"/>
                        </a:rPr>
                        <a:t> total</a:t>
                      </a:r>
                      <a:endParaRPr lang="fr-FR" sz="2800" dirty="0">
                        <a:latin typeface="Arial Rounded MT Bold" pitchFamily="34" charset="0"/>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597286">
                <a:tc>
                  <a:txBody>
                    <a:bodyPr/>
                    <a:lstStyle/>
                    <a:p>
                      <a:pPr>
                        <a:lnSpc>
                          <a:spcPct val="115000"/>
                        </a:lnSpc>
                        <a:spcAft>
                          <a:spcPts val="0"/>
                        </a:spcAft>
                      </a:pPr>
                      <a:r>
                        <a:rPr lang="fr-FR" sz="2800" b="1" dirty="0" smtClean="0">
                          <a:solidFill>
                            <a:schemeClr val="accent2">
                              <a:lumMod val="50000"/>
                            </a:schemeClr>
                          </a:solidFill>
                          <a:latin typeface="Arial Rounded MT Bold" pitchFamily="34" charset="0"/>
                          <a:ea typeface="Times New Roman"/>
                          <a:cs typeface="Arial"/>
                        </a:rPr>
                        <a:t>Coût</a:t>
                      </a:r>
                      <a:r>
                        <a:rPr lang="fr-FR" sz="2800" b="1" baseline="0" dirty="0" smtClean="0">
                          <a:solidFill>
                            <a:schemeClr val="accent2">
                              <a:lumMod val="50000"/>
                            </a:schemeClr>
                          </a:solidFill>
                          <a:latin typeface="Arial Rounded MT Bold" pitchFamily="34" charset="0"/>
                          <a:ea typeface="Times New Roman"/>
                          <a:cs typeface="Arial"/>
                        </a:rPr>
                        <a:t> total</a:t>
                      </a:r>
                      <a:endParaRPr lang="fr-FR" sz="2800" dirty="0">
                        <a:solidFill>
                          <a:schemeClr val="accent2">
                            <a:lumMod val="50000"/>
                          </a:schemeClr>
                        </a:solidFill>
                        <a:latin typeface="Arial Rounded MT Bold" pitchFamily="34" charset="0"/>
                        <a:ea typeface="Times New Roman"/>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800" b="1" dirty="0">
                          <a:solidFill>
                            <a:schemeClr val="accent2">
                              <a:lumMod val="50000"/>
                            </a:schemeClr>
                          </a:solidFill>
                          <a:latin typeface="Arial Rounded MT Bold" pitchFamily="34" charset="0"/>
                          <a:ea typeface="Times New Roman"/>
                          <a:cs typeface="Arial"/>
                        </a:rPr>
                        <a:t>15 </a:t>
                      </a:r>
                      <a:r>
                        <a:rPr lang="fr-FR" sz="2800" b="1" dirty="0" smtClean="0">
                          <a:solidFill>
                            <a:schemeClr val="accent2">
                              <a:lumMod val="50000"/>
                            </a:schemeClr>
                          </a:solidFill>
                          <a:latin typeface="Arial Rounded MT Bold" pitchFamily="34" charset="0"/>
                          <a:ea typeface="Times New Roman"/>
                          <a:cs typeface="Arial"/>
                        </a:rPr>
                        <a:t>395,4</a:t>
                      </a:r>
                      <a:endParaRPr lang="fr-FR" sz="2800" dirty="0">
                        <a:solidFill>
                          <a:schemeClr val="accent2">
                            <a:lumMod val="50000"/>
                          </a:schemeClr>
                        </a:solidFill>
                        <a:latin typeface="Arial Rounded MT Bold" pitchFamily="34" charset="0"/>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800" b="1" dirty="0">
                          <a:solidFill>
                            <a:schemeClr val="accent2">
                              <a:lumMod val="50000"/>
                            </a:schemeClr>
                          </a:solidFill>
                          <a:latin typeface="Arial Rounded MT Bold" pitchFamily="34" charset="0"/>
                          <a:ea typeface="Times New Roman"/>
                          <a:cs typeface="Arial"/>
                        </a:rPr>
                        <a:t>100%</a:t>
                      </a:r>
                      <a:endParaRPr lang="fr-FR" sz="2800" dirty="0">
                        <a:solidFill>
                          <a:schemeClr val="accent2">
                            <a:lumMod val="50000"/>
                          </a:schemeClr>
                        </a:solidFill>
                        <a:latin typeface="Arial Rounded MT Bold" pitchFamily="34" charset="0"/>
                        <a:ea typeface="Times New Roman"/>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7286">
                <a:tc>
                  <a:txBody>
                    <a:bodyPr/>
                    <a:lstStyle/>
                    <a:p>
                      <a:pPr>
                        <a:lnSpc>
                          <a:spcPct val="115000"/>
                        </a:lnSpc>
                        <a:spcAft>
                          <a:spcPts val="0"/>
                        </a:spcAft>
                      </a:pPr>
                      <a:r>
                        <a:rPr lang="fr-FR" sz="2800" b="1" dirty="0">
                          <a:latin typeface="Arial Rounded MT Bold" pitchFamily="34" charset="0"/>
                          <a:ea typeface="Times New Roman"/>
                          <a:cs typeface="Arial"/>
                        </a:rPr>
                        <a:t>Ressources propres</a:t>
                      </a:r>
                      <a:endParaRPr lang="fr-FR" sz="2800" dirty="0">
                        <a:latin typeface="Arial Rounded MT Bold" pitchFamily="34" charset="0"/>
                        <a:ea typeface="Times New Roman"/>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800" b="1" dirty="0">
                          <a:latin typeface="Arial Rounded MT Bold" pitchFamily="34" charset="0"/>
                          <a:ea typeface="Times New Roman"/>
                          <a:cs typeface="Arial"/>
                        </a:rPr>
                        <a:t>9 </a:t>
                      </a:r>
                      <a:r>
                        <a:rPr lang="fr-FR" sz="2800" b="1" dirty="0" smtClean="0">
                          <a:latin typeface="Arial Rounded MT Bold" pitchFamily="34" charset="0"/>
                          <a:ea typeface="Times New Roman"/>
                          <a:cs typeface="Arial"/>
                        </a:rPr>
                        <a:t>825,2</a:t>
                      </a:r>
                      <a:endParaRPr lang="fr-FR" sz="2800" dirty="0">
                        <a:latin typeface="Arial Rounded MT Bold" pitchFamily="34" charset="0"/>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800" b="1" dirty="0" smtClean="0">
                          <a:latin typeface="Arial Rounded MT Bold" pitchFamily="34" charset="0"/>
                          <a:ea typeface="Times New Roman"/>
                          <a:cs typeface="Arial"/>
                        </a:rPr>
                        <a:t>63,8%</a:t>
                      </a:r>
                      <a:endParaRPr lang="fr-FR" sz="2800" dirty="0">
                        <a:latin typeface="Arial Rounded MT Bold" pitchFamily="34" charset="0"/>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7286">
                <a:tc>
                  <a:txBody>
                    <a:bodyPr/>
                    <a:lstStyle/>
                    <a:p>
                      <a:pPr>
                        <a:lnSpc>
                          <a:spcPct val="115000"/>
                        </a:lnSpc>
                        <a:spcAft>
                          <a:spcPts val="0"/>
                        </a:spcAft>
                      </a:pPr>
                      <a:r>
                        <a:rPr lang="fr-FR" sz="2800" dirty="0">
                          <a:latin typeface="Arial Rounded MT Bold" pitchFamily="34" charset="0"/>
                          <a:ea typeface="Times New Roman"/>
                          <a:cs typeface="Arial"/>
                        </a:rPr>
                        <a:t>Dépenses courantes </a:t>
                      </a:r>
                      <a:endParaRPr lang="fr-FR" sz="2800" dirty="0">
                        <a:latin typeface="Arial Rounded MT Bold" pitchFamily="34" charset="0"/>
                        <a:ea typeface="Times New Roman"/>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800" dirty="0">
                          <a:latin typeface="Arial Rounded MT Bold" pitchFamily="34" charset="0"/>
                          <a:ea typeface="Times New Roman"/>
                          <a:cs typeface="Arial"/>
                        </a:rPr>
                        <a:t>6 </a:t>
                      </a:r>
                      <a:r>
                        <a:rPr lang="fr-FR" sz="2800" dirty="0" smtClean="0">
                          <a:latin typeface="Arial Rounded MT Bold" pitchFamily="34" charset="0"/>
                          <a:ea typeface="Times New Roman"/>
                          <a:cs typeface="Arial"/>
                        </a:rPr>
                        <a:t>258,9</a:t>
                      </a:r>
                      <a:endParaRPr lang="fr-FR" sz="2800" dirty="0">
                        <a:latin typeface="Arial Rounded MT Bold" pitchFamily="34" charset="0"/>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pPr>
                      <a:r>
                        <a:rPr lang="fr-FR" sz="2800" dirty="0" smtClean="0">
                          <a:latin typeface="Arial Rounded MT Bold" pitchFamily="34" charset="0"/>
                        </a:rPr>
                        <a:t>40,7%</a:t>
                      </a:r>
                      <a:endParaRPr lang="fr-FR" sz="2800" dirty="0">
                        <a:latin typeface="Arial Rounded MT Bold"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7286">
                <a:tc>
                  <a:txBody>
                    <a:bodyPr/>
                    <a:lstStyle/>
                    <a:p>
                      <a:pPr>
                        <a:lnSpc>
                          <a:spcPct val="115000"/>
                        </a:lnSpc>
                        <a:spcAft>
                          <a:spcPts val="0"/>
                        </a:spcAft>
                      </a:pPr>
                      <a:r>
                        <a:rPr lang="fr-FR" sz="2800" dirty="0">
                          <a:latin typeface="Arial Rounded MT Bold" pitchFamily="34" charset="0"/>
                          <a:ea typeface="Times New Roman"/>
                          <a:cs typeface="Arial"/>
                        </a:rPr>
                        <a:t>Amortissement de la dette</a:t>
                      </a:r>
                      <a:endParaRPr lang="fr-FR" sz="2800" dirty="0">
                        <a:latin typeface="Arial Rounded MT Bold" pitchFamily="34" charset="0"/>
                        <a:ea typeface="Times New Roman"/>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800">
                          <a:latin typeface="Arial Rounded MT Bold" pitchFamily="34" charset="0"/>
                          <a:ea typeface="Times New Roman"/>
                          <a:cs typeface="Arial"/>
                        </a:rPr>
                        <a:t>728,3</a:t>
                      </a:r>
                      <a:endParaRPr lang="fr-FR" sz="2800">
                        <a:latin typeface="Arial Rounded MT Bold" pitchFamily="34" charset="0"/>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pPr>
                      <a:r>
                        <a:rPr lang="fr-FR" sz="2800" dirty="0" smtClean="0">
                          <a:latin typeface="Arial Rounded MT Bold" pitchFamily="34" charset="0"/>
                        </a:rPr>
                        <a:t>4,7%</a:t>
                      </a:r>
                      <a:endParaRPr lang="fr-FR" sz="2800" dirty="0">
                        <a:latin typeface="Arial Rounded MT Bold"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7286">
                <a:tc>
                  <a:txBody>
                    <a:bodyPr/>
                    <a:lstStyle/>
                    <a:p>
                      <a:pPr>
                        <a:lnSpc>
                          <a:spcPct val="115000"/>
                        </a:lnSpc>
                        <a:spcAft>
                          <a:spcPts val="0"/>
                        </a:spcAft>
                      </a:pPr>
                      <a:r>
                        <a:rPr lang="fr-FR" sz="2800" b="1" dirty="0">
                          <a:solidFill>
                            <a:schemeClr val="accent2">
                              <a:lumMod val="50000"/>
                            </a:schemeClr>
                          </a:solidFill>
                          <a:latin typeface="Arial Rounded MT Bold" pitchFamily="34" charset="0"/>
                          <a:ea typeface="Times New Roman"/>
                          <a:cs typeface="Arial"/>
                        </a:rPr>
                        <a:t>Investissements</a:t>
                      </a:r>
                      <a:endParaRPr lang="fr-FR" sz="2800" dirty="0">
                        <a:solidFill>
                          <a:schemeClr val="accent2">
                            <a:lumMod val="50000"/>
                          </a:schemeClr>
                        </a:solidFill>
                        <a:latin typeface="Arial Rounded MT Bold" pitchFamily="34" charset="0"/>
                        <a:ea typeface="Times New Roman"/>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800" b="1" dirty="0">
                          <a:solidFill>
                            <a:schemeClr val="accent2">
                              <a:lumMod val="50000"/>
                            </a:schemeClr>
                          </a:solidFill>
                          <a:latin typeface="Arial Rounded MT Bold" pitchFamily="34" charset="0"/>
                          <a:ea typeface="Times New Roman"/>
                          <a:cs typeface="Arial"/>
                        </a:rPr>
                        <a:t>8 408,2</a:t>
                      </a:r>
                      <a:endParaRPr lang="fr-FR" sz="2800" dirty="0">
                        <a:solidFill>
                          <a:schemeClr val="accent2">
                            <a:lumMod val="50000"/>
                          </a:schemeClr>
                        </a:solidFill>
                        <a:latin typeface="Arial Rounded MT Bold" pitchFamily="34" charset="0"/>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pPr>
                      <a:r>
                        <a:rPr lang="fr-FR" sz="2800" b="1" kern="1200" dirty="0" smtClean="0">
                          <a:solidFill>
                            <a:schemeClr val="accent2">
                              <a:lumMod val="50000"/>
                            </a:schemeClr>
                          </a:solidFill>
                          <a:latin typeface="Arial Rounded MT Bold" pitchFamily="34" charset="0"/>
                          <a:ea typeface="Times New Roman"/>
                          <a:cs typeface="Arial"/>
                        </a:rPr>
                        <a:t>54,6%</a:t>
                      </a:r>
                      <a:endParaRPr lang="fr-FR" sz="2800" b="1" kern="1200" dirty="0">
                        <a:solidFill>
                          <a:schemeClr val="accent2">
                            <a:lumMod val="50000"/>
                          </a:schemeClr>
                        </a:solidFill>
                        <a:latin typeface="Arial Rounded MT Bold" pitchFamily="34" charset="0"/>
                        <a:ea typeface="Times New Roman"/>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97286">
                <a:tc>
                  <a:txBody>
                    <a:bodyPr/>
                    <a:lstStyle/>
                    <a:p>
                      <a:pPr>
                        <a:lnSpc>
                          <a:spcPct val="115000"/>
                        </a:lnSpc>
                        <a:spcAft>
                          <a:spcPts val="0"/>
                        </a:spcAft>
                      </a:pPr>
                      <a:r>
                        <a:rPr lang="fr-FR" sz="2800" b="1">
                          <a:latin typeface="Arial Rounded MT Bold" pitchFamily="34" charset="0"/>
                          <a:ea typeface="Times New Roman"/>
                          <a:cs typeface="Arial"/>
                        </a:rPr>
                        <a:t>Besoin de financement</a:t>
                      </a:r>
                      <a:endParaRPr lang="fr-FR" sz="2800">
                        <a:latin typeface="Arial Rounded MT Bold" pitchFamily="34" charset="0"/>
                        <a:ea typeface="Times New Roman"/>
                        <a:cs typeface="Times New Roman"/>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800" b="1" dirty="0" smtClean="0">
                          <a:latin typeface="Arial Rounded MT Bold" pitchFamily="34" charset="0"/>
                          <a:ea typeface="Times New Roman"/>
                          <a:cs typeface="Arial"/>
                        </a:rPr>
                        <a:t>5 570,2</a:t>
                      </a:r>
                      <a:endParaRPr lang="fr-FR" sz="2800" dirty="0">
                        <a:latin typeface="Arial Rounded MT Bold" pitchFamily="34" charset="0"/>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fr-FR" sz="2800" b="1" dirty="0" smtClean="0">
                          <a:latin typeface="Arial Rounded MT Bold" pitchFamily="34" charset="0"/>
                          <a:ea typeface="Times New Roman"/>
                          <a:cs typeface="Arial"/>
                        </a:rPr>
                        <a:t>36,2%</a:t>
                      </a:r>
                      <a:endParaRPr lang="fr-FR" sz="2800" dirty="0">
                        <a:latin typeface="Arial Rounded MT Bold" pitchFamily="34" charset="0"/>
                        <a:ea typeface="Times New Roman"/>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493047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a:xfrm>
            <a:off x="0" y="0"/>
            <a:ext cx="12192000" cy="682388"/>
          </a:xfrm>
          <a:prstGeom prst="round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anchor="ctr"/>
          <a:lstStyle/>
          <a:p>
            <a:pPr algn="ctr"/>
            <a:r>
              <a:rPr lang="fr-FR" sz="4400" b="1" dirty="0">
                <a:latin typeface="Rockwell" panose="02060603020205020403" pitchFamily="18" charset="0"/>
                <a:cs typeface="Aharoni" pitchFamily="2" charset="-79"/>
              </a:rPr>
              <a:t>SCHÉMA DE </a:t>
            </a:r>
            <a:r>
              <a:rPr lang="fr-FR" sz="4400" b="1" dirty="0" smtClean="0">
                <a:latin typeface="Rockwell" panose="02060603020205020403" pitchFamily="18" charset="0"/>
                <a:cs typeface="Aharoni" pitchFamily="2" charset="-79"/>
              </a:rPr>
              <a:t>FINANCEMENT</a:t>
            </a:r>
            <a:endParaRPr lang="fr-FR" sz="4000" b="1" dirty="0">
              <a:latin typeface="Rockwell" panose="02060603020205020403" pitchFamily="18" charset="0"/>
              <a:cs typeface="Aharoni" pitchFamily="2" charset="-79"/>
            </a:endParaRPr>
          </a:p>
        </p:txBody>
      </p:sp>
      <p:pic>
        <p:nvPicPr>
          <p:cNvPr id="13" name="Image 12" descr="armoirie_BF"/>
          <p:cNvPicPr/>
          <p:nvPr/>
        </p:nvPicPr>
        <p:blipFill>
          <a:blip r:embed="rId2" cstate="print"/>
          <a:srcRect/>
          <a:stretch>
            <a:fillRect/>
          </a:stretch>
        </p:blipFill>
        <p:spPr bwMode="auto">
          <a:xfrm>
            <a:off x="25455" y="-23616"/>
            <a:ext cx="884396" cy="706004"/>
          </a:xfrm>
          <a:prstGeom prst="rect">
            <a:avLst/>
          </a:prstGeom>
          <a:noFill/>
          <a:ln w="9525">
            <a:noFill/>
            <a:miter lim="800000"/>
            <a:headEnd/>
            <a:tailEnd/>
          </a:ln>
        </p:spPr>
      </p:pic>
      <p:sp>
        <p:nvSpPr>
          <p:cNvPr id="5" name="Rectangle 4"/>
          <p:cNvSpPr/>
          <p:nvPr/>
        </p:nvSpPr>
        <p:spPr>
          <a:xfrm>
            <a:off x="321972" y="738904"/>
            <a:ext cx="11256135" cy="492443"/>
          </a:xfrm>
          <a:prstGeom prst="rect">
            <a:avLst/>
          </a:prstGeom>
        </p:spPr>
        <p:txBody>
          <a:bodyPr wrap="square">
            <a:spAutoFit/>
          </a:bodyPr>
          <a:lstStyle/>
          <a:p>
            <a:pPr marL="457200" indent="-457200">
              <a:buFont typeface="Wingdings" panose="05000000000000000000" pitchFamily="2" charset="2"/>
              <a:buChar char="v"/>
            </a:pPr>
            <a:r>
              <a:rPr lang="fr-FR" sz="2600" b="1" i="1" u="sng" dirty="0" smtClean="0">
                <a:solidFill>
                  <a:srgbClr val="0070C0"/>
                </a:solidFill>
                <a:latin typeface="Rockwell" panose="02060603020205020403" pitchFamily="18" charset="0"/>
              </a:rPr>
              <a:t>Stratégie de mobilisation des ressources</a:t>
            </a:r>
            <a:endParaRPr lang="fr-FR" sz="2200" i="1" dirty="0">
              <a:latin typeface="Rockwell" panose="02060603020205020403" pitchFamily="18" charset="0"/>
            </a:endParaRPr>
          </a:p>
        </p:txBody>
      </p:sp>
      <p:sp>
        <p:nvSpPr>
          <p:cNvPr id="7" name="Accolade ouvrante 6"/>
          <p:cNvSpPr/>
          <p:nvPr/>
        </p:nvSpPr>
        <p:spPr>
          <a:xfrm>
            <a:off x="3671844" y="1506829"/>
            <a:ext cx="588691" cy="5248814"/>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4" name="Image 3"/>
          <p:cNvPicPr>
            <a:picLocks noChangeAspect="1"/>
          </p:cNvPicPr>
          <p:nvPr/>
        </p:nvPicPr>
        <p:blipFill>
          <a:blip r:embed="rId3" cstate="print"/>
          <a:stretch>
            <a:fillRect/>
          </a:stretch>
        </p:blipFill>
        <p:spPr>
          <a:xfrm>
            <a:off x="176259" y="1287863"/>
            <a:ext cx="3365431" cy="5435123"/>
          </a:xfrm>
          <a:prstGeom prst="rect">
            <a:avLst/>
          </a:prstGeom>
          <a:ln>
            <a:solidFill>
              <a:srgbClr val="0070C0"/>
            </a:solidFill>
          </a:ln>
          <a:effectLst>
            <a:outerShdw blurRad="50800" dist="38100" algn="l" rotWithShape="0">
              <a:prstClr val="black">
                <a:alpha val="40000"/>
              </a:prstClr>
            </a:outerShdw>
          </a:effectLst>
        </p:spPr>
      </p:pic>
      <p:sp>
        <p:nvSpPr>
          <p:cNvPr id="11" name="Espace réservé du contenu 4"/>
          <p:cNvSpPr>
            <a:spLocks noGrp="1"/>
          </p:cNvSpPr>
          <p:nvPr>
            <p:ph idx="1"/>
          </p:nvPr>
        </p:nvSpPr>
        <p:spPr>
          <a:xfrm>
            <a:off x="4260535" y="1478363"/>
            <a:ext cx="7543801" cy="5328089"/>
          </a:xfrm>
        </p:spPr>
        <p:txBody>
          <a:bodyPr>
            <a:normAutofit/>
          </a:bodyPr>
          <a:lstStyle/>
          <a:p>
            <a:pPr marL="0" indent="0" algn="just">
              <a:buNone/>
            </a:pPr>
            <a:r>
              <a:rPr lang="fr-FR" dirty="0" smtClean="0">
                <a:latin typeface="Rockwell" panose="02060603020205020403" pitchFamily="18" charset="0"/>
              </a:rPr>
              <a:t>Elle vise à</a:t>
            </a:r>
            <a:r>
              <a:rPr lang="fr-FR" dirty="0">
                <a:latin typeface="Rockwell" panose="02060603020205020403" pitchFamily="18" charset="0"/>
              </a:rPr>
              <a:t> :</a:t>
            </a:r>
          </a:p>
          <a:p>
            <a:pPr lvl="0" algn="just"/>
            <a:r>
              <a:rPr lang="fr-FR" dirty="0" smtClean="0">
                <a:solidFill>
                  <a:srgbClr val="0070C0"/>
                </a:solidFill>
                <a:latin typeface="Rockwell" panose="02060603020205020403" pitchFamily="18" charset="0"/>
              </a:rPr>
              <a:t>élargir </a:t>
            </a:r>
            <a:r>
              <a:rPr lang="fr-FR" dirty="0">
                <a:solidFill>
                  <a:srgbClr val="0070C0"/>
                </a:solidFill>
                <a:latin typeface="Rockwell" panose="02060603020205020403" pitchFamily="18" charset="0"/>
              </a:rPr>
              <a:t>et </a:t>
            </a:r>
            <a:r>
              <a:rPr lang="fr-FR" dirty="0" smtClean="0">
                <a:solidFill>
                  <a:srgbClr val="0070C0"/>
                </a:solidFill>
                <a:latin typeface="Rockwell" panose="02060603020205020403" pitchFamily="18" charset="0"/>
              </a:rPr>
              <a:t>améliorer </a:t>
            </a:r>
            <a:r>
              <a:rPr lang="fr-FR" dirty="0">
                <a:solidFill>
                  <a:srgbClr val="0070C0"/>
                </a:solidFill>
                <a:latin typeface="Rockwell" panose="02060603020205020403" pitchFamily="18" charset="0"/>
              </a:rPr>
              <a:t>la mobilisation et la gestion des ressources intérieures fiscales et non fiscales</a:t>
            </a:r>
            <a:r>
              <a:rPr lang="fr-FR" dirty="0">
                <a:latin typeface="Rockwell" panose="02060603020205020403" pitchFamily="18" charset="0"/>
              </a:rPr>
              <a:t> ;</a:t>
            </a:r>
          </a:p>
          <a:p>
            <a:pPr lvl="0" algn="just"/>
            <a:r>
              <a:rPr lang="fr-FR" dirty="0" smtClean="0">
                <a:latin typeface="Rockwell" panose="02060603020205020403" pitchFamily="18" charset="0"/>
              </a:rPr>
              <a:t>rechercher et </a:t>
            </a:r>
            <a:r>
              <a:rPr lang="fr-FR" dirty="0">
                <a:latin typeface="Rockwell" panose="02060603020205020403" pitchFamily="18" charset="0"/>
              </a:rPr>
              <a:t>mobiliser les ressources financières nécessaires auprès des instances multilatérales, bilatérales et régionales  ; </a:t>
            </a:r>
          </a:p>
          <a:p>
            <a:pPr algn="just"/>
            <a:r>
              <a:rPr lang="fr-FR" dirty="0" smtClean="0">
                <a:solidFill>
                  <a:srgbClr val="C00000"/>
                </a:solidFill>
                <a:latin typeface="Rockwell" panose="02060603020205020403" pitchFamily="18" charset="0"/>
              </a:rPr>
              <a:t>développer </a:t>
            </a:r>
            <a:r>
              <a:rPr lang="fr-FR" dirty="0">
                <a:solidFill>
                  <a:srgbClr val="C00000"/>
                </a:solidFill>
                <a:latin typeface="Rockwell" panose="02060603020205020403" pitchFamily="18" charset="0"/>
              </a:rPr>
              <a:t>les circuits de financement en </a:t>
            </a:r>
            <a:r>
              <a:rPr lang="fr-FR" dirty="0" smtClean="0">
                <a:solidFill>
                  <a:srgbClr val="C00000"/>
                </a:solidFill>
                <a:latin typeface="Rockwell" panose="02060603020205020403" pitchFamily="18" charset="0"/>
              </a:rPr>
              <a:t>exploitant les autres sources innovantes de financement</a:t>
            </a:r>
            <a:r>
              <a:rPr lang="fr-FR" dirty="0" smtClean="0">
                <a:solidFill>
                  <a:srgbClr val="FF0000"/>
                </a:solidFill>
                <a:latin typeface="Rockwell" panose="02060603020205020403" pitchFamily="18" charset="0"/>
              </a:rPr>
              <a:t>.</a:t>
            </a:r>
            <a:endParaRPr lang="fr-FR" dirty="0">
              <a:solidFill>
                <a:srgbClr val="FF0000"/>
              </a:solidFill>
              <a:latin typeface="Rockwell" panose="02060603020205020403" pitchFamily="18" charset="0"/>
            </a:endParaRPr>
          </a:p>
        </p:txBody>
      </p:sp>
    </p:spTree>
    <p:extLst>
      <p:ext uri="{BB962C8B-B14F-4D97-AF65-F5344CB8AC3E}">
        <p14:creationId xmlns:p14="http://schemas.microsoft.com/office/powerpoint/2010/main" val="206150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à coins arrondis 11"/>
          <p:cNvSpPr/>
          <p:nvPr/>
        </p:nvSpPr>
        <p:spPr>
          <a:xfrm>
            <a:off x="0" y="0"/>
            <a:ext cx="12192000" cy="682388"/>
          </a:xfrm>
          <a:prstGeom prst="roundRect">
            <a:avLst/>
          </a:prstGeom>
          <a:solidFill>
            <a:schemeClr val="accent6">
              <a:lumMod val="75000"/>
            </a:schemeClr>
          </a:solidFill>
        </p:spPr>
        <p:style>
          <a:lnRef idx="0">
            <a:schemeClr val="accent3"/>
          </a:lnRef>
          <a:fillRef idx="3">
            <a:schemeClr val="accent3"/>
          </a:fillRef>
          <a:effectRef idx="3">
            <a:schemeClr val="accent3"/>
          </a:effectRef>
          <a:fontRef idx="minor">
            <a:schemeClr val="lt1"/>
          </a:fontRef>
        </p:style>
        <p:txBody>
          <a:bodyPr/>
          <a:lstStyle/>
          <a:p>
            <a:pPr algn="ctr">
              <a:defRPr/>
            </a:pPr>
            <a:r>
              <a:rPr lang="fr-FR" sz="2800" b="1" dirty="0" smtClean="0">
                <a:latin typeface="Rockwell" panose="02060603020205020403" pitchFamily="18" charset="0"/>
                <a:cs typeface="Aharoni" pitchFamily="2" charset="-79"/>
              </a:rPr>
              <a:t>CONCLUSION</a:t>
            </a:r>
            <a:endParaRPr lang="fr-FR" sz="2800" b="1" dirty="0">
              <a:latin typeface="Rockwell" panose="02060603020205020403" pitchFamily="18" charset="0"/>
              <a:cs typeface="Aharoni" pitchFamily="2" charset="-79"/>
            </a:endParaRPr>
          </a:p>
        </p:txBody>
      </p:sp>
      <p:pic>
        <p:nvPicPr>
          <p:cNvPr id="13" name="Image 12" descr="armoirie_BF"/>
          <p:cNvPicPr/>
          <p:nvPr/>
        </p:nvPicPr>
        <p:blipFill>
          <a:blip r:embed="rId2" cstate="print"/>
          <a:srcRect/>
          <a:stretch>
            <a:fillRect/>
          </a:stretch>
        </p:blipFill>
        <p:spPr bwMode="auto">
          <a:xfrm>
            <a:off x="25455" y="-23616"/>
            <a:ext cx="884396" cy="706004"/>
          </a:xfrm>
          <a:prstGeom prst="rect">
            <a:avLst/>
          </a:prstGeom>
          <a:noFill/>
          <a:ln w="9525">
            <a:noFill/>
            <a:miter lim="800000"/>
            <a:headEnd/>
            <a:tailEnd/>
          </a:ln>
        </p:spPr>
      </p:pic>
      <p:sp>
        <p:nvSpPr>
          <p:cNvPr id="7" name="Accolade ouvrante 6"/>
          <p:cNvSpPr/>
          <p:nvPr/>
        </p:nvSpPr>
        <p:spPr>
          <a:xfrm>
            <a:off x="3671844" y="940159"/>
            <a:ext cx="588691" cy="5815484"/>
          </a:xfrm>
          <a:prstGeom prst="leftBrace">
            <a:avLst/>
          </a:prstGeom>
          <a:ln w="3810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4" name="Image 3"/>
          <p:cNvPicPr>
            <a:picLocks noChangeAspect="1"/>
          </p:cNvPicPr>
          <p:nvPr/>
        </p:nvPicPr>
        <p:blipFill>
          <a:blip r:embed="rId3"/>
          <a:stretch>
            <a:fillRect/>
          </a:stretch>
        </p:blipFill>
        <p:spPr>
          <a:xfrm>
            <a:off x="176259" y="940159"/>
            <a:ext cx="3365431" cy="5782827"/>
          </a:xfrm>
          <a:prstGeom prst="rect">
            <a:avLst/>
          </a:prstGeom>
          <a:ln>
            <a:solidFill>
              <a:srgbClr val="0070C0"/>
            </a:solidFill>
          </a:ln>
          <a:effectLst>
            <a:outerShdw blurRad="50800" dist="38100" algn="l" rotWithShape="0">
              <a:prstClr val="black">
                <a:alpha val="40000"/>
              </a:prstClr>
            </a:outerShdw>
          </a:effectLst>
        </p:spPr>
      </p:pic>
      <p:graphicFrame>
        <p:nvGraphicFramePr>
          <p:cNvPr id="3" name="Tableau 2"/>
          <p:cNvGraphicFramePr>
            <a:graphicFrameLocks noGrp="1"/>
          </p:cNvGraphicFramePr>
          <p:nvPr>
            <p:extLst>
              <p:ext uri="{D42A27DB-BD31-4B8C-83A1-F6EECF244321}">
                <p14:modId xmlns:p14="http://schemas.microsoft.com/office/powerpoint/2010/main" val="2886979369"/>
              </p:ext>
            </p:extLst>
          </p:nvPr>
        </p:nvGraphicFramePr>
        <p:xfrm>
          <a:off x="4042364" y="803928"/>
          <a:ext cx="8128000" cy="5943600"/>
        </p:xfrm>
        <a:graphic>
          <a:graphicData uri="http://schemas.openxmlformats.org/drawingml/2006/table">
            <a:tbl>
              <a:tblPr firstRow="1" bandRow="1">
                <a:tableStyleId>{5C22544A-7EE6-4342-B048-85BDC9FD1C3A}</a:tableStyleId>
              </a:tblPr>
              <a:tblGrid>
                <a:gridCol w="8128000"/>
              </a:tblGrid>
              <a:tr h="4377672">
                <a:tc>
                  <a:txBody>
                    <a:bodyPr/>
                    <a:lstStyle/>
                    <a:p>
                      <a:pPr marL="457200" indent="-457200" algn="just">
                        <a:buFont typeface="Wingdings" panose="05000000000000000000" pitchFamily="2" charset="2"/>
                        <a:buChar char="Ø"/>
                      </a:pPr>
                      <a:r>
                        <a:rPr lang="fr-FR" altLang="fr-FR" sz="2400" b="1" dirty="0" smtClean="0">
                          <a:solidFill>
                            <a:srgbClr val="002060"/>
                          </a:solidFill>
                          <a:latin typeface="Rockwell" panose="02060603020205020403" pitchFamily="18" charset="0"/>
                        </a:rPr>
                        <a:t>Travaux</a:t>
                      </a:r>
                      <a:r>
                        <a:rPr lang="fr-FR" altLang="fr-FR" sz="2400" b="1" baseline="0" dirty="0" smtClean="0">
                          <a:solidFill>
                            <a:srgbClr val="002060"/>
                          </a:solidFill>
                          <a:latin typeface="Rockwell" panose="02060603020205020403" pitchFamily="18" charset="0"/>
                        </a:rPr>
                        <a:t> de finalisation</a:t>
                      </a:r>
                      <a:r>
                        <a:rPr lang="fr-FR" altLang="fr-FR" sz="2400" b="1" dirty="0" smtClean="0">
                          <a:solidFill>
                            <a:srgbClr val="002060"/>
                          </a:solidFill>
                          <a:latin typeface="Rockwell" panose="02060603020205020403" pitchFamily="18" charset="0"/>
                        </a:rPr>
                        <a:t> la matrice des investissements structurants et des réformes stratégiques [5-6 septembre</a:t>
                      </a:r>
                      <a:r>
                        <a:rPr lang="fr-FR" altLang="fr-FR" sz="2400" b="1" baseline="0" dirty="0" smtClean="0">
                          <a:solidFill>
                            <a:srgbClr val="002060"/>
                          </a:solidFill>
                          <a:latin typeface="Rockwell" panose="02060603020205020403" pitchFamily="18" charset="0"/>
                        </a:rPr>
                        <a:t> 2016]</a:t>
                      </a:r>
                      <a:r>
                        <a:rPr lang="fr-FR" altLang="fr-FR" sz="2400" b="1" dirty="0" smtClean="0">
                          <a:solidFill>
                            <a:srgbClr val="002060"/>
                          </a:solidFill>
                          <a:latin typeface="Rockwell" panose="02060603020205020403" pitchFamily="18" charset="0"/>
                        </a:rPr>
                        <a:t>;</a:t>
                      </a:r>
                    </a:p>
                    <a:p>
                      <a:pPr marL="457200" indent="-457200" algn="just">
                        <a:buFont typeface="Wingdings" panose="05000000000000000000" pitchFamily="2" charset="2"/>
                        <a:buChar char="Ø"/>
                      </a:pPr>
                      <a:r>
                        <a:rPr lang="fr-FR" altLang="fr-FR" sz="2400" b="1" dirty="0" smtClean="0">
                          <a:solidFill>
                            <a:srgbClr val="00B050"/>
                          </a:solidFill>
                          <a:latin typeface="Rockwell" panose="02060603020205020403" pitchFamily="18" charset="0"/>
                        </a:rPr>
                        <a:t>Organisation d’une conférence des partenaires et investisseurs privés pour le financement du PNDES: Paris, décembre 2016</a:t>
                      </a:r>
                      <a:r>
                        <a:rPr lang="fr-FR" altLang="fr-FR" sz="2400" b="1" dirty="0" smtClean="0">
                          <a:solidFill>
                            <a:schemeClr val="tx1"/>
                          </a:solidFill>
                          <a:latin typeface="Rockwell" panose="02060603020205020403" pitchFamily="18" charset="0"/>
                        </a:rPr>
                        <a:t>.</a:t>
                      </a:r>
                    </a:p>
                    <a:p>
                      <a:pPr marL="457200" indent="-457200" algn="just">
                        <a:buFont typeface="Wingdings" panose="05000000000000000000" pitchFamily="2" charset="2"/>
                        <a:buChar char="Ø"/>
                      </a:pPr>
                      <a:r>
                        <a:rPr lang="fr-FR" altLang="fr-FR" sz="2400" b="1" dirty="0" smtClean="0">
                          <a:solidFill>
                            <a:schemeClr val="tx1"/>
                          </a:solidFill>
                          <a:latin typeface="Rockwell" panose="02060603020205020403" pitchFamily="18" charset="0"/>
                        </a:rPr>
                        <a:t>La réussite du PNDES sera le résultat de </a:t>
                      </a:r>
                      <a:r>
                        <a:rPr lang="fr-FR" altLang="fr-FR" sz="2400" b="1" kern="1200" dirty="0" smtClean="0">
                          <a:solidFill>
                            <a:schemeClr val="tx1"/>
                          </a:solidFill>
                          <a:latin typeface="Rockwell" panose="02060603020205020403" pitchFamily="18" charset="0"/>
                          <a:ea typeface="+mn-ea"/>
                          <a:cs typeface="+mn-cs"/>
                        </a:rPr>
                        <a:t>l’engagement collectif de l’ensemble des acteurs de développement </a:t>
                      </a:r>
                      <a:r>
                        <a:rPr lang="fr-FR" sz="2400" b="1" kern="1200" dirty="0" smtClean="0">
                          <a:solidFill>
                            <a:schemeClr val="tx1"/>
                          </a:solidFill>
                          <a:latin typeface="Rockwell" panose="02060603020205020403" pitchFamily="18" charset="0"/>
                          <a:ea typeface="+mn-ea"/>
                          <a:cs typeface="+mn-cs"/>
                        </a:rPr>
                        <a:t>pour l'exécution pleine et entière des réformes stratégiques et investissements qui y sont programmés.</a:t>
                      </a:r>
                    </a:p>
                    <a:p>
                      <a:pPr marL="457200" marR="0" indent="-457200" algn="just"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fr-FR" sz="2400" b="1" kern="1200" dirty="0" smtClean="0">
                          <a:solidFill>
                            <a:srgbClr val="FF0000"/>
                          </a:solidFill>
                          <a:latin typeface="Rockwell" panose="02060603020205020403" pitchFamily="18" charset="0"/>
                          <a:ea typeface="+mn-ea"/>
                          <a:cs typeface="+mn-cs"/>
                        </a:rPr>
                        <a:t>A cet effet,</a:t>
                      </a:r>
                      <a:r>
                        <a:rPr lang="fr-FR" sz="2400" b="1" kern="1200" baseline="0" dirty="0" smtClean="0">
                          <a:solidFill>
                            <a:srgbClr val="FF0000"/>
                          </a:solidFill>
                          <a:latin typeface="Rockwell" panose="02060603020205020403" pitchFamily="18" charset="0"/>
                          <a:ea typeface="+mn-ea"/>
                          <a:cs typeface="+mn-cs"/>
                        </a:rPr>
                        <a:t> </a:t>
                      </a:r>
                      <a:r>
                        <a:rPr lang="fr-FR" sz="2400" b="1" kern="1200" dirty="0" smtClean="0">
                          <a:solidFill>
                            <a:srgbClr val="FF0000"/>
                          </a:solidFill>
                          <a:latin typeface="Rockwell" panose="02060603020205020403" pitchFamily="18" charset="0"/>
                          <a:ea typeface="+mn-ea"/>
                          <a:cs typeface="+mn-cs"/>
                        </a:rPr>
                        <a:t>outre leur participation au suivi et à l'évaluation de la mise en œuvre du PNDES, il est accordé aux PTF une fonction importante dans la mobilisation des ressources nécessaires à leur mise en œuvre. </a:t>
                      </a:r>
                    </a:p>
                  </a:txBody>
                  <a:tcPr>
                    <a:solidFill>
                      <a:schemeClr val="bg1">
                        <a:lumMod val="95000"/>
                      </a:schemeClr>
                    </a:solidFill>
                  </a:tcPr>
                </a:tc>
              </a:tr>
            </a:tbl>
          </a:graphicData>
        </a:graphic>
      </p:graphicFrame>
    </p:spTree>
    <p:extLst>
      <p:ext uri="{BB962C8B-B14F-4D97-AF65-F5344CB8AC3E}">
        <p14:creationId xmlns:p14="http://schemas.microsoft.com/office/powerpoint/2010/main" val="3214157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cstate="print"/>
          <a:stretch>
            <a:fillRect/>
          </a:stretch>
        </p:blipFill>
        <p:spPr>
          <a:xfrm>
            <a:off x="1" y="1"/>
            <a:ext cx="12192000" cy="6722986"/>
          </a:xfrm>
          <a:prstGeom prst="rect">
            <a:avLst/>
          </a:prstGeom>
          <a:ln>
            <a:solidFill>
              <a:srgbClr val="0070C0"/>
            </a:solidFill>
          </a:ln>
          <a:effectLst>
            <a:outerShdw blurRad="50800" dist="38100" algn="l" rotWithShape="0">
              <a:prstClr val="black">
                <a:alpha val="40000"/>
              </a:prstClr>
            </a:outerShdw>
          </a:effectLst>
        </p:spPr>
      </p:pic>
      <p:graphicFrame>
        <p:nvGraphicFramePr>
          <p:cNvPr id="8" name="Tableau 7"/>
          <p:cNvGraphicFramePr>
            <a:graphicFrameLocks noGrp="1"/>
          </p:cNvGraphicFramePr>
          <p:nvPr>
            <p:extLst>
              <p:ext uri="{D42A27DB-BD31-4B8C-83A1-F6EECF244321}">
                <p14:modId xmlns:p14="http://schemas.microsoft.com/office/powerpoint/2010/main" val="857958461"/>
              </p:ext>
            </p:extLst>
          </p:nvPr>
        </p:nvGraphicFramePr>
        <p:xfrm>
          <a:off x="798491" y="2066488"/>
          <a:ext cx="10703178" cy="2103120"/>
        </p:xfrm>
        <a:graphic>
          <a:graphicData uri="http://schemas.openxmlformats.org/drawingml/2006/table">
            <a:tbl>
              <a:tblPr firstRow="1" bandRow="1">
                <a:effectLst>
                  <a:innerShdw blurRad="63500" dist="50800" dir="16200000">
                    <a:prstClr val="black">
                      <a:alpha val="50000"/>
                    </a:prstClr>
                  </a:innerShdw>
                </a:effectLst>
                <a:tableStyleId>{5C22544A-7EE6-4342-B048-85BDC9FD1C3A}</a:tableStyleId>
              </a:tblPr>
              <a:tblGrid>
                <a:gridCol w="10703178"/>
              </a:tblGrid>
              <a:tr h="370840">
                <a:tc>
                  <a:txBody>
                    <a:bodyPr/>
                    <a:lstStyle/>
                    <a:p>
                      <a:pPr marL="0" marR="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fr-FR" altLang="fr-FR" sz="6600" b="1" dirty="0" smtClean="0">
                          <a:solidFill>
                            <a:schemeClr val="accent6">
                              <a:lumMod val="75000"/>
                            </a:schemeClr>
                          </a:solidFill>
                          <a:latin typeface="Rockwell" panose="02060603020205020403" pitchFamily="18" charset="0"/>
                        </a:rPr>
                        <a:t>MERCI DE VOTRE AIMABLE ATTENTION</a:t>
                      </a:r>
                    </a:p>
                  </a:txBody>
                  <a:tcPr>
                    <a:solidFill>
                      <a:schemeClr val="bg1"/>
                    </a:solidFill>
                  </a:tcPr>
                </a:tc>
              </a:tr>
            </a:tbl>
          </a:graphicData>
        </a:graphic>
      </p:graphicFrame>
    </p:spTree>
    <p:extLst>
      <p:ext uri="{BB962C8B-B14F-4D97-AF65-F5344CB8AC3E}">
        <p14:creationId xmlns:p14="http://schemas.microsoft.com/office/powerpoint/2010/main" val="3994525079"/>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8253</TotalTime>
  <Words>2453</Words>
  <Application>Microsoft Office PowerPoint</Application>
  <PresentationFormat>Personnalisé</PresentationFormat>
  <Paragraphs>349</Paragraphs>
  <Slides>22</Slides>
  <Notes>0</Notes>
  <HiddenSlides>0</HiddenSlides>
  <MMClips>0</MMClips>
  <ScaleCrop>false</ScaleCrop>
  <HeadingPairs>
    <vt:vector size="4" baseType="variant">
      <vt:variant>
        <vt:lpstr>Thème</vt:lpstr>
      </vt:variant>
      <vt:variant>
        <vt:i4>1</vt:i4>
      </vt:variant>
      <vt:variant>
        <vt:lpstr>Titres des diapositives</vt:lpstr>
      </vt:variant>
      <vt:variant>
        <vt:i4>22</vt:i4>
      </vt:variant>
    </vt:vector>
  </HeadingPairs>
  <TitlesOfParts>
    <vt:vector size="23" baseType="lpstr">
      <vt:lpstr>Thème Office</vt:lpstr>
      <vt:lpstr>Présentation PowerPoint</vt:lpstr>
      <vt:lpstr>LE PLAN NATIONAL DE DÉVELOPPEMENT ÉCONOMIQUE ET SOCIAL (PNDES) ET SON FINANCEMENT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AMBF PNDES 2016-2020</dc:title>
  <dc:subject>Plan National de Développement Economique et Social</dc:subject>
  <dc:creator>Bouba</dc:creator>
  <cp:lastModifiedBy>Bigeard, Mr Alexis - bf</cp:lastModifiedBy>
  <cp:revision>553</cp:revision>
  <dcterms:created xsi:type="dcterms:W3CDTF">2016-02-25T09:45:03Z</dcterms:created>
  <dcterms:modified xsi:type="dcterms:W3CDTF">2017-09-22T10:39:12Z</dcterms:modified>
</cp:coreProperties>
</file>