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22" r:id="rId3"/>
    <p:sldId id="323" r:id="rId4"/>
    <p:sldId id="324" r:id="rId5"/>
    <p:sldId id="325" r:id="rId6"/>
    <p:sldId id="326" r:id="rId7"/>
    <p:sldId id="332" r:id="rId8"/>
    <p:sldId id="328" r:id="rId9"/>
    <p:sldId id="31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84E33-29ED-4CBC-B823-99A1BD797AFB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C0D2E-A236-47AC-A43B-7F44C48D9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55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3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28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15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36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32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75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435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616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17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446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666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453377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672000" y="1037167"/>
            <a:ext cx="7368533" cy="1646864"/>
          </a:xfrm>
        </p:spPr>
        <p:txBody>
          <a:bodyPr/>
          <a:lstStyle/>
          <a:p>
            <a:r>
              <a:rPr lang="en-GB" noProof="0"/>
              <a:t>TITLE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72000" y="2902572"/>
            <a:ext cx="7368533" cy="2903445"/>
          </a:xfrm>
        </p:spPr>
        <p:txBody>
          <a:bodyPr/>
          <a:lstStyle/>
          <a:p>
            <a:pPr lvl="0"/>
            <a:r>
              <a:rPr lang="en-GB" noProof="0"/>
              <a:t>Text level 1</a:t>
            </a:r>
          </a:p>
          <a:p>
            <a:pPr lvl="1"/>
            <a:r>
              <a:rPr lang="en-GB" noProof="0"/>
              <a:t>Text level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0" y="1"/>
            <a:ext cx="2495211" cy="4990431"/>
          </a:xfrm>
        </p:spPr>
        <p:txBody>
          <a:bodyPr/>
          <a:lstStyle>
            <a:lvl1pPr algn="r">
              <a:defRPr sz="2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0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algn="l"/>
            <a:fld id="{733122C9-A0B9-462F-8757-0847AD287B63}" type="slidenum">
              <a:rPr lang="en-GB" noProof="0" smtClean="0"/>
              <a:pPr algn="l"/>
              <a:t>‹N°›</a:t>
            </a:fld>
            <a:endParaRPr lang="en-GB" noProof="0"/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3672000" y="2777245"/>
            <a:ext cx="1344000" cy="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/>
          </a:p>
        </p:txBody>
      </p:sp>
    </p:spTree>
    <p:extLst>
      <p:ext uri="{BB962C8B-B14F-4D97-AF65-F5344CB8AC3E}">
        <p14:creationId xmlns:p14="http://schemas.microsoft.com/office/powerpoint/2010/main" val="269905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F97A3-8BC0-4031-9024-5B5DCCB0A7E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91B29-E157-4253-B5C1-900516FEC7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64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DE345B4E-360F-45EA-B2CA-767858443D1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xmlns="" id="{36A5BAB4-A266-45A7-AE8E-A301B3D55E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GB" sz="3733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30920798-4FFB-4484-AD7F-292ECB4E51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6993" y="1571223"/>
            <a:ext cx="8404538" cy="381214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PRESENTATION DU FONDS COMMUN D’APPUI A LA MISE EN OEUVRE DU PLAN DE DEVELOPPEMENT SANITAIRE (FC-PDS) </a:t>
            </a:r>
            <a:endParaRPr lang="en-US" sz="48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6695DA-95BE-43B4-80E9-F928DE921E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33122C9-A0B9-462F-8757-0847AD287B63}" type="slidenum">
              <a:rPr lang="en-GB" noProof="0" smtClean="0"/>
              <a:pPr/>
              <a:t>1</a:t>
            </a:fld>
            <a:endParaRPr lang="en-GB" noProof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xmlns="" id="{30920798-4FFB-4484-AD7F-292ECB4E51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7232" y="5785076"/>
            <a:ext cx="4430958" cy="447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A Niamey, le 12 JANVIER 2020</a:t>
            </a:r>
          </a:p>
        </p:txBody>
      </p:sp>
      <p:pic>
        <p:nvPicPr>
          <p:cNvPr id="1045" name="Image 5" descr="C:\Users\user\Desktop\Logo_FCS_1-0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" y="158884"/>
            <a:ext cx="306070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82333" y="182205"/>
            <a:ext cx="9144000" cy="78371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PLAN DE PRESENTATION</a:t>
            </a:r>
            <a:endParaRPr lang="fr-FR" b="1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925132" y="1210614"/>
            <a:ext cx="10614338" cy="53189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400" b="1" dirty="0" smtClean="0"/>
              <a:t>1. Définition du FC-PDS</a:t>
            </a:r>
          </a:p>
          <a:p>
            <a:pPr algn="l"/>
            <a:endParaRPr lang="fr-FR" sz="1000" dirty="0" smtClean="0"/>
          </a:p>
          <a:p>
            <a:pPr algn="l"/>
            <a:r>
              <a:rPr lang="fr-FR" sz="4400" b="1" dirty="0" smtClean="0"/>
              <a:t>2. Historique du FC-PDS</a:t>
            </a:r>
          </a:p>
          <a:p>
            <a:pPr algn="l"/>
            <a:r>
              <a:rPr lang="fr-FR" sz="1000" dirty="0"/>
              <a:t> </a:t>
            </a:r>
            <a:endParaRPr lang="fr-FR" sz="1000" dirty="0" smtClean="0"/>
          </a:p>
          <a:p>
            <a:pPr algn="l"/>
            <a:r>
              <a:rPr lang="fr-FR" sz="4400" b="1" dirty="0" smtClean="0"/>
              <a:t>3. Outils du FC-PDS</a:t>
            </a:r>
          </a:p>
          <a:p>
            <a:pPr algn="l"/>
            <a:endParaRPr lang="fr-FR" sz="1000" dirty="0"/>
          </a:p>
          <a:p>
            <a:pPr algn="l"/>
            <a:r>
              <a:rPr lang="fr-FR" sz="4400" b="1" dirty="0" smtClean="0"/>
              <a:t>4. Organes de mise en œuvre du FC-PDS</a:t>
            </a:r>
            <a:endParaRPr lang="fr-FR" sz="4400" b="1" dirty="0"/>
          </a:p>
          <a:p>
            <a:pPr algn="l"/>
            <a:endParaRPr lang="fr-FR" sz="1000" dirty="0"/>
          </a:p>
          <a:p>
            <a:pPr algn="l"/>
            <a:r>
              <a:rPr lang="fr-FR" sz="4400" b="1" dirty="0" smtClean="0"/>
              <a:t>5. Contractuels </a:t>
            </a:r>
            <a:r>
              <a:rPr lang="fr-FR" sz="4400" b="1" dirty="0"/>
              <a:t>du </a:t>
            </a:r>
            <a:r>
              <a:rPr lang="fr-FR" sz="4400" b="1" dirty="0" smtClean="0"/>
              <a:t>FC-PDS</a:t>
            </a:r>
            <a:endParaRPr lang="fr-FR" sz="4400" b="1" dirty="0"/>
          </a:p>
          <a:p>
            <a:pPr algn="l"/>
            <a:endParaRPr lang="fr-FR" sz="1000" dirty="0"/>
          </a:p>
          <a:p>
            <a:pPr algn="l"/>
            <a:r>
              <a:rPr lang="fr-FR" sz="4400" b="1" dirty="0" smtClean="0"/>
              <a:t>6. Dispositif de gestion fiduciaire du FC-PDS</a:t>
            </a:r>
            <a:endParaRPr lang="fr-FR" sz="4400" b="1" dirty="0"/>
          </a:p>
        </p:txBody>
      </p:sp>
    </p:spTree>
    <p:extLst>
      <p:ext uri="{BB962C8B-B14F-4D97-AF65-F5344CB8AC3E}">
        <p14:creationId xmlns:p14="http://schemas.microsoft.com/office/powerpoint/2010/main" val="16040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11369" y="180304"/>
            <a:ext cx="11037195" cy="6387921"/>
          </a:xfrm>
        </p:spPr>
        <p:txBody>
          <a:bodyPr>
            <a:noAutofit/>
          </a:bodyPr>
          <a:lstStyle/>
          <a:p>
            <a:pPr algn="just"/>
            <a:r>
              <a:rPr lang="fr-FR" sz="3600" b="1" i="1" dirty="0" smtClean="0"/>
              <a:t>« Le </a:t>
            </a:r>
            <a:r>
              <a:rPr lang="fr-FR" sz="3600" b="1" i="1" dirty="0"/>
              <a:t>Fonds Commun est un </a:t>
            </a:r>
            <a:r>
              <a:rPr lang="fr-FR" sz="3600" b="1" i="1" dirty="0" smtClean="0"/>
              <a:t>mécanisme multi-bailleurs qui centralise et assure la gestion fiduciaire de l’ensemble des contributions, destinées à appuyer la mise en œuvre du Plan de Développement Sanitaire (PDS). » </a:t>
            </a:r>
            <a:r>
              <a:rPr lang="fr-FR" sz="3600" dirty="0" smtClean="0"/>
              <a:t>(</a:t>
            </a:r>
            <a:r>
              <a:rPr lang="fr-FR" sz="3600" dirty="0" err="1" smtClean="0"/>
              <a:t>Cf</a:t>
            </a:r>
            <a:r>
              <a:rPr lang="fr-FR" sz="3600" dirty="0" smtClean="0"/>
              <a:t> article 2 de l’arrêté)</a:t>
            </a:r>
          </a:p>
          <a:p>
            <a:pPr algn="just"/>
            <a:endParaRPr lang="fr-FR" sz="3000" dirty="0" smtClean="0"/>
          </a:p>
          <a:p>
            <a:pPr algn="just"/>
            <a:r>
              <a:rPr lang="fr-FR" sz="3600" dirty="0" smtClean="0"/>
              <a:t>Il s’inscrit dans un appui </a:t>
            </a:r>
            <a:r>
              <a:rPr lang="fr-FR" sz="3600" dirty="0"/>
              <a:t>institutionnel basé sur l’approche </a:t>
            </a:r>
            <a:r>
              <a:rPr lang="fr-FR" sz="3600" dirty="0" smtClean="0"/>
              <a:t>programme (SWAP) </a:t>
            </a:r>
            <a:r>
              <a:rPr lang="fr-FR" sz="3600" dirty="0"/>
              <a:t>donc </a:t>
            </a:r>
            <a:r>
              <a:rPr lang="fr-FR" sz="3600" b="1" u="sng" dirty="0">
                <a:solidFill>
                  <a:srgbClr val="FF0000"/>
                </a:solidFill>
              </a:rPr>
              <a:t>qui n’a pas d’unité de gestion spécifique genre «approche projet».</a:t>
            </a:r>
            <a:r>
              <a:rPr lang="fr-FR" sz="3600" b="1" dirty="0">
                <a:solidFill>
                  <a:srgbClr val="FF0000"/>
                </a:solidFill>
              </a:rPr>
              <a:t> </a:t>
            </a:r>
          </a:p>
          <a:p>
            <a:pPr algn="just"/>
            <a:endParaRPr lang="fr-FR" sz="3000" b="1" dirty="0" smtClean="0"/>
          </a:p>
          <a:p>
            <a:pPr algn="just"/>
            <a:r>
              <a:rPr lang="fr-FR" sz="3600" b="1" dirty="0" smtClean="0"/>
              <a:t>Les </a:t>
            </a:r>
            <a:r>
              <a:rPr lang="fr-FR" sz="3600" b="1" dirty="0"/>
              <a:t>objectifs et les résultats attendus sont ceux du Plan de Développement Sanitaire (PDS).</a:t>
            </a:r>
          </a:p>
          <a:p>
            <a:pPr algn="just"/>
            <a:endParaRPr lang="fr-FR" sz="3000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0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1. </a:t>
            </a:r>
            <a:r>
              <a:rPr lang="fr-FR" sz="4000" b="1" dirty="0"/>
              <a:t>Définition du </a:t>
            </a:r>
            <a:r>
              <a:rPr lang="fr-FR" sz="4000" b="1" dirty="0" smtClean="0"/>
              <a:t>FC-PDS</a:t>
            </a:r>
          </a:p>
          <a:p>
            <a:endParaRPr lang="fr-FR" sz="800" dirty="0" smtClean="0"/>
          </a:p>
        </p:txBody>
      </p:sp>
    </p:spTree>
    <p:extLst>
      <p:ext uri="{BB962C8B-B14F-4D97-AF65-F5344CB8AC3E}">
        <p14:creationId xmlns:p14="http://schemas.microsoft.com/office/powerpoint/2010/main" val="74804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65915" y="180305"/>
            <a:ext cx="10844012" cy="6387920"/>
          </a:xfrm>
        </p:spPr>
        <p:txBody>
          <a:bodyPr>
            <a:noAutofit/>
          </a:bodyPr>
          <a:lstStyle/>
          <a:p>
            <a:endParaRPr lang="fr-FR" sz="1400" dirty="0" smtClean="0"/>
          </a:p>
          <a:p>
            <a:pPr algn="just"/>
            <a:r>
              <a:rPr lang="fr-FR" sz="3600" dirty="0"/>
              <a:t>Le </a:t>
            </a:r>
            <a:r>
              <a:rPr lang="fr-FR" sz="3600" dirty="0" smtClean="0"/>
              <a:t>FC-PDS a débuté en </a:t>
            </a:r>
            <a:r>
              <a:rPr lang="fr-FR" sz="3600" dirty="0"/>
              <a:t>juillet 2006 avec </a:t>
            </a:r>
            <a:r>
              <a:rPr lang="fr-FR" sz="3600" dirty="0" smtClean="0"/>
              <a:t>2 </a:t>
            </a:r>
            <a:r>
              <a:rPr lang="fr-FR" sz="3600" dirty="0"/>
              <a:t>partenaires : </a:t>
            </a:r>
            <a:r>
              <a:rPr lang="fr-FR" sz="3600" dirty="0" smtClean="0"/>
              <a:t>BM </a:t>
            </a:r>
            <a:r>
              <a:rPr lang="fr-FR" sz="3600" dirty="0"/>
              <a:t>(jusqu’au </a:t>
            </a:r>
            <a:r>
              <a:rPr lang="fr-FR" sz="3600" dirty="0" smtClean="0"/>
              <a:t>31/10/2011</a:t>
            </a:r>
            <a:r>
              <a:rPr lang="fr-FR" sz="3600" dirty="0"/>
              <a:t>) et </a:t>
            </a:r>
            <a:r>
              <a:rPr lang="fr-FR" sz="3600" dirty="0" smtClean="0"/>
              <a:t>AFD </a:t>
            </a:r>
            <a:r>
              <a:rPr lang="fr-FR" sz="3600" dirty="0"/>
              <a:t>(jusqu’au </a:t>
            </a:r>
            <a:r>
              <a:rPr lang="fr-FR" sz="3600" dirty="0" smtClean="0"/>
              <a:t>31/12/2018</a:t>
            </a:r>
            <a:r>
              <a:rPr lang="fr-FR" sz="3600" dirty="0"/>
              <a:t>).</a:t>
            </a:r>
          </a:p>
          <a:p>
            <a:pPr algn="just"/>
            <a:endParaRPr lang="fr-FR" dirty="0" smtClean="0"/>
          </a:p>
          <a:p>
            <a:pPr algn="just"/>
            <a:r>
              <a:rPr lang="fr-FR" sz="3600" dirty="0" smtClean="0"/>
              <a:t>Par </a:t>
            </a:r>
            <a:r>
              <a:rPr lang="fr-FR" sz="3600" dirty="0"/>
              <a:t>la suite, y ont adhéré, </a:t>
            </a:r>
            <a:r>
              <a:rPr lang="fr-FR" sz="3600" dirty="0" smtClean="0"/>
              <a:t>l’AECID (2010),</a:t>
            </a:r>
            <a:r>
              <a:rPr lang="fr-FR" sz="3600" dirty="0"/>
              <a:t> GAVI </a:t>
            </a:r>
            <a:r>
              <a:rPr lang="fr-FR" sz="3600" dirty="0" smtClean="0"/>
              <a:t>&amp; </a:t>
            </a:r>
            <a:r>
              <a:rPr lang="fr-FR" sz="3600" dirty="0"/>
              <a:t>l’UNICEF </a:t>
            </a:r>
            <a:r>
              <a:rPr lang="fr-FR" sz="3600" dirty="0" smtClean="0"/>
              <a:t>(2011), </a:t>
            </a:r>
            <a:r>
              <a:rPr lang="fr-FR" sz="3600" dirty="0"/>
              <a:t>l’UNFPA </a:t>
            </a:r>
            <a:r>
              <a:rPr lang="fr-FR" sz="3600" dirty="0" smtClean="0"/>
              <a:t>(2014) </a:t>
            </a:r>
            <a:r>
              <a:rPr lang="fr-FR" sz="3600" dirty="0"/>
              <a:t>et le retour de la BM </a:t>
            </a:r>
            <a:r>
              <a:rPr lang="fr-FR" sz="3600" dirty="0" smtClean="0"/>
              <a:t>(2015) </a:t>
            </a:r>
            <a:r>
              <a:rPr lang="fr-FR" sz="3600" dirty="0"/>
              <a:t>avec la composante 1 du projet PAPS.</a:t>
            </a:r>
          </a:p>
          <a:p>
            <a:pPr algn="just"/>
            <a:endParaRPr lang="fr-FR" dirty="0" smtClean="0"/>
          </a:p>
          <a:p>
            <a:pPr algn="just"/>
            <a:r>
              <a:rPr lang="fr-FR" sz="3600" dirty="0" smtClean="0"/>
              <a:t>La </a:t>
            </a:r>
            <a:r>
              <a:rPr lang="fr-FR" sz="3600" dirty="0"/>
              <a:t>BM utilise les procédures du FC pour les composantes 2 &amp; 3 du </a:t>
            </a:r>
            <a:r>
              <a:rPr lang="fr-FR" sz="3600" dirty="0" smtClean="0"/>
              <a:t>PAPS, le </a:t>
            </a:r>
            <a:r>
              <a:rPr lang="fr-FR" sz="3600" dirty="0"/>
              <a:t>Projet </a:t>
            </a:r>
            <a:r>
              <a:rPr lang="fr-FR" sz="3600" dirty="0" smtClean="0"/>
              <a:t>MTN/Palu et le projet REDISSE III. </a:t>
            </a:r>
          </a:p>
          <a:p>
            <a:pPr algn="just"/>
            <a:endParaRPr lang="fr-FR" dirty="0" smtClean="0"/>
          </a:p>
          <a:p>
            <a:pPr algn="just"/>
            <a:r>
              <a:rPr lang="fr-FR" sz="3600" dirty="0" smtClean="0"/>
              <a:t>L’AFD </a:t>
            </a:r>
            <a:r>
              <a:rPr lang="fr-FR" sz="3600" dirty="0"/>
              <a:t>utilise </a:t>
            </a:r>
            <a:r>
              <a:rPr lang="fr-FR" sz="3600" dirty="0" smtClean="0"/>
              <a:t>les procédures du FC pour le projet GPDN</a:t>
            </a:r>
            <a:r>
              <a:rPr lang="fr-FR" sz="3600" b="1" dirty="0" smtClean="0"/>
              <a:t>.</a:t>
            </a:r>
            <a:endParaRPr lang="fr-FR" sz="3600" b="1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0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2. Historique </a:t>
            </a:r>
            <a:r>
              <a:rPr lang="fr-FR" sz="4000" b="1" dirty="0"/>
              <a:t>du </a:t>
            </a:r>
            <a:r>
              <a:rPr lang="fr-FR" sz="4000" b="1" dirty="0" smtClean="0"/>
              <a:t>FC-PDS</a:t>
            </a:r>
          </a:p>
          <a:p>
            <a:endParaRPr lang="fr-FR" sz="800" dirty="0" smtClean="0"/>
          </a:p>
        </p:txBody>
      </p:sp>
    </p:spTree>
    <p:extLst>
      <p:ext uri="{BB962C8B-B14F-4D97-AF65-F5344CB8AC3E}">
        <p14:creationId xmlns:p14="http://schemas.microsoft.com/office/powerpoint/2010/main" val="199097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7127" y="244699"/>
            <a:ext cx="10998558" cy="6323525"/>
          </a:xfrm>
        </p:spPr>
        <p:txBody>
          <a:bodyPr>
            <a:noAutofit/>
          </a:bodyPr>
          <a:lstStyle/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Lettre d’entente. </a:t>
            </a:r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Compact</a:t>
            </a:r>
            <a:r>
              <a:rPr lang="fr-FR" sz="3600" dirty="0"/>
              <a:t>.</a:t>
            </a:r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/>
              <a:t>Manuel d’exécution du PDS.</a:t>
            </a:r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Guide </a:t>
            </a:r>
            <a:r>
              <a:rPr lang="fr-FR" sz="3600" dirty="0" smtClean="0"/>
              <a:t>de Suivi Evaluation du </a:t>
            </a:r>
            <a:r>
              <a:rPr lang="fr-FR" sz="3600" dirty="0"/>
              <a:t>PDS.</a:t>
            </a:r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Manuel </a:t>
            </a:r>
            <a:r>
              <a:rPr lang="fr-FR" sz="3600" dirty="0"/>
              <a:t>de procédures administratives, financières </a:t>
            </a:r>
            <a:r>
              <a:rPr lang="fr-FR" sz="3600" dirty="0" smtClean="0"/>
              <a:t>&amp; comptables.</a:t>
            </a:r>
            <a:endParaRPr lang="fr-FR" sz="3600" dirty="0"/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Grille </a:t>
            </a:r>
            <a:r>
              <a:rPr lang="fr-FR" sz="3600" dirty="0"/>
              <a:t>de </a:t>
            </a:r>
            <a:r>
              <a:rPr lang="fr-FR" sz="3600" dirty="0" err="1"/>
              <a:t>perdiems</a:t>
            </a:r>
            <a:r>
              <a:rPr lang="fr-FR" sz="3600" dirty="0"/>
              <a:t> (inspirée </a:t>
            </a:r>
            <a:r>
              <a:rPr lang="fr-FR" sz="3600" dirty="0" smtClean="0"/>
              <a:t>des textes nationaux).</a:t>
            </a:r>
            <a:endParaRPr lang="fr-FR" sz="3600" dirty="0"/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 smtClean="0"/>
              <a:t>Notes </a:t>
            </a:r>
            <a:r>
              <a:rPr lang="fr-FR" sz="3600" dirty="0"/>
              <a:t>de service </a:t>
            </a:r>
            <a:r>
              <a:rPr lang="fr-FR" sz="3600" dirty="0" smtClean="0"/>
              <a:t>complétant le manuel </a:t>
            </a:r>
            <a:r>
              <a:rPr lang="fr-FR" sz="3600" dirty="0"/>
              <a:t>de procédures.</a:t>
            </a:r>
          </a:p>
          <a:p>
            <a:pPr marL="914400" lvl="1" indent="-45720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3600" dirty="0"/>
              <a:t>Un logiciel comptable </a:t>
            </a:r>
            <a:r>
              <a:rPr lang="fr-FR" sz="3600" dirty="0" smtClean="0"/>
              <a:t>performant (TOM2PRO).</a:t>
            </a:r>
            <a:endParaRPr lang="fr-FR" sz="3600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0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3. Outils </a:t>
            </a:r>
            <a:r>
              <a:rPr lang="fr-FR" sz="4000" b="1" dirty="0"/>
              <a:t>du </a:t>
            </a:r>
            <a:r>
              <a:rPr lang="fr-FR" sz="4000" b="1" dirty="0" smtClean="0"/>
              <a:t>FC-PDS</a:t>
            </a:r>
          </a:p>
          <a:p>
            <a:endParaRPr lang="fr-FR" sz="800" dirty="0" smtClean="0"/>
          </a:p>
        </p:txBody>
      </p:sp>
    </p:spTree>
    <p:extLst>
      <p:ext uri="{BB962C8B-B14F-4D97-AF65-F5344CB8AC3E}">
        <p14:creationId xmlns:p14="http://schemas.microsoft.com/office/powerpoint/2010/main" val="228127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68945" y="218941"/>
            <a:ext cx="10740981" cy="6490951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3600" dirty="0" smtClean="0"/>
              <a:t>Organes </a:t>
            </a:r>
            <a:r>
              <a:rPr lang="fr-FR" sz="3600" dirty="0"/>
              <a:t>de pilotage </a:t>
            </a:r>
            <a:r>
              <a:rPr lang="fr-FR" sz="3600" dirty="0" smtClean="0"/>
              <a:t>:</a:t>
            </a:r>
            <a:endParaRPr lang="fr-FR" sz="36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CNS </a:t>
            </a:r>
            <a:r>
              <a:rPr lang="fr-FR" sz="2800" dirty="0"/>
              <a:t>au niveau </a:t>
            </a:r>
            <a:r>
              <a:rPr lang="fr-FR" sz="2800" dirty="0" smtClean="0"/>
              <a:t>national. </a:t>
            </a:r>
            <a:endParaRPr lang="fr-FR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CRS </a:t>
            </a:r>
            <a:r>
              <a:rPr lang="fr-FR" sz="2800" dirty="0"/>
              <a:t>au niveau </a:t>
            </a:r>
            <a:r>
              <a:rPr lang="fr-FR" sz="2800" dirty="0" smtClean="0"/>
              <a:t>régional</a:t>
            </a:r>
            <a:r>
              <a:rPr lang="fr-FR" sz="2800" dirty="0"/>
              <a:t>.</a:t>
            </a:r>
            <a:endParaRPr lang="fr-FR" sz="2800" dirty="0" smtClean="0"/>
          </a:p>
          <a:p>
            <a:pPr lvl="1" algn="just"/>
            <a:endParaRPr lang="fr-FR" sz="8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3600" dirty="0" smtClean="0"/>
              <a:t>Organes </a:t>
            </a:r>
            <a:r>
              <a:rPr lang="fr-FR" sz="3600" dirty="0"/>
              <a:t>de </a:t>
            </a:r>
            <a:r>
              <a:rPr lang="fr-FR" sz="3600" dirty="0" smtClean="0"/>
              <a:t>Coordination et de Gestion :</a:t>
            </a:r>
            <a:endParaRPr lang="fr-FR" sz="36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/>
              <a:t>Coordination </a:t>
            </a:r>
            <a:r>
              <a:rPr lang="fr-FR" sz="2800" dirty="0" smtClean="0"/>
              <a:t>stratégique : SG/MSP (central), DRSP et MCD.</a:t>
            </a:r>
            <a:endParaRPr lang="fr-FR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Planification</a:t>
            </a:r>
            <a:r>
              <a:rPr lang="fr-FR" sz="2800" dirty="0"/>
              <a:t>, </a:t>
            </a:r>
            <a:r>
              <a:rPr lang="fr-FR" sz="2800" dirty="0" smtClean="0"/>
              <a:t>programmation </a:t>
            </a:r>
            <a:r>
              <a:rPr lang="fr-FR" sz="2800" dirty="0"/>
              <a:t>et </a:t>
            </a:r>
            <a:r>
              <a:rPr lang="fr-FR" sz="2800" dirty="0" smtClean="0"/>
              <a:t>Suivi &amp; Evaluation : DEP/MSP.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Gestion </a:t>
            </a:r>
            <a:r>
              <a:rPr lang="fr-FR" sz="2800" dirty="0"/>
              <a:t>financière</a:t>
            </a:r>
            <a:r>
              <a:rPr lang="fr-FR" sz="2800" dirty="0" smtClean="0"/>
              <a:t> </a:t>
            </a:r>
            <a:r>
              <a:rPr lang="fr-FR" sz="2800" dirty="0"/>
              <a:t>et </a:t>
            </a:r>
            <a:r>
              <a:rPr lang="fr-FR" sz="2800" dirty="0" smtClean="0"/>
              <a:t>comptable : DRFM/MSP. 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Passation des marchés publics : DMP/DSP/MSP.</a:t>
            </a:r>
          </a:p>
          <a:p>
            <a:pPr lvl="1" algn="just"/>
            <a:endParaRPr lang="fr-FR" sz="8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3600" dirty="0" smtClean="0"/>
              <a:t>Organes </a:t>
            </a:r>
            <a:r>
              <a:rPr lang="fr-FR" sz="3600" dirty="0"/>
              <a:t>d’exécution </a:t>
            </a:r>
            <a:r>
              <a:rPr lang="fr-FR" sz="3600" dirty="0" smtClean="0"/>
              <a:t>:</a:t>
            </a:r>
            <a:endParaRPr lang="fr-FR" sz="36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Centre </a:t>
            </a:r>
            <a:r>
              <a:rPr lang="fr-FR" sz="2800" dirty="0"/>
              <a:t>de </a:t>
            </a:r>
            <a:r>
              <a:rPr lang="fr-FR" sz="2800" dirty="0" smtClean="0"/>
              <a:t>coût </a:t>
            </a:r>
            <a:r>
              <a:rPr lang="fr-FR" sz="2800" dirty="0"/>
              <a:t>: </a:t>
            </a:r>
            <a:r>
              <a:rPr lang="fr-FR" sz="2800" dirty="0" smtClean="0"/>
              <a:t>toute structure </a:t>
            </a:r>
            <a:r>
              <a:rPr lang="fr-FR" sz="2800" dirty="0"/>
              <a:t>du MSP ayant un </a:t>
            </a:r>
            <a:r>
              <a:rPr lang="fr-FR" sz="2800" dirty="0" smtClean="0"/>
              <a:t>PAA.</a:t>
            </a:r>
            <a:endParaRPr lang="fr-FR" sz="28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fr-FR" sz="2800" dirty="0" smtClean="0"/>
              <a:t>Centre </a:t>
            </a:r>
            <a:r>
              <a:rPr lang="fr-FR" sz="2800" dirty="0"/>
              <a:t>de gestion : structure </a:t>
            </a:r>
            <a:r>
              <a:rPr lang="fr-FR" sz="2800" dirty="0" smtClean="0"/>
              <a:t>qui gère 1 </a:t>
            </a:r>
            <a:r>
              <a:rPr lang="fr-FR" sz="2800" dirty="0"/>
              <a:t>compte bancaire du </a:t>
            </a:r>
            <a:r>
              <a:rPr lang="fr-FR" sz="2800" dirty="0" smtClean="0"/>
              <a:t>FC.</a:t>
            </a:r>
          </a:p>
          <a:p>
            <a:pPr lvl="1" algn="just"/>
            <a:r>
              <a:rPr lang="fr-FR" sz="1000" dirty="0" smtClean="0"/>
              <a:t> </a:t>
            </a:r>
            <a:endParaRPr lang="fr-FR" sz="8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3600" dirty="0" smtClean="0">
                <a:solidFill>
                  <a:srgbClr val="FF0000"/>
                </a:solidFill>
              </a:rPr>
              <a:t>Des </a:t>
            </a:r>
            <a:r>
              <a:rPr lang="fr-FR" sz="3600" dirty="0">
                <a:solidFill>
                  <a:srgbClr val="FF0000"/>
                </a:solidFill>
              </a:rPr>
              <a:t>contractuels pour appuyer les organes ci-dessus. </a:t>
            </a:r>
          </a:p>
          <a:p>
            <a:pPr algn="just"/>
            <a:endParaRPr lang="fr-FR" sz="3000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0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4. Organes de mise en œuvre</a:t>
            </a:r>
          </a:p>
          <a:p>
            <a:endParaRPr lang="fr-FR" sz="800" dirty="0" smtClean="0"/>
          </a:p>
        </p:txBody>
      </p:sp>
    </p:spTree>
    <p:extLst>
      <p:ext uri="{BB962C8B-B14F-4D97-AF65-F5344CB8AC3E}">
        <p14:creationId xmlns:p14="http://schemas.microsoft.com/office/powerpoint/2010/main" val="197498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-1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5</a:t>
            </a:r>
            <a:r>
              <a:rPr lang="fr-FR" sz="4000" b="1" dirty="0"/>
              <a:t>. Positionnement </a:t>
            </a:r>
            <a:r>
              <a:rPr lang="fr-FR" sz="4000" b="1" dirty="0" smtClean="0"/>
              <a:t>contractuels</a:t>
            </a:r>
            <a:endParaRPr lang="fr-FR" sz="8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7" y="321972"/>
            <a:ext cx="10753859" cy="610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92AD2-8DB8-400A-A568-D18AFC47B54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458703" y="1065995"/>
            <a:ext cx="4485838" cy="819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VERSENT DIRECTEMENT</a:t>
            </a:r>
          </a:p>
        </p:txBody>
      </p:sp>
      <p:sp>
        <p:nvSpPr>
          <p:cNvPr id="10" name="Ellipse 9"/>
          <p:cNvSpPr/>
          <p:nvPr/>
        </p:nvSpPr>
        <p:spPr>
          <a:xfrm>
            <a:off x="912895" y="2476681"/>
            <a:ext cx="2946133" cy="70338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CPTES SPECIFIQUES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705408" y="1952123"/>
            <a:ext cx="4177198" cy="94364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COMPTE SPECIAL FC-PDS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363069" y="1831223"/>
            <a:ext cx="11723" cy="4910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>
            <a:off x="2385961" y="3182226"/>
            <a:ext cx="10928" cy="6963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655751" y="4056389"/>
            <a:ext cx="4177198" cy="15623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- PAA unique (FC</a:t>
            </a:r>
            <a:r>
              <a:rPr lang="fr-FR" sz="2400" dirty="0" smtClean="0">
                <a:solidFill>
                  <a:schemeClr val="tx1"/>
                </a:solidFill>
              </a:rPr>
              <a:t>).</a:t>
            </a: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 - Fongibilité </a:t>
            </a:r>
            <a:r>
              <a:rPr lang="fr-FR" sz="2400" dirty="0" smtClean="0">
                <a:solidFill>
                  <a:schemeClr val="tx1"/>
                </a:solidFill>
              </a:rPr>
              <a:t>(appui au PDS).</a:t>
            </a: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 - RSF global </a:t>
            </a:r>
            <a:r>
              <a:rPr lang="fr-FR" sz="2400" dirty="0" smtClean="0">
                <a:solidFill>
                  <a:schemeClr val="tx1"/>
                </a:solidFill>
              </a:rPr>
              <a:t>par semestre.</a:t>
            </a: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 - Audit unique  </a:t>
            </a:r>
            <a:r>
              <a:rPr lang="fr-FR" sz="2400" dirty="0" smtClean="0">
                <a:solidFill>
                  <a:schemeClr val="tx1"/>
                </a:solidFill>
              </a:rPr>
              <a:t>par an.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50078" y="3893684"/>
            <a:ext cx="4027225" cy="1782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chemeClr val="tx1"/>
                </a:solidFill>
              </a:rPr>
              <a:t>- PTBA des  Projets.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- RSF trimestriel (MTN, PAPS et REDISSE) semestriel (GAVI &amp; GPDN).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- Audit séparé par an.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1" name="Flèche droite 10"/>
          <p:cNvSpPr/>
          <p:nvPr/>
        </p:nvSpPr>
        <p:spPr>
          <a:xfrm rot="1699155">
            <a:off x="3821500" y="928716"/>
            <a:ext cx="3167504" cy="12418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BM Compo. 1 PAPS</a:t>
            </a:r>
            <a:endParaRPr lang="fr-FR" sz="2400" b="1" dirty="0"/>
          </a:p>
        </p:txBody>
      </p:sp>
      <p:sp>
        <p:nvSpPr>
          <p:cNvPr id="14" name="Organigramme : Multidocument 13"/>
          <p:cNvSpPr/>
          <p:nvPr/>
        </p:nvSpPr>
        <p:spPr>
          <a:xfrm>
            <a:off x="6544159" y="182995"/>
            <a:ext cx="4400382" cy="802187"/>
          </a:xfrm>
          <a:prstGeom prst="flowChartMultidocumen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PTF DU FC-PDS</a:t>
            </a:r>
          </a:p>
        </p:txBody>
      </p:sp>
      <p:sp>
        <p:nvSpPr>
          <p:cNvPr id="17" name="Organigramme : Stockage interne 16"/>
          <p:cNvSpPr/>
          <p:nvPr/>
        </p:nvSpPr>
        <p:spPr>
          <a:xfrm>
            <a:off x="901968" y="279789"/>
            <a:ext cx="2922202" cy="1410786"/>
          </a:xfrm>
          <a:prstGeom prst="flowChartInternalStorag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7030A0"/>
                </a:solidFill>
              </a:rPr>
              <a:t>Projets </a:t>
            </a:r>
            <a:r>
              <a:rPr lang="fr-FR" sz="2800" b="1" dirty="0" err="1" smtClean="0">
                <a:solidFill>
                  <a:srgbClr val="7030A0"/>
                </a:solidFill>
              </a:rPr>
              <a:t>Specif</a:t>
            </a:r>
            <a:r>
              <a:rPr lang="fr-FR" sz="2800" b="1" dirty="0" smtClean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fr-FR" sz="2400" b="1" dirty="0" smtClean="0">
                <a:solidFill>
                  <a:srgbClr val="7030A0"/>
                </a:solidFill>
              </a:rPr>
              <a:t>(</a:t>
            </a:r>
            <a:r>
              <a:rPr lang="fr-FR" sz="2400" b="1" dirty="0">
                <a:solidFill>
                  <a:srgbClr val="7030A0"/>
                </a:solidFill>
              </a:rPr>
              <a:t>PAPS, </a:t>
            </a:r>
            <a:r>
              <a:rPr lang="fr-FR" sz="2400" b="1" dirty="0" smtClean="0">
                <a:solidFill>
                  <a:srgbClr val="7030A0"/>
                </a:solidFill>
              </a:rPr>
              <a:t>MTN, GAVI, REDISSE &amp; GPDN)</a:t>
            </a:r>
            <a:endParaRPr lang="fr-FR" sz="2400" b="1" dirty="0">
              <a:solidFill>
                <a:srgbClr val="7030A0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7054272" y="3167136"/>
            <a:ext cx="1322585" cy="50665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CPTE DRSP</a:t>
            </a:r>
          </a:p>
        </p:txBody>
      </p:sp>
      <p:sp>
        <p:nvSpPr>
          <p:cNvPr id="22" name="Ellipse 21"/>
          <p:cNvSpPr/>
          <p:nvPr/>
        </p:nvSpPr>
        <p:spPr>
          <a:xfrm>
            <a:off x="9188632" y="3154577"/>
            <a:ext cx="1322585" cy="50665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CPTE DS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7810671" y="2904387"/>
            <a:ext cx="525517" cy="2308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8922079" y="2904387"/>
            <a:ext cx="579093" cy="227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7764361" y="3688536"/>
            <a:ext cx="446054" cy="2898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9211625" y="3640316"/>
            <a:ext cx="373009" cy="3633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Sous-titre 2"/>
          <p:cNvSpPr txBox="1">
            <a:spLocks/>
          </p:cNvSpPr>
          <p:nvPr/>
        </p:nvSpPr>
        <p:spPr>
          <a:xfrm>
            <a:off x="0" y="0"/>
            <a:ext cx="695459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/>
              <a:t>6. Dispositif de </a:t>
            </a:r>
            <a:r>
              <a:rPr lang="fr-FR" sz="4000" b="1" dirty="0" err="1" smtClean="0"/>
              <a:t>gest</a:t>
            </a:r>
            <a:r>
              <a:rPr lang="fr-FR" sz="4000" b="1" dirty="0" smtClean="0"/>
              <a:t>° fiduciaire</a:t>
            </a:r>
          </a:p>
          <a:p>
            <a:endParaRPr lang="fr-FR" sz="800" dirty="0" smtClean="0"/>
          </a:p>
        </p:txBody>
      </p:sp>
      <p:sp>
        <p:nvSpPr>
          <p:cNvPr id="30" name="Rectangle 29"/>
          <p:cNvSpPr/>
          <p:nvPr/>
        </p:nvSpPr>
        <p:spPr>
          <a:xfrm>
            <a:off x="950078" y="6081637"/>
            <a:ext cx="10846970" cy="63726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dirty="0" smtClean="0">
                <a:solidFill>
                  <a:schemeClr val="bg1"/>
                </a:solidFill>
              </a:rPr>
              <a:t>Utilisation des mêmes procédures de passation des marchés publics.</a:t>
            </a:r>
          </a:p>
        </p:txBody>
      </p:sp>
      <p:sp>
        <p:nvSpPr>
          <p:cNvPr id="31" name="Accolade ouvrante 30"/>
          <p:cNvSpPr/>
          <p:nvPr/>
        </p:nvSpPr>
        <p:spPr>
          <a:xfrm rot="16200000">
            <a:off x="5583831" y="3222098"/>
            <a:ext cx="248502" cy="525621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640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20" grpId="0" animBg="1"/>
      <p:bldP spid="21" grpId="0" animBg="1"/>
      <p:bldP spid="11" grpId="0" animBg="1"/>
      <p:bldP spid="14" grpId="0" animBg="1"/>
      <p:bldP spid="17" grpId="0" animBg="1"/>
      <p:bldP spid="16" grpId="0" animBg="1"/>
      <p:bldP spid="22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1"/>
          <p:cNvSpPr txBox="1">
            <a:spLocks/>
          </p:cNvSpPr>
          <p:nvPr/>
        </p:nvSpPr>
        <p:spPr>
          <a:xfrm>
            <a:off x="1159098" y="1867436"/>
            <a:ext cx="9337183" cy="3692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/>
            <a:endParaRPr lang="fr-FR" sz="6000" dirty="0" smtClean="0">
              <a:solidFill>
                <a:srgbClr val="0066FF"/>
              </a:solidFill>
              <a:latin typeface="Algerian" panose="04020705040A02060702" pitchFamily="82" charset="0"/>
              <a:cs typeface="Andalus" panose="02020603050405020304" pitchFamily="18" charset="-78"/>
            </a:endParaRPr>
          </a:p>
          <a:p>
            <a:pPr marL="109537"/>
            <a:r>
              <a:rPr lang="fr-FR" sz="6000" dirty="0" smtClean="0">
                <a:solidFill>
                  <a:srgbClr val="0066FF"/>
                </a:solidFill>
                <a:latin typeface="Algerian" panose="04020705040A02060702" pitchFamily="82" charset="0"/>
                <a:cs typeface="Andalus" panose="02020603050405020304" pitchFamily="18" charset="-78"/>
              </a:rPr>
              <a:t>MERCI DE VOTRE ATTENTION</a:t>
            </a:r>
            <a:endParaRPr lang="fr-FR" sz="6000" dirty="0">
              <a:solidFill>
                <a:srgbClr val="0066FF"/>
              </a:solidFill>
              <a:latin typeface="Algerian" panose="04020705040A02060702" pitchFamily="82" charset="0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0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4LEqxYffmTBGf_xJ7CogA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</TotalTime>
  <Words>383</Words>
  <Application>Microsoft Office PowerPoint</Application>
  <PresentationFormat>Grand écran</PresentationFormat>
  <Paragraphs>77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Algerian</vt:lpstr>
      <vt:lpstr>Andalus</vt:lpstr>
      <vt:lpstr>Arial</vt:lpstr>
      <vt:lpstr>Calibri</vt:lpstr>
      <vt:lpstr>Calibri Light</vt:lpstr>
      <vt:lpstr>Wingdings</vt:lpstr>
      <vt:lpstr>Thème Office</vt:lpstr>
      <vt:lpstr>think-cell Slide</vt:lpstr>
      <vt:lpstr>Présentation PowerPoint</vt:lpstr>
      <vt:lpstr>PLAN DE PRESENTATION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97</cp:revision>
  <dcterms:created xsi:type="dcterms:W3CDTF">2019-08-10T09:53:28Z</dcterms:created>
  <dcterms:modified xsi:type="dcterms:W3CDTF">2020-02-12T06:42:54Z</dcterms:modified>
</cp:coreProperties>
</file>