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sldIdLst>
    <p:sldId id="263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0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7055" autoAdjust="0"/>
  </p:normalViewPr>
  <p:slideViewPr>
    <p:cSldViewPr>
      <p:cViewPr varScale="1">
        <p:scale>
          <a:sx n="110" d="100"/>
          <a:sy n="110" d="100"/>
        </p:scale>
        <p:origin x="-100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3C5E4DE-8965-9C47-8AE4-4B72D8D0408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7359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2000" y="304800"/>
            <a:ext cx="7620000" cy="914400"/>
          </a:xfrm>
        </p:spPr>
        <p:txBody>
          <a:bodyPr/>
          <a:lstStyle/>
          <a:p>
            <a:r>
              <a:rPr lang="en-US" dirty="0"/>
              <a:t>Click to </a:t>
            </a:r>
            <a:r>
              <a:rPr lang="en-US" dirty="0" smtClean="0"/>
              <a:t>edit</a:t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524000"/>
            <a:ext cx="7620000" cy="4114800"/>
          </a:xfrm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endParaRPr lang="en-US" dirty="0"/>
          </a:p>
        </p:txBody>
      </p:sp>
      <p:sp>
        <p:nvSpPr>
          <p:cNvPr id="6" name="Line 4"/>
          <p:cNvSpPr>
            <a:spLocks noChangeShapeType="1"/>
          </p:cNvSpPr>
          <p:nvPr userDrawn="1"/>
        </p:nvSpPr>
        <p:spPr bwMode="auto">
          <a:xfrm flipV="1">
            <a:off x="762000" y="3048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Line 6"/>
          <p:cNvSpPr>
            <a:spLocks noChangeShapeType="1"/>
          </p:cNvSpPr>
          <p:nvPr userDrawn="1"/>
        </p:nvSpPr>
        <p:spPr bwMode="auto">
          <a:xfrm flipV="1">
            <a:off x="762000" y="12192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</a:t>
            </a:r>
            <a:r>
              <a:rPr lang="en-US" dirty="0" smtClean="0"/>
              <a:t>edit</a:t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</a:t>
            </a:r>
            <a:r>
              <a:rPr lang="en-US" dirty="0" smtClean="0"/>
              <a:t>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Line 4"/>
          <p:cNvSpPr>
            <a:spLocks noChangeShapeType="1"/>
          </p:cNvSpPr>
          <p:nvPr userDrawn="1"/>
        </p:nvSpPr>
        <p:spPr bwMode="auto">
          <a:xfrm flipV="1">
            <a:off x="762000" y="3048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 flipV="1">
            <a:off x="762000" y="12192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657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38100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Line 4"/>
          <p:cNvSpPr>
            <a:spLocks noChangeShapeType="1"/>
          </p:cNvSpPr>
          <p:nvPr userDrawn="1"/>
        </p:nvSpPr>
        <p:spPr bwMode="auto">
          <a:xfrm flipV="1">
            <a:off x="762000" y="3048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 flipV="1">
            <a:off x="762000" y="12192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535113"/>
            <a:ext cx="3735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" y="2174875"/>
            <a:ext cx="3735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37369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7369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304800"/>
            <a:ext cx="7620000" cy="914400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11" name="Line 4"/>
          <p:cNvSpPr>
            <a:spLocks noChangeShapeType="1"/>
          </p:cNvSpPr>
          <p:nvPr userDrawn="1"/>
        </p:nvSpPr>
        <p:spPr bwMode="auto">
          <a:xfrm flipV="1">
            <a:off x="762000" y="3048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Line 6"/>
          <p:cNvSpPr>
            <a:spLocks noChangeShapeType="1"/>
          </p:cNvSpPr>
          <p:nvPr userDrawn="1"/>
        </p:nvSpPr>
        <p:spPr bwMode="auto">
          <a:xfrm flipV="1">
            <a:off x="762000" y="12192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304800"/>
            <a:ext cx="7620000" cy="914400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7" name="Line 4"/>
          <p:cNvSpPr>
            <a:spLocks noChangeShapeType="1"/>
          </p:cNvSpPr>
          <p:nvPr userDrawn="1"/>
        </p:nvSpPr>
        <p:spPr bwMode="auto">
          <a:xfrm flipV="1">
            <a:off x="762000" y="3048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 flipV="1">
            <a:off x="762000" y="12192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47800"/>
            <a:ext cx="48069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1435100"/>
            <a:ext cx="27035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304800"/>
            <a:ext cx="7620000" cy="914400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V="1">
            <a:off x="762000" y="3048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Line 6"/>
          <p:cNvSpPr>
            <a:spLocks noChangeShapeType="1"/>
          </p:cNvSpPr>
          <p:nvPr userDrawn="1"/>
        </p:nvSpPr>
        <p:spPr bwMode="auto">
          <a:xfrm flipV="1">
            <a:off x="762000" y="12192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2000" y="1523999"/>
            <a:ext cx="7620000" cy="32766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953000"/>
            <a:ext cx="76200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304800"/>
            <a:ext cx="7620000" cy="914400"/>
          </a:xfrm>
        </p:spPr>
        <p:txBody>
          <a:bodyPr/>
          <a:lstStyle/>
          <a:p>
            <a:r>
              <a:rPr lang="en-US" dirty="0"/>
              <a:t>Click to edit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9" name="Line 4"/>
          <p:cNvSpPr>
            <a:spLocks noChangeShapeType="1"/>
          </p:cNvSpPr>
          <p:nvPr userDrawn="1"/>
        </p:nvSpPr>
        <p:spPr bwMode="auto">
          <a:xfrm flipV="1">
            <a:off x="762000" y="3048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Line 6"/>
          <p:cNvSpPr>
            <a:spLocks noChangeShapeType="1"/>
          </p:cNvSpPr>
          <p:nvPr userDrawn="1"/>
        </p:nvSpPr>
        <p:spPr bwMode="auto">
          <a:xfrm flipV="1">
            <a:off x="762000" y="1219200"/>
            <a:ext cx="7620000" cy="1"/>
          </a:xfrm>
          <a:prstGeom prst="line">
            <a:avLst/>
          </a:prstGeom>
          <a:noFill/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381000"/>
            <a:ext cx="762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smtClean="0"/>
              <a:t>Click to edit</a:t>
            </a:r>
            <a:endParaRPr lang="en-GB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524000"/>
            <a:ext cx="7620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 smtClean="0"/>
              <a:t>Level 2</a:t>
            </a:r>
            <a:endParaRPr lang="en-GB" dirty="0"/>
          </a:p>
          <a:p>
            <a:pPr lvl="2"/>
            <a:r>
              <a:rPr lang="en-GB" dirty="0" smtClean="0"/>
              <a:t>Level 3</a:t>
            </a:r>
            <a:endParaRPr lang="en-GB" dirty="0"/>
          </a:p>
          <a:p>
            <a:pPr lvl="3"/>
            <a:r>
              <a:rPr lang="en-GB" dirty="0" smtClean="0"/>
              <a:t>Level 4</a:t>
            </a:r>
            <a:endParaRPr lang="en-GB" dirty="0"/>
          </a:p>
          <a:p>
            <a:pPr lvl="4"/>
            <a:r>
              <a:rPr lang="en-GB" dirty="0" smtClean="0"/>
              <a:t>Fifth level</a:t>
            </a:r>
            <a:endParaRPr lang="en-GB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07504" y="6553200"/>
            <a:ext cx="3810000" cy="102592"/>
          </a:xfrm>
          <a:custGeom>
            <a:avLst/>
            <a:gdLst>
              <a:gd name="connsiteX0" fmla="*/ 0 w 1300211"/>
              <a:gd name="connsiteY0" fmla="*/ 0 h 194925"/>
              <a:gd name="connsiteX1" fmla="*/ 1300211 w 1300211"/>
              <a:gd name="connsiteY1" fmla="*/ 0 h 194925"/>
              <a:gd name="connsiteX2" fmla="*/ 1300211 w 1300211"/>
              <a:gd name="connsiteY2" fmla="*/ 194925 h 194925"/>
              <a:gd name="connsiteX3" fmla="*/ 0 w 1300211"/>
              <a:gd name="connsiteY3" fmla="*/ 194925 h 194925"/>
              <a:gd name="connsiteX4" fmla="*/ 0 w 1300211"/>
              <a:gd name="connsiteY4" fmla="*/ 0 h 194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0211" h="194925">
                <a:moveTo>
                  <a:pt x="0" y="0"/>
                </a:moveTo>
                <a:lnTo>
                  <a:pt x="1300211" y="0"/>
                </a:lnTo>
                <a:lnTo>
                  <a:pt x="1300211" y="194925"/>
                </a:lnTo>
                <a:lnTo>
                  <a:pt x="0" y="194925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000" baseline="30000" dirty="0">
                <a:solidFill>
                  <a:srgbClr val="404040"/>
                </a:solidFill>
                <a:latin typeface="Arial"/>
                <a:cs typeface="Arial"/>
              </a:rPr>
              <a:t>CRICOS Provider No </a:t>
            </a:r>
            <a:r>
              <a:rPr lang="en-US" sz="1000" baseline="30000" dirty="0" smtClean="0">
                <a:solidFill>
                  <a:srgbClr val="404040"/>
                </a:solidFill>
                <a:latin typeface="Arial"/>
                <a:cs typeface="Arial"/>
              </a:rPr>
              <a:t>00025B</a:t>
            </a:r>
            <a:endParaRPr lang="en-US" sz="1000" dirty="0">
              <a:solidFill>
                <a:srgbClr val="404040"/>
              </a:solidFill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144" y="5784697"/>
            <a:ext cx="2037019" cy="1073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3" r:id="rId2"/>
    <p:sldLayoutId id="2147483658" r:id="rId3"/>
    <p:sldLayoutId id="2147483660" r:id="rId4"/>
    <p:sldLayoutId id="2147483661" r:id="rId5"/>
    <p:sldLayoutId id="2147483662" r:id="rId6"/>
    <p:sldLayoutId id="2147483664" r:id="rId7"/>
    <p:sldLayoutId id="2147483665" r:id="rId8"/>
    <p:sldLayoutId id="2147483686" r:id="rId9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rtl="0" eaLnBrk="0" fontAlgn="base" hangingPunct="0">
        <a:lnSpc>
          <a:spcPts val="2750"/>
        </a:lnSpc>
        <a:spcBef>
          <a:spcPts val="0"/>
        </a:spcBef>
        <a:spcAft>
          <a:spcPct val="0"/>
        </a:spcAft>
        <a:defRPr sz="3200" cap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doni MT" pitchFamily="18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None/>
        <a:defRPr sz="18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">
          <a:solidFill>
            <a:schemeClr val="tx1"/>
          </a:solidFill>
          <a:latin typeface="Helvetica Neue"/>
          <a:ea typeface="ＭＳ Ｐゴシック" charset="-128"/>
          <a:cs typeface="Helvetica Neue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Tx/>
        <a:buChar char="–"/>
        <a:defRPr sz="1800">
          <a:solidFill>
            <a:schemeClr val="tx1"/>
          </a:solidFill>
          <a:latin typeface="Helvetica Neue"/>
          <a:ea typeface="ＭＳ Ｐゴシック" charset="-128"/>
          <a:cs typeface="Helvetica Neue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800">
          <a:solidFill>
            <a:schemeClr val="tx1"/>
          </a:solidFill>
          <a:latin typeface="Helvetica Neue"/>
          <a:ea typeface="ＭＳ Ｐゴシック" charset="-128"/>
          <a:cs typeface="Helvetica Neue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Tx/>
        <a:buChar char="–"/>
        <a:defRPr sz="1800">
          <a:solidFill>
            <a:schemeClr val="tx1"/>
          </a:solidFill>
          <a:latin typeface="Helvetica Neue"/>
          <a:ea typeface="ＭＳ Ｐゴシック" charset="-128"/>
          <a:cs typeface="Helvetica Neue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/>
        </p:nvCxnSpPr>
        <p:spPr>
          <a:xfrm>
            <a:off x="804333" y="1503360"/>
            <a:ext cx="7560733" cy="1588"/>
          </a:xfrm>
          <a:prstGeom prst="line">
            <a:avLst/>
          </a:prstGeom>
          <a:ln w="158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Title 1"/>
          <p:cNvSpPr txBox="1">
            <a:spLocks/>
          </p:cNvSpPr>
          <p:nvPr/>
        </p:nvSpPr>
        <p:spPr>
          <a:xfrm>
            <a:off x="763639" y="1551988"/>
            <a:ext cx="7642122" cy="2378721"/>
          </a:xfrm>
          <a:prstGeom prst="rect">
            <a:avLst/>
          </a:prstGeom>
        </p:spPr>
        <p:txBody>
          <a:bodyPr vert="horz" wrap="none" lIns="0" tIns="180000" rIns="0" bIns="0" rtlCol="0" anchor="t" anchorCtr="0">
            <a:noAutofit/>
          </a:bodyPr>
          <a:lstStyle/>
          <a:p>
            <a:pPr lvl="0" algn="ctr" defTabSz="457200" fontAlgn="auto">
              <a:lnSpc>
                <a:spcPts val="5780"/>
              </a:lnSpc>
              <a:defRPr/>
            </a:pPr>
            <a:r>
              <a:rPr lang="en-AU" sz="4000" kern="100" dirty="0">
                <a:latin typeface="Segoe UI Semibold" pitchFamily="34" charset="0"/>
                <a:ea typeface="+mj-ea"/>
                <a:cs typeface="Bodoni MT"/>
              </a:rPr>
              <a:t>Scoping political economy issues </a:t>
            </a:r>
            <a:endParaRPr lang="en-AU" sz="4000" kern="100" dirty="0" smtClean="0">
              <a:latin typeface="Segoe UI Semibold" pitchFamily="34" charset="0"/>
              <a:ea typeface="+mj-ea"/>
              <a:cs typeface="Bodoni MT"/>
            </a:endParaRPr>
          </a:p>
          <a:p>
            <a:pPr lvl="0" algn="ctr" defTabSz="457200" fontAlgn="auto">
              <a:lnSpc>
                <a:spcPts val="5780"/>
              </a:lnSpc>
              <a:defRPr/>
            </a:pPr>
            <a:r>
              <a:rPr lang="en-AU" sz="4000" kern="100" dirty="0" smtClean="0">
                <a:latin typeface="Segoe UI Semibold" pitchFamily="34" charset="0"/>
                <a:ea typeface="+mj-ea"/>
                <a:cs typeface="Bodoni MT"/>
              </a:rPr>
              <a:t>in </a:t>
            </a:r>
            <a:r>
              <a:rPr lang="en-AU" sz="4000" kern="100" dirty="0">
                <a:latin typeface="Segoe UI Semibold" pitchFamily="34" charset="0"/>
                <a:ea typeface="+mj-ea"/>
                <a:cs typeface="Bodoni MT"/>
              </a:rPr>
              <a:t>the context of P4H </a:t>
            </a:r>
            <a:r>
              <a:rPr lang="en-AU" sz="4000" kern="100" dirty="0" smtClean="0">
                <a:latin typeface="Segoe UI Semibold" pitchFamily="34" charset="0"/>
                <a:ea typeface="+mj-ea"/>
                <a:cs typeface="Bodoni MT"/>
              </a:rPr>
              <a:t>work</a:t>
            </a:r>
          </a:p>
          <a:p>
            <a:pPr lvl="0" algn="ctr" defTabSz="457200" fontAlgn="auto">
              <a:defRPr/>
            </a:pPr>
            <a:r>
              <a:rPr kumimoji="0" lang="en-US" sz="2800" b="0" i="0" u="none" strike="noStrike" kern="100" cap="none" spc="0" normalizeH="0" dirty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Segoe UI Semibold" pitchFamily="34" charset="0"/>
                <a:ea typeface="+mj-ea"/>
                <a:cs typeface="Bodoni MT"/>
              </a:rPr>
              <a:t>Ass Prof Peter Hill</a:t>
            </a:r>
          </a:p>
          <a:p>
            <a:pPr lvl="0" algn="ctr" defTabSz="457200" fontAlgn="auto">
              <a:defRPr/>
            </a:pPr>
            <a:r>
              <a:rPr lang="en-US" sz="2800" kern="100" noProof="0" dirty="0" smtClean="0">
                <a:solidFill>
                  <a:schemeClr val="bg2"/>
                </a:solidFill>
                <a:latin typeface="Segoe UI Semibold" pitchFamily="34" charset="0"/>
                <a:ea typeface="+mj-ea"/>
                <a:cs typeface="Bodoni MT"/>
              </a:rPr>
              <a:t>Global Health Systems</a:t>
            </a:r>
            <a:endParaRPr kumimoji="0" lang="en-US" sz="2800" b="0" i="0" u="none" strike="noStrike" kern="100" cap="none" spc="0" normalizeH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Segoe UI Semibold" pitchFamily="34" charset="0"/>
              <a:ea typeface="+mj-ea"/>
              <a:cs typeface="Bodoni MT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804333" y="4109825"/>
            <a:ext cx="7560734" cy="1588"/>
          </a:xfrm>
          <a:prstGeom prst="line">
            <a:avLst/>
          </a:prstGeom>
          <a:ln w="1587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Implementing UHC is a political act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700808"/>
            <a:ext cx="7410400" cy="4032448"/>
          </a:xfrm>
        </p:spPr>
        <p:txBody>
          <a:bodyPr/>
          <a:lstStyle/>
          <a:p>
            <a:r>
              <a:rPr lang="en-US" sz="2400" dirty="0" smtClean="0"/>
              <a:t>UHC is a highly political concept.</a:t>
            </a:r>
          </a:p>
          <a:p>
            <a:r>
              <a:rPr lang="en-US" sz="2400" dirty="0" smtClean="0"/>
              <a:t>UHC… is often presented as a consensual technical project. It is not.</a:t>
            </a:r>
          </a:p>
          <a:p>
            <a:r>
              <a:rPr lang="en-US" sz="2400" dirty="0" smtClean="0"/>
              <a:t>UHC incurs costs and is redistributive; that is enough to make it contentious.</a:t>
            </a:r>
          </a:p>
          <a:p>
            <a:r>
              <a:rPr lang="en-US" sz="2400" dirty="0" smtClean="0"/>
              <a:t>UHC also builds in additional contentious goals such as efficiency or access to medicines.</a:t>
            </a:r>
          </a:p>
          <a:p>
            <a:r>
              <a:rPr lang="en-US" sz="2400" dirty="0" smtClean="0"/>
              <a:t>Because of this, it is politically contestable—and advocates need to understand its political context.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(Greer SL and M</a:t>
            </a:r>
            <a:r>
              <a:rPr lang="en-US" sz="2000" dirty="0" smtClean="0">
                <a:latin typeface="Calibri" panose="020F0502020204030204" pitchFamily="34" charset="0"/>
              </a:rPr>
              <a:t>é</a:t>
            </a:r>
            <a:r>
              <a:rPr lang="en-US" sz="1600" dirty="0" smtClean="0"/>
              <a:t>ndez CA. Universal Health Coverage: A Political Struggle and Governance Challenge. </a:t>
            </a:r>
            <a:r>
              <a:rPr lang="en-US" sz="1600" i="1" dirty="0" smtClean="0"/>
              <a:t>Am J Pub Health </a:t>
            </a:r>
            <a:r>
              <a:rPr lang="en-US" sz="1600" dirty="0" smtClean="0"/>
              <a:t>2015; 105 (S5): S637-9)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Political Determinants for UHC: </a:t>
            </a:r>
            <a:br>
              <a:rPr lang="en-AU" dirty="0" smtClean="0"/>
            </a:br>
            <a:r>
              <a:rPr lang="en-AU" dirty="0" smtClean="0"/>
              <a:t>a historical analysis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95400"/>
            <a:ext cx="8280920" cy="5181600"/>
          </a:xfrm>
        </p:spPr>
        <p:txBody>
          <a:bodyPr/>
          <a:lstStyle/>
          <a:p>
            <a:pPr marL="342900" indent="-342900">
              <a:buAutoNum type="arabicPeriod"/>
            </a:pPr>
            <a:r>
              <a:rPr lang="en-AU" sz="2000" dirty="0" smtClean="0"/>
              <a:t>“Left wing” political support</a:t>
            </a:r>
          </a:p>
          <a:p>
            <a:pPr marL="1028700" lvl="1"/>
            <a:r>
              <a:rPr lang="en-AU" sz="2000" dirty="0"/>
              <a:t>Social democrat governments; organized </a:t>
            </a:r>
            <a:r>
              <a:rPr lang="en-AU" sz="2000" dirty="0" err="1"/>
              <a:t>labor</a:t>
            </a:r>
            <a:r>
              <a:rPr lang="en-AU" sz="2000" dirty="0"/>
              <a:t> (unions</a:t>
            </a:r>
            <a:r>
              <a:rPr lang="en-AU" sz="2000" dirty="0" smtClean="0"/>
              <a:t>)</a:t>
            </a:r>
          </a:p>
          <a:p>
            <a:pPr marL="1028700" lvl="1"/>
            <a:r>
              <a:rPr lang="en-AU" sz="2000" i="1" dirty="0" smtClean="0"/>
              <a:t>But </a:t>
            </a:r>
            <a:r>
              <a:rPr lang="en-AU" sz="2000" dirty="0" smtClean="0"/>
              <a:t>exceptions are possible, depending on context</a:t>
            </a:r>
            <a:endParaRPr lang="en-AU" sz="2000" dirty="0"/>
          </a:p>
          <a:p>
            <a:pPr marL="342900" indent="-342900">
              <a:buAutoNum type="arabicPeriod"/>
            </a:pPr>
            <a:r>
              <a:rPr lang="en-AU" sz="2000" dirty="0" smtClean="0"/>
              <a:t>Economic growth and available resources</a:t>
            </a:r>
          </a:p>
          <a:p>
            <a:pPr marL="1028700" lvl="1"/>
            <a:r>
              <a:rPr lang="en-AU" sz="2000" dirty="0" smtClean="0"/>
              <a:t>Expansion of coverage linked to economic growth, tax base</a:t>
            </a:r>
          </a:p>
          <a:p>
            <a:pPr marL="1028700" lvl="1"/>
            <a:r>
              <a:rPr lang="en-AU" sz="2000" dirty="0" smtClean="0"/>
              <a:t>Expect </a:t>
            </a:r>
            <a:r>
              <a:rPr lang="en-AU" sz="2000" dirty="0"/>
              <a:t>“convergence</a:t>
            </a:r>
            <a:r>
              <a:rPr lang="en-AU" sz="2000" dirty="0" smtClean="0"/>
              <a:t>” in rising economies</a:t>
            </a:r>
          </a:p>
          <a:p>
            <a:pPr marL="342900" indent="-342900">
              <a:buAutoNum type="arabicPeriod"/>
            </a:pPr>
            <a:r>
              <a:rPr lang="en-AU" sz="2000" dirty="0" smtClean="0"/>
              <a:t>Extent of social cohesion or division</a:t>
            </a:r>
          </a:p>
          <a:p>
            <a:pPr marL="1085850" lvl="1" indent="-342900"/>
            <a:r>
              <a:rPr lang="en-AU" sz="2000" dirty="0" smtClean="0"/>
              <a:t>Heterogeneous societies less open to redistributive policies</a:t>
            </a:r>
          </a:p>
          <a:p>
            <a:pPr marL="342900" indent="-342900">
              <a:buAutoNum type="arabicPeriod"/>
            </a:pPr>
            <a:r>
              <a:rPr lang="en-AU" sz="2000" dirty="0" smtClean="0"/>
              <a:t>Strength of existing institutions</a:t>
            </a:r>
          </a:p>
          <a:p>
            <a:pPr marL="1028700" lvl="1"/>
            <a:r>
              <a:rPr lang="en-AU" sz="2000" dirty="0" smtClean="0"/>
              <a:t>Systems histories, vested interests create path dependency</a:t>
            </a:r>
          </a:p>
          <a:p>
            <a:pPr marL="342900" indent="-342900">
              <a:buAutoNum type="arabicPeriod"/>
            </a:pPr>
            <a:r>
              <a:rPr lang="en-AU" sz="2000" dirty="0" smtClean="0"/>
              <a:t>Windows of political opportunity</a:t>
            </a:r>
          </a:p>
          <a:p>
            <a:pPr marL="1028700" lvl="1"/>
            <a:r>
              <a:rPr lang="en-AU" sz="2000" dirty="0" smtClean="0"/>
              <a:t>Exogenous shocks, but political leadership to act</a:t>
            </a:r>
          </a:p>
          <a:p>
            <a:endParaRPr lang="en-AU" sz="1600" dirty="0" smtClean="0"/>
          </a:p>
          <a:p>
            <a:pPr>
              <a:spcBef>
                <a:spcPts val="0"/>
              </a:spcBef>
            </a:pPr>
            <a:r>
              <a:rPr lang="en-AU" sz="1600" dirty="0" smtClean="0"/>
              <a:t>(McKee  et al. Universal Health Coverage: A Quest for All Countries But  </a:t>
            </a:r>
          </a:p>
          <a:p>
            <a:pPr>
              <a:spcBef>
                <a:spcPts val="0"/>
              </a:spcBef>
            </a:pPr>
            <a:r>
              <a:rPr lang="en-AU" sz="1600" dirty="0" smtClean="0"/>
              <a:t>under Threat in Some. </a:t>
            </a:r>
            <a:r>
              <a:rPr lang="en-AU" sz="1600" i="1" dirty="0" smtClean="0"/>
              <a:t>Value in Health </a:t>
            </a:r>
            <a:r>
              <a:rPr lang="en-AU" sz="1600" dirty="0" smtClean="0"/>
              <a:t>2013; 16: S39-45.)</a:t>
            </a:r>
            <a:endParaRPr lang="en-AU" sz="1600" dirty="0"/>
          </a:p>
          <a:p>
            <a:endParaRPr lang="en-AU" dirty="0" smtClean="0"/>
          </a:p>
        </p:txBody>
      </p:sp>
    </p:spTree>
    <p:extLst>
      <p:ext uri="{BB962C8B-B14F-4D97-AF65-F5344CB8AC3E}">
        <p14:creationId xmlns:p14="http://schemas.microsoft.com/office/powerpoint/2010/main" val="157373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81000"/>
            <a:ext cx="8280920" cy="914400"/>
          </a:xfrm>
        </p:spPr>
        <p:txBody>
          <a:bodyPr/>
          <a:lstStyle/>
          <a:p>
            <a:r>
              <a:rPr lang="en-AU" dirty="0" smtClean="0"/>
              <a:t>The Political Trajectory for UHC: </a:t>
            </a:r>
            <a:br>
              <a:rPr lang="en-AU" dirty="0" smtClean="0"/>
            </a:br>
            <a:r>
              <a:rPr lang="en-AU" dirty="0" smtClean="0"/>
              <a:t>common patterns for UHC implementation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95400"/>
            <a:ext cx="8640960" cy="5181600"/>
          </a:xfrm>
        </p:spPr>
        <p:txBody>
          <a:bodyPr/>
          <a:lstStyle/>
          <a:p>
            <a:r>
              <a:rPr lang="en-AU" sz="2400" dirty="0" smtClean="0"/>
              <a:t>What are the common patterns of change to UHC?: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Domestic pressure is widespread, varied and persistent</a:t>
            </a:r>
          </a:p>
          <a:p>
            <a:pPr marL="1085850" lvl="1" indent="-342900"/>
            <a:r>
              <a:rPr lang="en-AU" sz="2000" dirty="0"/>
              <a:t>Health advocates, employers, unions, community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Extensive government engagement necessary</a:t>
            </a:r>
          </a:p>
          <a:p>
            <a:pPr marL="1085850" lvl="1" indent="-342900"/>
            <a:r>
              <a:rPr lang="en-AU" sz="2000" dirty="0" smtClean="0"/>
              <a:t>Particularly in </a:t>
            </a:r>
            <a:r>
              <a:rPr lang="en-AU" sz="2000" dirty="0"/>
              <a:t>financing, </a:t>
            </a:r>
            <a:r>
              <a:rPr lang="en-AU" sz="2000" dirty="0" smtClean="0"/>
              <a:t>regulation, (sometimes provision)</a:t>
            </a:r>
          </a:p>
          <a:p>
            <a:pPr marL="1085850" lvl="1" indent="-342900"/>
            <a:r>
              <a:rPr lang="en-AU" sz="2000" dirty="0"/>
              <a:t>C</a:t>
            </a:r>
            <a:r>
              <a:rPr lang="en-AU" sz="2000" dirty="0" smtClean="0"/>
              <a:t>ritical to shift from Out-Of-Pocket to pooled funding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The institutions created to provide UHC are negotiated, not designed</a:t>
            </a:r>
          </a:p>
          <a:p>
            <a:pPr marL="1085850" lvl="1" indent="-342900"/>
            <a:r>
              <a:rPr lang="en-AU" sz="2000" dirty="0" smtClean="0"/>
              <a:t>Implementation varies because of path-dependency, political compromise, local historical, cultural, </a:t>
            </a:r>
            <a:r>
              <a:rPr lang="en-AU" sz="2000" dirty="0"/>
              <a:t>i</a:t>
            </a:r>
            <a:r>
              <a:rPr lang="en-AU" sz="2000" dirty="0" smtClean="0"/>
              <a:t>nstitutional legacies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UHC is achieved incrementally over time</a:t>
            </a:r>
          </a:p>
          <a:p>
            <a:pPr marL="1085850" lvl="1" indent="-342900"/>
            <a:r>
              <a:rPr lang="en-AU" sz="2000" dirty="0" smtClean="0"/>
              <a:t>Progressively extend existing platforms, institutions, resources</a:t>
            </a:r>
          </a:p>
          <a:p>
            <a:pPr>
              <a:spcBef>
                <a:spcPts val="0"/>
              </a:spcBef>
            </a:pPr>
            <a:endParaRPr lang="en-AU" sz="1600" dirty="0" smtClean="0"/>
          </a:p>
          <a:p>
            <a:pPr>
              <a:spcBef>
                <a:spcPts val="0"/>
              </a:spcBef>
            </a:pPr>
            <a:r>
              <a:rPr lang="en-AU" sz="1600" dirty="0" smtClean="0"/>
              <a:t>(</a:t>
            </a:r>
            <a:r>
              <a:rPr lang="en-AU" sz="1600" dirty="0" err="1" smtClean="0"/>
              <a:t>Savedoff</a:t>
            </a:r>
            <a:r>
              <a:rPr lang="en-AU" sz="1600" dirty="0" smtClean="0"/>
              <a:t> WD et al., Political and economic aspects of the transition to universal health</a:t>
            </a:r>
          </a:p>
          <a:p>
            <a:pPr>
              <a:spcBef>
                <a:spcPts val="0"/>
              </a:spcBef>
            </a:pPr>
            <a:r>
              <a:rPr lang="en-AU" sz="1600" dirty="0" smtClean="0"/>
              <a:t>coverage. </a:t>
            </a:r>
            <a:r>
              <a:rPr lang="en-AU" sz="1600" i="1" dirty="0" smtClean="0"/>
              <a:t>Lancet </a:t>
            </a:r>
            <a:r>
              <a:rPr lang="en-AU" sz="1600" dirty="0" smtClean="0"/>
              <a:t>2012; 380</a:t>
            </a:r>
            <a:r>
              <a:rPr lang="en-AU" sz="1600" smtClean="0"/>
              <a:t>: 924-32; Bump JB. The Long Road to Universal </a:t>
            </a:r>
          </a:p>
          <a:p>
            <a:pPr>
              <a:spcBef>
                <a:spcPts val="0"/>
              </a:spcBef>
            </a:pPr>
            <a:r>
              <a:rPr lang="en-AU" sz="1600" smtClean="0"/>
              <a:t>Health Coverage. </a:t>
            </a:r>
            <a:r>
              <a:rPr lang="en-AU" sz="1600" i="1" smtClean="0"/>
              <a:t>Health Systems &amp; Reform </a:t>
            </a:r>
            <a:r>
              <a:rPr lang="en-AU" sz="1600" smtClean="0"/>
              <a:t>2015; 1:1, 28-38)</a:t>
            </a:r>
          </a:p>
          <a:p>
            <a:pPr marL="1085850" lvl="1" indent="-342900"/>
            <a:endParaRPr lang="en-AU" sz="2000" dirty="0" smtClean="0"/>
          </a:p>
        </p:txBody>
      </p:sp>
    </p:spTree>
    <p:extLst>
      <p:ext uri="{BB962C8B-B14F-4D97-AF65-F5344CB8AC3E}">
        <p14:creationId xmlns:p14="http://schemas.microsoft.com/office/powerpoint/2010/main" val="348041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So when can scoping of political economy issues inform UHC progress?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340768"/>
            <a:ext cx="8064896" cy="5136232"/>
          </a:xfrm>
        </p:spPr>
        <p:txBody>
          <a:bodyPr/>
          <a:lstStyle/>
          <a:p>
            <a:r>
              <a:rPr lang="en-AU" dirty="0" smtClean="0"/>
              <a:t>Analysis of political economy critical at all four stages of the policy cycle:</a:t>
            </a:r>
          </a:p>
          <a:p>
            <a:pPr marL="342900" indent="-342900">
              <a:buFont typeface="+mj-lt"/>
              <a:buAutoNum type="arabicPeriod"/>
            </a:pPr>
            <a:r>
              <a:rPr lang="en-AU" b="1" dirty="0" smtClean="0"/>
              <a:t>Agenda Setting</a:t>
            </a:r>
            <a:r>
              <a:rPr lang="en-AU" dirty="0" smtClean="0"/>
              <a:t>: Getting UHC on the National Policy Agenda</a:t>
            </a:r>
          </a:p>
          <a:p>
            <a:pPr marL="1028700" lvl="1"/>
            <a:r>
              <a:rPr lang="en-AU" dirty="0" smtClean="0"/>
              <a:t>SDG3.9 strong external imperative</a:t>
            </a:r>
          </a:p>
          <a:p>
            <a:pPr marL="1028700" lvl="1"/>
            <a:r>
              <a:rPr lang="en-AU" i="1" dirty="0" smtClean="0"/>
              <a:t>But</a:t>
            </a:r>
            <a:r>
              <a:rPr lang="en-AU" dirty="0" smtClean="0"/>
              <a:t> how does UHC gain priority, address local problems?</a:t>
            </a:r>
          </a:p>
          <a:p>
            <a:pPr marL="342900" indent="-342900">
              <a:buFont typeface="+mj-lt"/>
              <a:buAutoNum type="arabicPeriod"/>
            </a:pPr>
            <a:r>
              <a:rPr lang="en-AU" b="1" dirty="0" smtClean="0"/>
              <a:t>Technical Design</a:t>
            </a:r>
            <a:r>
              <a:rPr lang="en-AU" dirty="0" smtClean="0"/>
              <a:t>: What affects proposed UHC options</a:t>
            </a:r>
          </a:p>
          <a:p>
            <a:pPr marL="1028700" lvl="1"/>
            <a:r>
              <a:rPr lang="en-AU" dirty="0" smtClean="0"/>
              <a:t>Policy diffusion: </a:t>
            </a:r>
            <a:r>
              <a:rPr lang="en-AU" i="1" dirty="0" smtClean="0"/>
              <a:t>but</a:t>
            </a:r>
            <a:r>
              <a:rPr lang="en-AU" dirty="0" smtClean="0"/>
              <a:t> which international models are relevant?</a:t>
            </a:r>
          </a:p>
          <a:p>
            <a:pPr marL="1028700" lvl="1"/>
            <a:r>
              <a:rPr lang="en-AU" dirty="0" smtClean="0"/>
              <a:t>Technical competence: what international influence or training?</a:t>
            </a:r>
          </a:p>
          <a:p>
            <a:pPr marL="342900" indent="-342900">
              <a:buFont typeface="+mj-lt"/>
              <a:buAutoNum type="arabicPeriod"/>
            </a:pPr>
            <a:r>
              <a:rPr lang="en-AU" b="1" dirty="0" smtClean="0"/>
              <a:t>UHC Adoption</a:t>
            </a:r>
            <a:r>
              <a:rPr lang="en-AU" dirty="0" smtClean="0"/>
              <a:t>: Political Bargaining and Legislation</a:t>
            </a:r>
          </a:p>
          <a:p>
            <a:pPr marL="1028700" lvl="1"/>
            <a:r>
              <a:rPr lang="en-AU" dirty="0" smtClean="0"/>
              <a:t>Policy is political—public opinion, party politics, bargaining</a:t>
            </a:r>
          </a:p>
          <a:p>
            <a:pPr marL="1028700" lvl="1"/>
            <a:r>
              <a:rPr lang="en-AU" dirty="0" smtClean="0"/>
              <a:t>Which  actors/institutions support or oppose UHC? Veto points? </a:t>
            </a:r>
          </a:p>
          <a:p>
            <a:pPr marL="342900" indent="-342900">
              <a:buFont typeface="+mj-lt"/>
              <a:buAutoNum type="arabicPeriod"/>
            </a:pPr>
            <a:r>
              <a:rPr lang="en-AU" b="1" dirty="0" smtClean="0"/>
              <a:t>UHC Implementation</a:t>
            </a:r>
            <a:r>
              <a:rPr lang="en-AU" dirty="0" smtClean="0"/>
              <a:t>: the ultimate step</a:t>
            </a:r>
          </a:p>
          <a:p>
            <a:pPr marL="1028700" lvl="1"/>
            <a:r>
              <a:rPr lang="en-AU" dirty="0" smtClean="0"/>
              <a:t>Strength of local institutions, regulatory capacity, quality of service</a:t>
            </a:r>
          </a:p>
          <a:p>
            <a:pPr marL="1028700" lvl="1"/>
            <a:r>
              <a:rPr lang="en-AU" dirty="0" smtClean="0"/>
              <a:t>Policy sustainability, competing political pressures </a:t>
            </a:r>
          </a:p>
          <a:p>
            <a:pPr>
              <a:spcBef>
                <a:spcPts val="0"/>
              </a:spcBef>
            </a:pPr>
            <a:endParaRPr lang="en-AU" sz="1600" dirty="0" smtClean="0"/>
          </a:p>
          <a:p>
            <a:pPr>
              <a:spcBef>
                <a:spcPts val="0"/>
              </a:spcBef>
            </a:pPr>
            <a:r>
              <a:rPr lang="en-AU" sz="1600" dirty="0" smtClean="0"/>
              <a:t>(Fox AM and Reich MR. The Politics of Universal Health Coverage in </a:t>
            </a:r>
          </a:p>
          <a:p>
            <a:pPr>
              <a:spcBef>
                <a:spcPts val="0"/>
              </a:spcBef>
            </a:pPr>
            <a:r>
              <a:rPr lang="en-AU" sz="1600" dirty="0" smtClean="0"/>
              <a:t>Low- and Middle Income Countries: A Framework for Evaluation and </a:t>
            </a:r>
          </a:p>
          <a:p>
            <a:pPr>
              <a:spcBef>
                <a:spcPts val="0"/>
              </a:spcBef>
            </a:pPr>
            <a:r>
              <a:rPr lang="en-AU" sz="1600" dirty="0" smtClean="0"/>
              <a:t>Action. </a:t>
            </a:r>
            <a:r>
              <a:rPr lang="en-AU" sz="1600" i="1" dirty="0" smtClean="0"/>
              <a:t>J Health </a:t>
            </a:r>
            <a:r>
              <a:rPr lang="en-AU" sz="1600" i="1" dirty="0" err="1" smtClean="0"/>
              <a:t>Polit</a:t>
            </a:r>
            <a:r>
              <a:rPr lang="en-AU" sz="1600" i="1" dirty="0" smtClean="0"/>
              <a:t> Policy Law </a:t>
            </a:r>
            <a:r>
              <a:rPr lang="en-AU" sz="1600" dirty="0" smtClean="0"/>
              <a:t>2015; 40:1023-60)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81231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What are the variables that need to be analysed?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295400"/>
            <a:ext cx="8352928" cy="5181600"/>
          </a:xfrm>
        </p:spPr>
        <p:txBody>
          <a:bodyPr/>
          <a:lstStyle/>
          <a:p>
            <a:pPr lvl="0">
              <a:spcBef>
                <a:spcPts val="0"/>
              </a:spcBef>
            </a:pPr>
            <a:r>
              <a:rPr lang="en-AU" dirty="0" smtClean="0">
                <a:solidFill>
                  <a:srgbClr val="000000"/>
                </a:solidFill>
              </a:rPr>
              <a:t>Four variables that may affect UHC need to be analysed. Each of these have the potential to </a:t>
            </a:r>
            <a:r>
              <a:rPr lang="en-AU" i="1" dirty="0" smtClean="0">
                <a:solidFill>
                  <a:srgbClr val="000000"/>
                </a:solidFill>
              </a:rPr>
              <a:t>enable or obstruct </a:t>
            </a:r>
            <a:r>
              <a:rPr lang="en-AU" dirty="0" smtClean="0">
                <a:solidFill>
                  <a:srgbClr val="000000"/>
                </a:solidFill>
              </a:rPr>
              <a:t>the acceptance and implementation of UHC:</a:t>
            </a:r>
          </a:p>
          <a:p>
            <a:pPr lvl="0">
              <a:spcBef>
                <a:spcPts val="0"/>
              </a:spcBef>
            </a:pPr>
            <a:endParaRPr lang="en-AU" dirty="0" smtClean="0">
              <a:solidFill>
                <a:srgbClr val="000000"/>
              </a:solidFill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r>
              <a:rPr lang="en-AU" b="1" dirty="0" smtClean="0">
                <a:solidFill>
                  <a:srgbClr val="000000"/>
                </a:solidFill>
              </a:rPr>
              <a:t>Interests</a:t>
            </a:r>
          </a:p>
          <a:p>
            <a:pPr marL="1028700" lvl="1">
              <a:spcBef>
                <a:spcPts val="0"/>
              </a:spcBef>
            </a:pPr>
            <a:r>
              <a:rPr lang="en-AU" i="1" dirty="0" smtClean="0">
                <a:solidFill>
                  <a:srgbClr val="000000"/>
                </a:solidFill>
              </a:rPr>
              <a:t>All</a:t>
            </a:r>
            <a:r>
              <a:rPr lang="en-AU" dirty="0" smtClean="0">
                <a:solidFill>
                  <a:srgbClr val="000000"/>
                </a:solidFill>
              </a:rPr>
              <a:t> stakeholders who stand to gain or lose from UHC</a:t>
            </a:r>
          </a:p>
          <a:p>
            <a:pPr marL="1028700" lvl="1">
              <a:spcBef>
                <a:spcPts val="0"/>
              </a:spcBef>
            </a:pPr>
            <a:r>
              <a:rPr lang="en-AU" dirty="0" smtClean="0">
                <a:solidFill>
                  <a:srgbClr val="000000"/>
                </a:solidFill>
              </a:rPr>
              <a:t>MOH, MOF, </a:t>
            </a:r>
            <a:r>
              <a:rPr lang="en-AU" dirty="0">
                <a:solidFill>
                  <a:srgbClr val="000000"/>
                </a:solidFill>
              </a:rPr>
              <a:t>p</a:t>
            </a:r>
            <a:r>
              <a:rPr lang="en-AU" dirty="0" smtClean="0">
                <a:solidFill>
                  <a:srgbClr val="000000"/>
                </a:solidFill>
              </a:rPr>
              <a:t>rofessional groups, donors, unions, providers, public </a:t>
            </a:r>
            <a:r>
              <a:rPr lang="en-AU" dirty="0" err="1" smtClean="0">
                <a:solidFill>
                  <a:srgbClr val="000000"/>
                </a:solidFill>
              </a:rPr>
              <a:t>etc</a:t>
            </a:r>
            <a:endParaRPr lang="en-AU" dirty="0" smtClean="0">
              <a:solidFill>
                <a:srgbClr val="000000"/>
              </a:solidFill>
            </a:endParaRP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r>
              <a:rPr lang="en-AU" b="1" dirty="0" smtClean="0">
                <a:solidFill>
                  <a:srgbClr val="000000"/>
                </a:solidFill>
              </a:rPr>
              <a:t>Institutions</a:t>
            </a:r>
          </a:p>
          <a:p>
            <a:pPr marL="1028700" lvl="1">
              <a:spcBef>
                <a:spcPts val="0"/>
              </a:spcBef>
            </a:pPr>
            <a:r>
              <a:rPr lang="en-AU" i="1" dirty="0" smtClean="0">
                <a:solidFill>
                  <a:srgbClr val="000000"/>
                </a:solidFill>
              </a:rPr>
              <a:t>Formal </a:t>
            </a:r>
            <a:r>
              <a:rPr lang="en-AU" dirty="0" smtClean="0">
                <a:solidFill>
                  <a:srgbClr val="000000"/>
                </a:solidFill>
              </a:rPr>
              <a:t>political institutions: government agencies, parties, policy framework, existing systems</a:t>
            </a:r>
          </a:p>
          <a:p>
            <a:pPr marL="1028700" lvl="1">
              <a:spcBef>
                <a:spcPts val="0"/>
              </a:spcBef>
            </a:pPr>
            <a:r>
              <a:rPr lang="en-AU" i="1" dirty="0" smtClean="0">
                <a:solidFill>
                  <a:srgbClr val="000000"/>
                </a:solidFill>
              </a:rPr>
              <a:t>Informal </a:t>
            </a:r>
            <a:r>
              <a:rPr lang="en-AU" dirty="0" smtClean="0">
                <a:solidFill>
                  <a:srgbClr val="000000"/>
                </a:solidFill>
              </a:rPr>
              <a:t>institutions: social norms, expectations, informal “rules”</a:t>
            </a: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r>
              <a:rPr lang="en-AU" b="1" dirty="0" smtClean="0">
                <a:solidFill>
                  <a:srgbClr val="000000"/>
                </a:solidFill>
              </a:rPr>
              <a:t>Ideas</a:t>
            </a:r>
          </a:p>
          <a:p>
            <a:pPr marL="1028700" lvl="1">
              <a:spcBef>
                <a:spcPts val="0"/>
              </a:spcBef>
            </a:pPr>
            <a:r>
              <a:rPr lang="en-AU" dirty="0" smtClean="0">
                <a:solidFill>
                  <a:srgbClr val="000000"/>
                </a:solidFill>
              </a:rPr>
              <a:t>Available policy information, evidence, concepts and paradigms</a:t>
            </a:r>
          </a:p>
          <a:p>
            <a:pPr marL="1028700" lvl="1">
              <a:spcBef>
                <a:spcPts val="0"/>
              </a:spcBef>
            </a:pPr>
            <a:r>
              <a:rPr lang="en-AU" dirty="0" smtClean="0">
                <a:solidFill>
                  <a:srgbClr val="000000"/>
                </a:solidFill>
              </a:rPr>
              <a:t>The explanatory policy </a:t>
            </a:r>
            <a:r>
              <a:rPr lang="en-AU" i="1" dirty="0" smtClean="0">
                <a:solidFill>
                  <a:srgbClr val="000000"/>
                </a:solidFill>
              </a:rPr>
              <a:t>narrative—</a:t>
            </a:r>
            <a:r>
              <a:rPr lang="en-AU" dirty="0" smtClean="0">
                <a:solidFill>
                  <a:srgbClr val="000000"/>
                </a:solidFill>
              </a:rPr>
              <a:t>how change might work (or not)</a:t>
            </a:r>
          </a:p>
          <a:p>
            <a:pPr marL="342900" lvl="0" indent="-342900">
              <a:spcBef>
                <a:spcPts val="0"/>
              </a:spcBef>
              <a:buFont typeface="+mj-lt"/>
              <a:buAutoNum type="arabicPeriod"/>
            </a:pPr>
            <a:r>
              <a:rPr lang="en-AU" b="1" dirty="0" smtClean="0">
                <a:solidFill>
                  <a:srgbClr val="000000"/>
                </a:solidFill>
              </a:rPr>
              <a:t>Ideology</a:t>
            </a:r>
          </a:p>
          <a:p>
            <a:pPr marL="1028700" lvl="1">
              <a:spcBef>
                <a:spcPts val="0"/>
              </a:spcBef>
            </a:pPr>
            <a:r>
              <a:rPr lang="en-AU" dirty="0" smtClean="0">
                <a:solidFill>
                  <a:srgbClr val="000000"/>
                </a:solidFill>
              </a:rPr>
              <a:t>The </a:t>
            </a:r>
            <a:r>
              <a:rPr lang="en-AU" i="1" dirty="0" smtClean="0">
                <a:solidFill>
                  <a:srgbClr val="000000"/>
                </a:solidFill>
              </a:rPr>
              <a:t>world-view </a:t>
            </a:r>
            <a:r>
              <a:rPr lang="en-AU" dirty="0" smtClean="0">
                <a:solidFill>
                  <a:srgbClr val="000000"/>
                </a:solidFill>
              </a:rPr>
              <a:t>that would underpin the change</a:t>
            </a:r>
          </a:p>
          <a:p>
            <a:pPr marL="1028700" lvl="1">
              <a:spcBef>
                <a:spcPts val="0"/>
              </a:spcBef>
            </a:pPr>
            <a:r>
              <a:rPr lang="en-AU" dirty="0" smtClean="0">
                <a:solidFill>
                  <a:srgbClr val="000000"/>
                </a:solidFill>
              </a:rPr>
              <a:t>May operate at various levels: MOH ideology may be very different to MOF ideology, even within the same political system</a:t>
            </a:r>
          </a:p>
          <a:p>
            <a:pPr lvl="0">
              <a:spcBef>
                <a:spcPts val="0"/>
              </a:spcBef>
            </a:pPr>
            <a:endParaRPr lang="en-AU" sz="1600" dirty="0" smtClean="0">
              <a:solidFill>
                <a:srgbClr val="0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AU" sz="1600" dirty="0" smtClean="0">
                <a:solidFill>
                  <a:srgbClr val="000000"/>
                </a:solidFill>
              </a:rPr>
              <a:t>(</a:t>
            </a:r>
            <a:r>
              <a:rPr lang="en-AU" sz="1600" dirty="0">
                <a:solidFill>
                  <a:srgbClr val="000000"/>
                </a:solidFill>
              </a:rPr>
              <a:t>Fox AM and Reich MR. </a:t>
            </a:r>
            <a:r>
              <a:rPr lang="en-AU" sz="1600" dirty="0" smtClean="0">
                <a:solidFill>
                  <a:srgbClr val="000000"/>
                </a:solidFill>
              </a:rPr>
              <a:t>2015 op. cit.)</a:t>
            </a:r>
            <a:endParaRPr lang="en-AU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44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Analysing Interests:</a:t>
            </a:r>
            <a:br>
              <a:rPr lang="en-AU" dirty="0" smtClean="0"/>
            </a:br>
            <a:r>
              <a:rPr lang="en-AU" i="1" dirty="0" smtClean="0"/>
              <a:t>Who has an interest (or not) in UHC?</a:t>
            </a:r>
            <a:endParaRPr lang="en-AU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/>
              <a:t>T</a:t>
            </a:r>
            <a:r>
              <a:rPr lang="en-AU" sz="2000" dirty="0" smtClean="0"/>
              <a:t>he analysis of </a:t>
            </a:r>
            <a:r>
              <a:rPr lang="en-AU" sz="2000" b="1" i="1" dirty="0" smtClean="0"/>
              <a:t>Interests</a:t>
            </a:r>
            <a:r>
              <a:rPr lang="en-AU" sz="2000" b="1" dirty="0" smtClean="0"/>
              <a:t> </a:t>
            </a:r>
            <a:r>
              <a:rPr lang="en-AU" sz="2000" dirty="0" smtClean="0"/>
              <a:t>is similar to a stakeholder analysis, focussing on the political dimensions: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Clarify elements of the policy and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Identify </a:t>
            </a:r>
            <a:r>
              <a:rPr lang="en-AU" sz="2000" i="1" dirty="0" smtClean="0"/>
              <a:t>all</a:t>
            </a:r>
            <a:r>
              <a:rPr lang="en-AU" sz="2000" dirty="0" smtClean="0"/>
              <a:t> actors affected by or influencing UHC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Using documentary analysis, key informant interviews, observation, map interest, influence, position, impact of actors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This allows you to prioritize communication, negotiation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 smtClean="0"/>
              <a:t>From this data strategize approaches to: </a:t>
            </a:r>
          </a:p>
          <a:p>
            <a:pPr marL="1085850" lvl="1" indent="-342900"/>
            <a:r>
              <a:rPr lang="en-AU" sz="2000" dirty="0" smtClean="0"/>
              <a:t>neutralize those likely to veto UHC</a:t>
            </a:r>
          </a:p>
          <a:p>
            <a:pPr marL="1085850" lvl="1" indent="-342900"/>
            <a:r>
              <a:rPr lang="en-AU" sz="2000" dirty="0" smtClean="0"/>
              <a:t>motivate those who are ambivalent about UHC</a:t>
            </a:r>
          </a:p>
          <a:p>
            <a:pPr marL="1085850" lvl="1" indent="-342900"/>
            <a:r>
              <a:rPr lang="en-AU" sz="2000" dirty="0"/>
              <a:t>m</a:t>
            </a:r>
            <a:r>
              <a:rPr lang="en-AU" sz="2000" dirty="0" smtClean="0"/>
              <a:t>aintain momentum of current UHC supporters</a:t>
            </a:r>
            <a:endParaRPr lang="en-AU" sz="2000" dirty="0"/>
          </a:p>
          <a:p>
            <a:endParaRPr lang="en-AU" sz="1600" dirty="0" smtClean="0"/>
          </a:p>
          <a:p>
            <a:pPr>
              <a:spcBef>
                <a:spcPts val="0"/>
              </a:spcBef>
            </a:pPr>
            <a:r>
              <a:rPr lang="en-AU" sz="1600" dirty="0" smtClean="0"/>
              <a:t>(</a:t>
            </a:r>
            <a:r>
              <a:rPr lang="en-AU" sz="1600" dirty="0" err="1" smtClean="0"/>
              <a:t>Varvasovszky</a:t>
            </a:r>
            <a:r>
              <a:rPr lang="en-AU" sz="1600" dirty="0" smtClean="0"/>
              <a:t> Z </a:t>
            </a:r>
            <a:r>
              <a:rPr lang="en-AU" sz="1600" dirty="0"/>
              <a:t>and </a:t>
            </a:r>
            <a:r>
              <a:rPr lang="en-AU" sz="1600" dirty="0" err="1" smtClean="0"/>
              <a:t>Brugha</a:t>
            </a:r>
            <a:r>
              <a:rPr lang="en-AU" sz="1600" dirty="0" smtClean="0"/>
              <a:t> </a:t>
            </a:r>
            <a:r>
              <a:rPr lang="en-AU" sz="1600" dirty="0"/>
              <a:t>R. </a:t>
            </a:r>
            <a:r>
              <a:rPr lang="en-AU" sz="1600" dirty="0" smtClean="0"/>
              <a:t> How to do… A </a:t>
            </a:r>
            <a:r>
              <a:rPr lang="en-AU" sz="1600" dirty="0"/>
              <a:t>stakeholder </a:t>
            </a:r>
            <a:r>
              <a:rPr lang="en-AU" sz="1600" dirty="0" smtClean="0"/>
              <a:t>analysis. </a:t>
            </a:r>
          </a:p>
          <a:p>
            <a:pPr>
              <a:spcBef>
                <a:spcPts val="0"/>
              </a:spcBef>
            </a:pPr>
            <a:r>
              <a:rPr lang="en-AU" sz="1600" i="1" dirty="0" smtClean="0"/>
              <a:t>Health Pol </a:t>
            </a:r>
            <a:r>
              <a:rPr lang="en-AU" sz="1600" i="1" dirty="0" err="1" smtClean="0"/>
              <a:t>Plann</a:t>
            </a:r>
            <a:r>
              <a:rPr lang="en-AU" sz="1600" i="1" dirty="0" smtClean="0"/>
              <a:t> </a:t>
            </a:r>
            <a:r>
              <a:rPr lang="en-AU" sz="1600" dirty="0" smtClean="0"/>
              <a:t>2000; 15: 338–345)</a:t>
            </a:r>
            <a:endParaRPr lang="en-AU" sz="1600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3670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Analysing Institutions: </a:t>
            </a:r>
            <a:br>
              <a:rPr lang="en-AU" dirty="0" smtClean="0"/>
            </a:br>
            <a:r>
              <a:rPr lang="en-AU" i="1" dirty="0" smtClean="0"/>
              <a:t>How things are done</a:t>
            </a:r>
            <a:endParaRPr lang="en-AU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24000"/>
            <a:ext cx="8496944" cy="4953000"/>
          </a:xfrm>
        </p:spPr>
        <p:txBody>
          <a:bodyPr/>
          <a:lstStyle/>
          <a:p>
            <a:r>
              <a:rPr lang="en-AU" sz="2000" dirty="0" smtClean="0"/>
              <a:t>In conjunction with the analysis of interests, map the institutions likely to impact a major policy initiative such as UHC: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i="1" dirty="0" smtClean="0"/>
              <a:t>Formal</a:t>
            </a:r>
            <a:r>
              <a:rPr lang="en-AU" sz="2000" dirty="0" smtClean="0"/>
              <a:t> institutions involved: MOH, MOF, Social Welfare, Unions </a:t>
            </a:r>
            <a:r>
              <a:rPr lang="en-AU" sz="2000" dirty="0" err="1" smtClean="0"/>
              <a:t>etc</a:t>
            </a:r>
            <a:endParaRPr lang="en-AU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Political “settlements”: how policy decisions are processed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Who influences them: elite “champions”, party processes, lobby groups, external agencies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But also </a:t>
            </a:r>
            <a:r>
              <a:rPr lang="en-AU" sz="2000" i="1" dirty="0" smtClean="0"/>
              <a:t>informal</a:t>
            </a:r>
            <a:r>
              <a:rPr lang="en-AU" sz="2000" dirty="0" smtClean="0"/>
              <a:t> institutions: how things are done, </a:t>
            </a:r>
            <a:r>
              <a:rPr lang="en-AU" sz="2000" dirty="0"/>
              <a:t>“rules of the game</a:t>
            </a:r>
            <a:r>
              <a:rPr lang="en-AU" sz="2000" dirty="0" smtClean="0"/>
              <a:t>”, what networks of influence exist, what other issues are in play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000" dirty="0" smtClean="0"/>
              <a:t>From analysis of both formal and informal institutions, establish:</a:t>
            </a:r>
          </a:p>
          <a:p>
            <a:pPr marL="1028700" lvl="1"/>
            <a:r>
              <a:rPr lang="en-AU" sz="2000" dirty="0" smtClean="0"/>
              <a:t>What are the processes for UHC? Where are the veto points?</a:t>
            </a:r>
          </a:p>
          <a:p>
            <a:pPr marL="1028700" lvl="1"/>
            <a:r>
              <a:rPr lang="en-AU" sz="2000" dirty="0" smtClean="0"/>
              <a:t>Which institutions are critical to these veto points?</a:t>
            </a:r>
          </a:p>
          <a:p>
            <a:pPr marL="1028700" lvl="1"/>
            <a:r>
              <a:rPr lang="en-AU" sz="2000" dirty="0" smtClean="0"/>
              <a:t>What are their interests? How can they be addressed?</a:t>
            </a:r>
          </a:p>
          <a:p>
            <a:pPr lvl="1" indent="0">
              <a:buNone/>
            </a:pPr>
            <a:endParaRPr lang="en-AU" dirty="0" smtClean="0"/>
          </a:p>
          <a:p>
            <a:pPr>
              <a:spcBef>
                <a:spcPts val="0"/>
              </a:spcBef>
            </a:pPr>
            <a:r>
              <a:rPr lang="en-AU" sz="1600" dirty="0" smtClean="0"/>
              <a:t>(</a:t>
            </a:r>
            <a:r>
              <a:rPr lang="en-AU" sz="1600" dirty="0" err="1" smtClean="0"/>
              <a:t>Kelsall</a:t>
            </a:r>
            <a:r>
              <a:rPr lang="en-AU" sz="1600" dirty="0" smtClean="0"/>
              <a:t> T, Hart T and Laws E. Political settlements and pathways to </a:t>
            </a:r>
          </a:p>
          <a:p>
            <a:pPr>
              <a:spcBef>
                <a:spcPts val="0"/>
              </a:spcBef>
            </a:pPr>
            <a:r>
              <a:rPr lang="en-AU" sz="1600" dirty="0" smtClean="0"/>
              <a:t>universal health coverage. ODI Working Paper 432. 2016; ODI: London)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892991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Analysing Ideas</a:t>
            </a:r>
            <a:br>
              <a:rPr lang="en-AU" dirty="0" smtClean="0"/>
            </a:br>
            <a:r>
              <a:rPr lang="en-AU" i="1" dirty="0" smtClean="0"/>
              <a:t>How does UHC get talked about?</a:t>
            </a:r>
            <a:endParaRPr lang="en-AU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7992888" cy="5328592"/>
          </a:xfrm>
        </p:spPr>
        <p:txBody>
          <a:bodyPr/>
          <a:lstStyle/>
          <a:p>
            <a:r>
              <a:rPr lang="en-AU" sz="2400" dirty="0" smtClean="0"/>
              <a:t>Understanding how UHC is understood by key actors and institutions is critical for policy uptake and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Clarify your own UHC narrative. What assumptions are being made? How do you describe UHC?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Examine how other actors/institutions describe UHC:</a:t>
            </a:r>
          </a:p>
          <a:p>
            <a:pPr marL="1085850" lvl="1" indent="-342900"/>
            <a:r>
              <a:rPr lang="en-AU" sz="2400" dirty="0" smtClean="0"/>
              <a:t>What local problems is UHC seen to address?</a:t>
            </a:r>
          </a:p>
          <a:p>
            <a:pPr marL="1085850" lvl="1" indent="-342900"/>
            <a:r>
              <a:rPr lang="en-AU" sz="2400" dirty="0" smtClean="0"/>
              <a:t>How do local UHC narratives link to global ones?</a:t>
            </a:r>
          </a:p>
          <a:p>
            <a:pPr marL="1085850" lvl="1" indent="-342900"/>
            <a:r>
              <a:rPr lang="en-AU" sz="2400" dirty="0" smtClean="0"/>
              <a:t>What are the narratives that challenge UHC?</a:t>
            </a:r>
          </a:p>
          <a:p>
            <a:pPr marL="1085850" lvl="1" indent="-342900"/>
            <a:r>
              <a:rPr lang="en-AU" sz="2400" dirty="0" smtClean="0"/>
              <a:t>Is the UHC narrative socially acceptable?</a:t>
            </a:r>
          </a:p>
          <a:p>
            <a:pPr marL="1085850" lvl="1" indent="-342900"/>
            <a:r>
              <a:rPr lang="en-AU" sz="2400" dirty="0" smtClean="0"/>
              <a:t>How can negative narratives be re-shaped to address or correct concerns?</a:t>
            </a:r>
          </a:p>
          <a:p>
            <a:pPr lvl="0">
              <a:spcBef>
                <a:spcPts val="0"/>
              </a:spcBef>
            </a:pPr>
            <a:endParaRPr lang="en-AU" sz="1600" dirty="0" smtClean="0">
              <a:solidFill>
                <a:srgbClr val="000000"/>
              </a:solidFill>
            </a:endParaRPr>
          </a:p>
          <a:p>
            <a:pPr lvl="0">
              <a:spcBef>
                <a:spcPts val="0"/>
              </a:spcBef>
            </a:pPr>
            <a:r>
              <a:rPr lang="en-AU" sz="1600" dirty="0" smtClean="0">
                <a:solidFill>
                  <a:srgbClr val="000000"/>
                </a:solidFill>
              </a:rPr>
              <a:t>(</a:t>
            </a:r>
            <a:r>
              <a:rPr lang="en-AU" sz="1600" dirty="0">
                <a:solidFill>
                  <a:srgbClr val="000000"/>
                </a:solidFill>
              </a:rPr>
              <a:t>Fox AM and Reich MR. 2015 op. cit.)</a:t>
            </a:r>
          </a:p>
          <a:p>
            <a:pPr lvl="1" indent="0">
              <a:buNone/>
            </a:pPr>
            <a:endParaRPr lang="en-AU" sz="2400" dirty="0" smtClean="0"/>
          </a:p>
        </p:txBody>
      </p:sp>
    </p:spTree>
    <p:extLst>
      <p:ext uri="{BB962C8B-B14F-4D97-AF65-F5344CB8AC3E}">
        <p14:creationId xmlns:p14="http://schemas.microsoft.com/office/powerpoint/2010/main" val="2736627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Analysing Ideologies</a:t>
            </a:r>
            <a:br>
              <a:rPr lang="en-AU" dirty="0" smtClean="0"/>
            </a:br>
            <a:r>
              <a:rPr lang="en-AU" i="1" dirty="0" smtClean="0"/>
              <a:t>How does UHC fit political values?</a:t>
            </a:r>
            <a:endParaRPr lang="en-AU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524000"/>
            <a:ext cx="8064896" cy="4953000"/>
          </a:xfrm>
        </p:spPr>
        <p:txBody>
          <a:bodyPr/>
          <a:lstStyle/>
          <a:p>
            <a:r>
              <a:rPr lang="en-AU" sz="2400" dirty="0"/>
              <a:t>S</a:t>
            </a:r>
            <a:r>
              <a:rPr lang="en-AU" sz="2400" dirty="0" smtClean="0"/>
              <a:t>ocial and political context influence UHC uptake: how UHC is aligned with political </a:t>
            </a:r>
            <a:r>
              <a:rPr lang="en-AU" sz="2400" dirty="0"/>
              <a:t>ideologies </a:t>
            </a:r>
            <a:r>
              <a:rPr lang="en-AU" sz="2400" dirty="0" smtClean="0"/>
              <a:t>is important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What is the social/political/economic history of local health and welfare systems?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How is UHC framed ideologically? What metaphors are used to describe what it does? (“human right”, “safety net”, “shared health funding”, “essential health care”)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How does design align with political interests, institutions? Does UHC polarize debate?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How can UHC design accommodate dominant ideologies? And the values of implementers?</a:t>
            </a:r>
          </a:p>
          <a:p>
            <a:endParaRPr lang="en-AU" sz="1600" dirty="0" smtClean="0"/>
          </a:p>
          <a:p>
            <a:r>
              <a:rPr lang="en-AU" sz="1600" dirty="0" smtClean="0"/>
              <a:t>(</a:t>
            </a:r>
            <a:r>
              <a:rPr lang="en-AU" sz="1600" dirty="0"/>
              <a:t>Fox AM and Reich MR. 2015 op. cit.)</a:t>
            </a:r>
          </a:p>
          <a:p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442895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81000"/>
            <a:ext cx="8424936" cy="914400"/>
          </a:xfrm>
        </p:spPr>
        <p:txBody>
          <a:bodyPr/>
          <a:lstStyle/>
          <a:p>
            <a:r>
              <a:rPr lang="en-AU" dirty="0"/>
              <a:t>Scoping the political economy issues </a:t>
            </a:r>
            <a:r>
              <a:rPr lang="en-AU" dirty="0" smtClean="0"/>
              <a:t>for UHC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7770440" cy="4953000"/>
          </a:xfrm>
        </p:spPr>
        <p:txBody>
          <a:bodyPr/>
          <a:lstStyle/>
          <a:p>
            <a:r>
              <a:rPr lang="en-AU" sz="2400" dirty="0" smtClean="0"/>
              <a:t>Scoping the political economy issues should inform: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 deep understanding of the political/economic context for the introduction of UHC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 map of the key stakeholders and their interests—who is likely to gain or lose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 strategic framework for engaging stakeholders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An outline of the formal and informal processes through 4 policy phases—and key veto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 complex understanding of how UHC is understood, and how it interfaces with dominant political values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A baseline to revisit as UHC implementation progresses</a:t>
            </a:r>
          </a:p>
          <a:p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405208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81000"/>
            <a:ext cx="8424936" cy="914400"/>
          </a:xfrm>
        </p:spPr>
        <p:txBody>
          <a:bodyPr/>
          <a:lstStyle/>
          <a:p>
            <a:r>
              <a:rPr lang="en-AU" dirty="0"/>
              <a:t>Scoping the political economy issues for UHC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524000"/>
            <a:ext cx="7842448" cy="4953000"/>
          </a:xfrm>
        </p:spPr>
        <p:txBody>
          <a:bodyPr/>
          <a:lstStyle/>
          <a:p>
            <a:r>
              <a:rPr lang="en-AU" sz="2400" dirty="0" smtClean="0"/>
              <a:t>But scoping </a:t>
            </a:r>
            <a:r>
              <a:rPr lang="en-AU" sz="2400" dirty="0"/>
              <a:t>the political economy issues </a:t>
            </a:r>
            <a:r>
              <a:rPr lang="en-AU" sz="2400" dirty="0" smtClean="0"/>
              <a:t>is only one element of policy advocacy for UHC. It cannot: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Guarantee an outcome for UHC—but it will identify the issues that need to be addressed;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Predict with certainty changes in interests and institutions—these are influenced by </a:t>
            </a:r>
            <a:r>
              <a:rPr lang="en-AU" sz="2400" smtClean="0"/>
              <a:t>complex factors;</a:t>
            </a:r>
            <a:endParaRPr lang="en-AU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 smtClean="0"/>
              <a:t>Guarantee a sustainable position—political and economic issues are dynamic, constantly changing.</a:t>
            </a:r>
          </a:p>
          <a:p>
            <a:endParaRPr lang="en-AU" sz="2400" dirty="0" smtClean="0"/>
          </a:p>
          <a:p>
            <a:r>
              <a:rPr lang="en-AU" sz="2400" dirty="0" smtClean="0"/>
              <a:t>But it does assist in anticipating challenges, identifying points of intervention, framing solutions and strategies to minimize uncertainty in implementing UHC.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387300582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Option2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reate Change">
      <a:majorFont>
        <a:latin typeface="Segoe UI Semi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PowerpointOption2</Template>
  <TotalTime>908</TotalTime>
  <Words>1362</Words>
  <Application>Microsoft Office PowerPoint</Application>
  <PresentationFormat>On-screen Show (4:3)</PresentationFormat>
  <Paragraphs>138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PowerpointOption2</vt:lpstr>
      <vt:lpstr>PowerPoint Presentation</vt:lpstr>
      <vt:lpstr>Implementing UHC is a political act</vt:lpstr>
      <vt:lpstr>Political Determinants for UHC:  a historical analysis</vt:lpstr>
      <vt:lpstr>The Political Trajectory for UHC:  common patterns for UHC implementation</vt:lpstr>
      <vt:lpstr>So when can scoping of political economy issues inform UHC progress?</vt:lpstr>
      <vt:lpstr>What are the variables that need to be analysed?</vt:lpstr>
      <vt:lpstr>Analysing Interests: Who has an interest (or not) in UHC?</vt:lpstr>
      <vt:lpstr>Analysing Institutions:  How things are done</vt:lpstr>
      <vt:lpstr>Analysing Ideas How does UHC get talked about?</vt:lpstr>
      <vt:lpstr>Analysing Ideologies How does UHC fit political values?</vt:lpstr>
      <vt:lpstr>Scoping the political economy issues for UHC</vt:lpstr>
      <vt:lpstr>Scoping the political economy issues for UHC</vt:lpstr>
    </vt:vector>
  </TitlesOfParts>
  <Company>University of Queensland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PRESENTATION HEADING</dc:title>
  <dc:creator>Alicia  O'grady</dc:creator>
  <cp:lastModifiedBy>MEYER, Claude</cp:lastModifiedBy>
  <cp:revision>60</cp:revision>
  <dcterms:created xsi:type="dcterms:W3CDTF">2012-10-16T00:58:56Z</dcterms:created>
  <dcterms:modified xsi:type="dcterms:W3CDTF">2018-07-27T12:19:42Z</dcterms:modified>
</cp:coreProperties>
</file>