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841" r:id="rId3"/>
    <p:sldId id="830" r:id="rId4"/>
    <p:sldId id="845" r:id="rId5"/>
    <p:sldId id="836" r:id="rId6"/>
    <p:sldId id="825" r:id="rId7"/>
    <p:sldId id="829" r:id="rId8"/>
    <p:sldId id="853" r:id="rId9"/>
    <p:sldId id="257" r:id="rId10"/>
    <p:sldId id="852" r:id="rId11"/>
    <p:sldId id="83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DF1"/>
    <a:srgbClr val="B91919"/>
    <a:srgbClr val="BB1819"/>
    <a:srgbClr val="AECFD6"/>
    <a:srgbClr val="DC9279"/>
    <a:srgbClr val="3F88B2"/>
    <a:srgbClr val="004161"/>
    <a:srgbClr val="0C5F7B"/>
    <a:srgbClr val="002060"/>
    <a:srgbClr val="628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03B5BE-1B8E-4D4B-974A-51BB1B348F08}" v="25" dt="2020-10-07T17:58:37.4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1429"/>
  </p:normalViewPr>
  <p:slideViewPr>
    <p:cSldViewPr snapToGrid="0">
      <p:cViewPr varScale="1">
        <p:scale>
          <a:sx n="104" d="100"/>
          <a:sy n="104" d="100"/>
        </p:scale>
        <p:origin x="83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A6D046-DE78-4C34-A287-445C0A5A7EA5}" type="datetimeFigureOut">
              <a:rPr lang="en-US" smtClean="0"/>
              <a:t>10/22/2020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BA0600-16A2-4888-B627-544847EBB656}" type="slidenum">
              <a:rPr lang="en-US" smtClean="0"/>
              <a:t>‹N°›</a:t>
            </a:fld>
            <a:endParaRPr lang="en-US"/>
          </a:p>
        </p:txBody>
      </p:sp>
    </p:spTree>
    <p:extLst>
      <p:ext uri="{BB962C8B-B14F-4D97-AF65-F5344CB8AC3E}">
        <p14:creationId xmlns:p14="http://schemas.microsoft.com/office/powerpoint/2010/main" val="2102695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5"/>
          </p:nvPr>
        </p:nvSpPr>
        <p:spPr/>
        <p:txBody>
          <a:bodyPr/>
          <a:lstStyle/>
          <a:p>
            <a:fld id="{BCF21E20-2258-A24C-AEF7-08640100E36A}" type="slidenum">
              <a:rPr lang="es-ES_tradnl" smtClean="0"/>
              <a:t>1</a:t>
            </a:fld>
            <a:endParaRPr lang="es-ES_tradnl"/>
          </a:p>
        </p:txBody>
      </p:sp>
    </p:spTree>
    <p:extLst>
      <p:ext uri="{BB962C8B-B14F-4D97-AF65-F5344CB8AC3E}">
        <p14:creationId xmlns:p14="http://schemas.microsoft.com/office/powerpoint/2010/main" val="3327213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cs typeface="Calibri"/>
            </a:endParaRPr>
          </a:p>
        </p:txBody>
      </p:sp>
      <p:sp>
        <p:nvSpPr>
          <p:cNvPr id="4" name="Slide Number Placeholder 3"/>
          <p:cNvSpPr>
            <a:spLocks noGrp="1"/>
          </p:cNvSpPr>
          <p:nvPr>
            <p:ph type="sldNum" sz="quarter" idx="5"/>
          </p:nvPr>
        </p:nvSpPr>
        <p:spPr/>
        <p:txBody>
          <a:bodyPr/>
          <a:lstStyle/>
          <a:p>
            <a:fld id="{BCF21E20-2258-A24C-AEF7-08640100E36A}" type="slidenum">
              <a:rPr lang="es-ES_tradnl" smtClean="0"/>
              <a:t>2</a:t>
            </a:fld>
            <a:endParaRPr lang="es-ES_tradnl"/>
          </a:p>
        </p:txBody>
      </p:sp>
    </p:spTree>
    <p:extLst>
      <p:ext uri="{BB962C8B-B14F-4D97-AF65-F5344CB8AC3E}">
        <p14:creationId xmlns:p14="http://schemas.microsoft.com/office/powerpoint/2010/main" val="1849856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cs typeface="Calibri"/>
            </a:endParaRPr>
          </a:p>
        </p:txBody>
      </p:sp>
      <p:sp>
        <p:nvSpPr>
          <p:cNvPr id="4" name="Slide Number Placeholder 3"/>
          <p:cNvSpPr>
            <a:spLocks noGrp="1"/>
          </p:cNvSpPr>
          <p:nvPr>
            <p:ph type="sldNum" sz="quarter" idx="5"/>
          </p:nvPr>
        </p:nvSpPr>
        <p:spPr/>
        <p:txBody>
          <a:bodyPr/>
          <a:lstStyle/>
          <a:p>
            <a:fld id="{BCF21E20-2258-A24C-AEF7-08640100E36A}" type="slidenum">
              <a:rPr lang="es-ES_tradnl" smtClean="0"/>
              <a:t>3</a:t>
            </a:fld>
            <a:endParaRPr lang="es-ES_tradnl"/>
          </a:p>
        </p:txBody>
      </p:sp>
    </p:spTree>
    <p:extLst>
      <p:ext uri="{BB962C8B-B14F-4D97-AF65-F5344CB8AC3E}">
        <p14:creationId xmlns:p14="http://schemas.microsoft.com/office/powerpoint/2010/main" val="4279909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cs typeface="Calibri"/>
            </a:endParaRPr>
          </a:p>
        </p:txBody>
      </p:sp>
      <p:sp>
        <p:nvSpPr>
          <p:cNvPr id="4" name="Slide Number Placeholder 3"/>
          <p:cNvSpPr>
            <a:spLocks noGrp="1"/>
          </p:cNvSpPr>
          <p:nvPr>
            <p:ph type="sldNum" sz="quarter" idx="5"/>
          </p:nvPr>
        </p:nvSpPr>
        <p:spPr/>
        <p:txBody>
          <a:bodyPr/>
          <a:lstStyle/>
          <a:p>
            <a:fld id="{BCF21E20-2258-A24C-AEF7-08640100E36A}" type="slidenum">
              <a:rPr lang="es-ES_tradnl" smtClean="0"/>
              <a:t>4</a:t>
            </a:fld>
            <a:endParaRPr lang="es-ES_tradnl"/>
          </a:p>
        </p:txBody>
      </p:sp>
    </p:spTree>
    <p:extLst>
      <p:ext uri="{BB962C8B-B14F-4D97-AF65-F5344CB8AC3E}">
        <p14:creationId xmlns:p14="http://schemas.microsoft.com/office/powerpoint/2010/main" val="4279909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a:t> </a:t>
            </a:r>
          </a:p>
        </p:txBody>
      </p:sp>
      <p:sp>
        <p:nvSpPr>
          <p:cNvPr id="4" name="Slide Number Placeholder 3"/>
          <p:cNvSpPr>
            <a:spLocks noGrp="1"/>
          </p:cNvSpPr>
          <p:nvPr>
            <p:ph type="sldNum" sz="quarter" idx="5"/>
          </p:nvPr>
        </p:nvSpPr>
        <p:spPr/>
        <p:txBody>
          <a:bodyPr/>
          <a:lstStyle/>
          <a:p>
            <a:fld id="{BCF21E20-2258-A24C-AEF7-08640100E36A}" type="slidenum">
              <a:rPr lang="es-ES_tradnl" smtClean="0"/>
              <a:t>5</a:t>
            </a:fld>
            <a:endParaRPr lang="es-ES_tradnl"/>
          </a:p>
        </p:txBody>
      </p:sp>
    </p:spTree>
    <p:extLst>
      <p:ext uri="{BB962C8B-B14F-4D97-AF65-F5344CB8AC3E}">
        <p14:creationId xmlns:p14="http://schemas.microsoft.com/office/powerpoint/2010/main" val="1722869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a:t> </a:t>
            </a:r>
          </a:p>
        </p:txBody>
      </p:sp>
      <p:sp>
        <p:nvSpPr>
          <p:cNvPr id="4" name="Slide Number Placeholder 3"/>
          <p:cNvSpPr>
            <a:spLocks noGrp="1"/>
          </p:cNvSpPr>
          <p:nvPr>
            <p:ph type="sldNum" sz="quarter" idx="5"/>
          </p:nvPr>
        </p:nvSpPr>
        <p:spPr/>
        <p:txBody>
          <a:bodyPr/>
          <a:lstStyle/>
          <a:p>
            <a:fld id="{BCF21E20-2258-A24C-AEF7-08640100E36A}" type="slidenum">
              <a:rPr lang="es-ES_tradnl" smtClean="0"/>
              <a:t>6</a:t>
            </a:fld>
            <a:endParaRPr lang="es-ES_tradnl"/>
          </a:p>
        </p:txBody>
      </p:sp>
    </p:spTree>
    <p:extLst>
      <p:ext uri="{BB962C8B-B14F-4D97-AF65-F5344CB8AC3E}">
        <p14:creationId xmlns:p14="http://schemas.microsoft.com/office/powerpoint/2010/main" val="3658416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p>
        </p:txBody>
      </p:sp>
      <p:sp>
        <p:nvSpPr>
          <p:cNvPr id="4" name="Slide Number Placeholder 3"/>
          <p:cNvSpPr>
            <a:spLocks noGrp="1"/>
          </p:cNvSpPr>
          <p:nvPr>
            <p:ph type="sldNum" sz="quarter" idx="5"/>
          </p:nvPr>
        </p:nvSpPr>
        <p:spPr/>
        <p:txBody>
          <a:bodyPr/>
          <a:lstStyle/>
          <a:p>
            <a:fld id="{BCF21E20-2258-A24C-AEF7-08640100E36A}" type="slidenum">
              <a:rPr lang="es-ES_tradnl" smtClean="0"/>
              <a:t>7</a:t>
            </a:fld>
            <a:endParaRPr lang="es-ES_tradnl"/>
          </a:p>
        </p:txBody>
      </p:sp>
    </p:spTree>
    <p:extLst>
      <p:ext uri="{BB962C8B-B14F-4D97-AF65-F5344CB8AC3E}">
        <p14:creationId xmlns:p14="http://schemas.microsoft.com/office/powerpoint/2010/main" val="1017906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p>
        </p:txBody>
      </p:sp>
      <p:sp>
        <p:nvSpPr>
          <p:cNvPr id="4" name="Slide Number Placeholder 3"/>
          <p:cNvSpPr>
            <a:spLocks noGrp="1"/>
          </p:cNvSpPr>
          <p:nvPr>
            <p:ph type="sldNum" sz="quarter" idx="5"/>
          </p:nvPr>
        </p:nvSpPr>
        <p:spPr/>
        <p:txBody>
          <a:bodyPr/>
          <a:lstStyle/>
          <a:p>
            <a:fld id="{BCF21E20-2258-A24C-AEF7-08640100E36A}" type="slidenum">
              <a:rPr lang="es-ES_tradnl" smtClean="0"/>
              <a:t>8</a:t>
            </a:fld>
            <a:endParaRPr lang="es-ES_tradnl"/>
          </a:p>
        </p:txBody>
      </p:sp>
    </p:spTree>
    <p:extLst>
      <p:ext uri="{BB962C8B-B14F-4D97-AF65-F5344CB8AC3E}">
        <p14:creationId xmlns:p14="http://schemas.microsoft.com/office/powerpoint/2010/main" val="1017906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p>
        </p:txBody>
      </p:sp>
      <p:sp>
        <p:nvSpPr>
          <p:cNvPr id="4" name="Slide Number Placeholder 3"/>
          <p:cNvSpPr>
            <a:spLocks noGrp="1"/>
          </p:cNvSpPr>
          <p:nvPr>
            <p:ph type="sldNum" sz="quarter" idx="5"/>
          </p:nvPr>
        </p:nvSpPr>
        <p:spPr/>
        <p:txBody>
          <a:bodyPr/>
          <a:lstStyle/>
          <a:p>
            <a:fld id="{CD9D83B5-ADA7-3C43-9485-DB3786A61D2C}" type="slidenum">
              <a:rPr lang="es-ES_tradnl" smtClean="0"/>
              <a:t>9</a:t>
            </a:fld>
            <a:endParaRPr lang="es-ES_tradnl"/>
          </a:p>
        </p:txBody>
      </p:sp>
    </p:spTree>
    <p:extLst>
      <p:ext uri="{BB962C8B-B14F-4D97-AF65-F5344CB8AC3E}">
        <p14:creationId xmlns:p14="http://schemas.microsoft.com/office/powerpoint/2010/main" val="322848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a:p>
        </p:txBody>
      </p:sp>
      <p:sp>
        <p:nvSpPr>
          <p:cNvPr id="4" name="Slide Number Placeholder 3"/>
          <p:cNvSpPr>
            <a:spLocks noGrp="1"/>
          </p:cNvSpPr>
          <p:nvPr>
            <p:ph type="sldNum" sz="quarter" idx="5"/>
          </p:nvPr>
        </p:nvSpPr>
        <p:spPr/>
        <p:txBody>
          <a:bodyPr/>
          <a:lstStyle/>
          <a:p>
            <a:fld id="{CD9D83B5-ADA7-3C43-9485-DB3786A61D2C}" type="slidenum">
              <a:rPr lang="es-ES_tradnl" smtClean="0"/>
              <a:t>10</a:t>
            </a:fld>
            <a:endParaRPr lang="es-ES_tradnl"/>
          </a:p>
        </p:txBody>
      </p:sp>
    </p:spTree>
    <p:extLst>
      <p:ext uri="{BB962C8B-B14F-4D97-AF65-F5344CB8AC3E}">
        <p14:creationId xmlns:p14="http://schemas.microsoft.com/office/powerpoint/2010/main" val="322848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5"/>
          </p:nvPr>
        </p:nvSpPr>
        <p:spPr/>
        <p:txBody>
          <a:bodyPr/>
          <a:lstStyle/>
          <a:p>
            <a:fld id="{CD9D83B5-ADA7-3C43-9485-DB3786A61D2C}" type="slidenum">
              <a:rPr lang="es-ES_tradnl" smtClean="0"/>
              <a:t>11</a:t>
            </a:fld>
            <a:endParaRPr lang="es-ES_tradnl"/>
          </a:p>
        </p:txBody>
      </p:sp>
    </p:spTree>
    <p:extLst>
      <p:ext uri="{BB962C8B-B14F-4D97-AF65-F5344CB8AC3E}">
        <p14:creationId xmlns:p14="http://schemas.microsoft.com/office/powerpoint/2010/main" val="4122054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29A60-B8B2-8E4B-B3BC-29086E8026EF}"/>
              </a:ext>
            </a:extLst>
          </p:cNvPr>
          <p:cNvSpPr>
            <a:spLocks noGrp="1"/>
          </p:cNvSpPr>
          <p:nvPr>
            <p:ph type="ctrTitle"/>
          </p:nvPr>
        </p:nvSpPr>
        <p:spPr>
          <a:xfrm>
            <a:off x="1524000" y="1122363"/>
            <a:ext cx="9144000" cy="2387600"/>
          </a:xfrm>
        </p:spPr>
        <p:txBody>
          <a:bodyPr anchor="b">
            <a:normAutofit/>
          </a:bodyPr>
          <a:lstStyle>
            <a:lvl1pPr algn="ctr">
              <a:defRPr sz="4000">
                <a:solidFill>
                  <a:srgbClr val="002060"/>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B16CC09C-DD82-634E-BAFA-24CCF2F4E514}"/>
              </a:ext>
            </a:extLst>
          </p:cNvPr>
          <p:cNvSpPr>
            <a:spLocks noGrp="1"/>
          </p:cNvSpPr>
          <p:nvPr>
            <p:ph type="subTitle" idx="1"/>
          </p:nvPr>
        </p:nvSpPr>
        <p:spPr>
          <a:xfrm>
            <a:off x="1524000" y="3602038"/>
            <a:ext cx="9144000" cy="1655762"/>
          </a:xfrm>
        </p:spPr>
        <p:txBody>
          <a:bodyPr>
            <a:normAutofit/>
          </a:bodyPr>
          <a:lstStyle>
            <a:lvl1pPr marL="0" indent="0" algn="ctr">
              <a:buNone/>
              <a:defRPr sz="32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5D18E4D-7360-914D-8DAF-34BD1D8721F9}"/>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5" name="Footer Placeholder 4">
            <a:extLst>
              <a:ext uri="{FF2B5EF4-FFF2-40B4-BE49-F238E27FC236}">
                <a16:creationId xmlns:a16="http://schemas.microsoft.com/office/drawing/2014/main" id="{A2B122D4-3E27-4448-A2DF-A7540FDCCB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648965-FA59-9244-97FF-7CA39156F2FF}"/>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7" name="Picture 6">
            <a:extLst>
              <a:ext uri="{FF2B5EF4-FFF2-40B4-BE49-F238E27FC236}">
                <a16:creationId xmlns:a16="http://schemas.microsoft.com/office/drawing/2014/main" id="{6542A3A7-A463-6944-AD87-11FC70955FFF}"/>
              </a:ext>
            </a:extLst>
          </p:cNvPr>
          <p:cNvPicPr>
            <a:picLocks noChangeAspect="1"/>
          </p:cNvPicPr>
          <p:nvPr userDrawn="1"/>
        </p:nvPicPr>
        <p:blipFill>
          <a:blip r:embed="rId2"/>
          <a:stretch>
            <a:fillRect/>
          </a:stretch>
        </p:blipFill>
        <p:spPr>
          <a:xfrm>
            <a:off x="0" y="6615953"/>
            <a:ext cx="12192000" cy="259717"/>
          </a:xfrm>
          <a:prstGeom prst="rect">
            <a:avLst/>
          </a:prstGeom>
        </p:spPr>
      </p:pic>
      <p:pic>
        <p:nvPicPr>
          <p:cNvPr id="8" name="Picture 7">
            <a:extLst>
              <a:ext uri="{FF2B5EF4-FFF2-40B4-BE49-F238E27FC236}">
                <a16:creationId xmlns:a16="http://schemas.microsoft.com/office/drawing/2014/main" id="{FA75C7AD-3278-BB44-8E8B-A90A5A3391E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658791" y="80830"/>
            <a:ext cx="2405399" cy="1136680"/>
          </a:xfrm>
          <a:prstGeom prst="rect">
            <a:avLst/>
          </a:prstGeom>
        </p:spPr>
      </p:pic>
    </p:spTree>
    <p:extLst>
      <p:ext uri="{BB962C8B-B14F-4D97-AF65-F5344CB8AC3E}">
        <p14:creationId xmlns:p14="http://schemas.microsoft.com/office/powerpoint/2010/main" val="1735897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00416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29A60-B8B2-8E4B-B3BC-29086E8026EF}"/>
              </a:ext>
            </a:extLst>
          </p:cNvPr>
          <p:cNvSpPr>
            <a:spLocks noGrp="1"/>
          </p:cNvSpPr>
          <p:nvPr>
            <p:ph type="ctrTitle"/>
          </p:nvPr>
        </p:nvSpPr>
        <p:spPr>
          <a:xfrm>
            <a:off x="1524000" y="1122363"/>
            <a:ext cx="9144000" cy="2387600"/>
          </a:xfrm>
        </p:spPr>
        <p:txBody>
          <a:bodyPr anchor="b">
            <a:normAutofit/>
          </a:bodyPr>
          <a:lstStyle>
            <a:lvl1pPr algn="ctr">
              <a:defRPr sz="4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B16CC09C-DD82-634E-BAFA-24CCF2F4E514}"/>
              </a:ext>
            </a:extLst>
          </p:cNvPr>
          <p:cNvSpPr>
            <a:spLocks noGrp="1"/>
          </p:cNvSpPr>
          <p:nvPr>
            <p:ph type="subTitle" idx="1"/>
          </p:nvPr>
        </p:nvSpPr>
        <p:spPr>
          <a:xfrm>
            <a:off x="1524000" y="3602038"/>
            <a:ext cx="9144000" cy="1655762"/>
          </a:xfrm>
        </p:spPr>
        <p:txBody>
          <a:bodyPr>
            <a:normAutofit/>
          </a:bodyPr>
          <a:lstStyle>
            <a:lvl1pPr marL="0" indent="0" algn="ctr">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5D18E4D-7360-914D-8DAF-34BD1D8721F9}"/>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5" name="Footer Placeholder 4">
            <a:extLst>
              <a:ext uri="{FF2B5EF4-FFF2-40B4-BE49-F238E27FC236}">
                <a16:creationId xmlns:a16="http://schemas.microsoft.com/office/drawing/2014/main" id="{A2B122D4-3E27-4448-A2DF-A7540FDCCB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648965-FA59-9244-97FF-7CA39156F2FF}"/>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7" name="Picture 6">
            <a:extLst>
              <a:ext uri="{FF2B5EF4-FFF2-40B4-BE49-F238E27FC236}">
                <a16:creationId xmlns:a16="http://schemas.microsoft.com/office/drawing/2014/main" id="{6542A3A7-A463-6944-AD87-11FC70955FFF}"/>
              </a:ext>
            </a:extLst>
          </p:cNvPr>
          <p:cNvPicPr>
            <a:picLocks noChangeAspect="1"/>
          </p:cNvPicPr>
          <p:nvPr userDrawn="1"/>
        </p:nvPicPr>
        <p:blipFill>
          <a:blip r:embed="rId2"/>
          <a:stretch>
            <a:fillRect/>
          </a:stretch>
        </p:blipFill>
        <p:spPr>
          <a:xfrm>
            <a:off x="0" y="6615953"/>
            <a:ext cx="12192000" cy="259717"/>
          </a:xfrm>
          <a:prstGeom prst="rect">
            <a:avLst/>
          </a:prstGeom>
        </p:spPr>
      </p:pic>
      <p:pic>
        <p:nvPicPr>
          <p:cNvPr id="9" name="Picture 8">
            <a:extLst>
              <a:ext uri="{FF2B5EF4-FFF2-40B4-BE49-F238E27FC236}">
                <a16:creationId xmlns:a16="http://schemas.microsoft.com/office/drawing/2014/main" id="{1684A3DE-48C2-2940-8A07-0439B8271AF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438453" y="70670"/>
            <a:ext cx="2593527" cy="1225580"/>
          </a:xfrm>
          <a:prstGeom prst="rect">
            <a:avLst/>
          </a:prstGeom>
        </p:spPr>
      </p:pic>
    </p:spTree>
    <p:extLst>
      <p:ext uri="{BB962C8B-B14F-4D97-AF65-F5344CB8AC3E}">
        <p14:creationId xmlns:p14="http://schemas.microsoft.com/office/powerpoint/2010/main" val="2409939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29A60-B8B2-8E4B-B3BC-29086E8026EF}"/>
              </a:ext>
            </a:extLst>
          </p:cNvPr>
          <p:cNvSpPr>
            <a:spLocks noGrp="1"/>
          </p:cNvSpPr>
          <p:nvPr>
            <p:ph type="ctrTitle"/>
          </p:nvPr>
        </p:nvSpPr>
        <p:spPr>
          <a:xfrm>
            <a:off x="1524000" y="1122363"/>
            <a:ext cx="9144000" cy="2387600"/>
          </a:xfrm>
        </p:spPr>
        <p:txBody>
          <a:bodyPr anchor="b">
            <a:normAutofit/>
          </a:bodyPr>
          <a:lstStyle>
            <a:lvl1pPr algn="ctr">
              <a:defRPr sz="4000">
                <a:solidFill>
                  <a:srgbClr val="002060"/>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B16CC09C-DD82-634E-BAFA-24CCF2F4E514}"/>
              </a:ext>
            </a:extLst>
          </p:cNvPr>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5D18E4D-7360-914D-8DAF-34BD1D8721F9}"/>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5" name="Footer Placeholder 4">
            <a:extLst>
              <a:ext uri="{FF2B5EF4-FFF2-40B4-BE49-F238E27FC236}">
                <a16:creationId xmlns:a16="http://schemas.microsoft.com/office/drawing/2014/main" id="{A2B122D4-3E27-4448-A2DF-A7540FDCCB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648965-FA59-9244-97FF-7CA39156F2FF}"/>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7" name="Picture 6">
            <a:extLst>
              <a:ext uri="{FF2B5EF4-FFF2-40B4-BE49-F238E27FC236}">
                <a16:creationId xmlns:a16="http://schemas.microsoft.com/office/drawing/2014/main" id="{6542A3A7-A463-6944-AD87-11FC70955FFF}"/>
              </a:ext>
            </a:extLst>
          </p:cNvPr>
          <p:cNvPicPr>
            <a:picLocks noChangeAspect="1"/>
          </p:cNvPicPr>
          <p:nvPr userDrawn="1"/>
        </p:nvPicPr>
        <p:blipFill>
          <a:blip r:embed="rId2"/>
          <a:stretch>
            <a:fillRect/>
          </a:stretch>
        </p:blipFill>
        <p:spPr>
          <a:xfrm>
            <a:off x="0" y="6615953"/>
            <a:ext cx="12192000" cy="259717"/>
          </a:xfrm>
          <a:prstGeom prst="rect">
            <a:avLst/>
          </a:prstGeom>
        </p:spPr>
      </p:pic>
      <p:pic>
        <p:nvPicPr>
          <p:cNvPr id="8" name="Picture 7">
            <a:extLst>
              <a:ext uri="{FF2B5EF4-FFF2-40B4-BE49-F238E27FC236}">
                <a16:creationId xmlns:a16="http://schemas.microsoft.com/office/drawing/2014/main" id="{FA75C7AD-3278-BB44-8E8B-A90A5A3391E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658791" y="80830"/>
            <a:ext cx="2405399" cy="1136680"/>
          </a:xfrm>
          <a:prstGeom prst="rect">
            <a:avLst/>
          </a:prstGeom>
        </p:spPr>
      </p:pic>
    </p:spTree>
    <p:extLst>
      <p:ext uri="{BB962C8B-B14F-4D97-AF65-F5344CB8AC3E}">
        <p14:creationId xmlns:p14="http://schemas.microsoft.com/office/powerpoint/2010/main" val="3324026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0A8EF-AE01-2B40-A693-BEB1E96B50C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6D69DAE-6792-9741-A08D-7FB7994FF323}"/>
              </a:ext>
            </a:extLst>
          </p:cNvPr>
          <p:cNvSpPr>
            <a:spLocks noGrp="1"/>
          </p:cNvSpPr>
          <p:nvPr>
            <p:ph idx="1"/>
          </p:nvPr>
        </p:nvSpPr>
        <p:spPr/>
        <p:txBody>
          <a:bodyPr/>
          <a:lstStyle>
            <a:lvl1pPr marL="228600" indent="-228600">
              <a:buFont typeface="Wingdings" pitchFamily="2" charset="2"/>
              <a:buChar char="§"/>
              <a:defRPr sz="2000">
                <a:solidFill>
                  <a:srgbClr val="002060"/>
                </a:solidFill>
                <a:latin typeface="Arial" panose="020B0604020202020204" pitchFamily="34" charset="0"/>
                <a:cs typeface="Arial" panose="020B0604020202020204" pitchFamily="34" charset="0"/>
              </a:defRPr>
            </a:lvl1pPr>
            <a:lvl2pPr>
              <a:defRPr sz="1600">
                <a:solidFill>
                  <a:srgbClr val="002060"/>
                </a:solidFill>
                <a:latin typeface="Arial" panose="020B0604020202020204" pitchFamily="34" charset="0"/>
                <a:cs typeface="Arial" panose="020B0604020202020204" pitchFamily="34" charset="0"/>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8DD71E7-5A38-0247-A8E7-0FACD5CD1304}"/>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5" name="Footer Placeholder 4">
            <a:extLst>
              <a:ext uri="{FF2B5EF4-FFF2-40B4-BE49-F238E27FC236}">
                <a16:creationId xmlns:a16="http://schemas.microsoft.com/office/drawing/2014/main" id="{991637A4-DD00-A341-AB49-A3BA27F164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9CE89C-2644-EF4E-B83E-B5CE71DB41BC}"/>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11" name="Picture 10">
            <a:extLst>
              <a:ext uri="{FF2B5EF4-FFF2-40B4-BE49-F238E27FC236}">
                <a16:creationId xmlns:a16="http://schemas.microsoft.com/office/drawing/2014/main" id="{1F0D32E8-291F-8544-9907-7A33F0191FA1}"/>
              </a:ext>
            </a:extLst>
          </p:cNvPr>
          <p:cNvPicPr>
            <a:picLocks noChangeAspect="1"/>
          </p:cNvPicPr>
          <p:nvPr userDrawn="1"/>
        </p:nvPicPr>
        <p:blipFill>
          <a:blip r:embed="rId2"/>
          <a:stretch>
            <a:fillRect/>
          </a:stretch>
        </p:blipFill>
        <p:spPr>
          <a:xfrm>
            <a:off x="0" y="6615953"/>
            <a:ext cx="12192000" cy="259717"/>
          </a:xfrm>
          <a:prstGeom prst="rect">
            <a:avLst/>
          </a:prstGeom>
        </p:spPr>
      </p:pic>
      <p:pic>
        <p:nvPicPr>
          <p:cNvPr id="9" name="Picture 8">
            <a:extLst>
              <a:ext uri="{FF2B5EF4-FFF2-40B4-BE49-F238E27FC236}">
                <a16:creationId xmlns:a16="http://schemas.microsoft.com/office/drawing/2014/main" id="{A6E2518F-FB8E-EE49-BDF4-D7F345602F3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658791" y="80830"/>
            <a:ext cx="2405399" cy="1136680"/>
          </a:xfrm>
          <a:prstGeom prst="rect">
            <a:avLst/>
          </a:prstGeom>
        </p:spPr>
      </p:pic>
    </p:spTree>
    <p:extLst>
      <p:ext uri="{BB962C8B-B14F-4D97-AF65-F5344CB8AC3E}">
        <p14:creationId xmlns:p14="http://schemas.microsoft.com/office/powerpoint/2010/main" val="4036242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0A8EF-AE01-2B40-A693-BEB1E96B50C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6D69DAE-6792-9741-A08D-7FB7994FF323}"/>
              </a:ext>
            </a:extLst>
          </p:cNvPr>
          <p:cNvSpPr>
            <a:spLocks noGrp="1"/>
          </p:cNvSpPr>
          <p:nvPr>
            <p:ph idx="1"/>
          </p:nvPr>
        </p:nvSpPr>
        <p:spPr/>
        <p:txBody>
          <a:bodyPr/>
          <a:lstStyle>
            <a:lvl1pPr marL="228600" indent="-228600">
              <a:buFont typeface="Wingdings" pitchFamily="2" charset="2"/>
              <a:buChar char="§"/>
              <a:defRPr sz="2000">
                <a:solidFill>
                  <a:srgbClr val="002060"/>
                </a:solidFill>
                <a:latin typeface="Arial" panose="020B0604020202020204" pitchFamily="34" charset="0"/>
                <a:cs typeface="Arial" panose="020B0604020202020204" pitchFamily="34" charset="0"/>
              </a:defRPr>
            </a:lvl1pPr>
            <a:lvl2pPr>
              <a:defRPr sz="1600">
                <a:solidFill>
                  <a:srgbClr val="002060"/>
                </a:solidFill>
                <a:latin typeface="Arial" panose="020B0604020202020204" pitchFamily="34" charset="0"/>
                <a:cs typeface="Arial" panose="020B0604020202020204" pitchFamily="34" charset="0"/>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8DD71E7-5A38-0247-A8E7-0FACD5CD1304}"/>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5" name="Footer Placeholder 4">
            <a:extLst>
              <a:ext uri="{FF2B5EF4-FFF2-40B4-BE49-F238E27FC236}">
                <a16:creationId xmlns:a16="http://schemas.microsoft.com/office/drawing/2014/main" id="{991637A4-DD00-A341-AB49-A3BA27F164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9CE89C-2644-EF4E-B83E-B5CE71DB41BC}"/>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11" name="Picture 10">
            <a:extLst>
              <a:ext uri="{FF2B5EF4-FFF2-40B4-BE49-F238E27FC236}">
                <a16:creationId xmlns:a16="http://schemas.microsoft.com/office/drawing/2014/main" id="{1F0D32E8-291F-8544-9907-7A33F0191FA1}"/>
              </a:ext>
            </a:extLst>
          </p:cNvPr>
          <p:cNvPicPr>
            <a:picLocks noChangeAspect="1"/>
          </p:cNvPicPr>
          <p:nvPr userDrawn="1"/>
        </p:nvPicPr>
        <p:blipFill>
          <a:blip r:embed="rId2"/>
          <a:stretch>
            <a:fillRect/>
          </a:stretch>
        </p:blipFill>
        <p:spPr>
          <a:xfrm>
            <a:off x="0" y="6615953"/>
            <a:ext cx="12192000" cy="259717"/>
          </a:xfrm>
          <a:prstGeom prst="rect">
            <a:avLst/>
          </a:prstGeom>
        </p:spPr>
      </p:pic>
    </p:spTree>
    <p:extLst>
      <p:ext uri="{BB962C8B-B14F-4D97-AF65-F5344CB8AC3E}">
        <p14:creationId xmlns:p14="http://schemas.microsoft.com/office/powerpoint/2010/main" val="718613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00416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0A8EF-AE01-2B40-A693-BEB1E96B50C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6D69DAE-6792-9741-A08D-7FB7994FF323}"/>
              </a:ext>
            </a:extLst>
          </p:cNvPr>
          <p:cNvSpPr>
            <a:spLocks noGrp="1"/>
          </p:cNvSpPr>
          <p:nvPr>
            <p:ph idx="1"/>
          </p:nvPr>
        </p:nvSpPr>
        <p:spPr/>
        <p:txBody>
          <a:bodyPr/>
          <a:lstStyle>
            <a:lvl1pPr marL="228600" indent="-228600">
              <a:buFont typeface="Wingdings" pitchFamily="2" charset="2"/>
              <a:buChar char="§"/>
              <a:defRPr sz="2000">
                <a:solidFill>
                  <a:srgbClr val="002060"/>
                </a:solidFill>
                <a:latin typeface="Arial" panose="020B0604020202020204" pitchFamily="34" charset="0"/>
                <a:cs typeface="Arial" panose="020B0604020202020204" pitchFamily="34" charset="0"/>
              </a:defRPr>
            </a:lvl1pPr>
            <a:lvl2pPr>
              <a:defRPr sz="1600">
                <a:solidFill>
                  <a:srgbClr val="002060"/>
                </a:solidFill>
                <a:latin typeface="Arial" panose="020B0604020202020204" pitchFamily="34" charset="0"/>
                <a:cs typeface="Arial" panose="020B0604020202020204" pitchFamily="34" charset="0"/>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8DD71E7-5A38-0247-A8E7-0FACD5CD1304}"/>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5" name="Footer Placeholder 4">
            <a:extLst>
              <a:ext uri="{FF2B5EF4-FFF2-40B4-BE49-F238E27FC236}">
                <a16:creationId xmlns:a16="http://schemas.microsoft.com/office/drawing/2014/main" id="{991637A4-DD00-A341-AB49-A3BA27F164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9CE89C-2644-EF4E-B83E-B5CE71DB41BC}"/>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11" name="Picture 10">
            <a:extLst>
              <a:ext uri="{FF2B5EF4-FFF2-40B4-BE49-F238E27FC236}">
                <a16:creationId xmlns:a16="http://schemas.microsoft.com/office/drawing/2014/main" id="{1F0D32E8-291F-8544-9907-7A33F0191FA1}"/>
              </a:ext>
            </a:extLst>
          </p:cNvPr>
          <p:cNvPicPr>
            <a:picLocks noChangeAspect="1"/>
          </p:cNvPicPr>
          <p:nvPr userDrawn="1"/>
        </p:nvPicPr>
        <p:blipFill>
          <a:blip r:embed="rId2"/>
          <a:stretch>
            <a:fillRect/>
          </a:stretch>
        </p:blipFill>
        <p:spPr>
          <a:xfrm>
            <a:off x="0" y="6615953"/>
            <a:ext cx="12192000" cy="259717"/>
          </a:xfrm>
          <a:prstGeom prst="rect">
            <a:avLst/>
          </a:prstGeom>
        </p:spPr>
      </p:pic>
    </p:spTree>
    <p:extLst>
      <p:ext uri="{BB962C8B-B14F-4D97-AF65-F5344CB8AC3E}">
        <p14:creationId xmlns:p14="http://schemas.microsoft.com/office/powerpoint/2010/main" val="320880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E5EDF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E17F7FA-A980-C34D-946D-A1E91E669FC1}"/>
              </a:ext>
            </a:extLst>
          </p:cNvPr>
          <p:cNvPicPr>
            <a:picLocks noChangeAspect="1"/>
          </p:cNvPicPr>
          <p:nvPr userDrawn="1"/>
        </p:nvPicPr>
        <p:blipFill>
          <a:blip r:embed="rId2"/>
          <a:stretch>
            <a:fillRect/>
          </a:stretch>
        </p:blipFill>
        <p:spPr>
          <a:xfrm>
            <a:off x="9623368" y="82481"/>
            <a:ext cx="2459182" cy="1159329"/>
          </a:xfrm>
          <a:prstGeom prst="rect">
            <a:avLst/>
          </a:prstGeom>
        </p:spPr>
      </p:pic>
      <p:sp>
        <p:nvSpPr>
          <p:cNvPr id="2" name="Title 1">
            <a:extLst>
              <a:ext uri="{FF2B5EF4-FFF2-40B4-BE49-F238E27FC236}">
                <a16:creationId xmlns:a16="http://schemas.microsoft.com/office/drawing/2014/main" id="{9D20A8EF-AE01-2B40-A693-BEB1E96B50C1}"/>
              </a:ext>
            </a:extLst>
          </p:cNvPr>
          <p:cNvSpPr>
            <a:spLocks noGrp="1"/>
          </p:cNvSpPr>
          <p:nvPr>
            <p:ph type="title"/>
          </p:nvPr>
        </p:nvSpPr>
        <p:spPr/>
        <p:txBody>
          <a:bodyPr/>
          <a:lstStyle/>
          <a:p>
            <a:r>
              <a:rPr lang="en-GB"/>
              <a:t>Click to edit Master title style</a:t>
            </a:r>
            <a:endParaRPr lang="en-US"/>
          </a:p>
        </p:txBody>
      </p:sp>
      <p:sp>
        <p:nvSpPr>
          <p:cNvPr id="4" name="Date Placeholder 3">
            <a:extLst>
              <a:ext uri="{FF2B5EF4-FFF2-40B4-BE49-F238E27FC236}">
                <a16:creationId xmlns:a16="http://schemas.microsoft.com/office/drawing/2014/main" id="{28DD71E7-5A38-0247-A8E7-0FACD5CD1304}"/>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5" name="Footer Placeholder 4">
            <a:extLst>
              <a:ext uri="{FF2B5EF4-FFF2-40B4-BE49-F238E27FC236}">
                <a16:creationId xmlns:a16="http://schemas.microsoft.com/office/drawing/2014/main" id="{991637A4-DD00-A341-AB49-A3BA27F164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9CE89C-2644-EF4E-B83E-B5CE71DB41BC}"/>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11" name="Picture 10">
            <a:extLst>
              <a:ext uri="{FF2B5EF4-FFF2-40B4-BE49-F238E27FC236}">
                <a16:creationId xmlns:a16="http://schemas.microsoft.com/office/drawing/2014/main" id="{1F0D32E8-291F-8544-9907-7A33F0191FA1}"/>
              </a:ext>
            </a:extLst>
          </p:cNvPr>
          <p:cNvPicPr>
            <a:picLocks noChangeAspect="1"/>
          </p:cNvPicPr>
          <p:nvPr userDrawn="1"/>
        </p:nvPicPr>
        <p:blipFill>
          <a:blip r:embed="rId3"/>
          <a:stretch>
            <a:fillRect/>
          </a:stretch>
        </p:blipFill>
        <p:spPr>
          <a:xfrm>
            <a:off x="0" y="6615953"/>
            <a:ext cx="12192000" cy="259717"/>
          </a:xfrm>
          <a:prstGeom prst="rect">
            <a:avLst/>
          </a:prstGeom>
        </p:spPr>
      </p:pic>
    </p:spTree>
    <p:extLst>
      <p:ext uri="{BB962C8B-B14F-4D97-AF65-F5344CB8AC3E}">
        <p14:creationId xmlns:p14="http://schemas.microsoft.com/office/powerpoint/2010/main" val="3485646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rgbClr val="F6E5DD"/>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E17F7FA-A980-C34D-946D-A1E91E669FC1}"/>
              </a:ext>
            </a:extLst>
          </p:cNvPr>
          <p:cNvPicPr>
            <a:picLocks noChangeAspect="1"/>
          </p:cNvPicPr>
          <p:nvPr userDrawn="1"/>
        </p:nvPicPr>
        <p:blipFill>
          <a:blip r:embed="rId2"/>
          <a:stretch>
            <a:fillRect/>
          </a:stretch>
        </p:blipFill>
        <p:spPr>
          <a:xfrm>
            <a:off x="9623368" y="82481"/>
            <a:ext cx="2459182" cy="1159329"/>
          </a:xfrm>
          <a:prstGeom prst="rect">
            <a:avLst/>
          </a:prstGeom>
        </p:spPr>
      </p:pic>
      <p:sp>
        <p:nvSpPr>
          <p:cNvPr id="2" name="Title 1">
            <a:extLst>
              <a:ext uri="{FF2B5EF4-FFF2-40B4-BE49-F238E27FC236}">
                <a16:creationId xmlns:a16="http://schemas.microsoft.com/office/drawing/2014/main" id="{9D20A8EF-AE01-2B40-A693-BEB1E96B50C1}"/>
              </a:ext>
            </a:extLst>
          </p:cNvPr>
          <p:cNvSpPr>
            <a:spLocks noGrp="1"/>
          </p:cNvSpPr>
          <p:nvPr>
            <p:ph type="title"/>
          </p:nvPr>
        </p:nvSpPr>
        <p:spPr/>
        <p:txBody>
          <a:bodyPr/>
          <a:lstStyle/>
          <a:p>
            <a:r>
              <a:rPr lang="en-GB"/>
              <a:t>Click to edit Master title style</a:t>
            </a:r>
            <a:endParaRPr lang="en-US"/>
          </a:p>
        </p:txBody>
      </p:sp>
      <p:sp>
        <p:nvSpPr>
          <p:cNvPr id="4" name="Date Placeholder 3">
            <a:extLst>
              <a:ext uri="{FF2B5EF4-FFF2-40B4-BE49-F238E27FC236}">
                <a16:creationId xmlns:a16="http://schemas.microsoft.com/office/drawing/2014/main" id="{28DD71E7-5A38-0247-A8E7-0FACD5CD1304}"/>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5" name="Footer Placeholder 4">
            <a:extLst>
              <a:ext uri="{FF2B5EF4-FFF2-40B4-BE49-F238E27FC236}">
                <a16:creationId xmlns:a16="http://schemas.microsoft.com/office/drawing/2014/main" id="{991637A4-DD00-A341-AB49-A3BA27F164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9CE89C-2644-EF4E-B83E-B5CE71DB41BC}"/>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11" name="Picture 10">
            <a:extLst>
              <a:ext uri="{FF2B5EF4-FFF2-40B4-BE49-F238E27FC236}">
                <a16:creationId xmlns:a16="http://schemas.microsoft.com/office/drawing/2014/main" id="{1F0D32E8-291F-8544-9907-7A33F0191FA1}"/>
              </a:ext>
            </a:extLst>
          </p:cNvPr>
          <p:cNvPicPr>
            <a:picLocks noChangeAspect="1"/>
          </p:cNvPicPr>
          <p:nvPr userDrawn="1"/>
        </p:nvPicPr>
        <p:blipFill>
          <a:blip r:embed="rId3"/>
          <a:stretch>
            <a:fillRect/>
          </a:stretch>
        </p:blipFill>
        <p:spPr>
          <a:xfrm>
            <a:off x="0" y="6615953"/>
            <a:ext cx="12192000" cy="259717"/>
          </a:xfrm>
          <a:prstGeom prst="rect">
            <a:avLst/>
          </a:prstGeom>
        </p:spPr>
      </p:pic>
    </p:spTree>
    <p:extLst>
      <p:ext uri="{BB962C8B-B14F-4D97-AF65-F5344CB8AC3E}">
        <p14:creationId xmlns:p14="http://schemas.microsoft.com/office/powerpoint/2010/main" val="3418683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37420-D473-4E4C-ADF8-E95E34F9518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0EA6E10-D98C-5849-97E6-F132A283C1D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3609A74-EC62-0242-BC3C-3029004D648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6C060FD-27AE-EC42-A119-0333CC3233B8}"/>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6" name="Footer Placeholder 5">
            <a:extLst>
              <a:ext uri="{FF2B5EF4-FFF2-40B4-BE49-F238E27FC236}">
                <a16:creationId xmlns:a16="http://schemas.microsoft.com/office/drawing/2014/main" id="{B649677C-E9D0-764B-A529-FA30639405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62551B-E3BD-874F-BE68-676A2340E84D}"/>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8" name="Picture 7">
            <a:extLst>
              <a:ext uri="{FF2B5EF4-FFF2-40B4-BE49-F238E27FC236}">
                <a16:creationId xmlns:a16="http://schemas.microsoft.com/office/drawing/2014/main" id="{2A8DE8B0-DD9B-3C43-8DC9-B618A605F6E5}"/>
              </a:ext>
            </a:extLst>
          </p:cNvPr>
          <p:cNvPicPr>
            <a:picLocks noChangeAspect="1"/>
          </p:cNvPicPr>
          <p:nvPr userDrawn="1"/>
        </p:nvPicPr>
        <p:blipFill>
          <a:blip r:embed="rId2"/>
          <a:stretch>
            <a:fillRect/>
          </a:stretch>
        </p:blipFill>
        <p:spPr>
          <a:xfrm>
            <a:off x="0" y="6615953"/>
            <a:ext cx="12192000" cy="259717"/>
          </a:xfrm>
          <a:prstGeom prst="rect">
            <a:avLst/>
          </a:prstGeom>
        </p:spPr>
      </p:pic>
      <p:pic>
        <p:nvPicPr>
          <p:cNvPr id="10" name="Picture 9">
            <a:extLst>
              <a:ext uri="{FF2B5EF4-FFF2-40B4-BE49-F238E27FC236}">
                <a16:creationId xmlns:a16="http://schemas.microsoft.com/office/drawing/2014/main" id="{E2D3F91F-8FCF-4C43-A5EE-B0E63914C6C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658791" y="80830"/>
            <a:ext cx="2405399" cy="1136680"/>
          </a:xfrm>
          <a:prstGeom prst="rect">
            <a:avLst/>
          </a:prstGeom>
        </p:spPr>
      </p:pic>
    </p:spTree>
    <p:extLst>
      <p:ext uri="{BB962C8B-B14F-4D97-AF65-F5344CB8AC3E}">
        <p14:creationId xmlns:p14="http://schemas.microsoft.com/office/powerpoint/2010/main" val="2904187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BF71E-65EE-5A46-BDE3-446E3DEA84D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EC49216-72C0-C545-90B5-7156AF85D697}"/>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A189D0A-B6B3-8E40-8ABB-8DB89424BDDB}"/>
              </a:ext>
            </a:extLst>
          </p:cNvPr>
          <p:cNvSpPr>
            <a:spLocks noGrp="1"/>
          </p:cNvSpPr>
          <p:nvPr>
            <p:ph sz="half" idx="2" hasCustomPrompt="1"/>
          </p:nvPr>
        </p:nvSpPr>
        <p:spPr>
          <a:xfrm>
            <a:off x="839788" y="2505075"/>
            <a:ext cx="5157787" cy="3684588"/>
          </a:xfrm>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endParaRPr lang="en-US"/>
          </a:p>
        </p:txBody>
      </p:sp>
      <p:sp>
        <p:nvSpPr>
          <p:cNvPr id="5" name="Text Placeholder 4">
            <a:extLst>
              <a:ext uri="{FF2B5EF4-FFF2-40B4-BE49-F238E27FC236}">
                <a16:creationId xmlns:a16="http://schemas.microsoft.com/office/drawing/2014/main" id="{B0AED803-C2B4-C24B-84AB-6BB9D79D66B4}"/>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FF499C9-1981-BB45-A0E8-2E2F91454DD0}"/>
              </a:ext>
            </a:extLst>
          </p:cNvPr>
          <p:cNvSpPr>
            <a:spLocks noGrp="1"/>
          </p:cNvSpPr>
          <p:nvPr>
            <p:ph sz="quarter" idx="4" hasCustomPrompt="1"/>
          </p:nvPr>
        </p:nvSpPr>
        <p:spPr>
          <a:xfrm>
            <a:off x="6172200" y="2505075"/>
            <a:ext cx="5183188" cy="3684588"/>
          </a:xfrm>
        </p:spPr>
        <p:txBody>
          <a:bodyP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endParaRPr lang="en-US"/>
          </a:p>
        </p:txBody>
      </p:sp>
      <p:sp>
        <p:nvSpPr>
          <p:cNvPr id="7" name="Date Placeholder 6">
            <a:extLst>
              <a:ext uri="{FF2B5EF4-FFF2-40B4-BE49-F238E27FC236}">
                <a16:creationId xmlns:a16="http://schemas.microsoft.com/office/drawing/2014/main" id="{119330AF-11F2-D746-A67E-2254350BCAB5}"/>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8" name="Footer Placeholder 7">
            <a:extLst>
              <a:ext uri="{FF2B5EF4-FFF2-40B4-BE49-F238E27FC236}">
                <a16:creationId xmlns:a16="http://schemas.microsoft.com/office/drawing/2014/main" id="{FDB49998-3D94-BA43-9E79-D4B0337453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3AD22D-9E9A-FE49-BC2D-5A7F77C5E713}"/>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10" name="Picture 9">
            <a:extLst>
              <a:ext uri="{FF2B5EF4-FFF2-40B4-BE49-F238E27FC236}">
                <a16:creationId xmlns:a16="http://schemas.microsoft.com/office/drawing/2014/main" id="{BED9A6E1-9BCA-EB42-B9D4-9BF84C9176A9}"/>
              </a:ext>
            </a:extLst>
          </p:cNvPr>
          <p:cNvPicPr>
            <a:picLocks noChangeAspect="1"/>
          </p:cNvPicPr>
          <p:nvPr userDrawn="1"/>
        </p:nvPicPr>
        <p:blipFill>
          <a:blip r:embed="rId2"/>
          <a:stretch>
            <a:fillRect/>
          </a:stretch>
        </p:blipFill>
        <p:spPr>
          <a:xfrm>
            <a:off x="0" y="6615953"/>
            <a:ext cx="12192000" cy="259717"/>
          </a:xfrm>
          <a:prstGeom prst="rect">
            <a:avLst/>
          </a:prstGeom>
        </p:spPr>
      </p:pic>
      <p:pic>
        <p:nvPicPr>
          <p:cNvPr id="12" name="Picture 11">
            <a:extLst>
              <a:ext uri="{FF2B5EF4-FFF2-40B4-BE49-F238E27FC236}">
                <a16:creationId xmlns:a16="http://schemas.microsoft.com/office/drawing/2014/main" id="{B946E23E-8654-864B-9667-65F98A9D8D3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658791" y="80830"/>
            <a:ext cx="2405399" cy="1136680"/>
          </a:xfrm>
          <a:prstGeom prst="rect">
            <a:avLst/>
          </a:prstGeom>
        </p:spPr>
      </p:pic>
    </p:spTree>
    <p:extLst>
      <p:ext uri="{BB962C8B-B14F-4D97-AF65-F5344CB8AC3E}">
        <p14:creationId xmlns:p14="http://schemas.microsoft.com/office/powerpoint/2010/main" val="362889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6E65D-765D-5D48-9F3D-C37F6EEDB21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54409FB-8499-EC4E-A3B3-D6AAD2AF0485}"/>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4" name="Footer Placeholder 3">
            <a:extLst>
              <a:ext uri="{FF2B5EF4-FFF2-40B4-BE49-F238E27FC236}">
                <a16:creationId xmlns:a16="http://schemas.microsoft.com/office/drawing/2014/main" id="{8BAE7064-0332-6F47-A9D4-8A2A5CBD33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E7AE7E-4527-FA40-A14D-EEA6B805E645}"/>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6" name="Picture 5">
            <a:extLst>
              <a:ext uri="{FF2B5EF4-FFF2-40B4-BE49-F238E27FC236}">
                <a16:creationId xmlns:a16="http://schemas.microsoft.com/office/drawing/2014/main" id="{E0E4504A-95A0-5146-9444-BC27BF4837E5}"/>
              </a:ext>
            </a:extLst>
          </p:cNvPr>
          <p:cNvPicPr>
            <a:picLocks noChangeAspect="1"/>
          </p:cNvPicPr>
          <p:nvPr userDrawn="1"/>
        </p:nvPicPr>
        <p:blipFill>
          <a:blip r:embed="rId2"/>
          <a:stretch>
            <a:fillRect/>
          </a:stretch>
        </p:blipFill>
        <p:spPr>
          <a:xfrm>
            <a:off x="0" y="6615953"/>
            <a:ext cx="12192000" cy="259717"/>
          </a:xfrm>
          <a:prstGeom prst="rect">
            <a:avLst/>
          </a:prstGeom>
        </p:spPr>
      </p:pic>
      <p:pic>
        <p:nvPicPr>
          <p:cNvPr id="8" name="Picture 7">
            <a:extLst>
              <a:ext uri="{FF2B5EF4-FFF2-40B4-BE49-F238E27FC236}">
                <a16:creationId xmlns:a16="http://schemas.microsoft.com/office/drawing/2014/main" id="{ACC5B707-0B25-5D40-B942-F11ABAAE068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658791" y="80830"/>
            <a:ext cx="2405399" cy="1136680"/>
          </a:xfrm>
          <a:prstGeom prst="rect">
            <a:avLst/>
          </a:prstGeom>
        </p:spPr>
      </p:pic>
    </p:spTree>
    <p:extLst>
      <p:ext uri="{BB962C8B-B14F-4D97-AF65-F5344CB8AC3E}">
        <p14:creationId xmlns:p14="http://schemas.microsoft.com/office/powerpoint/2010/main" val="1702354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348C1E-C380-AF46-A543-9DEF738C1773}"/>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3" name="Footer Placeholder 2">
            <a:extLst>
              <a:ext uri="{FF2B5EF4-FFF2-40B4-BE49-F238E27FC236}">
                <a16:creationId xmlns:a16="http://schemas.microsoft.com/office/drawing/2014/main" id="{87FA9005-7FED-1246-92D7-275B9AFCCF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B51E88-0375-B742-BC93-914F403A42D2}"/>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5" name="Picture 4">
            <a:extLst>
              <a:ext uri="{FF2B5EF4-FFF2-40B4-BE49-F238E27FC236}">
                <a16:creationId xmlns:a16="http://schemas.microsoft.com/office/drawing/2014/main" id="{BCD84709-1E18-9A40-B9DC-05DB60A1877C}"/>
              </a:ext>
            </a:extLst>
          </p:cNvPr>
          <p:cNvPicPr>
            <a:picLocks noChangeAspect="1"/>
          </p:cNvPicPr>
          <p:nvPr userDrawn="1"/>
        </p:nvPicPr>
        <p:blipFill>
          <a:blip r:embed="rId2"/>
          <a:stretch>
            <a:fillRect/>
          </a:stretch>
        </p:blipFill>
        <p:spPr>
          <a:xfrm>
            <a:off x="0" y="6615953"/>
            <a:ext cx="12192000" cy="259717"/>
          </a:xfrm>
          <a:prstGeom prst="rect">
            <a:avLst/>
          </a:prstGeom>
        </p:spPr>
      </p:pic>
      <p:pic>
        <p:nvPicPr>
          <p:cNvPr id="7" name="Picture 6">
            <a:extLst>
              <a:ext uri="{FF2B5EF4-FFF2-40B4-BE49-F238E27FC236}">
                <a16:creationId xmlns:a16="http://schemas.microsoft.com/office/drawing/2014/main" id="{0A66891D-5BDA-5543-9FA5-BCC424A78D8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658791" y="80830"/>
            <a:ext cx="2405399" cy="1136680"/>
          </a:xfrm>
          <a:prstGeom prst="rect">
            <a:avLst/>
          </a:prstGeom>
        </p:spPr>
      </p:pic>
    </p:spTree>
    <p:extLst>
      <p:ext uri="{BB962C8B-B14F-4D97-AF65-F5344CB8AC3E}">
        <p14:creationId xmlns:p14="http://schemas.microsoft.com/office/powerpoint/2010/main" val="3469433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0212B-DF17-F645-A73D-74F73A59D3F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2967437-D3FF-754D-8ABF-AD33E9AFF6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FCB6B7-BC75-0744-A556-714C43C86B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A35481E-3459-E046-AD0C-BA4751A5E91E}"/>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6" name="Footer Placeholder 5">
            <a:extLst>
              <a:ext uri="{FF2B5EF4-FFF2-40B4-BE49-F238E27FC236}">
                <a16:creationId xmlns:a16="http://schemas.microsoft.com/office/drawing/2014/main" id="{4C8EA424-2B04-E04B-B9C8-AB33C99B26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9B943F-3C06-D647-9201-0FB567C86C35}"/>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9" name="Picture 8">
            <a:extLst>
              <a:ext uri="{FF2B5EF4-FFF2-40B4-BE49-F238E27FC236}">
                <a16:creationId xmlns:a16="http://schemas.microsoft.com/office/drawing/2014/main" id="{BE33866B-99D5-A340-8433-746B7614AD3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58791" y="80830"/>
            <a:ext cx="2405399" cy="1136680"/>
          </a:xfrm>
          <a:prstGeom prst="rect">
            <a:avLst/>
          </a:prstGeom>
        </p:spPr>
      </p:pic>
    </p:spTree>
    <p:extLst>
      <p:ext uri="{BB962C8B-B14F-4D97-AF65-F5344CB8AC3E}">
        <p14:creationId xmlns:p14="http://schemas.microsoft.com/office/powerpoint/2010/main" val="1705582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C98F8-8295-A344-A21C-E68B22C40DD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AD31B69-9A1E-E142-8E43-D59FB17316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060DCE-1687-C64F-B987-66B44C84EF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E7C2B64-E41B-F449-9B7E-CDAF78DE9441}"/>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6" name="Footer Placeholder 5">
            <a:extLst>
              <a:ext uri="{FF2B5EF4-FFF2-40B4-BE49-F238E27FC236}">
                <a16:creationId xmlns:a16="http://schemas.microsoft.com/office/drawing/2014/main" id="{A0A69E7A-DC08-E942-87A2-184295057F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5D5333-7D97-824C-9647-9D9FBE8D90DC}"/>
              </a:ext>
            </a:extLst>
          </p:cNvPr>
          <p:cNvSpPr>
            <a:spLocks noGrp="1"/>
          </p:cNvSpPr>
          <p:nvPr>
            <p:ph type="sldNum" sz="quarter" idx="12"/>
          </p:nvPr>
        </p:nvSpPr>
        <p:spPr/>
        <p:txBody>
          <a:bodyPr/>
          <a:lstStyle/>
          <a:p>
            <a:fld id="{E8D53DEF-66EF-E841-8823-0BFC16E10390}" type="slidenum">
              <a:rPr lang="en-US" smtClean="0"/>
              <a:t>‹N°›</a:t>
            </a:fld>
            <a:endParaRPr lang="en-US"/>
          </a:p>
        </p:txBody>
      </p:sp>
    </p:spTree>
    <p:extLst>
      <p:ext uri="{BB962C8B-B14F-4D97-AF65-F5344CB8AC3E}">
        <p14:creationId xmlns:p14="http://schemas.microsoft.com/office/powerpoint/2010/main" val="37435880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46D02-9963-4E46-A150-541BDBEE97A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18CDD29-D771-2847-9326-FE7F3A2CBA3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E733511-2E23-D746-B04C-A72E4ED47DA6}"/>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5" name="Footer Placeholder 4">
            <a:extLst>
              <a:ext uri="{FF2B5EF4-FFF2-40B4-BE49-F238E27FC236}">
                <a16:creationId xmlns:a16="http://schemas.microsoft.com/office/drawing/2014/main" id="{17D4D2A1-A7DB-7C48-A8A1-7CC98CBC36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C10E66-0A96-A043-BB72-77B145DC7776}"/>
              </a:ext>
            </a:extLst>
          </p:cNvPr>
          <p:cNvSpPr>
            <a:spLocks noGrp="1"/>
          </p:cNvSpPr>
          <p:nvPr>
            <p:ph type="sldNum" sz="quarter" idx="12"/>
          </p:nvPr>
        </p:nvSpPr>
        <p:spPr/>
        <p:txBody>
          <a:bodyPr/>
          <a:lstStyle/>
          <a:p>
            <a:fld id="{E8D53DEF-66EF-E841-8823-0BFC16E10390}" type="slidenum">
              <a:rPr lang="en-US" smtClean="0"/>
              <a:t>‹N°›</a:t>
            </a:fld>
            <a:endParaRPr lang="en-US"/>
          </a:p>
        </p:txBody>
      </p:sp>
      <p:pic>
        <p:nvPicPr>
          <p:cNvPr id="7" name="Picture 6">
            <a:extLst>
              <a:ext uri="{FF2B5EF4-FFF2-40B4-BE49-F238E27FC236}">
                <a16:creationId xmlns:a16="http://schemas.microsoft.com/office/drawing/2014/main" id="{B5927ADB-A77D-5248-B7EB-A5169309CA15}"/>
              </a:ext>
            </a:extLst>
          </p:cNvPr>
          <p:cNvPicPr>
            <a:picLocks noChangeAspect="1"/>
          </p:cNvPicPr>
          <p:nvPr userDrawn="1"/>
        </p:nvPicPr>
        <p:blipFill>
          <a:blip r:embed="rId2"/>
          <a:stretch>
            <a:fillRect/>
          </a:stretch>
        </p:blipFill>
        <p:spPr>
          <a:xfrm>
            <a:off x="0" y="6615953"/>
            <a:ext cx="12192000" cy="259717"/>
          </a:xfrm>
          <a:prstGeom prst="rect">
            <a:avLst/>
          </a:prstGeom>
        </p:spPr>
      </p:pic>
    </p:spTree>
    <p:extLst>
      <p:ext uri="{BB962C8B-B14F-4D97-AF65-F5344CB8AC3E}">
        <p14:creationId xmlns:p14="http://schemas.microsoft.com/office/powerpoint/2010/main" val="3567642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C5BEE-0576-5D45-A1BE-A60CCC99CFA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38333ED-E102-1D46-88F0-203B2201BFD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E7DEE4D-4508-4146-8CCA-A25625B87D94}"/>
              </a:ext>
            </a:extLst>
          </p:cNvPr>
          <p:cNvSpPr>
            <a:spLocks noGrp="1"/>
          </p:cNvSpPr>
          <p:nvPr>
            <p:ph type="dt" sz="half" idx="10"/>
          </p:nvPr>
        </p:nvSpPr>
        <p:spPr/>
        <p:txBody>
          <a:bodyPr/>
          <a:lstStyle/>
          <a:p>
            <a:fld id="{2F4207EB-F371-A649-A4A6-7F28800DDFE4}" type="datetimeFigureOut">
              <a:rPr lang="en-US" smtClean="0"/>
              <a:t>10/22/2020</a:t>
            </a:fld>
            <a:endParaRPr lang="en-US"/>
          </a:p>
        </p:txBody>
      </p:sp>
      <p:sp>
        <p:nvSpPr>
          <p:cNvPr id="5" name="Footer Placeholder 4">
            <a:extLst>
              <a:ext uri="{FF2B5EF4-FFF2-40B4-BE49-F238E27FC236}">
                <a16:creationId xmlns:a16="http://schemas.microsoft.com/office/drawing/2014/main" id="{84D19BD7-E0F4-4D49-8C73-C5BC783501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9391D1-6746-0740-8A0C-FB8672B4F123}"/>
              </a:ext>
            </a:extLst>
          </p:cNvPr>
          <p:cNvSpPr>
            <a:spLocks noGrp="1"/>
          </p:cNvSpPr>
          <p:nvPr>
            <p:ph type="sldNum" sz="quarter" idx="12"/>
          </p:nvPr>
        </p:nvSpPr>
        <p:spPr/>
        <p:txBody>
          <a:bodyPr/>
          <a:lstStyle/>
          <a:p>
            <a:fld id="{E8D53DEF-66EF-E841-8823-0BFC16E10390}" type="slidenum">
              <a:rPr lang="en-US" smtClean="0"/>
              <a:t>‹N°›</a:t>
            </a:fld>
            <a:endParaRPr lang="en-US"/>
          </a:p>
        </p:txBody>
      </p:sp>
    </p:spTree>
    <p:extLst>
      <p:ext uri="{BB962C8B-B14F-4D97-AF65-F5344CB8AC3E}">
        <p14:creationId xmlns:p14="http://schemas.microsoft.com/office/powerpoint/2010/main" val="3311841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38091" y="1905000"/>
            <a:ext cx="4396338" cy="576262"/>
          </a:xfrm>
        </p:spPr>
        <p:txBody>
          <a:bodyPr anchor="b">
            <a:noAutofit/>
          </a:bodyPr>
          <a:lstStyle>
            <a:lvl1pPr marL="0" indent="0">
              <a:buNone/>
              <a:defRPr sz="2400" b="0">
                <a:solidFill>
                  <a:srgbClr val="0D2B47"/>
                </a:solidFill>
                <a:latin typeface="Avenir Roman"/>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38090" y="2514600"/>
            <a:ext cx="4396339" cy="3741738"/>
          </a:xfrm>
        </p:spPr>
        <p:txBody>
          <a:bodyPr>
            <a:normAutofit/>
          </a:bodyPr>
          <a:lstStyle>
            <a:lvl1pPr>
              <a:defRPr sz="1800">
                <a:latin typeface="Avenir Roman"/>
              </a:defRPr>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89273" y="1905000"/>
            <a:ext cx="4396339" cy="576262"/>
          </a:xfrm>
        </p:spPr>
        <p:txBody>
          <a:bodyPr anchor="b">
            <a:noAutofit/>
          </a:bodyPr>
          <a:lstStyle>
            <a:lvl1pPr marL="0" indent="0">
              <a:buNone/>
              <a:defRPr sz="2400" b="0">
                <a:solidFill>
                  <a:srgbClr val="0D2B47"/>
                </a:solidFill>
                <a:latin typeface="Avenir Roman"/>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89273" y="2514600"/>
            <a:ext cx="4396339" cy="3741738"/>
          </a:xfrm>
        </p:spPr>
        <p:txBody>
          <a:bodyPr>
            <a:normAutofit/>
          </a:bodyPr>
          <a:lstStyle>
            <a:lvl1pPr>
              <a:defRPr sz="1800">
                <a:latin typeface="Avenir Roman"/>
              </a:defRPr>
            </a:lvl1pPr>
            <a:lvl2pPr>
              <a:defRPr sz="1600">
                <a:latin typeface="Avenir Roman"/>
              </a:defRPr>
            </a:lvl2pPr>
            <a:lvl3pPr>
              <a:defRPr sz="1400">
                <a:latin typeface="Avenir Roman"/>
              </a:defRPr>
            </a:lvl3pPr>
            <a:lvl4pPr>
              <a:defRPr sz="1200">
                <a:latin typeface="Avenir Roman"/>
              </a:defRPr>
            </a:lvl4pPr>
            <a:lvl5pPr>
              <a:defRPr sz="1200">
                <a:latin typeface="Avenir Roman"/>
              </a:defRPr>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a:extLst>
              <a:ext uri="{FF2B5EF4-FFF2-40B4-BE49-F238E27FC236}">
                <a16:creationId xmlns:a16="http://schemas.microsoft.com/office/drawing/2014/main" id="{677EA4B5-BBBF-4844-AE6B-D0551C302FB2}"/>
              </a:ext>
            </a:extLst>
          </p:cNvPr>
          <p:cNvSpPr>
            <a:spLocks noGrp="1"/>
          </p:cNvSpPr>
          <p:nvPr>
            <p:ph type="title"/>
          </p:nvPr>
        </p:nvSpPr>
        <p:spPr>
          <a:xfrm>
            <a:off x="838200" y="68563"/>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099078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CF8BA8A-7399-44F8-906B-4FC3A839453B}"/>
              </a:ext>
            </a:extLst>
          </p:cNvPr>
          <p:cNvSpPr>
            <a:spLocks noGrp="1"/>
          </p:cNvSpPr>
          <p:nvPr>
            <p:ph type="body" sz="quarter" idx="10"/>
          </p:nvPr>
        </p:nvSpPr>
        <p:spPr>
          <a:xfrm>
            <a:off x="698500" y="1638300"/>
            <a:ext cx="10833100" cy="4229100"/>
          </a:xfrm>
          <a:prstGeom prst="rect">
            <a:avLst/>
          </a:prstGeom>
        </p:spPr>
        <p:txBody>
          <a:bodyPr/>
          <a:lstStyle>
            <a:lvl1pPr>
              <a:defRPr>
                <a:latin typeface="Avenir Roman"/>
              </a:defRPr>
            </a:lvl1pPr>
            <a:lvl2pPr>
              <a:defRPr>
                <a:latin typeface="Avenir Heavy"/>
              </a:defRPr>
            </a:lvl2pPr>
            <a:lvl3pPr>
              <a:defRPr>
                <a:latin typeface="Avenir Roman"/>
              </a:defRPr>
            </a:lvl3pPr>
            <a:lvl4pPr>
              <a:defRPr>
                <a:latin typeface="Avenir Roman"/>
              </a:defRPr>
            </a:lvl4pPr>
            <a:lvl5pPr>
              <a:defRPr>
                <a:latin typeface="Avenir Roman"/>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FDC92F10-225A-409F-9A3B-B662F5913642}"/>
              </a:ext>
            </a:extLst>
          </p:cNvPr>
          <p:cNvSpPr>
            <a:spLocks noGrp="1"/>
          </p:cNvSpPr>
          <p:nvPr>
            <p:ph type="title" hasCustomPrompt="1"/>
          </p:nvPr>
        </p:nvSpPr>
        <p:spPr>
          <a:xfrm>
            <a:off x="838200" y="165101"/>
            <a:ext cx="10515600" cy="685800"/>
          </a:xfrm>
          <a:prstGeom prst="rect">
            <a:avLst/>
          </a:prstGeom>
        </p:spPr>
        <p:txBody>
          <a:bodyPr anchor="ctr"/>
          <a:lstStyle>
            <a:lvl1pPr>
              <a:defRPr sz="2500">
                <a:solidFill>
                  <a:schemeClr val="bg1"/>
                </a:solidFill>
                <a:latin typeface="Avenir Medium"/>
              </a:defRPr>
            </a:lvl1pPr>
          </a:lstStyle>
          <a:p>
            <a:r>
              <a:rPr lang="en-US"/>
              <a:t>CLICK TO EDIT MASTER TITLE STYLE</a:t>
            </a:r>
          </a:p>
        </p:txBody>
      </p:sp>
    </p:spTree>
    <p:extLst>
      <p:ext uri="{BB962C8B-B14F-4D97-AF65-F5344CB8AC3E}">
        <p14:creationId xmlns:p14="http://schemas.microsoft.com/office/powerpoint/2010/main" val="3792393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CACEE7-410F-EC42-9564-A4BA2BC11B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C0981DD-0804-054F-B2D8-E51BE185F1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4FB7095-341C-5142-89B1-D35CF17530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4207EB-F371-A649-A4A6-7F28800DDFE4}" type="datetimeFigureOut">
              <a:rPr lang="en-US" smtClean="0"/>
              <a:t>10/22/2020</a:t>
            </a:fld>
            <a:endParaRPr lang="en-US"/>
          </a:p>
        </p:txBody>
      </p:sp>
      <p:sp>
        <p:nvSpPr>
          <p:cNvPr id="5" name="Footer Placeholder 4">
            <a:extLst>
              <a:ext uri="{FF2B5EF4-FFF2-40B4-BE49-F238E27FC236}">
                <a16:creationId xmlns:a16="http://schemas.microsoft.com/office/drawing/2014/main" id="{9F38F948-DD3E-8442-AACB-182F093FD9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5B6102-130F-7744-8227-B86596A9E7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D53DEF-66EF-E841-8823-0BFC16E10390}" type="slidenum">
              <a:rPr lang="en-US" smtClean="0"/>
              <a:t>‹N°›</a:t>
            </a:fld>
            <a:endParaRPr lang="en-US"/>
          </a:p>
        </p:txBody>
      </p:sp>
    </p:spTree>
    <p:extLst>
      <p:ext uri="{BB962C8B-B14F-4D97-AF65-F5344CB8AC3E}">
        <p14:creationId xmlns:p14="http://schemas.microsoft.com/office/powerpoint/2010/main" val="353601091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50" r:id="rId4"/>
    <p:sldLayoutId id="2147483663" r:id="rId5"/>
    <p:sldLayoutId id="2147483660" r:id="rId6"/>
    <p:sldLayoutId id="2147483662" r:id="rId7"/>
    <p:sldLayoutId id="2147483666"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67" r:id="rId17"/>
    <p:sldLayoutId id="2147483668" r:id="rId18"/>
  </p:sldLayoutIdLst>
  <p:txStyles>
    <p:titleStyle>
      <a:lvl1pPr algn="l" defTabSz="914400" rtl="0" eaLnBrk="1" latinLnBrk="0" hangingPunct="1">
        <a:lnSpc>
          <a:spcPct val="90000"/>
        </a:lnSpc>
        <a:spcBef>
          <a:spcPct val="0"/>
        </a:spcBef>
        <a:buNone/>
        <a:defRPr sz="2800" b="1" kern="1200">
          <a:solidFill>
            <a:srgbClr val="00206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29E6B-5FBD-D34B-9887-BD7231D40DB7}"/>
              </a:ext>
            </a:extLst>
          </p:cNvPr>
          <p:cNvSpPr>
            <a:spLocks noGrp="1"/>
          </p:cNvSpPr>
          <p:nvPr>
            <p:ph type="ctrTitle"/>
          </p:nvPr>
        </p:nvSpPr>
        <p:spPr/>
        <p:txBody>
          <a:bodyPr/>
          <a:lstStyle/>
          <a:p>
            <a:r>
              <a:rPr lang="fr-FR" dirty="0"/>
              <a:t>PRÉSENTATION du NIGER</a:t>
            </a:r>
          </a:p>
        </p:txBody>
      </p:sp>
      <p:sp>
        <p:nvSpPr>
          <p:cNvPr id="3" name="Subtitle 2">
            <a:extLst>
              <a:ext uri="{FF2B5EF4-FFF2-40B4-BE49-F238E27FC236}">
                <a16:creationId xmlns:a16="http://schemas.microsoft.com/office/drawing/2014/main" id="{B9CBCB0E-1398-1F49-B3DE-3871F382945F}"/>
              </a:ext>
            </a:extLst>
          </p:cNvPr>
          <p:cNvSpPr>
            <a:spLocks noGrp="1"/>
          </p:cNvSpPr>
          <p:nvPr>
            <p:ph type="subTitle" idx="1"/>
          </p:nvPr>
        </p:nvSpPr>
        <p:spPr/>
        <p:txBody>
          <a:bodyPr/>
          <a:lstStyle/>
          <a:p>
            <a:r>
              <a:rPr lang="fr-FR" dirty="0"/>
              <a:t>L4UHC – AFRIQUE </a:t>
            </a:r>
          </a:p>
          <a:p>
            <a:r>
              <a:rPr lang="fr-FR" dirty="0"/>
              <a:t>13-15 OCTOBRE 2020</a:t>
            </a:r>
          </a:p>
        </p:txBody>
      </p:sp>
    </p:spTree>
    <p:extLst>
      <p:ext uri="{BB962C8B-B14F-4D97-AF65-F5344CB8AC3E}">
        <p14:creationId xmlns:p14="http://schemas.microsoft.com/office/powerpoint/2010/main" val="2015976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07514-02B8-534C-BE35-6FB182F1D27B}"/>
              </a:ext>
            </a:extLst>
          </p:cNvPr>
          <p:cNvSpPr>
            <a:spLocks noGrp="1"/>
          </p:cNvSpPr>
          <p:nvPr>
            <p:ph type="title"/>
          </p:nvPr>
        </p:nvSpPr>
        <p:spPr>
          <a:xfrm>
            <a:off x="838200" y="67946"/>
            <a:ext cx="10515600" cy="524482"/>
          </a:xfrm>
        </p:spPr>
        <p:txBody>
          <a:bodyPr anchor="t">
            <a:normAutofit fontScale="90000"/>
          </a:bodyPr>
          <a:lstStyle/>
          <a:p>
            <a:pPr algn="ctr"/>
            <a:r>
              <a:rPr lang="fr-FR" sz="3600" dirty="0">
                <a:solidFill>
                  <a:schemeClr val="bg1">
                    <a:lumMod val="95000"/>
                  </a:schemeClr>
                </a:solidFill>
                <a:latin typeface="Arial"/>
                <a:cs typeface="Arial"/>
              </a:rPr>
              <a:t>Groupe L4UHC - Niger</a:t>
            </a:r>
          </a:p>
        </p:txBody>
      </p:sp>
      <p:graphicFrame>
        <p:nvGraphicFramePr>
          <p:cNvPr id="4" name="Table 4">
            <a:extLst>
              <a:ext uri="{FF2B5EF4-FFF2-40B4-BE49-F238E27FC236}">
                <a16:creationId xmlns:a16="http://schemas.microsoft.com/office/drawing/2014/main" id="{9E15E997-AF51-6943-A7EC-054162E8CA08}"/>
              </a:ext>
            </a:extLst>
          </p:cNvPr>
          <p:cNvGraphicFramePr>
            <a:graphicFrameLocks noGrp="1"/>
          </p:cNvGraphicFramePr>
          <p:nvPr>
            <p:ph idx="1"/>
            <p:extLst>
              <p:ext uri="{D42A27DB-BD31-4B8C-83A1-F6EECF244321}">
                <p14:modId xmlns:p14="http://schemas.microsoft.com/office/powerpoint/2010/main" val="4041366103"/>
              </p:ext>
            </p:extLst>
          </p:nvPr>
        </p:nvGraphicFramePr>
        <p:xfrm>
          <a:off x="175684" y="631651"/>
          <a:ext cx="11934429" cy="5986740"/>
        </p:xfrm>
        <a:graphic>
          <a:graphicData uri="http://schemas.openxmlformats.org/drawingml/2006/table">
            <a:tbl>
              <a:tblPr firstRow="1" bandRow="1">
                <a:tableStyleId>{8799B23B-EC83-4686-B30A-512413B5E67A}</a:tableStyleId>
              </a:tblPr>
              <a:tblGrid>
                <a:gridCol w="3001877">
                  <a:extLst>
                    <a:ext uri="{9D8B030D-6E8A-4147-A177-3AD203B41FA5}">
                      <a16:colId xmlns:a16="http://schemas.microsoft.com/office/drawing/2014/main" val="2611634074"/>
                    </a:ext>
                  </a:extLst>
                </a:gridCol>
                <a:gridCol w="5958828">
                  <a:extLst>
                    <a:ext uri="{9D8B030D-6E8A-4147-A177-3AD203B41FA5}">
                      <a16:colId xmlns:a16="http://schemas.microsoft.com/office/drawing/2014/main" val="3659782129"/>
                    </a:ext>
                  </a:extLst>
                </a:gridCol>
                <a:gridCol w="2973724">
                  <a:extLst>
                    <a:ext uri="{9D8B030D-6E8A-4147-A177-3AD203B41FA5}">
                      <a16:colId xmlns:a16="http://schemas.microsoft.com/office/drawing/2014/main" val="539821896"/>
                    </a:ext>
                  </a:extLst>
                </a:gridCol>
              </a:tblGrid>
              <a:tr h="402790">
                <a:tc>
                  <a:txBody>
                    <a:bodyPr/>
                    <a:lstStyle/>
                    <a:p>
                      <a:r>
                        <a:rPr lang="fr-FR" sz="1600" dirty="0"/>
                        <a:t>NOM</a:t>
                      </a:r>
                    </a:p>
                  </a:txBody>
                  <a:tcPr>
                    <a:solidFill>
                      <a:srgbClr val="E5EDF1"/>
                    </a:solidFill>
                  </a:tcPr>
                </a:tc>
                <a:tc>
                  <a:txBody>
                    <a:bodyPr/>
                    <a:lstStyle/>
                    <a:p>
                      <a:r>
                        <a:rPr lang="fr-FR" sz="1600" dirty="0"/>
                        <a:t>ORGANISATION</a:t>
                      </a:r>
                    </a:p>
                  </a:txBody>
                  <a:tcPr>
                    <a:solidFill>
                      <a:srgbClr val="E5EDF1"/>
                    </a:solidFill>
                  </a:tcPr>
                </a:tc>
                <a:tc>
                  <a:txBody>
                    <a:bodyPr/>
                    <a:lstStyle/>
                    <a:p>
                      <a:r>
                        <a:rPr lang="fr-FR" sz="1600" dirty="0"/>
                        <a:t>TITRE</a:t>
                      </a:r>
                    </a:p>
                  </a:txBody>
                  <a:tcPr>
                    <a:solidFill>
                      <a:srgbClr val="E5EDF1"/>
                    </a:solidFill>
                  </a:tcPr>
                </a:tc>
                <a:extLst>
                  <a:ext uri="{0D108BD9-81ED-4DB2-BD59-A6C34878D82A}">
                    <a16:rowId xmlns:a16="http://schemas.microsoft.com/office/drawing/2014/main" val="43857920"/>
                  </a:ext>
                </a:extLst>
              </a:tr>
              <a:tr h="376643">
                <a:tc>
                  <a:txBody>
                    <a:bodyPr/>
                    <a:lstStyle/>
                    <a:p>
                      <a:pPr algn="l" fontAlgn="ctr"/>
                      <a:r>
                        <a:rPr lang="fr-FR" sz="1600" b="0" i="0" u="none" strike="noStrike" dirty="0">
                          <a:solidFill>
                            <a:srgbClr val="000000"/>
                          </a:solidFill>
                          <a:effectLst/>
                          <a:latin typeface="+mj-lt"/>
                        </a:rPr>
                        <a:t>Amadou Saley </a:t>
                      </a:r>
                      <a:r>
                        <a:rPr lang="fr-FR" sz="1600" b="0" i="0" u="none" strike="noStrike" dirty="0" err="1">
                          <a:solidFill>
                            <a:srgbClr val="000000"/>
                          </a:solidFill>
                          <a:effectLst/>
                          <a:latin typeface="+mj-lt"/>
                        </a:rPr>
                        <a:t>Oumarou</a:t>
                      </a:r>
                      <a:endParaRPr lang="fr-FR" sz="1600" b="0" i="0" u="none" strike="noStrike" dirty="0">
                        <a:solidFill>
                          <a:srgbClr val="000000"/>
                        </a:solidFill>
                        <a:effectLst/>
                        <a:latin typeface="+mj-lt"/>
                      </a:endParaRP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Haut-Commissariat à la Modernisation de l'Etat</a:t>
                      </a: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Haut-Commissaire</a:t>
                      </a:r>
                    </a:p>
                  </a:txBody>
                  <a:tcPr marL="9525" marR="9525" marT="9525" marB="0" anchor="ctr">
                    <a:solidFill>
                      <a:srgbClr val="E5EDF1"/>
                    </a:solidFill>
                  </a:tcPr>
                </a:tc>
                <a:extLst>
                  <a:ext uri="{0D108BD9-81ED-4DB2-BD59-A6C34878D82A}">
                    <a16:rowId xmlns:a16="http://schemas.microsoft.com/office/drawing/2014/main" val="843469414"/>
                  </a:ext>
                </a:extLst>
              </a:tr>
              <a:tr h="376643">
                <a:tc>
                  <a:txBody>
                    <a:bodyPr/>
                    <a:lstStyle/>
                    <a:p>
                      <a:pPr algn="l" fontAlgn="ctr"/>
                      <a:r>
                        <a:rPr lang="fr-FR" sz="1600" b="0" i="0" u="none" strike="noStrike" dirty="0">
                          <a:solidFill>
                            <a:srgbClr val="000000"/>
                          </a:solidFill>
                          <a:effectLst/>
                          <a:latin typeface="+mj-lt"/>
                        </a:rPr>
                        <a:t>Ali Bety</a:t>
                      </a:r>
                    </a:p>
                  </a:txBody>
                  <a:tcPr marL="9525" marR="9525" marT="9525" marB="0" anchor="ctr">
                    <a:solidFill>
                      <a:srgbClr val="AECFD6"/>
                    </a:solidFill>
                  </a:tcPr>
                </a:tc>
                <a:tc>
                  <a:txBody>
                    <a:bodyPr/>
                    <a:lstStyle/>
                    <a:p>
                      <a:pPr algn="l" fontAlgn="ctr"/>
                      <a:r>
                        <a:rPr lang="fr-FR" sz="1600" b="0" i="0" u="none" strike="noStrike" dirty="0">
                          <a:solidFill>
                            <a:srgbClr val="000000"/>
                          </a:solidFill>
                          <a:effectLst/>
                          <a:latin typeface="+mj-lt"/>
                        </a:rPr>
                        <a:t>Haut-Commissariat à l’Initiative 3 N</a:t>
                      </a:r>
                    </a:p>
                  </a:txBody>
                  <a:tcPr marL="9525" marR="9525" marT="9525" marB="0" anchor="ctr">
                    <a:solidFill>
                      <a:srgbClr val="AECFD6"/>
                    </a:solidFill>
                  </a:tcPr>
                </a:tc>
                <a:tc>
                  <a:txBody>
                    <a:bodyPr/>
                    <a:lstStyle/>
                    <a:p>
                      <a:pPr algn="l" fontAlgn="ctr"/>
                      <a:r>
                        <a:rPr lang="fr-FR" sz="1600" b="0" i="0" u="none" strike="noStrike" dirty="0">
                          <a:solidFill>
                            <a:srgbClr val="000000"/>
                          </a:solidFill>
                          <a:effectLst/>
                          <a:latin typeface="+mj-lt"/>
                        </a:rPr>
                        <a:t>Haut-Commissaire</a:t>
                      </a:r>
                      <a:r>
                        <a:rPr lang="fr-FR" sz="1600" b="0" i="0" u="none" strike="noStrike" baseline="0" dirty="0">
                          <a:solidFill>
                            <a:srgbClr val="000000"/>
                          </a:solidFill>
                          <a:effectLst/>
                          <a:latin typeface="+mj-lt"/>
                        </a:rPr>
                        <a:t> - </a:t>
                      </a:r>
                      <a:r>
                        <a:rPr lang="fr-FR" sz="1600" b="0" i="0" u="none" strike="noStrike" dirty="0">
                          <a:solidFill>
                            <a:srgbClr val="000000"/>
                          </a:solidFill>
                          <a:effectLst/>
                          <a:latin typeface="+mj-lt"/>
                        </a:rPr>
                        <a:t>Ministre</a:t>
                      </a:r>
                    </a:p>
                  </a:txBody>
                  <a:tcPr marL="9525" marR="9525" marT="9525" marB="0" anchor="ctr">
                    <a:solidFill>
                      <a:srgbClr val="AECFD6"/>
                    </a:solidFill>
                  </a:tcPr>
                </a:tc>
                <a:extLst>
                  <a:ext uri="{0D108BD9-81ED-4DB2-BD59-A6C34878D82A}">
                    <a16:rowId xmlns:a16="http://schemas.microsoft.com/office/drawing/2014/main" val="3896475347"/>
                  </a:ext>
                </a:extLst>
              </a:tr>
              <a:tr h="376643">
                <a:tc>
                  <a:txBody>
                    <a:bodyPr/>
                    <a:lstStyle/>
                    <a:p>
                      <a:pPr algn="l" fontAlgn="ctr"/>
                      <a:r>
                        <a:rPr lang="fr-FR" sz="1600" b="0" i="0" u="none" strike="noStrike" dirty="0">
                          <a:solidFill>
                            <a:srgbClr val="000000"/>
                          </a:solidFill>
                          <a:effectLst/>
                          <a:latin typeface="+mj-lt"/>
                        </a:rPr>
                        <a:t>Hon. Fatima </a:t>
                      </a:r>
                      <a:r>
                        <a:rPr lang="fr-FR" sz="1600" b="0" i="0" u="none" strike="noStrike" dirty="0" err="1">
                          <a:solidFill>
                            <a:srgbClr val="000000"/>
                          </a:solidFill>
                          <a:effectLst/>
                          <a:latin typeface="+mj-lt"/>
                        </a:rPr>
                        <a:t>Doubou</a:t>
                      </a:r>
                      <a:endParaRPr lang="fr-FR" sz="1600" b="0" i="0" u="none" strike="noStrike" dirty="0">
                        <a:solidFill>
                          <a:srgbClr val="000000"/>
                        </a:solidFill>
                        <a:effectLst/>
                        <a:latin typeface="+mj-lt"/>
                      </a:endParaRP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Assemblée Nationale (Commission des Finances )</a:t>
                      </a: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Honorable Députée</a:t>
                      </a:r>
                    </a:p>
                  </a:txBody>
                  <a:tcPr marL="9525" marR="9525" marT="9525" marB="0" anchor="ctr">
                    <a:solidFill>
                      <a:srgbClr val="E5EDF1"/>
                    </a:solidFill>
                  </a:tcPr>
                </a:tc>
                <a:extLst>
                  <a:ext uri="{0D108BD9-81ED-4DB2-BD59-A6C34878D82A}">
                    <a16:rowId xmlns:a16="http://schemas.microsoft.com/office/drawing/2014/main" val="116329535"/>
                  </a:ext>
                </a:extLst>
              </a:tr>
              <a:tr h="508499">
                <a:tc>
                  <a:txBody>
                    <a:bodyPr/>
                    <a:lstStyle/>
                    <a:p>
                      <a:pPr algn="l" fontAlgn="ctr"/>
                      <a:r>
                        <a:rPr lang="fr-FR" sz="1600" b="0" i="0" u="none" strike="noStrike" dirty="0">
                          <a:solidFill>
                            <a:srgbClr val="000000"/>
                          </a:solidFill>
                          <a:effectLst/>
                          <a:latin typeface="+mj-lt"/>
                        </a:rPr>
                        <a:t>Hon. </a:t>
                      </a:r>
                      <a:r>
                        <a:rPr lang="fr-FR" sz="1600" b="0" i="0" u="none" strike="noStrike" dirty="0" err="1">
                          <a:solidFill>
                            <a:srgbClr val="000000"/>
                          </a:solidFill>
                          <a:effectLst/>
                          <a:latin typeface="+mj-lt"/>
                        </a:rPr>
                        <a:t>Mamoudou</a:t>
                      </a:r>
                      <a:r>
                        <a:rPr lang="fr-FR" sz="1600" b="0" i="0" u="none" strike="noStrike" dirty="0">
                          <a:solidFill>
                            <a:srgbClr val="000000"/>
                          </a:solidFill>
                          <a:effectLst/>
                          <a:latin typeface="+mj-lt"/>
                        </a:rPr>
                        <a:t> </a:t>
                      </a:r>
                      <a:r>
                        <a:rPr lang="fr-FR" sz="1600" b="0" i="0" u="none" strike="noStrike" dirty="0" err="1">
                          <a:solidFill>
                            <a:srgbClr val="000000"/>
                          </a:solidFill>
                          <a:effectLst/>
                          <a:latin typeface="+mj-lt"/>
                        </a:rPr>
                        <a:t>Oumarou</a:t>
                      </a:r>
                      <a:endParaRPr lang="fr-FR" sz="1600" b="0" i="0" u="none" strike="noStrike" dirty="0">
                        <a:solidFill>
                          <a:srgbClr val="000000"/>
                        </a:solidFill>
                        <a:effectLst/>
                        <a:latin typeface="+mj-lt"/>
                      </a:endParaRPr>
                    </a:p>
                  </a:txBody>
                  <a:tcPr marL="9525" marR="9525" marT="9525" marB="0" anchor="ctr">
                    <a:solidFill>
                      <a:srgbClr val="AECFD6"/>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600" b="0" i="0" u="none" strike="noStrike" dirty="0">
                          <a:solidFill>
                            <a:srgbClr val="000000"/>
                          </a:solidFill>
                          <a:effectLst/>
                          <a:latin typeface="+mj-lt"/>
                        </a:rPr>
                        <a:t>Assemblée Nationale (Commission des Affaires Sociales et Culturelles)</a:t>
                      </a:r>
                    </a:p>
                  </a:txBody>
                  <a:tcPr marL="9525" marR="9525" marT="9525" marB="0" anchor="ctr">
                    <a:solidFill>
                      <a:srgbClr val="AECFD6"/>
                    </a:solidFill>
                  </a:tcPr>
                </a:tc>
                <a:tc>
                  <a:txBody>
                    <a:bodyPr/>
                    <a:lstStyle/>
                    <a:p>
                      <a:pPr algn="l" fontAlgn="ctr"/>
                      <a:r>
                        <a:rPr lang="fr-FR" sz="1600" b="0" i="0" u="none" strike="noStrike" dirty="0">
                          <a:solidFill>
                            <a:srgbClr val="000000"/>
                          </a:solidFill>
                          <a:effectLst/>
                          <a:latin typeface="+mj-lt"/>
                        </a:rPr>
                        <a:t>Honorable Député</a:t>
                      </a:r>
                    </a:p>
                  </a:txBody>
                  <a:tcPr marL="9525" marR="9525" marT="9525" marB="0" anchor="ctr">
                    <a:solidFill>
                      <a:srgbClr val="AECFD6"/>
                    </a:solidFill>
                  </a:tcPr>
                </a:tc>
                <a:extLst>
                  <a:ext uri="{0D108BD9-81ED-4DB2-BD59-A6C34878D82A}">
                    <a16:rowId xmlns:a16="http://schemas.microsoft.com/office/drawing/2014/main" val="2025740317"/>
                  </a:ext>
                </a:extLst>
              </a:tr>
              <a:tr h="508499">
                <a:tc>
                  <a:txBody>
                    <a:bodyPr/>
                    <a:lstStyle/>
                    <a:p>
                      <a:pPr algn="l" fontAlgn="ctr"/>
                      <a:r>
                        <a:rPr lang="fr-FR" sz="1600" b="0" i="0" u="none" strike="noStrike" dirty="0" err="1">
                          <a:solidFill>
                            <a:srgbClr val="000000"/>
                          </a:solidFill>
                          <a:effectLst/>
                          <a:latin typeface="+mj-lt"/>
                        </a:rPr>
                        <a:t>Nouhou</a:t>
                      </a:r>
                      <a:r>
                        <a:rPr lang="fr-FR" sz="1600" b="0" i="0" u="none" strike="noStrike" dirty="0">
                          <a:solidFill>
                            <a:srgbClr val="000000"/>
                          </a:solidFill>
                          <a:effectLst/>
                          <a:latin typeface="+mj-lt"/>
                        </a:rPr>
                        <a:t> Mahamadou </a:t>
                      </a:r>
                      <a:r>
                        <a:rPr lang="fr-FR" sz="1600" b="0" i="0" u="none" strike="noStrike" dirty="0" err="1">
                          <a:solidFill>
                            <a:srgbClr val="000000"/>
                          </a:solidFill>
                          <a:effectLst/>
                          <a:latin typeface="+mj-lt"/>
                        </a:rPr>
                        <a:t>Arzika</a:t>
                      </a:r>
                      <a:endParaRPr lang="fr-FR" sz="1600" b="0" i="0" u="none" strike="noStrike" dirty="0">
                        <a:solidFill>
                          <a:srgbClr val="000000"/>
                        </a:solidFill>
                        <a:effectLst/>
                        <a:latin typeface="+mj-lt"/>
                      </a:endParaRP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Société Civile  (Mouvement pour la Promotion d’une citoyenneté responsable / MPCR)</a:t>
                      </a: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Président</a:t>
                      </a:r>
                    </a:p>
                  </a:txBody>
                  <a:tcPr marL="9525" marR="9525" marT="9525" marB="0" anchor="ctr">
                    <a:solidFill>
                      <a:srgbClr val="E5EDF1"/>
                    </a:solidFill>
                  </a:tcPr>
                </a:tc>
                <a:extLst>
                  <a:ext uri="{0D108BD9-81ED-4DB2-BD59-A6C34878D82A}">
                    <a16:rowId xmlns:a16="http://schemas.microsoft.com/office/drawing/2014/main" val="334725054"/>
                  </a:ext>
                </a:extLst>
              </a:tr>
              <a:tr h="376643">
                <a:tc>
                  <a:txBody>
                    <a:bodyPr/>
                    <a:lstStyle/>
                    <a:p>
                      <a:pPr algn="l" fontAlgn="ctr"/>
                      <a:r>
                        <a:rPr lang="fr-FR" sz="1600" b="0" i="0" u="none" strike="noStrike" dirty="0">
                          <a:solidFill>
                            <a:srgbClr val="000000"/>
                          </a:solidFill>
                          <a:effectLst/>
                          <a:latin typeface="+mj-lt"/>
                        </a:rPr>
                        <a:t>Mme </a:t>
                      </a:r>
                      <a:r>
                        <a:rPr lang="fr-FR" sz="1600" b="0" i="0" u="none" strike="noStrike" dirty="0" err="1">
                          <a:solidFill>
                            <a:srgbClr val="000000"/>
                          </a:solidFill>
                          <a:effectLst/>
                          <a:latin typeface="+mj-lt"/>
                        </a:rPr>
                        <a:t>Rabo</a:t>
                      </a:r>
                      <a:r>
                        <a:rPr lang="fr-FR" sz="1600" b="0" i="0" u="none" strike="noStrike" dirty="0">
                          <a:solidFill>
                            <a:srgbClr val="000000"/>
                          </a:solidFill>
                          <a:effectLst/>
                          <a:latin typeface="+mj-lt"/>
                        </a:rPr>
                        <a:t> </a:t>
                      </a:r>
                      <a:r>
                        <a:rPr lang="fr-FR" sz="1600" b="0" i="0" u="none" strike="noStrike" dirty="0" err="1">
                          <a:solidFill>
                            <a:srgbClr val="000000"/>
                          </a:solidFill>
                          <a:effectLst/>
                          <a:latin typeface="+mj-lt"/>
                        </a:rPr>
                        <a:t>Fatchima</a:t>
                      </a:r>
                      <a:endParaRPr lang="fr-FR" sz="1600" b="0" i="0" u="none" strike="noStrike" dirty="0">
                        <a:solidFill>
                          <a:srgbClr val="000000"/>
                        </a:solidFill>
                        <a:effectLst/>
                        <a:latin typeface="+mj-lt"/>
                      </a:endParaRPr>
                    </a:p>
                  </a:txBody>
                  <a:tcPr marL="9525" marR="9525" marT="9525" marB="0" anchor="ctr">
                    <a:solidFill>
                      <a:srgbClr val="AECFD6"/>
                    </a:solidFill>
                  </a:tcPr>
                </a:tc>
                <a:tc>
                  <a:txBody>
                    <a:bodyPr/>
                    <a:lstStyle/>
                    <a:p>
                      <a:pPr algn="l" fontAlgn="ctr"/>
                      <a:r>
                        <a:rPr lang="fr-FR" sz="1600" b="0" i="0" u="none" strike="noStrike" dirty="0">
                          <a:solidFill>
                            <a:srgbClr val="000000"/>
                          </a:solidFill>
                          <a:effectLst/>
                          <a:latin typeface="+mj-lt"/>
                        </a:rPr>
                        <a:t>Ancienne SGA du Ministère des Finances</a:t>
                      </a:r>
                    </a:p>
                  </a:txBody>
                  <a:tcPr marL="9525" marR="9525" marT="9525" marB="0" anchor="ctr">
                    <a:solidFill>
                      <a:srgbClr val="AECFD6"/>
                    </a:solidFill>
                  </a:tcPr>
                </a:tc>
                <a:tc>
                  <a:txBody>
                    <a:bodyPr/>
                    <a:lstStyle/>
                    <a:p>
                      <a:pPr algn="l" fontAlgn="ctr"/>
                      <a:r>
                        <a:rPr lang="fr-FR" sz="1600" b="0" i="0" u="none" strike="noStrike" dirty="0">
                          <a:solidFill>
                            <a:srgbClr val="000000"/>
                          </a:solidFill>
                          <a:effectLst/>
                          <a:latin typeface="+mj-lt"/>
                        </a:rPr>
                        <a:t>Personne Ressource</a:t>
                      </a:r>
                    </a:p>
                  </a:txBody>
                  <a:tcPr marL="9525" marR="9525" marT="9525" marB="0" anchor="ctr">
                    <a:solidFill>
                      <a:srgbClr val="AECFD6"/>
                    </a:solidFill>
                  </a:tcPr>
                </a:tc>
                <a:extLst>
                  <a:ext uri="{0D108BD9-81ED-4DB2-BD59-A6C34878D82A}">
                    <a16:rowId xmlns:a16="http://schemas.microsoft.com/office/drawing/2014/main" val="3494225276"/>
                  </a:ext>
                </a:extLst>
              </a:tr>
              <a:tr h="508499">
                <a:tc>
                  <a:txBody>
                    <a:bodyPr/>
                    <a:lstStyle/>
                    <a:p>
                      <a:pPr algn="l" fontAlgn="ctr"/>
                      <a:r>
                        <a:rPr lang="fr-FR" sz="1600" b="0" i="0" u="none" strike="noStrike" dirty="0" err="1">
                          <a:solidFill>
                            <a:srgbClr val="000000"/>
                          </a:solidFill>
                          <a:effectLst/>
                          <a:latin typeface="+mj-lt"/>
                        </a:rPr>
                        <a:t>Waziri</a:t>
                      </a:r>
                      <a:r>
                        <a:rPr lang="fr-FR" sz="1600" b="0" i="0" u="none" strike="noStrike" dirty="0">
                          <a:solidFill>
                            <a:srgbClr val="000000"/>
                          </a:solidFill>
                          <a:effectLst/>
                          <a:latin typeface="+mj-lt"/>
                        </a:rPr>
                        <a:t> </a:t>
                      </a:r>
                      <a:r>
                        <a:rPr lang="fr-FR" sz="1600" b="0" i="0" u="none" strike="noStrike" dirty="0" err="1">
                          <a:solidFill>
                            <a:srgbClr val="000000"/>
                          </a:solidFill>
                          <a:effectLst/>
                          <a:latin typeface="+mj-lt"/>
                        </a:rPr>
                        <a:t>Mato</a:t>
                      </a:r>
                      <a:r>
                        <a:rPr lang="fr-FR" sz="1600" b="0" i="0" u="none" strike="noStrike" dirty="0">
                          <a:solidFill>
                            <a:srgbClr val="000000"/>
                          </a:solidFill>
                          <a:effectLst/>
                          <a:latin typeface="+mj-lt"/>
                        </a:rPr>
                        <a:t> Maman </a:t>
                      </a: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Ministère de l'Emploi du Travail et de la Protection Sociale (MET/PS)</a:t>
                      </a: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Directeur de Cabinet du</a:t>
                      </a:r>
                      <a:r>
                        <a:rPr lang="fr-FR" sz="1600" b="0" i="0" u="none" strike="noStrike" baseline="0" dirty="0">
                          <a:solidFill>
                            <a:srgbClr val="000000"/>
                          </a:solidFill>
                          <a:effectLst/>
                          <a:latin typeface="+mj-lt"/>
                        </a:rPr>
                        <a:t> Ministre</a:t>
                      </a:r>
                      <a:endParaRPr lang="fr-FR" sz="1600" b="0" i="0" u="none" strike="noStrike" dirty="0">
                        <a:solidFill>
                          <a:srgbClr val="000000"/>
                        </a:solidFill>
                        <a:effectLst/>
                        <a:latin typeface="+mj-lt"/>
                      </a:endParaRPr>
                    </a:p>
                  </a:txBody>
                  <a:tcPr marL="9525" marR="9525" marT="9525" marB="0" anchor="ctr">
                    <a:solidFill>
                      <a:srgbClr val="E5EDF1"/>
                    </a:solidFill>
                  </a:tcPr>
                </a:tc>
                <a:extLst>
                  <a:ext uri="{0D108BD9-81ED-4DB2-BD59-A6C34878D82A}">
                    <a16:rowId xmlns:a16="http://schemas.microsoft.com/office/drawing/2014/main" val="3576007968"/>
                  </a:ext>
                </a:extLst>
              </a:tr>
              <a:tr h="376643">
                <a:tc>
                  <a:txBody>
                    <a:bodyPr/>
                    <a:lstStyle/>
                    <a:p>
                      <a:pPr algn="l" fontAlgn="ctr"/>
                      <a:r>
                        <a:rPr lang="fr-FR" sz="1600" b="0" i="0" u="none" strike="noStrike" dirty="0">
                          <a:solidFill>
                            <a:srgbClr val="000000"/>
                          </a:solidFill>
                          <a:effectLst/>
                          <a:latin typeface="+mj-lt"/>
                        </a:rPr>
                        <a:t>Dr </a:t>
                      </a:r>
                      <a:r>
                        <a:rPr lang="fr-FR" sz="1600" b="0" i="0" u="none" strike="noStrike" dirty="0" err="1">
                          <a:solidFill>
                            <a:srgbClr val="000000"/>
                          </a:solidFill>
                          <a:effectLst/>
                          <a:latin typeface="+mj-lt"/>
                        </a:rPr>
                        <a:t>Ranaou</a:t>
                      </a:r>
                      <a:r>
                        <a:rPr lang="fr-FR" sz="1600" b="0" i="0" u="none" strike="noStrike" dirty="0">
                          <a:solidFill>
                            <a:srgbClr val="000000"/>
                          </a:solidFill>
                          <a:effectLst/>
                          <a:latin typeface="+mj-lt"/>
                        </a:rPr>
                        <a:t> </a:t>
                      </a:r>
                      <a:r>
                        <a:rPr lang="fr-FR" sz="1600" b="0" i="0" u="none" strike="noStrike" dirty="0" err="1">
                          <a:solidFill>
                            <a:srgbClr val="000000"/>
                          </a:solidFill>
                          <a:effectLst/>
                          <a:latin typeface="+mj-lt"/>
                        </a:rPr>
                        <a:t>Abaché</a:t>
                      </a:r>
                      <a:endParaRPr lang="fr-FR" sz="1600" b="0" i="0" u="none" strike="noStrike" dirty="0">
                        <a:solidFill>
                          <a:srgbClr val="000000"/>
                        </a:solidFill>
                        <a:effectLst/>
                        <a:latin typeface="+mj-lt"/>
                      </a:endParaRPr>
                    </a:p>
                  </a:txBody>
                  <a:tcPr marL="9525" marR="9525" marT="9525" marB="0" anchor="ctr">
                    <a:solidFill>
                      <a:srgbClr val="AECFD6"/>
                    </a:solidFill>
                  </a:tcPr>
                </a:tc>
                <a:tc>
                  <a:txBody>
                    <a:bodyPr/>
                    <a:lstStyle/>
                    <a:p>
                      <a:pPr algn="l" fontAlgn="ctr"/>
                      <a:r>
                        <a:rPr lang="fr-FR" sz="1600" b="0" i="0" u="none" strike="noStrike" dirty="0">
                          <a:solidFill>
                            <a:srgbClr val="000000"/>
                          </a:solidFill>
                          <a:effectLst/>
                          <a:latin typeface="+mj-lt"/>
                        </a:rPr>
                        <a:t>Ministère de la Santé Publique / MSP</a:t>
                      </a:r>
                    </a:p>
                  </a:txBody>
                  <a:tcPr marL="9525" marR="9525" marT="9525" marB="0" anchor="ctr">
                    <a:solidFill>
                      <a:srgbClr val="AECFD6"/>
                    </a:solidFill>
                  </a:tcPr>
                </a:tc>
                <a:tc>
                  <a:txBody>
                    <a:bodyPr/>
                    <a:lstStyle/>
                    <a:p>
                      <a:pPr algn="l" fontAlgn="ctr"/>
                      <a:r>
                        <a:rPr lang="fr-FR" sz="1600" b="0" i="0" u="none" strike="noStrike" dirty="0">
                          <a:solidFill>
                            <a:srgbClr val="000000"/>
                          </a:solidFill>
                          <a:effectLst/>
                          <a:latin typeface="+mj-lt"/>
                        </a:rPr>
                        <a:t>Secrétaire Général</a:t>
                      </a:r>
                    </a:p>
                  </a:txBody>
                  <a:tcPr marL="9525" marR="9525" marT="9525" marB="0" anchor="ctr">
                    <a:solidFill>
                      <a:srgbClr val="AECFD6"/>
                    </a:solidFill>
                  </a:tcPr>
                </a:tc>
                <a:extLst>
                  <a:ext uri="{0D108BD9-81ED-4DB2-BD59-A6C34878D82A}">
                    <a16:rowId xmlns:a16="http://schemas.microsoft.com/office/drawing/2014/main" val="2931542892"/>
                  </a:ext>
                </a:extLst>
              </a:tr>
              <a:tr h="508499">
                <a:tc>
                  <a:txBody>
                    <a:bodyPr/>
                    <a:lstStyle/>
                    <a:p>
                      <a:pPr algn="l" fontAlgn="ctr"/>
                      <a:r>
                        <a:rPr lang="fr-FR" sz="1600" b="0" i="0" u="none" strike="noStrike" dirty="0">
                          <a:solidFill>
                            <a:srgbClr val="000000"/>
                          </a:solidFill>
                          <a:effectLst/>
                          <a:latin typeface="+mj-lt"/>
                        </a:rPr>
                        <a:t>Dr Garba Djibo</a:t>
                      </a: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Ministère de la Santé Publique / MSP</a:t>
                      </a: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Directeur des Etudes et de la Programmation </a:t>
                      </a:r>
                    </a:p>
                  </a:txBody>
                  <a:tcPr marL="9525" marR="9525" marT="9525" marB="0" anchor="ctr">
                    <a:solidFill>
                      <a:srgbClr val="E5EDF1"/>
                    </a:solidFill>
                  </a:tcPr>
                </a:tc>
                <a:extLst>
                  <a:ext uri="{0D108BD9-81ED-4DB2-BD59-A6C34878D82A}">
                    <a16:rowId xmlns:a16="http://schemas.microsoft.com/office/drawing/2014/main" val="57863660"/>
                  </a:ext>
                </a:extLst>
              </a:tr>
              <a:tr h="430169">
                <a:tc>
                  <a:txBody>
                    <a:bodyPr/>
                    <a:lstStyle/>
                    <a:p>
                      <a:pPr algn="l" fontAlgn="ctr"/>
                      <a:r>
                        <a:rPr lang="fr-FR" sz="1600" b="0" i="0" u="none" strike="noStrike" dirty="0" err="1">
                          <a:solidFill>
                            <a:srgbClr val="000000"/>
                          </a:solidFill>
                          <a:effectLst/>
                          <a:latin typeface="+mj-lt"/>
                        </a:rPr>
                        <a:t>Mainassara</a:t>
                      </a:r>
                      <a:r>
                        <a:rPr lang="fr-FR" sz="1600" b="0" i="0" u="none" strike="noStrike" dirty="0">
                          <a:solidFill>
                            <a:srgbClr val="000000"/>
                          </a:solidFill>
                          <a:effectLst/>
                          <a:latin typeface="+mj-lt"/>
                        </a:rPr>
                        <a:t> </a:t>
                      </a:r>
                      <a:r>
                        <a:rPr lang="fr-FR" sz="1600" b="0" i="0" u="none" strike="noStrike" dirty="0" err="1">
                          <a:solidFill>
                            <a:srgbClr val="000000"/>
                          </a:solidFill>
                          <a:effectLst/>
                          <a:latin typeface="+mj-lt"/>
                        </a:rPr>
                        <a:t>Assouman</a:t>
                      </a:r>
                      <a:endParaRPr lang="fr-FR" sz="1600" b="0" i="0" u="none" strike="noStrike" dirty="0">
                        <a:solidFill>
                          <a:srgbClr val="000000"/>
                        </a:solidFill>
                        <a:effectLst/>
                        <a:latin typeface="+mj-lt"/>
                      </a:endParaRP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Ministère du Plan</a:t>
                      </a:r>
                    </a:p>
                  </a:txBody>
                  <a:tcPr marL="9525" marR="9525" marT="9525" marB="0" anchor="ctr">
                    <a:solidFill>
                      <a:srgbClr val="E5EDF1"/>
                    </a:solidFill>
                  </a:tcPr>
                </a:tc>
                <a:tc>
                  <a:txBody>
                    <a:bodyPr/>
                    <a:lstStyle/>
                    <a:p>
                      <a:r>
                        <a:rPr lang="fr-FR" sz="1600" dirty="0">
                          <a:latin typeface="+mj-lt"/>
                        </a:rPr>
                        <a:t>Directeur Général de du</a:t>
                      </a:r>
                      <a:r>
                        <a:rPr lang="fr-FR" sz="1600" baseline="0" dirty="0">
                          <a:latin typeface="+mj-lt"/>
                        </a:rPr>
                        <a:t> plan et de la prospective</a:t>
                      </a:r>
                      <a:endParaRPr lang="es-ES_tradnl" sz="1600" dirty="0">
                        <a:latin typeface="+mj-lt"/>
                      </a:endParaRPr>
                    </a:p>
                  </a:txBody>
                  <a:tcPr>
                    <a:solidFill>
                      <a:srgbClr val="E5EDF1"/>
                    </a:solidFill>
                  </a:tcPr>
                </a:tc>
                <a:extLst>
                  <a:ext uri="{0D108BD9-81ED-4DB2-BD59-A6C34878D82A}">
                    <a16:rowId xmlns:a16="http://schemas.microsoft.com/office/drawing/2014/main" val="10010"/>
                  </a:ext>
                </a:extLst>
              </a:tr>
              <a:tr h="508499">
                <a:tc>
                  <a:txBody>
                    <a:bodyPr/>
                    <a:lstStyle/>
                    <a:p>
                      <a:pPr algn="l" fontAlgn="ctr"/>
                      <a:r>
                        <a:rPr lang="fr-FR" sz="1600" b="0" i="0" u="none" strike="noStrike" dirty="0">
                          <a:solidFill>
                            <a:srgbClr val="000000"/>
                          </a:solidFill>
                          <a:effectLst/>
                          <a:latin typeface="+mj-lt"/>
                        </a:rPr>
                        <a:t>Mme Seydou Zeinabou</a:t>
                      </a: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Ministère des Finances</a:t>
                      </a:r>
                    </a:p>
                  </a:txBody>
                  <a:tcPr marL="9525" marR="9525" marT="9525" marB="0" anchor="ctr">
                    <a:solidFill>
                      <a:srgbClr val="E5EDF1"/>
                    </a:solidFill>
                  </a:tcPr>
                </a:tc>
                <a:tc>
                  <a:txBody>
                    <a:bodyPr/>
                    <a:lstStyle/>
                    <a:p>
                      <a:r>
                        <a:rPr lang="es-ES_tradnl" sz="1600" dirty="0" err="1">
                          <a:latin typeface="+mj-lt"/>
                        </a:rPr>
                        <a:t>Assistante</a:t>
                      </a:r>
                      <a:r>
                        <a:rPr lang="es-ES_tradnl" sz="1600" dirty="0">
                          <a:latin typeface="+mj-lt"/>
                        </a:rPr>
                        <a:t> du </a:t>
                      </a:r>
                      <a:r>
                        <a:rPr lang="es-ES_tradnl" sz="1600" dirty="0" err="1">
                          <a:latin typeface="+mj-lt"/>
                        </a:rPr>
                        <a:t>Directeur</a:t>
                      </a:r>
                      <a:r>
                        <a:rPr lang="es-ES_tradnl" sz="1600" dirty="0">
                          <a:latin typeface="+mj-lt"/>
                        </a:rPr>
                        <a:t> </a:t>
                      </a:r>
                      <a:r>
                        <a:rPr lang="es-ES_tradnl" sz="1600" dirty="0" err="1">
                          <a:latin typeface="+mj-lt"/>
                        </a:rPr>
                        <a:t>Général</a:t>
                      </a:r>
                      <a:r>
                        <a:rPr lang="es-ES_tradnl" sz="1600" baseline="0" dirty="0">
                          <a:latin typeface="+mj-lt"/>
                        </a:rPr>
                        <a:t> du Budget</a:t>
                      </a:r>
                      <a:endParaRPr lang="es-ES_tradnl" sz="1600" dirty="0">
                        <a:latin typeface="+mj-lt"/>
                      </a:endParaRPr>
                    </a:p>
                  </a:txBody>
                  <a:tcPr>
                    <a:solidFill>
                      <a:srgbClr val="E5EDF1"/>
                    </a:solidFill>
                  </a:tcPr>
                </a:tc>
                <a:extLst>
                  <a:ext uri="{0D108BD9-81ED-4DB2-BD59-A6C34878D82A}">
                    <a16:rowId xmlns:a16="http://schemas.microsoft.com/office/drawing/2014/main" val="10011"/>
                  </a:ext>
                </a:extLst>
              </a:tr>
              <a:tr h="508499">
                <a:tc>
                  <a:txBody>
                    <a:bodyPr/>
                    <a:lstStyle/>
                    <a:p>
                      <a:pPr algn="l" fontAlgn="ctr"/>
                      <a:r>
                        <a:rPr lang="fr-FR" sz="1600" b="0" i="0" u="none" strike="noStrike" dirty="0">
                          <a:solidFill>
                            <a:srgbClr val="000000"/>
                          </a:solidFill>
                          <a:effectLst/>
                          <a:latin typeface="+mj-lt"/>
                        </a:rPr>
                        <a:t>Abdou Galo Karimou</a:t>
                      </a:r>
                    </a:p>
                  </a:txBody>
                  <a:tcPr marL="9525" marR="9525" marT="9525" marB="0" anchor="ctr">
                    <a:solidFill>
                      <a:srgbClr val="E5EDF1"/>
                    </a:solidFill>
                  </a:tcPr>
                </a:tc>
                <a:tc>
                  <a:txBody>
                    <a:bodyPr/>
                    <a:lstStyle/>
                    <a:p>
                      <a:pPr algn="l" fontAlgn="ctr"/>
                      <a:r>
                        <a:rPr lang="fr-FR" sz="1600" b="0" i="0" u="none" strike="noStrike" dirty="0">
                          <a:solidFill>
                            <a:srgbClr val="000000"/>
                          </a:solidFill>
                          <a:effectLst/>
                          <a:latin typeface="+mj-lt"/>
                        </a:rPr>
                        <a:t>Cabinet du Premier Ministre / GTR-CSU</a:t>
                      </a:r>
                    </a:p>
                  </a:txBody>
                  <a:tcPr marL="9525" marR="9525" marT="9525" marB="0" anchor="ctr">
                    <a:solidFill>
                      <a:srgbClr val="E5EDF1"/>
                    </a:solidFill>
                  </a:tcPr>
                </a:tc>
                <a:tc>
                  <a:txBody>
                    <a:bodyPr/>
                    <a:lstStyle/>
                    <a:p>
                      <a:r>
                        <a:rPr lang="es-ES_tradnl" sz="1600" dirty="0" err="1">
                          <a:latin typeface="+mj-lt"/>
                        </a:rPr>
                        <a:t>Conseiller</a:t>
                      </a:r>
                      <a:r>
                        <a:rPr lang="es-ES_tradnl" sz="1600" dirty="0">
                          <a:latin typeface="+mj-lt"/>
                        </a:rPr>
                        <a:t> </a:t>
                      </a:r>
                      <a:r>
                        <a:rPr lang="es-ES_tradnl" sz="1600" dirty="0" err="1">
                          <a:latin typeface="+mj-lt"/>
                        </a:rPr>
                        <a:t>Technique</a:t>
                      </a:r>
                      <a:endParaRPr lang="es-ES_tradnl" sz="1600" dirty="0">
                        <a:latin typeface="+mj-lt"/>
                      </a:endParaRPr>
                    </a:p>
                  </a:txBody>
                  <a:tcPr>
                    <a:solidFill>
                      <a:srgbClr val="E5EDF1"/>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69251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07514-02B8-534C-BE35-6FB182F1D27B}"/>
              </a:ext>
            </a:extLst>
          </p:cNvPr>
          <p:cNvSpPr>
            <a:spLocks noGrp="1"/>
          </p:cNvSpPr>
          <p:nvPr>
            <p:ph type="title"/>
          </p:nvPr>
        </p:nvSpPr>
        <p:spPr>
          <a:xfrm>
            <a:off x="838200" y="207466"/>
            <a:ext cx="10515600" cy="927652"/>
          </a:xfrm>
        </p:spPr>
        <p:txBody>
          <a:bodyPr>
            <a:normAutofit/>
          </a:bodyPr>
          <a:lstStyle/>
          <a:p>
            <a:r>
              <a:rPr lang="fr-FR" sz="4400" dirty="0">
                <a:latin typeface="Arial"/>
                <a:cs typeface="Arial"/>
              </a:rPr>
              <a:t>PARTICIPANTS</a:t>
            </a:r>
          </a:p>
        </p:txBody>
      </p:sp>
      <p:graphicFrame>
        <p:nvGraphicFramePr>
          <p:cNvPr id="4" name="Table 4">
            <a:extLst>
              <a:ext uri="{FF2B5EF4-FFF2-40B4-BE49-F238E27FC236}">
                <a16:creationId xmlns:a16="http://schemas.microsoft.com/office/drawing/2014/main" id="{9E15E997-AF51-6943-A7EC-054162E8CA08}"/>
              </a:ext>
            </a:extLst>
          </p:cNvPr>
          <p:cNvGraphicFramePr>
            <a:graphicFrameLocks noGrp="1"/>
          </p:cNvGraphicFramePr>
          <p:nvPr>
            <p:ph idx="1"/>
            <p:extLst>
              <p:ext uri="{D42A27DB-BD31-4B8C-83A1-F6EECF244321}">
                <p14:modId xmlns:p14="http://schemas.microsoft.com/office/powerpoint/2010/main" val="1000697949"/>
              </p:ext>
            </p:extLst>
          </p:nvPr>
        </p:nvGraphicFramePr>
        <p:xfrm>
          <a:off x="322982" y="1135118"/>
          <a:ext cx="11567161" cy="4751070"/>
        </p:xfrm>
        <a:graphic>
          <a:graphicData uri="http://schemas.openxmlformats.org/drawingml/2006/table">
            <a:tbl>
              <a:tblPr firstRow="1" bandRow="1">
                <a:tableStyleId>{8799B23B-EC83-4686-B30A-512413B5E67A}</a:tableStyleId>
              </a:tblPr>
              <a:tblGrid>
                <a:gridCol w="2636342">
                  <a:extLst>
                    <a:ext uri="{9D8B030D-6E8A-4147-A177-3AD203B41FA5}">
                      <a16:colId xmlns:a16="http://schemas.microsoft.com/office/drawing/2014/main" val="2611634074"/>
                    </a:ext>
                  </a:extLst>
                </a:gridCol>
                <a:gridCol w="2936383">
                  <a:extLst>
                    <a:ext uri="{9D8B030D-6E8A-4147-A177-3AD203B41FA5}">
                      <a16:colId xmlns:a16="http://schemas.microsoft.com/office/drawing/2014/main" val="3659782129"/>
                    </a:ext>
                  </a:extLst>
                </a:gridCol>
                <a:gridCol w="2395470">
                  <a:extLst>
                    <a:ext uri="{9D8B030D-6E8A-4147-A177-3AD203B41FA5}">
                      <a16:colId xmlns:a16="http://schemas.microsoft.com/office/drawing/2014/main" val="539821896"/>
                    </a:ext>
                  </a:extLst>
                </a:gridCol>
                <a:gridCol w="3598966">
                  <a:extLst>
                    <a:ext uri="{9D8B030D-6E8A-4147-A177-3AD203B41FA5}">
                      <a16:colId xmlns:a16="http://schemas.microsoft.com/office/drawing/2014/main" val="1186978603"/>
                    </a:ext>
                  </a:extLst>
                </a:gridCol>
              </a:tblGrid>
              <a:tr h="370523">
                <a:tc>
                  <a:txBody>
                    <a:bodyPr/>
                    <a:lstStyle/>
                    <a:p>
                      <a:r>
                        <a:rPr lang="fr-FR" sz="1800" dirty="0">
                          <a:latin typeface="+mj-lt"/>
                        </a:rPr>
                        <a:t>NOM</a:t>
                      </a:r>
                    </a:p>
                  </a:txBody>
                  <a:tcPr/>
                </a:tc>
                <a:tc>
                  <a:txBody>
                    <a:bodyPr/>
                    <a:lstStyle/>
                    <a:p>
                      <a:r>
                        <a:rPr lang="fr-FR" sz="1800" dirty="0">
                          <a:latin typeface="+mj-lt"/>
                        </a:rPr>
                        <a:t>ORGANISATION</a:t>
                      </a:r>
                    </a:p>
                  </a:txBody>
                  <a:tcPr/>
                </a:tc>
                <a:tc>
                  <a:txBody>
                    <a:bodyPr/>
                    <a:lstStyle/>
                    <a:p>
                      <a:r>
                        <a:rPr lang="fr-FR" sz="1800" dirty="0">
                          <a:latin typeface="+mj-lt"/>
                        </a:rPr>
                        <a:t>TITRE</a:t>
                      </a:r>
                    </a:p>
                  </a:txBody>
                  <a:tcPr/>
                </a:tc>
                <a:tc>
                  <a:txBody>
                    <a:bodyPr/>
                    <a:lstStyle/>
                    <a:p>
                      <a:r>
                        <a:rPr lang="fr-FR" sz="1800" dirty="0">
                          <a:latin typeface="+mj-lt"/>
                        </a:rPr>
                        <a:t>COMPÉTENCE LE PLUS DÉVELOPPÉE GRÂCE AU L4UHC</a:t>
                      </a:r>
                    </a:p>
                  </a:txBody>
                  <a:tcPr/>
                </a:tc>
                <a:extLst>
                  <a:ext uri="{0D108BD9-81ED-4DB2-BD59-A6C34878D82A}">
                    <a16:rowId xmlns:a16="http://schemas.microsoft.com/office/drawing/2014/main" val="43857920"/>
                  </a:ext>
                </a:extLst>
              </a:tr>
              <a:tr h="370523">
                <a:tc>
                  <a:txBody>
                    <a:bodyPr/>
                    <a:lstStyle/>
                    <a:p>
                      <a:pPr algn="l" fontAlgn="ctr"/>
                      <a:r>
                        <a:rPr lang="fr-FR" sz="1800" b="0" i="0" u="none" strike="noStrike" dirty="0">
                          <a:solidFill>
                            <a:srgbClr val="000000"/>
                          </a:solidFill>
                          <a:effectLst/>
                          <a:latin typeface="+mj-lt"/>
                        </a:rPr>
                        <a:t>Amadou </a:t>
                      </a:r>
                      <a:r>
                        <a:rPr lang="fr-FR" sz="1800" b="0" i="0" u="none" strike="noStrike" dirty="0" err="1">
                          <a:solidFill>
                            <a:srgbClr val="000000"/>
                          </a:solidFill>
                          <a:effectLst/>
                          <a:latin typeface="+mj-lt"/>
                        </a:rPr>
                        <a:t>Saley</a:t>
                      </a:r>
                      <a:r>
                        <a:rPr lang="fr-FR" sz="1800" b="0" i="0" u="none" strike="noStrike" dirty="0">
                          <a:solidFill>
                            <a:srgbClr val="000000"/>
                          </a:solidFill>
                          <a:effectLst/>
                          <a:latin typeface="+mj-lt"/>
                        </a:rPr>
                        <a:t> Oumarou</a:t>
                      </a:r>
                    </a:p>
                  </a:txBody>
                  <a:tcPr marL="9525" marR="9525" marT="9525" marB="0" anchor="ctr"/>
                </a:tc>
                <a:tc>
                  <a:txBody>
                    <a:bodyPr/>
                    <a:lstStyle/>
                    <a:p>
                      <a:pPr algn="l" fontAlgn="ctr"/>
                      <a:r>
                        <a:rPr lang="fr-FR" sz="1800" b="0" i="0" u="none" strike="noStrike" dirty="0">
                          <a:solidFill>
                            <a:srgbClr val="000000"/>
                          </a:solidFill>
                          <a:effectLst/>
                          <a:latin typeface="+mj-lt"/>
                        </a:rPr>
                        <a:t>Haut-Commissariat à la Modernisation de l'Etat</a:t>
                      </a:r>
                    </a:p>
                  </a:txBody>
                  <a:tcPr marL="9525" marR="9525" marT="9525" marB="0" anchor="ctr"/>
                </a:tc>
                <a:tc>
                  <a:txBody>
                    <a:bodyPr/>
                    <a:lstStyle/>
                    <a:p>
                      <a:pPr algn="l" fontAlgn="ctr"/>
                      <a:r>
                        <a:rPr lang="fr-FR" sz="1800" b="0" i="0" u="none" strike="noStrike" dirty="0">
                          <a:solidFill>
                            <a:srgbClr val="000000"/>
                          </a:solidFill>
                          <a:effectLst/>
                          <a:latin typeface="+mj-lt"/>
                        </a:rPr>
                        <a:t>Haut-Commissaire</a:t>
                      </a:r>
                    </a:p>
                  </a:txBody>
                  <a:tcPr marL="9525" marR="9525" marT="9525" marB="0" anchor="ctr"/>
                </a:tc>
                <a:tc>
                  <a:txBody>
                    <a:bodyPr/>
                    <a:lstStyle/>
                    <a:p>
                      <a:r>
                        <a:rPr lang="es-ES_tradnl" sz="1800" dirty="0">
                          <a:latin typeface="+mj-lt"/>
                        </a:rPr>
                        <a:t>L’écoute approfondie</a:t>
                      </a:r>
                    </a:p>
                  </a:txBody>
                  <a:tcPr/>
                </a:tc>
                <a:extLst>
                  <a:ext uri="{0D108BD9-81ED-4DB2-BD59-A6C34878D82A}">
                    <a16:rowId xmlns:a16="http://schemas.microsoft.com/office/drawing/2014/main" val="843469414"/>
                  </a:ext>
                </a:extLst>
              </a:tr>
              <a:tr h="370523">
                <a:tc>
                  <a:txBody>
                    <a:bodyPr/>
                    <a:lstStyle/>
                    <a:p>
                      <a:pPr algn="l" fontAlgn="ctr"/>
                      <a:r>
                        <a:rPr lang="fr-FR" sz="1800" b="0" i="0" u="none" strike="noStrike" dirty="0">
                          <a:solidFill>
                            <a:srgbClr val="000000"/>
                          </a:solidFill>
                          <a:effectLst/>
                          <a:latin typeface="+mj-lt"/>
                        </a:rPr>
                        <a:t>Ali Bety</a:t>
                      </a:r>
                    </a:p>
                  </a:txBody>
                  <a:tcPr marL="9525" marR="9525" marT="9525" marB="0" anchor="ctr"/>
                </a:tc>
                <a:tc>
                  <a:txBody>
                    <a:bodyPr/>
                    <a:lstStyle/>
                    <a:p>
                      <a:pPr algn="l" fontAlgn="ctr"/>
                      <a:r>
                        <a:rPr lang="fr-FR" sz="1800" b="0" i="0" u="none" strike="noStrike" dirty="0">
                          <a:solidFill>
                            <a:srgbClr val="000000"/>
                          </a:solidFill>
                          <a:effectLst/>
                          <a:latin typeface="+mj-lt"/>
                        </a:rPr>
                        <a:t>Haut-Commissariat à l’Initiative 3 N</a:t>
                      </a:r>
                    </a:p>
                  </a:txBody>
                  <a:tcPr marL="9525" marR="9525" marT="9525" marB="0" anchor="ctr"/>
                </a:tc>
                <a:tc>
                  <a:txBody>
                    <a:bodyPr/>
                    <a:lstStyle/>
                    <a:p>
                      <a:pPr algn="l" fontAlgn="ctr"/>
                      <a:r>
                        <a:rPr lang="fr-FR" sz="1800" b="0" i="0" u="none" strike="noStrike" dirty="0">
                          <a:solidFill>
                            <a:srgbClr val="000000"/>
                          </a:solidFill>
                          <a:effectLst/>
                          <a:latin typeface="+mj-lt"/>
                        </a:rPr>
                        <a:t>Haut-Commissaire</a:t>
                      </a:r>
                      <a:r>
                        <a:rPr lang="fr-FR" sz="1800" b="0" i="0" u="none" strike="noStrike" baseline="0" dirty="0">
                          <a:solidFill>
                            <a:srgbClr val="000000"/>
                          </a:solidFill>
                          <a:effectLst/>
                          <a:latin typeface="+mj-lt"/>
                        </a:rPr>
                        <a:t> - </a:t>
                      </a:r>
                      <a:r>
                        <a:rPr lang="fr-FR" sz="1800" b="0" i="0" u="none" strike="noStrike" dirty="0">
                          <a:solidFill>
                            <a:srgbClr val="000000"/>
                          </a:solidFill>
                          <a:effectLst/>
                          <a:latin typeface="+mj-lt"/>
                        </a:rPr>
                        <a:t>Ministre</a:t>
                      </a:r>
                    </a:p>
                  </a:txBody>
                  <a:tcPr marL="9525" marR="9525" marT="9525" marB="0" anchor="ctr"/>
                </a:tc>
                <a:tc>
                  <a:txBody>
                    <a:bodyPr/>
                    <a:lstStyle/>
                    <a:p>
                      <a:r>
                        <a:rPr lang="es-ES_tradnl" sz="1800" dirty="0">
                          <a:latin typeface="+mj-lt"/>
                        </a:rPr>
                        <a:t>L’écoute </a:t>
                      </a:r>
                      <a:r>
                        <a:rPr lang="es-ES_tradnl" sz="1800" dirty="0" err="1">
                          <a:latin typeface="+mj-lt"/>
                        </a:rPr>
                        <a:t>approndie</a:t>
                      </a:r>
                      <a:endParaRPr lang="es-ES_tradnl" sz="1800" dirty="0">
                        <a:latin typeface="+mj-lt"/>
                      </a:endParaRPr>
                    </a:p>
                  </a:txBody>
                  <a:tcPr/>
                </a:tc>
                <a:extLst>
                  <a:ext uri="{0D108BD9-81ED-4DB2-BD59-A6C34878D82A}">
                    <a16:rowId xmlns:a16="http://schemas.microsoft.com/office/drawing/2014/main" val="3896475347"/>
                  </a:ext>
                </a:extLst>
              </a:tr>
              <a:tr h="370523">
                <a:tc>
                  <a:txBody>
                    <a:bodyPr/>
                    <a:lstStyle/>
                    <a:p>
                      <a:pPr algn="l" fontAlgn="ctr"/>
                      <a:r>
                        <a:rPr lang="fr-FR" sz="1800" b="0" i="0" u="none" strike="noStrike" dirty="0" err="1">
                          <a:solidFill>
                            <a:srgbClr val="000000"/>
                          </a:solidFill>
                          <a:effectLst/>
                          <a:latin typeface="+mj-lt"/>
                        </a:rPr>
                        <a:t>Nouhou</a:t>
                      </a:r>
                      <a:r>
                        <a:rPr lang="fr-FR" sz="1800" b="0" i="0" u="none" strike="noStrike" dirty="0">
                          <a:solidFill>
                            <a:srgbClr val="000000"/>
                          </a:solidFill>
                          <a:effectLst/>
                          <a:latin typeface="+mj-lt"/>
                        </a:rPr>
                        <a:t> Mahamadou </a:t>
                      </a:r>
                      <a:r>
                        <a:rPr lang="fr-FR" sz="1800" b="0" i="0" u="none" strike="noStrike" dirty="0" err="1">
                          <a:solidFill>
                            <a:srgbClr val="000000"/>
                          </a:solidFill>
                          <a:effectLst/>
                          <a:latin typeface="+mj-lt"/>
                        </a:rPr>
                        <a:t>Arzika</a:t>
                      </a:r>
                      <a:endParaRPr lang="fr-FR" sz="1800" b="0" i="0" u="none" strike="noStrike" dirty="0">
                        <a:solidFill>
                          <a:srgbClr val="000000"/>
                        </a:solidFill>
                        <a:effectLst/>
                        <a:latin typeface="+mj-lt"/>
                      </a:endParaRPr>
                    </a:p>
                  </a:txBody>
                  <a:tcPr marL="9525" marR="9525" marT="9525" marB="0" anchor="ctr"/>
                </a:tc>
                <a:tc>
                  <a:txBody>
                    <a:bodyPr/>
                    <a:lstStyle/>
                    <a:p>
                      <a:pPr algn="l" fontAlgn="ctr"/>
                      <a:r>
                        <a:rPr lang="fr-FR" sz="1800" b="0" i="0" u="none" strike="noStrike" dirty="0">
                          <a:solidFill>
                            <a:srgbClr val="000000"/>
                          </a:solidFill>
                          <a:effectLst/>
                          <a:latin typeface="+mj-lt"/>
                        </a:rPr>
                        <a:t>Société Civile  (Mouvement pour la Promotion d’ne citoyenneté responsable / MPCR)</a:t>
                      </a:r>
                    </a:p>
                  </a:txBody>
                  <a:tcPr marL="9525" marR="9525" marT="9525" marB="0" anchor="ctr"/>
                </a:tc>
                <a:tc>
                  <a:txBody>
                    <a:bodyPr/>
                    <a:lstStyle/>
                    <a:p>
                      <a:pPr algn="l" fontAlgn="ctr"/>
                      <a:r>
                        <a:rPr lang="fr-FR" sz="1800" b="0" i="0" u="none" strike="noStrike" dirty="0">
                          <a:solidFill>
                            <a:srgbClr val="000000"/>
                          </a:solidFill>
                          <a:effectLst/>
                          <a:latin typeface="+mj-lt"/>
                        </a:rPr>
                        <a:t>Président</a:t>
                      </a:r>
                    </a:p>
                  </a:txBody>
                  <a:tcPr marL="9525" marR="9525" marT="9525" marB="0" anchor="ctr"/>
                </a:tc>
                <a:tc>
                  <a:txBody>
                    <a:bodyPr/>
                    <a:lstStyle/>
                    <a:p>
                      <a:r>
                        <a:rPr lang="es-ES_tradnl" sz="1800" dirty="0">
                          <a:latin typeface="+mj-lt"/>
                        </a:rPr>
                        <a:t>L’écoute </a:t>
                      </a:r>
                      <a:r>
                        <a:rPr lang="es-ES_tradnl" sz="1800" dirty="0" err="1">
                          <a:latin typeface="+mj-lt"/>
                        </a:rPr>
                        <a:t>appronfondie</a:t>
                      </a:r>
                      <a:endParaRPr lang="es-ES_tradnl" sz="1800" dirty="0">
                        <a:latin typeface="+mj-lt"/>
                      </a:endParaRPr>
                    </a:p>
                  </a:txBody>
                  <a:tcPr/>
                </a:tc>
                <a:extLst>
                  <a:ext uri="{0D108BD9-81ED-4DB2-BD59-A6C34878D82A}">
                    <a16:rowId xmlns:a16="http://schemas.microsoft.com/office/drawing/2014/main" val="334725054"/>
                  </a:ext>
                </a:extLst>
              </a:tr>
              <a:tr h="370523">
                <a:tc>
                  <a:txBody>
                    <a:bodyPr/>
                    <a:lstStyle/>
                    <a:p>
                      <a:pPr algn="l" fontAlgn="ctr"/>
                      <a:r>
                        <a:rPr lang="fr-FR" sz="1800" b="0" i="0" u="none" strike="noStrike" dirty="0">
                          <a:solidFill>
                            <a:srgbClr val="000000"/>
                          </a:solidFill>
                          <a:effectLst/>
                          <a:latin typeface="+mj-lt"/>
                        </a:rPr>
                        <a:t> Mme </a:t>
                      </a:r>
                      <a:r>
                        <a:rPr lang="fr-FR" sz="1800" b="0" i="0" u="none" strike="noStrike" dirty="0" err="1">
                          <a:solidFill>
                            <a:srgbClr val="000000"/>
                          </a:solidFill>
                          <a:effectLst/>
                          <a:latin typeface="+mj-lt"/>
                        </a:rPr>
                        <a:t>Rabo</a:t>
                      </a:r>
                      <a:r>
                        <a:rPr lang="fr-FR" sz="1800" b="0" i="0" u="none" strike="noStrike" dirty="0">
                          <a:solidFill>
                            <a:srgbClr val="000000"/>
                          </a:solidFill>
                          <a:effectLst/>
                          <a:latin typeface="+mj-lt"/>
                        </a:rPr>
                        <a:t> </a:t>
                      </a:r>
                      <a:r>
                        <a:rPr lang="fr-FR" sz="1800" b="0" i="0" u="none" strike="noStrike" kern="1200" dirty="0" err="1">
                          <a:solidFill>
                            <a:srgbClr val="000000"/>
                          </a:solidFill>
                          <a:effectLst/>
                          <a:latin typeface="+mj-lt"/>
                          <a:ea typeface="+mn-ea"/>
                          <a:cs typeface="+mn-cs"/>
                        </a:rPr>
                        <a:t>Fatchima</a:t>
                      </a:r>
                      <a:endParaRPr lang="fr-FR" sz="1800" b="0" i="0" u="none" strike="noStrike" dirty="0">
                        <a:solidFill>
                          <a:srgbClr val="000000"/>
                        </a:solidFill>
                        <a:effectLst/>
                        <a:latin typeface="+mj-lt"/>
                      </a:endParaRPr>
                    </a:p>
                  </a:txBody>
                  <a:tcPr marL="9525" marR="9525" marT="9525" marB="0" anchor="ctr"/>
                </a:tc>
                <a:tc>
                  <a:txBody>
                    <a:bodyPr/>
                    <a:lstStyle/>
                    <a:p>
                      <a:pPr algn="l" fontAlgn="ctr"/>
                      <a:r>
                        <a:rPr lang="fr-FR" sz="1800" b="0" i="0" u="none" strike="noStrike" dirty="0">
                          <a:solidFill>
                            <a:srgbClr val="000000"/>
                          </a:solidFill>
                          <a:effectLst/>
                          <a:latin typeface="+mj-lt"/>
                        </a:rPr>
                        <a:t>Ancienne SGA du Ministère des Finances</a:t>
                      </a:r>
                    </a:p>
                  </a:txBody>
                  <a:tcPr marL="9525" marR="9525" marT="9525" marB="0" anchor="ctr"/>
                </a:tc>
                <a:tc>
                  <a:txBody>
                    <a:bodyPr/>
                    <a:lstStyle/>
                    <a:p>
                      <a:pPr algn="l" fontAlgn="ctr"/>
                      <a:r>
                        <a:rPr lang="fr-FR" sz="1800" b="0" i="0" u="none" strike="noStrike" dirty="0">
                          <a:solidFill>
                            <a:srgbClr val="000000"/>
                          </a:solidFill>
                          <a:effectLst/>
                          <a:latin typeface="+mj-lt"/>
                        </a:rPr>
                        <a:t>Personne Ressource</a:t>
                      </a:r>
                    </a:p>
                  </a:txBody>
                  <a:tcPr marL="9525" marR="9525" marT="9525" marB="0" anchor="ctr"/>
                </a:tc>
                <a:tc>
                  <a:txBody>
                    <a:bodyPr/>
                    <a:lstStyle/>
                    <a:p>
                      <a:r>
                        <a:rPr lang="es-ES_tradnl" sz="1800" dirty="0">
                          <a:latin typeface="+mj-lt"/>
                        </a:rPr>
                        <a:t>L’écoute approfondie</a:t>
                      </a:r>
                    </a:p>
                  </a:txBody>
                  <a:tcPr/>
                </a:tc>
                <a:extLst>
                  <a:ext uri="{0D108BD9-81ED-4DB2-BD59-A6C34878D82A}">
                    <a16:rowId xmlns:a16="http://schemas.microsoft.com/office/drawing/2014/main" val="3494225276"/>
                  </a:ext>
                </a:extLst>
              </a:tr>
              <a:tr h="370523">
                <a:tc>
                  <a:txBody>
                    <a:bodyPr/>
                    <a:lstStyle/>
                    <a:p>
                      <a:pPr algn="l" fontAlgn="ctr"/>
                      <a:r>
                        <a:rPr lang="fr-FR" sz="1600" b="0" i="0" u="none" strike="noStrike" dirty="0">
                          <a:solidFill>
                            <a:srgbClr val="000000"/>
                          </a:solidFill>
                          <a:effectLst/>
                          <a:latin typeface="+mj-lt"/>
                        </a:rPr>
                        <a:t>Hon. </a:t>
                      </a:r>
                      <a:r>
                        <a:rPr lang="fr-FR" sz="1600" b="0" i="0" u="none" strike="noStrike" dirty="0" err="1">
                          <a:solidFill>
                            <a:srgbClr val="000000"/>
                          </a:solidFill>
                          <a:effectLst/>
                          <a:latin typeface="+mj-lt"/>
                        </a:rPr>
                        <a:t>Mamoudou</a:t>
                      </a:r>
                      <a:r>
                        <a:rPr lang="fr-FR" sz="1600" b="0" i="0" u="none" strike="noStrike" dirty="0">
                          <a:solidFill>
                            <a:srgbClr val="000000"/>
                          </a:solidFill>
                          <a:effectLst/>
                          <a:latin typeface="+mj-lt"/>
                        </a:rPr>
                        <a:t> </a:t>
                      </a:r>
                      <a:r>
                        <a:rPr lang="fr-FR" sz="1600" b="0" i="0" u="none" strike="noStrike" dirty="0" err="1">
                          <a:solidFill>
                            <a:srgbClr val="000000"/>
                          </a:solidFill>
                          <a:effectLst/>
                          <a:latin typeface="+mj-lt"/>
                        </a:rPr>
                        <a:t>Oumarou</a:t>
                      </a:r>
                      <a:endParaRPr lang="fr-FR" sz="1600" b="0" i="0" u="none" strike="noStrike" dirty="0">
                        <a:solidFill>
                          <a:srgbClr val="000000"/>
                        </a:solidFill>
                        <a:effectLst/>
                        <a:latin typeface="+mj-lt"/>
                      </a:endParaRPr>
                    </a:p>
                  </a:txBody>
                  <a:tcPr marL="9525" marR="9525" marT="9525"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1600" b="0" i="0" u="none" strike="noStrike" dirty="0">
                          <a:solidFill>
                            <a:srgbClr val="000000"/>
                          </a:solidFill>
                          <a:effectLst/>
                          <a:latin typeface="+mj-lt"/>
                        </a:rPr>
                        <a:t>Assemblée Nationale (Commission des Affaires Sociales et Culturelles)</a:t>
                      </a:r>
                    </a:p>
                  </a:txBody>
                  <a:tcPr marL="9525" marR="9525" marT="9525" marB="0" anchor="ctr"/>
                </a:tc>
                <a:tc>
                  <a:txBody>
                    <a:bodyPr/>
                    <a:lstStyle/>
                    <a:p>
                      <a:pPr algn="l" fontAlgn="ctr"/>
                      <a:r>
                        <a:rPr lang="fr-FR" sz="1600" b="0" i="0" u="none" strike="noStrike" dirty="0">
                          <a:solidFill>
                            <a:srgbClr val="000000"/>
                          </a:solidFill>
                          <a:effectLst/>
                          <a:latin typeface="+mj-lt"/>
                        </a:rPr>
                        <a:t>Honorable Député</a:t>
                      </a:r>
                    </a:p>
                  </a:txBody>
                  <a:tcPr marL="9525" marR="9525" marT="9525" marB="0" anchor="ctr"/>
                </a:tc>
                <a:tc>
                  <a:txBody>
                    <a:bodyPr/>
                    <a:lstStyle/>
                    <a:p>
                      <a:endParaRPr lang="es-ES_tradnl" sz="1800" dirty="0">
                        <a:latin typeface="+mj-lt"/>
                      </a:endParaRPr>
                    </a:p>
                  </a:txBody>
                  <a:tcPr/>
                </a:tc>
                <a:extLst>
                  <a:ext uri="{0D108BD9-81ED-4DB2-BD59-A6C34878D82A}">
                    <a16:rowId xmlns:a16="http://schemas.microsoft.com/office/drawing/2014/main" val="3158218034"/>
                  </a:ext>
                </a:extLst>
              </a:tr>
              <a:tr h="370523">
                <a:tc>
                  <a:txBody>
                    <a:bodyPr/>
                    <a:lstStyle/>
                    <a:p>
                      <a:pPr algn="l" fontAlgn="ctr"/>
                      <a:r>
                        <a:rPr lang="fr-FR" sz="1800" b="0" i="0" u="none" strike="noStrike" dirty="0" err="1">
                          <a:solidFill>
                            <a:srgbClr val="000000"/>
                          </a:solidFill>
                          <a:effectLst/>
                          <a:latin typeface="+mj-lt"/>
                        </a:rPr>
                        <a:t>Waziri</a:t>
                      </a:r>
                      <a:r>
                        <a:rPr lang="fr-FR" sz="1800" b="0" i="0" u="none" strike="noStrike" dirty="0">
                          <a:solidFill>
                            <a:srgbClr val="000000"/>
                          </a:solidFill>
                          <a:effectLst/>
                          <a:latin typeface="+mj-lt"/>
                        </a:rPr>
                        <a:t> </a:t>
                      </a:r>
                      <a:r>
                        <a:rPr lang="fr-FR" sz="1800" b="0" i="0" u="none" strike="noStrike" dirty="0" err="1">
                          <a:solidFill>
                            <a:srgbClr val="000000"/>
                          </a:solidFill>
                          <a:effectLst/>
                          <a:latin typeface="+mj-lt"/>
                        </a:rPr>
                        <a:t>Mato</a:t>
                      </a:r>
                      <a:r>
                        <a:rPr lang="fr-FR" sz="1800" b="0" i="0" u="none" strike="noStrike" dirty="0">
                          <a:solidFill>
                            <a:srgbClr val="000000"/>
                          </a:solidFill>
                          <a:effectLst/>
                          <a:latin typeface="+mj-lt"/>
                        </a:rPr>
                        <a:t> Maman </a:t>
                      </a:r>
                    </a:p>
                  </a:txBody>
                  <a:tcPr marL="9525" marR="9525" marT="9525" marB="0" anchor="ctr"/>
                </a:tc>
                <a:tc>
                  <a:txBody>
                    <a:bodyPr/>
                    <a:lstStyle/>
                    <a:p>
                      <a:pPr algn="l" fontAlgn="ctr"/>
                      <a:r>
                        <a:rPr lang="fr-FR" sz="1800" b="0" i="0" u="none" strike="noStrike" dirty="0">
                          <a:solidFill>
                            <a:srgbClr val="000000"/>
                          </a:solidFill>
                          <a:effectLst/>
                          <a:latin typeface="+mj-lt"/>
                        </a:rPr>
                        <a:t>Ministère de l'Emploi du Travail et de la Protection Sociale (MET/PS)</a:t>
                      </a:r>
                    </a:p>
                  </a:txBody>
                  <a:tcPr marL="9525" marR="9525" marT="9525" marB="0" anchor="ctr"/>
                </a:tc>
                <a:tc>
                  <a:txBody>
                    <a:bodyPr/>
                    <a:lstStyle/>
                    <a:p>
                      <a:pPr algn="l" fontAlgn="ctr"/>
                      <a:r>
                        <a:rPr lang="fr-FR" sz="1800" b="0" i="0" u="none" strike="noStrike" dirty="0">
                          <a:solidFill>
                            <a:srgbClr val="000000"/>
                          </a:solidFill>
                          <a:effectLst/>
                          <a:latin typeface="+mj-lt"/>
                        </a:rPr>
                        <a:t>Directeur du Cabinet du</a:t>
                      </a:r>
                      <a:r>
                        <a:rPr lang="fr-FR" sz="1800" b="0" i="0" u="none" strike="noStrike" baseline="0" dirty="0">
                          <a:solidFill>
                            <a:srgbClr val="000000"/>
                          </a:solidFill>
                          <a:effectLst/>
                          <a:latin typeface="+mj-lt"/>
                        </a:rPr>
                        <a:t> Ministre</a:t>
                      </a:r>
                      <a:endParaRPr lang="fr-FR" sz="1800" b="0" i="0" u="none" strike="noStrike" dirty="0">
                        <a:solidFill>
                          <a:srgbClr val="000000"/>
                        </a:solidFill>
                        <a:effectLst/>
                        <a:latin typeface="+mj-lt"/>
                      </a:endParaRPr>
                    </a:p>
                  </a:txBody>
                  <a:tcPr marL="9525" marR="9525" marT="9525" marB="0" anchor="ctr"/>
                </a:tc>
                <a:tc>
                  <a:txBody>
                    <a:bodyPr/>
                    <a:lstStyle/>
                    <a:p>
                      <a:r>
                        <a:rPr lang="es-ES_tradnl" sz="1800" dirty="0">
                          <a:latin typeface="+mj-lt"/>
                        </a:rPr>
                        <a:t>L’écoute approfondie</a:t>
                      </a:r>
                    </a:p>
                  </a:txBody>
                  <a:tcPr/>
                </a:tc>
                <a:extLst>
                  <a:ext uri="{0D108BD9-81ED-4DB2-BD59-A6C34878D82A}">
                    <a16:rowId xmlns:a16="http://schemas.microsoft.com/office/drawing/2014/main" val="3576007968"/>
                  </a:ext>
                </a:extLst>
              </a:tr>
            </a:tbl>
          </a:graphicData>
        </a:graphic>
      </p:graphicFrame>
    </p:spTree>
    <p:extLst>
      <p:ext uri="{BB962C8B-B14F-4D97-AF65-F5344CB8AC3E}">
        <p14:creationId xmlns:p14="http://schemas.microsoft.com/office/powerpoint/2010/main" val="4157788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07514-02B8-534C-BE35-6FB182F1D27B}"/>
              </a:ext>
            </a:extLst>
          </p:cNvPr>
          <p:cNvSpPr>
            <a:spLocks noGrp="1"/>
          </p:cNvSpPr>
          <p:nvPr>
            <p:ph type="title"/>
          </p:nvPr>
        </p:nvSpPr>
        <p:spPr>
          <a:xfrm>
            <a:off x="838200" y="207466"/>
            <a:ext cx="10515600" cy="927652"/>
          </a:xfrm>
        </p:spPr>
        <p:txBody>
          <a:bodyPr>
            <a:normAutofit/>
          </a:bodyPr>
          <a:lstStyle/>
          <a:p>
            <a:r>
              <a:rPr lang="fr-FR" sz="4400" dirty="0">
                <a:latin typeface="Arial"/>
                <a:cs typeface="Arial"/>
              </a:rPr>
              <a:t>PARTICIPANTS</a:t>
            </a:r>
          </a:p>
        </p:txBody>
      </p:sp>
      <p:graphicFrame>
        <p:nvGraphicFramePr>
          <p:cNvPr id="4" name="Table 4">
            <a:extLst>
              <a:ext uri="{FF2B5EF4-FFF2-40B4-BE49-F238E27FC236}">
                <a16:creationId xmlns:a16="http://schemas.microsoft.com/office/drawing/2014/main" id="{9E15E997-AF51-6943-A7EC-054162E8CA08}"/>
              </a:ext>
            </a:extLst>
          </p:cNvPr>
          <p:cNvGraphicFramePr>
            <a:graphicFrameLocks noGrp="1"/>
          </p:cNvGraphicFramePr>
          <p:nvPr>
            <p:ph idx="1"/>
            <p:extLst>
              <p:ext uri="{D42A27DB-BD31-4B8C-83A1-F6EECF244321}">
                <p14:modId xmlns:p14="http://schemas.microsoft.com/office/powerpoint/2010/main" val="2324461393"/>
              </p:ext>
            </p:extLst>
          </p:nvPr>
        </p:nvGraphicFramePr>
        <p:xfrm>
          <a:off x="351557" y="1173087"/>
          <a:ext cx="11567161" cy="3950970"/>
        </p:xfrm>
        <a:graphic>
          <a:graphicData uri="http://schemas.openxmlformats.org/drawingml/2006/table">
            <a:tbl>
              <a:tblPr firstRow="1" bandRow="1">
                <a:tableStyleId>{8799B23B-EC83-4686-B30A-512413B5E67A}</a:tableStyleId>
              </a:tblPr>
              <a:tblGrid>
                <a:gridCol w="2636342">
                  <a:extLst>
                    <a:ext uri="{9D8B030D-6E8A-4147-A177-3AD203B41FA5}">
                      <a16:colId xmlns:a16="http://schemas.microsoft.com/office/drawing/2014/main" val="2611634074"/>
                    </a:ext>
                  </a:extLst>
                </a:gridCol>
                <a:gridCol w="2936383">
                  <a:extLst>
                    <a:ext uri="{9D8B030D-6E8A-4147-A177-3AD203B41FA5}">
                      <a16:colId xmlns:a16="http://schemas.microsoft.com/office/drawing/2014/main" val="3659782129"/>
                    </a:ext>
                  </a:extLst>
                </a:gridCol>
                <a:gridCol w="2395470">
                  <a:extLst>
                    <a:ext uri="{9D8B030D-6E8A-4147-A177-3AD203B41FA5}">
                      <a16:colId xmlns:a16="http://schemas.microsoft.com/office/drawing/2014/main" val="539821896"/>
                    </a:ext>
                  </a:extLst>
                </a:gridCol>
                <a:gridCol w="3598966">
                  <a:extLst>
                    <a:ext uri="{9D8B030D-6E8A-4147-A177-3AD203B41FA5}">
                      <a16:colId xmlns:a16="http://schemas.microsoft.com/office/drawing/2014/main" val="1186978603"/>
                    </a:ext>
                  </a:extLst>
                </a:gridCol>
              </a:tblGrid>
              <a:tr h="370523">
                <a:tc>
                  <a:txBody>
                    <a:bodyPr/>
                    <a:lstStyle/>
                    <a:p>
                      <a:r>
                        <a:rPr lang="fr-FR" sz="1800" dirty="0">
                          <a:latin typeface="+mj-lt"/>
                        </a:rPr>
                        <a:t>NOM</a:t>
                      </a:r>
                    </a:p>
                  </a:txBody>
                  <a:tcPr/>
                </a:tc>
                <a:tc>
                  <a:txBody>
                    <a:bodyPr/>
                    <a:lstStyle/>
                    <a:p>
                      <a:r>
                        <a:rPr lang="fr-FR" sz="1800" dirty="0">
                          <a:latin typeface="+mj-lt"/>
                        </a:rPr>
                        <a:t>ORGANISATION</a:t>
                      </a:r>
                    </a:p>
                  </a:txBody>
                  <a:tcPr/>
                </a:tc>
                <a:tc>
                  <a:txBody>
                    <a:bodyPr/>
                    <a:lstStyle/>
                    <a:p>
                      <a:r>
                        <a:rPr lang="fr-FR" sz="1800" dirty="0">
                          <a:latin typeface="+mj-lt"/>
                        </a:rPr>
                        <a:t>TITRE</a:t>
                      </a:r>
                    </a:p>
                  </a:txBody>
                  <a:tcPr/>
                </a:tc>
                <a:tc>
                  <a:txBody>
                    <a:bodyPr/>
                    <a:lstStyle/>
                    <a:p>
                      <a:r>
                        <a:rPr lang="fr-FR" sz="1800" dirty="0">
                          <a:latin typeface="+mj-lt"/>
                        </a:rPr>
                        <a:t>COMPÉTENCE LE PLUS DÉVELOPPÉE GRÂCE AU L4UHC</a:t>
                      </a:r>
                    </a:p>
                  </a:txBody>
                  <a:tcPr/>
                </a:tc>
                <a:extLst>
                  <a:ext uri="{0D108BD9-81ED-4DB2-BD59-A6C34878D82A}">
                    <a16:rowId xmlns:a16="http://schemas.microsoft.com/office/drawing/2014/main" val="43857920"/>
                  </a:ext>
                </a:extLst>
              </a:tr>
              <a:tr h="370523">
                <a:tc>
                  <a:txBody>
                    <a:bodyPr/>
                    <a:lstStyle/>
                    <a:p>
                      <a:pPr algn="l" fontAlgn="ctr"/>
                      <a:r>
                        <a:rPr lang="fr-FR" sz="1800" b="0" i="0" u="none" strike="noStrike" dirty="0">
                          <a:solidFill>
                            <a:srgbClr val="000000"/>
                          </a:solidFill>
                          <a:effectLst/>
                          <a:latin typeface="+mj-lt"/>
                        </a:rPr>
                        <a:t>Dr </a:t>
                      </a:r>
                      <a:r>
                        <a:rPr lang="fr-FR" sz="1800" b="0" i="0" u="none" strike="noStrike" dirty="0" err="1">
                          <a:solidFill>
                            <a:srgbClr val="000000"/>
                          </a:solidFill>
                          <a:effectLst/>
                          <a:latin typeface="+mj-lt"/>
                        </a:rPr>
                        <a:t>Ranaou</a:t>
                      </a:r>
                      <a:r>
                        <a:rPr lang="fr-FR" sz="1800" b="0" i="0" u="none" strike="noStrike" dirty="0">
                          <a:solidFill>
                            <a:srgbClr val="000000"/>
                          </a:solidFill>
                          <a:effectLst/>
                          <a:latin typeface="+mj-lt"/>
                        </a:rPr>
                        <a:t> </a:t>
                      </a:r>
                      <a:r>
                        <a:rPr lang="fr-FR" sz="1800" b="0" i="0" u="none" strike="noStrike" dirty="0" err="1">
                          <a:solidFill>
                            <a:srgbClr val="000000"/>
                          </a:solidFill>
                          <a:effectLst/>
                          <a:latin typeface="+mj-lt"/>
                        </a:rPr>
                        <a:t>Abaché</a:t>
                      </a:r>
                      <a:endParaRPr lang="fr-FR" sz="1800" b="0" i="0" u="none" strike="noStrike" dirty="0">
                        <a:solidFill>
                          <a:srgbClr val="000000"/>
                        </a:solidFill>
                        <a:effectLst/>
                        <a:latin typeface="+mj-lt"/>
                      </a:endParaRPr>
                    </a:p>
                  </a:txBody>
                  <a:tcPr marL="9525" marR="9525" marT="9525" marB="0" anchor="ctr"/>
                </a:tc>
                <a:tc>
                  <a:txBody>
                    <a:bodyPr/>
                    <a:lstStyle/>
                    <a:p>
                      <a:pPr algn="l" fontAlgn="ctr"/>
                      <a:r>
                        <a:rPr lang="fr-FR" sz="1800" b="0" i="0" u="none" strike="noStrike" dirty="0">
                          <a:solidFill>
                            <a:srgbClr val="000000"/>
                          </a:solidFill>
                          <a:effectLst/>
                          <a:latin typeface="+mj-lt"/>
                        </a:rPr>
                        <a:t>Ministère de la Santé Publique / MSP</a:t>
                      </a:r>
                    </a:p>
                  </a:txBody>
                  <a:tcPr marL="9525" marR="9525" marT="9525" marB="0" anchor="ctr"/>
                </a:tc>
                <a:tc>
                  <a:txBody>
                    <a:bodyPr/>
                    <a:lstStyle/>
                    <a:p>
                      <a:pPr algn="l" fontAlgn="ctr"/>
                      <a:r>
                        <a:rPr lang="fr-FR" sz="1800" b="0" i="0" u="none" strike="noStrike" dirty="0">
                          <a:solidFill>
                            <a:srgbClr val="000000"/>
                          </a:solidFill>
                          <a:effectLst/>
                          <a:latin typeface="+mj-lt"/>
                        </a:rPr>
                        <a:t>Secrétaire Général</a:t>
                      </a:r>
                    </a:p>
                  </a:txBody>
                  <a:tcPr marL="9525" marR="9525" marT="9525" marB="0" anchor="ctr"/>
                </a:tc>
                <a:tc>
                  <a:txBody>
                    <a:bodyPr/>
                    <a:lstStyle/>
                    <a:p>
                      <a:r>
                        <a:rPr lang="es-ES_tradnl" sz="1800" dirty="0" err="1">
                          <a:latin typeface="+mj-lt"/>
                        </a:rPr>
                        <a:t>Capable</a:t>
                      </a:r>
                      <a:r>
                        <a:rPr lang="es-ES_tradnl" sz="1800" dirty="0">
                          <a:latin typeface="+mj-lt"/>
                        </a:rPr>
                        <a:t> de </a:t>
                      </a:r>
                      <a:r>
                        <a:rPr lang="es-ES_tradnl" sz="1800" dirty="0" err="1">
                          <a:latin typeface="+mj-lt"/>
                        </a:rPr>
                        <a:t>s’adapter</a:t>
                      </a:r>
                      <a:r>
                        <a:rPr lang="es-ES_tradnl" sz="1800" dirty="0">
                          <a:latin typeface="+mj-lt"/>
                        </a:rPr>
                        <a:t> </a:t>
                      </a:r>
                      <a:r>
                        <a:rPr lang="fr-FR" sz="1800" dirty="0">
                          <a:latin typeface="+mj-lt"/>
                        </a:rPr>
                        <a:t>aux changements technologiques</a:t>
                      </a:r>
                    </a:p>
                  </a:txBody>
                  <a:tcPr/>
                </a:tc>
                <a:extLst>
                  <a:ext uri="{0D108BD9-81ED-4DB2-BD59-A6C34878D82A}">
                    <a16:rowId xmlns:a16="http://schemas.microsoft.com/office/drawing/2014/main" val="843469414"/>
                  </a:ext>
                </a:extLst>
              </a:tr>
              <a:tr h="370523">
                <a:tc>
                  <a:txBody>
                    <a:bodyPr/>
                    <a:lstStyle/>
                    <a:p>
                      <a:pPr algn="l" fontAlgn="ctr"/>
                      <a:r>
                        <a:rPr lang="fr-FR" sz="1800" b="0" i="0" u="none" strike="noStrike" dirty="0">
                          <a:solidFill>
                            <a:srgbClr val="000000"/>
                          </a:solidFill>
                          <a:effectLst/>
                          <a:latin typeface="+mj-lt"/>
                        </a:rPr>
                        <a:t>Dr Garba Djibo</a:t>
                      </a:r>
                    </a:p>
                  </a:txBody>
                  <a:tcPr marL="9525" marR="9525" marT="9525" marB="0" anchor="ctr"/>
                </a:tc>
                <a:tc>
                  <a:txBody>
                    <a:bodyPr/>
                    <a:lstStyle/>
                    <a:p>
                      <a:pPr algn="l" fontAlgn="ctr"/>
                      <a:r>
                        <a:rPr lang="fr-FR" sz="1800" b="0" i="0" u="none" strike="noStrike" dirty="0">
                          <a:solidFill>
                            <a:srgbClr val="000000"/>
                          </a:solidFill>
                          <a:effectLst/>
                          <a:latin typeface="+mj-lt"/>
                        </a:rPr>
                        <a:t>Ministère de la Santé Publique / MSP</a:t>
                      </a:r>
                    </a:p>
                  </a:txBody>
                  <a:tcPr marL="9525" marR="9525" marT="9525" marB="0" anchor="ctr"/>
                </a:tc>
                <a:tc>
                  <a:txBody>
                    <a:bodyPr/>
                    <a:lstStyle/>
                    <a:p>
                      <a:pPr algn="l" fontAlgn="ctr"/>
                      <a:r>
                        <a:rPr lang="fr-FR" sz="1800" b="0" i="0" u="none" strike="noStrike" dirty="0">
                          <a:solidFill>
                            <a:srgbClr val="000000"/>
                          </a:solidFill>
                          <a:effectLst/>
                          <a:latin typeface="+mj-lt"/>
                        </a:rPr>
                        <a:t>Directeur des Etudes et de la Programmation </a:t>
                      </a:r>
                    </a:p>
                  </a:txBody>
                  <a:tcPr marL="9525" marR="9525" marT="9525" marB="0" anchor="ctr"/>
                </a:tc>
                <a:tc>
                  <a:txBody>
                    <a:bodyPr/>
                    <a:lstStyle/>
                    <a:p>
                      <a:r>
                        <a:rPr lang="es-ES_tradnl" sz="1800" dirty="0" err="1">
                          <a:latin typeface="+mj-lt"/>
                        </a:rPr>
                        <a:t>Créer</a:t>
                      </a:r>
                      <a:r>
                        <a:rPr lang="es-ES_tradnl" sz="1800" dirty="0">
                          <a:latin typeface="+mj-lt"/>
                        </a:rPr>
                        <a:t> des </a:t>
                      </a:r>
                      <a:r>
                        <a:rPr lang="es-ES_tradnl" sz="1800" dirty="0" err="1">
                          <a:latin typeface="+mj-lt"/>
                        </a:rPr>
                        <a:t>coalitions</a:t>
                      </a:r>
                      <a:endParaRPr lang="es-ES_tradnl" sz="1800" dirty="0">
                        <a:latin typeface="+mj-lt"/>
                      </a:endParaRPr>
                    </a:p>
                  </a:txBody>
                  <a:tcPr/>
                </a:tc>
                <a:extLst>
                  <a:ext uri="{0D108BD9-81ED-4DB2-BD59-A6C34878D82A}">
                    <a16:rowId xmlns:a16="http://schemas.microsoft.com/office/drawing/2014/main" val="3896475347"/>
                  </a:ext>
                </a:extLst>
              </a:tr>
              <a:tr h="370523">
                <a:tc>
                  <a:txBody>
                    <a:bodyPr/>
                    <a:lstStyle/>
                    <a:p>
                      <a:pPr algn="l" fontAlgn="ctr"/>
                      <a:r>
                        <a:rPr lang="fr-FR" sz="1800" b="0" i="0" u="none" strike="noStrike" dirty="0" err="1">
                          <a:solidFill>
                            <a:srgbClr val="000000"/>
                          </a:solidFill>
                          <a:effectLst/>
                          <a:latin typeface="+mj-lt"/>
                        </a:rPr>
                        <a:t>Mainassara</a:t>
                      </a:r>
                      <a:r>
                        <a:rPr lang="fr-FR" sz="1800" b="0" i="0" u="none" strike="noStrike" dirty="0">
                          <a:solidFill>
                            <a:srgbClr val="000000"/>
                          </a:solidFill>
                          <a:effectLst/>
                          <a:latin typeface="+mj-lt"/>
                        </a:rPr>
                        <a:t> </a:t>
                      </a:r>
                      <a:r>
                        <a:rPr lang="fr-FR" sz="1800" b="0" i="0" u="none" strike="noStrike" dirty="0" err="1">
                          <a:solidFill>
                            <a:srgbClr val="000000"/>
                          </a:solidFill>
                          <a:effectLst/>
                          <a:latin typeface="+mj-lt"/>
                        </a:rPr>
                        <a:t>Assouman</a:t>
                      </a:r>
                      <a:endParaRPr lang="fr-FR" sz="1800" b="0" i="0" u="none" strike="noStrike" dirty="0">
                        <a:solidFill>
                          <a:srgbClr val="000000"/>
                        </a:solidFill>
                        <a:effectLst/>
                        <a:latin typeface="+mj-lt"/>
                      </a:endParaRPr>
                    </a:p>
                  </a:txBody>
                  <a:tcPr marL="9525" marR="9525" marT="9525" marB="0" anchor="ctr"/>
                </a:tc>
                <a:tc>
                  <a:txBody>
                    <a:bodyPr/>
                    <a:lstStyle/>
                    <a:p>
                      <a:pPr algn="l" fontAlgn="ctr"/>
                      <a:r>
                        <a:rPr lang="fr-FR" sz="1800" b="0" i="0" u="none" strike="noStrike" dirty="0">
                          <a:solidFill>
                            <a:srgbClr val="000000"/>
                          </a:solidFill>
                          <a:effectLst/>
                          <a:latin typeface="+mj-lt"/>
                        </a:rPr>
                        <a:t>Ministère du Plan</a:t>
                      </a:r>
                    </a:p>
                  </a:txBody>
                  <a:tcPr marL="9525" marR="9525" marT="9525" marB="0" anchor="ctr"/>
                </a:tc>
                <a:tc>
                  <a:txBody>
                    <a:bodyPr/>
                    <a:lstStyle/>
                    <a:p>
                      <a:r>
                        <a:rPr lang="fr-FR" sz="1800" dirty="0">
                          <a:latin typeface="+mj-lt"/>
                        </a:rPr>
                        <a:t>Directeur Général du Plan et de la Prospective </a:t>
                      </a:r>
                      <a:endParaRPr lang="es-ES_tradnl" sz="1800" dirty="0">
                        <a:latin typeface="+mj-lt"/>
                      </a:endParaRPr>
                    </a:p>
                  </a:txBody>
                  <a:tcPr/>
                </a:tc>
                <a:tc>
                  <a:txBody>
                    <a:bodyPr/>
                    <a:lstStyle/>
                    <a:p>
                      <a:r>
                        <a:rPr lang="es-ES_tradnl" sz="1800" dirty="0" err="1">
                          <a:latin typeface="+mj-lt"/>
                        </a:rPr>
                        <a:t>Créer</a:t>
                      </a:r>
                      <a:r>
                        <a:rPr lang="es-ES_tradnl" sz="1800" dirty="0">
                          <a:latin typeface="+mj-lt"/>
                        </a:rPr>
                        <a:t> des </a:t>
                      </a:r>
                      <a:r>
                        <a:rPr lang="es-ES_tradnl" sz="1800" dirty="0" err="1">
                          <a:latin typeface="+mj-lt"/>
                        </a:rPr>
                        <a:t>coalitions</a:t>
                      </a:r>
                      <a:endParaRPr lang="es-ES_tradnl" sz="1800" dirty="0">
                        <a:latin typeface="+mj-lt"/>
                      </a:endParaRPr>
                    </a:p>
                  </a:txBody>
                  <a:tcPr/>
                </a:tc>
                <a:extLst>
                  <a:ext uri="{0D108BD9-81ED-4DB2-BD59-A6C34878D82A}">
                    <a16:rowId xmlns:a16="http://schemas.microsoft.com/office/drawing/2014/main" val="334725054"/>
                  </a:ext>
                </a:extLst>
              </a:tr>
              <a:tr h="370523">
                <a:tc>
                  <a:txBody>
                    <a:bodyPr/>
                    <a:lstStyle/>
                    <a:p>
                      <a:pPr algn="l" fontAlgn="ctr"/>
                      <a:r>
                        <a:rPr lang="fr-FR" sz="1800" b="0" i="0" u="none" strike="noStrike" dirty="0">
                          <a:solidFill>
                            <a:srgbClr val="000000"/>
                          </a:solidFill>
                          <a:effectLst/>
                          <a:latin typeface="+mj-lt"/>
                        </a:rPr>
                        <a:t>Mme Seydou Zeinabou</a:t>
                      </a:r>
                    </a:p>
                  </a:txBody>
                  <a:tcPr marL="9525" marR="9525" marT="9525" marB="0" anchor="ctr"/>
                </a:tc>
                <a:tc>
                  <a:txBody>
                    <a:bodyPr/>
                    <a:lstStyle/>
                    <a:p>
                      <a:pPr algn="l" fontAlgn="ctr"/>
                      <a:r>
                        <a:rPr lang="fr-FR" sz="1800" b="0" i="0" u="none" strike="noStrike" dirty="0">
                          <a:solidFill>
                            <a:srgbClr val="000000"/>
                          </a:solidFill>
                          <a:effectLst/>
                          <a:latin typeface="+mj-lt"/>
                        </a:rPr>
                        <a:t>Ministère des Finances</a:t>
                      </a:r>
                    </a:p>
                  </a:txBody>
                  <a:tcPr marL="9525" marR="9525" marT="9525" marB="0" anchor="ctr"/>
                </a:tc>
                <a:tc>
                  <a:txBody>
                    <a:bodyPr/>
                    <a:lstStyle/>
                    <a:p>
                      <a:r>
                        <a:rPr lang="es-ES_tradnl" sz="1800" dirty="0" err="1">
                          <a:latin typeface="+mj-lt"/>
                        </a:rPr>
                        <a:t>Assistante</a:t>
                      </a:r>
                      <a:r>
                        <a:rPr lang="es-ES_tradnl" sz="1800" dirty="0">
                          <a:latin typeface="+mj-lt"/>
                        </a:rPr>
                        <a:t> du </a:t>
                      </a:r>
                      <a:r>
                        <a:rPr lang="es-ES_tradnl" sz="1800" dirty="0" err="1">
                          <a:latin typeface="+mj-lt"/>
                        </a:rPr>
                        <a:t>Directeur</a:t>
                      </a:r>
                      <a:r>
                        <a:rPr lang="es-ES_tradnl" sz="1800" dirty="0">
                          <a:latin typeface="+mj-lt"/>
                        </a:rPr>
                        <a:t> </a:t>
                      </a:r>
                      <a:r>
                        <a:rPr lang="es-ES_tradnl" sz="1800" dirty="0" err="1">
                          <a:latin typeface="+mj-lt"/>
                        </a:rPr>
                        <a:t>Général</a:t>
                      </a:r>
                      <a:r>
                        <a:rPr lang="es-ES_tradnl" sz="1800" baseline="0" dirty="0">
                          <a:latin typeface="+mj-lt"/>
                        </a:rPr>
                        <a:t> du Budget</a:t>
                      </a:r>
                      <a:endParaRPr lang="es-ES_tradnl" sz="1800" dirty="0">
                        <a:latin typeface="+mj-lt"/>
                      </a:endParaRPr>
                    </a:p>
                  </a:txBody>
                  <a:tcPr/>
                </a:tc>
                <a:tc>
                  <a:txBody>
                    <a:bodyPr/>
                    <a:lstStyle/>
                    <a:p>
                      <a:r>
                        <a:rPr lang="es-ES_tradnl" sz="1800" dirty="0">
                          <a:latin typeface="+mj-lt"/>
                        </a:rPr>
                        <a:t>Capable de </a:t>
                      </a:r>
                      <a:r>
                        <a:rPr lang="es-ES_tradnl" sz="1800" dirty="0" err="1">
                          <a:latin typeface="+mj-lt"/>
                        </a:rPr>
                        <a:t>s’adapter</a:t>
                      </a:r>
                      <a:r>
                        <a:rPr lang="es-ES_tradnl" sz="1800" dirty="0">
                          <a:latin typeface="+mj-lt"/>
                        </a:rPr>
                        <a:t> </a:t>
                      </a:r>
                      <a:r>
                        <a:rPr lang="es-ES_tradnl" sz="1800" dirty="0" err="1">
                          <a:latin typeface="+mj-lt"/>
                        </a:rPr>
                        <a:t>aux</a:t>
                      </a:r>
                      <a:r>
                        <a:rPr lang="es-ES_tradnl" sz="1800" dirty="0">
                          <a:latin typeface="+mj-lt"/>
                        </a:rPr>
                        <a:t> </a:t>
                      </a:r>
                      <a:r>
                        <a:rPr lang="es-ES_tradnl" sz="1800" dirty="0" err="1">
                          <a:latin typeface="+mj-lt"/>
                        </a:rPr>
                        <a:t>changements</a:t>
                      </a:r>
                      <a:r>
                        <a:rPr lang="es-ES_tradnl" sz="1800" dirty="0">
                          <a:latin typeface="+mj-lt"/>
                        </a:rPr>
                        <a:t> </a:t>
                      </a:r>
                      <a:r>
                        <a:rPr lang="es-ES_tradnl" sz="1800" dirty="0" err="1">
                          <a:latin typeface="+mj-lt"/>
                        </a:rPr>
                        <a:t>technologiques</a:t>
                      </a:r>
                      <a:endParaRPr lang="es-ES_tradnl" sz="1800" dirty="0">
                        <a:latin typeface="+mj-lt"/>
                      </a:endParaRPr>
                    </a:p>
                  </a:txBody>
                  <a:tcPr/>
                </a:tc>
                <a:extLst>
                  <a:ext uri="{0D108BD9-81ED-4DB2-BD59-A6C34878D82A}">
                    <a16:rowId xmlns:a16="http://schemas.microsoft.com/office/drawing/2014/main" val="3494225276"/>
                  </a:ext>
                </a:extLst>
              </a:tr>
              <a:tr h="370523">
                <a:tc>
                  <a:txBody>
                    <a:bodyPr/>
                    <a:lstStyle/>
                    <a:p>
                      <a:pPr algn="l" fontAlgn="ctr"/>
                      <a:r>
                        <a:rPr lang="fr-FR" sz="1800" b="0" i="0" u="none" strike="noStrike" dirty="0">
                          <a:solidFill>
                            <a:srgbClr val="000000"/>
                          </a:solidFill>
                          <a:effectLst/>
                          <a:latin typeface="+mj-lt"/>
                        </a:rPr>
                        <a:t>Abdou Galo Karimou</a:t>
                      </a:r>
                    </a:p>
                  </a:txBody>
                  <a:tcPr marL="9525" marR="9525" marT="9525" marB="0" anchor="ctr"/>
                </a:tc>
                <a:tc>
                  <a:txBody>
                    <a:bodyPr/>
                    <a:lstStyle/>
                    <a:p>
                      <a:pPr algn="l" fontAlgn="ctr"/>
                      <a:r>
                        <a:rPr lang="fr-FR" sz="1800" b="0" i="0" u="none" strike="noStrike" dirty="0">
                          <a:solidFill>
                            <a:srgbClr val="000000"/>
                          </a:solidFill>
                          <a:effectLst/>
                          <a:latin typeface="+mj-lt"/>
                        </a:rPr>
                        <a:t>Cabinet du Premier Ministre / GTR-CSU</a:t>
                      </a:r>
                    </a:p>
                  </a:txBody>
                  <a:tcPr marL="9525" marR="9525" marT="9525" marB="0" anchor="ctr"/>
                </a:tc>
                <a:tc>
                  <a:txBody>
                    <a:bodyPr/>
                    <a:lstStyle/>
                    <a:p>
                      <a:r>
                        <a:rPr lang="es-ES_tradnl" sz="1800" dirty="0" err="1">
                          <a:latin typeface="+mj-lt"/>
                        </a:rPr>
                        <a:t>Conseiller</a:t>
                      </a:r>
                      <a:r>
                        <a:rPr lang="es-ES_tradnl" sz="1800" dirty="0">
                          <a:latin typeface="+mj-lt"/>
                        </a:rPr>
                        <a:t> </a:t>
                      </a:r>
                      <a:r>
                        <a:rPr lang="es-ES_tradnl" sz="1800" dirty="0" err="1">
                          <a:latin typeface="+mj-lt"/>
                        </a:rPr>
                        <a:t>Technique</a:t>
                      </a:r>
                      <a:endParaRPr lang="es-ES_tradnl" sz="1800" dirty="0">
                        <a:latin typeface="+mj-lt"/>
                      </a:endParaRPr>
                    </a:p>
                  </a:txBody>
                  <a:tcPr/>
                </a:tc>
                <a:tc>
                  <a:txBody>
                    <a:bodyPr/>
                    <a:lstStyle/>
                    <a:p>
                      <a:r>
                        <a:rPr lang="es-ES_tradnl" sz="1800" dirty="0" err="1">
                          <a:latin typeface="+mj-lt"/>
                        </a:rPr>
                        <a:t>L’écoute</a:t>
                      </a:r>
                      <a:r>
                        <a:rPr lang="es-ES_tradnl" sz="1800" dirty="0">
                          <a:latin typeface="+mj-lt"/>
                        </a:rPr>
                        <a:t> </a:t>
                      </a:r>
                      <a:r>
                        <a:rPr lang="es-ES_tradnl" sz="1800" dirty="0" err="1">
                          <a:latin typeface="+mj-lt"/>
                        </a:rPr>
                        <a:t>approfondie</a:t>
                      </a:r>
                      <a:endParaRPr lang="es-ES_tradnl" sz="1800" dirty="0">
                        <a:latin typeface="+mj-lt"/>
                      </a:endParaRPr>
                    </a:p>
                  </a:txBody>
                  <a:tcPr/>
                </a:tc>
                <a:extLst>
                  <a:ext uri="{0D108BD9-81ED-4DB2-BD59-A6C34878D82A}">
                    <a16:rowId xmlns:a16="http://schemas.microsoft.com/office/drawing/2014/main" val="3576007968"/>
                  </a:ext>
                </a:extLst>
              </a:tr>
            </a:tbl>
          </a:graphicData>
        </a:graphic>
      </p:graphicFrame>
    </p:spTree>
    <p:extLst>
      <p:ext uri="{BB962C8B-B14F-4D97-AF65-F5344CB8AC3E}">
        <p14:creationId xmlns:p14="http://schemas.microsoft.com/office/powerpoint/2010/main" val="2101802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4F10-BBE1-FB4C-9F3B-099D7217FC17}"/>
              </a:ext>
            </a:extLst>
          </p:cNvPr>
          <p:cNvSpPr>
            <a:spLocks noGrp="1"/>
          </p:cNvSpPr>
          <p:nvPr>
            <p:ph type="title"/>
          </p:nvPr>
        </p:nvSpPr>
        <p:spPr>
          <a:xfrm>
            <a:off x="838200" y="162718"/>
            <a:ext cx="10515600" cy="1325563"/>
          </a:xfrm>
        </p:spPr>
        <p:txBody>
          <a:bodyPr>
            <a:normAutofit/>
          </a:bodyPr>
          <a:lstStyle/>
          <a:p>
            <a:r>
              <a:rPr lang="fr-FR" sz="4000" dirty="0"/>
              <a:t>NIGER</a:t>
            </a:r>
            <a:br>
              <a:rPr lang="fr-FR" sz="4000" dirty="0"/>
            </a:br>
            <a:r>
              <a:rPr lang="fr-FR" sz="4000" dirty="0"/>
              <a:t>INITIATIVE D'ACTION COLLECTIVE</a:t>
            </a:r>
          </a:p>
        </p:txBody>
      </p:sp>
      <p:graphicFrame>
        <p:nvGraphicFramePr>
          <p:cNvPr id="8" name="Table 8">
            <a:extLst>
              <a:ext uri="{FF2B5EF4-FFF2-40B4-BE49-F238E27FC236}">
                <a16:creationId xmlns:a16="http://schemas.microsoft.com/office/drawing/2014/main" id="{5977424F-8D21-5F46-8B2F-63C1D953E0C0}"/>
              </a:ext>
            </a:extLst>
          </p:cNvPr>
          <p:cNvGraphicFramePr>
            <a:graphicFrameLocks noGrp="1"/>
          </p:cNvGraphicFramePr>
          <p:nvPr>
            <p:ph idx="1"/>
            <p:extLst>
              <p:ext uri="{D42A27DB-BD31-4B8C-83A1-F6EECF244321}">
                <p14:modId xmlns:p14="http://schemas.microsoft.com/office/powerpoint/2010/main" val="628795576"/>
              </p:ext>
            </p:extLst>
          </p:nvPr>
        </p:nvGraphicFramePr>
        <p:xfrm>
          <a:off x="838200" y="1590521"/>
          <a:ext cx="10515600" cy="4023360"/>
        </p:xfrm>
        <a:graphic>
          <a:graphicData uri="http://schemas.openxmlformats.org/drawingml/2006/table">
            <a:tbl>
              <a:tblPr firstRow="1" bandRow="1">
                <a:tableStyleId>{8799B23B-EC83-4686-B30A-512413B5E67A}</a:tableStyleId>
              </a:tblPr>
              <a:tblGrid>
                <a:gridCol w="5257800">
                  <a:extLst>
                    <a:ext uri="{9D8B030D-6E8A-4147-A177-3AD203B41FA5}">
                      <a16:colId xmlns:a16="http://schemas.microsoft.com/office/drawing/2014/main" val="1142111534"/>
                    </a:ext>
                  </a:extLst>
                </a:gridCol>
                <a:gridCol w="5257800">
                  <a:extLst>
                    <a:ext uri="{9D8B030D-6E8A-4147-A177-3AD203B41FA5}">
                      <a16:colId xmlns:a16="http://schemas.microsoft.com/office/drawing/2014/main" val="2930857645"/>
                    </a:ext>
                  </a:extLst>
                </a:gridCol>
              </a:tblGrid>
              <a:tr h="370840">
                <a:tc>
                  <a:txBody>
                    <a:bodyPr/>
                    <a:lstStyle/>
                    <a:p>
                      <a:r>
                        <a:rPr lang="fr-FR" sz="2000" noProof="0" dirty="0"/>
                        <a:t>Énoncé d'aspiration au lancement</a:t>
                      </a:r>
                    </a:p>
                  </a:txBody>
                  <a:tcPr/>
                </a:tc>
                <a:tc>
                  <a:txBody>
                    <a:bodyPr/>
                    <a:lstStyle/>
                    <a:p>
                      <a:r>
                        <a:rPr lang="fr-FR" sz="2000" noProof="0"/>
                        <a:t>Énoncé d'aspiration révisé (juin, post COVID)</a:t>
                      </a:r>
                    </a:p>
                  </a:txBody>
                  <a:tcPr/>
                </a:tc>
                <a:extLst>
                  <a:ext uri="{0D108BD9-81ED-4DB2-BD59-A6C34878D82A}">
                    <a16:rowId xmlns:a16="http://schemas.microsoft.com/office/drawing/2014/main" val="3781925421"/>
                  </a:ext>
                </a:extLst>
              </a:tr>
              <a:tr h="1219835">
                <a:tc>
                  <a:txBody>
                    <a:bodyPr/>
                    <a:lstStyle/>
                    <a:p>
                      <a:r>
                        <a:rPr lang="fr-FR" sz="2000" noProof="0"/>
                        <a:t>Un dispositif de gouvernance de financement et de la gestion de la gratuité de soins est mis en place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noProof="0" dirty="0"/>
                        <a:t>Appuyer par le plaidoyer et la sensibilisation, la mise en œuvre et la réussite du projet de création et de mise en place de la structure nationale de gestion de la gratuité des soins : l’Institut National d’Assistance Médicale (INAM) du Niger</a:t>
                      </a:r>
                    </a:p>
                  </a:txBody>
                  <a:tcPr/>
                </a:tc>
                <a:extLst>
                  <a:ext uri="{0D108BD9-81ED-4DB2-BD59-A6C34878D82A}">
                    <a16:rowId xmlns:a16="http://schemas.microsoft.com/office/drawing/2014/main" val="2389311628"/>
                  </a:ext>
                </a:extLst>
              </a:tr>
              <a:tr h="370840">
                <a:tc>
                  <a:txBody>
                    <a:bodyPr/>
                    <a:lstStyle/>
                    <a:p>
                      <a:r>
                        <a:rPr lang="fr-FR" sz="2000" b="1" noProof="0"/>
                        <a:t>Principales activités</a:t>
                      </a:r>
                    </a:p>
                  </a:txBody>
                  <a:tcPr/>
                </a:tc>
                <a:tc>
                  <a:txBody>
                    <a:bodyPr/>
                    <a:lstStyle/>
                    <a:p>
                      <a:r>
                        <a:rPr lang="fr-FR" sz="2000" b="1" noProof="0" dirty="0"/>
                        <a:t>Résultats (produits et résultats) obtenus</a:t>
                      </a:r>
                    </a:p>
                  </a:txBody>
                  <a:tcPr/>
                </a:tc>
                <a:extLst>
                  <a:ext uri="{0D108BD9-81ED-4DB2-BD59-A6C34878D82A}">
                    <a16:rowId xmlns:a16="http://schemas.microsoft.com/office/drawing/2014/main" val="3033284790"/>
                  </a:ext>
                </a:extLst>
              </a:tr>
              <a:tr h="1278255">
                <a:tc>
                  <a:txBody>
                    <a:bodyPr/>
                    <a:lstStyle/>
                    <a:p>
                      <a:pPr lvl="0"/>
                      <a:r>
                        <a:rPr lang="fr-FR" sz="2000" noProof="0" dirty="0"/>
                        <a:t>Le décret de création de l’INAM est promulgué</a:t>
                      </a:r>
                    </a:p>
                    <a:p>
                      <a:pPr lvl="0"/>
                      <a:r>
                        <a:rPr lang="fr-FR" sz="2000" noProof="0" dirty="0"/>
                        <a:t>Le recrutement et la nomination du DG de l’INAM sont effectués</a:t>
                      </a:r>
                    </a:p>
                  </a:txBody>
                  <a:tcPr/>
                </a:tc>
                <a:tc>
                  <a:txBody>
                    <a:bodyPr/>
                    <a:lstStyle/>
                    <a:p>
                      <a:r>
                        <a:rPr lang="fr-FR" sz="2000" noProof="0" dirty="0"/>
                        <a:t>Projet de décret élaboré</a:t>
                      </a:r>
                    </a:p>
                    <a:p>
                      <a:endParaRPr lang="fr-FR" sz="2000" noProof="0" dirty="0"/>
                    </a:p>
                    <a:p>
                      <a:r>
                        <a:rPr lang="fr-FR" sz="2000" noProof="0" dirty="0" err="1"/>
                        <a:t>Draft</a:t>
                      </a:r>
                      <a:r>
                        <a:rPr lang="fr-FR" sz="2000" noProof="0" dirty="0"/>
                        <a:t> de la Stratégie de développement de la CSU élaboré</a:t>
                      </a:r>
                    </a:p>
                  </a:txBody>
                  <a:tcPr/>
                </a:tc>
                <a:extLst>
                  <a:ext uri="{0D108BD9-81ED-4DB2-BD59-A6C34878D82A}">
                    <a16:rowId xmlns:a16="http://schemas.microsoft.com/office/drawing/2014/main" val="453737768"/>
                  </a:ext>
                </a:extLst>
              </a:tr>
            </a:tbl>
          </a:graphicData>
        </a:graphic>
      </p:graphicFrame>
    </p:spTree>
    <p:extLst>
      <p:ext uri="{BB962C8B-B14F-4D97-AF65-F5344CB8AC3E}">
        <p14:creationId xmlns:p14="http://schemas.microsoft.com/office/powerpoint/2010/main" val="2613811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4F10-BBE1-FB4C-9F3B-099D7217FC17}"/>
              </a:ext>
            </a:extLst>
          </p:cNvPr>
          <p:cNvSpPr>
            <a:spLocks noGrp="1"/>
          </p:cNvSpPr>
          <p:nvPr>
            <p:ph type="title"/>
          </p:nvPr>
        </p:nvSpPr>
        <p:spPr>
          <a:xfrm>
            <a:off x="838200" y="770272"/>
            <a:ext cx="10515600" cy="1325563"/>
          </a:xfrm>
        </p:spPr>
        <p:txBody>
          <a:bodyPr>
            <a:noAutofit/>
          </a:bodyPr>
          <a:lstStyle/>
          <a:p>
            <a:r>
              <a:rPr lang="fr-FR" sz="3200" dirty="0">
                <a:solidFill>
                  <a:schemeClr val="accent1">
                    <a:lumMod val="50000"/>
                  </a:schemeClr>
                </a:solidFill>
                <a:latin typeface="Arial"/>
                <a:cs typeface="Arial"/>
              </a:rPr>
              <a:t>NOS CONSEILS SUR LA FAÇON DE GUIDER EN COLLABORATION VERS L'UHC</a:t>
            </a:r>
          </a:p>
        </p:txBody>
      </p:sp>
      <p:graphicFrame>
        <p:nvGraphicFramePr>
          <p:cNvPr id="8" name="Table 8">
            <a:extLst>
              <a:ext uri="{FF2B5EF4-FFF2-40B4-BE49-F238E27FC236}">
                <a16:creationId xmlns:a16="http://schemas.microsoft.com/office/drawing/2014/main" id="{5977424F-8D21-5F46-8B2F-63C1D953E0C0}"/>
              </a:ext>
            </a:extLst>
          </p:cNvPr>
          <p:cNvGraphicFramePr>
            <a:graphicFrameLocks noGrp="1"/>
          </p:cNvGraphicFramePr>
          <p:nvPr>
            <p:ph idx="1"/>
            <p:extLst>
              <p:ext uri="{D42A27DB-BD31-4B8C-83A1-F6EECF244321}">
                <p14:modId xmlns:p14="http://schemas.microsoft.com/office/powerpoint/2010/main" val="1350997175"/>
              </p:ext>
            </p:extLst>
          </p:nvPr>
        </p:nvGraphicFramePr>
        <p:xfrm>
          <a:off x="675177" y="2061256"/>
          <a:ext cx="11083234" cy="4423855"/>
        </p:xfrm>
        <a:graphic>
          <a:graphicData uri="http://schemas.openxmlformats.org/drawingml/2006/table">
            <a:tbl>
              <a:tblPr firstRow="1" bandRow="1">
                <a:tableStyleId>{8799B23B-EC83-4686-B30A-512413B5E67A}</a:tableStyleId>
              </a:tblPr>
              <a:tblGrid>
                <a:gridCol w="11083234">
                  <a:extLst>
                    <a:ext uri="{9D8B030D-6E8A-4147-A177-3AD203B41FA5}">
                      <a16:colId xmlns:a16="http://schemas.microsoft.com/office/drawing/2014/main" val="1142111534"/>
                    </a:ext>
                  </a:extLst>
                </a:gridCol>
              </a:tblGrid>
              <a:tr h="370840">
                <a:tc>
                  <a:txBody>
                    <a:bodyPr/>
                    <a:lstStyle/>
                    <a:p>
                      <a:pPr marL="285750" lvl="0" indent="-285750" algn="l" rtl="0">
                        <a:lnSpc>
                          <a:spcPct val="150000"/>
                        </a:lnSpc>
                        <a:buFontTx/>
                        <a:buChar char="-"/>
                      </a:pPr>
                      <a:r>
                        <a:rPr lang="fr-FR" sz="2400" baseline="0" noProof="0" dirty="0"/>
                        <a:t>Travailler ensemble à tous les niveaux</a:t>
                      </a:r>
                    </a:p>
                    <a:p>
                      <a:pPr marL="285750" lvl="0" indent="-285750" algn="l" rtl="0">
                        <a:lnSpc>
                          <a:spcPct val="150000"/>
                        </a:lnSpc>
                        <a:buFontTx/>
                        <a:buChar char="-"/>
                      </a:pPr>
                      <a:r>
                        <a:rPr lang="fr-FR" sz="2400" baseline="0" noProof="0" dirty="0"/>
                        <a:t>Développer l’esprit d’équipe et de partage des bonnes et des mauvaises pratiques</a:t>
                      </a:r>
                    </a:p>
                    <a:p>
                      <a:pPr marL="285750" lvl="0" indent="-285750" algn="l" rtl="0">
                        <a:lnSpc>
                          <a:spcPct val="150000"/>
                        </a:lnSpc>
                        <a:buFontTx/>
                        <a:buChar char="-"/>
                      </a:pPr>
                      <a:r>
                        <a:rPr lang="fr-FR" sz="2400" baseline="0" noProof="0" dirty="0"/>
                        <a:t>Développer un portail de partage de l’information sur les services publics</a:t>
                      </a:r>
                    </a:p>
                    <a:p>
                      <a:pPr marL="285750" lvl="0" indent="-285750" algn="l" rtl="0">
                        <a:lnSpc>
                          <a:spcPct val="150000"/>
                        </a:lnSpc>
                        <a:buFontTx/>
                        <a:buChar char="-"/>
                      </a:pPr>
                      <a:r>
                        <a:rPr lang="fr-FR" sz="2400" baseline="0" noProof="0" dirty="0"/>
                        <a:t>Nouer des alliances stratégiques</a:t>
                      </a:r>
                    </a:p>
                    <a:p>
                      <a:pPr marL="285750" lvl="0" indent="-285750" algn="l" rtl="0">
                        <a:lnSpc>
                          <a:spcPct val="150000"/>
                        </a:lnSpc>
                        <a:buFontTx/>
                        <a:buChar char="-"/>
                      </a:pPr>
                      <a:r>
                        <a:rPr lang="fr-FR" sz="2400" baseline="0" noProof="0" dirty="0"/>
                        <a:t>Conduire des actions de plaidoyer actif</a:t>
                      </a:r>
                    </a:p>
                    <a:p>
                      <a:pPr marL="285750" lvl="0" indent="-285750" algn="l" rtl="0">
                        <a:lnSpc>
                          <a:spcPct val="150000"/>
                        </a:lnSpc>
                        <a:buFontTx/>
                        <a:buChar char="-"/>
                      </a:pPr>
                      <a:r>
                        <a:rPr lang="fr-FR" sz="2400" baseline="0" noProof="0" dirty="0"/>
                        <a:t>Sensibiliser les acteurs</a:t>
                      </a:r>
                    </a:p>
                    <a:p>
                      <a:pPr marL="285750" lvl="0" indent="-285750" algn="l" rtl="0">
                        <a:lnSpc>
                          <a:spcPct val="150000"/>
                        </a:lnSpc>
                        <a:buFontTx/>
                        <a:buChar char="-"/>
                      </a:pPr>
                      <a:r>
                        <a:rPr lang="fr-FR" sz="2400" baseline="0" noProof="0" dirty="0"/>
                        <a:t>Partager l’information</a:t>
                      </a:r>
                    </a:p>
                    <a:p>
                      <a:pPr marL="285750" lvl="0" indent="-285750" algn="l" rtl="0">
                        <a:lnSpc>
                          <a:spcPct val="150000"/>
                        </a:lnSpc>
                        <a:buFontTx/>
                        <a:buChar char="-"/>
                      </a:pPr>
                      <a:r>
                        <a:rPr lang="fr-FR" sz="2400" baseline="0" noProof="0" dirty="0"/>
                        <a:t>Privilégier l’adéquation profil /</a:t>
                      </a:r>
                      <a:r>
                        <a:rPr lang="fr-FR" sz="2400" b="1" kern="1200" baseline="0" noProof="0" dirty="0">
                          <a:solidFill>
                            <a:schemeClr val="tx1"/>
                          </a:solidFill>
                          <a:latin typeface="+mn-lt"/>
                          <a:ea typeface="+mn-ea"/>
                          <a:cs typeface="+mn-cs"/>
                        </a:rPr>
                        <a:t> mission </a:t>
                      </a:r>
                      <a:r>
                        <a:rPr lang="fr-FR" sz="2400" baseline="0" noProof="0" dirty="0"/>
                        <a:t>dans le choix des hommes</a:t>
                      </a:r>
                      <a:endParaRPr lang="fr-FR" sz="2400" noProof="0" dirty="0"/>
                    </a:p>
                  </a:txBody>
                  <a:tcPr/>
                </a:tc>
                <a:extLst>
                  <a:ext uri="{0D108BD9-81ED-4DB2-BD59-A6C34878D82A}">
                    <a16:rowId xmlns:a16="http://schemas.microsoft.com/office/drawing/2014/main" val="3781925421"/>
                  </a:ext>
                </a:extLst>
              </a:tr>
            </a:tbl>
          </a:graphicData>
        </a:graphic>
      </p:graphicFrame>
    </p:spTree>
    <p:extLst>
      <p:ext uri="{BB962C8B-B14F-4D97-AF65-F5344CB8AC3E}">
        <p14:creationId xmlns:p14="http://schemas.microsoft.com/office/powerpoint/2010/main" val="2698248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31">
            <a:extLst>
              <a:ext uri="{FF2B5EF4-FFF2-40B4-BE49-F238E27FC236}">
                <a16:creationId xmlns:a16="http://schemas.microsoft.com/office/drawing/2014/main" id="{5B3DC8B4-416D-0F4F-B08E-891A09E5C9A8}"/>
              </a:ext>
            </a:extLst>
          </p:cNvPr>
          <p:cNvCxnSpPr>
            <a:cxnSpLocks/>
          </p:cNvCxnSpPr>
          <p:nvPr/>
        </p:nvCxnSpPr>
        <p:spPr>
          <a:xfrm flipV="1">
            <a:off x="5826116" y="1646035"/>
            <a:ext cx="0" cy="1370062"/>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6514E7-5B25-9A45-BBDF-B7F141180396}"/>
              </a:ext>
            </a:extLst>
          </p:cNvPr>
          <p:cNvSpPr>
            <a:spLocks noGrp="1"/>
          </p:cNvSpPr>
          <p:nvPr>
            <p:ph type="title"/>
          </p:nvPr>
        </p:nvSpPr>
        <p:spPr>
          <a:xfrm>
            <a:off x="4035200" y="213069"/>
            <a:ext cx="5172553" cy="473816"/>
          </a:xfrm>
        </p:spPr>
        <p:txBody>
          <a:bodyPr>
            <a:noAutofit/>
          </a:bodyPr>
          <a:lstStyle/>
          <a:p>
            <a:pPr algn="ctr"/>
            <a:r>
              <a:rPr lang="fr-FR" sz="3200" dirty="0"/>
              <a:t>CARTE DES RELATIONS</a:t>
            </a:r>
          </a:p>
        </p:txBody>
      </p:sp>
      <p:sp>
        <p:nvSpPr>
          <p:cNvPr id="16" name="Rectangle 15">
            <a:extLst>
              <a:ext uri="{FF2B5EF4-FFF2-40B4-BE49-F238E27FC236}">
                <a16:creationId xmlns:a16="http://schemas.microsoft.com/office/drawing/2014/main" id="{33E1C4BA-DCDE-0446-96CB-ED952A6957F3}"/>
              </a:ext>
            </a:extLst>
          </p:cNvPr>
          <p:cNvSpPr/>
          <p:nvPr/>
        </p:nvSpPr>
        <p:spPr>
          <a:xfrm>
            <a:off x="314556" y="4763121"/>
            <a:ext cx="1885017" cy="79851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ctr"/>
            <a:r>
              <a:rPr lang="fr-FR" dirty="0">
                <a:solidFill>
                  <a:schemeClr val="tx1"/>
                </a:solidFill>
              </a:rPr>
              <a:t>Société Civile (ONG et Associations)</a:t>
            </a:r>
          </a:p>
        </p:txBody>
      </p:sp>
      <p:sp>
        <p:nvSpPr>
          <p:cNvPr id="17" name="Rectangle 16">
            <a:extLst>
              <a:ext uri="{FF2B5EF4-FFF2-40B4-BE49-F238E27FC236}">
                <a16:creationId xmlns:a16="http://schemas.microsoft.com/office/drawing/2014/main" id="{2E34E8DE-9159-7E4D-8D6F-940665CF34A4}"/>
              </a:ext>
            </a:extLst>
          </p:cNvPr>
          <p:cNvSpPr/>
          <p:nvPr/>
        </p:nvSpPr>
        <p:spPr>
          <a:xfrm>
            <a:off x="9546447" y="5325703"/>
            <a:ext cx="1860321" cy="79851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ctr"/>
            <a:r>
              <a:rPr lang="fr-FR" dirty="0">
                <a:solidFill>
                  <a:schemeClr val="tx1"/>
                </a:solidFill>
              </a:rPr>
              <a:t>Leaders Religieux et Traditionnels</a:t>
            </a:r>
          </a:p>
        </p:txBody>
      </p:sp>
      <p:sp>
        <p:nvSpPr>
          <p:cNvPr id="18" name="Rectangle 17">
            <a:extLst>
              <a:ext uri="{FF2B5EF4-FFF2-40B4-BE49-F238E27FC236}">
                <a16:creationId xmlns:a16="http://schemas.microsoft.com/office/drawing/2014/main" id="{C069EC51-BBDD-824E-9004-15B0718253A9}"/>
              </a:ext>
            </a:extLst>
          </p:cNvPr>
          <p:cNvSpPr/>
          <p:nvPr/>
        </p:nvSpPr>
        <p:spPr>
          <a:xfrm>
            <a:off x="5479967" y="5574374"/>
            <a:ext cx="2909322" cy="99870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ctr"/>
            <a:r>
              <a:rPr lang="fr-FR" dirty="0">
                <a:solidFill>
                  <a:schemeClr val="tx1"/>
                </a:solidFill>
              </a:rPr>
              <a:t>Communauté (Représentants de la Population, Mutuelles de santé, etc.)</a:t>
            </a:r>
          </a:p>
        </p:txBody>
      </p:sp>
      <p:sp>
        <p:nvSpPr>
          <p:cNvPr id="19" name="Rectangle 18">
            <a:extLst>
              <a:ext uri="{FF2B5EF4-FFF2-40B4-BE49-F238E27FC236}">
                <a16:creationId xmlns:a16="http://schemas.microsoft.com/office/drawing/2014/main" id="{EB11CD15-A10E-E249-8FE9-003FE0357FF6}"/>
              </a:ext>
            </a:extLst>
          </p:cNvPr>
          <p:cNvSpPr/>
          <p:nvPr/>
        </p:nvSpPr>
        <p:spPr>
          <a:xfrm>
            <a:off x="9546446" y="3873086"/>
            <a:ext cx="2261925" cy="103192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ctr"/>
            <a:r>
              <a:rPr lang="fr-FR" dirty="0">
                <a:solidFill>
                  <a:schemeClr val="tx1"/>
                </a:solidFill>
              </a:rPr>
              <a:t>Organisations Patronales, Syndicales et Professionnelles</a:t>
            </a:r>
          </a:p>
        </p:txBody>
      </p:sp>
      <p:sp>
        <p:nvSpPr>
          <p:cNvPr id="20" name="Rectangle 19">
            <a:extLst>
              <a:ext uri="{FF2B5EF4-FFF2-40B4-BE49-F238E27FC236}">
                <a16:creationId xmlns:a16="http://schemas.microsoft.com/office/drawing/2014/main" id="{CDF0B06A-4A53-1244-9A0A-FB4075E97561}"/>
              </a:ext>
            </a:extLst>
          </p:cNvPr>
          <p:cNvSpPr/>
          <p:nvPr/>
        </p:nvSpPr>
        <p:spPr>
          <a:xfrm>
            <a:off x="9105576" y="1213947"/>
            <a:ext cx="2930963" cy="1451211"/>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fr-FR" sz="1600" dirty="0">
                <a:solidFill>
                  <a:schemeClr val="tx1"/>
                </a:solidFill>
              </a:rPr>
              <a:t>Ministres :</a:t>
            </a:r>
          </a:p>
          <a:p>
            <a:pPr fontAlgn="ctr"/>
            <a:r>
              <a:rPr lang="fr-FR" sz="1600" dirty="0">
                <a:solidFill>
                  <a:schemeClr val="tx1"/>
                </a:solidFill>
              </a:rPr>
              <a:t>Protection Sociale, Santé Publique, Finances, Plan, Population, Promotion de la Femme et Protection de l’Enfant, Communication</a:t>
            </a:r>
          </a:p>
        </p:txBody>
      </p:sp>
      <p:sp>
        <p:nvSpPr>
          <p:cNvPr id="21" name="Rectangle 20">
            <a:extLst>
              <a:ext uri="{FF2B5EF4-FFF2-40B4-BE49-F238E27FC236}">
                <a16:creationId xmlns:a16="http://schemas.microsoft.com/office/drawing/2014/main" id="{B571684F-9FC3-614D-8E25-D3C7FE625A5C}"/>
              </a:ext>
            </a:extLst>
          </p:cNvPr>
          <p:cNvSpPr/>
          <p:nvPr/>
        </p:nvSpPr>
        <p:spPr>
          <a:xfrm>
            <a:off x="1359923" y="1811970"/>
            <a:ext cx="1659467" cy="79851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fr-FR" dirty="0">
                <a:solidFill>
                  <a:schemeClr val="tx1"/>
                </a:solidFill>
              </a:rPr>
              <a:t>GTN/CSU</a:t>
            </a:r>
          </a:p>
          <a:p>
            <a:pPr fontAlgn="ctr"/>
            <a:r>
              <a:rPr lang="fr-FR" dirty="0">
                <a:solidFill>
                  <a:schemeClr val="tx1"/>
                </a:solidFill>
              </a:rPr>
              <a:t> GTR/CSU</a:t>
            </a:r>
          </a:p>
        </p:txBody>
      </p:sp>
      <p:sp>
        <p:nvSpPr>
          <p:cNvPr id="22" name="Rectangle 21">
            <a:extLst>
              <a:ext uri="{FF2B5EF4-FFF2-40B4-BE49-F238E27FC236}">
                <a16:creationId xmlns:a16="http://schemas.microsoft.com/office/drawing/2014/main" id="{B740A76E-EAA8-1846-BE70-E2ABC1E871EE}"/>
              </a:ext>
            </a:extLst>
          </p:cNvPr>
          <p:cNvSpPr/>
          <p:nvPr/>
        </p:nvSpPr>
        <p:spPr>
          <a:xfrm>
            <a:off x="4793435" y="804629"/>
            <a:ext cx="1984988" cy="99906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fr-FR" b="1" dirty="0">
                <a:solidFill>
                  <a:schemeClr val="tx1"/>
                </a:solidFill>
              </a:rPr>
              <a:t>Président de la République, Premier Ministre</a:t>
            </a:r>
          </a:p>
        </p:txBody>
      </p:sp>
      <p:sp>
        <p:nvSpPr>
          <p:cNvPr id="24" name="Rectangle 23">
            <a:extLst>
              <a:ext uri="{FF2B5EF4-FFF2-40B4-BE49-F238E27FC236}">
                <a16:creationId xmlns:a16="http://schemas.microsoft.com/office/drawing/2014/main" id="{A3CFCE1A-669D-2B48-97BE-C5CB41728705}"/>
              </a:ext>
            </a:extLst>
          </p:cNvPr>
          <p:cNvSpPr/>
          <p:nvPr/>
        </p:nvSpPr>
        <p:spPr>
          <a:xfrm>
            <a:off x="504492" y="2764177"/>
            <a:ext cx="1659467" cy="79851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PTF</a:t>
            </a:r>
          </a:p>
        </p:txBody>
      </p:sp>
      <p:sp>
        <p:nvSpPr>
          <p:cNvPr id="25" name="Rectangle 24">
            <a:extLst>
              <a:ext uri="{FF2B5EF4-FFF2-40B4-BE49-F238E27FC236}">
                <a16:creationId xmlns:a16="http://schemas.microsoft.com/office/drawing/2014/main" id="{8B469661-71C0-3542-A0E1-F192B1E82DCE}"/>
              </a:ext>
            </a:extLst>
          </p:cNvPr>
          <p:cNvSpPr/>
          <p:nvPr/>
        </p:nvSpPr>
        <p:spPr>
          <a:xfrm>
            <a:off x="2594304" y="5574374"/>
            <a:ext cx="2397522" cy="99870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ctr"/>
            <a:r>
              <a:rPr lang="fr-FR" dirty="0">
                <a:solidFill>
                  <a:schemeClr val="tx1"/>
                </a:solidFill>
              </a:rPr>
              <a:t>Mass-Médias (Réseaux de journalistes, Radios communautaires, etc.)</a:t>
            </a:r>
          </a:p>
        </p:txBody>
      </p:sp>
      <p:cxnSp>
        <p:nvCxnSpPr>
          <p:cNvPr id="30" name="Straight Connector 29">
            <a:extLst>
              <a:ext uri="{FF2B5EF4-FFF2-40B4-BE49-F238E27FC236}">
                <a16:creationId xmlns:a16="http://schemas.microsoft.com/office/drawing/2014/main" id="{5C1B7C71-D0D5-B84F-B474-89D425FCEDFA}"/>
              </a:ext>
            </a:extLst>
          </p:cNvPr>
          <p:cNvCxnSpPr>
            <a:cxnSpLocks/>
            <a:endCxn id="16" idx="3"/>
          </p:cNvCxnSpPr>
          <p:nvPr/>
        </p:nvCxnSpPr>
        <p:spPr>
          <a:xfrm flipH="1">
            <a:off x="2199573" y="4529704"/>
            <a:ext cx="2119158" cy="632673"/>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713C02D-975D-0342-95B9-831E75B0BFA8}"/>
              </a:ext>
            </a:extLst>
          </p:cNvPr>
          <p:cNvCxnSpPr>
            <a:cxnSpLocks/>
            <a:endCxn id="25" idx="0"/>
          </p:cNvCxnSpPr>
          <p:nvPr/>
        </p:nvCxnSpPr>
        <p:spPr>
          <a:xfrm flipH="1">
            <a:off x="3793065" y="5120700"/>
            <a:ext cx="525666" cy="453674"/>
          </a:xfrm>
          <a:prstGeom prst="line">
            <a:avLst/>
          </a:prstGeom>
          <a:ln w="571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B3DC8B4-416D-0F4F-B08E-891A09E5C9A8}"/>
              </a:ext>
            </a:extLst>
          </p:cNvPr>
          <p:cNvCxnSpPr>
            <a:cxnSpLocks/>
            <a:endCxn id="24" idx="3"/>
          </p:cNvCxnSpPr>
          <p:nvPr/>
        </p:nvCxnSpPr>
        <p:spPr>
          <a:xfrm flipH="1">
            <a:off x="2163959" y="3138093"/>
            <a:ext cx="2856774" cy="2534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48C387D0-D5C1-F346-9FE8-89B8C5764047}"/>
              </a:ext>
            </a:extLst>
          </p:cNvPr>
          <p:cNvSpPr/>
          <p:nvPr/>
        </p:nvSpPr>
        <p:spPr>
          <a:xfrm>
            <a:off x="4318731" y="2325806"/>
            <a:ext cx="3088877" cy="2794894"/>
          </a:xfrm>
          <a:prstGeom prst="rect">
            <a:avLst/>
          </a:prstGeom>
          <a:solidFill>
            <a:srgbClr val="DC9279"/>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fr-FR" b="1" u="sng" dirty="0">
                <a:solidFill>
                  <a:schemeClr val="tx1"/>
                </a:solidFill>
              </a:rPr>
              <a:t>INITIATIVE D’AC</a:t>
            </a:r>
          </a:p>
          <a:p>
            <a:pPr algn="ctr"/>
            <a:r>
              <a:rPr lang="fr-FR" dirty="0">
                <a:solidFill>
                  <a:schemeClr val="tx1"/>
                </a:solidFill>
              </a:rPr>
              <a:t>Appuyer par le plaidoyer et la sensibilisation, la mise en œuvre et la réussite du projet de création et de mise en place de la structure nationale de gestion de la gratuité des soins : l’Institut National d’Assistance Médicale (INAM) du Niger</a:t>
            </a:r>
          </a:p>
        </p:txBody>
      </p:sp>
      <p:cxnSp>
        <p:nvCxnSpPr>
          <p:cNvPr id="28" name="Straight Connector 31">
            <a:extLst>
              <a:ext uri="{FF2B5EF4-FFF2-40B4-BE49-F238E27FC236}">
                <a16:creationId xmlns:a16="http://schemas.microsoft.com/office/drawing/2014/main" id="{5B3DC8B4-416D-0F4F-B08E-891A09E5C9A8}"/>
              </a:ext>
            </a:extLst>
          </p:cNvPr>
          <p:cNvCxnSpPr>
            <a:cxnSpLocks/>
            <a:endCxn id="21" idx="3"/>
          </p:cNvCxnSpPr>
          <p:nvPr/>
        </p:nvCxnSpPr>
        <p:spPr>
          <a:xfrm flipH="1" flipV="1">
            <a:off x="3019390" y="2211226"/>
            <a:ext cx="1299341" cy="399256"/>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33E1C4BA-DCDE-0446-96CB-ED952A6957F3}"/>
              </a:ext>
            </a:extLst>
          </p:cNvPr>
          <p:cNvSpPr/>
          <p:nvPr/>
        </p:nvSpPr>
        <p:spPr>
          <a:xfrm>
            <a:off x="504493" y="3731192"/>
            <a:ext cx="1659467" cy="79851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ctr"/>
            <a:r>
              <a:rPr lang="fr-FR" dirty="0">
                <a:solidFill>
                  <a:schemeClr val="tx1"/>
                </a:solidFill>
              </a:rPr>
              <a:t>Professionnels de la Santé</a:t>
            </a:r>
          </a:p>
        </p:txBody>
      </p:sp>
      <p:cxnSp>
        <p:nvCxnSpPr>
          <p:cNvPr id="35" name="Straight Connector 29">
            <a:extLst>
              <a:ext uri="{FF2B5EF4-FFF2-40B4-BE49-F238E27FC236}">
                <a16:creationId xmlns:a16="http://schemas.microsoft.com/office/drawing/2014/main" id="{5C1B7C71-D0D5-B84F-B474-89D425FCEDFA}"/>
              </a:ext>
            </a:extLst>
          </p:cNvPr>
          <p:cNvCxnSpPr>
            <a:cxnSpLocks/>
          </p:cNvCxnSpPr>
          <p:nvPr/>
        </p:nvCxnSpPr>
        <p:spPr>
          <a:xfrm flipH="1">
            <a:off x="2172720" y="4013226"/>
            <a:ext cx="2146011"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6" name="Straight Connector 29">
            <a:extLst>
              <a:ext uri="{FF2B5EF4-FFF2-40B4-BE49-F238E27FC236}">
                <a16:creationId xmlns:a16="http://schemas.microsoft.com/office/drawing/2014/main" id="{5C1B7C71-D0D5-B84F-B474-89D425FCEDFA}"/>
              </a:ext>
            </a:extLst>
          </p:cNvPr>
          <p:cNvCxnSpPr>
            <a:cxnSpLocks/>
          </p:cNvCxnSpPr>
          <p:nvPr/>
        </p:nvCxnSpPr>
        <p:spPr>
          <a:xfrm flipH="1">
            <a:off x="7407608" y="1971085"/>
            <a:ext cx="1697968" cy="391513"/>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B11CD15-A10E-E249-8FE9-003FE0357FF6}"/>
              </a:ext>
            </a:extLst>
          </p:cNvPr>
          <p:cNvSpPr/>
          <p:nvPr/>
        </p:nvSpPr>
        <p:spPr>
          <a:xfrm>
            <a:off x="9741323" y="2816751"/>
            <a:ext cx="1659467" cy="79851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ctr"/>
            <a:r>
              <a:rPr lang="fr-FR" dirty="0">
                <a:solidFill>
                  <a:schemeClr val="tx1"/>
                </a:solidFill>
              </a:rPr>
              <a:t>Professionnels de l'assurance</a:t>
            </a:r>
          </a:p>
        </p:txBody>
      </p:sp>
      <p:cxnSp>
        <p:nvCxnSpPr>
          <p:cNvPr id="40" name="Straight Connector 33">
            <a:extLst>
              <a:ext uri="{FF2B5EF4-FFF2-40B4-BE49-F238E27FC236}">
                <a16:creationId xmlns:a16="http://schemas.microsoft.com/office/drawing/2014/main" id="{9713C02D-975D-0342-95B9-831E75B0BFA8}"/>
              </a:ext>
            </a:extLst>
          </p:cNvPr>
          <p:cNvCxnSpPr>
            <a:cxnSpLocks/>
            <a:endCxn id="37" idx="1"/>
          </p:cNvCxnSpPr>
          <p:nvPr/>
        </p:nvCxnSpPr>
        <p:spPr>
          <a:xfrm>
            <a:off x="7407608" y="3216007"/>
            <a:ext cx="2333715" cy="0"/>
          </a:xfrm>
          <a:prstGeom prst="line">
            <a:avLst/>
          </a:prstGeom>
          <a:ln w="571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33">
            <a:extLst>
              <a:ext uri="{FF2B5EF4-FFF2-40B4-BE49-F238E27FC236}">
                <a16:creationId xmlns:a16="http://schemas.microsoft.com/office/drawing/2014/main" id="{9713C02D-975D-0342-95B9-831E75B0BFA8}"/>
              </a:ext>
            </a:extLst>
          </p:cNvPr>
          <p:cNvCxnSpPr>
            <a:cxnSpLocks/>
          </p:cNvCxnSpPr>
          <p:nvPr/>
        </p:nvCxnSpPr>
        <p:spPr>
          <a:xfrm flipH="1" flipV="1">
            <a:off x="7407608" y="4544478"/>
            <a:ext cx="2138839" cy="803059"/>
          </a:xfrm>
          <a:prstGeom prst="line">
            <a:avLst/>
          </a:prstGeom>
          <a:ln w="571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33">
            <a:extLst>
              <a:ext uri="{FF2B5EF4-FFF2-40B4-BE49-F238E27FC236}">
                <a16:creationId xmlns:a16="http://schemas.microsoft.com/office/drawing/2014/main" id="{9713C02D-975D-0342-95B9-831E75B0BFA8}"/>
              </a:ext>
            </a:extLst>
          </p:cNvPr>
          <p:cNvCxnSpPr>
            <a:cxnSpLocks/>
            <a:stCxn id="19" idx="1"/>
            <a:endCxn id="27" idx="3"/>
          </p:cNvCxnSpPr>
          <p:nvPr/>
        </p:nvCxnSpPr>
        <p:spPr>
          <a:xfrm flipH="1" flipV="1">
            <a:off x="7407608" y="3723253"/>
            <a:ext cx="2138838" cy="665798"/>
          </a:xfrm>
          <a:prstGeom prst="line">
            <a:avLst/>
          </a:prstGeom>
          <a:ln w="571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33">
            <a:extLst>
              <a:ext uri="{FF2B5EF4-FFF2-40B4-BE49-F238E27FC236}">
                <a16:creationId xmlns:a16="http://schemas.microsoft.com/office/drawing/2014/main" id="{9713C02D-975D-0342-95B9-831E75B0BFA8}"/>
              </a:ext>
            </a:extLst>
          </p:cNvPr>
          <p:cNvCxnSpPr>
            <a:cxnSpLocks/>
            <a:endCxn id="18" idx="0"/>
          </p:cNvCxnSpPr>
          <p:nvPr/>
        </p:nvCxnSpPr>
        <p:spPr>
          <a:xfrm>
            <a:off x="6653048" y="5162377"/>
            <a:ext cx="281580" cy="411997"/>
          </a:xfrm>
          <a:prstGeom prst="line">
            <a:avLst/>
          </a:prstGeom>
          <a:ln w="571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grpSp>
        <p:nvGrpSpPr>
          <p:cNvPr id="74" name="Group 5">
            <a:extLst>
              <a:ext uri="{FF2B5EF4-FFF2-40B4-BE49-F238E27FC236}">
                <a16:creationId xmlns:a16="http://schemas.microsoft.com/office/drawing/2014/main" id="{73075BC2-E1D8-4138-B3D1-9B5E8FE30F55}"/>
              </a:ext>
            </a:extLst>
          </p:cNvPr>
          <p:cNvGrpSpPr/>
          <p:nvPr/>
        </p:nvGrpSpPr>
        <p:grpSpPr>
          <a:xfrm>
            <a:off x="22497" y="192561"/>
            <a:ext cx="3024336" cy="1224136"/>
            <a:chOff x="8281446" y="5154689"/>
            <a:chExt cx="2773701" cy="1224136"/>
          </a:xfrm>
        </p:grpSpPr>
        <p:sp>
          <p:nvSpPr>
            <p:cNvPr id="75" name="Rectangle 74">
              <a:extLst>
                <a:ext uri="{FF2B5EF4-FFF2-40B4-BE49-F238E27FC236}">
                  <a16:creationId xmlns:a16="http://schemas.microsoft.com/office/drawing/2014/main" id="{B48AA798-D064-4AEF-953A-90191491053D}"/>
                </a:ext>
              </a:extLst>
            </p:cNvPr>
            <p:cNvSpPr/>
            <p:nvPr/>
          </p:nvSpPr>
          <p:spPr>
            <a:xfrm>
              <a:off x="8281446" y="5154689"/>
              <a:ext cx="2773701" cy="1224136"/>
            </a:xfrm>
            <a:prstGeom prst="rect">
              <a:avLst/>
            </a:prstGeom>
            <a:solidFill>
              <a:srgbClr val="E5E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600" b="1" dirty="0">
                  <a:solidFill>
                    <a:schemeClr val="tx1"/>
                  </a:solidFill>
                </a:rPr>
                <a:t>LÉGENDE</a:t>
              </a:r>
            </a:p>
            <a:p>
              <a:r>
                <a:rPr lang="fr-FR" sz="1600" dirty="0">
                  <a:solidFill>
                    <a:schemeClr val="tx1"/>
                  </a:solidFill>
                </a:rPr>
                <a:t>	</a:t>
              </a:r>
              <a:r>
                <a:rPr lang="fr-FR" sz="1400" dirty="0">
                  <a:solidFill>
                    <a:schemeClr val="tx1"/>
                  </a:solidFill>
                </a:rPr>
                <a:t>Forte amélioration	Amélioration modérée	Aucune amélioration 	significative</a:t>
              </a:r>
            </a:p>
            <a:p>
              <a:r>
                <a:rPr lang="fr-FR" sz="1400" dirty="0">
                  <a:solidFill>
                    <a:schemeClr val="tx1"/>
                  </a:solidFill>
                </a:rPr>
                <a:t>	</a:t>
              </a:r>
            </a:p>
          </p:txBody>
        </p:sp>
        <p:cxnSp>
          <p:nvCxnSpPr>
            <p:cNvPr id="76" name="Straight Connector 3">
              <a:extLst>
                <a:ext uri="{FF2B5EF4-FFF2-40B4-BE49-F238E27FC236}">
                  <a16:creationId xmlns:a16="http://schemas.microsoft.com/office/drawing/2014/main" id="{C8653251-24FC-4999-88CD-A9EFF16A286F}"/>
                </a:ext>
              </a:extLst>
            </p:cNvPr>
            <p:cNvCxnSpPr/>
            <p:nvPr/>
          </p:nvCxnSpPr>
          <p:spPr>
            <a:xfrm>
              <a:off x="8573762" y="5602510"/>
              <a:ext cx="550328"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7" name="Straight Connector 30">
              <a:extLst>
                <a:ext uri="{FF2B5EF4-FFF2-40B4-BE49-F238E27FC236}">
                  <a16:creationId xmlns:a16="http://schemas.microsoft.com/office/drawing/2014/main" id="{639D5330-195B-4DDB-A125-682FEB373970}"/>
                </a:ext>
              </a:extLst>
            </p:cNvPr>
            <p:cNvCxnSpPr/>
            <p:nvPr/>
          </p:nvCxnSpPr>
          <p:spPr>
            <a:xfrm>
              <a:off x="8563498" y="5802761"/>
              <a:ext cx="550328" cy="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8" name="Straight Connector 2">
              <a:extLst>
                <a:ext uri="{FF2B5EF4-FFF2-40B4-BE49-F238E27FC236}">
                  <a16:creationId xmlns:a16="http://schemas.microsoft.com/office/drawing/2014/main" id="{A4E417A4-CF60-4B1A-8895-5460DC46938F}"/>
                </a:ext>
              </a:extLst>
            </p:cNvPr>
            <p:cNvCxnSpPr/>
            <p:nvPr/>
          </p:nvCxnSpPr>
          <p:spPr>
            <a:xfrm>
              <a:off x="8549301" y="6018785"/>
              <a:ext cx="550328" cy="0"/>
            </a:xfrm>
            <a:prstGeom prst="line">
              <a:avLst/>
            </a:prstGeom>
            <a:ln w="76200">
              <a:solidFill>
                <a:srgbClr val="FFC000"/>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97086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B989EC91-5E2D-F24F-8678-206F2B585BBE}"/>
              </a:ext>
            </a:extLst>
          </p:cNvPr>
          <p:cNvSpPr/>
          <p:nvPr/>
        </p:nvSpPr>
        <p:spPr>
          <a:xfrm>
            <a:off x="756732" y="1165034"/>
            <a:ext cx="10641748" cy="50465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just">
              <a:buFont typeface="Arial" panose="020B0604020202020204" pitchFamily="34" charset="0"/>
              <a:buChar char="•"/>
            </a:pPr>
            <a:r>
              <a:rPr lang="fr-FR" sz="2800" dirty="0">
                <a:solidFill>
                  <a:schemeClr val="tx1"/>
                </a:solidFill>
              </a:rPr>
              <a:t>Acteurs du Pilotage  stratégique : Ministre de l’Emploi du Travail et de la Protection Sociale, Ministre de la Santé Publique, Ministre des Finances, Ministre du Plan, Ministre de la Population, Ministre de la Promotion de la Femme et de la Protection de l’Enfant, Ministre de la Communication</a:t>
            </a:r>
          </a:p>
          <a:p>
            <a:pPr marL="285750" indent="-285750" algn="just">
              <a:buFont typeface="Arial" panose="020B0604020202020204" pitchFamily="34" charset="0"/>
              <a:buChar char="•"/>
            </a:pPr>
            <a:endParaRPr lang="fr-FR" sz="2800" dirty="0">
              <a:solidFill>
                <a:schemeClr val="tx1"/>
              </a:solidFill>
            </a:endParaRPr>
          </a:p>
          <a:p>
            <a:pPr marL="285750" indent="-285750" algn="just">
              <a:buFont typeface="Arial" panose="020B0604020202020204" pitchFamily="34" charset="0"/>
              <a:buChar char="•"/>
            </a:pPr>
            <a:r>
              <a:rPr lang="fr-FR" sz="2800" dirty="0">
                <a:solidFill>
                  <a:schemeClr val="tx1"/>
                </a:solidFill>
              </a:rPr>
              <a:t>PTF</a:t>
            </a:r>
          </a:p>
          <a:p>
            <a:pPr marL="285750" indent="-285750" algn="just">
              <a:buFont typeface="Arial" panose="020B0604020202020204" pitchFamily="34" charset="0"/>
              <a:buChar char="•"/>
            </a:pPr>
            <a:endParaRPr lang="fr-FR" sz="2800" dirty="0">
              <a:solidFill>
                <a:schemeClr val="tx1"/>
              </a:solidFill>
            </a:endParaRPr>
          </a:p>
          <a:p>
            <a:pPr marL="285750" indent="-285750" algn="just">
              <a:buFont typeface="Arial" panose="020B0604020202020204" pitchFamily="34" charset="0"/>
              <a:buChar char="•"/>
            </a:pPr>
            <a:r>
              <a:rPr lang="fr-FR" sz="2800" dirty="0">
                <a:solidFill>
                  <a:schemeClr val="tx1"/>
                </a:solidFill>
              </a:rPr>
              <a:t>Société Civile</a:t>
            </a:r>
          </a:p>
          <a:p>
            <a:pPr marL="285750" indent="-285750" algn="just">
              <a:buFont typeface="Arial" panose="020B0604020202020204" pitchFamily="34" charset="0"/>
              <a:buChar char="•"/>
            </a:pPr>
            <a:endParaRPr lang="fr-FR" sz="2800" dirty="0">
              <a:solidFill>
                <a:schemeClr val="tx1"/>
              </a:solidFill>
            </a:endParaRPr>
          </a:p>
          <a:p>
            <a:pPr marL="285750" indent="-285750" algn="just">
              <a:buFont typeface="Arial" panose="020B0604020202020204" pitchFamily="34" charset="0"/>
              <a:buChar char="•"/>
            </a:pPr>
            <a:r>
              <a:rPr lang="fr-FR" sz="2800" dirty="0">
                <a:solidFill>
                  <a:schemeClr val="tx1"/>
                </a:solidFill>
              </a:rPr>
              <a:t>Mass-médias</a:t>
            </a:r>
          </a:p>
        </p:txBody>
      </p:sp>
      <p:sp>
        <p:nvSpPr>
          <p:cNvPr id="5" name="Titre 4"/>
          <p:cNvSpPr>
            <a:spLocks noGrp="1"/>
          </p:cNvSpPr>
          <p:nvPr>
            <p:ph type="title"/>
          </p:nvPr>
        </p:nvSpPr>
        <p:spPr>
          <a:xfrm>
            <a:off x="415135" y="144402"/>
            <a:ext cx="11613955" cy="974954"/>
          </a:xfrm>
        </p:spPr>
        <p:txBody>
          <a:bodyPr>
            <a:normAutofit/>
          </a:bodyPr>
          <a:lstStyle/>
          <a:p>
            <a:pPr algn="ctr"/>
            <a:r>
              <a:rPr lang="fr-FR" sz="2000" u="sng" dirty="0"/>
              <a:t>PARTIES PRENANTES AVEC LESQUELLES</a:t>
            </a:r>
            <a:br>
              <a:rPr lang="fr-FR" sz="2000" u="sng" dirty="0"/>
            </a:br>
            <a:r>
              <a:rPr lang="fr-FR" sz="2000" u="sng" dirty="0"/>
              <a:t>NOUS SOUHAITONS COLLABORER DAVANTAGE</a:t>
            </a:r>
          </a:p>
        </p:txBody>
      </p:sp>
    </p:spTree>
    <p:extLst>
      <p:ext uri="{BB962C8B-B14F-4D97-AF65-F5344CB8AC3E}">
        <p14:creationId xmlns:p14="http://schemas.microsoft.com/office/powerpoint/2010/main" val="3597841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94F87-CDEC-014E-96A2-37E8198660EC}"/>
              </a:ext>
            </a:extLst>
          </p:cNvPr>
          <p:cNvSpPr>
            <a:spLocks noGrp="1"/>
          </p:cNvSpPr>
          <p:nvPr>
            <p:ph type="title"/>
          </p:nvPr>
        </p:nvSpPr>
        <p:spPr>
          <a:xfrm>
            <a:off x="709863" y="151520"/>
            <a:ext cx="10515600" cy="953950"/>
          </a:xfrm>
        </p:spPr>
        <p:txBody>
          <a:bodyPr>
            <a:normAutofit/>
          </a:bodyPr>
          <a:lstStyle/>
          <a:p>
            <a:r>
              <a:rPr lang="fr-FR" sz="3200" dirty="0"/>
              <a:t>NOTRE INITIATIVE / FEUILLE DE ROUTE </a:t>
            </a:r>
          </a:p>
        </p:txBody>
      </p:sp>
      <p:graphicFrame>
        <p:nvGraphicFramePr>
          <p:cNvPr id="4" name="Table 4">
            <a:extLst>
              <a:ext uri="{FF2B5EF4-FFF2-40B4-BE49-F238E27FC236}">
                <a16:creationId xmlns:a16="http://schemas.microsoft.com/office/drawing/2014/main" id="{CD29B8CE-60E7-C644-A2B7-31C2D912BD9E}"/>
              </a:ext>
            </a:extLst>
          </p:cNvPr>
          <p:cNvGraphicFramePr>
            <a:graphicFrameLocks noGrp="1"/>
          </p:cNvGraphicFramePr>
          <p:nvPr>
            <p:ph idx="1"/>
            <p:extLst>
              <p:ext uri="{D42A27DB-BD31-4B8C-83A1-F6EECF244321}">
                <p14:modId xmlns:p14="http://schemas.microsoft.com/office/powerpoint/2010/main" val="615573979"/>
              </p:ext>
            </p:extLst>
          </p:nvPr>
        </p:nvGraphicFramePr>
        <p:xfrm>
          <a:off x="483352" y="1122234"/>
          <a:ext cx="11353800" cy="5334000"/>
        </p:xfrm>
        <a:graphic>
          <a:graphicData uri="http://schemas.openxmlformats.org/drawingml/2006/table">
            <a:tbl>
              <a:tblPr firstRow="1" bandRow="1">
                <a:tableStyleId>{8799B23B-EC83-4686-B30A-512413B5E67A}</a:tableStyleId>
              </a:tblPr>
              <a:tblGrid>
                <a:gridCol w="1294731">
                  <a:extLst>
                    <a:ext uri="{9D8B030D-6E8A-4147-A177-3AD203B41FA5}">
                      <a16:colId xmlns:a16="http://schemas.microsoft.com/office/drawing/2014/main" val="678392966"/>
                    </a:ext>
                  </a:extLst>
                </a:gridCol>
                <a:gridCol w="4053074">
                  <a:extLst>
                    <a:ext uri="{9D8B030D-6E8A-4147-A177-3AD203B41FA5}">
                      <a16:colId xmlns:a16="http://schemas.microsoft.com/office/drawing/2014/main" val="2891739436"/>
                    </a:ext>
                  </a:extLst>
                </a:gridCol>
                <a:gridCol w="6005995">
                  <a:extLst>
                    <a:ext uri="{9D8B030D-6E8A-4147-A177-3AD203B41FA5}">
                      <a16:colId xmlns:a16="http://schemas.microsoft.com/office/drawing/2014/main" val="1064649776"/>
                    </a:ext>
                  </a:extLst>
                </a:gridCol>
              </a:tblGrid>
              <a:tr h="370840">
                <a:tc gridSpan="2">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2000" noProof="0" dirty="0"/>
                        <a:t>IAC : </a:t>
                      </a:r>
                      <a:r>
                        <a:rPr lang="fr-FR" sz="2000" b="0" dirty="0">
                          <a:solidFill>
                            <a:schemeClr val="tx1"/>
                          </a:solidFill>
                        </a:rPr>
                        <a:t>Appuyer par le plaidoyer et la sensibilisation, la mise en œuvre et la réussite du projet de création et de mise en place de la structure nationale de gestion de la gratuité des soins : l’Institut National d’Assistance Médicale (INAM) du Niger</a:t>
                      </a:r>
                    </a:p>
                  </a:txBody>
                  <a:tcPr marL="93645" marR="93645"/>
                </a:tc>
                <a:tc hMerge="1">
                  <a:txBody>
                    <a:bodyPr/>
                    <a:lstStyle/>
                    <a:p>
                      <a:endParaRPr lang="en-US"/>
                    </a:p>
                  </a:txBody>
                  <a:tcPr/>
                </a:tc>
                <a:tc>
                  <a:txBody>
                    <a:bodyPr/>
                    <a:lstStyle/>
                    <a:p>
                      <a:pPr lvl="0">
                        <a:buNone/>
                      </a:pPr>
                      <a:r>
                        <a:rPr lang="fr-FR" sz="2000" noProof="0" dirty="0"/>
                        <a:t>Stratégie pour l'avenir :</a:t>
                      </a:r>
                    </a:p>
                    <a:p>
                      <a:pPr lvl="0" algn="just">
                        <a:buNone/>
                      </a:pPr>
                      <a:r>
                        <a:rPr lang="fr-FR" sz="2000" b="0" noProof="0" dirty="0"/>
                        <a:t>Inscription de la création de l’INAM (</a:t>
                      </a:r>
                      <a:r>
                        <a:rPr lang="fr-FR" sz="2000" b="0" baseline="0" noProof="0" dirty="0"/>
                        <a:t>futur organisme de gestion de la prise en charge pour le compte de l’Etat et des Collectivités Territoriales de la gratuité des soins des personnes vulnérables</a:t>
                      </a:r>
                      <a:r>
                        <a:rPr lang="fr-FR" sz="2000" b="0" noProof="0" dirty="0"/>
                        <a:t>) dans le cadre d’un </a:t>
                      </a:r>
                      <a:r>
                        <a:rPr lang="fr-FR" sz="2000" b="1" noProof="0" dirty="0"/>
                        <a:t>projet spécifique et prioritaire d’appui à la mise en œuvre de la CMU</a:t>
                      </a:r>
                    </a:p>
                  </a:txBody>
                  <a:tcPr marL="93645" marR="93645"/>
                </a:tc>
                <a:extLst>
                  <a:ext uri="{0D108BD9-81ED-4DB2-BD59-A6C34878D82A}">
                    <a16:rowId xmlns:a16="http://schemas.microsoft.com/office/drawing/2014/main" val="1949083165"/>
                  </a:ext>
                </a:extLst>
              </a:tr>
              <a:tr h="370840">
                <a:tc gridSpan="2">
                  <a:txBody>
                    <a:bodyPr/>
                    <a:lstStyle/>
                    <a:p>
                      <a:endParaRPr lang="en-US" sz="2000" noProof="0" dirty="0"/>
                    </a:p>
                  </a:txBody>
                  <a:tcPr marL="93645" marR="93645"/>
                </a:tc>
                <a:tc hMerge="1">
                  <a:txBody>
                    <a:bodyPr/>
                    <a:lstStyle/>
                    <a:p>
                      <a:endParaRPr lang="en-US"/>
                    </a:p>
                  </a:txBody>
                  <a:tcPr/>
                </a:tc>
                <a:tc>
                  <a:txBody>
                    <a:bodyPr/>
                    <a:lstStyle/>
                    <a:p>
                      <a:pPr lvl="0" algn="l" rtl="0">
                        <a:buNone/>
                      </a:pPr>
                      <a:endParaRPr lang="en-US" sz="2000" noProof="0" dirty="0"/>
                    </a:p>
                  </a:txBody>
                  <a:tcPr marL="93645" marR="93645"/>
                </a:tc>
                <a:extLst>
                  <a:ext uri="{0D108BD9-81ED-4DB2-BD59-A6C34878D82A}">
                    <a16:rowId xmlns:a16="http://schemas.microsoft.com/office/drawing/2014/main" val="2502746812"/>
                  </a:ext>
                </a:extLst>
              </a:tr>
              <a:tr h="370840">
                <a:tc gridSpan="3">
                  <a:txBody>
                    <a:bodyPr/>
                    <a:lstStyle/>
                    <a:p>
                      <a:r>
                        <a:rPr lang="fr-FR" sz="2000" b="1" noProof="0" dirty="0"/>
                        <a:t>Principales activités que nous voulons réaliser au cours des 4 prochains mois et au-delà</a:t>
                      </a:r>
                    </a:p>
                  </a:txBody>
                  <a:tcPr marL="93645" marR="93645"/>
                </a:tc>
                <a:tc hMerge="1">
                  <a:txBody>
                    <a:bodyPr/>
                    <a:lstStyle/>
                    <a:p>
                      <a:endParaRPr lang="en-US"/>
                    </a:p>
                  </a:txBody>
                  <a:tcPr/>
                </a:tc>
                <a:tc hMerge="1">
                  <a:txBody>
                    <a:bodyPr/>
                    <a:lstStyle/>
                    <a:p>
                      <a:endParaRPr lang="en-US" noProof="0">
                        <a:solidFill>
                          <a:schemeClr val="bg1"/>
                        </a:solidFill>
                      </a:endParaRPr>
                    </a:p>
                  </a:txBody>
                  <a:tcPr marL="93645" marR="93645">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8070468"/>
                  </a:ext>
                </a:extLst>
              </a:tr>
              <a:tr h="185420">
                <a:tc>
                  <a:txBody>
                    <a:bodyPr/>
                    <a:lstStyle/>
                    <a:p>
                      <a:r>
                        <a:rPr lang="fr-FR" sz="2000" b="1" noProof="0"/>
                        <a:t>Mois</a:t>
                      </a:r>
                    </a:p>
                  </a:txBody>
                  <a:tcPr marL="93645" marR="93645"/>
                </a:tc>
                <a:tc>
                  <a:txBody>
                    <a:bodyPr/>
                    <a:lstStyle/>
                    <a:p>
                      <a:r>
                        <a:rPr lang="fr-FR" sz="2000" b="1" noProof="0" dirty="0"/>
                        <a:t>Activités</a:t>
                      </a:r>
                    </a:p>
                  </a:txBody>
                  <a:tcPr marL="93645" marR="93645"/>
                </a:tc>
                <a:tc>
                  <a:txBody>
                    <a:bodyPr/>
                    <a:lstStyle/>
                    <a:p>
                      <a:r>
                        <a:rPr lang="fr-FR" sz="2000" b="1" noProof="0" dirty="0"/>
                        <a:t>Interventions Leadership</a:t>
                      </a:r>
                    </a:p>
                  </a:txBody>
                  <a:tcPr marL="93645" marR="93645">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61813945"/>
                  </a:ext>
                </a:extLst>
              </a:tr>
              <a:tr h="185420">
                <a:tc>
                  <a:txBody>
                    <a:bodyPr/>
                    <a:lstStyle/>
                    <a:p>
                      <a:pPr algn="ctr"/>
                      <a:r>
                        <a:rPr lang="fr-FR" sz="2000" b="1" noProof="0" dirty="0"/>
                        <a:t>1</a:t>
                      </a:r>
                    </a:p>
                  </a:txBody>
                  <a:tcPr marL="93645" marR="93645"/>
                </a:tc>
                <a:tc>
                  <a:txBody>
                    <a:bodyPr/>
                    <a:lstStyle/>
                    <a:p>
                      <a:pPr algn="just"/>
                      <a:r>
                        <a:rPr lang="fr-FR" sz="2000" noProof="0" dirty="0"/>
                        <a:t>Contribuer à la finalisation et l’approbation du Plan Stratégique</a:t>
                      </a:r>
                      <a:r>
                        <a:rPr lang="fr-FR" sz="2000" baseline="0" noProof="0" dirty="0"/>
                        <a:t> de la CSU </a:t>
                      </a:r>
                      <a:r>
                        <a:rPr lang="fr-FR" sz="2000" noProof="0" dirty="0"/>
                        <a:t>2021-2030 ainsi</a:t>
                      </a:r>
                      <a:r>
                        <a:rPr lang="fr-FR" sz="2000" baseline="0" noProof="0" dirty="0"/>
                        <a:t> que celle de l’architecture définitive de la CMU intégrant le Régime d’assistance médicale gérée par l’INAM</a:t>
                      </a:r>
                    </a:p>
                  </a:txBody>
                  <a:tcPr marL="93645" marR="93645"/>
                </a:tc>
                <a:tc>
                  <a:txBody>
                    <a:bodyPr/>
                    <a:lstStyle/>
                    <a:p>
                      <a:pPr algn="just"/>
                      <a:r>
                        <a:rPr lang="fr-FR" sz="2000" noProof="0" dirty="0"/>
                        <a:t>Contribuer</a:t>
                      </a:r>
                      <a:r>
                        <a:rPr lang="fr-FR" sz="2000" baseline="0" noProof="0" dirty="0"/>
                        <a:t> </a:t>
                      </a:r>
                      <a:r>
                        <a:rPr lang="en-US" sz="2000" dirty="0"/>
                        <a:t>à la convergence des points de </a:t>
                      </a:r>
                      <a:r>
                        <a:rPr lang="en-US" sz="2000" dirty="0" err="1"/>
                        <a:t>vue</a:t>
                      </a:r>
                      <a:r>
                        <a:rPr lang="en-US" sz="2000" baseline="0" dirty="0"/>
                        <a:t> et engagements du MSP, MET/PS, Min Finances, MPF/PE et Min Population</a:t>
                      </a:r>
                      <a:endParaRPr lang="en-US" sz="2000" dirty="0"/>
                    </a:p>
                  </a:txBody>
                  <a:tcPr marL="93645" marR="93645"/>
                </a:tc>
                <a:extLst>
                  <a:ext uri="{0D108BD9-81ED-4DB2-BD59-A6C34878D82A}">
                    <a16:rowId xmlns:a16="http://schemas.microsoft.com/office/drawing/2014/main" val="3529694004"/>
                  </a:ext>
                </a:extLst>
              </a:tr>
            </a:tbl>
          </a:graphicData>
        </a:graphic>
      </p:graphicFrame>
    </p:spTree>
    <p:extLst>
      <p:ext uri="{BB962C8B-B14F-4D97-AF65-F5344CB8AC3E}">
        <p14:creationId xmlns:p14="http://schemas.microsoft.com/office/powerpoint/2010/main" val="3051478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CD29B8CE-60E7-C644-A2B7-31C2D912BD9E}"/>
              </a:ext>
            </a:extLst>
          </p:cNvPr>
          <p:cNvGraphicFramePr>
            <a:graphicFrameLocks noGrp="1"/>
          </p:cNvGraphicFramePr>
          <p:nvPr>
            <p:ph idx="1"/>
            <p:extLst>
              <p:ext uri="{D42A27DB-BD31-4B8C-83A1-F6EECF244321}">
                <p14:modId xmlns:p14="http://schemas.microsoft.com/office/powerpoint/2010/main" val="2646888695"/>
              </p:ext>
            </p:extLst>
          </p:nvPr>
        </p:nvGraphicFramePr>
        <p:xfrm>
          <a:off x="278394" y="1027638"/>
          <a:ext cx="11708647" cy="5334000"/>
        </p:xfrm>
        <a:graphic>
          <a:graphicData uri="http://schemas.openxmlformats.org/drawingml/2006/table">
            <a:tbl>
              <a:tblPr firstRow="1" bandRow="1">
                <a:tableStyleId>{8799B23B-EC83-4686-B30A-512413B5E67A}</a:tableStyleId>
              </a:tblPr>
              <a:tblGrid>
                <a:gridCol w="1335196">
                  <a:extLst>
                    <a:ext uri="{9D8B030D-6E8A-4147-A177-3AD203B41FA5}">
                      <a16:colId xmlns:a16="http://schemas.microsoft.com/office/drawing/2014/main" val="678392966"/>
                    </a:ext>
                  </a:extLst>
                </a:gridCol>
                <a:gridCol w="4179747">
                  <a:extLst>
                    <a:ext uri="{9D8B030D-6E8A-4147-A177-3AD203B41FA5}">
                      <a16:colId xmlns:a16="http://schemas.microsoft.com/office/drawing/2014/main" val="2891739436"/>
                    </a:ext>
                  </a:extLst>
                </a:gridCol>
                <a:gridCol w="6193704">
                  <a:extLst>
                    <a:ext uri="{9D8B030D-6E8A-4147-A177-3AD203B41FA5}">
                      <a16:colId xmlns:a16="http://schemas.microsoft.com/office/drawing/2014/main" val="1064649776"/>
                    </a:ext>
                  </a:extLst>
                </a:gridCol>
              </a:tblGrid>
              <a:tr h="370840">
                <a:tc gridSpan="3">
                  <a:txBody>
                    <a:bodyPr/>
                    <a:lstStyle/>
                    <a:p>
                      <a:r>
                        <a:rPr lang="fr-FR" sz="2000" b="1" noProof="0" dirty="0"/>
                        <a:t>Principales activités que nous voulons réaliser au cours des 4 prochains mois et au-delà</a:t>
                      </a:r>
                    </a:p>
                  </a:txBody>
                  <a:tcPr marL="93645" marR="93645"/>
                </a:tc>
                <a:tc hMerge="1">
                  <a:txBody>
                    <a:bodyPr/>
                    <a:lstStyle/>
                    <a:p>
                      <a:endParaRPr lang="en-US"/>
                    </a:p>
                  </a:txBody>
                  <a:tcPr/>
                </a:tc>
                <a:tc hMerge="1">
                  <a:txBody>
                    <a:bodyPr/>
                    <a:lstStyle/>
                    <a:p>
                      <a:endParaRPr lang="en-US" noProof="0">
                        <a:solidFill>
                          <a:schemeClr val="bg1"/>
                        </a:solidFill>
                      </a:endParaRPr>
                    </a:p>
                  </a:txBody>
                  <a:tcPr marL="93645" marR="93645">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8070468"/>
                  </a:ext>
                </a:extLst>
              </a:tr>
              <a:tr h="185420">
                <a:tc>
                  <a:txBody>
                    <a:bodyPr/>
                    <a:lstStyle/>
                    <a:p>
                      <a:r>
                        <a:rPr lang="fr-FR" sz="2000" b="1" noProof="0" dirty="0"/>
                        <a:t>Mois</a:t>
                      </a:r>
                    </a:p>
                  </a:txBody>
                  <a:tcPr marL="93645" marR="93645"/>
                </a:tc>
                <a:tc>
                  <a:txBody>
                    <a:bodyPr/>
                    <a:lstStyle/>
                    <a:p>
                      <a:r>
                        <a:rPr lang="fr-FR" sz="2000" b="1" noProof="0"/>
                        <a:t>Activités</a:t>
                      </a:r>
                    </a:p>
                  </a:txBody>
                  <a:tcPr marL="93645" marR="93645"/>
                </a:tc>
                <a:tc>
                  <a:txBody>
                    <a:bodyPr/>
                    <a:lstStyle/>
                    <a:p>
                      <a:r>
                        <a:rPr lang="fr-FR" sz="2000" b="1" noProof="0" dirty="0"/>
                        <a:t>Interventions Leadership</a:t>
                      </a:r>
                    </a:p>
                  </a:txBody>
                  <a:tcPr marL="93645" marR="93645">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61813945"/>
                  </a:ext>
                </a:extLst>
              </a:tr>
              <a:tr h="185420">
                <a:tc>
                  <a:txBody>
                    <a:bodyPr/>
                    <a:lstStyle/>
                    <a:p>
                      <a:pPr algn="ctr"/>
                      <a:r>
                        <a:rPr lang="fr-FR" sz="2000" b="1" noProof="0" dirty="0"/>
                        <a:t>2 et 3</a:t>
                      </a:r>
                    </a:p>
                  </a:txBody>
                  <a:tcPr marL="93645" marR="93645"/>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r-FR" sz="2000" noProof="0" dirty="0"/>
                        <a:t>Faire aboutir l’adoption </a:t>
                      </a:r>
                      <a:r>
                        <a:rPr lang="fr-FR" sz="2000" baseline="0" noProof="0" dirty="0"/>
                        <a:t>du décret de création de l’INAM</a:t>
                      </a:r>
                      <a:endParaRPr lang="fr-FR" sz="2000" noProof="0" dirty="0"/>
                    </a:p>
                  </a:txBody>
                  <a:tcPr marL="93645" marR="93645"/>
                </a:tc>
                <a:tc>
                  <a:txBody>
                    <a:bodyPr/>
                    <a:lstStyle/>
                    <a:p>
                      <a:pPr algn="just"/>
                      <a:r>
                        <a:rPr lang="fr-FR" sz="2000" noProof="0" dirty="0"/>
                        <a:t>Faire le plaidoyer nécessaire au près des plus hautes autorités du pays sur le bien-fondé et la nécessité</a:t>
                      </a:r>
                      <a:r>
                        <a:rPr lang="fr-FR" sz="2000" baseline="0" noProof="0" dirty="0"/>
                        <a:t> d’opérationnalisation de la gratuité des soins</a:t>
                      </a:r>
                      <a:endParaRPr lang="fr-FR" sz="2000" noProof="0" dirty="0"/>
                    </a:p>
                  </a:txBody>
                  <a:tcPr marL="93645" marR="93645"/>
                </a:tc>
                <a:extLst>
                  <a:ext uri="{0D108BD9-81ED-4DB2-BD59-A6C34878D82A}">
                    <a16:rowId xmlns:a16="http://schemas.microsoft.com/office/drawing/2014/main" val="10002"/>
                  </a:ext>
                </a:extLst>
              </a:tr>
              <a:tr h="185420">
                <a:tc>
                  <a:txBody>
                    <a:bodyPr/>
                    <a:lstStyle/>
                    <a:p>
                      <a:pPr algn="ctr"/>
                      <a:r>
                        <a:rPr lang="fr-FR" sz="2000" b="1" noProof="0" dirty="0"/>
                        <a:t>4 et au-delà</a:t>
                      </a:r>
                    </a:p>
                  </a:txBody>
                  <a:tcPr marL="93645" marR="93645"/>
                </a:tc>
                <a:tc>
                  <a:txBody>
                    <a:bodyPr/>
                    <a:lstStyle/>
                    <a:p>
                      <a:pPr algn="just"/>
                      <a:r>
                        <a:rPr lang="fr-FR" sz="2000" noProof="0" dirty="0"/>
                        <a:t>S’atteler à la création d’une </a:t>
                      </a:r>
                      <a:r>
                        <a:rPr lang="fr-FR" sz="2000" b="1" noProof="0" dirty="0"/>
                        <a:t>coalition</a:t>
                      </a:r>
                      <a:r>
                        <a:rPr lang="fr-FR" sz="2000" noProof="0" dirty="0"/>
                        <a:t> </a:t>
                      </a:r>
                      <a:r>
                        <a:rPr lang="fr-FR" sz="2000" b="1" noProof="0" dirty="0"/>
                        <a:t>nationale de promotion de la CSU</a:t>
                      </a:r>
                      <a:r>
                        <a:rPr lang="fr-FR" sz="2000" noProof="0" dirty="0"/>
                        <a:t>, en s’appuyant sur les acquis du noyau actuel</a:t>
                      </a:r>
                      <a:r>
                        <a:rPr lang="fr-FR" sz="2000" baseline="0" noProof="0" dirty="0"/>
                        <a:t> que constitue le </a:t>
                      </a:r>
                      <a:r>
                        <a:rPr lang="fr-FR" sz="2000" noProof="0" dirty="0"/>
                        <a:t>Groupe LpCSU</a:t>
                      </a:r>
                    </a:p>
                  </a:txBody>
                  <a:tcPr marL="93645" marR="93645"/>
                </a:tc>
                <a:tc>
                  <a:txBody>
                    <a:bodyPr/>
                    <a:lstStyle/>
                    <a:p>
                      <a:pPr algn="just"/>
                      <a:r>
                        <a:rPr lang="fr-FR" sz="2000" noProof="0" dirty="0"/>
                        <a:t>Se doter d’une stratégie de plaidoyer et de sensibilisation en faveur de la CSU à l’horizon 2030 en bonne articulation avec le Plan</a:t>
                      </a:r>
                      <a:r>
                        <a:rPr lang="fr-FR" sz="2000" baseline="0" noProof="0" dirty="0"/>
                        <a:t> Stratégique National</a:t>
                      </a:r>
                    </a:p>
                    <a:p>
                      <a:pPr algn="just"/>
                      <a:endParaRPr lang="fr-FR" sz="2000" baseline="0" noProof="0" dirty="0"/>
                    </a:p>
                    <a:p>
                      <a:pPr algn="just"/>
                      <a:r>
                        <a:rPr lang="fr-FR" sz="2000" baseline="0" noProof="0" dirty="0"/>
                        <a:t>Se doter des ressources nécessaires pour plus d’efficacité de l’action du Groupe LpCSU</a:t>
                      </a:r>
                      <a:endParaRPr lang="fr-FR" sz="2000" noProof="0" dirty="0"/>
                    </a:p>
                  </a:txBody>
                  <a:tcPr marL="93645" marR="93645"/>
                </a:tc>
                <a:extLst>
                  <a:ext uri="{0D108BD9-81ED-4DB2-BD59-A6C34878D82A}">
                    <a16:rowId xmlns:a16="http://schemas.microsoft.com/office/drawing/2014/main" val="922393902"/>
                  </a:ext>
                </a:extLst>
              </a:tr>
              <a:tr h="370840">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000" b="1" noProof="0" dirty="0"/>
                        <a:t>Les organisations extérieures à l'équipe que nous devrons engager :</a:t>
                      </a:r>
                      <a:r>
                        <a:rPr lang="fr-FR" sz="2000" noProof="0" dirty="0"/>
                        <a:t> ONG,</a:t>
                      </a:r>
                      <a:r>
                        <a:rPr lang="fr-FR" sz="2000" baseline="0" noProof="0" dirty="0"/>
                        <a:t> </a:t>
                      </a:r>
                      <a:r>
                        <a:rPr lang="fr-FR" sz="2000" noProof="0" dirty="0"/>
                        <a:t>Associations et Syndicats</a:t>
                      </a:r>
                    </a:p>
                  </a:txBody>
                  <a:tcPr marL="93645" marR="93645"/>
                </a:tc>
                <a:tc hMerge="1">
                  <a:txBody>
                    <a:bodyPr/>
                    <a:lstStyle/>
                    <a:p>
                      <a:endParaRPr lang="en-US"/>
                    </a:p>
                  </a:txBody>
                  <a:tcPr/>
                </a:tc>
                <a:tc>
                  <a:txBody>
                    <a:bodyPr/>
                    <a:lstStyle/>
                    <a:p>
                      <a:pPr algn="just"/>
                      <a:r>
                        <a:rPr lang="fr-FR" sz="2000" b="1" noProof="0" dirty="0"/>
                        <a:t>Comment les partenaires de développement pourraient nous soutenir :</a:t>
                      </a:r>
                    </a:p>
                    <a:p>
                      <a:pPr algn="just"/>
                      <a:r>
                        <a:rPr lang="fr-FR" sz="2000" noProof="0" dirty="0"/>
                        <a:t>Appuyer la création de la coalition  nationale de promotion de la CSU</a:t>
                      </a:r>
                      <a:r>
                        <a:rPr lang="fr-FR" sz="2000" baseline="0" noProof="0" dirty="0"/>
                        <a:t> et s</a:t>
                      </a:r>
                      <a:r>
                        <a:rPr lang="fr-FR" sz="2000" noProof="0" dirty="0"/>
                        <a:t>outenir durablement</a:t>
                      </a:r>
                      <a:r>
                        <a:rPr lang="fr-FR" sz="2000" baseline="0" noProof="0" dirty="0"/>
                        <a:t> son développement</a:t>
                      </a:r>
                      <a:endParaRPr lang="fr-FR" sz="2000" noProof="0" dirty="0"/>
                    </a:p>
                  </a:txBody>
                  <a:tcPr marL="93645" marR="93645"/>
                </a:tc>
                <a:extLst>
                  <a:ext uri="{0D108BD9-81ED-4DB2-BD59-A6C34878D82A}">
                    <a16:rowId xmlns:a16="http://schemas.microsoft.com/office/drawing/2014/main" val="1707901608"/>
                  </a:ext>
                </a:extLst>
              </a:tr>
            </a:tbl>
          </a:graphicData>
        </a:graphic>
      </p:graphicFrame>
    </p:spTree>
    <p:extLst>
      <p:ext uri="{BB962C8B-B14F-4D97-AF65-F5344CB8AC3E}">
        <p14:creationId xmlns:p14="http://schemas.microsoft.com/office/powerpoint/2010/main" val="913531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94F87-CDEC-014E-96A2-37E8198660EC}"/>
              </a:ext>
            </a:extLst>
          </p:cNvPr>
          <p:cNvSpPr>
            <a:spLocks noGrp="1"/>
          </p:cNvSpPr>
          <p:nvPr>
            <p:ph type="title"/>
          </p:nvPr>
        </p:nvSpPr>
        <p:spPr>
          <a:xfrm>
            <a:off x="570178" y="302062"/>
            <a:ext cx="11353800" cy="1101070"/>
          </a:xfrm>
        </p:spPr>
        <p:txBody>
          <a:bodyPr>
            <a:normAutofit/>
          </a:bodyPr>
          <a:lstStyle/>
          <a:p>
            <a:pPr algn="ctr"/>
            <a:r>
              <a:rPr lang="fr-FR" dirty="0">
                <a:latin typeface="Arial"/>
                <a:cs typeface="Arial"/>
              </a:rPr>
              <a:t>QUESTIONS/SUGGESTIONS POUR</a:t>
            </a:r>
            <a:br>
              <a:rPr lang="fr-FR" dirty="0">
                <a:latin typeface="Arial"/>
                <a:cs typeface="Arial"/>
              </a:rPr>
            </a:br>
            <a:r>
              <a:rPr lang="fr-FR" dirty="0">
                <a:latin typeface="Arial"/>
                <a:cs typeface="Arial"/>
              </a:rPr>
              <a:t>LES PARTENAIRES DE DÉVELOPPEMENT</a:t>
            </a:r>
          </a:p>
        </p:txBody>
      </p:sp>
      <p:graphicFrame>
        <p:nvGraphicFramePr>
          <p:cNvPr id="4" name="Table 4">
            <a:extLst>
              <a:ext uri="{FF2B5EF4-FFF2-40B4-BE49-F238E27FC236}">
                <a16:creationId xmlns:a16="http://schemas.microsoft.com/office/drawing/2014/main" id="{CD29B8CE-60E7-C644-A2B7-31C2D912BD9E}"/>
              </a:ext>
            </a:extLst>
          </p:cNvPr>
          <p:cNvGraphicFramePr>
            <a:graphicFrameLocks noGrp="1"/>
          </p:cNvGraphicFramePr>
          <p:nvPr>
            <p:ph idx="1"/>
            <p:extLst>
              <p:ext uri="{D42A27DB-BD31-4B8C-83A1-F6EECF244321}">
                <p14:modId xmlns:p14="http://schemas.microsoft.com/office/powerpoint/2010/main" val="3733202041"/>
              </p:ext>
            </p:extLst>
          </p:nvPr>
        </p:nvGraphicFramePr>
        <p:xfrm>
          <a:off x="838200" y="1825625"/>
          <a:ext cx="10515600" cy="4193723"/>
        </p:xfrm>
        <a:graphic>
          <a:graphicData uri="http://schemas.openxmlformats.org/drawingml/2006/table">
            <a:tbl>
              <a:tblPr firstRow="1" bandRow="1">
                <a:tableStyleId>{8799B23B-EC83-4686-B30A-512413B5E67A}</a:tableStyleId>
              </a:tblPr>
              <a:tblGrid>
                <a:gridCol w="10515600">
                  <a:extLst>
                    <a:ext uri="{9D8B030D-6E8A-4147-A177-3AD203B41FA5}">
                      <a16:colId xmlns:a16="http://schemas.microsoft.com/office/drawing/2014/main" val="678392966"/>
                    </a:ext>
                  </a:extLst>
                </a:gridCol>
              </a:tblGrid>
              <a:tr h="801504">
                <a:tc>
                  <a:txBody>
                    <a:bodyPr/>
                    <a:lstStyle/>
                    <a:p>
                      <a:pPr algn="just"/>
                      <a:r>
                        <a:rPr lang="fr-FR" sz="2400" noProof="0" dirty="0"/>
                        <a:t>Question/Suggestion : </a:t>
                      </a:r>
                      <a:r>
                        <a:rPr lang="fr-FR" sz="2400" b="1" noProof="0" dirty="0"/>
                        <a:t>Appui à la CMU</a:t>
                      </a:r>
                    </a:p>
                    <a:p>
                      <a:pPr algn="just"/>
                      <a:r>
                        <a:rPr lang="fr-FR" sz="2400" b="0" noProof="0" dirty="0"/>
                        <a:t>Quels</a:t>
                      </a:r>
                      <a:r>
                        <a:rPr lang="fr-FR" sz="2400" b="0" baseline="0" noProof="0" dirty="0"/>
                        <a:t> sont vos projets 2022 </a:t>
                      </a:r>
                      <a:r>
                        <a:rPr lang="fr-FR" sz="2400" b="0" baseline="0" noProof="0" dirty="0">
                          <a:solidFill>
                            <a:schemeClr val="tx1"/>
                          </a:solidFill>
                        </a:rPr>
                        <a:t>-</a:t>
                      </a:r>
                      <a:r>
                        <a:rPr lang="fr-FR" sz="2400" b="0" baseline="0" noProof="0" dirty="0"/>
                        <a:t>2025 d’appui à la mise en œuvre de la CMU ?</a:t>
                      </a:r>
                      <a:endParaRPr lang="fr-FR" sz="2400" b="0" noProof="0" dirty="0"/>
                    </a:p>
                  </a:txBody>
                  <a:tcPr marL="93645" marR="93645"/>
                </a:tc>
                <a:extLst>
                  <a:ext uri="{0D108BD9-81ED-4DB2-BD59-A6C34878D82A}">
                    <a16:rowId xmlns:a16="http://schemas.microsoft.com/office/drawing/2014/main" val="2502746812"/>
                  </a:ext>
                </a:extLst>
              </a:tr>
              <a:tr h="453024">
                <a:tc>
                  <a:txBody>
                    <a:bodyPr/>
                    <a:lstStyle/>
                    <a:p>
                      <a:pPr algn="just"/>
                      <a:endParaRPr lang="en-US" sz="2400" noProof="0"/>
                    </a:p>
                  </a:txBody>
                  <a:tcPr marL="93645" marR="93645"/>
                </a:tc>
                <a:extLst>
                  <a:ext uri="{0D108BD9-81ED-4DB2-BD59-A6C34878D82A}">
                    <a16:rowId xmlns:a16="http://schemas.microsoft.com/office/drawing/2014/main" val="2467656623"/>
                  </a:ext>
                </a:extLst>
              </a:tr>
              <a:tr h="1149984">
                <a:tc>
                  <a:txBody>
                    <a:bodyPr/>
                    <a:lstStyle/>
                    <a:p>
                      <a:pPr marL="0" marR="0" lvl="0" indent="0" algn="just" defTabSz="914400">
                        <a:lnSpc>
                          <a:spcPct val="100000"/>
                        </a:lnSpc>
                        <a:spcBef>
                          <a:spcPts val="0"/>
                        </a:spcBef>
                        <a:spcAft>
                          <a:spcPts val="0"/>
                        </a:spcAft>
                        <a:buClrTx/>
                        <a:buSzTx/>
                        <a:buNone/>
                        <a:tabLst/>
                        <a:defRPr/>
                      </a:pPr>
                      <a:r>
                        <a:rPr lang="fr-FR" sz="2400" b="1" i="0" u="none" strike="noStrike" noProof="0" dirty="0">
                          <a:latin typeface="Calibri"/>
                        </a:rPr>
                        <a:t>Question/Suggestion </a:t>
                      </a:r>
                      <a:r>
                        <a:rPr lang="fr-FR" sz="2400" b="1" i="0" u="none" strike="noStrike" noProof="0" dirty="0">
                          <a:latin typeface="+mn-lt"/>
                        </a:rPr>
                        <a:t>: Appui à </a:t>
                      </a:r>
                      <a:r>
                        <a:rPr lang="fr-FR" sz="2400" b="1" i="0" u="none" strike="noStrike" noProof="0" dirty="0">
                          <a:latin typeface="Calibri"/>
                        </a:rPr>
                        <a:t>la réforme de la gratuité des soins</a:t>
                      </a:r>
                    </a:p>
                    <a:p>
                      <a:pPr marL="0" marR="0" lvl="0" indent="0" algn="just" defTabSz="914400">
                        <a:lnSpc>
                          <a:spcPct val="100000"/>
                        </a:lnSpc>
                        <a:spcBef>
                          <a:spcPts val="0"/>
                        </a:spcBef>
                        <a:spcAft>
                          <a:spcPts val="0"/>
                        </a:spcAft>
                        <a:buClrTx/>
                        <a:buSzTx/>
                        <a:buNone/>
                        <a:tabLst/>
                        <a:defRPr/>
                      </a:pPr>
                      <a:r>
                        <a:rPr lang="fr-FR" sz="2400" b="0" i="0" u="none" strike="noStrike" noProof="0" dirty="0">
                          <a:latin typeface="Calibri"/>
                        </a:rPr>
                        <a:t>Seriez-vous disposé</a:t>
                      </a:r>
                      <a:r>
                        <a:rPr lang="fr-FR" sz="2400" b="0" i="0" u="none" strike="noStrike" noProof="0" dirty="0">
                          <a:solidFill>
                            <a:schemeClr val="tx1"/>
                          </a:solidFill>
                          <a:latin typeface="Calibri"/>
                        </a:rPr>
                        <a:t>s </a:t>
                      </a:r>
                      <a:r>
                        <a:rPr lang="fr-FR" sz="2400" b="0" i="0" u="none" strike="noStrike" noProof="0" dirty="0">
                          <a:latin typeface="Calibri"/>
                        </a:rPr>
                        <a:t>à contribuer à l’effort de financement de la réforme de la gratuité dans le cadre du processus de mise en œuvre de la CMU ?</a:t>
                      </a:r>
                    </a:p>
                  </a:txBody>
                  <a:tcPr marL="93645" marR="93645"/>
                </a:tc>
                <a:extLst>
                  <a:ext uri="{0D108BD9-81ED-4DB2-BD59-A6C34878D82A}">
                    <a16:rowId xmlns:a16="http://schemas.microsoft.com/office/drawing/2014/main" val="2905397845"/>
                  </a:ext>
                </a:extLst>
              </a:tr>
              <a:tr h="536123">
                <a:tc>
                  <a:txBody>
                    <a:bodyPr/>
                    <a:lstStyle/>
                    <a:p>
                      <a:pPr algn="just"/>
                      <a:endParaRPr lang="en-US" sz="2400" noProof="0" dirty="0"/>
                    </a:p>
                  </a:txBody>
                  <a:tcPr marL="93645" marR="93645"/>
                </a:tc>
                <a:extLst>
                  <a:ext uri="{0D108BD9-81ED-4DB2-BD59-A6C34878D82A}">
                    <a16:rowId xmlns:a16="http://schemas.microsoft.com/office/drawing/2014/main" val="296875108"/>
                  </a:ext>
                </a:extLst>
              </a:tr>
              <a:tr h="1149984">
                <a:tc>
                  <a:txBody>
                    <a:bodyPr/>
                    <a:lstStyle/>
                    <a:p>
                      <a:pPr marL="0" marR="0" lvl="0" indent="0" algn="just" defTabSz="914400">
                        <a:lnSpc>
                          <a:spcPct val="100000"/>
                        </a:lnSpc>
                        <a:spcBef>
                          <a:spcPts val="0"/>
                        </a:spcBef>
                        <a:spcAft>
                          <a:spcPts val="0"/>
                        </a:spcAft>
                        <a:buClrTx/>
                        <a:buSzTx/>
                        <a:buNone/>
                        <a:tabLst/>
                        <a:defRPr/>
                      </a:pPr>
                      <a:r>
                        <a:rPr lang="fr-FR" sz="2400" b="1" i="0" u="none" strike="noStrike" noProof="0" dirty="0">
                          <a:latin typeface="Calibri"/>
                        </a:rPr>
                        <a:t>Question/Suggestion : Appui au</a:t>
                      </a:r>
                      <a:r>
                        <a:rPr lang="fr-FR" sz="2400" b="1" i="0" u="none" strike="noStrike" baseline="0" noProof="0" dirty="0">
                          <a:latin typeface="Calibri"/>
                        </a:rPr>
                        <a:t> Groupe LpCSU</a:t>
                      </a:r>
                      <a:endParaRPr lang="fr-FR" sz="2400" b="1" i="0" u="none" strike="noStrike" noProof="0" dirty="0">
                        <a:latin typeface="Calibri"/>
                      </a:endParaRPr>
                    </a:p>
                    <a:p>
                      <a:pPr marL="0" marR="0" lvl="0" indent="0" algn="just" defTabSz="914400">
                        <a:lnSpc>
                          <a:spcPct val="100000"/>
                        </a:lnSpc>
                        <a:spcBef>
                          <a:spcPts val="0"/>
                        </a:spcBef>
                        <a:spcAft>
                          <a:spcPts val="0"/>
                        </a:spcAft>
                        <a:buClrTx/>
                        <a:buSzTx/>
                        <a:buNone/>
                        <a:tabLst/>
                        <a:defRPr/>
                      </a:pPr>
                      <a:r>
                        <a:rPr lang="fr-FR" sz="2400" b="0" i="0" u="none" strike="noStrike" noProof="0" dirty="0">
                          <a:latin typeface="Calibri"/>
                        </a:rPr>
                        <a:t>Qu’attendez- vous des acteurs de la CSU du Niger ? Seriez-vous disposé</a:t>
                      </a:r>
                      <a:r>
                        <a:rPr lang="fr-FR" sz="2400" b="0" i="0" u="none" strike="noStrike" kern="1200" noProof="0" dirty="0">
                          <a:solidFill>
                            <a:schemeClr val="tx1"/>
                          </a:solidFill>
                          <a:latin typeface="Calibri"/>
                          <a:ea typeface="+mn-ea"/>
                          <a:cs typeface="+mn-cs"/>
                        </a:rPr>
                        <a:t>s </a:t>
                      </a:r>
                      <a:r>
                        <a:rPr lang="fr-FR" sz="2400" b="0" i="0" u="none" strike="noStrike" noProof="0" dirty="0">
                          <a:latin typeface="Calibri"/>
                        </a:rPr>
                        <a:t>à appuyer la pérennisation de</a:t>
                      </a:r>
                      <a:r>
                        <a:rPr lang="fr-FR" sz="2400" b="0" i="0" u="none" strike="noStrike" baseline="0" noProof="0" dirty="0">
                          <a:latin typeface="Calibri"/>
                        </a:rPr>
                        <a:t> l’action du Groupe LpCSU en faveur de la CSU ?</a:t>
                      </a:r>
                      <a:endParaRPr lang="fr-FR" sz="2400" b="0" i="0" u="none" strike="noStrike" noProof="0" dirty="0">
                        <a:latin typeface="Calibri"/>
                      </a:endParaRPr>
                    </a:p>
                  </a:txBody>
                  <a:tcPr marL="93645" marR="93645"/>
                </a:tc>
                <a:extLst>
                  <a:ext uri="{0D108BD9-81ED-4DB2-BD59-A6C34878D82A}">
                    <a16:rowId xmlns:a16="http://schemas.microsoft.com/office/drawing/2014/main" val="3683063297"/>
                  </a:ext>
                </a:extLst>
              </a:tr>
            </a:tbl>
          </a:graphicData>
        </a:graphic>
      </p:graphicFrame>
    </p:spTree>
    <p:extLst>
      <p:ext uri="{BB962C8B-B14F-4D97-AF65-F5344CB8AC3E}">
        <p14:creationId xmlns:p14="http://schemas.microsoft.com/office/powerpoint/2010/main" val="323961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831</TotalTime>
  <Words>1140</Words>
  <Application>Microsoft Office PowerPoint</Application>
  <PresentationFormat>Grand écran</PresentationFormat>
  <Paragraphs>190</Paragraphs>
  <Slides>11</Slides>
  <Notes>11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11</vt:i4>
      </vt:variant>
    </vt:vector>
  </HeadingPairs>
  <TitlesOfParts>
    <vt:vector size="18" baseType="lpstr">
      <vt:lpstr>Arial</vt:lpstr>
      <vt:lpstr>Avenir Heavy</vt:lpstr>
      <vt:lpstr>Avenir Medium</vt:lpstr>
      <vt:lpstr>Avenir Roman</vt:lpstr>
      <vt:lpstr>Calibri</vt:lpstr>
      <vt:lpstr>Wingdings</vt:lpstr>
      <vt:lpstr>Office Theme</vt:lpstr>
      <vt:lpstr>PRÉSENTATION du NIGER</vt:lpstr>
      <vt:lpstr>Groupe L4UHC - Niger</vt:lpstr>
      <vt:lpstr>PARTICIPANTS</vt:lpstr>
      <vt:lpstr>PARTICIPANTS</vt:lpstr>
      <vt:lpstr>NIGER INITIATIVE D'ACTION COLLECTIVE</vt:lpstr>
      <vt:lpstr>NOS CONSEILS SUR LA FAÇON DE GUIDER EN COLLABORATION VERS L'UHC</vt:lpstr>
      <vt:lpstr>CARTE DES RELATIONS</vt:lpstr>
      <vt:lpstr>PARTIES PRENANTES AVEC LESQUELLES NOUS SOUHAITONS COLLABORER DAVANTAGE</vt:lpstr>
      <vt:lpstr>NOTRE INITIATIVE / FEUILLE DE ROUTE </vt:lpstr>
      <vt:lpstr>Présentation PowerPoint</vt:lpstr>
      <vt:lpstr>QUESTIONS/SUGGESTIONS POUR LES PARTENAIRES DE DÉVELOPPEMENT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COUNTRY PRESENTATION</dc:title>
  <dc:creator>Hirut Johnson</dc:creator>
  <cp:lastModifiedBy>MP ALLIOD</cp:lastModifiedBy>
  <cp:revision>122</cp:revision>
  <dcterms:created xsi:type="dcterms:W3CDTF">2020-10-01T01:32:07Z</dcterms:created>
  <dcterms:modified xsi:type="dcterms:W3CDTF">2020-10-22T13:19:49Z</dcterms:modified>
</cp:coreProperties>
</file>