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4" r:id="rId1"/>
  </p:sldMasterIdLst>
  <p:notesMasterIdLst>
    <p:notesMasterId r:id="rId12"/>
  </p:notesMasterIdLst>
  <p:sldIdLst>
    <p:sldId id="256" r:id="rId2"/>
    <p:sldId id="259" r:id="rId3"/>
    <p:sldId id="278" r:id="rId4"/>
    <p:sldId id="258" r:id="rId5"/>
    <p:sldId id="279" r:id="rId6"/>
    <p:sldId id="281" r:id="rId7"/>
    <p:sldId id="280" r:id="rId8"/>
    <p:sldId id="282" r:id="rId9"/>
    <p:sldId id="274" r:id="rId10"/>
    <p:sldId id="276" r:id="rId1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gathe" initials="a" lastIdx="7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8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0D2061A-1072-4538-924A-4391E06D686E}" type="doc">
      <dgm:prSet loTypeId="urn:microsoft.com/office/officeart/2005/8/layout/chevron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fr-FR"/>
        </a:p>
      </dgm:t>
    </dgm:pt>
    <dgm:pt modelId="{6B5163E9-A16F-46F5-AF41-80AE2DD7786F}">
      <dgm:prSet phldrT="[Texte]"/>
      <dgm:spPr/>
      <dgm:t>
        <a:bodyPr/>
        <a:lstStyle/>
        <a:p>
          <a:r>
            <a:rPr lang="fr-FR" dirty="0" smtClean="0"/>
            <a:t>Institutionnel</a:t>
          </a:r>
          <a:endParaRPr lang="fr-FR" dirty="0"/>
        </a:p>
      </dgm:t>
    </dgm:pt>
    <dgm:pt modelId="{0F2FA7DB-5829-445E-B16A-10F81C54B578}" type="parTrans" cxnId="{AD3DFB38-4B6C-4DBA-A0E6-A3157B6A2FD3}">
      <dgm:prSet/>
      <dgm:spPr/>
      <dgm:t>
        <a:bodyPr/>
        <a:lstStyle/>
        <a:p>
          <a:endParaRPr lang="fr-FR"/>
        </a:p>
      </dgm:t>
    </dgm:pt>
    <dgm:pt modelId="{15EB5F98-47F9-4446-81CB-DCFD8F792B06}" type="sibTrans" cxnId="{AD3DFB38-4B6C-4DBA-A0E6-A3157B6A2FD3}">
      <dgm:prSet/>
      <dgm:spPr/>
      <dgm:t>
        <a:bodyPr/>
        <a:lstStyle/>
        <a:p>
          <a:endParaRPr lang="fr-FR"/>
        </a:p>
      </dgm:t>
    </dgm:pt>
    <dgm:pt modelId="{2D3A6906-7130-484C-9F93-95F9A15699A4}">
      <dgm:prSet phldrT="[Texte]"/>
      <dgm:spPr/>
      <dgm:t>
        <a:bodyPr/>
        <a:lstStyle/>
        <a:p>
          <a:r>
            <a:rPr lang="fr-FR" dirty="0" smtClean="0"/>
            <a:t>Schémas explicatifs et fonctionnement du manuel</a:t>
          </a:r>
          <a:endParaRPr lang="fr-FR" dirty="0"/>
        </a:p>
      </dgm:t>
    </dgm:pt>
    <dgm:pt modelId="{A547E0E0-FC98-4B7B-BC63-C69DA851122F}" type="parTrans" cxnId="{68723C74-DE2F-466B-9EE0-719297834612}">
      <dgm:prSet/>
      <dgm:spPr/>
      <dgm:t>
        <a:bodyPr/>
        <a:lstStyle/>
        <a:p>
          <a:endParaRPr lang="fr-FR"/>
        </a:p>
      </dgm:t>
    </dgm:pt>
    <dgm:pt modelId="{740F3D0D-F8E6-4BB9-8533-26035A18B13E}" type="sibTrans" cxnId="{68723C74-DE2F-466B-9EE0-719297834612}">
      <dgm:prSet/>
      <dgm:spPr/>
      <dgm:t>
        <a:bodyPr/>
        <a:lstStyle/>
        <a:p>
          <a:endParaRPr lang="fr-FR"/>
        </a:p>
      </dgm:t>
    </dgm:pt>
    <dgm:pt modelId="{791BE82A-590C-48C7-96B2-FAF84D23D079}">
      <dgm:prSet phldrT="[Texte]"/>
      <dgm:spPr/>
      <dgm:t>
        <a:bodyPr/>
        <a:lstStyle/>
        <a:p>
          <a:r>
            <a:rPr lang="fr-FR" dirty="0" smtClean="0"/>
            <a:t>Opérationnel</a:t>
          </a:r>
          <a:endParaRPr lang="fr-FR" dirty="0"/>
        </a:p>
      </dgm:t>
    </dgm:pt>
    <dgm:pt modelId="{AA0C09A1-F5CC-4B71-8F04-9FA38C5FF3D0}" type="parTrans" cxnId="{737E54CB-A41A-4D62-B0F2-E13B16FCF587}">
      <dgm:prSet/>
      <dgm:spPr/>
      <dgm:t>
        <a:bodyPr/>
        <a:lstStyle/>
        <a:p>
          <a:endParaRPr lang="fr-FR"/>
        </a:p>
      </dgm:t>
    </dgm:pt>
    <dgm:pt modelId="{7D2CCEEC-405F-4CF0-80BC-7C93A797F279}" type="sibTrans" cxnId="{737E54CB-A41A-4D62-B0F2-E13B16FCF587}">
      <dgm:prSet/>
      <dgm:spPr/>
      <dgm:t>
        <a:bodyPr/>
        <a:lstStyle/>
        <a:p>
          <a:endParaRPr lang="fr-FR"/>
        </a:p>
      </dgm:t>
    </dgm:pt>
    <dgm:pt modelId="{A97AA5F6-F497-4AD9-BBD8-89B576E514B8}">
      <dgm:prSet phldrT="[Texte]"/>
      <dgm:spPr/>
      <dgm:t>
        <a:bodyPr/>
        <a:lstStyle/>
        <a:p>
          <a:r>
            <a:rPr lang="fr-FR" dirty="0" smtClean="0"/>
            <a:t>Annexes</a:t>
          </a:r>
          <a:endParaRPr lang="fr-FR" dirty="0"/>
        </a:p>
      </dgm:t>
    </dgm:pt>
    <dgm:pt modelId="{30A72848-2B3B-4DD8-86E2-20F0A4F6ABD3}" type="parTrans" cxnId="{7B47DEE8-C4F8-485B-B680-20DE8AF7A99C}">
      <dgm:prSet/>
      <dgm:spPr/>
      <dgm:t>
        <a:bodyPr/>
        <a:lstStyle/>
        <a:p>
          <a:endParaRPr lang="fr-FR"/>
        </a:p>
      </dgm:t>
    </dgm:pt>
    <dgm:pt modelId="{1F126382-340C-45F2-A54D-1A75393E32E3}" type="sibTrans" cxnId="{7B47DEE8-C4F8-485B-B680-20DE8AF7A99C}">
      <dgm:prSet/>
      <dgm:spPr/>
      <dgm:t>
        <a:bodyPr/>
        <a:lstStyle/>
        <a:p>
          <a:endParaRPr lang="fr-FR"/>
        </a:p>
      </dgm:t>
    </dgm:pt>
    <dgm:pt modelId="{FFCD677E-08F4-4E76-8413-DF537003809B}">
      <dgm:prSet phldrT="[Texte]"/>
      <dgm:spPr/>
      <dgm:t>
        <a:bodyPr/>
        <a:lstStyle/>
        <a:p>
          <a:r>
            <a:rPr lang="fr-FR" dirty="0" smtClean="0"/>
            <a:t>La mise en place (avant le démarrage)</a:t>
          </a:r>
          <a:endParaRPr lang="fr-FR" dirty="0"/>
        </a:p>
      </dgm:t>
    </dgm:pt>
    <dgm:pt modelId="{6EADDBA9-FE6D-4B65-8BDB-656416DA4886}" type="parTrans" cxnId="{71466368-08F3-470F-A858-55A95B6BB74F}">
      <dgm:prSet/>
      <dgm:spPr/>
      <dgm:t>
        <a:bodyPr/>
        <a:lstStyle/>
        <a:p>
          <a:endParaRPr lang="fr-FR"/>
        </a:p>
      </dgm:t>
    </dgm:pt>
    <dgm:pt modelId="{69131790-F4B3-4354-9512-D3C52CF5FC8E}" type="sibTrans" cxnId="{71466368-08F3-470F-A858-55A95B6BB74F}">
      <dgm:prSet/>
      <dgm:spPr/>
      <dgm:t>
        <a:bodyPr/>
        <a:lstStyle/>
        <a:p>
          <a:endParaRPr lang="fr-FR"/>
        </a:p>
      </dgm:t>
    </dgm:pt>
    <dgm:pt modelId="{A1E93FED-BEB0-47D4-848F-8340E0A342FB}">
      <dgm:prSet phldrT="[Texte]"/>
      <dgm:spPr/>
      <dgm:t>
        <a:bodyPr/>
        <a:lstStyle/>
        <a:p>
          <a:r>
            <a:rPr lang="fr-FR" dirty="0" smtClean="0"/>
            <a:t>La CNSS Siège: présentation et départements</a:t>
          </a:r>
          <a:endParaRPr lang="fr-FR" dirty="0"/>
        </a:p>
      </dgm:t>
    </dgm:pt>
    <dgm:pt modelId="{4DCE6B52-540B-4AA1-936C-11756B1C9C73}" type="parTrans" cxnId="{E4463D24-BC2F-4CEB-BD2C-BBA57828F4B2}">
      <dgm:prSet/>
      <dgm:spPr/>
    </dgm:pt>
    <dgm:pt modelId="{5920925D-D724-433D-80AF-A656B60364B4}" type="sibTrans" cxnId="{E4463D24-BC2F-4CEB-BD2C-BBA57828F4B2}">
      <dgm:prSet/>
      <dgm:spPr/>
    </dgm:pt>
    <dgm:pt modelId="{CE338175-EEE8-456E-8F3F-885ED0BED303}">
      <dgm:prSet phldrT="[Texte]"/>
      <dgm:spPr/>
      <dgm:t>
        <a:bodyPr/>
        <a:lstStyle/>
        <a:p>
          <a:r>
            <a:rPr lang="fr-FR" dirty="0" smtClean="0"/>
            <a:t>L’Agence de District: présentation et détails RH, log</a:t>
          </a:r>
          <a:endParaRPr lang="fr-FR" dirty="0"/>
        </a:p>
      </dgm:t>
    </dgm:pt>
    <dgm:pt modelId="{F8E2AE7D-6A08-4CD2-B34C-B079AFF7A15E}" type="parTrans" cxnId="{311EE682-58C4-43C8-947B-2CF01D205A76}">
      <dgm:prSet/>
      <dgm:spPr/>
    </dgm:pt>
    <dgm:pt modelId="{025C2C1A-3425-45C2-974E-C18375B0E505}" type="sibTrans" cxnId="{311EE682-58C4-43C8-947B-2CF01D205A76}">
      <dgm:prSet/>
      <dgm:spPr/>
    </dgm:pt>
    <dgm:pt modelId="{07478510-DE71-4E9B-A12F-33BB617AE904}">
      <dgm:prSet/>
      <dgm:spPr/>
      <dgm:t>
        <a:bodyPr/>
        <a:lstStyle/>
        <a:p>
          <a:r>
            <a:rPr lang="fr-FR" b="0" i="0" u="none" dirty="0" smtClean="0"/>
            <a:t>Prestation et Paiement</a:t>
          </a:r>
          <a:endParaRPr lang="fr-FR" dirty="0"/>
        </a:p>
      </dgm:t>
    </dgm:pt>
    <dgm:pt modelId="{9146B3B8-3516-49D2-8233-8A4EC226020B}" type="parTrans" cxnId="{E75463E2-E364-44A4-80DC-9778D629B328}">
      <dgm:prSet/>
      <dgm:spPr/>
      <dgm:t>
        <a:bodyPr/>
        <a:lstStyle/>
        <a:p>
          <a:endParaRPr lang="fr-FR"/>
        </a:p>
      </dgm:t>
    </dgm:pt>
    <dgm:pt modelId="{68EF618C-1693-4346-A172-82ADD8AA963C}" type="sibTrans" cxnId="{E75463E2-E364-44A4-80DC-9778D629B328}">
      <dgm:prSet/>
      <dgm:spPr/>
      <dgm:t>
        <a:bodyPr/>
        <a:lstStyle/>
        <a:p>
          <a:endParaRPr lang="fr-FR"/>
        </a:p>
      </dgm:t>
    </dgm:pt>
    <dgm:pt modelId="{31C60E65-0ACE-440C-8CD7-9BF12AE774D4}">
      <dgm:prSet/>
      <dgm:spPr/>
      <dgm:t>
        <a:bodyPr/>
        <a:lstStyle/>
        <a:p>
          <a:r>
            <a:rPr lang="fr-FR" b="0" i="0" u="none" dirty="0" smtClean="0"/>
            <a:t>Suivi et Contrôle</a:t>
          </a:r>
          <a:endParaRPr lang="fr-FR" dirty="0"/>
        </a:p>
      </dgm:t>
    </dgm:pt>
    <dgm:pt modelId="{55CB2D85-B658-483D-8492-A3B6961E1349}" type="parTrans" cxnId="{1CCCF413-49C9-4ACA-AC93-AF5B54CF4E3D}">
      <dgm:prSet/>
      <dgm:spPr/>
      <dgm:t>
        <a:bodyPr/>
        <a:lstStyle/>
        <a:p>
          <a:endParaRPr lang="fr-FR"/>
        </a:p>
      </dgm:t>
    </dgm:pt>
    <dgm:pt modelId="{943C5E21-2CFF-49D0-9C1D-FF87E4B2A0B2}" type="sibTrans" cxnId="{1CCCF413-49C9-4ACA-AC93-AF5B54CF4E3D}">
      <dgm:prSet/>
      <dgm:spPr/>
      <dgm:t>
        <a:bodyPr/>
        <a:lstStyle/>
        <a:p>
          <a:endParaRPr lang="fr-FR"/>
        </a:p>
      </dgm:t>
    </dgm:pt>
    <dgm:pt modelId="{91808F1F-57ED-48BF-BB11-BA9ADBEE9012}">
      <dgm:prSet phldrT="[Texte]"/>
      <dgm:spPr/>
      <dgm:t>
        <a:bodyPr/>
        <a:lstStyle/>
        <a:p>
          <a:r>
            <a:rPr lang="fr-FR" dirty="0" smtClean="0"/>
            <a:t>Les tâches stratégiques de l’Agence (dont SIG, lien avec les Prestataires,…)</a:t>
          </a:r>
          <a:endParaRPr lang="fr-FR" dirty="0"/>
        </a:p>
      </dgm:t>
    </dgm:pt>
    <dgm:pt modelId="{DE2E6EC4-9271-4CDA-BC00-1058DBB2316F}" type="parTrans" cxnId="{093D3EA5-796B-4A2C-ABA1-54EEA7E1BA5F}">
      <dgm:prSet/>
      <dgm:spPr/>
    </dgm:pt>
    <dgm:pt modelId="{BC7B3A83-3549-4DB8-BBC0-B4522A5C712D}" type="sibTrans" cxnId="{093D3EA5-796B-4A2C-ABA1-54EEA7E1BA5F}">
      <dgm:prSet/>
      <dgm:spPr/>
    </dgm:pt>
    <dgm:pt modelId="{FD93A555-43AA-44EE-B005-E00DF5FCCDEC}">
      <dgm:prSet phldrT="[Texte]"/>
      <dgm:spPr/>
      <dgm:t>
        <a:bodyPr/>
        <a:lstStyle/>
        <a:p>
          <a:r>
            <a:rPr lang="fr-FR" b="0" i="0" u="none" dirty="0" smtClean="0"/>
            <a:t>Communication et Sensibilisation</a:t>
          </a:r>
          <a:endParaRPr lang="fr-FR" dirty="0"/>
        </a:p>
      </dgm:t>
    </dgm:pt>
    <dgm:pt modelId="{DC198723-3515-4003-BEA9-E5F5EC8258E1}" type="parTrans" cxnId="{89CADF20-077C-4A43-A5CD-43066A22662C}">
      <dgm:prSet/>
      <dgm:spPr/>
    </dgm:pt>
    <dgm:pt modelId="{2C3FFA05-F067-4F4B-BD26-F212390D26A9}" type="sibTrans" cxnId="{89CADF20-077C-4A43-A5CD-43066A22662C}">
      <dgm:prSet/>
      <dgm:spPr/>
    </dgm:pt>
    <dgm:pt modelId="{7B4F20C5-A91C-474F-9D41-6E1AA7F4659B}">
      <dgm:prSet phldrT="[Texte]"/>
      <dgm:spPr/>
      <dgm:t>
        <a:bodyPr/>
        <a:lstStyle/>
        <a:p>
          <a:r>
            <a:rPr lang="fr-FR" b="0" i="0" u="none" dirty="0" smtClean="0"/>
            <a:t>Adhésion et Collecte</a:t>
          </a:r>
          <a:endParaRPr lang="fr-FR" dirty="0"/>
        </a:p>
      </dgm:t>
    </dgm:pt>
    <dgm:pt modelId="{55309C25-54D5-4740-AC18-725F9321AD69}" type="parTrans" cxnId="{A8D0B0AD-558F-4270-95BE-574BBD620C25}">
      <dgm:prSet/>
      <dgm:spPr/>
    </dgm:pt>
    <dgm:pt modelId="{8BC4135D-2F69-4EE2-913A-345DD2AA642E}" type="sibTrans" cxnId="{A8D0B0AD-558F-4270-95BE-574BBD620C25}">
      <dgm:prSet/>
      <dgm:spPr/>
    </dgm:pt>
    <dgm:pt modelId="{87C5AC9D-258C-4841-AF69-673BAC31130A}">
      <dgm:prSet phldrT="[Texte]"/>
      <dgm:spPr/>
      <dgm:t>
        <a:bodyPr/>
        <a:lstStyle/>
        <a:p>
          <a:r>
            <a:rPr lang="fr-FR" dirty="0" smtClean="0"/>
            <a:t>Textes réglementaires</a:t>
          </a:r>
          <a:endParaRPr lang="fr-FR" dirty="0"/>
        </a:p>
      </dgm:t>
    </dgm:pt>
    <dgm:pt modelId="{D282EE70-B55C-4C0B-A4FB-5A55C8530ABD}" type="parTrans" cxnId="{9F8A2284-0DAD-44E6-9C4A-01FBDC4CA1D7}">
      <dgm:prSet/>
      <dgm:spPr/>
    </dgm:pt>
    <dgm:pt modelId="{00025F4D-6D6D-41FE-B5C1-B778450B7DF5}" type="sibTrans" cxnId="{9F8A2284-0DAD-44E6-9C4A-01FBDC4CA1D7}">
      <dgm:prSet/>
      <dgm:spPr/>
    </dgm:pt>
    <dgm:pt modelId="{6690FF6B-AE39-4950-A700-1CEABCE10E0A}">
      <dgm:prSet phldrT="[Texte]"/>
      <dgm:spPr/>
      <dgm:t>
        <a:bodyPr/>
        <a:lstStyle/>
        <a:p>
          <a:r>
            <a:rPr lang="fr-FR" dirty="0" smtClean="0"/>
            <a:t>Outils de Gestion</a:t>
          </a:r>
          <a:endParaRPr lang="fr-FR" dirty="0"/>
        </a:p>
      </dgm:t>
    </dgm:pt>
    <dgm:pt modelId="{1655FA78-DC41-4639-8F23-452AB0250CF1}" type="parTrans" cxnId="{CDC714FD-C579-454F-909C-9F15BE256872}">
      <dgm:prSet/>
      <dgm:spPr/>
    </dgm:pt>
    <dgm:pt modelId="{379983D2-0F9A-4BE0-9BC6-B5650AE17CC1}" type="sibTrans" cxnId="{CDC714FD-C579-454F-909C-9F15BE256872}">
      <dgm:prSet/>
      <dgm:spPr/>
    </dgm:pt>
    <dgm:pt modelId="{1FCC7F1F-D003-4C54-9003-141FC9B25EA7}" type="pres">
      <dgm:prSet presAssocID="{B0D2061A-1072-4538-924A-4391E06D686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EEE34ACE-EEB0-47BB-BDC6-8D20021F6BBB}" type="pres">
      <dgm:prSet presAssocID="{6B5163E9-A16F-46F5-AF41-80AE2DD7786F}" presName="composite" presStyleCnt="0"/>
      <dgm:spPr/>
    </dgm:pt>
    <dgm:pt modelId="{B51DC544-08FA-4A73-907D-4C549B40A102}" type="pres">
      <dgm:prSet presAssocID="{6B5163E9-A16F-46F5-AF41-80AE2DD7786F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9EB4F2-40AF-4834-BD2B-FAAE410FD308}" type="pres">
      <dgm:prSet presAssocID="{6B5163E9-A16F-46F5-AF41-80AE2DD7786F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C122EB-35DB-41D5-A551-B3D355FF23DF}" type="pres">
      <dgm:prSet presAssocID="{15EB5F98-47F9-4446-81CB-DCFD8F792B06}" presName="sp" presStyleCnt="0"/>
      <dgm:spPr/>
    </dgm:pt>
    <dgm:pt modelId="{90781036-CA9D-424D-819D-4594E7007FEE}" type="pres">
      <dgm:prSet presAssocID="{791BE82A-590C-48C7-96B2-FAF84D23D079}" presName="composite" presStyleCnt="0"/>
      <dgm:spPr/>
    </dgm:pt>
    <dgm:pt modelId="{189B26C1-BB76-4DB3-AE77-4D426DE746AC}" type="pres">
      <dgm:prSet presAssocID="{791BE82A-590C-48C7-96B2-FAF84D23D079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121A03E-839F-4691-830E-0787784BB9CC}" type="pres">
      <dgm:prSet presAssocID="{791BE82A-590C-48C7-96B2-FAF84D23D079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B90AD03-E1FE-4259-8BDF-6BECE9AA26C5}" type="pres">
      <dgm:prSet presAssocID="{7D2CCEEC-405F-4CF0-80BC-7C93A797F279}" presName="sp" presStyleCnt="0"/>
      <dgm:spPr/>
    </dgm:pt>
    <dgm:pt modelId="{3F359BE7-771C-40C3-83F1-85C83CEF8E33}" type="pres">
      <dgm:prSet presAssocID="{A97AA5F6-F497-4AD9-BBD8-89B576E514B8}" presName="composite" presStyleCnt="0"/>
      <dgm:spPr/>
    </dgm:pt>
    <dgm:pt modelId="{C25CA62D-95FF-4E6D-899B-85AB806EFA5E}" type="pres">
      <dgm:prSet presAssocID="{A97AA5F6-F497-4AD9-BBD8-89B576E514B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8107757-0488-4A0C-95FC-B9775661B529}" type="pres">
      <dgm:prSet presAssocID="{A97AA5F6-F497-4AD9-BBD8-89B576E514B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355EE827-E58B-4455-AB3A-A588D9F5A79C}" type="presOf" srcId="{CE338175-EEE8-456E-8F3F-885ED0BED303}" destId="{9C9EB4F2-40AF-4834-BD2B-FAAE410FD308}" srcOrd="0" destOrd="2" presId="urn:microsoft.com/office/officeart/2005/8/layout/chevron2"/>
    <dgm:cxn modelId="{F85C41C6-3E0C-4A9F-835A-A6F63F313486}" type="presOf" srcId="{791BE82A-590C-48C7-96B2-FAF84D23D079}" destId="{189B26C1-BB76-4DB3-AE77-4D426DE746AC}" srcOrd="0" destOrd="0" presId="urn:microsoft.com/office/officeart/2005/8/layout/chevron2"/>
    <dgm:cxn modelId="{362DCB38-9E7F-4005-97D1-E3B350180994}" type="presOf" srcId="{B0D2061A-1072-4538-924A-4391E06D686E}" destId="{1FCC7F1F-D003-4C54-9003-141FC9B25EA7}" srcOrd="0" destOrd="0" presId="urn:microsoft.com/office/officeart/2005/8/layout/chevron2"/>
    <dgm:cxn modelId="{311EE682-58C4-43C8-947B-2CF01D205A76}" srcId="{6B5163E9-A16F-46F5-AF41-80AE2DD7786F}" destId="{CE338175-EEE8-456E-8F3F-885ED0BED303}" srcOrd="2" destOrd="0" parTransId="{F8E2AE7D-6A08-4CD2-B34C-B079AFF7A15E}" sibTransId="{025C2C1A-3425-45C2-974E-C18375B0E505}"/>
    <dgm:cxn modelId="{E4463D24-BC2F-4CEB-BD2C-BBA57828F4B2}" srcId="{6B5163E9-A16F-46F5-AF41-80AE2DD7786F}" destId="{A1E93FED-BEB0-47D4-848F-8340E0A342FB}" srcOrd="1" destOrd="0" parTransId="{4DCE6B52-540B-4AA1-936C-11756B1C9C73}" sibTransId="{5920925D-D724-433D-80AF-A656B60364B4}"/>
    <dgm:cxn modelId="{AD3DFB38-4B6C-4DBA-A0E6-A3157B6A2FD3}" srcId="{B0D2061A-1072-4538-924A-4391E06D686E}" destId="{6B5163E9-A16F-46F5-AF41-80AE2DD7786F}" srcOrd="0" destOrd="0" parTransId="{0F2FA7DB-5829-445E-B16A-10F81C54B578}" sibTransId="{15EB5F98-47F9-4446-81CB-DCFD8F792B06}"/>
    <dgm:cxn modelId="{D3378137-54A1-4800-9ABF-550D2EF6D8F3}" type="presOf" srcId="{7B4F20C5-A91C-474F-9D41-6E1AA7F4659B}" destId="{F121A03E-839F-4691-830E-0787784BB9CC}" srcOrd="0" destOrd="1" presId="urn:microsoft.com/office/officeart/2005/8/layout/chevron2"/>
    <dgm:cxn modelId="{737E54CB-A41A-4D62-B0F2-E13B16FCF587}" srcId="{B0D2061A-1072-4538-924A-4391E06D686E}" destId="{791BE82A-590C-48C7-96B2-FAF84D23D079}" srcOrd="1" destOrd="0" parTransId="{AA0C09A1-F5CC-4B71-8F04-9FA38C5FF3D0}" sibTransId="{7D2CCEEC-405F-4CF0-80BC-7C93A797F279}"/>
    <dgm:cxn modelId="{68723C74-DE2F-466B-9EE0-719297834612}" srcId="{6B5163E9-A16F-46F5-AF41-80AE2DD7786F}" destId="{2D3A6906-7130-484C-9F93-95F9A15699A4}" srcOrd="0" destOrd="0" parTransId="{A547E0E0-FC98-4B7B-BC63-C69DA851122F}" sibTransId="{740F3D0D-F8E6-4BB9-8533-26035A18B13E}"/>
    <dgm:cxn modelId="{BD1050F1-02DC-4C53-B90E-EE0433C9C6AF}" type="presOf" srcId="{87C5AC9D-258C-4841-AF69-673BAC31130A}" destId="{18107757-0488-4A0C-95FC-B9775661B529}" srcOrd="0" destOrd="2" presId="urn:microsoft.com/office/officeart/2005/8/layout/chevron2"/>
    <dgm:cxn modelId="{B74FB694-6826-442A-A57F-EC42B98CD79B}" type="presOf" srcId="{07478510-DE71-4E9B-A12F-33BB617AE904}" destId="{F121A03E-839F-4691-830E-0787784BB9CC}" srcOrd="0" destOrd="2" presId="urn:microsoft.com/office/officeart/2005/8/layout/chevron2"/>
    <dgm:cxn modelId="{1CCD6A65-4EEC-4DA7-99C3-A3CF3B5AA5F4}" type="presOf" srcId="{FFCD677E-08F4-4E76-8413-DF537003809B}" destId="{18107757-0488-4A0C-95FC-B9775661B529}" srcOrd="0" destOrd="0" presId="urn:microsoft.com/office/officeart/2005/8/layout/chevron2"/>
    <dgm:cxn modelId="{71466368-08F3-470F-A858-55A95B6BB74F}" srcId="{A97AA5F6-F497-4AD9-BBD8-89B576E514B8}" destId="{FFCD677E-08F4-4E76-8413-DF537003809B}" srcOrd="0" destOrd="0" parTransId="{6EADDBA9-FE6D-4B65-8BDB-656416DA4886}" sibTransId="{69131790-F4B3-4354-9512-D3C52CF5FC8E}"/>
    <dgm:cxn modelId="{CDC714FD-C579-454F-909C-9F15BE256872}" srcId="{A97AA5F6-F497-4AD9-BBD8-89B576E514B8}" destId="{6690FF6B-AE39-4950-A700-1CEABCE10E0A}" srcOrd="3" destOrd="0" parTransId="{1655FA78-DC41-4639-8F23-452AB0250CF1}" sibTransId="{379983D2-0F9A-4BE0-9BC6-B5650AE17CC1}"/>
    <dgm:cxn modelId="{E75463E2-E364-44A4-80DC-9778D629B328}" srcId="{791BE82A-590C-48C7-96B2-FAF84D23D079}" destId="{07478510-DE71-4E9B-A12F-33BB617AE904}" srcOrd="2" destOrd="0" parTransId="{9146B3B8-3516-49D2-8233-8A4EC226020B}" sibTransId="{68EF618C-1693-4346-A172-82ADD8AA963C}"/>
    <dgm:cxn modelId="{ED392687-3486-4741-BFEB-231D012EE171}" type="presOf" srcId="{A97AA5F6-F497-4AD9-BBD8-89B576E514B8}" destId="{C25CA62D-95FF-4E6D-899B-85AB806EFA5E}" srcOrd="0" destOrd="0" presId="urn:microsoft.com/office/officeart/2005/8/layout/chevron2"/>
    <dgm:cxn modelId="{7D474266-81CE-4185-9C2D-93E16257CF8C}" type="presOf" srcId="{A1E93FED-BEB0-47D4-848F-8340E0A342FB}" destId="{9C9EB4F2-40AF-4834-BD2B-FAAE410FD308}" srcOrd="0" destOrd="1" presId="urn:microsoft.com/office/officeart/2005/8/layout/chevron2"/>
    <dgm:cxn modelId="{89CADF20-077C-4A43-A5CD-43066A22662C}" srcId="{791BE82A-590C-48C7-96B2-FAF84D23D079}" destId="{FD93A555-43AA-44EE-B005-E00DF5FCCDEC}" srcOrd="0" destOrd="0" parTransId="{DC198723-3515-4003-BEA9-E5F5EC8258E1}" sibTransId="{2C3FFA05-F067-4F4B-BD26-F212390D26A9}"/>
    <dgm:cxn modelId="{E747F1B8-6D1B-4DEA-A9D7-5C29AF4BAAC5}" type="presOf" srcId="{31C60E65-0ACE-440C-8CD7-9BF12AE774D4}" destId="{F121A03E-839F-4691-830E-0787784BB9CC}" srcOrd="0" destOrd="3" presId="urn:microsoft.com/office/officeart/2005/8/layout/chevron2"/>
    <dgm:cxn modelId="{9F8A2284-0DAD-44E6-9C4A-01FBDC4CA1D7}" srcId="{A97AA5F6-F497-4AD9-BBD8-89B576E514B8}" destId="{87C5AC9D-258C-4841-AF69-673BAC31130A}" srcOrd="2" destOrd="0" parTransId="{D282EE70-B55C-4C0B-A4FB-5A55C8530ABD}" sibTransId="{00025F4D-6D6D-41FE-B5C1-B778450B7DF5}"/>
    <dgm:cxn modelId="{C6BC9CE7-A6C9-4877-A6CF-6D38E7643778}" type="presOf" srcId="{6690FF6B-AE39-4950-A700-1CEABCE10E0A}" destId="{18107757-0488-4A0C-95FC-B9775661B529}" srcOrd="0" destOrd="3" presId="urn:microsoft.com/office/officeart/2005/8/layout/chevron2"/>
    <dgm:cxn modelId="{7B47DEE8-C4F8-485B-B680-20DE8AF7A99C}" srcId="{B0D2061A-1072-4538-924A-4391E06D686E}" destId="{A97AA5F6-F497-4AD9-BBD8-89B576E514B8}" srcOrd="2" destOrd="0" parTransId="{30A72848-2B3B-4DD8-86E2-20F0A4F6ABD3}" sibTransId="{1F126382-340C-45F2-A54D-1A75393E32E3}"/>
    <dgm:cxn modelId="{1CCCF413-49C9-4ACA-AC93-AF5B54CF4E3D}" srcId="{791BE82A-590C-48C7-96B2-FAF84D23D079}" destId="{31C60E65-0ACE-440C-8CD7-9BF12AE774D4}" srcOrd="3" destOrd="0" parTransId="{55CB2D85-B658-483D-8492-A3B6961E1349}" sibTransId="{943C5E21-2CFF-49D0-9C1D-FF87E4B2A0B2}"/>
    <dgm:cxn modelId="{B2A2509D-FD08-42A8-A2BC-8CFE0033DEC0}" type="presOf" srcId="{6B5163E9-A16F-46F5-AF41-80AE2DD7786F}" destId="{B51DC544-08FA-4A73-907D-4C549B40A102}" srcOrd="0" destOrd="0" presId="urn:microsoft.com/office/officeart/2005/8/layout/chevron2"/>
    <dgm:cxn modelId="{A8D0B0AD-558F-4270-95BE-574BBD620C25}" srcId="{791BE82A-590C-48C7-96B2-FAF84D23D079}" destId="{7B4F20C5-A91C-474F-9D41-6E1AA7F4659B}" srcOrd="1" destOrd="0" parTransId="{55309C25-54D5-4740-AC18-725F9321AD69}" sibTransId="{8BC4135D-2F69-4EE2-913A-345DD2AA642E}"/>
    <dgm:cxn modelId="{FBCAC353-CAAE-4D96-A9AD-011913E7C943}" type="presOf" srcId="{FD93A555-43AA-44EE-B005-E00DF5FCCDEC}" destId="{F121A03E-839F-4691-830E-0787784BB9CC}" srcOrd="0" destOrd="0" presId="urn:microsoft.com/office/officeart/2005/8/layout/chevron2"/>
    <dgm:cxn modelId="{4EAF886C-4D95-4917-A464-751BE0DA4ADD}" type="presOf" srcId="{2D3A6906-7130-484C-9F93-95F9A15699A4}" destId="{9C9EB4F2-40AF-4834-BD2B-FAAE410FD308}" srcOrd="0" destOrd="0" presId="urn:microsoft.com/office/officeart/2005/8/layout/chevron2"/>
    <dgm:cxn modelId="{093D3EA5-796B-4A2C-ABA1-54EEA7E1BA5F}" srcId="{A97AA5F6-F497-4AD9-BBD8-89B576E514B8}" destId="{91808F1F-57ED-48BF-BB11-BA9ADBEE9012}" srcOrd="1" destOrd="0" parTransId="{DE2E6EC4-9271-4CDA-BC00-1058DBB2316F}" sibTransId="{BC7B3A83-3549-4DB8-BBC0-B4522A5C712D}"/>
    <dgm:cxn modelId="{14DC4467-6060-4482-AB71-C1FBDF2E6288}" type="presOf" srcId="{91808F1F-57ED-48BF-BB11-BA9ADBEE9012}" destId="{18107757-0488-4A0C-95FC-B9775661B529}" srcOrd="0" destOrd="1" presId="urn:microsoft.com/office/officeart/2005/8/layout/chevron2"/>
    <dgm:cxn modelId="{D84A4FFF-D370-4CDD-8F0F-D8594F386579}" type="presParOf" srcId="{1FCC7F1F-D003-4C54-9003-141FC9B25EA7}" destId="{EEE34ACE-EEB0-47BB-BDC6-8D20021F6BBB}" srcOrd="0" destOrd="0" presId="urn:microsoft.com/office/officeart/2005/8/layout/chevron2"/>
    <dgm:cxn modelId="{8FA04995-C5C0-42F7-88C3-E47BCCD52771}" type="presParOf" srcId="{EEE34ACE-EEB0-47BB-BDC6-8D20021F6BBB}" destId="{B51DC544-08FA-4A73-907D-4C549B40A102}" srcOrd="0" destOrd="0" presId="urn:microsoft.com/office/officeart/2005/8/layout/chevron2"/>
    <dgm:cxn modelId="{13A92474-C485-4A5D-BD46-C27FD51B104B}" type="presParOf" srcId="{EEE34ACE-EEB0-47BB-BDC6-8D20021F6BBB}" destId="{9C9EB4F2-40AF-4834-BD2B-FAAE410FD308}" srcOrd="1" destOrd="0" presId="urn:microsoft.com/office/officeart/2005/8/layout/chevron2"/>
    <dgm:cxn modelId="{39C6987B-73BB-4F75-AAB7-4D8D1E5ED9C0}" type="presParOf" srcId="{1FCC7F1F-D003-4C54-9003-141FC9B25EA7}" destId="{88C122EB-35DB-41D5-A551-B3D355FF23DF}" srcOrd="1" destOrd="0" presId="urn:microsoft.com/office/officeart/2005/8/layout/chevron2"/>
    <dgm:cxn modelId="{888CE649-79A8-4EBB-8EDB-8B386CAC22E2}" type="presParOf" srcId="{1FCC7F1F-D003-4C54-9003-141FC9B25EA7}" destId="{90781036-CA9D-424D-819D-4594E7007FEE}" srcOrd="2" destOrd="0" presId="urn:microsoft.com/office/officeart/2005/8/layout/chevron2"/>
    <dgm:cxn modelId="{D579F8B5-B66B-4F9C-BB7B-93CA640A5EB4}" type="presParOf" srcId="{90781036-CA9D-424D-819D-4594E7007FEE}" destId="{189B26C1-BB76-4DB3-AE77-4D426DE746AC}" srcOrd="0" destOrd="0" presId="urn:microsoft.com/office/officeart/2005/8/layout/chevron2"/>
    <dgm:cxn modelId="{902BC7DC-B155-4D44-B2FC-CB00DCDD6E1E}" type="presParOf" srcId="{90781036-CA9D-424D-819D-4594E7007FEE}" destId="{F121A03E-839F-4691-830E-0787784BB9CC}" srcOrd="1" destOrd="0" presId="urn:microsoft.com/office/officeart/2005/8/layout/chevron2"/>
    <dgm:cxn modelId="{F6C5A357-CF37-4F15-AD04-4B2ACCB51289}" type="presParOf" srcId="{1FCC7F1F-D003-4C54-9003-141FC9B25EA7}" destId="{8B90AD03-E1FE-4259-8BDF-6BECE9AA26C5}" srcOrd="3" destOrd="0" presId="urn:microsoft.com/office/officeart/2005/8/layout/chevron2"/>
    <dgm:cxn modelId="{6C6002BF-66F4-4366-9E8C-E3D498CF3B01}" type="presParOf" srcId="{1FCC7F1F-D003-4C54-9003-141FC9B25EA7}" destId="{3F359BE7-771C-40C3-83F1-85C83CEF8E33}" srcOrd="4" destOrd="0" presId="urn:microsoft.com/office/officeart/2005/8/layout/chevron2"/>
    <dgm:cxn modelId="{356DC88A-B1F7-40ED-9049-0E7CDC2FCC30}" type="presParOf" srcId="{3F359BE7-771C-40C3-83F1-85C83CEF8E33}" destId="{C25CA62D-95FF-4E6D-899B-85AB806EFA5E}" srcOrd="0" destOrd="0" presId="urn:microsoft.com/office/officeart/2005/8/layout/chevron2"/>
    <dgm:cxn modelId="{EDF545DD-F70E-4E07-B025-95CEB21E785E}" type="presParOf" srcId="{3F359BE7-771C-40C3-83F1-85C83CEF8E33}" destId="{18107757-0488-4A0C-95FC-B9775661B529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DC544-08FA-4A73-907D-4C549B40A102}">
      <dsp:nvSpPr>
        <dsp:cNvPr id="0" name=""/>
        <dsp:cNvSpPr/>
      </dsp:nvSpPr>
      <dsp:spPr>
        <a:xfrm rot="5400000">
          <a:off x="-247798" y="249366"/>
          <a:ext cx="1651992" cy="1156394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Institutionnel</a:t>
          </a:r>
          <a:endParaRPr lang="fr-FR" sz="1400" kern="1200" dirty="0"/>
        </a:p>
      </dsp:txBody>
      <dsp:txXfrm rot="-5400000">
        <a:off x="1" y="579764"/>
        <a:ext cx="1156394" cy="495598"/>
      </dsp:txXfrm>
    </dsp:sp>
    <dsp:sp modelId="{9C9EB4F2-40AF-4834-BD2B-FAAE410FD308}">
      <dsp:nvSpPr>
        <dsp:cNvPr id="0" name=""/>
        <dsp:cNvSpPr/>
      </dsp:nvSpPr>
      <dsp:spPr>
        <a:xfrm rot="5400000">
          <a:off x="4293418" y="-3135456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Schémas explicatifs et fonctionnement du manuel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La CNSS Siège: présentation et départements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L’Agence de District: présentation et détails RH, log</a:t>
          </a:r>
          <a:endParaRPr lang="fr-FR" sz="1600" kern="1200" dirty="0"/>
        </a:p>
      </dsp:txBody>
      <dsp:txXfrm rot="-5400000">
        <a:off x="1156394" y="53986"/>
        <a:ext cx="7295425" cy="968958"/>
      </dsp:txXfrm>
    </dsp:sp>
    <dsp:sp modelId="{189B26C1-BB76-4DB3-AE77-4D426DE746AC}">
      <dsp:nvSpPr>
        <dsp:cNvPr id="0" name=""/>
        <dsp:cNvSpPr/>
      </dsp:nvSpPr>
      <dsp:spPr>
        <a:xfrm rot="5400000">
          <a:off x="-247798" y="1707802"/>
          <a:ext cx="1651992" cy="1156394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Opérationnel</a:t>
          </a:r>
          <a:endParaRPr lang="fr-FR" sz="1400" kern="1200" dirty="0"/>
        </a:p>
      </dsp:txBody>
      <dsp:txXfrm rot="-5400000">
        <a:off x="1" y="2038200"/>
        <a:ext cx="1156394" cy="495598"/>
      </dsp:txXfrm>
    </dsp:sp>
    <dsp:sp modelId="{F121A03E-839F-4691-830E-0787784BB9CC}">
      <dsp:nvSpPr>
        <dsp:cNvPr id="0" name=""/>
        <dsp:cNvSpPr/>
      </dsp:nvSpPr>
      <dsp:spPr>
        <a:xfrm rot="5400000">
          <a:off x="4293418" y="-1677020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-2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i="0" u="none" kern="1200" dirty="0" smtClean="0"/>
            <a:t>Communication et Sensibilisation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i="0" u="none" kern="1200" dirty="0" smtClean="0"/>
            <a:t>Adhésion et Collecte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i="0" u="none" kern="1200" dirty="0" smtClean="0"/>
            <a:t>Prestation et Paiement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b="0" i="0" u="none" kern="1200" dirty="0" smtClean="0"/>
            <a:t>Suivi et Contrôle</a:t>
          </a:r>
          <a:endParaRPr lang="fr-FR" sz="1600" kern="1200" dirty="0"/>
        </a:p>
      </dsp:txBody>
      <dsp:txXfrm rot="-5400000">
        <a:off x="1156394" y="1512422"/>
        <a:ext cx="7295425" cy="968958"/>
      </dsp:txXfrm>
    </dsp:sp>
    <dsp:sp modelId="{C25CA62D-95FF-4E6D-899B-85AB806EFA5E}">
      <dsp:nvSpPr>
        <dsp:cNvPr id="0" name=""/>
        <dsp:cNvSpPr/>
      </dsp:nvSpPr>
      <dsp:spPr>
        <a:xfrm rot="5400000">
          <a:off x="-247798" y="3166238"/>
          <a:ext cx="1651992" cy="1156394"/>
        </a:xfrm>
        <a:prstGeom prst="chevron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Annexes</a:t>
          </a:r>
          <a:endParaRPr lang="fr-FR" sz="1400" kern="1200" dirty="0"/>
        </a:p>
      </dsp:txBody>
      <dsp:txXfrm rot="-5400000">
        <a:off x="1" y="3496636"/>
        <a:ext cx="1156394" cy="495598"/>
      </dsp:txXfrm>
    </dsp:sp>
    <dsp:sp modelId="{18107757-0488-4A0C-95FC-B9775661B529}">
      <dsp:nvSpPr>
        <dsp:cNvPr id="0" name=""/>
        <dsp:cNvSpPr/>
      </dsp:nvSpPr>
      <dsp:spPr>
        <a:xfrm rot="5400000">
          <a:off x="4293418" y="-218584"/>
          <a:ext cx="1073794" cy="734784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accent1">
              <a:alpha val="90000"/>
              <a:hueOff val="0"/>
              <a:satOff val="0"/>
              <a:lumOff val="0"/>
              <a:alphaOff val="-4000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La mise en place (avant le démarrage)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Les tâches stratégiques de l’Agence (dont SIG, lien avec les Prestataires,…)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Textes réglementaires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Outils de Gestion</a:t>
          </a:r>
          <a:endParaRPr lang="fr-FR" sz="1600" kern="1200" dirty="0"/>
        </a:p>
      </dsp:txBody>
      <dsp:txXfrm rot="-5400000">
        <a:off x="1156394" y="2970858"/>
        <a:ext cx="7295425" cy="968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1880C0-3BF1-4D6D-B6EF-DA9C16AC9AB6}" type="datetimeFigureOut">
              <a:rPr lang="fr-FR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smtClean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FCDAB85-60D2-43A7-BFF6-5B42AC422DC9}" type="slidenum">
              <a:rPr lang="fr-FR"/>
              <a:pPr>
                <a:defRPr/>
              </a:pPr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DEA6D1-53A9-403E-AD9D-B8245FFE63DF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B9ED134-70F0-461C-A701-71101509594C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4462D6-685E-4B36-B71F-1C397F56248B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pPr>
              <a:defRPr/>
            </a:pPr>
            <a:fld id="{BEE13A5D-6309-40AF-A987-73D9CFBE1E6F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5C36DC2-EFFD-4E8A-B0C6-352D6724CDC2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5693794-222F-4007-B280-97F21A03FB1F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pPr>
              <a:defRPr/>
            </a:pPr>
            <a:fld id="{A4FE6608-E504-466E-92C1-5F96CE957570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25828C-9D46-4F65-A965-E07F0EE0FBE0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8" name="Connecteur droit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space réservé du conten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cteur droit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1FB2909-0411-41D4-9691-36D620B53904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15" name="Connecteur droit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Espace réservé du conten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6" name="Espace réservé du conten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D42E27C5-C404-446A-B6C9-B47CF6D41E8D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23" name="Titr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A78A34-1808-49F9-9803-B16C6EFAE7B4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pPr>
              <a:defRPr/>
            </a:pPr>
            <a:fld id="{DBE00E9B-E2B4-41B6-BD84-6B91346BA753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EE1FAD-A649-4384-96C6-B26ED79C4F2D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0A9E206-2928-49E7-A99B-C56E600F0F8D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Espace réservé du conten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278FE05-2B98-40AE-9035-95ED5941A3AC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81B3E5F-619D-4F53-81F8-AE67DCF866A5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onnecteur droit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pPr>
              <a:defRPr/>
            </a:pPr>
            <a:fld id="{D5039C68-C410-4513-AE12-C919159D9220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pPr>
              <a:defRPr/>
            </a:pPr>
            <a:fld id="{2B392032-5A71-41B4-A624-CE8A253DD088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F2757DD-836C-4ABB-99CE-497ADD1C7DF9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5EE488-F31B-4CAB-A597-CC490A2DC1FE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Connecteur droit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pPr>
              <a:defRPr/>
            </a:pPr>
            <a:fld id="{C2C98E04-BCB9-469B-8FDE-512BF4C9B04B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45EA0A6-BDA5-4146-8338-C37225680A03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3035A331-67C1-405D-9EF0-7B3CA0F309F7}" type="datetimeFigureOut">
              <a:rPr lang="fr-FR" smtClean="0"/>
              <a:pPr>
                <a:defRPr/>
              </a:pPr>
              <a:t>24/01/2018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Connecteur droit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CC6F6CFF-7B2B-4D65-9F0F-64147B1908C3}" type="slidenum">
              <a:rPr lang="fr-FR" smtClean="0"/>
              <a:pPr>
                <a:defRPr/>
              </a:pPr>
              <a:t>‹Nr.›</a:t>
            </a:fld>
            <a:endParaRPr lang="fr-FR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 eaLnBrk="1" hangingPunct="1"/>
            <a:r>
              <a:rPr lang="fr-FR" dirty="0" smtClean="0"/>
              <a:t>Présentation du livrable </a:t>
            </a:r>
          </a:p>
          <a:p>
            <a:pPr marR="0" eaLnBrk="1" hangingPunct="1"/>
            <a:r>
              <a:rPr lang="fr-FR" smtClean="0"/>
              <a:t>et point d’étape</a:t>
            </a:r>
          </a:p>
          <a:p>
            <a:pPr marR="0" eaLnBrk="1" hangingPunct="1"/>
            <a:endParaRPr lang="fr-FR" dirty="0" smtClean="0"/>
          </a:p>
          <a:p>
            <a:pPr marR="0" eaLnBrk="1" hangingPunct="1"/>
            <a:r>
              <a:rPr lang="fr-FR" dirty="0" smtClean="0"/>
              <a:t>5/12/17</a:t>
            </a:r>
          </a:p>
          <a:p>
            <a:pPr marR="0" eaLnBrk="1" hangingPunct="1"/>
            <a:endParaRPr lang="fr-FR" dirty="0" smtClean="0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6172216" cy="17526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/>
              <a:t>MANUEL DE PROCEDURES de la CNSS</a:t>
            </a:r>
            <a:endParaRPr lang="fr-FR" dirty="0"/>
          </a:p>
        </p:txBody>
      </p:sp>
      <p:pic>
        <p:nvPicPr>
          <p:cNvPr id="4" name="Picture 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6" y="214290"/>
            <a:ext cx="2071688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Plan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 eaLnBrk="1" hangingPunct="1"/>
            <a:r>
              <a:rPr lang="fr-FR" dirty="0" smtClean="0"/>
              <a:t>Objectif et démarche suivie dans la conception</a:t>
            </a:r>
          </a:p>
          <a:p>
            <a:pPr lvl="1" eaLnBrk="1" hangingPunct="1">
              <a:buNone/>
            </a:pPr>
            <a:endParaRPr lang="fr-FR" dirty="0" smtClean="0"/>
          </a:p>
          <a:p>
            <a:pPr lvl="1" eaLnBrk="1" hangingPunct="1"/>
            <a:r>
              <a:rPr lang="fr-FR" dirty="0" smtClean="0"/>
              <a:t>Plan du Manuel</a:t>
            </a:r>
          </a:p>
          <a:p>
            <a:pPr lvl="1" eaLnBrk="1" hangingPunct="1">
              <a:buNone/>
            </a:pPr>
            <a:endParaRPr lang="fr-FR" dirty="0" smtClean="0"/>
          </a:p>
          <a:p>
            <a:pPr lvl="1" eaLnBrk="1" hangingPunct="1"/>
            <a:r>
              <a:rPr lang="fr-FR" dirty="0" smtClean="0"/>
              <a:t>Détails des procédures</a:t>
            </a:r>
          </a:p>
          <a:p>
            <a:pPr lvl="2"/>
            <a:r>
              <a:rPr lang="fr-FR" dirty="0" smtClean="0"/>
              <a:t>Comment la Caisse va collecter?</a:t>
            </a:r>
          </a:p>
          <a:p>
            <a:pPr lvl="2"/>
            <a:r>
              <a:rPr lang="fr-FR" dirty="0" smtClean="0"/>
              <a:t>Comment la Caisse va payer?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Les prochaines étapes</a:t>
            </a:r>
          </a:p>
          <a:p>
            <a:pPr lvl="1" eaLnBrk="1" hangingPunct="1">
              <a:buFont typeface="Wingdings 2" pitchFamily="18" charset="2"/>
              <a:buNone/>
            </a:pPr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dirty="0" smtClean="0"/>
              <a:t>Objectif et démarche suivie</a:t>
            </a:r>
          </a:p>
        </p:txBody>
      </p:sp>
      <p:sp>
        <p:nvSpPr>
          <p:cNvPr id="8195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lvl="1" eaLnBrk="1" hangingPunct="1"/>
            <a:r>
              <a:rPr lang="fr-FR" dirty="0" smtClean="0"/>
              <a:t>Objectif: Formalisation et Faisabilité des Procédures de Gestion </a:t>
            </a:r>
          </a:p>
          <a:p>
            <a:pPr lvl="2"/>
            <a:r>
              <a:rPr lang="fr-FR" dirty="0" smtClean="0"/>
              <a:t>Adhésion-Collecte</a:t>
            </a:r>
          </a:p>
          <a:p>
            <a:pPr lvl="2"/>
            <a:r>
              <a:rPr lang="fr-FR" dirty="0" smtClean="0"/>
              <a:t>Prestation-Paiement</a:t>
            </a:r>
          </a:p>
          <a:p>
            <a:pPr lvl="2">
              <a:buNone/>
            </a:pPr>
            <a:endParaRPr lang="fr-FR" dirty="0" smtClean="0"/>
          </a:p>
          <a:p>
            <a:pPr lvl="1"/>
            <a:r>
              <a:rPr lang="fr-FR" dirty="0" smtClean="0"/>
              <a:t>Démarche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Revue des textes et des procédures déjà validés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Rencontre avec les différents acteurs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Préparation de schémas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Revue interne 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Validation terrain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Revue intersectorielle</a:t>
            </a:r>
          </a:p>
          <a:p>
            <a:pPr marL="1371600" lvl="2" indent="-457200">
              <a:buFont typeface="+mj-lt"/>
              <a:buAutoNum type="arabicPeriod"/>
            </a:pPr>
            <a:r>
              <a:rPr lang="fr-FR" dirty="0" smtClean="0"/>
              <a:t>Correction et écriture</a:t>
            </a:r>
          </a:p>
          <a:p>
            <a:pPr lvl="2"/>
            <a:endParaRPr lang="fr-FR" dirty="0" smtClean="0"/>
          </a:p>
          <a:p>
            <a:pPr lvl="1" eaLnBrk="1" hangingPunct="1">
              <a:buFont typeface="Wingdings 2" pitchFamily="18" charset="2"/>
              <a:buNone/>
            </a:pPr>
            <a:endParaRPr lang="fr-FR" dirty="0" smtClean="0"/>
          </a:p>
          <a:p>
            <a:pPr lvl="1" eaLnBrk="1" hangingPunct="1"/>
            <a:endParaRPr lang="fr-FR" dirty="0" smtClean="0"/>
          </a:p>
          <a:p>
            <a:pPr eaLnBrk="1" hangingPunct="1"/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Plan restructuré</a:t>
            </a: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8403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Détails des procédures: </a:t>
            </a:r>
            <a:br>
              <a:rPr lang="fr-FR" dirty="0" smtClean="0"/>
            </a:br>
            <a:r>
              <a:rPr lang="fr-FR" dirty="0" smtClean="0"/>
              <a:t>Adhésion et collecte (1)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fr-FR" dirty="0" smtClean="0"/>
              <a:t>Principe de base 1 = Séparation des fonctions</a:t>
            </a:r>
          </a:p>
          <a:p>
            <a:pPr>
              <a:buNone/>
            </a:pPr>
            <a:r>
              <a:rPr lang="fr-FR" dirty="0" smtClean="0"/>
              <a:t> </a:t>
            </a:r>
          </a:p>
          <a:p>
            <a:r>
              <a:rPr lang="fr-FR" dirty="0" smtClean="0"/>
              <a:t>Principe de base 2 = activités menées au plus proche des potentiels adhérents</a:t>
            </a:r>
          </a:p>
          <a:p>
            <a:endParaRPr lang="fr-FR" dirty="0" smtClean="0"/>
          </a:p>
          <a:p>
            <a:r>
              <a:rPr lang="fr-FR" dirty="0" smtClean="0"/>
              <a:t>Autres principes de travail:</a:t>
            </a:r>
          </a:p>
          <a:p>
            <a:pPr lvl="1"/>
            <a:r>
              <a:rPr lang="fr-FR" dirty="0" smtClean="0"/>
              <a:t>Agents de terrain formés et contractualisés avec la CNSS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0971" name="AutoShape 11"/>
          <p:cNvSpPr>
            <a:spLocks noChangeArrowheads="1"/>
          </p:cNvSpPr>
          <p:nvPr/>
        </p:nvSpPr>
        <p:spPr bwMode="auto">
          <a:xfrm>
            <a:off x="4648201" y="2571744"/>
            <a:ext cx="1709750" cy="793827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Agent de collecte (niveau FKT)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2" name="AutoShape 12"/>
          <p:cNvSpPr>
            <a:spLocks noChangeArrowheads="1"/>
          </p:cNvSpPr>
          <p:nvPr/>
        </p:nvSpPr>
        <p:spPr bwMode="auto">
          <a:xfrm>
            <a:off x="5752028" y="5295996"/>
            <a:ext cx="1534616" cy="490458"/>
          </a:xfrm>
          <a:prstGeom prst="roundRect">
            <a:avLst>
              <a:gd name="adj" fmla="val 16667"/>
            </a:avLst>
          </a:prstGeom>
          <a:solidFill>
            <a:srgbClr val="F7964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Adhérent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3" name="AutoShape 13"/>
          <p:cNvSpPr>
            <a:spLocks noChangeArrowheads="1"/>
          </p:cNvSpPr>
          <p:nvPr/>
        </p:nvSpPr>
        <p:spPr bwMode="auto">
          <a:xfrm>
            <a:off x="6786102" y="2428868"/>
            <a:ext cx="1929302" cy="1024014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Agent de sensibilisation et d’adhésion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(niveau FKT)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0974" name="AutoShape 14"/>
          <p:cNvCxnSpPr>
            <a:cxnSpLocks noChangeShapeType="1"/>
          </p:cNvCxnSpPr>
          <p:nvPr/>
        </p:nvCxnSpPr>
        <p:spPr bwMode="auto">
          <a:xfrm flipV="1">
            <a:off x="7126958" y="3452882"/>
            <a:ext cx="0" cy="1831154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cxnSp>
        <p:nvCxnSpPr>
          <p:cNvPr id="40975" name="AutoShape 15"/>
          <p:cNvCxnSpPr>
            <a:cxnSpLocks noChangeShapeType="1"/>
          </p:cNvCxnSpPr>
          <p:nvPr/>
        </p:nvCxnSpPr>
        <p:spPr bwMode="auto">
          <a:xfrm flipV="1">
            <a:off x="6006591" y="3452882"/>
            <a:ext cx="0" cy="1831154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0976" name="AutoShape 16"/>
          <p:cNvSpPr>
            <a:spLocks noChangeArrowheads="1"/>
          </p:cNvSpPr>
          <p:nvPr/>
        </p:nvSpPr>
        <p:spPr bwMode="auto">
          <a:xfrm>
            <a:off x="5779354" y="4400155"/>
            <a:ext cx="429306" cy="7379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1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7" name="AutoShape 17"/>
          <p:cNvSpPr>
            <a:spLocks noChangeArrowheads="1"/>
          </p:cNvSpPr>
          <p:nvPr/>
        </p:nvSpPr>
        <p:spPr bwMode="auto">
          <a:xfrm>
            <a:off x="6883181" y="3818874"/>
            <a:ext cx="429306" cy="737963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2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8403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Détails des procédures: </a:t>
            </a:r>
            <a:br>
              <a:rPr lang="fr-FR" dirty="0" smtClean="0"/>
            </a:br>
            <a:r>
              <a:rPr lang="fr-FR" dirty="0" smtClean="0"/>
              <a:t>Adhésion et collecte (2)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Autres principes de travail:</a:t>
            </a:r>
          </a:p>
          <a:p>
            <a:pPr lvl="1"/>
            <a:r>
              <a:rPr lang="fr-FR" dirty="0" smtClean="0"/>
              <a:t>Supervision par la CNSS</a:t>
            </a:r>
          </a:p>
          <a:p>
            <a:pPr lvl="1"/>
            <a:r>
              <a:rPr lang="fr-FR" dirty="0" smtClean="0"/>
              <a:t>Dématérialisation des contributions (Banque Mobile) vers le Siège</a:t>
            </a:r>
          </a:p>
          <a:p>
            <a:pPr lvl="1"/>
            <a:r>
              <a:rPr lang="fr-FR" dirty="0" smtClean="0"/>
              <a:t>Préparation des cartes et validation au niveau du District 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42013" name="AutoShape 29"/>
          <p:cNvSpPr>
            <a:spLocks noChangeArrowheads="1"/>
          </p:cNvSpPr>
          <p:nvPr/>
        </p:nvSpPr>
        <p:spPr bwMode="auto">
          <a:xfrm flipV="1">
            <a:off x="6429389" y="3906629"/>
            <a:ext cx="193150" cy="1328589"/>
          </a:xfrm>
          <a:prstGeom prst="upArrow">
            <a:avLst>
              <a:gd name="adj1" fmla="val 50000"/>
              <a:gd name="adj2" fmla="val 293881"/>
            </a:avLst>
          </a:prstGeom>
          <a:solidFill>
            <a:srgbClr val="8064A2"/>
          </a:solidFill>
          <a:ln w="38100">
            <a:noFill/>
            <a:miter lim="800000"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2014" name="AutoShape 30"/>
          <p:cNvCxnSpPr>
            <a:cxnSpLocks noChangeShapeType="1"/>
          </p:cNvCxnSpPr>
          <p:nvPr/>
        </p:nvCxnSpPr>
        <p:spPr bwMode="auto">
          <a:xfrm flipV="1">
            <a:off x="5521820" y="2367807"/>
            <a:ext cx="635" cy="2601062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  <p:sp>
        <p:nvSpPr>
          <p:cNvPr id="42015" name="AutoShape 31"/>
          <p:cNvSpPr>
            <a:spLocks noChangeArrowheads="1"/>
          </p:cNvSpPr>
          <p:nvPr/>
        </p:nvSpPr>
        <p:spPr bwMode="auto">
          <a:xfrm>
            <a:off x="4786314" y="5028145"/>
            <a:ext cx="1532621" cy="976090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Agent de collecte (niveau FKT)</a:t>
            </a: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16" name="AutoShape 32"/>
          <p:cNvSpPr>
            <a:spLocks noChangeArrowheads="1"/>
          </p:cNvSpPr>
          <p:nvPr/>
        </p:nvSpPr>
        <p:spPr bwMode="auto">
          <a:xfrm>
            <a:off x="6824516" y="4847944"/>
            <a:ext cx="1948011" cy="1224262"/>
          </a:xfrm>
          <a:prstGeom prst="roundRect">
            <a:avLst>
              <a:gd name="adj" fmla="val 16667"/>
            </a:avLst>
          </a:prstGeom>
          <a:solidFill>
            <a:srgbClr val="4BACC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Agent de sensibilisation et d’adhésion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(niveau FKT)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17" name="AutoShape 33"/>
          <p:cNvSpPr>
            <a:spLocks noChangeArrowheads="1"/>
          </p:cNvSpPr>
          <p:nvPr/>
        </p:nvSpPr>
        <p:spPr bwMode="auto">
          <a:xfrm>
            <a:off x="5664094" y="2855456"/>
            <a:ext cx="1733329" cy="976090"/>
          </a:xfrm>
          <a:prstGeom prst="roundRect">
            <a:avLst>
              <a:gd name="adj" fmla="val 16667"/>
            </a:avLst>
          </a:prstGeom>
          <a:solidFill>
            <a:srgbClr val="8064A2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Chargé de supervision CNSS (niveau District)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18" name="AutoShape 34"/>
          <p:cNvSpPr>
            <a:spLocks noChangeArrowheads="1"/>
          </p:cNvSpPr>
          <p:nvPr/>
        </p:nvSpPr>
        <p:spPr bwMode="auto">
          <a:xfrm>
            <a:off x="5185825" y="1643050"/>
            <a:ext cx="2722261" cy="633866"/>
          </a:xfrm>
          <a:prstGeom prst="roundRect">
            <a:avLst>
              <a:gd name="adj" fmla="val 16667"/>
            </a:avLst>
          </a:prstGeom>
          <a:solidFill>
            <a:srgbClr val="C0504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CNSS Siège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19" name="Text Box 35"/>
          <p:cNvSpPr txBox="1">
            <a:spLocks noChangeArrowheads="1"/>
          </p:cNvSpPr>
          <p:nvPr/>
        </p:nvSpPr>
        <p:spPr bwMode="auto">
          <a:xfrm>
            <a:off x="6463750" y="3708251"/>
            <a:ext cx="376010" cy="115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contrôle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20" name="Text Box 36"/>
          <p:cNvSpPr txBox="1">
            <a:spLocks noChangeArrowheads="1"/>
          </p:cNvSpPr>
          <p:nvPr/>
        </p:nvSpPr>
        <p:spPr bwMode="auto">
          <a:xfrm>
            <a:off x="5196122" y="2867312"/>
            <a:ext cx="376010" cy="115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contributions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2021" name="Text Box 37"/>
          <p:cNvSpPr txBox="1">
            <a:spLocks noChangeArrowheads="1"/>
          </p:cNvSpPr>
          <p:nvPr/>
        </p:nvSpPr>
        <p:spPr bwMode="auto">
          <a:xfrm>
            <a:off x="6839196" y="3906630"/>
            <a:ext cx="376010" cy="1159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vert270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fr-FR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rebuchet MS" pitchFamily="34" charset="0"/>
                <a:cs typeface="Arial" pitchFamily="34" charset="0"/>
              </a:rPr>
              <a:t>dossiers</a:t>
            </a:r>
            <a:endParaRPr kumimoji="0" lang="fr-F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8" name="AutoShape 30"/>
          <p:cNvCxnSpPr>
            <a:cxnSpLocks noChangeShapeType="1"/>
          </p:cNvCxnSpPr>
          <p:nvPr/>
        </p:nvCxnSpPr>
        <p:spPr bwMode="auto">
          <a:xfrm rot="5400000" flipH="1" flipV="1">
            <a:off x="6608777" y="4321181"/>
            <a:ext cx="928694" cy="1588"/>
          </a:xfrm>
          <a:prstGeom prst="straightConnector1">
            <a:avLst/>
          </a:pr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8403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Détails des procédures: </a:t>
            </a:r>
            <a:br>
              <a:rPr lang="fr-FR" dirty="0" smtClean="0"/>
            </a:br>
            <a:r>
              <a:rPr lang="fr-FR" dirty="0" smtClean="0"/>
              <a:t>Prestation et paiement (1)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Principe de base 1 = La Carte fait foi</a:t>
            </a:r>
          </a:p>
          <a:p>
            <a:endParaRPr lang="fr-FR" dirty="0" smtClean="0"/>
          </a:p>
          <a:p>
            <a:r>
              <a:rPr lang="fr-FR" dirty="0" smtClean="0"/>
              <a:t>Principe de base 2 = Aucun argent n’est à verser par l’Adhérent</a:t>
            </a:r>
          </a:p>
          <a:p>
            <a:endParaRPr lang="fr-FR" dirty="0" smtClean="0"/>
          </a:p>
          <a:p>
            <a:r>
              <a:rPr lang="fr-FR" dirty="0" smtClean="0"/>
              <a:t>Autres principes de travail:</a:t>
            </a:r>
          </a:p>
          <a:p>
            <a:pPr lvl="1"/>
            <a:r>
              <a:rPr lang="fr-FR" dirty="0" smtClean="0"/>
              <a:t>Hôpital: gestion du parcours par la Cession</a:t>
            </a:r>
          </a:p>
          <a:p>
            <a:pPr lvl="1"/>
            <a:r>
              <a:rPr lang="fr-FR" dirty="0" smtClean="0"/>
              <a:t>Protocoles simples </a:t>
            </a:r>
          </a:p>
          <a:p>
            <a:pPr>
              <a:buNone/>
            </a:pPr>
            <a:endParaRPr lang="fr-FR" dirty="0"/>
          </a:p>
        </p:txBody>
      </p:sp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4643438" y="2143116"/>
            <a:ext cx="4251325" cy="3598865"/>
            <a:chOff x="2300" y="3382"/>
            <a:chExt cx="6695" cy="4993"/>
          </a:xfrm>
        </p:grpSpPr>
        <p:sp>
          <p:nvSpPr>
            <p:cNvPr id="1027" name="Text Box 3"/>
            <p:cNvSpPr txBox="1">
              <a:spLocks noChangeArrowheads="1"/>
            </p:cNvSpPr>
            <p:nvPr/>
          </p:nvSpPr>
          <p:spPr bwMode="auto">
            <a:xfrm>
              <a:off x="6459" y="5433"/>
              <a:ext cx="778" cy="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rPr>
                <a:t>Médicaments/ résultats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8" name="Text Box 4"/>
            <p:cNvSpPr txBox="1">
              <a:spLocks noChangeArrowheads="1"/>
            </p:cNvSpPr>
            <p:nvPr/>
          </p:nvSpPr>
          <p:spPr bwMode="auto">
            <a:xfrm>
              <a:off x="3946" y="4691"/>
              <a:ext cx="1065" cy="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rPr>
                <a:t>Ordonnance-facture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29" name="Group 5"/>
            <p:cNvGrpSpPr>
              <a:grpSpLocks/>
            </p:cNvGrpSpPr>
            <p:nvPr/>
          </p:nvGrpSpPr>
          <p:grpSpPr bwMode="auto">
            <a:xfrm>
              <a:off x="2300" y="3382"/>
              <a:ext cx="6695" cy="4993"/>
              <a:chOff x="2300" y="3382"/>
              <a:chExt cx="6695" cy="4993"/>
            </a:xfrm>
          </p:grpSpPr>
          <p:sp>
            <p:nvSpPr>
              <p:cNvPr id="1030" name="AutoShape 6"/>
              <p:cNvSpPr>
                <a:spLocks noChangeArrowheads="1"/>
              </p:cNvSpPr>
              <p:nvPr/>
            </p:nvSpPr>
            <p:spPr bwMode="auto">
              <a:xfrm>
                <a:off x="2300" y="3382"/>
                <a:ext cx="2960" cy="1235"/>
              </a:xfrm>
              <a:prstGeom prst="roundRect">
                <a:avLst>
                  <a:gd name="adj" fmla="val 16667"/>
                </a:avLst>
              </a:prstGeom>
              <a:solidFill>
                <a:srgbClr val="9BBB59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Chef de poste (CSB) Cession (hospi)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1" name="AutoShape 7"/>
              <p:cNvSpPr>
                <a:spLocks noChangeArrowheads="1"/>
              </p:cNvSpPr>
              <p:nvPr/>
            </p:nvSpPr>
            <p:spPr bwMode="auto">
              <a:xfrm>
                <a:off x="3572" y="7015"/>
                <a:ext cx="3272" cy="1360"/>
              </a:xfrm>
              <a:prstGeom prst="roundRect">
                <a:avLst>
                  <a:gd name="adj" fmla="val 16667"/>
                </a:avLst>
              </a:prstGeom>
              <a:solidFill>
                <a:srgbClr val="F79646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974706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Adhérent malade avec sa carte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2" name="AutoShape 8"/>
              <p:cNvSpPr>
                <a:spLocks noChangeArrowheads="1"/>
              </p:cNvSpPr>
              <p:nvPr/>
            </p:nvSpPr>
            <p:spPr bwMode="auto">
              <a:xfrm>
                <a:off x="5591" y="4141"/>
                <a:ext cx="3404" cy="1215"/>
              </a:xfrm>
              <a:prstGeom prst="roundRect">
                <a:avLst>
                  <a:gd name="adj" fmla="val 16667"/>
                </a:avLst>
              </a:prstGeom>
              <a:solidFill>
                <a:srgbClr val="76923C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Dispensateur/Pharmacien  autres examens/ autres consultations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cxnSp>
            <p:nvCxnSpPr>
              <p:cNvPr id="1033" name="AutoShape 9"/>
              <p:cNvCxnSpPr>
                <a:cxnSpLocks noChangeShapeType="1"/>
              </p:cNvCxnSpPr>
              <p:nvPr/>
            </p:nvCxnSpPr>
            <p:spPr bwMode="auto">
              <a:xfrm>
                <a:off x="4399" y="4691"/>
                <a:ext cx="1" cy="2323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4" name="AutoShape 10"/>
              <p:cNvCxnSpPr>
                <a:cxnSpLocks noChangeShapeType="1"/>
              </p:cNvCxnSpPr>
              <p:nvPr/>
            </p:nvCxnSpPr>
            <p:spPr bwMode="auto">
              <a:xfrm flipV="1">
                <a:off x="3947" y="4691"/>
                <a:ext cx="0" cy="2266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5" name="AutoShape 11"/>
              <p:cNvCxnSpPr>
                <a:cxnSpLocks noChangeShapeType="1"/>
              </p:cNvCxnSpPr>
              <p:nvPr/>
            </p:nvCxnSpPr>
            <p:spPr bwMode="auto">
              <a:xfrm>
                <a:off x="6458" y="5433"/>
                <a:ext cx="1" cy="1581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036" name="AutoShape 12"/>
              <p:cNvCxnSpPr>
                <a:cxnSpLocks noChangeShapeType="1"/>
              </p:cNvCxnSpPr>
              <p:nvPr/>
            </p:nvCxnSpPr>
            <p:spPr bwMode="auto">
              <a:xfrm flipV="1">
                <a:off x="6006" y="5377"/>
                <a:ext cx="0" cy="1638"/>
              </a:xfrm>
              <a:prstGeom prst="straightConnector1">
                <a:avLst/>
              </a:prstGeom>
              <a:noFill/>
              <a:ln w="2857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sp>
            <p:nvSpPr>
              <p:cNvPr id="1037" name="AutoShape 13"/>
              <p:cNvSpPr>
                <a:spLocks noChangeArrowheads="1"/>
              </p:cNvSpPr>
              <p:nvPr/>
            </p:nvSpPr>
            <p:spPr bwMode="auto">
              <a:xfrm>
                <a:off x="3572" y="6051"/>
                <a:ext cx="597" cy="617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1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38" name="AutoShape 14"/>
              <p:cNvSpPr>
                <a:spLocks noChangeArrowheads="1"/>
              </p:cNvSpPr>
              <p:nvPr/>
            </p:nvSpPr>
            <p:spPr bwMode="auto">
              <a:xfrm>
                <a:off x="5591" y="6121"/>
                <a:ext cx="597" cy="617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2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1752" y="384032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Détails des procédures: </a:t>
            </a:r>
            <a:br>
              <a:rPr lang="fr-FR" dirty="0" smtClean="0"/>
            </a:br>
            <a:r>
              <a:rPr lang="fr-FR" dirty="0" smtClean="0"/>
              <a:t>Prestation et paiement (2)</a:t>
            </a:r>
            <a:endParaRPr lang="fr-FR" dirty="0"/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fr-FR" dirty="0" smtClean="0"/>
          </a:p>
          <a:p>
            <a:r>
              <a:rPr lang="fr-FR" dirty="0" smtClean="0"/>
              <a:t>Autres principes de travail:</a:t>
            </a:r>
          </a:p>
          <a:p>
            <a:pPr lvl="1"/>
            <a:r>
              <a:rPr lang="fr-FR" dirty="0" smtClean="0"/>
              <a:t>Possibilité de suivi sur le terrain auprès des Prestataires de Soins par la CNSS</a:t>
            </a:r>
          </a:p>
          <a:p>
            <a:pPr lvl="1"/>
            <a:r>
              <a:rPr lang="fr-FR" dirty="0" smtClean="0"/>
              <a:t>Validation administrative et médicale des services effectués au District</a:t>
            </a:r>
          </a:p>
          <a:p>
            <a:pPr lvl="1"/>
            <a:r>
              <a:rPr lang="fr-FR" dirty="0" smtClean="0"/>
              <a:t>Certification des services par un Agent Comptable (niveau Siège) ou Mandataire</a:t>
            </a:r>
          </a:p>
          <a:p>
            <a:pPr lvl="1"/>
            <a:r>
              <a:rPr lang="fr-FR" dirty="0" smtClean="0"/>
              <a:t>Paiement sur un compte en Banque officiel</a:t>
            </a:r>
          </a:p>
          <a:p>
            <a:pPr>
              <a:buNone/>
            </a:pPr>
            <a:endParaRPr lang="fr-FR" dirty="0"/>
          </a:p>
        </p:txBody>
      </p:sp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4572000" y="1571612"/>
            <a:ext cx="4500594" cy="4572008"/>
            <a:chOff x="1483" y="9512"/>
            <a:chExt cx="9534" cy="5081"/>
          </a:xfrm>
        </p:grpSpPr>
        <p:sp>
          <p:nvSpPr>
            <p:cNvPr id="2051" name="Text Box 3"/>
            <p:cNvSpPr txBox="1">
              <a:spLocks noChangeArrowheads="1"/>
            </p:cNvSpPr>
            <p:nvPr/>
          </p:nvSpPr>
          <p:spPr bwMode="auto">
            <a:xfrm>
              <a:off x="7285" y="12632"/>
              <a:ext cx="1065" cy="14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fr-FR" sz="9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rPr>
                <a:t>Ordonnance-facture et état récapitulatif</a:t>
              </a:r>
              <a:endParaRPr kumimoji="0" lang="fr-FR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52" name="Group 4"/>
            <p:cNvGrpSpPr>
              <a:grpSpLocks/>
            </p:cNvGrpSpPr>
            <p:nvPr/>
          </p:nvGrpSpPr>
          <p:grpSpPr bwMode="auto">
            <a:xfrm>
              <a:off x="1483" y="9512"/>
              <a:ext cx="9534" cy="5081"/>
              <a:chOff x="1483" y="9512"/>
              <a:chExt cx="9534" cy="5081"/>
            </a:xfrm>
          </p:grpSpPr>
          <p:grpSp>
            <p:nvGrpSpPr>
              <p:cNvPr id="2053" name="Group 5"/>
              <p:cNvGrpSpPr>
                <a:grpSpLocks/>
              </p:cNvGrpSpPr>
              <p:nvPr/>
            </p:nvGrpSpPr>
            <p:grpSpPr bwMode="auto">
              <a:xfrm>
                <a:off x="6763" y="10103"/>
                <a:ext cx="3942" cy="4250"/>
                <a:chOff x="6763" y="10660"/>
                <a:chExt cx="3942" cy="4250"/>
              </a:xfrm>
            </p:grpSpPr>
            <p:cxnSp>
              <p:nvCxnSpPr>
                <p:cNvPr id="2054" name="AutoShape 6"/>
                <p:cNvCxnSpPr>
                  <a:cxnSpLocks noChangeShapeType="1"/>
                </p:cNvCxnSpPr>
                <p:nvPr/>
              </p:nvCxnSpPr>
              <p:spPr bwMode="auto">
                <a:xfrm>
                  <a:off x="9124" y="10660"/>
                  <a:ext cx="1560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5" name="AutoShape 7"/>
                <p:cNvCxnSpPr>
                  <a:cxnSpLocks noChangeShapeType="1"/>
                </p:cNvCxnSpPr>
                <p:nvPr/>
              </p:nvCxnSpPr>
              <p:spPr bwMode="auto">
                <a:xfrm>
                  <a:off x="10684" y="10681"/>
                  <a:ext cx="0" cy="4207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56" name="AutoShape 8"/>
                <p:cNvCxnSpPr>
                  <a:cxnSpLocks noChangeShapeType="1"/>
                </p:cNvCxnSpPr>
                <p:nvPr/>
              </p:nvCxnSpPr>
              <p:spPr bwMode="auto">
                <a:xfrm flipH="1">
                  <a:off x="6763" y="14909"/>
                  <a:ext cx="3942" cy="1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</p:grpSp>
          <p:cxnSp>
            <p:nvCxnSpPr>
              <p:cNvPr id="2057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7114" y="10625"/>
                <a:ext cx="0" cy="1692"/>
              </a:xfrm>
              <a:prstGeom prst="straightConnector1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</p:cxnSp>
          <p:grpSp>
            <p:nvGrpSpPr>
              <p:cNvPr id="2058" name="Group 10"/>
              <p:cNvGrpSpPr>
                <a:grpSpLocks/>
              </p:cNvGrpSpPr>
              <p:nvPr/>
            </p:nvGrpSpPr>
            <p:grpSpPr bwMode="auto">
              <a:xfrm>
                <a:off x="6668" y="12618"/>
                <a:ext cx="446" cy="1482"/>
                <a:chOff x="6668" y="13175"/>
                <a:chExt cx="446" cy="1482"/>
              </a:xfrm>
            </p:grpSpPr>
            <p:cxnSp>
              <p:nvCxnSpPr>
                <p:cNvPr id="2059" name="AutoShape 11"/>
                <p:cNvCxnSpPr>
                  <a:cxnSpLocks noChangeShapeType="1"/>
                </p:cNvCxnSpPr>
                <p:nvPr/>
              </p:nvCxnSpPr>
              <p:spPr bwMode="auto">
                <a:xfrm flipH="1">
                  <a:off x="6668" y="14657"/>
                  <a:ext cx="446" cy="0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</p:cxnSp>
            <p:cxnSp>
              <p:nvCxnSpPr>
                <p:cNvPr id="2060" name="AutoShape 12"/>
                <p:cNvCxnSpPr>
                  <a:cxnSpLocks noChangeShapeType="1"/>
                </p:cNvCxnSpPr>
                <p:nvPr/>
              </p:nvCxnSpPr>
              <p:spPr bwMode="auto">
                <a:xfrm flipV="1">
                  <a:off x="7093" y="13175"/>
                  <a:ext cx="1" cy="1482"/>
                </a:xfrm>
                <a:prstGeom prst="straightConnector1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</p:cxnSp>
          </p:grpSp>
          <p:sp>
            <p:nvSpPr>
              <p:cNvPr id="2061" name="AutoShape 13"/>
              <p:cNvSpPr>
                <a:spLocks noChangeArrowheads="1"/>
              </p:cNvSpPr>
              <p:nvPr/>
            </p:nvSpPr>
            <p:spPr bwMode="auto">
              <a:xfrm flipV="1">
                <a:off x="3950" y="12506"/>
                <a:ext cx="143" cy="1962"/>
              </a:xfrm>
              <a:prstGeom prst="upArrow">
                <a:avLst>
                  <a:gd name="adj1" fmla="val 50000"/>
                  <a:gd name="adj2" fmla="val 343007"/>
                </a:avLst>
              </a:prstGeom>
              <a:solidFill>
                <a:srgbClr val="8064A2"/>
              </a:solidFill>
              <a:ln w="38100">
                <a:noFill/>
                <a:miter lim="800000"/>
                <a:headEnd/>
                <a:tailEnd/>
              </a:ln>
              <a:effectLst>
                <a:outerShdw dist="28398" dir="3806097" algn="ctr" rotWithShape="0">
                  <a:srgbClr val="3F3151">
                    <a:alpha val="50000"/>
                  </a:srgbClr>
                </a:outerShdw>
              </a:effectLst>
            </p:spPr>
            <p:txBody>
              <a:bodyPr vert="eaVert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1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Calibri" pitchFamily="34" charset="0"/>
                    <a:cs typeface="Arial" pitchFamily="34" charset="0"/>
                  </a:rPr>
                  <a:t>c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2" name="Text Box 14"/>
              <p:cNvSpPr txBox="1">
                <a:spLocks noChangeArrowheads="1"/>
              </p:cNvSpPr>
              <p:nvPr/>
            </p:nvSpPr>
            <p:spPr bwMode="auto">
              <a:xfrm>
                <a:off x="3505" y="12678"/>
                <a:ext cx="592" cy="14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9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contrôle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3" name="AutoShape 15"/>
              <p:cNvSpPr>
                <a:spLocks noChangeArrowheads="1"/>
              </p:cNvSpPr>
              <p:nvPr/>
            </p:nvSpPr>
            <p:spPr bwMode="auto">
              <a:xfrm>
                <a:off x="1483" y="11620"/>
                <a:ext cx="3639" cy="1059"/>
              </a:xfrm>
              <a:prstGeom prst="roundRect">
                <a:avLst>
                  <a:gd name="adj" fmla="val 16667"/>
                </a:avLst>
              </a:prstGeom>
              <a:solidFill>
                <a:srgbClr val="8064A2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3F3151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Chargé de supervision CNSS/ médecin conseil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(niveau District)</a:t>
                </a:r>
                <a:endParaRPr kumimoji="0" lang="fr-FR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4" name="AutoShape 16"/>
              <p:cNvSpPr>
                <a:spLocks noChangeArrowheads="1"/>
              </p:cNvSpPr>
              <p:nvPr/>
            </p:nvSpPr>
            <p:spPr bwMode="auto">
              <a:xfrm>
                <a:off x="4234" y="13579"/>
                <a:ext cx="2413" cy="1014"/>
              </a:xfrm>
              <a:prstGeom prst="roundRect">
                <a:avLst>
                  <a:gd name="adj" fmla="val 16667"/>
                </a:avLst>
              </a:prstGeom>
              <a:solidFill>
                <a:srgbClr val="76923C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4E6128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Prestataire de Soins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5" name="AutoShape 17"/>
              <p:cNvSpPr>
                <a:spLocks noChangeArrowheads="1"/>
              </p:cNvSpPr>
              <p:nvPr/>
            </p:nvSpPr>
            <p:spPr bwMode="auto">
              <a:xfrm>
                <a:off x="4922" y="9512"/>
                <a:ext cx="4286" cy="1022"/>
              </a:xfrm>
              <a:prstGeom prst="roundRect">
                <a:avLst>
                  <a:gd name="adj" fmla="val 16667"/>
                </a:avLst>
              </a:prstGeom>
              <a:solidFill>
                <a:srgbClr val="C0504D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622423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Certification et paiement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(niveau CNSS Siège)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6" name="AutoShape 18"/>
              <p:cNvSpPr>
                <a:spLocks noChangeArrowheads="1"/>
              </p:cNvSpPr>
              <p:nvPr/>
            </p:nvSpPr>
            <p:spPr bwMode="auto">
              <a:xfrm>
                <a:off x="6496" y="11483"/>
                <a:ext cx="3639" cy="1059"/>
              </a:xfrm>
              <a:prstGeom prst="roundRect">
                <a:avLst>
                  <a:gd name="adj" fmla="val 16667"/>
                </a:avLst>
              </a:prstGeom>
              <a:solidFill>
                <a:srgbClr val="8064A2"/>
              </a:solidFill>
              <a:ln w="38100">
                <a:solidFill>
                  <a:srgbClr val="F2F2F2"/>
                </a:solidFill>
                <a:round/>
                <a:headEnd/>
                <a:tailEnd/>
              </a:ln>
              <a:effectLst>
                <a:outerShdw dist="28398" dir="3806097" algn="ctr" rotWithShape="0">
                  <a:srgbClr val="3F3151">
                    <a:alpha val="50000"/>
                  </a:srgb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Validation admin et technique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(niveau District)</a:t>
                </a: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7" name="AutoShape 19"/>
              <p:cNvSpPr>
                <a:spLocks noChangeArrowheads="1"/>
              </p:cNvSpPr>
              <p:nvPr/>
            </p:nvSpPr>
            <p:spPr bwMode="auto">
              <a:xfrm>
                <a:off x="6826" y="10877"/>
                <a:ext cx="597" cy="58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2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8" name="AutoShape 20"/>
              <p:cNvSpPr>
                <a:spLocks noChangeArrowheads="1"/>
              </p:cNvSpPr>
              <p:nvPr/>
            </p:nvSpPr>
            <p:spPr bwMode="auto">
              <a:xfrm>
                <a:off x="6826" y="13220"/>
                <a:ext cx="597" cy="58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1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69" name="AutoShape 21"/>
              <p:cNvSpPr>
                <a:spLocks noChangeArrowheads="1"/>
              </p:cNvSpPr>
              <p:nvPr/>
            </p:nvSpPr>
            <p:spPr bwMode="auto">
              <a:xfrm>
                <a:off x="10420" y="10291"/>
                <a:ext cx="597" cy="585"/>
              </a:xfrm>
              <a:prstGeom prst="roundRect">
                <a:avLst>
                  <a:gd name="adj" fmla="val 16667"/>
                </a:avLst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sz="1200" b="1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rebuchet MS" pitchFamily="34" charset="0"/>
                    <a:cs typeface="Arial" pitchFamily="34" charset="0"/>
                  </a:rPr>
                  <a:t>3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endParaRPr kumimoji="0" lang="fr-FR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rebuchet MS" pitchFamily="34" charset="0"/>
                  <a:cs typeface="Arial" pitchFamily="34" charset="0"/>
                </a:endParaRP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fr-FR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r-FR" smtClean="0"/>
              <a:t>Prochaines étapes</a:t>
            </a:r>
          </a:p>
        </p:txBody>
      </p:sp>
      <p:sp>
        <p:nvSpPr>
          <p:cNvPr id="22531" name="Espace réservé du contenu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fr-FR" dirty="0" smtClean="0"/>
              <a:t>Finalisation de la rédaction du Manuel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fr-FR" dirty="0" smtClean="0"/>
              <a:t>Relecture par un Juriste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fr-FR" dirty="0" smtClean="0"/>
              <a:t>Test terrain </a:t>
            </a:r>
          </a:p>
          <a:p>
            <a:pPr lvl="1" eaLnBrk="1" hangingPunct="1">
              <a:buNone/>
              <a:defRPr/>
            </a:pPr>
            <a:r>
              <a:rPr lang="fr-FR" dirty="0" smtClean="0"/>
              <a:t>Attention particulière à:</a:t>
            </a:r>
          </a:p>
          <a:p>
            <a:pPr lvl="2">
              <a:defRPr/>
            </a:pPr>
            <a:r>
              <a:rPr lang="fr-FR" dirty="0" smtClean="0"/>
              <a:t>La sécurisation des fonds et le possible travail avec la Banque Mobile</a:t>
            </a:r>
          </a:p>
          <a:p>
            <a:pPr lvl="2">
              <a:defRPr/>
            </a:pPr>
            <a:r>
              <a:rPr lang="fr-FR" dirty="0" smtClean="0"/>
              <a:t>Les procédures de paiement auprès des Prestataires (et la gestion du temps)</a:t>
            </a:r>
          </a:p>
          <a:p>
            <a:pPr eaLnBrk="1" hangingPunct="1">
              <a:defRPr/>
            </a:pPr>
            <a:endParaRPr lang="fr-FR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fr-FR" dirty="0" err="1" smtClean="0"/>
              <a:t>Misaotra</a:t>
            </a:r>
            <a:r>
              <a:rPr lang="fr-FR" dirty="0" smtClean="0"/>
              <a:t> </a:t>
            </a:r>
            <a:r>
              <a:rPr lang="fr-FR" dirty="0" err="1" smtClean="0"/>
              <a:t>Betsaka</a:t>
            </a:r>
            <a:r>
              <a:rPr lang="fr-FR" dirty="0" smtClean="0"/>
              <a:t>!</a:t>
            </a:r>
            <a:endParaRPr lang="fr-FR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l">
  <a:themeElements>
    <a:clrScheme name="Civil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l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l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476</Words>
  <Application>Microsoft Office PowerPoint</Application>
  <PresentationFormat>Bildschirmpräsentation (4:3)</PresentationFormat>
  <Paragraphs>116</Paragraphs>
  <Slides>10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Georgia</vt:lpstr>
      <vt:lpstr>Trebuchet MS</vt:lpstr>
      <vt:lpstr>Wingdings</vt:lpstr>
      <vt:lpstr>Wingdings 2</vt:lpstr>
      <vt:lpstr>Civil</vt:lpstr>
      <vt:lpstr>MANUEL DE PROCEDURES de la CNSS</vt:lpstr>
      <vt:lpstr>Plan</vt:lpstr>
      <vt:lpstr>Objectif et démarche suivie</vt:lpstr>
      <vt:lpstr>Plan restructuré</vt:lpstr>
      <vt:lpstr>Détails des procédures:  Adhésion et collecte (1)</vt:lpstr>
      <vt:lpstr>Détails des procédures:  Adhésion et collecte (2)</vt:lpstr>
      <vt:lpstr>Détails des procédures:  Prestation et paiement (1)</vt:lpstr>
      <vt:lpstr>Détails des procédures:  Prestation et paiement (2)</vt:lpstr>
      <vt:lpstr>Prochaines étapes</vt:lpstr>
      <vt:lpstr>Misaotra Betsaka!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MANUEL DE PROCEDURES</dc:title>
  <dc:creator>agathe</dc:creator>
  <cp:lastModifiedBy>Mahler, Helga GIZ</cp:lastModifiedBy>
  <cp:revision>38</cp:revision>
  <dcterms:created xsi:type="dcterms:W3CDTF">2017-11-24T05:56:50Z</dcterms:created>
  <dcterms:modified xsi:type="dcterms:W3CDTF">2018-01-24T12:12:05Z</dcterms:modified>
</cp:coreProperties>
</file>