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03" r:id="rId2"/>
    <p:sldMasterId id="2147483704" r:id="rId3"/>
    <p:sldMasterId id="2147483719" r:id="rId4"/>
  </p:sldMasterIdLst>
  <p:notesMasterIdLst>
    <p:notesMasterId r:id="rId20"/>
  </p:notesMasterIdLst>
  <p:sldIdLst>
    <p:sldId id="269" r:id="rId5"/>
    <p:sldId id="275" r:id="rId6"/>
    <p:sldId id="256" r:id="rId7"/>
    <p:sldId id="257" r:id="rId8"/>
    <p:sldId id="258" r:id="rId9"/>
    <p:sldId id="259" r:id="rId10"/>
    <p:sldId id="260" r:id="rId11"/>
    <p:sldId id="272" r:id="rId12"/>
    <p:sldId id="262" r:id="rId13"/>
    <p:sldId id="273" r:id="rId14"/>
    <p:sldId id="27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506" autoAdjust="0"/>
  </p:normalViewPr>
  <p:slideViewPr>
    <p:cSldViewPr snapToGrid="0">
      <p:cViewPr varScale="1">
        <p:scale>
          <a:sx n="67" d="100"/>
          <a:sy n="67" d="100"/>
        </p:scale>
        <p:origin x="15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atrix%20%20INNOCENT\MATRIX%20A%20RENSEIGNER_KI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AppData\Local\Temp\Rar$DI01.530\ANALYSE_ECARTS_DONNEES_CES_YO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76501305483028E-2"/>
          <c:y val="0.14393226924869096"/>
          <c:w val="0.95405982712749127"/>
          <c:h val="0.77123826969337561"/>
        </c:manualLayout>
      </c:layout>
      <c:barChart>
        <c:barDir val="col"/>
        <c:grouping val="clustered"/>
        <c:varyColors val="0"/>
        <c:ser>
          <c:idx val="6"/>
          <c:order val="6"/>
          <c:tx>
            <c:v>MEG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'BD PAR CTRL TX EFFECTIVITE '!$C$126:$C$131</c:f>
              <c:strCache>
                <c:ptCount val="6"/>
                <c:pt idx="0">
                  <c:v>CTR 1</c:v>
                </c:pt>
                <c:pt idx="1">
                  <c:v>CTR 2</c:v>
                </c:pt>
                <c:pt idx="2">
                  <c:v>CTR 3</c:v>
                </c:pt>
                <c:pt idx="3">
                  <c:v>CTR 4</c:v>
                </c:pt>
                <c:pt idx="4">
                  <c:v>CTR 5</c:v>
                </c:pt>
                <c:pt idx="5">
                  <c:v>CTR 6</c:v>
                </c:pt>
              </c:strCache>
              <c:extLst/>
            </c:strRef>
          </c:cat>
          <c:val>
            <c:numRef>
              <c:f>'BD PAR CTRL TX EFFECTIVITE '!$M$126:$M$131</c:f>
              <c:numCache>
                <c:formatCode>0.00%</c:formatCode>
                <c:ptCount val="6"/>
                <c:pt idx="0">
                  <c:v>4.0842373962986601E-2</c:v>
                </c:pt>
                <c:pt idx="1">
                  <c:v>3.1776416539050535E-2</c:v>
                </c:pt>
                <c:pt idx="2">
                  <c:v>6.2941554271034039E-2</c:v>
                </c:pt>
                <c:pt idx="3">
                  <c:v>4.8387096774193547E-2</c:v>
                </c:pt>
                <c:pt idx="4">
                  <c:v>2.7852650494159928E-2</c:v>
                </c:pt>
                <c:pt idx="5">
                  <c:v>5.1211453744493395E-2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893-4FA9-8B9E-5BFC8263A6C2}"/>
            </c:ext>
          </c:extLst>
        </c:ser>
        <c:ser>
          <c:idx val="7"/>
          <c:order val="7"/>
          <c:tx>
            <c:v>ACTES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'BD PAR CTRL TX EFFECTIVITE '!$C$126:$C$131</c:f>
              <c:strCache>
                <c:ptCount val="6"/>
                <c:pt idx="0">
                  <c:v>CTR 1</c:v>
                </c:pt>
                <c:pt idx="1">
                  <c:v>CTR 2</c:v>
                </c:pt>
                <c:pt idx="2">
                  <c:v>CTR 3</c:v>
                </c:pt>
                <c:pt idx="3">
                  <c:v>CTR 4</c:v>
                </c:pt>
                <c:pt idx="4">
                  <c:v>CTR 5</c:v>
                </c:pt>
                <c:pt idx="5">
                  <c:v>CTR 6</c:v>
                </c:pt>
              </c:strCache>
              <c:extLst/>
            </c:strRef>
          </c:cat>
          <c:val>
            <c:numRef>
              <c:f>'BD PAR CTRL TX EFFECTIVITE '!$N$126:$N$131</c:f>
              <c:numCache>
                <c:formatCode>0.00%</c:formatCode>
                <c:ptCount val="6"/>
                <c:pt idx="0">
                  <c:v>7.6579451180599873E-3</c:v>
                </c:pt>
                <c:pt idx="1">
                  <c:v>3.4456355283307809E-3</c:v>
                </c:pt>
                <c:pt idx="2">
                  <c:v>4.4958253050738596E-3</c:v>
                </c:pt>
                <c:pt idx="3">
                  <c:v>6.9124423963133645E-3</c:v>
                </c:pt>
                <c:pt idx="4">
                  <c:v>1.7969451931716084E-3</c:v>
                </c:pt>
                <c:pt idx="5">
                  <c:v>1.7070484581497798E-2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2893-4FA9-8B9E-5BFC8263A6C2}"/>
            </c:ext>
          </c:extLst>
        </c:ser>
        <c:ser>
          <c:idx val="8"/>
          <c:order val="8"/>
          <c:tx>
            <c:v>AUTRES PRESTATIONS PAYEES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'BD PAR CTRL TX EFFECTIVITE '!$C$126:$C$131</c:f>
              <c:strCache>
                <c:ptCount val="6"/>
                <c:pt idx="0">
                  <c:v>CTR 1</c:v>
                </c:pt>
                <c:pt idx="1">
                  <c:v>CTR 2</c:v>
                </c:pt>
                <c:pt idx="2">
                  <c:v>CTR 3</c:v>
                </c:pt>
                <c:pt idx="3">
                  <c:v>CTR 4</c:v>
                </c:pt>
                <c:pt idx="4">
                  <c:v>CTR 5</c:v>
                </c:pt>
                <c:pt idx="5">
                  <c:v>CTR 6</c:v>
                </c:pt>
              </c:strCache>
              <c:extLst/>
            </c:strRef>
          </c:cat>
          <c:val>
            <c:numRef>
              <c:f>'BD PAR CTRL TX EFFECTIVITE '!$O$126:$O$131</c:f>
              <c:numCache>
                <c:formatCode>0.00%</c:formatCode>
                <c:ptCount val="6"/>
                <c:pt idx="0">
                  <c:v>8.9342693044033184E-3</c:v>
                </c:pt>
                <c:pt idx="1">
                  <c:v>4.9770290964777945E-3</c:v>
                </c:pt>
                <c:pt idx="2">
                  <c:v>8.9916506101477191E-3</c:v>
                </c:pt>
                <c:pt idx="3">
                  <c:v>0</c:v>
                </c:pt>
                <c:pt idx="4">
                  <c:v>7.1877807726864335E-3</c:v>
                </c:pt>
                <c:pt idx="5">
                  <c:v>1.1563876651982379E-2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893-4FA9-8B9E-5BFC8263A6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6480640"/>
        <c:axId val="9648243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'BD PAR CTRL TX EFFECTIVITE '!$D$11:$D$13</c15:sqref>
                        </c15:formulaRef>
                      </c:ext>
                    </c:extLst>
                    <c:strCache>
                      <c:ptCount val="3"/>
                      <c:pt idx="0">
                        <c:v>quantitatif</c:v>
                      </c:pt>
                      <c:pt idx="1">
                        <c:v>EVOLUTION des % malversations (ordonnance irrégulière)</c:v>
                      </c:pt>
                      <c:pt idx="2">
                        <c:v>PAT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'BD PAR CTRL TX EFFECTIVITE '!$C$126:$C$131</c15:sqref>
                        </c15:formulaRef>
                      </c:ext>
                    </c:extLst>
                    <c:strCache>
                      <c:ptCount val="6"/>
                      <c:pt idx="0">
                        <c:v>CTR 1</c:v>
                      </c:pt>
                      <c:pt idx="1">
                        <c:v>CTR 2</c:v>
                      </c:pt>
                      <c:pt idx="2">
                        <c:v>CTR 3</c:v>
                      </c:pt>
                      <c:pt idx="3">
                        <c:v>CTR 4</c:v>
                      </c:pt>
                      <c:pt idx="4">
                        <c:v>CTR 5</c:v>
                      </c:pt>
                      <c:pt idx="5">
                        <c:v>CTR 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'BD PAR CTRL TX EFFECTIVITE '!$D$126:$D$131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3.89278876834716E-2</c:v>
                      </c:pt>
                      <c:pt idx="1">
                        <c:v>3.2542113323124046E-2</c:v>
                      </c:pt>
                      <c:pt idx="2">
                        <c:v>7.7713551701991013E-2</c:v>
                      </c:pt>
                      <c:pt idx="3">
                        <c:v>2.4193548387096774E-2</c:v>
                      </c:pt>
                      <c:pt idx="4">
                        <c:v>3.1446540880503145E-2</c:v>
                      </c:pt>
                      <c:pt idx="5">
                        <c:v>7.8744493392070486E-2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2893-4FA9-8B9E-5BFC8263A6C2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'!$E$11:$E$13</c15:sqref>
                        </c15:formulaRef>
                      </c:ext>
                    </c:extLst>
                    <c:strCache>
                      <c:ptCount val="3"/>
                      <c:pt idx="0">
                        <c:v>quantitatif</c:v>
                      </c:pt>
                      <c:pt idx="1">
                        <c:v>EVOLUTION des % malversations (ordonnance irrégulière)</c:v>
                      </c:pt>
                      <c:pt idx="2">
                        <c:v>EXT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'!$C$126:$C$131</c15:sqref>
                        </c15:formulaRef>
                      </c:ext>
                    </c:extLst>
                    <c:strCache>
                      <c:ptCount val="6"/>
                      <c:pt idx="0">
                        <c:v>CTR 1</c:v>
                      </c:pt>
                      <c:pt idx="1">
                        <c:v>CTR 2</c:v>
                      </c:pt>
                      <c:pt idx="2">
                        <c:v>CTR 3</c:v>
                      </c:pt>
                      <c:pt idx="3">
                        <c:v>CTR 4</c:v>
                      </c:pt>
                      <c:pt idx="4">
                        <c:v>CTR 5</c:v>
                      </c:pt>
                      <c:pt idx="5">
                        <c:v>CTR 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'!$E$126:$E$131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5.7434588385449903E-3</c:v>
                      </c:pt>
                      <c:pt idx="1">
                        <c:v>9.5712098009188354E-3</c:v>
                      </c:pt>
                      <c:pt idx="2">
                        <c:v>3.2113037893384713E-3</c:v>
                      </c:pt>
                      <c:pt idx="3">
                        <c:v>6.9124423963133645E-3</c:v>
                      </c:pt>
                      <c:pt idx="4">
                        <c:v>6.2893081761006293E-3</c:v>
                      </c:pt>
                      <c:pt idx="5">
                        <c:v>6.0572687224669606E-3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893-4FA9-8B9E-5BFC8263A6C2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'!$F$11:$F$13</c15:sqref>
                        </c15:formulaRef>
                      </c:ext>
                    </c:extLst>
                    <c:strCache>
                      <c:ptCount val="3"/>
                      <c:pt idx="0">
                        <c:v>quantitatif</c:v>
                      </c:pt>
                      <c:pt idx="1">
                        <c:v>EVOLUTION des % malversations (ordonnance irrégulière)</c:v>
                      </c:pt>
                      <c:pt idx="2">
                        <c:v>NRP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'!$C$126:$C$131</c15:sqref>
                        </c15:formulaRef>
                      </c:ext>
                    </c:extLst>
                    <c:strCache>
                      <c:ptCount val="6"/>
                      <c:pt idx="0">
                        <c:v>CTR 1</c:v>
                      </c:pt>
                      <c:pt idx="1">
                        <c:v>CTR 2</c:v>
                      </c:pt>
                      <c:pt idx="2">
                        <c:v>CTR 3</c:v>
                      </c:pt>
                      <c:pt idx="3">
                        <c:v>CTR 4</c:v>
                      </c:pt>
                      <c:pt idx="4">
                        <c:v>CTR 5</c:v>
                      </c:pt>
                      <c:pt idx="5">
                        <c:v>CTR 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'!$F$126:$F$131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3.5971223021582732E-2</c:v>
                      </c:pt>
                      <c:pt idx="1">
                        <c:v>5.232558139534884E-2</c:v>
                      </c:pt>
                      <c:pt idx="2">
                        <c:v>0</c:v>
                      </c:pt>
                      <c:pt idx="3">
                        <c:v>0.29411764705882354</c:v>
                      </c:pt>
                      <c:pt idx="4">
                        <c:v>1.5151515151515152E-2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893-4FA9-8B9E-5BFC8263A6C2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'!$G$11:$G$13</c15:sqref>
                        </c15:formulaRef>
                      </c:ext>
                    </c:extLst>
                    <c:strCache>
                      <c:ptCount val="3"/>
                      <c:pt idx="0">
                        <c:v>quantitatif</c:v>
                      </c:pt>
                      <c:pt idx="1">
                        <c:v>EVOLUTION des % malversations (ordonnance irrégulière)</c:v>
                      </c:pt>
                      <c:pt idx="2">
                        <c:v>TOTAL MALVERSATIONS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'!$C$126:$C$131</c15:sqref>
                        </c15:formulaRef>
                      </c:ext>
                    </c:extLst>
                    <c:strCache>
                      <c:ptCount val="6"/>
                      <c:pt idx="0">
                        <c:v>CTR 1</c:v>
                      </c:pt>
                      <c:pt idx="1">
                        <c:v>CTR 2</c:v>
                      </c:pt>
                      <c:pt idx="2">
                        <c:v>CTR 3</c:v>
                      </c:pt>
                      <c:pt idx="3">
                        <c:v>CTR 4</c:v>
                      </c:pt>
                      <c:pt idx="4">
                        <c:v>CTR 5</c:v>
                      </c:pt>
                      <c:pt idx="5">
                        <c:v>CTR 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'!$G$126:$G$131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4.467134652201659E-2</c:v>
                      </c:pt>
                      <c:pt idx="1">
                        <c:v>4.2113323124042881E-2</c:v>
                      </c:pt>
                      <c:pt idx="2">
                        <c:v>8.0924855491329481E-2</c:v>
                      </c:pt>
                      <c:pt idx="3">
                        <c:v>3.1105990783410139E-2</c:v>
                      </c:pt>
                      <c:pt idx="4">
                        <c:v>3.7735849056603772E-2</c:v>
                      </c:pt>
                      <c:pt idx="5">
                        <c:v>8.4801762114537452E-2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2893-4FA9-8B9E-5BFC8263A6C2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'!$H$11:$H$13</c15:sqref>
                        </c15:formulaRef>
                      </c:ext>
                    </c:extLst>
                    <c:strCache>
                      <c:ptCount val="3"/>
                      <c:pt idx="0">
                        <c:v>quantitatif</c:v>
                      </c:pt>
                      <c:pt idx="1">
                        <c:v>INCONNUS</c:v>
                      </c:pt>
                      <c:pt idx="2">
                        <c:v>INCONNUS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'!$C$126:$C$131</c15:sqref>
                        </c15:formulaRef>
                      </c:ext>
                    </c:extLst>
                    <c:strCache>
                      <c:ptCount val="6"/>
                      <c:pt idx="0">
                        <c:v>CTR 1</c:v>
                      </c:pt>
                      <c:pt idx="1">
                        <c:v>CTR 2</c:v>
                      </c:pt>
                      <c:pt idx="2">
                        <c:v>CTR 3</c:v>
                      </c:pt>
                      <c:pt idx="3">
                        <c:v>CTR 4</c:v>
                      </c:pt>
                      <c:pt idx="4">
                        <c:v>CTR 5</c:v>
                      </c:pt>
                      <c:pt idx="5">
                        <c:v>CTR 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'!$H$126:$H$131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7.407407407407407E-2</c:v>
                      </c:pt>
                      <c:pt idx="1">
                        <c:v>8.3170527490929388E-2</c:v>
                      </c:pt>
                      <c:pt idx="2">
                        <c:v>6.2737642585551326E-2</c:v>
                      </c:pt>
                      <c:pt idx="3">
                        <c:v>7.015902712815715E-2</c:v>
                      </c:pt>
                      <c:pt idx="4">
                        <c:v>0.12349588347055099</c:v>
                      </c:pt>
                      <c:pt idx="5">
                        <c:v>9.1334894613583142E-2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893-4FA9-8B9E-5BFC8263A6C2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'!$I$11:$I$13</c15:sqref>
                        </c15:formulaRef>
                      </c:ext>
                    </c:extLst>
                    <c:strCache>
                      <c:ptCount val="3"/>
                      <c:pt idx="0">
                        <c:v>quantitatif</c:v>
                      </c:pt>
                      <c:pt idx="1">
                        <c:v>DISFONNEMENT</c:v>
                      </c:pt>
                      <c:pt idx="2">
                        <c:v>TOTAL MALVERSATION + INCONNUS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'!$C$126:$C$131</c15:sqref>
                        </c15:formulaRef>
                      </c:ext>
                    </c:extLst>
                    <c:strCache>
                      <c:ptCount val="6"/>
                      <c:pt idx="0">
                        <c:v>CTR 1</c:v>
                      </c:pt>
                      <c:pt idx="1">
                        <c:v>CTR 2</c:v>
                      </c:pt>
                      <c:pt idx="2">
                        <c:v>CTR 3</c:v>
                      </c:pt>
                      <c:pt idx="3">
                        <c:v>CTR 4</c:v>
                      </c:pt>
                      <c:pt idx="4">
                        <c:v>CTR 5</c:v>
                      </c:pt>
                      <c:pt idx="5">
                        <c:v>CTR 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'BD PAR CTRL TX EFFECTIVITE '!$I$126:$I$131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0.14486279514996808</c:v>
                      </c:pt>
                      <c:pt idx="1">
                        <c:v>0.15964777947932618</c:v>
                      </c:pt>
                      <c:pt idx="2">
                        <c:v>0.16570327552986513</c:v>
                      </c:pt>
                      <c:pt idx="3">
                        <c:v>0.1347926267281106</c:v>
                      </c:pt>
                      <c:pt idx="4">
                        <c:v>0.21383647798742139</c:v>
                      </c:pt>
                      <c:pt idx="5">
                        <c:v>0.21365638766519823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893-4FA9-8B9E-5BFC8263A6C2}"/>
                  </c:ext>
                </c:extLst>
              </c15:ser>
            </c15:filteredBarSeries>
          </c:ext>
        </c:extLst>
      </c:barChart>
      <c:catAx>
        <c:axId val="9648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482432"/>
        <c:crosses val="autoZero"/>
        <c:auto val="1"/>
        <c:lblAlgn val="ctr"/>
        <c:lblOffset val="100"/>
        <c:noMultiLvlLbl val="0"/>
      </c:catAx>
      <c:valAx>
        <c:axId val="9648243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9648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38100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Feuil1!$A$3</c:f>
              <c:strCache>
                <c:ptCount val="1"/>
                <c:pt idx="0">
                  <c:v>Nbre contrôlé (registre)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Feuil1!$B$2:$I$2</c:f>
              <c:strCache>
                <c:ptCount val="8"/>
                <c:pt idx="0">
                  <c:v>Mai</c:v>
                </c:pt>
                <c:pt idx="1">
                  <c:v>Juin</c:v>
                </c:pt>
                <c:pt idx="2">
                  <c:v>Juillet</c:v>
                </c:pt>
                <c:pt idx="3">
                  <c:v>Août</c:v>
                </c:pt>
                <c:pt idx="4">
                  <c:v>Sept</c:v>
                </c:pt>
                <c:pt idx="5">
                  <c:v>Oct</c:v>
                </c:pt>
                <c:pt idx="6">
                  <c:v>Nov</c:v>
                </c:pt>
                <c:pt idx="7">
                  <c:v>Déc</c:v>
                </c:pt>
              </c:strCache>
            </c:strRef>
          </c:cat>
          <c:val>
            <c:numRef>
              <c:f>Feuil1!$B$3:$I$3</c:f>
              <c:numCache>
                <c:formatCode>General</c:formatCode>
                <c:ptCount val="8"/>
                <c:pt idx="0">
                  <c:v>335</c:v>
                </c:pt>
                <c:pt idx="1">
                  <c:v>355</c:v>
                </c:pt>
                <c:pt idx="2">
                  <c:v>326</c:v>
                </c:pt>
                <c:pt idx="3">
                  <c:v>409</c:v>
                </c:pt>
                <c:pt idx="4">
                  <c:v>438</c:v>
                </c:pt>
                <c:pt idx="5">
                  <c:v>375</c:v>
                </c:pt>
                <c:pt idx="6">
                  <c:v>315</c:v>
                </c:pt>
                <c:pt idx="7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E2-43F0-9FFE-5E777998ADF2}"/>
            </c:ext>
          </c:extLst>
        </c:ser>
        <c:ser>
          <c:idx val="1"/>
          <c:order val="1"/>
          <c:tx>
            <c:strRef>
              <c:f>Feuil1!$A$4</c:f>
              <c:strCache>
                <c:ptCount val="1"/>
                <c:pt idx="0">
                  <c:v>Nbre transmis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Feuil1!$B$2:$I$2</c:f>
              <c:strCache>
                <c:ptCount val="8"/>
                <c:pt idx="0">
                  <c:v>Mai</c:v>
                </c:pt>
                <c:pt idx="1">
                  <c:v>Juin</c:v>
                </c:pt>
                <c:pt idx="2">
                  <c:v>Juillet</c:v>
                </c:pt>
                <c:pt idx="3">
                  <c:v>Août</c:v>
                </c:pt>
                <c:pt idx="4">
                  <c:v>Sept</c:v>
                </c:pt>
                <c:pt idx="5">
                  <c:v>Oct</c:v>
                </c:pt>
                <c:pt idx="6">
                  <c:v>Nov</c:v>
                </c:pt>
                <c:pt idx="7">
                  <c:v>Déc</c:v>
                </c:pt>
              </c:strCache>
            </c:strRef>
          </c:cat>
          <c:val>
            <c:numRef>
              <c:f>Feuil1!$B$4:$I$4</c:f>
              <c:numCache>
                <c:formatCode>General</c:formatCode>
                <c:ptCount val="8"/>
                <c:pt idx="0">
                  <c:v>481</c:v>
                </c:pt>
                <c:pt idx="1">
                  <c:v>396</c:v>
                </c:pt>
                <c:pt idx="2">
                  <c:v>297</c:v>
                </c:pt>
                <c:pt idx="3">
                  <c:v>268</c:v>
                </c:pt>
                <c:pt idx="4">
                  <c:v>731</c:v>
                </c:pt>
                <c:pt idx="5">
                  <c:v>379</c:v>
                </c:pt>
                <c:pt idx="6">
                  <c:v>589</c:v>
                </c:pt>
                <c:pt idx="7">
                  <c:v>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E2-43F0-9FFE-5E777998A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282272"/>
        <c:axId val="147682616"/>
      </c:lineChart>
      <c:catAx>
        <c:axId val="14928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7682616"/>
        <c:crosses val="autoZero"/>
        <c:auto val="1"/>
        <c:lblAlgn val="ctr"/>
        <c:lblOffset val="100"/>
        <c:noMultiLvlLbl val="0"/>
      </c:catAx>
      <c:valAx>
        <c:axId val="14768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92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870722566324185"/>
          <c:y val="0.63678888372672382"/>
          <c:w val="0.32129520898289954"/>
          <c:h val="0.10667396383566807"/>
        </c:manualLayout>
      </c:layout>
      <c:overlay val="0"/>
      <c:spPr>
        <a:noFill/>
        <a:ln w="38100">
          <a:solidFill>
            <a:schemeClr val="tx2">
              <a:lumMod val="9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9B72B-101D-4EED-8C2E-B94DD54399B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</dgm:pt>
    <dgm:pt modelId="{9417FF94-AEB8-4851-BEF1-8843FCEB89C2}">
      <dgm:prSet phldrT="[Texte]" custT="1"/>
      <dgm:spPr/>
      <dgm:t>
        <a:bodyPr/>
        <a:lstStyle/>
        <a:p>
          <a:pPr algn="l"/>
          <a:r>
            <a:rPr lang="en-US" sz="2400" dirty="0"/>
            <a:t>1st step:2008 pilot phase of free care </a:t>
          </a:r>
          <a:endParaRPr lang="fr-FR" sz="2400" dirty="0"/>
        </a:p>
      </dgm:t>
    </dgm:pt>
    <dgm:pt modelId="{E10B364E-0ED2-41F2-9A57-F4D7F9892704}" type="parTrans" cxnId="{AD729A74-B1BA-4296-8EA3-57E8218C8159}">
      <dgm:prSet/>
      <dgm:spPr/>
      <dgm:t>
        <a:bodyPr/>
        <a:lstStyle/>
        <a:p>
          <a:endParaRPr lang="fr-FR"/>
        </a:p>
      </dgm:t>
    </dgm:pt>
    <dgm:pt modelId="{B3F1C78C-0FD0-4563-BA2C-4BF1EEB9FD83}" type="sibTrans" cxnId="{AD729A74-B1BA-4296-8EA3-57E8218C8159}">
      <dgm:prSet/>
      <dgm:spPr/>
      <dgm:t>
        <a:bodyPr/>
        <a:lstStyle/>
        <a:p>
          <a:endParaRPr lang="fr-FR"/>
        </a:p>
      </dgm:t>
    </dgm:pt>
    <dgm:pt modelId="{4D309498-F4D2-4C26-9A8B-2D40252E97EB}">
      <dgm:prSet phldrT="[Texte]" custT="1"/>
      <dgm:spPr/>
      <dgm:t>
        <a:bodyPr/>
        <a:lstStyle/>
        <a:p>
          <a:pPr algn="l"/>
          <a:r>
            <a:rPr lang="en-US" sz="2400" dirty="0"/>
            <a:t>2nd step: starting advocacy since 2009, researcher</a:t>
          </a:r>
          <a:endParaRPr lang="fr-FR" sz="2400" dirty="0"/>
        </a:p>
      </dgm:t>
    </dgm:pt>
    <dgm:pt modelId="{7EC08BD5-F716-4805-BE90-244EEA8F7F29}" type="parTrans" cxnId="{81F8C3FF-AC08-433D-933E-40A1C93396D8}">
      <dgm:prSet/>
      <dgm:spPr/>
      <dgm:t>
        <a:bodyPr/>
        <a:lstStyle/>
        <a:p>
          <a:endParaRPr lang="fr-FR"/>
        </a:p>
      </dgm:t>
    </dgm:pt>
    <dgm:pt modelId="{FC5DCC3F-D17B-46D0-9FF9-5E33440F6909}" type="sibTrans" cxnId="{81F8C3FF-AC08-433D-933E-40A1C93396D8}">
      <dgm:prSet/>
      <dgm:spPr/>
      <dgm:t>
        <a:bodyPr/>
        <a:lstStyle/>
        <a:p>
          <a:endParaRPr lang="fr-FR"/>
        </a:p>
      </dgm:t>
    </dgm:pt>
    <dgm:pt modelId="{2075A96B-05A6-4A4A-A3A0-B3CDB8E25A58}">
      <dgm:prSet phldrT="[Texte]" custT="1"/>
      <dgm:spPr/>
      <dgm:t>
        <a:bodyPr/>
        <a:lstStyle/>
        <a:p>
          <a:pPr algn="l"/>
          <a:r>
            <a:rPr lang="en-US" sz="2000" dirty="0"/>
            <a:t>Step 3 : Development of a national strategy of free healthcare : 2013 </a:t>
          </a:r>
          <a:endParaRPr lang="fr-FR" sz="2000" dirty="0"/>
        </a:p>
      </dgm:t>
    </dgm:pt>
    <dgm:pt modelId="{00A21418-197F-4BEC-8F24-080D01376374}" type="parTrans" cxnId="{AA44EFBC-0F8D-490B-A138-570099ABFC72}">
      <dgm:prSet/>
      <dgm:spPr/>
      <dgm:t>
        <a:bodyPr/>
        <a:lstStyle/>
        <a:p>
          <a:endParaRPr lang="fr-FR"/>
        </a:p>
      </dgm:t>
    </dgm:pt>
    <dgm:pt modelId="{7BFB138E-5697-4FDB-8164-17E167FC8E6E}" type="sibTrans" cxnId="{AA44EFBC-0F8D-490B-A138-570099ABFC72}">
      <dgm:prSet/>
      <dgm:spPr/>
      <dgm:t>
        <a:bodyPr/>
        <a:lstStyle/>
        <a:p>
          <a:endParaRPr lang="fr-FR"/>
        </a:p>
      </dgm:t>
    </dgm:pt>
    <dgm:pt modelId="{D060E8BA-7779-4EA6-9AB1-6695B6566707}">
      <dgm:prSet phldrT="[Texte]" custT="1"/>
      <dgm:spPr/>
      <dgm:t>
        <a:bodyPr/>
        <a:lstStyle/>
        <a:p>
          <a:pPr algn="l"/>
          <a:r>
            <a:rPr lang="en-US" sz="2400" dirty="0"/>
            <a:t>4th step: influence of the presidential campaign in 2015</a:t>
          </a:r>
          <a:endParaRPr lang="fr-FR" sz="2400" dirty="0"/>
        </a:p>
      </dgm:t>
    </dgm:pt>
    <dgm:pt modelId="{8E02633D-B66A-4D40-8553-6BF8B9939E32}" type="parTrans" cxnId="{981E2681-77BC-4EC2-BB02-FB416261CB16}">
      <dgm:prSet/>
      <dgm:spPr/>
      <dgm:t>
        <a:bodyPr/>
        <a:lstStyle/>
        <a:p>
          <a:endParaRPr lang="fr-FR"/>
        </a:p>
      </dgm:t>
    </dgm:pt>
    <dgm:pt modelId="{90CBBDDC-09E7-43A4-BAC5-1755A5518436}" type="sibTrans" cxnId="{981E2681-77BC-4EC2-BB02-FB416261CB16}">
      <dgm:prSet/>
      <dgm:spPr/>
      <dgm:t>
        <a:bodyPr/>
        <a:lstStyle/>
        <a:p>
          <a:endParaRPr lang="fr-FR"/>
        </a:p>
      </dgm:t>
    </dgm:pt>
    <dgm:pt modelId="{46190EEC-B576-46E7-ACE0-3BB93D623FD4}" type="pres">
      <dgm:prSet presAssocID="{E689B72B-101D-4EED-8C2E-B94DD54399BA}" presName="rootnode" presStyleCnt="0">
        <dgm:presLayoutVars>
          <dgm:chMax/>
          <dgm:chPref/>
          <dgm:dir/>
          <dgm:animLvl val="lvl"/>
        </dgm:presLayoutVars>
      </dgm:prSet>
      <dgm:spPr/>
    </dgm:pt>
    <dgm:pt modelId="{6E4A64D7-CD21-404F-86D0-F6D7830E1605}" type="pres">
      <dgm:prSet presAssocID="{9417FF94-AEB8-4851-BEF1-8843FCEB89C2}" presName="composite" presStyleCnt="0"/>
      <dgm:spPr/>
    </dgm:pt>
    <dgm:pt modelId="{2967C40B-8F5D-4341-8EB9-5EB24917FF4A}" type="pres">
      <dgm:prSet presAssocID="{9417FF94-AEB8-4851-BEF1-8843FCEB89C2}" presName="LShape" presStyleLbl="alignNode1" presStyleIdx="0" presStyleCnt="7"/>
      <dgm:spPr/>
    </dgm:pt>
    <dgm:pt modelId="{0633A234-6FAB-4EC9-8C45-C1EFAC95E903}" type="pres">
      <dgm:prSet presAssocID="{9417FF94-AEB8-4851-BEF1-8843FCEB89C2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0549F0DE-08F8-4EAE-9D05-D010A8D32032}" type="pres">
      <dgm:prSet presAssocID="{9417FF94-AEB8-4851-BEF1-8843FCEB89C2}" presName="Triangle" presStyleLbl="alignNode1" presStyleIdx="1" presStyleCnt="7"/>
      <dgm:spPr/>
    </dgm:pt>
    <dgm:pt modelId="{83B0862E-0163-493A-9C91-D2BC91D3FEC5}" type="pres">
      <dgm:prSet presAssocID="{B3F1C78C-0FD0-4563-BA2C-4BF1EEB9FD83}" presName="sibTrans" presStyleCnt="0"/>
      <dgm:spPr/>
    </dgm:pt>
    <dgm:pt modelId="{F46C1339-0686-49EC-9EF5-D33CA3CD4B34}" type="pres">
      <dgm:prSet presAssocID="{B3F1C78C-0FD0-4563-BA2C-4BF1EEB9FD83}" presName="space" presStyleCnt="0"/>
      <dgm:spPr/>
    </dgm:pt>
    <dgm:pt modelId="{4D9D6872-F5F5-4B19-AD20-B7AC6B3BF98A}" type="pres">
      <dgm:prSet presAssocID="{4D309498-F4D2-4C26-9A8B-2D40252E97EB}" presName="composite" presStyleCnt="0"/>
      <dgm:spPr/>
    </dgm:pt>
    <dgm:pt modelId="{45FA19CE-0869-432F-A3E3-B96F5B567558}" type="pres">
      <dgm:prSet presAssocID="{4D309498-F4D2-4C26-9A8B-2D40252E97EB}" presName="LShape" presStyleLbl="alignNode1" presStyleIdx="2" presStyleCnt="7"/>
      <dgm:spPr/>
    </dgm:pt>
    <dgm:pt modelId="{CFC913AC-8032-496B-B8E1-A50027575730}" type="pres">
      <dgm:prSet presAssocID="{4D309498-F4D2-4C26-9A8B-2D40252E97EB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77E2C12-A938-4A29-8830-CEC7AF7A10DB}" type="pres">
      <dgm:prSet presAssocID="{4D309498-F4D2-4C26-9A8B-2D40252E97EB}" presName="Triangle" presStyleLbl="alignNode1" presStyleIdx="3" presStyleCnt="7"/>
      <dgm:spPr/>
    </dgm:pt>
    <dgm:pt modelId="{182E3198-7EC1-44B7-BA43-0602C2CAA9AA}" type="pres">
      <dgm:prSet presAssocID="{FC5DCC3F-D17B-46D0-9FF9-5E33440F6909}" presName="sibTrans" presStyleCnt="0"/>
      <dgm:spPr/>
    </dgm:pt>
    <dgm:pt modelId="{B9BD6A88-42D8-4E1F-9C70-6128B7CF5A96}" type="pres">
      <dgm:prSet presAssocID="{FC5DCC3F-D17B-46D0-9FF9-5E33440F6909}" presName="space" presStyleCnt="0"/>
      <dgm:spPr/>
    </dgm:pt>
    <dgm:pt modelId="{57F98AE4-2E8F-42D7-A750-0C362C150912}" type="pres">
      <dgm:prSet presAssocID="{2075A96B-05A6-4A4A-A3A0-B3CDB8E25A58}" presName="composite" presStyleCnt="0"/>
      <dgm:spPr/>
    </dgm:pt>
    <dgm:pt modelId="{BEA699C0-6385-4D93-B609-9AD0941CFBF3}" type="pres">
      <dgm:prSet presAssocID="{2075A96B-05A6-4A4A-A3A0-B3CDB8E25A58}" presName="LShape" presStyleLbl="alignNode1" presStyleIdx="4" presStyleCnt="7"/>
      <dgm:spPr/>
    </dgm:pt>
    <dgm:pt modelId="{A684F449-17B3-475F-8A28-AC5F03B76C44}" type="pres">
      <dgm:prSet presAssocID="{2075A96B-05A6-4A4A-A3A0-B3CDB8E25A58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0C4BEFF4-5D83-4EB3-B710-8745EC60EDAE}" type="pres">
      <dgm:prSet presAssocID="{2075A96B-05A6-4A4A-A3A0-B3CDB8E25A58}" presName="Triangle" presStyleLbl="alignNode1" presStyleIdx="5" presStyleCnt="7"/>
      <dgm:spPr/>
    </dgm:pt>
    <dgm:pt modelId="{3FBE1914-07D1-4D2F-B065-2AC1B953349E}" type="pres">
      <dgm:prSet presAssocID="{7BFB138E-5697-4FDB-8164-17E167FC8E6E}" presName="sibTrans" presStyleCnt="0"/>
      <dgm:spPr/>
    </dgm:pt>
    <dgm:pt modelId="{C8BE5D7C-5391-47D1-BD96-2E8F3C15892F}" type="pres">
      <dgm:prSet presAssocID="{7BFB138E-5697-4FDB-8164-17E167FC8E6E}" presName="space" presStyleCnt="0"/>
      <dgm:spPr/>
    </dgm:pt>
    <dgm:pt modelId="{91425AC8-F34E-4CD6-B31D-F6AB899943CB}" type="pres">
      <dgm:prSet presAssocID="{D060E8BA-7779-4EA6-9AB1-6695B6566707}" presName="composite" presStyleCnt="0"/>
      <dgm:spPr/>
    </dgm:pt>
    <dgm:pt modelId="{29D129F3-FD42-49D2-888A-E65015348C32}" type="pres">
      <dgm:prSet presAssocID="{D060E8BA-7779-4EA6-9AB1-6695B6566707}" presName="LShape" presStyleLbl="alignNode1" presStyleIdx="6" presStyleCnt="7"/>
      <dgm:spPr/>
    </dgm:pt>
    <dgm:pt modelId="{5F83331E-0C80-4F56-B2DB-7513793C538B}" type="pres">
      <dgm:prSet presAssocID="{D060E8BA-7779-4EA6-9AB1-6695B6566707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828BF28-016B-4061-9CFC-BF424DF328FF}" type="presOf" srcId="{D060E8BA-7779-4EA6-9AB1-6695B6566707}" destId="{5F83331E-0C80-4F56-B2DB-7513793C538B}" srcOrd="0" destOrd="0" presId="urn:microsoft.com/office/officeart/2009/3/layout/StepUpProcess"/>
    <dgm:cxn modelId="{7DEF452A-6BBD-4DCF-A71D-F6451FAD6E6B}" type="presOf" srcId="{2075A96B-05A6-4A4A-A3A0-B3CDB8E25A58}" destId="{A684F449-17B3-475F-8A28-AC5F03B76C44}" srcOrd="0" destOrd="0" presId="urn:microsoft.com/office/officeart/2009/3/layout/StepUpProcess"/>
    <dgm:cxn modelId="{E2D18D33-4600-4EDF-854B-A938541C9505}" type="presOf" srcId="{E689B72B-101D-4EED-8C2E-B94DD54399BA}" destId="{46190EEC-B576-46E7-ACE0-3BB93D623FD4}" srcOrd="0" destOrd="0" presId="urn:microsoft.com/office/officeart/2009/3/layout/StepUpProcess"/>
    <dgm:cxn modelId="{07E4A440-1935-4AB0-8CDD-A4FE4A3AB70E}" type="presOf" srcId="{4D309498-F4D2-4C26-9A8B-2D40252E97EB}" destId="{CFC913AC-8032-496B-B8E1-A50027575730}" srcOrd="0" destOrd="0" presId="urn:microsoft.com/office/officeart/2009/3/layout/StepUpProcess"/>
    <dgm:cxn modelId="{AD729A74-B1BA-4296-8EA3-57E8218C8159}" srcId="{E689B72B-101D-4EED-8C2E-B94DD54399BA}" destId="{9417FF94-AEB8-4851-BEF1-8843FCEB89C2}" srcOrd="0" destOrd="0" parTransId="{E10B364E-0ED2-41F2-9A57-F4D7F9892704}" sibTransId="{B3F1C78C-0FD0-4563-BA2C-4BF1EEB9FD83}"/>
    <dgm:cxn modelId="{6940E055-F434-4138-9E19-CC0413727B59}" type="presOf" srcId="{9417FF94-AEB8-4851-BEF1-8843FCEB89C2}" destId="{0633A234-6FAB-4EC9-8C45-C1EFAC95E903}" srcOrd="0" destOrd="0" presId="urn:microsoft.com/office/officeart/2009/3/layout/StepUpProcess"/>
    <dgm:cxn modelId="{981E2681-77BC-4EC2-BB02-FB416261CB16}" srcId="{E689B72B-101D-4EED-8C2E-B94DD54399BA}" destId="{D060E8BA-7779-4EA6-9AB1-6695B6566707}" srcOrd="3" destOrd="0" parTransId="{8E02633D-B66A-4D40-8553-6BF8B9939E32}" sibTransId="{90CBBDDC-09E7-43A4-BAC5-1755A5518436}"/>
    <dgm:cxn modelId="{AA44EFBC-0F8D-490B-A138-570099ABFC72}" srcId="{E689B72B-101D-4EED-8C2E-B94DD54399BA}" destId="{2075A96B-05A6-4A4A-A3A0-B3CDB8E25A58}" srcOrd="2" destOrd="0" parTransId="{00A21418-197F-4BEC-8F24-080D01376374}" sibTransId="{7BFB138E-5697-4FDB-8164-17E167FC8E6E}"/>
    <dgm:cxn modelId="{81F8C3FF-AC08-433D-933E-40A1C93396D8}" srcId="{E689B72B-101D-4EED-8C2E-B94DD54399BA}" destId="{4D309498-F4D2-4C26-9A8B-2D40252E97EB}" srcOrd="1" destOrd="0" parTransId="{7EC08BD5-F716-4805-BE90-244EEA8F7F29}" sibTransId="{FC5DCC3F-D17B-46D0-9FF9-5E33440F6909}"/>
    <dgm:cxn modelId="{89F94352-C934-4285-9642-6E34886B6149}" type="presParOf" srcId="{46190EEC-B576-46E7-ACE0-3BB93D623FD4}" destId="{6E4A64D7-CD21-404F-86D0-F6D7830E1605}" srcOrd="0" destOrd="0" presId="urn:microsoft.com/office/officeart/2009/3/layout/StepUpProcess"/>
    <dgm:cxn modelId="{1C33FFF7-BA49-4108-B251-EE134C62887B}" type="presParOf" srcId="{6E4A64D7-CD21-404F-86D0-F6D7830E1605}" destId="{2967C40B-8F5D-4341-8EB9-5EB24917FF4A}" srcOrd="0" destOrd="0" presId="urn:microsoft.com/office/officeart/2009/3/layout/StepUpProcess"/>
    <dgm:cxn modelId="{415728A0-BF7A-49FE-BE3E-C26F9E5AE7C6}" type="presParOf" srcId="{6E4A64D7-CD21-404F-86D0-F6D7830E1605}" destId="{0633A234-6FAB-4EC9-8C45-C1EFAC95E903}" srcOrd="1" destOrd="0" presId="urn:microsoft.com/office/officeart/2009/3/layout/StepUpProcess"/>
    <dgm:cxn modelId="{026450B2-CCCD-4148-8D0F-8F0F8582D923}" type="presParOf" srcId="{6E4A64D7-CD21-404F-86D0-F6D7830E1605}" destId="{0549F0DE-08F8-4EAE-9D05-D010A8D32032}" srcOrd="2" destOrd="0" presId="urn:microsoft.com/office/officeart/2009/3/layout/StepUpProcess"/>
    <dgm:cxn modelId="{6D213FFF-6060-4BF8-B62E-9D1CF306BDE8}" type="presParOf" srcId="{46190EEC-B576-46E7-ACE0-3BB93D623FD4}" destId="{83B0862E-0163-493A-9C91-D2BC91D3FEC5}" srcOrd="1" destOrd="0" presId="urn:microsoft.com/office/officeart/2009/3/layout/StepUpProcess"/>
    <dgm:cxn modelId="{CA47F51D-0387-48A4-A411-7485B8B6420C}" type="presParOf" srcId="{83B0862E-0163-493A-9C91-D2BC91D3FEC5}" destId="{F46C1339-0686-49EC-9EF5-D33CA3CD4B34}" srcOrd="0" destOrd="0" presId="urn:microsoft.com/office/officeart/2009/3/layout/StepUpProcess"/>
    <dgm:cxn modelId="{DD1F2073-CFC3-46AB-9070-FA49947FB35A}" type="presParOf" srcId="{46190EEC-B576-46E7-ACE0-3BB93D623FD4}" destId="{4D9D6872-F5F5-4B19-AD20-B7AC6B3BF98A}" srcOrd="2" destOrd="0" presId="urn:microsoft.com/office/officeart/2009/3/layout/StepUpProcess"/>
    <dgm:cxn modelId="{A351C331-7E5A-4722-B326-53F1E5BBBA8C}" type="presParOf" srcId="{4D9D6872-F5F5-4B19-AD20-B7AC6B3BF98A}" destId="{45FA19CE-0869-432F-A3E3-B96F5B567558}" srcOrd="0" destOrd="0" presId="urn:microsoft.com/office/officeart/2009/3/layout/StepUpProcess"/>
    <dgm:cxn modelId="{6F50CA6D-5C75-4B7E-B98A-EFB02FEEBFA8}" type="presParOf" srcId="{4D9D6872-F5F5-4B19-AD20-B7AC6B3BF98A}" destId="{CFC913AC-8032-496B-B8E1-A50027575730}" srcOrd="1" destOrd="0" presId="urn:microsoft.com/office/officeart/2009/3/layout/StepUpProcess"/>
    <dgm:cxn modelId="{E00FB686-E837-4F3F-ABE3-969475B67451}" type="presParOf" srcId="{4D9D6872-F5F5-4B19-AD20-B7AC6B3BF98A}" destId="{377E2C12-A938-4A29-8830-CEC7AF7A10DB}" srcOrd="2" destOrd="0" presId="urn:microsoft.com/office/officeart/2009/3/layout/StepUpProcess"/>
    <dgm:cxn modelId="{AA6B9EFE-66D3-44BE-A93C-C9AD007EC4F4}" type="presParOf" srcId="{46190EEC-B576-46E7-ACE0-3BB93D623FD4}" destId="{182E3198-7EC1-44B7-BA43-0602C2CAA9AA}" srcOrd="3" destOrd="0" presId="urn:microsoft.com/office/officeart/2009/3/layout/StepUpProcess"/>
    <dgm:cxn modelId="{C7F1038D-293F-4BD9-A5AA-3FC05C84AAD2}" type="presParOf" srcId="{182E3198-7EC1-44B7-BA43-0602C2CAA9AA}" destId="{B9BD6A88-42D8-4E1F-9C70-6128B7CF5A96}" srcOrd="0" destOrd="0" presId="urn:microsoft.com/office/officeart/2009/3/layout/StepUpProcess"/>
    <dgm:cxn modelId="{B9C27D12-8CDB-446F-8E30-2D60E61B044D}" type="presParOf" srcId="{46190EEC-B576-46E7-ACE0-3BB93D623FD4}" destId="{57F98AE4-2E8F-42D7-A750-0C362C150912}" srcOrd="4" destOrd="0" presId="urn:microsoft.com/office/officeart/2009/3/layout/StepUpProcess"/>
    <dgm:cxn modelId="{710ACC89-28C2-49C7-B3C9-80EB9E97A7D9}" type="presParOf" srcId="{57F98AE4-2E8F-42D7-A750-0C362C150912}" destId="{BEA699C0-6385-4D93-B609-9AD0941CFBF3}" srcOrd="0" destOrd="0" presId="urn:microsoft.com/office/officeart/2009/3/layout/StepUpProcess"/>
    <dgm:cxn modelId="{B117A05A-3DD4-4490-BBBB-901F814726C2}" type="presParOf" srcId="{57F98AE4-2E8F-42D7-A750-0C362C150912}" destId="{A684F449-17B3-475F-8A28-AC5F03B76C44}" srcOrd="1" destOrd="0" presId="urn:microsoft.com/office/officeart/2009/3/layout/StepUpProcess"/>
    <dgm:cxn modelId="{257C60D1-AD1D-4019-9359-0034EF44E4B6}" type="presParOf" srcId="{57F98AE4-2E8F-42D7-A750-0C362C150912}" destId="{0C4BEFF4-5D83-4EB3-B710-8745EC60EDAE}" srcOrd="2" destOrd="0" presId="urn:microsoft.com/office/officeart/2009/3/layout/StepUpProcess"/>
    <dgm:cxn modelId="{6E8DB6DE-5AE9-4D33-BFD3-7690F27F3CED}" type="presParOf" srcId="{46190EEC-B576-46E7-ACE0-3BB93D623FD4}" destId="{3FBE1914-07D1-4D2F-B065-2AC1B953349E}" srcOrd="5" destOrd="0" presId="urn:microsoft.com/office/officeart/2009/3/layout/StepUpProcess"/>
    <dgm:cxn modelId="{BB38E4D1-D9E9-42D5-A238-AFC6507C6A3B}" type="presParOf" srcId="{3FBE1914-07D1-4D2F-B065-2AC1B953349E}" destId="{C8BE5D7C-5391-47D1-BD96-2E8F3C15892F}" srcOrd="0" destOrd="0" presId="urn:microsoft.com/office/officeart/2009/3/layout/StepUpProcess"/>
    <dgm:cxn modelId="{9E189E25-63C5-4340-9911-8796C4702683}" type="presParOf" srcId="{46190EEC-B576-46E7-ACE0-3BB93D623FD4}" destId="{91425AC8-F34E-4CD6-B31D-F6AB899943CB}" srcOrd="6" destOrd="0" presId="urn:microsoft.com/office/officeart/2009/3/layout/StepUpProcess"/>
    <dgm:cxn modelId="{76FEE505-4E75-4FD5-A7F6-FE59C7CD8494}" type="presParOf" srcId="{91425AC8-F34E-4CD6-B31D-F6AB899943CB}" destId="{29D129F3-FD42-49D2-888A-E65015348C32}" srcOrd="0" destOrd="0" presId="urn:microsoft.com/office/officeart/2009/3/layout/StepUpProcess"/>
    <dgm:cxn modelId="{236E9E8D-B63E-4E9F-8243-FCE8D4A7CB87}" type="presParOf" srcId="{91425AC8-F34E-4CD6-B31D-F6AB899943CB}" destId="{5F83331E-0C80-4F56-B2DB-7513793C538B}" srcOrd="1" destOrd="0" presId="urn:microsoft.com/office/officeart/2009/3/layout/StepUpProcess"/>
  </dgm:cxnLst>
  <dgm:bg/>
  <dgm:whole>
    <a:ln w="28575"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7C40B-8F5D-4341-8EB9-5EB24917FF4A}">
      <dsp:nvSpPr>
        <dsp:cNvPr id="0" name=""/>
        <dsp:cNvSpPr/>
      </dsp:nvSpPr>
      <dsp:spPr>
        <a:xfrm rot="5400000">
          <a:off x="528469" y="1159805"/>
          <a:ext cx="1121489" cy="18661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3A234-6FAB-4EC9-8C45-C1EFAC95E903}">
      <dsp:nvSpPr>
        <dsp:cNvPr id="0" name=""/>
        <dsp:cNvSpPr/>
      </dsp:nvSpPr>
      <dsp:spPr>
        <a:xfrm>
          <a:off x="341265" y="1717377"/>
          <a:ext cx="1684755" cy="147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1st step:2008 pilot phase of free care </a:t>
          </a:r>
          <a:endParaRPr lang="fr-FR" sz="2400" kern="1200" dirty="0"/>
        </a:p>
      </dsp:txBody>
      <dsp:txXfrm>
        <a:off x="341265" y="1717377"/>
        <a:ext cx="1684755" cy="1476786"/>
      </dsp:txXfrm>
    </dsp:sp>
    <dsp:sp modelId="{0549F0DE-08F8-4EAE-9D05-D010A8D32032}">
      <dsp:nvSpPr>
        <dsp:cNvPr id="0" name=""/>
        <dsp:cNvSpPr/>
      </dsp:nvSpPr>
      <dsp:spPr>
        <a:xfrm>
          <a:off x="1708141" y="1022418"/>
          <a:ext cx="317878" cy="31787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19CE-0869-432F-A3E3-B96F5B567558}">
      <dsp:nvSpPr>
        <dsp:cNvPr id="0" name=""/>
        <dsp:cNvSpPr/>
      </dsp:nvSpPr>
      <dsp:spPr>
        <a:xfrm rot="5400000">
          <a:off x="2590938" y="649445"/>
          <a:ext cx="1121489" cy="18661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913AC-8032-496B-B8E1-A50027575730}">
      <dsp:nvSpPr>
        <dsp:cNvPr id="0" name=""/>
        <dsp:cNvSpPr/>
      </dsp:nvSpPr>
      <dsp:spPr>
        <a:xfrm>
          <a:off x="2403734" y="1207017"/>
          <a:ext cx="1684755" cy="147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2nd step: starting advocacy since 2009, researcher</a:t>
          </a:r>
          <a:endParaRPr lang="fr-FR" sz="2400" kern="1200" dirty="0"/>
        </a:p>
      </dsp:txBody>
      <dsp:txXfrm>
        <a:off x="2403734" y="1207017"/>
        <a:ext cx="1684755" cy="1476786"/>
      </dsp:txXfrm>
    </dsp:sp>
    <dsp:sp modelId="{377E2C12-A938-4A29-8830-CEC7AF7A10DB}">
      <dsp:nvSpPr>
        <dsp:cNvPr id="0" name=""/>
        <dsp:cNvSpPr/>
      </dsp:nvSpPr>
      <dsp:spPr>
        <a:xfrm>
          <a:off x="3770611" y="512058"/>
          <a:ext cx="317878" cy="31787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A699C0-6385-4D93-B609-9AD0941CFBF3}">
      <dsp:nvSpPr>
        <dsp:cNvPr id="0" name=""/>
        <dsp:cNvSpPr/>
      </dsp:nvSpPr>
      <dsp:spPr>
        <a:xfrm rot="5400000">
          <a:off x="4653408" y="139085"/>
          <a:ext cx="1121489" cy="18661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4F449-17B3-475F-8A28-AC5F03B76C44}">
      <dsp:nvSpPr>
        <dsp:cNvPr id="0" name=""/>
        <dsp:cNvSpPr/>
      </dsp:nvSpPr>
      <dsp:spPr>
        <a:xfrm>
          <a:off x="4466203" y="696657"/>
          <a:ext cx="1684755" cy="147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Step 3 : Development of a national strategy of free healthcare : 2013 </a:t>
          </a:r>
          <a:endParaRPr lang="fr-FR" sz="2000" kern="1200" dirty="0"/>
        </a:p>
      </dsp:txBody>
      <dsp:txXfrm>
        <a:off x="4466203" y="696657"/>
        <a:ext cx="1684755" cy="1476786"/>
      </dsp:txXfrm>
    </dsp:sp>
    <dsp:sp modelId="{0C4BEFF4-5D83-4EB3-B710-8745EC60EDAE}">
      <dsp:nvSpPr>
        <dsp:cNvPr id="0" name=""/>
        <dsp:cNvSpPr/>
      </dsp:nvSpPr>
      <dsp:spPr>
        <a:xfrm>
          <a:off x="5833080" y="1698"/>
          <a:ext cx="317878" cy="31787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D129F3-FD42-49D2-888A-E65015348C32}">
      <dsp:nvSpPr>
        <dsp:cNvPr id="0" name=""/>
        <dsp:cNvSpPr/>
      </dsp:nvSpPr>
      <dsp:spPr>
        <a:xfrm rot="5400000">
          <a:off x="6715877" y="-371274"/>
          <a:ext cx="1121489" cy="18661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3331E-0C80-4F56-B2DB-7513793C538B}">
      <dsp:nvSpPr>
        <dsp:cNvPr id="0" name=""/>
        <dsp:cNvSpPr/>
      </dsp:nvSpPr>
      <dsp:spPr>
        <a:xfrm>
          <a:off x="6528673" y="186297"/>
          <a:ext cx="1684755" cy="147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4th step: influence of the presidential campaign in 2015</a:t>
          </a:r>
          <a:endParaRPr lang="fr-FR" sz="2400" kern="1200" dirty="0"/>
        </a:p>
      </dsp:txBody>
      <dsp:txXfrm>
        <a:off x="6528673" y="186297"/>
        <a:ext cx="1684755" cy="1476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0.07507</cdr:x>
      <cdr:y>0</cdr:y>
    </cdr:from>
    <cdr:to>
      <cdr:x>0.5</cdr:x>
      <cdr:y>0.30952</cdr:y>
    </cdr:to>
    <cdr:sp macro="" textlink="">
      <cdr:nvSpPr>
        <cdr:cNvPr id="2" name="Ellipse 1"/>
        <cdr:cNvSpPr/>
      </cdr:nvSpPr>
      <cdr:spPr>
        <a:xfrm xmlns:a="http://schemas.openxmlformats.org/drawingml/2006/main">
          <a:off x="648767" y="0"/>
          <a:ext cx="3672408" cy="1291282"/>
        </a:xfrm>
        <a:prstGeom xmlns:a="http://schemas.openxmlformats.org/drawingml/2006/main" prst="ellipse">
          <a:avLst/>
        </a:prstGeom>
        <a:pattFill xmlns:a="http://schemas.openxmlformats.org/drawingml/2006/main" prst="pct5">
          <a:fgClr>
            <a:schemeClr val="accent1"/>
          </a:fgClr>
          <a:bgClr>
            <a:schemeClr val="bg1"/>
          </a:bgClr>
        </a:pattFill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CH" sz="1800" b="1" dirty="0">
              <a:solidFill>
                <a:schemeClr val="tx1"/>
              </a:solidFill>
            </a:rPr>
            <a:t>617</a:t>
          </a:r>
          <a:r>
            <a:rPr lang="fr-CH" sz="1800" dirty="0">
              <a:solidFill>
                <a:schemeClr val="tx1"/>
              </a:solidFill>
            </a:rPr>
            <a:t> césariennes déclarées de trop, soit </a:t>
          </a:r>
        </a:p>
        <a:p xmlns:a="http://schemas.openxmlformats.org/drawingml/2006/main">
          <a:r>
            <a:rPr lang="fr-CH" sz="1800" b="1" dirty="0">
              <a:solidFill>
                <a:schemeClr val="tx1"/>
              </a:solidFill>
            </a:rPr>
            <a:t>63 239 435 </a:t>
          </a:r>
          <a:r>
            <a:rPr lang="fr-CH" sz="1800" dirty="0">
              <a:solidFill>
                <a:schemeClr val="tx1"/>
              </a:solidFill>
            </a:rPr>
            <a:t>frcs estimés</a:t>
          </a:r>
          <a:endParaRPr lang="fr-CH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2B620-2F34-4634-92C8-913A18E22DA1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43207-E2B2-4AA7-B480-C375DDA689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634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3207-E2B2-4AA7-B480-C375DDA689E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406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3207-E2B2-4AA7-B480-C375DDA689E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348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5243287" y="2"/>
            <a:ext cx="3909307" cy="5336547"/>
          </a:xfrm>
          <a:prstGeom prst="rect">
            <a:avLst/>
          </a:prstGeom>
          <a:solidFill>
            <a:srgbClr val="21275D"/>
          </a:solidFill>
          <a:ln>
            <a:noFill/>
          </a:ln>
          <a:effectLst/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8751" y="531814"/>
            <a:ext cx="3518376" cy="1470025"/>
          </a:xfrm>
        </p:spPr>
        <p:txBody>
          <a:bodyPr/>
          <a:lstStyle>
            <a:lvl1pPr algn="l">
              <a:defRPr sz="3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8751" y="3515298"/>
            <a:ext cx="3518376" cy="1495425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96C2A-4258-4C44-BEE1-160E4D26359C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B7FD9-16D9-4249-A837-79326A5F0D0D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51" y="5534027"/>
            <a:ext cx="5043099" cy="12901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541" y="2"/>
            <a:ext cx="5286828" cy="533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46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65294" cy="4051300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8594" y="2190750"/>
            <a:ext cx="9144000" cy="2076450"/>
          </a:xfrm>
          <a:prstGeom prst="rect">
            <a:avLst/>
          </a:prstGeom>
          <a:solidFill>
            <a:srgbClr val="21275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794" y="2493964"/>
            <a:ext cx="82296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194" y="4515423"/>
            <a:ext cx="6400800" cy="1495425"/>
          </a:xfrm>
        </p:spPr>
        <p:txBody>
          <a:bodyPr/>
          <a:lstStyle>
            <a:lvl1pPr marL="0" indent="0" algn="ctr">
              <a:buNone/>
              <a:defRPr>
                <a:solidFill>
                  <a:srgbClr val="3E352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96C2A-4258-4C44-BEE1-160E4D26359C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B7FD9-16D9-4249-A837-79326A5F0D0D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51" y="5534027"/>
            <a:ext cx="5043099" cy="129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0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"/>
            <a:ext cx="9144000" cy="879230"/>
          </a:xfrm>
          <a:prstGeom prst="rect">
            <a:avLst/>
          </a:prstGeom>
          <a:solidFill>
            <a:srgbClr val="21275D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21275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54"/>
            <a:ext cx="8229600" cy="871879"/>
          </a:xfrm>
        </p:spPr>
        <p:txBody>
          <a:bodyPr/>
          <a:lstStyle>
            <a:lvl1pPr algn="l">
              <a:defRPr sz="30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8252"/>
            <a:ext cx="8229600" cy="4887913"/>
          </a:xfrm>
        </p:spPr>
        <p:txBody>
          <a:bodyPr/>
          <a:lstStyle>
            <a:lvl1pPr>
              <a:defRPr>
                <a:solidFill>
                  <a:srgbClr val="3E352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rgbClr val="3E352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rgbClr val="3E352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rgbClr val="3E352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rgbClr val="3E352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AE397-A65D-4CDA-9677-B18D0A50ECE3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2054-5425-4422-818D-7CC62FAEC548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58" y="5898070"/>
            <a:ext cx="3582641" cy="91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2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1081775"/>
            <a:ext cx="9144000" cy="45719"/>
          </a:xfrm>
          <a:prstGeom prst="rect">
            <a:avLst/>
          </a:prstGeom>
          <a:solidFill>
            <a:srgbClr val="C6952C"/>
          </a:solidFill>
          <a:ln>
            <a:noFill/>
          </a:ln>
          <a:effectLst/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21275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915" y="7354"/>
            <a:ext cx="8496886" cy="1074421"/>
          </a:xfrm>
        </p:spPr>
        <p:txBody>
          <a:bodyPr/>
          <a:lstStyle>
            <a:lvl1pPr algn="l">
              <a:defRPr sz="3000" b="1" i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AE397-A65D-4CDA-9677-B18D0A50ECE3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2054-5425-4422-818D-7CC62FAEC548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58" y="5898070"/>
            <a:ext cx="3582641" cy="91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4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1081775"/>
            <a:ext cx="9144000" cy="45719"/>
          </a:xfrm>
          <a:prstGeom prst="rect">
            <a:avLst/>
          </a:prstGeom>
          <a:solidFill>
            <a:srgbClr val="AAAFDD"/>
          </a:solidFill>
          <a:ln>
            <a:noFill/>
          </a:ln>
          <a:effectLst/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21275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46" y="7354"/>
            <a:ext cx="8532055" cy="1074421"/>
          </a:xfrm>
        </p:spPr>
        <p:txBody>
          <a:bodyPr/>
          <a:lstStyle>
            <a:lvl1pPr algn="l">
              <a:defRPr sz="3000" b="1" i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rgbClr val="2127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AE397-A65D-4CDA-9677-B18D0A50ECE3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2054-5425-4422-818D-7CC62FAEC548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358" y="5898072"/>
            <a:ext cx="3582641" cy="916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58" y="5898070"/>
            <a:ext cx="3582641" cy="91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" y="1560514"/>
            <a:ext cx="9180513" cy="1868487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13719"/>
            <a:ext cx="7772400" cy="1362075"/>
          </a:xfrm>
        </p:spPr>
        <p:txBody>
          <a:bodyPr anchor="ctr" anchorCtr="0"/>
          <a:lstStyle>
            <a:lvl1pPr algn="ctr">
              <a:defRPr sz="3000" b="1" cap="none" baseline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06891"/>
            <a:ext cx="9144000" cy="696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" y="1560514"/>
            <a:ext cx="9180513" cy="1868487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13719"/>
            <a:ext cx="7772400" cy="1362075"/>
          </a:xfrm>
        </p:spPr>
        <p:txBody>
          <a:bodyPr anchor="ctr" anchorCtr="0"/>
          <a:lstStyle>
            <a:lvl1pPr algn="ctr">
              <a:defRPr sz="3000" b="1" cap="none" baseline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5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588"/>
            <a:ext cx="9180513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" y="1560514"/>
            <a:ext cx="9180513" cy="1868487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13719"/>
            <a:ext cx="7772400" cy="1362075"/>
          </a:xfrm>
        </p:spPr>
        <p:txBody>
          <a:bodyPr anchor="ctr" anchorCtr="0"/>
          <a:lstStyle>
            <a:lvl1pPr algn="ctr">
              <a:defRPr sz="3000" b="1" cap="none" baseline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2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9180513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" y="1560514"/>
            <a:ext cx="9180513" cy="1868487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13719"/>
            <a:ext cx="7772400" cy="1362075"/>
          </a:xfrm>
        </p:spPr>
        <p:txBody>
          <a:bodyPr anchor="ctr" anchorCtr="0"/>
          <a:lstStyle>
            <a:lvl1pPr algn="ctr">
              <a:defRPr sz="3000" b="1" cap="none" baseline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19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2"/>
            <a:ext cx="9144000" cy="6897059"/>
          </a:xfrm>
          <a:prstGeom prst="rect">
            <a:avLst/>
          </a:prstGeom>
          <a:solidFill>
            <a:srgbClr val="21275D"/>
          </a:solidFill>
          <a:ln>
            <a:noFill/>
          </a:ln>
          <a:effectLst/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" y="1560514"/>
            <a:ext cx="9180513" cy="1868487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13719"/>
            <a:ext cx="7772400" cy="1362075"/>
          </a:xfrm>
        </p:spPr>
        <p:txBody>
          <a:bodyPr anchor="ctr" anchorCtr="0"/>
          <a:lstStyle>
            <a:lvl1pPr algn="ctr">
              <a:defRPr sz="3000" b="1" cap="none" baseline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5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2"/>
            <a:ext cx="9144000" cy="6897059"/>
          </a:xfrm>
          <a:prstGeom prst="rect">
            <a:avLst/>
          </a:prstGeom>
          <a:solidFill>
            <a:srgbClr val="AAAFDD"/>
          </a:solidFill>
          <a:ln>
            <a:noFill/>
          </a:ln>
          <a:effectLst/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" y="1560514"/>
            <a:ext cx="9180513" cy="1868487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13719"/>
            <a:ext cx="7772400" cy="1362075"/>
          </a:xfrm>
        </p:spPr>
        <p:txBody>
          <a:bodyPr anchor="ctr" anchorCtr="0"/>
          <a:lstStyle>
            <a:lvl1pPr algn="ctr">
              <a:defRPr sz="3000" b="1" cap="none" baseline="0">
                <a:solidFill>
                  <a:srgbClr val="21275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95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2EC96-822C-4E64-A298-D66DCBFAD3E4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881D-A7D3-432B-BF61-A0B17B791B90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228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80A2D-D327-44CB-BCFE-6B13C0CD0A4A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8C8D-688F-4FA6-96E6-4C32CAFDE8FC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048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F39FB-5F8C-43C2-8759-DCCBD5A54CFE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173FB-4313-48E5-A204-00E127C10525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428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AB069-EED5-40CC-A08A-0C4382810D69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953BF-9502-45FB-AF41-E2FA64A8A5F9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892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3C74-7172-4121-BF96-53A80E743105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AD5E6-68CC-44F8-99E9-9CC54178C150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48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5B5B2-FA8D-4F37-953D-EE9D90262487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311DF-F3D7-4AC6-9B2A-D5048CCC5BD3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316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A04CD-2A0C-4816-9051-C1EFB3D10D77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E18FB-4C8D-4C11-ADEC-87EBC953844C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301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15E5F-EA4C-4FCF-BC54-B0A2C6BCA06D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5AD47-92F0-49FB-BD2D-423937A0DFF6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262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027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63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1764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40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426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632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955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211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090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7065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6728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abh\Desktop\PPT choix photo\Base\jordan_human-crises_others_2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2" r="6815" b="9245"/>
          <a:stretch>
            <a:fillRect/>
          </a:stretch>
        </p:blipFill>
        <p:spPr bwMode="auto">
          <a:xfrm>
            <a:off x="0" y="0"/>
            <a:ext cx="914400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4573588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4"/>
          <p:cNvSpPr txBox="1"/>
          <p:nvPr/>
        </p:nvSpPr>
        <p:spPr>
          <a:xfrm>
            <a:off x="74706" y="99976"/>
            <a:ext cx="123111" cy="1409205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solidFill>
                  <a:schemeClr val="bg1"/>
                </a:solidFill>
                <a:ea typeface="Geneva" charset="-128"/>
                <a:cs typeface="+mn-cs"/>
              </a:rPr>
              <a:t>©</a:t>
            </a:r>
            <a:r>
              <a:rPr lang="de-DE" sz="800">
                <a:solidFill>
                  <a:schemeClr val="bg1"/>
                </a:solidFill>
                <a:ea typeface="Geneva" charset="-128"/>
                <a:cs typeface="+mn-cs"/>
              </a:rPr>
              <a:t>Tdh - Jordanie</a:t>
            </a:r>
            <a:endParaRPr lang="de-DE" sz="800" dirty="0">
              <a:solidFill>
                <a:schemeClr val="bg1"/>
              </a:solidFill>
              <a:ea typeface="Geneva" charset="-128"/>
              <a:cs typeface="+mn-cs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61938" y="5203189"/>
            <a:ext cx="792956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3200" b="1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261938" y="6154740"/>
            <a:ext cx="3876361" cy="36512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725684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bh\Desktop\PPT choix photo\Base\nepal_exploit_sajana-shrestha_2014_Print_1634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2"/>
          <a:stretch>
            <a:fillRect/>
          </a:stretch>
        </p:blipFill>
        <p:spPr bwMode="auto">
          <a:xfrm>
            <a:off x="0" y="0"/>
            <a:ext cx="914400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4707" y="99976"/>
            <a:ext cx="123111" cy="2288894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ea typeface="Geneva" charset="-128"/>
                <a:cs typeface="+mn-cs"/>
              </a:rPr>
              <a:t>©Tdh/</a:t>
            </a:r>
            <a:r>
              <a:rPr lang="de-DE" sz="800" dirty="0" err="1">
                <a:ea typeface="Geneva" charset="-128"/>
                <a:cs typeface="+mn-cs"/>
              </a:rPr>
              <a:t>Sajana</a:t>
            </a:r>
            <a:r>
              <a:rPr lang="de-DE" sz="800" dirty="0">
                <a:ea typeface="Geneva" charset="-128"/>
                <a:cs typeface="+mn-cs"/>
              </a:rPr>
              <a:t> </a:t>
            </a:r>
            <a:r>
              <a:rPr lang="de-DE" sz="800" err="1">
                <a:ea typeface="Geneva" charset="-128"/>
                <a:cs typeface="+mn-cs"/>
              </a:rPr>
              <a:t>Shrestha</a:t>
            </a:r>
            <a:r>
              <a:rPr lang="de-DE" sz="800">
                <a:ea typeface="Geneva" charset="-128"/>
                <a:cs typeface="+mn-cs"/>
              </a:rPr>
              <a:t> - Népal</a:t>
            </a:r>
            <a:endParaRPr lang="de-DE" sz="800" dirty="0">
              <a:ea typeface="Geneva" charset="-128"/>
              <a:cs typeface="+mn-cs"/>
            </a:endParaRPr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4573588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61938" y="5203189"/>
            <a:ext cx="792956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3200" b="1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261938" y="6154740"/>
            <a:ext cx="3876361" cy="36512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18650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t="8603" r="2617" b="17186"/>
          <a:stretch>
            <a:fillRect/>
          </a:stretch>
        </p:blipFill>
        <p:spPr bwMode="auto">
          <a:xfrm>
            <a:off x="0" y="0"/>
            <a:ext cx="914400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4707" y="99976"/>
            <a:ext cx="123111" cy="2288894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solidFill>
                  <a:schemeClr val="bg1"/>
                </a:solidFill>
                <a:ea typeface="Geneva" charset="-128"/>
                <a:cs typeface="+mn-cs"/>
              </a:rPr>
              <a:t>©Tdh/Matthew O‘Brien - </a:t>
            </a:r>
            <a:r>
              <a:rPr lang="de-DE" sz="800" dirty="0" err="1">
                <a:solidFill>
                  <a:schemeClr val="bg1"/>
                </a:solidFill>
                <a:ea typeface="Geneva" charset="-128"/>
                <a:cs typeface="+mn-cs"/>
              </a:rPr>
              <a:t>Colombie</a:t>
            </a:r>
            <a:endParaRPr lang="de-DE" sz="800" dirty="0">
              <a:solidFill>
                <a:schemeClr val="bg1"/>
              </a:solidFill>
              <a:ea typeface="Geneva" charset="-128"/>
              <a:cs typeface="+mn-cs"/>
            </a:endParaRPr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4573588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61938" y="5203189"/>
            <a:ext cx="792956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3200" b="1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261938" y="6154740"/>
            <a:ext cx="3876361" cy="36512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45605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bh\Desktop\PPT choix photo\Base\burkina-faso_h&amp;n_ollivier-girard_2014_Office_1509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5" r="17645" b="13370"/>
          <a:stretch>
            <a:fillRect/>
          </a:stretch>
        </p:blipFill>
        <p:spPr bwMode="auto">
          <a:xfrm>
            <a:off x="-28575" y="0"/>
            <a:ext cx="9172575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4707" y="99976"/>
            <a:ext cx="123111" cy="2288894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ea typeface="Geneva" charset="-128"/>
                <a:cs typeface="+mn-cs"/>
              </a:rPr>
              <a:t>©Tdh/</a:t>
            </a:r>
            <a:r>
              <a:rPr lang="de-DE" sz="800" dirty="0" err="1">
                <a:ea typeface="Geneva" charset="-128"/>
                <a:cs typeface="+mn-cs"/>
              </a:rPr>
              <a:t>Ollivier</a:t>
            </a:r>
            <a:r>
              <a:rPr lang="de-DE" sz="800" dirty="0">
                <a:ea typeface="Geneva" charset="-128"/>
                <a:cs typeface="+mn-cs"/>
              </a:rPr>
              <a:t> Girard – Burkina Faso</a:t>
            </a:r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4573588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61938" y="5203189"/>
            <a:ext cx="792956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3200" b="1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261938" y="6154740"/>
            <a:ext cx="3876361" cy="36512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268896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bh\Desktop\PPT choix photo\Base\Europe\IMG_06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0" b="4375"/>
          <a:stretch>
            <a:fillRect/>
          </a:stretch>
        </p:blipFill>
        <p:spPr bwMode="auto">
          <a:xfrm>
            <a:off x="0" y="0"/>
            <a:ext cx="914400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4706" y="99976"/>
            <a:ext cx="123111" cy="1409205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solidFill>
                  <a:schemeClr val="bg1"/>
                </a:solidFill>
                <a:ea typeface="Geneva" charset="-128"/>
                <a:cs typeface="+mn-cs"/>
              </a:rPr>
              <a:t>©Tdh - Ukraine</a:t>
            </a:r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4573588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25"/>
          <p:cNvSpPr>
            <a:spLocks noGrp="1"/>
          </p:cNvSpPr>
          <p:nvPr>
            <p:ph type="body" sz="quarter" idx="11"/>
          </p:nvPr>
        </p:nvSpPr>
        <p:spPr>
          <a:xfrm>
            <a:off x="261938" y="6154740"/>
            <a:ext cx="3876361" cy="36512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61938" y="5203189"/>
            <a:ext cx="792956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3200" b="1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770066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abh\Desktop\PPT choix photo\Base\jordan_human-crises_others_2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2" r="6815" b="26393"/>
          <a:stretch>
            <a:fillRect/>
          </a:stretch>
        </p:blipFill>
        <p:spPr bwMode="auto">
          <a:xfrm>
            <a:off x="0" y="0"/>
            <a:ext cx="9144000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4"/>
          <p:cNvSpPr txBox="1"/>
          <p:nvPr/>
        </p:nvSpPr>
        <p:spPr>
          <a:xfrm>
            <a:off x="74706" y="99976"/>
            <a:ext cx="123111" cy="1409205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solidFill>
                  <a:schemeClr val="bg1"/>
                </a:solidFill>
                <a:ea typeface="Geneva" charset="-128"/>
                <a:cs typeface="+mn-cs"/>
              </a:rPr>
              <a:t>©Tdh  -  </a:t>
            </a:r>
            <a:r>
              <a:rPr lang="de-DE" sz="800" dirty="0" err="1">
                <a:solidFill>
                  <a:schemeClr val="bg1"/>
                </a:solidFill>
                <a:ea typeface="Geneva" charset="-128"/>
                <a:cs typeface="+mn-cs"/>
              </a:rPr>
              <a:t>Jordanie</a:t>
            </a:r>
            <a:endParaRPr lang="de-DE" sz="800" dirty="0">
              <a:solidFill>
                <a:schemeClr val="bg1"/>
              </a:solidFill>
              <a:ea typeface="Geneva" charset="-128"/>
              <a:cs typeface="+mn-cs"/>
            </a:endParaRPr>
          </a:p>
        </p:txBody>
      </p:sp>
      <p:pic>
        <p:nvPicPr>
          <p:cNvPr id="5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3484563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72348" y="4227939"/>
            <a:ext cx="860485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159750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bh\Desktop\PPT choix photo\Base\nepal_exploit_sajana-shrestha_2014_Print_1634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6" b="14169"/>
          <a:stretch>
            <a:fillRect/>
          </a:stretch>
        </p:blipFill>
        <p:spPr bwMode="auto">
          <a:xfrm>
            <a:off x="0" y="0"/>
            <a:ext cx="9144000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4"/>
          <p:cNvSpPr txBox="1"/>
          <p:nvPr/>
        </p:nvSpPr>
        <p:spPr>
          <a:xfrm>
            <a:off x="74707" y="99976"/>
            <a:ext cx="123111" cy="2288894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ea typeface="Geneva" charset="-128"/>
                <a:cs typeface="+mn-cs"/>
              </a:rPr>
              <a:t>©Tdh/</a:t>
            </a:r>
            <a:r>
              <a:rPr lang="de-DE" sz="800" dirty="0" err="1">
                <a:ea typeface="Geneva" charset="-128"/>
                <a:cs typeface="+mn-cs"/>
              </a:rPr>
              <a:t>Sajana</a:t>
            </a:r>
            <a:r>
              <a:rPr lang="de-DE" sz="800" dirty="0">
                <a:ea typeface="Geneva" charset="-128"/>
                <a:cs typeface="+mn-cs"/>
              </a:rPr>
              <a:t> </a:t>
            </a:r>
            <a:r>
              <a:rPr lang="de-DE" sz="800" dirty="0" err="1">
                <a:ea typeface="Geneva" charset="-128"/>
                <a:cs typeface="+mn-cs"/>
              </a:rPr>
              <a:t>Shrestha</a:t>
            </a:r>
            <a:r>
              <a:rPr lang="de-DE" sz="800" dirty="0">
                <a:ea typeface="Geneva" charset="-128"/>
                <a:cs typeface="+mn-cs"/>
              </a:rPr>
              <a:t>  -  </a:t>
            </a:r>
            <a:r>
              <a:rPr lang="de-DE" sz="800" dirty="0" err="1">
                <a:ea typeface="Geneva" charset="-128"/>
                <a:cs typeface="+mn-cs"/>
              </a:rPr>
              <a:t>Népal</a:t>
            </a:r>
            <a:endParaRPr lang="de-DE" sz="800" dirty="0">
              <a:ea typeface="Geneva" charset="-128"/>
              <a:cs typeface="+mn-cs"/>
            </a:endParaRPr>
          </a:p>
        </p:txBody>
      </p:sp>
      <p:pic>
        <p:nvPicPr>
          <p:cNvPr id="5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3484563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72348" y="4227939"/>
            <a:ext cx="860485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558770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t="12894" r="2617" b="30318"/>
          <a:stretch>
            <a:fillRect/>
          </a:stretch>
        </p:blipFill>
        <p:spPr bwMode="auto">
          <a:xfrm>
            <a:off x="0" y="0"/>
            <a:ext cx="9144000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4"/>
          <p:cNvSpPr txBox="1"/>
          <p:nvPr/>
        </p:nvSpPr>
        <p:spPr>
          <a:xfrm>
            <a:off x="74707" y="99976"/>
            <a:ext cx="123111" cy="2288894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solidFill>
                  <a:schemeClr val="bg1"/>
                </a:solidFill>
                <a:ea typeface="Geneva" charset="-128"/>
                <a:cs typeface="+mn-cs"/>
              </a:rPr>
              <a:t>©Tdh/Matthew O‘Brien - </a:t>
            </a:r>
            <a:r>
              <a:rPr lang="de-DE" sz="800" dirty="0" err="1">
                <a:solidFill>
                  <a:schemeClr val="bg1"/>
                </a:solidFill>
                <a:ea typeface="Geneva" charset="-128"/>
                <a:cs typeface="+mn-cs"/>
              </a:rPr>
              <a:t>Colombie</a:t>
            </a:r>
            <a:endParaRPr lang="de-DE" sz="800" dirty="0">
              <a:solidFill>
                <a:schemeClr val="bg1"/>
              </a:solidFill>
              <a:ea typeface="Geneva" charset="-128"/>
              <a:cs typeface="+mn-cs"/>
            </a:endParaRPr>
          </a:p>
        </p:txBody>
      </p:sp>
      <p:pic>
        <p:nvPicPr>
          <p:cNvPr id="5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3484563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72348" y="4227939"/>
            <a:ext cx="860485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602597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bh\Desktop\PPT choix photo\Base\burkina-faso_h&amp;n_ollivier-girard_2014_Office_1509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9" r="17645" b="24120"/>
          <a:stretch>
            <a:fillRect/>
          </a:stretch>
        </p:blipFill>
        <p:spPr bwMode="auto">
          <a:xfrm>
            <a:off x="-28575" y="0"/>
            <a:ext cx="9172575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4"/>
          <p:cNvSpPr txBox="1"/>
          <p:nvPr/>
        </p:nvSpPr>
        <p:spPr>
          <a:xfrm>
            <a:off x="74707" y="99976"/>
            <a:ext cx="123111" cy="2288894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ea typeface="Geneva" charset="-128"/>
                <a:cs typeface="+mn-cs"/>
              </a:rPr>
              <a:t>©Tdh/</a:t>
            </a:r>
            <a:r>
              <a:rPr lang="de-DE" sz="800" dirty="0" err="1">
                <a:ea typeface="Geneva" charset="-128"/>
                <a:cs typeface="+mn-cs"/>
              </a:rPr>
              <a:t>Ollivier</a:t>
            </a:r>
            <a:r>
              <a:rPr lang="de-DE" sz="800" dirty="0">
                <a:ea typeface="Geneva" charset="-128"/>
                <a:cs typeface="+mn-cs"/>
              </a:rPr>
              <a:t> Girard – Burkina Faso</a:t>
            </a:r>
          </a:p>
        </p:txBody>
      </p:sp>
      <p:pic>
        <p:nvPicPr>
          <p:cNvPr id="5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3484563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72348" y="4227939"/>
            <a:ext cx="860485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961745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bh\Desktop\PPT choix photo\Base\Europe\IMG_06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7" b="18678"/>
          <a:stretch>
            <a:fillRect/>
          </a:stretch>
        </p:blipFill>
        <p:spPr bwMode="auto">
          <a:xfrm>
            <a:off x="0" y="0"/>
            <a:ext cx="9144000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4"/>
          <p:cNvSpPr txBox="1"/>
          <p:nvPr/>
        </p:nvSpPr>
        <p:spPr>
          <a:xfrm>
            <a:off x="74706" y="127272"/>
            <a:ext cx="123111" cy="1409205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r">
              <a:defRPr/>
            </a:pPr>
            <a:r>
              <a:rPr lang="de-DE" sz="800" dirty="0">
                <a:solidFill>
                  <a:schemeClr val="bg1"/>
                </a:solidFill>
                <a:ea typeface="Geneva" charset="-128"/>
                <a:cs typeface="+mn-cs"/>
              </a:rPr>
              <a:t>©Tdh  - Ukraine</a:t>
            </a:r>
          </a:p>
        </p:txBody>
      </p:sp>
      <p:pic>
        <p:nvPicPr>
          <p:cNvPr id="5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" r="3642" b="19542"/>
          <a:stretch>
            <a:fillRect/>
          </a:stretch>
        </p:blipFill>
        <p:spPr bwMode="auto">
          <a:xfrm>
            <a:off x="0" y="3484563"/>
            <a:ext cx="91440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72348" y="4227939"/>
            <a:ext cx="860485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851104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"/>
          <p:cNvSpPr>
            <a:spLocks noChangeArrowheads="1"/>
          </p:cNvSpPr>
          <p:nvPr/>
        </p:nvSpPr>
        <p:spPr bwMode="auto">
          <a:xfrm>
            <a:off x="285750" y="6426200"/>
            <a:ext cx="65087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9pPr>
          </a:lstStyle>
          <a:p>
            <a:pPr eaLnBrk="1" hangingPunct="1">
              <a:defRPr/>
            </a:pPr>
            <a:fld id="{CBCCD5AB-5F42-4616-A945-92DD7E0BB06A}" type="slidenum">
              <a:rPr lang="de-CH" altLang="fr-FR" sz="900">
                <a:cs typeface="+mn-cs"/>
              </a:rPr>
              <a:pPr eaLnBrk="1" hangingPunct="1">
                <a:defRPr/>
              </a:pPr>
              <a:t>‹N°›</a:t>
            </a:fld>
            <a:endParaRPr lang="de-DE" altLang="fr-FR" sz="900" dirty="0">
              <a:cs typeface="+mn-cs"/>
            </a:endParaRPr>
          </a:p>
        </p:txBody>
      </p:sp>
      <p:pic>
        <p:nvPicPr>
          <p:cNvPr id="5" name="Bi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8"/>
          <a:stretch>
            <a:fillRect/>
          </a:stretch>
        </p:blipFill>
        <p:spPr bwMode="auto">
          <a:xfrm>
            <a:off x="0" y="6711950"/>
            <a:ext cx="91440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85148" y="646113"/>
            <a:ext cx="8612872" cy="100917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28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4"/>
          </p:nvPr>
        </p:nvSpPr>
        <p:spPr>
          <a:xfrm>
            <a:off x="285148" y="1863502"/>
            <a:ext cx="8612871" cy="4000723"/>
          </a:xfrm>
          <a:prstGeom prst="rect">
            <a:avLst/>
          </a:prstGeom>
        </p:spPr>
        <p:txBody>
          <a:bodyPr vert="horz" lIns="0" tIns="0" rIns="0" bIns="0"/>
          <a:lstStyle>
            <a:lvl1pPr marL="342900" indent="-34290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2400"/>
            </a:lvl1pPr>
            <a:lvl2pPr marL="742950" indent="-28575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2400"/>
            </a:lvl2pPr>
            <a:lvl3pPr marL="1076325" indent="-274638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1900"/>
            </a:lvl3pPr>
            <a:lvl4pPr marL="1600200" indent="-22860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1900"/>
            </a:lvl4pPr>
            <a:lvl5pPr>
              <a:spcBef>
                <a:spcPts val="0"/>
              </a:spcBef>
              <a:defRPr sz="1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7981089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"/>
          <p:cNvSpPr>
            <a:spLocks noChangeArrowheads="1"/>
          </p:cNvSpPr>
          <p:nvPr/>
        </p:nvSpPr>
        <p:spPr bwMode="auto">
          <a:xfrm>
            <a:off x="285750" y="6426200"/>
            <a:ext cx="65087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9pPr>
          </a:lstStyle>
          <a:p>
            <a:pPr eaLnBrk="1" hangingPunct="1">
              <a:defRPr/>
            </a:pPr>
            <a:fld id="{48F3A8A4-7118-4F28-B179-56A5F9B656F1}" type="slidenum">
              <a:rPr lang="de-CH" altLang="fr-FR" sz="900">
                <a:cs typeface="+mn-cs"/>
              </a:rPr>
              <a:pPr eaLnBrk="1" hangingPunct="1">
                <a:defRPr/>
              </a:pPr>
              <a:t>‹N°›</a:t>
            </a:fld>
            <a:endParaRPr lang="de-DE" altLang="fr-FR" sz="900" dirty="0">
              <a:cs typeface="+mn-cs"/>
            </a:endParaRPr>
          </a:p>
        </p:txBody>
      </p:sp>
      <p:pic>
        <p:nvPicPr>
          <p:cNvPr id="5" name="Bi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8"/>
          <a:stretch>
            <a:fillRect/>
          </a:stretch>
        </p:blipFill>
        <p:spPr bwMode="auto">
          <a:xfrm>
            <a:off x="0" y="6711950"/>
            <a:ext cx="91440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85148" y="646113"/>
            <a:ext cx="8612872" cy="100917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28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4"/>
          </p:nvPr>
        </p:nvSpPr>
        <p:spPr>
          <a:xfrm>
            <a:off x="285148" y="1863502"/>
            <a:ext cx="8612871" cy="4000723"/>
          </a:xfrm>
          <a:prstGeom prst="rect">
            <a:avLst/>
          </a:prstGeom>
        </p:spPr>
        <p:txBody>
          <a:bodyPr vert="horz" lIns="0" tIns="0" rIns="0" bIns="0"/>
          <a:lstStyle>
            <a:lvl1pPr marL="342900" indent="-34290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2400" baseline="0"/>
            </a:lvl1pPr>
            <a:lvl2pPr marL="742950" indent="-28575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2400"/>
            </a:lvl2pPr>
            <a:lvl3pPr marL="360000" indent="-360000">
              <a:spcBef>
                <a:spcPts val="0"/>
              </a:spcBef>
              <a:buClr>
                <a:srgbClr val="EE7F00"/>
              </a:buClr>
              <a:buFont typeface="Lucida Grande"/>
              <a:buChar char="•"/>
              <a:defRPr sz="1900"/>
            </a:lvl3pPr>
            <a:lvl4pPr>
              <a:spcBef>
                <a:spcPts val="0"/>
              </a:spcBef>
              <a:defRPr sz="1900"/>
            </a:lvl4pPr>
            <a:lvl5pPr>
              <a:spcBef>
                <a:spcPts val="0"/>
              </a:spcBef>
              <a:defRPr sz="1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34785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"/>
          <p:cNvSpPr>
            <a:spLocks noChangeArrowheads="1"/>
          </p:cNvSpPr>
          <p:nvPr/>
        </p:nvSpPr>
        <p:spPr bwMode="auto">
          <a:xfrm>
            <a:off x="285750" y="6426200"/>
            <a:ext cx="65087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Geneva" charset="-128"/>
              </a:defRPr>
            </a:lvl9pPr>
          </a:lstStyle>
          <a:p>
            <a:pPr eaLnBrk="1" hangingPunct="1">
              <a:defRPr/>
            </a:pPr>
            <a:fld id="{BCFC2AD4-451A-4F6E-81E0-ED0B8C831AE6}" type="slidenum">
              <a:rPr lang="de-CH" altLang="fr-FR" sz="900">
                <a:cs typeface="+mn-cs"/>
              </a:rPr>
              <a:pPr eaLnBrk="1" hangingPunct="1">
                <a:defRPr/>
              </a:pPr>
              <a:t>‹N°›</a:t>
            </a:fld>
            <a:endParaRPr lang="de-DE" altLang="fr-FR" sz="900" dirty="0">
              <a:cs typeface="+mn-cs"/>
            </a:endParaRPr>
          </a:p>
        </p:txBody>
      </p:sp>
      <p:pic>
        <p:nvPicPr>
          <p:cNvPr id="5" name="Bild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8"/>
          <a:stretch>
            <a:fillRect/>
          </a:stretch>
        </p:blipFill>
        <p:spPr bwMode="auto">
          <a:xfrm>
            <a:off x="0" y="6711950"/>
            <a:ext cx="91440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5995988"/>
            <a:ext cx="29511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61937" y="646112"/>
            <a:ext cx="8639175" cy="1014413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28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4"/>
          </p:nvPr>
        </p:nvSpPr>
        <p:spPr>
          <a:xfrm>
            <a:off x="274737" y="5070347"/>
            <a:ext cx="8626375" cy="967816"/>
          </a:xfrm>
          <a:prstGeom prst="rect">
            <a:avLst/>
          </a:prstGeom>
        </p:spPr>
        <p:txBody>
          <a:bodyPr vert="horz" lIns="0" tIns="0" rIns="0" bIns="0"/>
          <a:lstStyle>
            <a:lvl1pPr marL="342900" indent="-34290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2400" baseline="0"/>
            </a:lvl1pPr>
            <a:lvl2pPr marL="742950" indent="-285750">
              <a:spcBef>
                <a:spcPts val="0"/>
              </a:spcBef>
              <a:buClr>
                <a:srgbClr val="EE7F00"/>
              </a:buClr>
              <a:buFont typeface="Arial"/>
              <a:buChar char="•"/>
              <a:defRPr sz="2400" baseline="0"/>
            </a:lvl2pPr>
            <a:lvl3pPr marL="360000" indent="-360000">
              <a:spcBef>
                <a:spcPts val="0"/>
              </a:spcBef>
              <a:buClr>
                <a:srgbClr val="EE7F00"/>
              </a:buClr>
              <a:buFont typeface="Lucida Grande"/>
              <a:buChar char="•"/>
              <a:defRPr sz="1900"/>
            </a:lvl3pPr>
            <a:lvl4pPr>
              <a:spcBef>
                <a:spcPts val="0"/>
              </a:spcBef>
              <a:defRPr sz="1900"/>
            </a:lvl4pPr>
            <a:lvl5pPr>
              <a:spcBef>
                <a:spcPts val="0"/>
              </a:spcBef>
              <a:defRPr sz="1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9582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bh\Desktop\_CICD CLEAN\Modèles\_PPT\Choix 06.02.2015\_Chapitre\150206_mali_bintou-camar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0" y="3656013"/>
            <a:ext cx="91440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2" descr="Logo_TdH_neutral_RGB_big.gi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4475" y="6253163"/>
            <a:ext cx="2293938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5"/>
          <p:cNvSpPr txBox="1"/>
          <p:nvPr/>
        </p:nvSpPr>
        <p:spPr>
          <a:xfrm>
            <a:off x="79993" y="2144313"/>
            <a:ext cx="123111" cy="1409205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>
              <a:defRPr/>
            </a:pPr>
            <a:r>
              <a:rPr lang="de-DE" sz="800" dirty="0">
                <a:solidFill>
                  <a:schemeClr val="bg1"/>
                </a:solidFill>
              </a:rPr>
              <a:t>©Tdh / </a:t>
            </a:r>
            <a:r>
              <a:rPr lang="de-DE" sz="800" dirty="0" err="1">
                <a:solidFill>
                  <a:schemeClr val="bg1"/>
                </a:solidFill>
              </a:rPr>
              <a:t>Bintou</a:t>
            </a:r>
            <a:r>
              <a:rPr lang="de-DE" sz="800" dirty="0">
                <a:solidFill>
                  <a:schemeClr val="bg1"/>
                </a:solidFill>
              </a:rPr>
              <a:t> Camara</a:t>
            </a:r>
            <a:r>
              <a:rPr lang="de-DE" sz="800" baseline="0" dirty="0">
                <a:solidFill>
                  <a:schemeClr val="bg1"/>
                </a:solidFill>
              </a:rPr>
              <a:t> - Mali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31" name="Textplatzhalter 30"/>
          <p:cNvSpPr>
            <a:spLocks noGrp="1"/>
          </p:cNvSpPr>
          <p:nvPr>
            <p:ph type="body" sz="quarter" idx="13"/>
          </p:nvPr>
        </p:nvSpPr>
        <p:spPr>
          <a:xfrm>
            <a:off x="272348" y="4227939"/>
            <a:ext cx="8604852" cy="56673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EE7F00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07371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Same Side Corner Rectangle 7"/>
          <p:cNvSpPr/>
          <p:nvPr userDrawn="1"/>
        </p:nvSpPr>
        <p:spPr>
          <a:xfrm>
            <a:off x="241502" y="256957"/>
            <a:ext cx="8651673" cy="6412131"/>
          </a:xfrm>
          <a:prstGeom prst="rect">
            <a:avLst/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2"/>
          <p:cNvSpPr>
            <a:spLocks noGrp="1"/>
          </p:cNvSpPr>
          <p:nvPr>
            <p:ph type="pic" idx="14"/>
          </p:nvPr>
        </p:nvSpPr>
        <p:spPr>
          <a:xfrm>
            <a:off x="395536" y="445818"/>
            <a:ext cx="8424936" cy="4320000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398972" y="4869160"/>
            <a:ext cx="712535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9" name="Rectangle 2"/>
          <p:cNvSpPr txBox="1">
            <a:spLocks/>
          </p:cNvSpPr>
          <p:nvPr userDrawn="1"/>
        </p:nvSpPr>
        <p:spPr>
          <a:xfrm>
            <a:off x="418456" y="5949280"/>
            <a:ext cx="5184576" cy="5760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1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666666"/>
                </a:solidFill>
              </a:rPr>
              <a:t>Help – Hilfe zur Selbsthilfe</a:t>
            </a:r>
          </a:p>
        </p:txBody>
      </p:sp>
      <p:pic>
        <p:nvPicPr>
          <p:cNvPr id="10" name="Grafik 9" descr="C:\Users\Help\Desktop\1504_Logo\1504_Logos_JPG_final\Help-Logo_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496" y="5625384"/>
            <a:ext cx="1224000" cy="12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91932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39890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44624" y="6381328"/>
            <a:ext cx="146308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4395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1752" y="1626448"/>
            <a:ext cx="4160520" cy="403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60520" cy="40610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44624" y="6381328"/>
            <a:ext cx="146308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24387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301752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1" dirty="0" smtClean="0">
                <a:ln w="11430"/>
                <a:solidFill>
                  <a:schemeClr val="accent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301752" y="2373312"/>
            <a:ext cx="4160520" cy="32879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4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1" dirty="0" smtClean="0">
                <a:ln w="11430"/>
                <a:solidFill>
                  <a:schemeClr val="accent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4" y="2373312"/>
            <a:ext cx="4160520" cy="32879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44624" y="6381328"/>
            <a:ext cx="146308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09137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44624" y="6435653"/>
            <a:ext cx="146308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02170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ame Side Corner Rectangle 7"/>
          <p:cNvSpPr/>
          <p:nvPr userDrawn="1"/>
        </p:nvSpPr>
        <p:spPr>
          <a:xfrm>
            <a:off x="241502" y="256957"/>
            <a:ext cx="8640000" cy="5404291"/>
          </a:xfrm>
          <a:prstGeom prst="rect">
            <a:avLst/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95536" y="4221088"/>
            <a:ext cx="7987919" cy="1224136"/>
          </a:xfrm>
        </p:spPr>
        <p:txBody>
          <a:bodyPr>
            <a:normAutofit/>
          </a:bodyPr>
          <a:lstStyle>
            <a:lvl1pPr algn="l">
              <a:defRPr sz="3200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pic" idx="10"/>
          </p:nvPr>
        </p:nvSpPr>
        <p:spPr>
          <a:xfrm>
            <a:off x="395536" y="445818"/>
            <a:ext cx="8352000" cy="3631254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12" name="Rechteck 11"/>
          <p:cNvSpPr/>
          <p:nvPr userDrawn="1"/>
        </p:nvSpPr>
        <p:spPr>
          <a:xfrm>
            <a:off x="251520" y="5805488"/>
            <a:ext cx="7610008" cy="86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tangle 2"/>
          <p:cNvSpPr txBox="1">
            <a:spLocks/>
          </p:cNvSpPr>
          <p:nvPr userDrawn="1"/>
        </p:nvSpPr>
        <p:spPr>
          <a:xfrm>
            <a:off x="418456" y="5949280"/>
            <a:ext cx="5184576" cy="5760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1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666666"/>
                </a:solidFill>
              </a:rPr>
              <a:t>Help – Hilfe zur Selbsthilfe</a:t>
            </a:r>
          </a:p>
        </p:txBody>
      </p:sp>
      <p:pic>
        <p:nvPicPr>
          <p:cNvPr id="13" name="Grafik 12" descr="C:\Users\Help\Desktop\1504_Logo\1504_Logos_JPG_final\Help-Logo_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496" y="5625384"/>
            <a:ext cx="1224000" cy="12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82744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it wen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ame Side Corner Rectangle 7"/>
          <p:cNvSpPr/>
          <p:nvPr userDrawn="1"/>
        </p:nvSpPr>
        <p:spPr>
          <a:xfrm>
            <a:off x="241502" y="256957"/>
            <a:ext cx="8640000" cy="3892123"/>
          </a:xfrm>
          <a:prstGeom prst="rect">
            <a:avLst/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95536" y="4221088"/>
            <a:ext cx="7987919" cy="1224136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pic" idx="10"/>
          </p:nvPr>
        </p:nvSpPr>
        <p:spPr>
          <a:xfrm>
            <a:off x="395536" y="445818"/>
            <a:ext cx="8352000" cy="3559246"/>
          </a:xfrm>
          <a:noFill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12" name="Rechteck 11"/>
          <p:cNvSpPr/>
          <p:nvPr userDrawn="1"/>
        </p:nvSpPr>
        <p:spPr>
          <a:xfrm>
            <a:off x="251520" y="5805488"/>
            <a:ext cx="7468534" cy="86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2"/>
          <p:cNvSpPr txBox="1">
            <a:spLocks/>
          </p:cNvSpPr>
          <p:nvPr userDrawn="1"/>
        </p:nvSpPr>
        <p:spPr>
          <a:xfrm>
            <a:off x="418456" y="5949280"/>
            <a:ext cx="5184576" cy="5760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1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Help – Hilfe zur Selbsthilfe</a:t>
            </a:r>
          </a:p>
        </p:txBody>
      </p:sp>
      <p:pic>
        <p:nvPicPr>
          <p:cNvPr id="11" name="Grafik 10" descr="C:\Users\Help\Desktop\1504_Logo\1504_Logos_JPG_final\Help-Logo_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496" y="5625384"/>
            <a:ext cx="1224000" cy="12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71563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leiste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ame Side Corner Rectangle 7"/>
          <p:cNvSpPr/>
          <p:nvPr userDrawn="1"/>
        </p:nvSpPr>
        <p:spPr>
          <a:xfrm>
            <a:off x="241502" y="256957"/>
            <a:ext cx="8640000" cy="1587867"/>
          </a:xfrm>
          <a:prstGeom prst="rect">
            <a:avLst/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88368" y="1916832"/>
            <a:ext cx="7987919" cy="720080"/>
          </a:xfrm>
        </p:spPr>
        <p:txBody>
          <a:bodyPr>
            <a:normAutofit/>
          </a:bodyPr>
          <a:lstStyle>
            <a:lvl1pPr algn="l">
              <a:defRPr sz="3200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pic" idx="10"/>
          </p:nvPr>
        </p:nvSpPr>
        <p:spPr>
          <a:xfrm>
            <a:off x="467544" y="423395"/>
            <a:ext cx="2736304" cy="1254990"/>
          </a:xfrm>
          <a:noFill/>
          <a:ln w="571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/>
              <a:t>Bild durch Klicken auf Symbol hinzufügen</a:t>
            </a:r>
            <a:endParaRPr lang="en-US" noProof="0" dirty="0"/>
          </a:p>
        </p:txBody>
      </p:sp>
      <p:sp>
        <p:nvSpPr>
          <p:cNvPr id="12" name="Rectangle 2"/>
          <p:cNvSpPr>
            <a:spLocks noGrp="1"/>
          </p:cNvSpPr>
          <p:nvPr>
            <p:ph type="pic" idx="11"/>
          </p:nvPr>
        </p:nvSpPr>
        <p:spPr>
          <a:xfrm>
            <a:off x="3203848" y="423395"/>
            <a:ext cx="2736304" cy="1254990"/>
          </a:xfrm>
          <a:noFill/>
          <a:ln w="571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13" name="Rectangle 2"/>
          <p:cNvSpPr>
            <a:spLocks noGrp="1"/>
          </p:cNvSpPr>
          <p:nvPr>
            <p:ph type="pic" idx="12"/>
          </p:nvPr>
        </p:nvSpPr>
        <p:spPr>
          <a:xfrm>
            <a:off x="5940152" y="423395"/>
            <a:ext cx="2736304" cy="1254990"/>
          </a:xfrm>
          <a:noFill/>
          <a:ln w="571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15" name="Rectangle 2"/>
          <p:cNvSpPr>
            <a:spLocks noGrp="1"/>
          </p:cNvSpPr>
          <p:nvPr>
            <p:ph idx="1"/>
          </p:nvPr>
        </p:nvSpPr>
        <p:spPr>
          <a:xfrm>
            <a:off x="251520" y="2636912"/>
            <a:ext cx="8629982" cy="302433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251520" y="5805488"/>
            <a:ext cx="7704856" cy="9081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2"/>
          <p:cNvSpPr txBox="1">
            <a:spLocks/>
          </p:cNvSpPr>
          <p:nvPr userDrawn="1"/>
        </p:nvSpPr>
        <p:spPr>
          <a:xfrm>
            <a:off x="418456" y="5949280"/>
            <a:ext cx="5184576" cy="5760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1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666666"/>
                </a:solidFill>
              </a:rPr>
              <a:t>Help – Hilfe </a:t>
            </a:r>
            <a:r>
              <a:rPr lang="de-DE">
                <a:solidFill>
                  <a:srgbClr val="666666"/>
                </a:solidFill>
              </a:rPr>
              <a:t>zur Selbsthilfe</a:t>
            </a:r>
            <a:endParaRPr lang="de-DE" dirty="0">
              <a:solidFill>
                <a:srgbClr val="666666"/>
              </a:solidFill>
            </a:endParaRPr>
          </a:p>
        </p:txBody>
      </p:sp>
      <p:pic>
        <p:nvPicPr>
          <p:cNvPr id="17" name="Grafik 16" descr="C:\Users\Help\Desktop\1504_Logo\1504_Logos_JPG_final\Help-Logo_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496" y="5625384"/>
            <a:ext cx="1224000" cy="12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85450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47B37-4CC3-4137-B1B8-C1BBF3FDFD7E}" type="datetimeFigureOut">
              <a:rPr lang="en-US" smtClean="0"/>
              <a:pPr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AF09BE8-38D9-4698-9A99-6A2CE980667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4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22.jpeg"/><Relationship Id="rId5" Type="http://schemas.openxmlformats.org/officeDocument/2006/relationships/slideLayout" Target="../slideLayouts/slideLayout4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Modifiez le style du titre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Modifiez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989390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E3AB7DE-8132-4DBE-9A0A-F06073E8AE2F}" type="datetimeFigureOut">
              <a:rPr lang="en-US" altLang="en-US" smtClean="0"/>
              <a:pPr>
                <a:defRPr/>
              </a:pPr>
              <a:t>12/14/2017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989390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35D70246-E7FA-48F7-98AA-08FA48663C71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81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B408A-1D7D-4865-BA31-00629A22F7A2}" type="datetimeFigureOut">
              <a:rPr lang="fr-FR" smtClean="0"/>
              <a:t>14/12/2017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FA785-F223-4F54-B39C-A93B2C139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73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3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hf hdr="0" ftr="0"/>
  <p:txStyles>
    <p:titleStyle>
      <a:lvl1pPr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Arial"/>
          <a:ea typeface="Geneva" charset="-128"/>
          <a:cs typeface="Arial"/>
        </a:defRPr>
      </a:lvl1pPr>
      <a:lvl2pPr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  <a:cs typeface="Arial" pitchFamily="34" charset="0"/>
        </a:defRPr>
      </a:lvl2pPr>
      <a:lvl3pPr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  <a:cs typeface="Arial" pitchFamily="34" charset="0"/>
        </a:defRPr>
      </a:lvl3pPr>
      <a:lvl4pPr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  <a:cs typeface="Arial" pitchFamily="34" charset="0"/>
        </a:defRPr>
      </a:lvl4pPr>
      <a:lvl5pPr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  <a:cs typeface="Arial" pitchFamily="34" charset="0"/>
        </a:defRPr>
      </a:lvl5pPr>
      <a:lvl6pPr marL="457200"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</a:defRPr>
      </a:lvl6pPr>
      <a:lvl7pPr marL="914400"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</a:defRPr>
      </a:lvl7pPr>
      <a:lvl8pPr marL="1371600"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</a:defRPr>
      </a:lvl8pPr>
      <a:lvl9pPr marL="1828800" algn="l" defTabSz="180975" rtl="0" eaLnBrk="1" fontAlgn="base" hangingPunct="1">
        <a:lnSpc>
          <a:spcPts val="2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charset="-128"/>
          <a:cs typeface="Geneva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charset="-128"/>
          <a:cs typeface="Genev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charset="-128"/>
          <a:cs typeface="Genev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251520" y="5805488"/>
            <a:ext cx="7468534" cy="86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ound Same Side Corner Rectangle 6"/>
          <p:cNvSpPr/>
          <p:nvPr/>
        </p:nvSpPr>
        <p:spPr>
          <a:xfrm>
            <a:off x="252480" y="152400"/>
            <a:ext cx="8640000" cy="1295400"/>
          </a:xfrm>
          <a:prstGeom prst="rect">
            <a:avLst/>
          </a:prstGeom>
          <a:solidFill>
            <a:schemeClr val="bg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534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1520" y="1600200"/>
            <a:ext cx="8640960" cy="398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4624" y="6381328"/>
            <a:ext cx="146308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6" name="Rectangle 2"/>
          <p:cNvSpPr txBox="1">
            <a:spLocks/>
          </p:cNvSpPr>
          <p:nvPr/>
        </p:nvSpPr>
        <p:spPr>
          <a:xfrm>
            <a:off x="418456" y="5949280"/>
            <a:ext cx="5184576" cy="5760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85000"/>
              <a:buFont typeface="Arial" pitchFamily="34" charset="0"/>
              <a:buNone/>
              <a:tabLst>
                <a:tab pos="2781300" algn="l"/>
              </a:tabLst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Arial" pitchFamily="34" charset="0"/>
              <a:buNone/>
              <a:tabLst>
                <a:tab pos="2781300" algn="l"/>
              </a:tabLs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10"/>
              </a:spcBef>
              <a:buClr>
                <a:schemeClr val="accent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666666"/>
                </a:solidFill>
              </a:rPr>
              <a:t>Help – Hilfe zur Selbsthilfe</a:t>
            </a:r>
          </a:p>
        </p:txBody>
      </p:sp>
      <p:pic>
        <p:nvPicPr>
          <p:cNvPr id="9" name="Grafik 8" descr="C:\Users\Help\Desktop\1504_Logo\1504_Logos_JPG_final\Help-Logo_RGB.jp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496" y="5625384"/>
            <a:ext cx="1224000" cy="12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491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accent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 Black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85000"/>
        <a:buFont typeface="Arial" pitchFamily="34" charset="0"/>
        <a:buChar char="•"/>
        <a:tabLst>
          <a:tab pos="27813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85000"/>
        <a:buFont typeface="Arial" pitchFamily="34" charset="0"/>
        <a:buChar char="•"/>
        <a:tabLst>
          <a:tab pos="27813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Font typeface="Arial" pitchFamily="34" charset="0"/>
        <a:buChar char="•"/>
        <a:tabLst>
          <a:tab pos="27813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100000"/>
        <a:buFont typeface="Arial" pitchFamily="34" charset="0"/>
        <a:buChar char="•"/>
        <a:tabLst>
          <a:tab pos="2781300" algn="l"/>
        </a:tabLst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Font typeface="Arial" pitchFamily="34" charset="0"/>
        <a:buChar char="•"/>
        <a:tabLst>
          <a:tab pos="2781300" algn="l"/>
        </a:tabLst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630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73736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194560" indent="-182880" algn="l" defTabSz="914400" rtl="0" eaLnBrk="1" latinLnBrk="0" hangingPunct="1">
        <a:spcBef>
          <a:spcPts val="310"/>
        </a:spcBef>
        <a:buClr>
          <a:schemeClr val="accent2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yampite@gmail.com" TargetMode="Externa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F849D-A597-4424-B727-0FB142C976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ysClr val="windowText" lastClr="000000"/>
                </a:solidFill>
              </a:rPr>
              <a:t>How Burkina Faso integrated vulnerable population in its UHC policies and what are the challenges ?</a:t>
            </a:r>
            <a:br>
              <a:rPr lang="en-GB" sz="4000" b="1" dirty="0">
                <a:solidFill>
                  <a:sysClr val="windowText" lastClr="000000"/>
                </a:solidFill>
              </a:rPr>
            </a:br>
            <a:endParaRPr lang="fr-FR" sz="4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2C1E429-752E-4E39-939A-00098E527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550862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070C0"/>
                </a:solidFill>
              </a:rPr>
              <a:t>Implication and </a:t>
            </a:r>
            <a:r>
              <a:rPr lang="fr-FR" sz="3600" b="1" dirty="0" err="1">
                <a:solidFill>
                  <a:srgbClr val="0070C0"/>
                </a:solidFill>
              </a:rPr>
              <a:t>Role</a:t>
            </a:r>
            <a:r>
              <a:rPr lang="fr-FR" sz="3600" b="1" dirty="0">
                <a:solidFill>
                  <a:srgbClr val="0070C0"/>
                </a:solidFill>
              </a:rPr>
              <a:t> of </a:t>
            </a:r>
            <a:r>
              <a:rPr lang="fr-FR" sz="3600" b="1" dirty="0" err="1">
                <a:solidFill>
                  <a:srgbClr val="0070C0"/>
                </a:solidFill>
              </a:rPr>
              <a:t>CSOs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62501464-9827-441F-9202-FF490A6FCA1B}"/>
              </a:ext>
            </a:extLst>
          </p:cNvPr>
          <p:cNvSpPr txBox="1">
            <a:spLocks/>
          </p:cNvSpPr>
          <p:nvPr/>
        </p:nvSpPr>
        <p:spPr>
          <a:xfrm>
            <a:off x="1276350" y="4935537"/>
            <a:ext cx="6858000" cy="1615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Dr S Pierre YAMEOGO, MD, MPH</a:t>
            </a:r>
            <a:br>
              <a:rPr lang="fr-FR" sz="1800" dirty="0"/>
            </a:br>
            <a:r>
              <a:rPr lang="fr-FR" sz="1800" dirty="0" err="1"/>
              <a:t>Technical</a:t>
            </a:r>
            <a:r>
              <a:rPr lang="fr-FR" sz="1800" dirty="0"/>
              <a:t> </a:t>
            </a:r>
            <a:r>
              <a:rPr lang="fr-FR" sz="1800" dirty="0" err="1"/>
              <a:t>Secretary</a:t>
            </a:r>
            <a:r>
              <a:rPr lang="fr-FR" sz="1800" dirty="0"/>
              <a:t> for the UHC in Burkina Faso</a:t>
            </a:r>
          </a:p>
          <a:p>
            <a:r>
              <a:rPr lang="fr-FR" sz="1800" dirty="0"/>
              <a:t>Mob. phone : 00226 70 26 67 39</a:t>
            </a:r>
          </a:p>
          <a:p>
            <a:r>
              <a:rPr lang="fr-FR" sz="1800" dirty="0">
                <a:hlinkClick r:id="rId2"/>
              </a:rPr>
              <a:t>yampite@gmail.com</a:t>
            </a:r>
            <a:r>
              <a:rPr lang="fr-FR" sz="1800" dirty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375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sultat de recherche d'images pour &quot;burkina faso afrique&quot;">
            <a:extLst>
              <a:ext uri="{FF2B5EF4-FFF2-40B4-BE49-F238E27FC236}">
                <a16:creationId xmlns:a16="http://schemas.microsoft.com/office/drawing/2014/main" id="{9275B70C-F22C-404F-BD76-9B4085BF1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r="26632"/>
          <a:stretch/>
        </p:blipFill>
        <p:spPr bwMode="auto">
          <a:xfrm>
            <a:off x="3840480" y="1904281"/>
            <a:ext cx="4674870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120EE6-C3A0-4BC6-9F9E-D3D355CC4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r-FR" b="1"/>
              <a:t>Some data of the country </a:t>
            </a:r>
            <a:endParaRPr lang="fr-FR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5E6EBD-CE05-4257-A634-99BC73979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825625"/>
            <a:ext cx="3390900" cy="4667250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fr-FR" sz="3600" dirty="0"/>
              <a:t>Population 2017 : over 19 millions  (274 400 km2)</a:t>
            </a:r>
          </a:p>
          <a:p>
            <a:r>
              <a:rPr lang="fr-FR" sz="3600" dirty="0"/>
              <a:t>Country </a:t>
            </a:r>
            <a:r>
              <a:rPr lang="fr-FR" sz="3600" dirty="0" err="1"/>
              <a:t>with</a:t>
            </a:r>
            <a:r>
              <a:rPr lang="fr-FR" sz="3600" dirty="0"/>
              <a:t> </a:t>
            </a:r>
            <a:r>
              <a:rPr lang="fr-FR" sz="3600" dirty="0" err="1"/>
              <a:t>low</a:t>
            </a:r>
            <a:r>
              <a:rPr lang="fr-FR" sz="3600" dirty="0"/>
              <a:t> ressources : </a:t>
            </a:r>
          </a:p>
          <a:p>
            <a:r>
              <a:rPr lang="fr-FR" sz="3600" dirty="0" err="1"/>
              <a:t>Mortality</a:t>
            </a:r>
            <a:r>
              <a:rPr lang="fr-FR" sz="3600" dirty="0"/>
              <a:t> rates are </a:t>
            </a:r>
            <a:r>
              <a:rPr lang="fr-FR" sz="3600" dirty="0" err="1"/>
              <a:t>higth</a:t>
            </a:r>
            <a:endParaRPr lang="fr-FR" sz="3600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9115AFF-C8FD-4209-A1B7-3817D5FD978D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581400" y="4159250"/>
            <a:ext cx="2476500" cy="43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343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DEFD1D-ABBF-4E9B-B2CC-59B1E6460F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90"/>
            <a:ext cx="9144000" cy="5143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125D0A7-623A-4A9C-B58F-F3443046CFC9}"/>
              </a:ext>
            </a:extLst>
          </p:cNvPr>
          <p:cNvSpPr txBox="1">
            <a:spLocks/>
          </p:cNvSpPr>
          <p:nvPr/>
        </p:nvSpPr>
        <p:spPr>
          <a:xfrm>
            <a:off x="114300" y="5190449"/>
            <a:ext cx="8915400" cy="148424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3400" dirty="0">
                <a:solidFill>
                  <a:sysClr val="windowText" lastClr="000000"/>
                </a:solidFill>
              </a:rPr>
              <a:t>Today, in Burkina Faso under 5 children and women have access free package care in </a:t>
            </a:r>
          </a:p>
          <a:p>
            <a:r>
              <a:rPr lang="en-GB" sz="3400" dirty="0">
                <a:solidFill>
                  <a:sysClr val="windowText" lastClr="000000"/>
                </a:solidFill>
              </a:rPr>
              <a:t>health </a:t>
            </a:r>
            <a:r>
              <a:rPr lang="en-GB" sz="3400" dirty="0" err="1">
                <a:solidFill>
                  <a:sysClr val="windowText" lastClr="000000"/>
                </a:solidFill>
              </a:rPr>
              <a:t>centers</a:t>
            </a:r>
            <a:r>
              <a:rPr lang="en-GB" sz="3400" dirty="0">
                <a:solidFill>
                  <a:sysClr val="windowText" lastClr="000000"/>
                </a:solidFill>
              </a:rPr>
              <a:t> </a:t>
            </a:r>
            <a:r>
              <a:rPr lang="en-GB" sz="3400" b="1" dirty="0">
                <a:solidFill>
                  <a:sysClr val="windowText" lastClr="000000"/>
                </a:solidFill>
              </a:rPr>
              <a:t>(25% population covered)</a:t>
            </a:r>
          </a:p>
        </p:txBody>
      </p:sp>
    </p:spTree>
    <p:extLst>
      <p:ext uri="{BB962C8B-B14F-4D97-AF65-F5344CB8AC3E}">
        <p14:creationId xmlns:p14="http://schemas.microsoft.com/office/powerpoint/2010/main" val="2966034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24CB01-8ACF-43E9-A5CB-4B0729181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211" y="296887"/>
            <a:ext cx="8369575" cy="699399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Message 1: Strong advocacy by NGOs to policy makers and technicians</a:t>
            </a:r>
            <a:endParaRPr lang="fr-FR" sz="2800" b="1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B86E400-FA68-41BE-9580-71B6002F1B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136236"/>
              </p:ext>
            </p:extLst>
          </p:nvPr>
        </p:nvGraphicFramePr>
        <p:xfrm>
          <a:off x="387210" y="996286"/>
          <a:ext cx="8369576" cy="3195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E9166BA6-0C16-4344-8E45-8F9804FB5FF6}"/>
              </a:ext>
            </a:extLst>
          </p:cNvPr>
          <p:cNvSpPr/>
          <p:nvPr/>
        </p:nvSpPr>
        <p:spPr>
          <a:xfrm flipH="1">
            <a:off x="1637730" y="5167311"/>
            <a:ext cx="6741992" cy="1590063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/>
              <a:t>National </a:t>
            </a:r>
            <a:r>
              <a:rPr lang="fr-FR" sz="2800" dirty="0" err="1"/>
              <a:t>Policie</a:t>
            </a:r>
            <a:r>
              <a:rPr lang="fr-FR" sz="2800" dirty="0"/>
              <a:t> of free care for </a:t>
            </a:r>
            <a:r>
              <a:rPr lang="fr-FR" sz="2800" dirty="0" err="1"/>
              <a:t>vulnerable</a:t>
            </a:r>
            <a:r>
              <a:rPr lang="fr-FR" sz="2800" dirty="0"/>
              <a:t> population </a:t>
            </a:r>
            <a:r>
              <a:rPr lang="fr-FR" sz="2800" dirty="0" err="1"/>
              <a:t>since</a:t>
            </a:r>
            <a:r>
              <a:rPr lang="fr-FR" sz="2800" dirty="0"/>
              <a:t> April 2, 2016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4DF24C7C-4E55-4C5F-8738-ECB8ED995A64}"/>
              </a:ext>
            </a:extLst>
          </p:cNvPr>
          <p:cNvSpPr/>
          <p:nvPr/>
        </p:nvSpPr>
        <p:spPr>
          <a:xfrm>
            <a:off x="4571998" y="4191498"/>
            <a:ext cx="682390" cy="9758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77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F0DC9-0795-4555-BB38-DB6742AF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56324" cy="1325563"/>
          </a:xfrm>
        </p:spPr>
        <p:txBody>
          <a:bodyPr/>
          <a:lstStyle/>
          <a:p>
            <a:r>
              <a:rPr lang="en-US" dirty="0"/>
              <a:t>Free health care package : p</a:t>
            </a:r>
            <a:r>
              <a:rPr lang="en-US" b="1" dirty="0"/>
              <a:t>rinciple of progressivity </a:t>
            </a:r>
            <a:endParaRPr lang="fr-FR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BF18DE-F72A-41B6-97DD-E2476489A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690689"/>
            <a:ext cx="8825948" cy="4499526"/>
          </a:xfrm>
        </p:spPr>
        <p:txBody>
          <a:bodyPr>
            <a:normAutofit/>
          </a:bodyPr>
          <a:lstStyle/>
          <a:p>
            <a:r>
              <a:rPr lang="en-US" b="1" dirty="0"/>
              <a:t>Children under 5 years</a:t>
            </a:r>
          </a:p>
          <a:p>
            <a:r>
              <a:rPr lang="en-US" dirty="0"/>
              <a:t>Women (pregnancy, delivery, obstetric fistula, Screening and treat  precancerous lesions of the cervix)</a:t>
            </a:r>
          </a:p>
          <a:p>
            <a:r>
              <a:rPr lang="en-US" b="1" dirty="0"/>
              <a:t>All services (drugs, consultations, evacuations, hostelries, tests)</a:t>
            </a:r>
          </a:p>
          <a:p>
            <a:r>
              <a:rPr lang="en-US" dirty="0"/>
              <a:t>Health centers of all levels, private taken into account</a:t>
            </a:r>
          </a:p>
          <a:p>
            <a:r>
              <a:rPr lang="en-US" b="1" dirty="0"/>
              <a:t>Essential care for both vulnerable groups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Population covered: about 25% of the total population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AB6EF-6D5A-4479-B4DB-5F175FB7A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228747" cy="1326515"/>
          </a:xfrm>
        </p:spPr>
        <p:txBody>
          <a:bodyPr/>
          <a:lstStyle/>
          <a:p>
            <a:r>
              <a:rPr lang="fr-FR" b="1" dirty="0"/>
              <a:t>Message 2: Simple model design and implication of the </a:t>
            </a:r>
            <a:r>
              <a:rPr lang="fr-FR" b="1" dirty="0" err="1"/>
              <a:t>CSOs</a:t>
            </a:r>
            <a:endParaRPr lang="fr-FR" b="1" dirty="0"/>
          </a:p>
        </p:txBody>
      </p:sp>
      <p:sp>
        <p:nvSpPr>
          <p:cNvPr id="3" name="Espace réservé du contenu 2"/>
          <p:cNvSpPr txBox="1">
            <a:spLocks noGrp="1" noChangeArrowheads="1"/>
          </p:cNvSpPr>
          <p:nvPr>
            <p:ph idx="1"/>
          </p:nvPr>
        </p:nvSpPr>
        <p:spPr>
          <a:xfrm>
            <a:off x="628650" y="1824990"/>
            <a:ext cx="8473440" cy="411924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fontAlgn="auto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lang="en-US" altLang="ko-KR" sz="3200" dirty="0">
                <a:latin typeface="Calibri" charset="0"/>
                <a:ea typeface="Calibri" charset="0"/>
              </a:rPr>
              <a:t>Implementation approach: "learning by doing" during 20 months before drafting final application texts</a:t>
            </a:r>
          </a:p>
          <a:p>
            <a:pPr marL="0" indent="0" algn="l" defTabSz="914400" fontAlgn="auto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None/>
            </a:pPr>
            <a:endParaRPr lang="ko-KR" altLang="en-US" sz="3200" dirty="0">
              <a:latin typeface="Calibri" charset="0"/>
              <a:ea typeface="Calibri" charset="0"/>
            </a:endParaRPr>
          </a:p>
          <a:p>
            <a:pPr marL="0" indent="0" algn="l" defTabSz="914400" fontAlgn="auto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None/>
            </a:pPr>
            <a:r>
              <a:rPr lang="en-US" altLang="ko-KR" sz="3200" b="1" dirty="0">
                <a:solidFill>
                  <a:srgbClr val="0070C0"/>
                </a:solidFill>
                <a:latin typeface="Calibri" charset="0"/>
                <a:ea typeface="Calibri" charset="0"/>
              </a:rPr>
              <a:t>Principle of separation of certain functions:</a:t>
            </a:r>
          </a:p>
          <a:p>
            <a:pPr marL="0" indent="0" algn="l" defTabSz="914400" fontAlgn="auto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None/>
            </a:pPr>
            <a:endParaRPr lang="ko-KR" altLang="en-US" sz="3200" b="1" dirty="0">
              <a:solidFill>
                <a:srgbClr val="0070C0"/>
              </a:solidFill>
              <a:latin typeface="Calibri" charset="0"/>
              <a:ea typeface="Calibri" charset="0"/>
            </a:endParaRPr>
          </a:p>
          <a:p>
            <a:pPr marL="228600" indent="-228600" algn="l" defTabSz="914400" fontAlgn="auto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lang="en-US" altLang="ko-KR" sz="3200" b="1" dirty="0">
                <a:solidFill>
                  <a:srgbClr val="0070C0"/>
                </a:solidFill>
                <a:latin typeface="Calibri" charset="0"/>
                <a:ea typeface="Calibri" charset="0"/>
              </a:rPr>
              <a:t>The effectiveness control function is carried out by the civil society (4 NGOs TDH, Help, ACF, SCI)</a:t>
            </a:r>
            <a:endParaRPr lang="ko-KR" altLang="en-US" sz="3200" b="1" dirty="0">
              <a:solidFill>
                <a:srgbClr val="0070C0"/>
              </a:solidFill>
              <a:latin typeface="Calibri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5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1457FE-2E14-44C4-98C4-2099FAD50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115300" cy="1325880"/>
          </a:xfr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914400" fontAlgn="auto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dirty="0">
                <a:latin typeface="Calibri Light" charset="0"/>
                <a:ea typeface="Calibri Light" charset="0"/>
              </a:rPr>
              <a:t>Build </a:t>
            </a:r>
            <a:r>
              <a:rPr lang="en-US" altLang="ko-KR" sz="3600" b="1" dirty="0">
                <a:latin typeface="Calibri Light" charset="0"/>
                <a:ea typeface="Calibri Light" charset="0"/>
              </a:rPr>
              <a:t>effective </a:t>
            </a:r>
            <a:r>
              <a:rPr lang="en-US" altLang="ko-KR" sz="3600" dirty="0">
                <a:latin typeface="Calibri Light" charset="0"/>
                <a:ea typeface="Calibri Light" charset="0"/>
              </a:rPr>
              <a:t>separation of functions  </a:t>
            </a:r>
            <a:endParaRPr lang="ko-KR" altLang="en-US" sz="3600" dirty="0">
              <a:latin typeface="Calibri Light" charset="0"/>
              <a:ea typeface="Calibri Light" charset="0"/>
            </a:endParaRPr>
          </a:p>
        </p:txBody>
      </p:sp>
      <p:grpSp>
        <p:nvGrpSpPr>
          <p:cNvPr id="4" name="Diagram 4"/>
          <p:cNvGrpSpPr/>
          <p:nvPr/>
        </p:nvGrpSpPr>
        <p:grpSpPr>
          <a:xfrm>
            <a:off x="80693" y="1717361"/>
            <a:ext cx="8750341" cy="4417374"/>
            <a:chOff x="80693" y="1717361"/>
            <a:chExt cx="8750341" cy="4417374"/>
          </a:xfrm>
        </p:grpSpPr>
        <p:sp>
          <p:nvSpPr>
            <p:cNvPr id="3" name="Diagram 1"/>
            <p:cNvSpPr>
              <a:spLocks noGrp="1" noChangeArrowheads="1"/>
            </p:cNvSpPr>
            <p:nvPr/>
          </p:nvSpPr>
          <p:spPr>
            <a:xfrm>
              <a:off x="3624898" y="4150996"/>
              <a:ext cx="1983739" cy="1983739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15875" tIns="15875" rIns="15875" bIns="15875" anchor="ctr" upright="1"/>
            <a:lstStyle/>
            <a:p>
              <a:pPr marL="0" indent="0" algn="ctr" defTabSz="914400" eaLnBrk="0" fontAlgn="auto" latinLnBrk="0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FontTx/>
                <a:buNone/>
              </a:pPr>
              <a:r>
                <a:rPr lang="en-US" altLang="ko-KR" sz="2500" dirty="0">
                  <a:latin typeface="Calibri" charset="0"/>
                  <a:ea typeface="Calibri" charset="0"/>
                </a:rPr>
                <a:t>Free care for vulnerable </a:t>
              </a:r>
              <a:endParaRPr lang="ko-KR" altLang="en-US" sz="2500" dirty="0">
                <a:latin typeface="Calibri" charset="0"/>
                <a:ea typeface="Calibri" charset="0"/>
              </a:endParaRPr>
            </a:p>
          </p:txBody>
        </p:sp>
        <p:sp>
          <p:nvSpPr>
            <p:cNvPr id="5" name="Diagram 1"/>
            <p:cNvSpPr>
              <a:spLocks noGrp="1" noChangeArrowheads="1"/>
            </p:cNvSpPr>
            <p:nvPr/>
          </p:nvSpPr>
          <p:spPr>
            <a:xfrm rot="13376821">
              <a:off x="3086147" y="4044118"/>
              <a:ext cx="818506" cy="456565"/>
            </a:xfrm>
            <a:prstGeom prst="leftArrow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anchor="ctr"/>
            <a:lstStyle/>
            <a:p>
              <a:pPr marL="0" indent="0" algn="ct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/>
            </a:p>
          </p:txBody>
        </p:sp>
        <p:sp>
          <p:nvSpPr>
            <p:cNvPr id="6" name="Diagram 1"/>
            <p:cNvSpPr>
              <a:spLocks noGrp="1" noChangeArrowheads="1"/>
            </p:cNvSpPr>
            <p:nvPr/>
          </p:nvSpPr>
          <p:spPr>
            <a:xfrm>
              <a:off x="80693" y="2395056"/>
              <a:ext cx="3106222" cy="1660857"/>
            </a:xfrm>
            <a:prstGeom prst="roundRect">
              <a:avLst>
                <a:gd name="adj" fmla="val 10000"/>
              </a:avLst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36195" tIns="36195" rIns="36195" bIns="36195" anchor="ctr" upright="1"/>
            <a:lstStyle/>
            <a:p>
              <a:pPr algn="ctr" eaLnBrk="0">
                <a:lnSpc>
                  <a:spcPct val="90000"/>
                </a:lnSpc>
                <a:spcAft>
                  <a:spcPts val="800"/>
                </a:spcAft>
              </a:pPr>
              <a:r>
                <a:rPr lang="en-US" altLang="ko-KR" sz="2800" dirty="0">
                  <a:latin typeface="Calibri" charset="0"/>
                  <a:ea typeface="Calibri" charset="0"/>
                </a:rPr>
                <a:t>Public and private Health </a:t>
              </a:r>
              <a:r>
                <a:rPr lang="fr-FR" altLang="ko-KR" sz="2800" dirty="0">
                  <a:latin typeface="Calibri" charset="0"/>
                  <a:ea typeface="Calibri" charset="0"/>
                </a:rPr>
                <a:t>workers</a:t>
              </a:r>
              <a:r>
                <a:rPr lang="ko-KR" altLang="fr-FR" sz="2800" dirty="0">
                  <a:latin typeface="Calibri" charset="0"/>
                  <a:ea typeface="Calibri" charset="0"/>
                </a:rPr>
                <a:t> </a:t>
              </a:r>
              <a:r>
                <a:rPr lang="fr-FR" altLang="ko-KR" sz="2800" dirty="0">
                  <a:latin typeface="Calibri" charset="0"/>
                  <a:ea typeface="Calibri" charset="0"/>
                </a:rPr>
                <a:t>: </a:t>
              </a:r>
              <a:r>
                <a:rPr lang="fr-FR" altLang="ko-KR" sz="2800" dirty="0" err="1">
                  <a:latin typeface="Calibri" charset="0"/>
                  <a:ea typeface="Calibri" charset="0"/>
                </a:rPr>
                <a:t>Provide</a:t>
              </a:r>
              <a:r>
                <a:rPr lang="fr-FR" altLang="ko-KR" sz="2800" dirty="0">
                  <a:latin typeface="Calibri" charset="0"/>
                  <a:ea typeface="Calibri" charset="0"/>
                </a:rPr>
                <a:t> free health care</a:t>
              </a:r>
              <a:endParaRPr lang="en-US" altLang="ko-KR" sz="2800" dirty="0">
                <a:latin typeface="Calibri" charset="0"/>
                <a:ea typeface="Calibri" charset="0"/>
              </a:endParaRPr>
            </a:p>
          </p:txBody>
        </p:sp>
        <p:sp>
          <p:nvSpPr>
            <p:cNvPr id="7" name="Diagram 1"/>
            <p:cNvSpPr>
              <a:spLocks noGrp="1" noChangeArrowheads="1"/>
            </p:cNvSpPr>
            <p:nvPr/>
          </p:nvSpPr>
          <p:spPr>
            <a:xfrm rot="16200000">
              <a:off x="4154012" y="3459957"/>
              <a:ext cx="925509" cy="456565"/>
            </a:xfrm>
            <a:prstGeom prst="leftArrow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anchor="ctr"/>
            <a:lstStyle/>
            <a:p>
              <a:pPr marL="0" indent="0" algn="ct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/>
            </a:p>
          </p:txBody>
        </p:sp>
        <p:sp>
          <p:nvSpPr>
            <p:cNvPr id="8" name="Diagram 1"/>
            <p:cNvSpPr>
              <a:spLocks noGrp="1" noChangeArrowheads="1"/>
            </p:cNvSpPr>
            <p:nvPr/>
          </p:nvSpPr>
          <p:spPr>
            <a:xfrm>
              <a:off x="3672925" y="1717361"/>
              <a:ext cx="2470254" cy="1508125"/>
            </a:xfrm>
            <a:prstGeom prst="roundRect">
              <a:avLst>
                <a:gd name="adj" fmla="val 10000"/>
              </a:avLst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36195" tIns="36195" rIns="36195" bIns="36195" anchor="ctr" upright="1"/>
            <a:lstStyle/>
            <a:p>
              <a:pPr marL="0" indent="0" algn="ctr" defTabSz="914400" eaLnBrk="0" fontAlgn="auto" latinLnBrk="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</a:pPr>
              <a:r>
                <a:rPr lang="en-US" altLang="ko-KR" sz="2800" dirty="0">
                  <a:latin typeface="Calibri" charset="0"/>
                  <a:ea typeface="Calibri" charset="0"/>
                </a:rPr>
                <a:t>Government and PTF : financing and regulation</a:t>
              </a:r>
              <a:endParaRPr lang="ko-KR" altLang="en-US" sz="2800" dirty="0">
                <a:latin typeface="Calibri" charset="0"/>
                <a:ea typeface="Calibri" charset="0"/>
              </a:endParaRPr>
            </a:p>
          </p:txBody>
        </p:sp>
        <p:sp>
          <p:nvSpPr>
            <p:cNvPr id="9" name="Diagram 1"/>
            <p:cNvSpPr>
              <a:spLocks noGrp="1" noChangeArrowheads="1"/>
            </p:cNvSpPr>
            <p:nvPr/>
          </p:nvSpPr>
          <p:spPr>
            <a:xfrm rot="19986784">
              <a:off x="5347984" y="3996734"/>
              <a:ext cx="1281246" cy="456565"/>
            </a:xfrm>
            <a:prstGeom prst="leftArrow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anchor="ctr"/>
            <a:lstStyle/>
            <a:p>
              <a:pPr marL="0" indent="0" algn="ct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/>
            </a:p>
          </p:txBody>
        </p:sp>
        <p:sp>
          <p:nvSpPr>
            <p:cNvPr id="10" name="Diagram 1"/>
            <p:cNvSpPr>
              <a:spLocks noGrp="1" noChangeArrowheads="1"/>
            </p:cNvSpPr>
            <p:nvPr/>
          </p:nvSpPr>
          <p:spPr>
            <a:xfrm>
              <a:off x="6612259" y="2633345"/>
              <a:ext cx="2218775" cy="1508125"/>
            </a:xfrm>
            <a:prstGeom prst="roundRect">
              <a:avLst>
                <a:gd name="adj" fmla="val 10000"/>
              </a:avLst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36195" tIns="36195" rIns="36195" bIns="36195" anchor="ctr" upright="1"/>
            <a:lstStyle/>
            <a:p>
              <a:pPr marL="0" indent="0" algn="ctr" defTabSz="914400" eaLnBrk="0" fontAlgn="auto" latinLnBrk="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</a:pPr>
              <a:r>
                <a:rPr lang="en-US" altLang="ko-KR" sz="2800" dirty="0">
                  <a:latin typeface="Calibri" charset="0"/>
                  <a:ea typeface="Calibri" charset="0"/>
                </a:rPr>
                <a:t>CSOs : control, alerts, checking</a:t>
              </a:r>
              <a:endParaRPr lang="ko-KR" altLang="en-US" sz="2800" dirty="0">
                <a:latin typeface="Calibri" charset="0"/>
                <a:ea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691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2C9A7-510A-4719-A602-D4E644CE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b="1" dirty="0">
                <a:latin typeface="Calibri Light" charset="0"/>
                <a:ea typeface="Calibri Light" charset="0"/>
              </a:rPr>
              <a:t>Role and functions of the CSOs</a:t>
            </a:r>
            <a:endParaRPr lang="fr-FR" b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9E5C78-F9CC-4F8E-9DBE-BCC98C103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421" y="1535113"/>
            <a:ext cx="5459104" cy="639762"/>
          </a:xfrm>
          <a:ln w="28575">
            <a:solidFill>
              <a:srgbClr val="0070C0"/>
            </a:solidFill>
          </a:ln>
        </p:spPr>
        <p:txBody>
          <a:bodyPr/>
          <a:lstStyle/>
          <a:p>
            <a:r>
              <a:rPr lang="fr-FR" sz="2800" dirty="0"/>
              <a:t>In the health centers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0103048-17F4-4CD9-8868-A3117EEE1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7421" y="2174875"/>
            <a:ext cx="5459104" cy="4526176"/>
          </a:xfrm>
          <a:ln w="28575">
            <a:solidFill>
              <a:srgbClr val="0070C0"/>
            </a:solidFill>
          </a:ln>
        </p:spPr>
        <p:txBody>
          <a:bodyPr/>
          <a:lstStyle/>
          <a:p>
            <a:r>
              <a:rPr lang="en-US" sz="2600" dirty="0"/>
              <a:t>Check the level of effectiveness of free care</a:t>
            </a:r>
          </a:p>
          <a:p>
            <a:r>
              <a:rPr lang="en-US" sz="2600" dirty="0"/>
              <a:t>Check the concordances of financial data and quantity of service</a:t>
            </a:r>
          </a:p>
          <a:p>
            <a:r>
              <a:rPr lang="en-US" sz="2600" dirty="0"/>
              <a:t>Calculate indicators of rational use of medicines</a:t>
            </a:r>
          </a:p>
          <a:p>
            <a:r>
              <a:rPr lang="en-US" sz="2600" dirty="0"/>
              <a:t>Measure customer satisfaction: racket alerts, payments wrong.</a:t>
            </a:r>
          </a:p>
          <a:p>
            <a:r>
              <a:rPr lang="en-US" sz="2600" dirty="0"/>
              <a:t>Collect denunciations and good practices</a:t>
            </a:r>
            <a:endParaRPr lang="fr-FR" sz="26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CE38817-F51F-45BB-89C9-98BE9B9C4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36525" y="1514380"/>
            <a:ext cx="3330055" cy="639762"/>
          </a:xfrm>
          <a:ln w="28575">
            <a:solidFill>
              <a:srgbClr val="0070C0"/>
            </a:solidFill>
          </a:ln>
        </p:spPr>
        <p:txBody>
          <a:bodyPr/>
          <a:lstStyle/>
          <a:p>
            <a:r>
              <a:rPr lang="fr-FR" sz="2800" dirty="0"/>
              <a:t>In the </a:t>
            </a:r>
            <a:r>
              <a:rPr lang="fr-FR" sz="2800" dirty="0" err="1"/>
              <a:t>household</a:t>
            </a:r>
            <a:endParaRPr lang="fr-FR" sz="28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55D25EF-B46B-487D-A40B-10D2F90D7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36525" y="2174874"/>
            <a:ext cx="3330054" cy="4526175"/>
          </a:xfrm>
          <a:ln w="28575">
            <a:solidFill>
              <a:srgbClr val="0070C0"/>
            </a:solidFill>
          </a:ln>
        </p:spPr>
        <p:txBody>
          <a:bodyPr/>
          <a:lstStyle/>
          <a:p>
            <a:r>
              <a:rPr lang="en-US" sz="2600" dirty="0"/>
              <a:t>Check the existence of patients</a:t>
            </a:r>
          </a:p>
          <a:p>
            <a:r>
              <a:rPr lang="en-US" sz="2600" dirty="0"/>
              <a:t>Collect patient opinion</a:t>
            </a:r>
          </a:p>
          <a:p>
            <a:r>
              <a:rPr lang="en-US" sz="2600" dirty="0"/>
              <a:t>Calculate the level of effectiveness of free care</a:t>
            </a:r>
          </a:p>
          <a:p>
            <a:r>
              <a:rPr lang="en-US" sz="2600" dirty="0"/>
              <a:t>Collect denunciations and good practices</a:t>
            </a:r>
            <a:endParaRPr lang="fr-FR" sz="2600" dirty="0"/>
          </a:p>
        </p:txBody>
      </p:sp>
    </p:spTree>
    <p:extLst>
      <p:ext uri="{BB962C8B-B14F-4D97-AF65-F5344CB8AC3E}">
        <p14:creationId xmlns:p14="http://schemas.microsoft.com/office/powerpoint/2010/main" val="437415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7">
            <a:extLst>
              <a:ext uri="{FF2B5EF4-FFF2-40B4-BE49-F238E27FC236}">
                <a16:creationId xmlns:a16="http://schemas.microsoft.com/office/drawing/2014/main" id="{8B466BAC-C443-4260-B9DE-509635A83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19250"/>
            <a:ext cx="5067300" cy="46101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7A5AA2-E407-42CC-BF4B-EA50FD8D8DE2}"/>
              </a:ext>
            </a:extLst>
          </p:cNvPr>
          <p:cNvSpPr txBox="1"/>
          <p:nvPr/>
        </p:nvSpPr>
        <p:spPr>
          <a:xfrm>
            <a:off x="723332" y="334744"/>
            <a:ext cx="5258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/>
              <a:t>Household</a:t>
            </a:r>
            <a:r>
              <a:rPr lang="fr-FR" sz="3200" b="1" dirty="0"/>
              <a:t> </a:t>
            </a:r>
            <a:r>
              <a:rPr lang="fr-FR" sz="3200" b="1" dirty="0" err="1"/>
              <a:t>survey</a:t>
            </a:r>
            <a:r>
              <a:rPr lang="fr-FR" sz="3200" b="1" dirty="0"/>
              <a:t> by CSO </a:t>
            </a:r>
          </a:p>
          <a:p>
            <a:r>
              <a:rPr lang="fr-FR" sz="3200" b="1" dirty="0"/>
              <a:t>NGO : Help monitor</a:t>
            </a:r>
          </a:p>
        </p:txBody>
      </p:sp>
    </p:spTree>
    <p:extLst>
      <p:ext uri="{BB962C8B-B14F-4D97-AF65-F5344CB8AC3E}">
        <p14:creationId xmlns:p14="http://schemas.microsoft.com/office/powerpoint/2010/main" val="5948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285147" y="404813"/>
            <a:ext cx="8612872" cy="482600"/>
          </a:xfrm>
        </p:spPr>
        <p:txBody>
          <a:bodyPr/>
          <a:lstStyle/>
          <a:p>
            <a:r>
              <a:rPr lang="fr-CH" dirty="0"/>
              <a:t>Example of </a:t>
            </a:r>
            <a:r>
              <a:rPr lang="fr-CH" dirty="0" err="1"/>
              <a:t>results</a:t>
            </a:r>
            <a:r>
              <a:rPr lang="fr-CH" dirty="0"/>
              <a:t> </a:t>
            </a:r>
          </a:p>
          <a:p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285148" y="887413"/>
            <a:ext cx="8612871" cy="4000723"/>
          </a:xfrm>
        </p:spPr>
        <p:txBody>
          <a:bodyPr/>
          <a:lstStyle/>
          <a:p>
            <a:pPr lvl="1"/>
            <a:r>
              <a:rPr lang="fr-CH" sz="2100" dirty="0"/>
              <a:t>Typologie des dysfonctionnements (Évolution de la typologie des cas) 1/2</a:t>
            </a:r>
          </a:p>
          <a:p>
            <a:pPr marL="0" indent="0">
              <a:buNone/>
            </a:pPr>
            <a:endParaRPr lang="fr-CH" sz="1800" dirty="0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594518139"/>
              </p:ext>
            </p:extLst>
          </p:nvPr>
        </p:nvGraphicFramePr>
        <p:xfrm>
          <a:off x="545910" y="1614487"/>
          <a:ext cx="8352109" cy="351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lipse 4"/>
          <p:cNvSpPr/>
          <p:nvPr/>
        </p:nvSpPr>
        <p:spPr>
          <a:xfrm>
            <a:off x="171450" y="5186363"/>
            <a:ext cx="5672137" cy="11715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Quelle place pour le médicament?</a:t>
            </a:r>
          </a:p>
        </p:txBody>
      </p:sp>
    </p:spTree>
    <p:extLst>
      <p:ext uri="{BB962C8B-B14F-4D97-AF65-F5344CB8AC3E}">
        <p14:creationId xmlns:p14="http://schemas.microsoft.com/office/powerpoint/2010/main" val="72748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Quantité de césariennes transmise et contrôlée au CHU-YO 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250824" y="1196752"/>
          <a:ext cx="8785671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0947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58FA5D-4F49-4CA1-ADB7-B85A41218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 and achievements</a:t>
            </a:r>
            <a:endParaRPr lang="fr-FR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2C3A70-9AB4-48AD-A392-60E2B23B2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4865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Effectiveness of free healthcare: millions of beneficiaries</a:t>
            </a:r>
          </a:p>
          <a:p>
            <a:r>
              <a:rPr lang="en-US" dirty="0"/>
              <a:t>Regular disbursements of funds for the purchase of free healthcare: an average of CFAF 30 billion per year (US $ 53,177,866 per year), about 21% of total annual household expenditures</a:t>
            </a:r>
          </a:p>
          <a:p>
            <a:r>
              <a:rPr lang="en-US" b="1" dirty="0"/>
              <a:t>Strong involvement of the civil society in the follow-up: alerts of frauds, ruptures, dysfunctions ...</a:t>
            </a:r>
          </a:p>
          <a:p>
            <a:r>
              <a:rPr lang="en-US" b="1" dirty="0"/>
              <a:t>Strong political commitment: Presidency, Prime Minister, National Assembly take part in the biannual follow-up meetings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732396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666FF-B576-40DD-B33E-5D9B716C1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Lessons Learned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75C886-6EE7-4FF1-B47F-39916BAE2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35157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learning by doing approach has firmly established the strategy of free care</a:t>
            </a:r>
          </a:p>
          <a:p>
            <a:r>
              <a:rPr lang="en-US" dirty="0"/>
              <a:t>The flexibility of the financial management procedures is the key to success: real involvement and support of financial actors</a:t>
            </a:r>
          </a:p>
          <a:p>
            <a:r>
              <a:rPr lang="en-US" dirty="0"/>
              <a:t>The principle of progressivity in the inclusion of free benefits has made it possible to financially support the social measure</a:t>
            </a:r>
          </a:p>
          <a:p>
            <a:r>
              <a:rPr lang="en-US" b="1" dirty="0"/>
              <a:t>Delegating monitoring to civil society has had two major effects: raising people's awareness of their rights and supporting decision-makers in solving problems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0536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40BFE-931D-496E-87D6-E0CD0A4E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Message 3: challenges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A6F5B3-941C-4711-A65C-FFE2C096A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72450" cy="370171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Permanent availability of drugs, additional tests in health facilities: many drugs shortage</a:t>
            </a:r>
          </a:p>
          <a:p>
            <a:r>
              <a:rPr lang="en-US" sz="3200" b="1" dirty="0"/>
              <a:t>The eradication of irregularities : fraud, fictitious patients, discrepancies in invoicing</a:t>
            </a:r>
          </a:p>
          <a:p>
            <a:r>
              <a:rPr lang="en-US" sz="3200" b="1"/>
              <a:t>Some </a:t>
            </a:r>
            <a:r>
              <a:rPr lang="en-US" sz="3200" b="1" dirty="0"/>
              <a:t>health workers do not accept the principle of control by NGOs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>
                <a:solidFill>
                  <a:srgbClr val="FF0000"/>
                </a:solidFill>
              </a:rPr>
              <a:t>Always responding to alerts of the CSOs</a:t>
            </a:r>
          </a:p>
          <a:p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06551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8BE50B-1E42-43A5-97F3-87B801615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Message 3: challenges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9ED585-3E45-436E-A92E-22D374325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825625"/>
            <a:ext cx="847725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Financial sustainability: inclusion of other benefits in the free care package (Family Planning, elderly)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Extension of free services at Community level from 2018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Implementation of a strategic care purchase model: establish packages for GHS, purchase care based on health facility performance level that will be audited and ranked between one and five stars.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868942542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theme/theme1.xml><?xml version="1.0" encoding="utf-8"?>
<a:theme xmlns:a="http://schemas.openxmlformats.org/drawingml/2006/main" name="OP_template_final_small_photos_FR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dh_PPT_Model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Help_Präsentation_Vorlage">
  <a:themeElements>
    <a:clrScheme name="Benutzerdefiniert 1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FFDD00"/>
      </a:accent1>
      <a:accent2>
        <a:srgbClr val="0038A8"/>
      </a:accent2>
      <a:accent3>
        <a:srgbClr val="AF1E2D"/>
      </a:accent3>
      <a:accent4>
        <a:srgbClr val="FFFFFF"/>
      </a:accent4>
      <a:accent5>
        <a:srgbClr val="BFBFBF"/>
      </a:accent5>
      <a:accent6>
        <a:srgbClr val="FFFFFF"/>
      </a:accent6>
      <a:hlink>
        <a:srgbClr val="AF1E2D"/>
      </a:hlink>
      <a:folHlink>
        <a:srgbClr val="AF1E2D"/>
      </a:folHlink>
    </a:clrScheme>
    <a:fontScheme name="Help Typ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Prefab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00000"/>
              </a:schemeClr>
            </a:gs>
            <a:gs pos="30000">
              <a:schemeClr val="phClr">
                <a:tint val="60000"/>
                <a:satMod val="250000"/>
              </a:schemeClr>
            </a:gs>
            <a:gs pos="50000">
              <a:schemeClr val="phClr">
                <a:tint val="57000"/>
                <a:satMod val="250000"/>
              </a:schemeClr>
            </a:gs>
            <a:gs pos="100000">
              <a:schemeClr val="phClr">
                <a:tint val="17000"/>
                <a:satMod val="350000"/>
              </a:schemeClr>
            </a:gs>
          </a:gsLst>
          <a:lin ang="4000000" scaled="1"/>
        </a:gra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0000" algn="ct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110000" algn="ctr" rotWithShape="0">
              <a:srgbClr val="000000">
                <a:alpha val="65000"/>
              </a:srgbClr>
            </a:outerShdw>
          </a:effectLst>
        </a:effectStyle>
        <a:effectStyle>
          <a:effectLst>
            <a:outerShdw blurRad="120000" algn="ctr" rotWithShape="0">
              <a:srgbClr val="000000">
                <a:alpha val="70000"/>
              </a:srgbClr>
            </a:outerShdw>
          </a:effectLst>
          <a:scene3d>
            <a:camera prst="orthographicFront"/>
            <a:lightRig rig="glow" dir="t">
              <a:rot lat="0" lon="0" rev="1800000"/>
            </a:lightRig>
          </a:scene3d>
          <a:sp3d contourW="12700" prstMaterial="dkEdge">
            <a:bevelT w="50800" h="44450" prst="angle"/>
            <a:contourClr>
              <a:schemeClr val="phClr">
                <a:shade val="4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20000"/>
              </a:schemeClr>
              <a:schemeClr val="phClr">
                <a:tint val="94000"/>
                <a:satMod val="2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Pages>13</Pages>
  <Words>701</Words>
  <Characters>0</Characters>
  <Application>Microsoft Office PowerPoint</Application>
  <DocSecurity>0</DocSecurity>
  <PresentationFormat>Affichage à l'écran (4:3)</PresentationFormat>
  <Lines>0</Lines>
  <Paragraphs>80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15</vt:i4>
      </vt:variant>
    </vt:vector>
  </HeadingPairs>
  <TitlesOfParts>
    <vt:vector size="29" baseType="lpstr">
      <vt:lpstr>ＭＳ Ｐゴシック</vt:lpstr>
      <vt:lpstr>ＭＳ Ｐゴシック</vt:lpstr>
      <vt:lpstr>Arial</vt:lpstr>
      <vt:lpstr>Arial Black</vt:lpstr>
      <vt:lpstr>Calibri</vt:lpstr>
      <vt:lpstr>Calibri Light</vt:lpstr>
      <vt:lpstr>Century Gothic</vt:lpstr>
      <vt:lpstr>Geneva</vt:lpstr>
      <vt:lpstr>Lucida Grande</vt:lpstr>
      <vt:lpstr>Segoe UI</vt:lpstr>
      <vt:lpstr>OP_template_final_small_photos_FR</vt:lpstr>
      <vt:lpstr>Thème Office</vt:lpstr>
      <vt:lpstr>Tdh_PPT_Model_FR</vt:lpstr>
      <vt:lpstr>Help_Präsentation_Vorlage</vt:lpstr>
      <vt:lpstr>How Burkina Faso integrated vulnerable population in its UHC policies and what are the challenges ? </vt:lpstr>
      <vt:lpstr>Some data of the country </vt:lpstr>
      <vt:lpstr>Présentation PowerPoint</vt:lpstr>
      <vt:lpstr>Message 1: Strong advocacy by NGOs to policy makers and technicians</vt:lpstr>
      <vt:lpstr>Free health care package : principle of progressivity </vt:lpstr>
      <vt:lpstr>Message 2: Simple model design and implication of the CSOs</vt:lpstr>
      <vt:lpstr>Build effective separation of functions  </vt:lpstr>
      <vt:lpstr>Role and functions of the CSOs</vt:lpstr>
      <vt:lpstr>Présentation PowerPoint</vt:lpstr>
      <vt:lpstr>Présentation PowerPoint</vt:lpstr>
      <vt:lpstr>Quantité de césariennes transmise et contrôlée au CHU-YO </vt:lpstr>
      <vt:lpstr>Success and achievements</vt:lpstr>
      <vt:lpstr>Key Lessons Learned</vt:lpstr>
      <vt:lpstr>Message 3: challenges</vt:lpstr>
      <vt:lpstr>Message 3: challenges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YAMEOGO</dc:creator>
  <cp:lastModifiedBy>Pierre YAMEOGO</cp:lastModifiedBy>
  <cp:revision>19</cp:revision>
  <dcterms:modified xsi:type="dcterms:W3CDTF">2017-12-14T12:27:05Z</dcterms:modified>
</cp:coreProperties>
</file>