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5" r:id="rId2"/>
  </p:sldMasterIdLst>
  <p:notesMasterIdLst>
    <p:notesMasterId r:id="rId21"/>
  </p:notesMasterIdLst>
  <p:sldIdLst>
    <p:sldId id="295" r:id="rId3"/>
    <p:sldId id="290" r:id="rId4"/>
    <p:sldId id="256" r:id="rId5"/>
    <p:sldId id="261" r:id="rId6"/>
    <p:sldId id="262" r:id="rId7"/>
    <p:sldId id="291" r:id="rId8"/>
    <p:sldId id="292" r:id="rId9"/>
    <p:sldId id="263" r:id="rId10"/>
    <p:sldId id="265" r:id="rId11"/>
    <p:sldId id="266" r:id="rId12"/>
    <p:sldId id="269" r:id="rId13"/>
    <p:sldId id="267" r:id="rId14"/>
    <p:sldId id="268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5" autoAdjust="0"/>
    <p:restoredTop sz="95501" autoAdjust="0"/>
  </p:normalViewPr>
  <p:slideViewPr>
    <p:cSldViewPr snapToGrid="0">
      <p:cViewPr varScale="1">
        <p:scale>
          <a:sx n="70" d="100"/>
          <a:sy n="70" d="100"/>
        </p:scale>
        <p:origin x="83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45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5B080-2397-4926-9433-56ED1220D5B6}" type="datetimeFigureOut">
              <a:rPr lang="fr-FR" smtClean="0"/>
              <a:t>09/02/2017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F23C4-61EF-4F8E-984F-E7AB58814C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787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/>
          </a:p>
        </p:txBody>
      </p:sp>
      <p:sp>
        <p:nvSpPr>
          <p:cNvPr id="51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4190FA0E-0E71-4879-B5D6-046D16704EB9}" type="slidenum">
              <a:rPr lang="fr-FR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21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Ne pas présenter entièrement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F23C4-61EF-4F8E-984F-E7AB58814C9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406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t>2/9/2017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2135189" y="394362"/>
            <a:ext cx="7705725" cy="1296988"/>
          </a:xfrm>
        </p:spPr>
        <p:txBody>
          <a:bodyPr/>
          <a:lstStyle/>
          <a:p>
            <a:pPr algn="ctr"/>
            <a:r>
              <a:rPr lang="fr-FR" sz="3200" b="1" dirty="0">
                <a:latin typeface="Tw Cen MT" panose="020B0602020104020603" pitchFamily="34" charset="0"/>
              </a:rPr>
              <a:t>REPUBLIQUE TOGOLAISE</a:t>
            </a:r>
            <a:r>
              <a:rPr lang="fr-FR" sz="2800" b="1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fr-FR" sz="2800" b="1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fr-FR" sz="1300" b="1" dirty="0">
                <a:solidFill>
                  <a:srgbClr val="005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MINISTERE DE LA SANTE ET DE LA PROTECTION SOCIALE</a:t>
            </a:r>
          </a:p>
        </p:txBody>
      </p:sp>
      <p:sp>
        <p:nvSpPr>
          <p:cNvPr id="4099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AC5ABC4-3DD2-4C00-B3DB-28ECEDA63BE8}" type="slidenum">
              <a:rPr lang="fr-FR">
                <a:solidFill>
                  <a:srgbClr val="898989"/>
                </a:solidFill>
              </a:rPr>
              <a:pPr/>
              <a:t>1</a:t>
            </a:fld>
            <a:endParaRPr lang="fr-FR">
              <a:solidFill>
                <a:srgbClr val="89898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43476" y="5300664"/>
            <a:ext cx="4824413" cy="72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Lomé, 09 février 2017</a:t>
            </a:r>
            <a:endParaRPr lang="fr-FR" sz="1600" b="1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1746914" y="4092598"/>
            <a:ext cx="870727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fr-FR" sz="2400" b="1" dirty="0" smtClean="0">
                <a:latin typeface="Arial Narrow" panose="020B0606020202030204" pitchFamily="34" charset="0"/>
              </a:rPr>
              <a:t>Contribution du secteur privé au financement de la santé</a:t>
            </a:r>
            <a:r>
              <a:rPr lang="en-GB" sz="2000" dirty="0">
                <a:latin typeface="Arial Narrow" panose="020B0606020202030204" pitchFamily="34" charset="0"/>
              </a:rPr>
              <a:t/>
            </a:r>
            <a:br>
              <a:rPr lang="en-GB" sz="2000" dirty="0">
                <a:latin typeface="Arial Narrow" panose="020B0606020202030204" pitchFamily="34" charset="0"/>
              </a:rPr>
            </a:br>
            <a:endParaRPr lang="fr-FR" sz="2000" dirty="0">
              <a:latin typeface="Arial Narrow" panose="020B0606020202030204" pitchFamily="34" charset="0"/>
              <a:ea typeface="Ebrima" panose="02000000000000000000" pitchFamily="2" charset="0"/>
              <a:cs typeface="Kartika" panose="02020503030404060203" pitchFamily="18" charset="0"/>
            </a:endParaRPr>
          </a:p>
        </p:txBody>
      </p:sp>
      <p:sp>
        <p:nvSpPr>
          <p:cNvPr id="4103" name="Rectangle 8"/>
          <p:cNvSpPr>
            <a:spLocks noChangeArrowheads="1"/>
          </p:cNvSpPr>
          <p:nvPr/>
        </p:nvSpPr>
        <p:spPr bwMode="auto">
          <a:xfrm>
            <a:off x="3359150" y="3028950"/>
            <a:ext cx="568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fr-CH" sz="2000" b="1">
                <a:solidFill>
                  <a:srgbClr val="0070C0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Dialogue national sur le financement de la santé </a:t>
            </a:r>
            <a:endParaRPr lang="fr-FR" sz="2400">
              <a:solidFill>
                <a:srgbClr val="0070C0"/>
              </a:solidFill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4689475" y="3419475"/>
            <a:ext cx="2813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fr-CH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_ _ _ _ _ _ _ _ _ _ _ __ _</a:t>
            </a:r>
            <a:endParaRPr lang="fr-FR" sz="2400">
              <a:latin typeface="Georgia" panose="02040502050405020303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4105" name="il_fi" descr="http://www.republicoftogo.com/var/ezflow_site/storage/images/toutes-les-rubriques/medias/a-quelles-armoiries-se-vouer/27857-1-fre-FR/A-quelles-armoiries-se-vouer_article_to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" r="56631" b="15791"/>
          <a:stretch>
            <a:fillRect/>
          </a:stretch>
        </p:blipFill>
        <p:spPr bwMode="auto">
          <a:xfrm>
            <a:off x="5600700" y="1773238"/>
            <a:ext cx="990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4221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Sommaire </a:t>
            </a:r>
            <a:endParaRPr lang="fr-FR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574800"/>
            <a:ext cx="8812655" cy="4375847"/>
          </a:xfrm>
        </p:spPr>
        <p:txBody>
          <a:bodyPr>
            <a:noAutofit/>
          </a:bodyPr>
          <a:lstStyle/>
          <a:p>
            <a:r>
              <a:rPr lang="fr-FR" sz="2800" b="1" dirty="0" smtClean="0">
                <a:latin typeface="Arial Rounded MT Bold" panose="020F0704030504030204" pitchFamily="34" charset="0"/>
              </a:rPr>
              <a:t>1- Analyse situationnelle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Arial Rounded MT Bold" panose="020F0704030504030204" pitchFamily="34" charset="0"/>
              </a:rPr>
              <a:t>Contributions du secteur privé au financement de la santé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Arial Rounded MT Bold" panose="020F0704030504030204" pitchFamily="34" charset="0"/>
              </a:rPr>
              <a:t>Faiblesses du secteur privé</a:t>
            </a:r>
          </a:p>
          <a:p>
            <a:r>
              <a:rPr lang="fr-FR" sz="2800" b="1" dirty="0" smtClean="0">
                <a:latin typeface="Arial Rounded MT Bold" panose="020F0704030504030204" pitchFamily="34" charset="0"/>
              </a:rPr>
              <a:t>2- Pistes </a:t>
            </a:r>
            <a:r>
              <a:rPr lang="fr-FR" sz="2800" b="1" dirty="0">
                <a:latin typeface="Arial Rounded MT Bold" panose="020F0704030504030204" pitchFamily="34" charset="0"/>
              </a:rPr>
              <a:t>de solutions exploitables pour le renforcement de </a:t>
            </a:r>
            <a:r>
              <a:rPr lang="fr-FR" sz="2800" b="1" dirty="0" smtClean="0">
                <a:latin typeface="Arial Rounded MT Bold" panose="020F0704030504030204" pitchFamily="34" charset="0"/>
              </a:rPr>
              <a:t>la </a:t>
            </a:r>
            <a:r>
              <a:rPr lang="fr-FR" sz="2800" b="1" dirty="0">
                <a:latin typeface="Arial Rounded MT Bold" panose="020F0704030504030204" pitchFamily="34" charset="0"/>
              </a:rPr>
              <a:t>participation </a:t>
            </a:r>
            <a:r>
              <a:rPr lang="fr-FR" sz="2800" b="1" dirty="0" smtClean="0">
                <a:latin typeface="Arial Rounded MT Bold" panose="020F0704030504030204" pitchFamily="34" charset="0"/>
              </a:rPr>
              <a:t>du secteur privé et </a:t>
            </a:r>
            <a:r>
              <a:rPr lang="fr-FR" sz="2800" b="1" dirty="0">
                <a:latin typeface="Arial Rounded MT Bold" panose="020F0704030504030204" pitchFamily="34" charset="0"/>
              </a:rPr>
              <a:t>la pérennisation de </a:t>
            </a:r>
            <a:r>
              <a:rPr lang="fr-FR" sz="2800" b="1" dirty="0" smtClean="0">
                <a:latin typeface="Arial Rounded MT Bold" panose="020F0704030504030204" pitchFamily="34" charset="0"/>
              </a:rPr>
              <a:t>ses contributions</a:t>
            </a:r>
            <a:endParaRPr lang="fr-FR" sz="2800" b="1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8221" y="2243667"/>
            <a:ext cx="8596668" cy="1826581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fr-FR" sz="5400" b="1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1 - Analyse Situationnelle</a:t>
            </a:r>
            <a:endParaRPr lang="fr-FR" sz="5400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Acteurs du secteur privé </a:t>
            </a:r>
            <a:endParaRPr lang="fr-FR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762897"/>
            <a:ext cx="8596668" cy="4278465"/>
          </a:xfrm>
        </p:spPr>
        <p:txBody>
          <a:bodyPr/>
          <a:lstStyle/>
          <a:p>
            <a:r>
              <a:rPr lang="fr-FR" b="1" dirty="0">
                <a:latin typeface="Arial Rounded MT Bold" panose="020F0704030504030204" pitchFamily="34" charset="0"/>
              </a:rPr>
              <a:t>Acteurs du secteur privé au Togo </a:t>
            </a:r>
          </a:p>
          <a:p>
            <a:pPr lvl="1"/>
            <a:r>
              <a:rPr lang="fr-FR" dirty="0">
                <a:latin typeface="Arial Rounded MT Bold" panose="020F0704030504030204" pitchFamily="34" charset="0"/>
              </a:rPr>
              <a:t>Le secteur privé de santé (libéral et confessionnel) ;</a:t>
            </a:r>
            <a:endParaRPr lang="fr-FR" sz="1400" dirty="0">
              <a:latin typeface="Arial Rounded MT Bold" panose="020F0704030504030204" pitchFamily="34" charset="0"/>
            </a:endParaRPr>
          </a:p>
          <a:p>
            <a:pPr lvl="1"/>
            <a:r>
              <a:rPr lang="fr-FR" dirty="0">
                <a:latin typeface="Arial Rounded MT Bold" panose="020F0704030504030204" pitchFamily="34" charset="0"/>
              </a:rPr>
              <a:t>Les compagnies d’assurance maladie et les mutuelles de santé ;</a:t>
            </a:r>
            <a:endParaRPr lang="fr-FR" sz="1400" dirty="0">
              <a:latin typeface="Arial Rounded MT Bold" panose="020F0704030504030204" pitchFamily="34" charset="0"/>
            </a:endParaRPr>
          </a:p>
          <a:p>
            <a:pPr lvl="1"/>
            <a:r>
              <a:rPr lang="fr-FR" dirty="0">
                <a:latin typeface="Arial Rounded MT Bold" panose="020F0704030504030204" pitchFamily="34" charset="0"/>
              </a:rPr>
              <a:t>Le patronat (Conseil National du Patronat) ;</a:t>
            </a:r>
            <a:endParaRPr lang="fr-FR" sz="1400" dirty="0">
              <a:latin typeface="Arial Rounded MT Bold" panose="020F0704030504030204" pitchFamily="34" charset="0"/>
            </a:endParaRPr>
          </a:p>
          <a:p>
            <a:pPr lvl="1"/>
            <a:r>
              <a:rPr lang="fr-FR" dirty="0">
                <a:latin typeface="Arial Rounded MT Bold" panose="020F0704030504030204" pitchFamily="34" charset="0"/>
              </a:rPr>
              <a:t>La Chambre de Commerce et d’Industrie du Togo (CCIT) ;</a:t>
            </a:r>
            <a:endParaRPr lang="fr-FR" sz="1400" dirty="0">
              <a:latin typeface="Arial Rounded MT Bold" panose="020F0704030504030204" pitchFamily="34" charset="0"/>
            </a:endParaRPr>
          </a:p>
          <a:p>
            <a:pPr lvl="1"/>
            <a:r>
              <a:rPr lang="fr-FR" dirty="0">
                <a:latin typeface="Arial Rounded MT Bold" panose="020F0704030504030204" pitchFamily="34" charset="0"/>
              </a:rPr>
              <a:t>L’Association des Grandes Entreprises du Togo (AGET) ;</a:t>
            </a:r>
            <a:endParaRPr lang="fr-FR" sz="1400" dirty="0">
              <a:latin typeface="Arial Rounded MT Bold" panose="020F0704030504030204" pitchFamily="34" charset="0"/>
            </a:endParaRPr>
          </a:p>
          <a:p>
            <a:pPr lvl="1"/>
            <a:r>
              <a:rPr lang="fr-FR" dirty="0">
                <a:latin typeface="Arial Rounded MT Bold" panose="020F0704030504030204" pitchFamily="34" charset="0"/>
              </a:rPr>
              <a:t>Les Clubs services, les associations, la diaspora (Togolais de l’Extérieur) et les </a:t>
            </a:r>
            <a:r>
              <a:rPr lang="fr-FR" dirty="0" err="1">
                <a:latin typeface="Arial Rounded MT Bold" panose="020F0704030504030204" pitchFamily="34" charset="0"/>
              </a:rPr>
              <a:t>ONGs</a:t>
            </a:r>
            <a:r>
              <a:rPr lang="fr-FR" dirty="0">
                <a:latin typeface="Arial Rounded MT Bold" panose="020F0704030504030204" pitchFamily="34" charset="0"/>
              </a:rPr>
              <a:t> Internationales. </a:t>
            </a:r>
          </a:p>
          <a:p>
            <a:pPr lvl="1"/>
            <a:endParaRPr lang="fr-FR" sz="1400" dirty="0">
              <a:latin typeface="Arial Rounded MT Bold" panose="020F0704030504030204" pitchFamily="34" charset="0"/>
            </a:endParaRPr>
          </a:p>
          <a:p>
            <a:r>
              <a:rPr lang="fr-FR" b="1" dirty="0">
                <a:latin typeface="Arial Rounded MT Bold" panose="020F0704030504030204" pitchFamily="34" charset="0"/>
              </a:rPr>
              <a:t>Ces acteurs sont structurés en organisations formelles avec lesquelles l’Etat peut discuter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0859" y="1353281"/>
            <a:ext cx="8596668" cy="3880773"/>
          </a:xfrm>
        </p:spPr>
        <p:txBody>
          <a:bodyPr/>
          <a:lstStyle/>
          <a:p>
            <a:r>
              <a:rPr lang="fr-FR" sz="3200" dirty="0">
                <a:latin typeface="Arial Rounded MT Bold" panose="020F0704030504030204" pitchFamily="34" charset="0"/>
              </a:rPr>
              <a:t>La contribution du secteur privé au financement de la santé a été </a:t>
            </a:r>
            <a:r>
              <a:rPr lang="fr-FR" sz="3200" dirty="0" smtClean="0">
                <a:latin typeface="Arial Rounded MT Bold" panose="020F0704030504030204" pitchFamily="34" charset="0"/>
              </a:rPr>
              <a:t>analysée </a:t>
            </a:r>
            <a:r>
              <a:rPr lang="fr-FR" sz="3200" dirty="0">
                <a:latin typeface="Arial Rounded MT Bold" panose="020F0704030504030204" pitchFamily="34" charset="0"/>
              </a:rPr>
              <a:t>sous l’angle de:</a:t>
            </a:r>
          </a:p>
          <a:p>
            <a:endParaRPr lang="fr-FR" sz="1200" b="1" dirty="0">
              <a:latin typeface="Arial Rounded MT Bold" panose="020F0704030504030204" pitchFamily="34" charset="0"/>
            </a:endParaRPr>
          </a:p>
          <a:p>
            <a:pPr lvl="1"/>
            <a:r>
              <a:rPr lang="fr-FR" sz="2400" b="1" dirty="0">
                <a:latin typeface="Arial Rounded MT Bold" panose="020F0704030504030204" pitchFamily="34" charset="0"/>
              </a:rPr>
              <a:t>La disponibilité de l’offre de soins</a:t>
            </a:r>
          </a:p>
          <a:p>
            <a:pPr lvl="1"/>
            <a:r>
              <a:rPr lang="fr-FR" sz="2400" b="1" dirty="0" smtClean="0">
                <a:latin typeface="Arial Rounded MT Bold" panose="020F0704030504030204" pitchFamily="34" charset="0"/>
              </a:rPr>
              <a:t>La protection </a:t>
            </a:r>
            <a:r>
              <a:rPr lang="fr-FR" sz="2400" b="1" dirty="0">
                <a:latin typeface="Arial Rounded MT Bold" panose="020F0704030504030204" pitchFamily="34" charset="0"/>
              </a:rPr>
              <a:t>des risques financiers </a:t>
            </a:r>
          </a:p>
          <a:p>
            <a:pPr lvl="1"/>
            <a:r>
              <a:rPr lang="fr-FR" sz="2400" b="1" dirty="0">
                <a:latin typeface="Arial Rounded MT Bold" panose="020F0704030504030204" pitchFamily="34" charset="0"/>
              </a:rPr>
              <a:t>Autres contributions</a:t>
            </a:r>
          </a:p>
          <a:p>
            <a:endParaRPr lang="fr-FR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3" y="416169"/>
            <a:ext cx="9021837" cy="707571"/>
          </a:xfrm>
        </p:spPr>
        <p:txBody>
          <a:bodyPr>
            <a:normAutofit/>
          </a:bodyPr>
          <a:lstStyle/>
          <a:p>
            <a:r>
              <a:rPr lang="fr-FR" sz="3200" dirty="0" smtClean="0">
                <a:latin typeface="Arial Rounded MT Bold" panose="020F0704030504030204" pitchFamily="34" charset="0"/>
              </a:rPr>
              <a:t>En termes de disponibilité de l’offre de soins</a:t>
            </a:r>
            <a:endParaRPr lang="fr-FR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7394" y="1276140"/>
            <a:ext cx="10515600" cy="505322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fr-FR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Pour le  secteur privé de santé sa contribution se traduit par :</a:t>
            </a:r>
          </a:p>
          <a:p>
            <a:pPr lvl="1">
              <a:lnSpc>
                <a:spcPct val="120000"/>
              </a:lnSpc>
            </a:pPr>
            <a:r>
              <a:rPr lang="fr-FR" dirty="0" smtClean="0">
                <a:latin typeface="Arial Rounded MT Bold" panose="020F0704030504030204" pitchFamily="34" charset="0"/>
              </a:rPr>
              <a:t>Sa capacité à offrir toute la </a:t>
            </a:r>
            <a:r>
              <a:rPr lang="fr-FR" dirty="0">
                <a:latin typeface="Arial Rounded MT Bold" panose="020F0704030504030204" pitchFamily="34" charset="0"/>
              </a:rPr>
              <a:t>gamme de prise en charge des soins de santé (diagnostic, dispensation de médicament, hospitalisation) </a:t>
            </a:r>
            <a:endParaRPr lang="fr-FR" dirty="0" smtClean="0">
              <a:latin typeface="Arial Rounded MT Bold" panose="020F070403050403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fr-FR" dirty="0" smtClean="0">
                <a:latin typeface="Arial Rounded MT Bold" panose="020F0704030504030204" pitchFamily="34" charset="0"/>
              </a:rPr>
              <a:t>Ses </a:t>
            </a:r>
            <a:r>
              <a:rPr lang="fr-FR" dirty="0">
                <a:latin typeface="Arial Rounded MT Bold" panose="020F0704030504030204" pitchFamily="34" charset="0"/>
              </a:rPr>
              <a:t>investissements dans la santé à travers </a:t>
            </a:r>
            <a:r>
              <a:rPr lang="fr-FR" dirty="0" smtClean="0">
                <a:latin typeface="Arial Rounded MT Bold" panose="020F0704030504030204" pitchFamily="34" charset="0"/>
              </a:rPr>
              <a:t>les infrastructures, les équipements, </a:t>
            </a:r>
            <a:r>
              <a:rPr lang="fr-FR" dirty="0">
                <a:latin typeface="Arial Rounded MT Bold" panose="020F0704030504030204" pitchFamily="34" charset="0"/>
              </a:rPr>
              <a:t>le maintien des plateaux techniques, </a:t>
            </a:r>
            <a:r>
              <a:rPr lang="fr-FR" dirty="0" smtClean="0">
                <a:latin typeface="Arial Rounded MT Bold" panose="020F0704030504030204" pitchFamily="34" charset="0"/>
              </a:rPr>
              <a:t>la mobilisation et le développement des Ressources humaines, à travers la </a:t>
            </a:r>
            <a:r>
              <a:rPr lang="fr-FR" dirty="0">
                <a:latin typeface="Arial Rounded MT Bold" panose="020F0704030504030204" pitchFamily="34" charset="0"/>
              </a:rPr>
              <a:t>formation </a:t>
            </a:r>
            <a:r>
              <a:rPr lang="fr-FR" dirty="0" smtClean="0">
                <a:latin typeface="Arial Rounded MT Bold" panose="020F0704030504030204" pitchFamily="34" charset="0"/>
              </a:rPr>
              <a:t>continue et sur </a:t>
            </a:r>
            <a:r>
              <a:rPr lang="fr-FR" dirty="0">
                <a:latin typeface="Arial Rounded MT Bold" panose="020F0704030504030204" pitchFamily="34" charset="0"/>
              </a:rPr>
              <a:t>le tas </a:t>
            </a:r>
            <a:r>
              <a:rPr lang="fr-FR" dirty="0" smtClean="0">
                <a:latin typeface="Arial Rounded MT Bold" panose="020F0704030504030204" pitchFamily="34" charset="0"/>
              </a:rPr>
              <a:t>pour le personnel </a:t>
            </a:r>
            <a:r>
              <a:rPr lang="fr-FR" dirty="0">
                <a:latin typeface="Arial Rounded MT Bold" panose="020F0704030504030204" pitchFamily="34" charset="0"/>
              </a:rPr>
              <a:t>soignant. </a:t>
            </a:r>
          </a:p>
          <a:p>
            <a:pPr lvl="1">
              <a:lnSpc>
                <a:spcPct val="120000"/>
              </a:lnSpc>
            </a:pPr>
            <a:r>
              <a:rPr lang="fr-FR" dirty="0" smtClean="0">
                <a:latin typeface="Arial Rounded MT Bold" panose="020F0704030504030204" pitchFamily="34" charset="0"/>
              </a:rPr>
              <a:t>Sa participation au renforcement du </a:t>
            </a:r>
            <a:r>
              <a:rPr lang="fr-FR" dirty="0">
                <a:latin typeface="Arial Rounded MT Bold" panose="020F0704030504030204" pitchFamily="34" charset="0"/>
              </a:rPr>
              <a:t>maillage </a:t>
            </a:r>
            <a:r>
              <a:rPr lang="fr-FR" dirty="0" smtClean="0">
                <a:latin typeface="Arial Rounded MT Bold" panose="020F0704030504030204" pitchFamily="34" charset="0"/>
              </a:rPr>
              <a:t>territorial pour améliorer  l’accessibilité aux soins.</a:t>
            </a:r>
          </a:p>
          <a:p>
            <a:pPr>
              <a:lnSpc>
                <a:spcPct val="120000"/>
              </a:lnSpc>
            </a:pPr>
            <a:r>
              <a:rPr lang="fr-FR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Pour le secteur </a:t>
            </a:r>
            <a:r>
              <a:rPr lang="fr-FR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privé en </a:t>
            </a:r>
            <a:r>
              <a:rPr lang="fr-FR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général, cette contribution se traduits par :</a:t>
            </a:r>
          </a:p>
          <a:p>
            <a:pPr lvl="1">
              <a:lnSpc>
                <a:spcPct val="120000"/>
              </a:lnSpc>
            </a:pPr>
            <a:r>
              <a:rPr lang="fr-FR" dirty="0" smtClean="0">
                <a:latin typeface="Arial Rounded MT Bold" panose="020F0704030504030204" pitchFamily="34" charset="0"/>
              </a:rPr>
              <a:t>L</a:t>
            </a:r>
            <a:r>
              <a:rPr lang="fr-FR" b="1" dirty="0" smtClean="0">
                <a:latin typeface="Arial Rounded MT Bold" panose="020F0704030504030204" pitchFamily="34" charset="0"/>
              </a:rPr>
              <a:t>es </a:t>
            </a:r>
            <a:r>
              <a:rPr lang="fr-FR" b="1" dirty="0">
                <a:latin typeface="Arial Rounded MT Bold" panose="020F0704030504030204" pitchFamily="34" charset="0"/>
              </a:rPr>
              <a:t>infirmeries et cabinets médicaux </a:t>
            </a:r>
            <a:r>
              <a:rPr lang="fr-FR" b="1" dirty="0" smtClean="0">
                <a:latin typeface="Arial Rounded MT Bold" panose="020F0704030504030204" pitchFamily="34" charset="0"/>
              </a:rPr>
              <a:t>d’entreprises </a:t>
            </a:r>
          </a:p>
          <a:p>
            <a:pPr lvl="1">
              <a:lnSpc>
                <a:spcPct val="120000"/>
              </a:lnSpc>
            </a:pPr>
            <a:r>
              <a:rPr lang="fr-FR" dirty="0" smtClean="0">
                <a:latin typeface="Arial Rounded MT Bold" panose="020F0704030504030204" pitchFamily="34" charset="0"/>
              </a:rPr>
              <a:t>Les </a:t>
            </a:r>
            <a:r>
              <a:rPr lang="fr-FR" b="1" dirty="0" smtClean="0">
                <a:latin typeface="Arial Rounded MT Bold" panose="020F0704030504030204" pitchFamily="34" charset="0"/>
              </a:rPr>
              <a:t>subventions </a:t>
            </a:r>
            <a:r>
              <a:rPr lang="fr-FR" b="1" dirty="0">
                <a:latin typeface="Arial Rounded MT Bold" panose="020F0704030504030204" pitchFamily="34" charset="0"/>
              </a:rPr>
              <a:t>pour la création ou l’aménagement de structures de santé, leurs équipements </a:t>
            </a:r>
            <a:r>
              <a:rPr lang="fr-FR" b="1" dirty="0" smtClean="0">
                <a:latin typeface="Arial Rounded MT Bold" panose="020F0704030504030204" pitchFamily="34" charset="0"/>
              </a:rPr>
              <a:t>dans le cadre de la responsabilité </a:t>
            </a:r>
            <a:r>
              <a:rPr lang="fr-FR" b="1" dirty="0">
                <a:latin typeface="Arial Rounded MT Bold" panose="020F0704030504030204" pitchFamily="34" charset="0"/>
              </a:rPr>
              <a:t>sociétale des entreprises </a:t>
            </a:r>
            <a:r>
              <a:rPr lang="fr-FR" dirty="0">
                <a:latin typeface="Arial Rounded MT Bold" panose="020F0704030504030204" pitchFamily="34" charset="0"/>
              </a:rPr>
              <a:t>(RSE) </a:t>
            </a:r>
          </a:p>
          <a:p>
            <a:pPr lvl="1">
              <a:lnSpc>
                <a:spcPct val="120000"/>
              </a:lnSpc>
            </a:pPr>
            <a:r>
              <a:rPr lang="fr-FR" dirty="0" smtClean="0">
                <a:latin typeface="Arial Rounded MT Bold" panose="020F0704030504030204" pitchFamily="34" charset="0"/>
              </a:rPr>
              <a:t>Les </a:t>
            </a:r>
            <a:r>
              <a:rPr lang="fr-FR" b="1" dirty="0" smtClean="0">
                <a:latin typeface="Arial Rounded MT Bold" panose="020F0704030504030204" pitchFamily="34" charset="0"/>
              </a:rPr>
              <a:t>dons</a:t>
            </a:r>
            <a:r>
              <a:rPr lang="fr-FR" b="1" dirty="0">
                <a:latin typeface="Arial Rounded MT Bold" panose="020F0704030504030204" pitchFamily="34" charset="0"/>
              </a:rPr>
              <a:t>, </a:t>
            </a:r>
            <a:r>
              <a:rPr lang="fr-FR" b="1" dirty="0" smtClean="0">
                <a:latin typeface="Arial Rounded MT Bold" panose="020F0704030504030204" pitchFamily="34" charset="0"/>
              </a:rPr>
              <a:t>et subventions</a:t>
            </a:r>
            <a:r>
              <a:rPr lang="fr-FR" dirty="0" smtClean="0">
                <a:latin typeface="Arial Rounded MT Bold" panose="020F0704030504030204" pitchFamily="34" charset="0"/>
              </a:rPr>
              <a:t> </a:t>
            </a:r>
            <a:r>
              <a:rPr lang="fr-FR" dirty="0">
                <a:latin typeface="Arial Rounded MT Bold" panose="020F0704030504030204" pitchFamily="34" charset="0"/>
              </a:rPr>
              <a:t>aux hôpitaux, aux unités de soins, aux campagnes de vaccination, etc. </a:t>
            </a:r>
          </a:p>
          <a:p>
            <a:pPr lvl="1">
              <a:lnSpc>
                <a:spcPct val="120000"/>
              </a:lnSpc>
            </a:pPr>
            <a:r>
              <a:rPr lang="fr-FR" dirty="0" smtClean="0">
                <a:latin typeface="Arial Rounded MT Bold" panose="020F0704030504030204" pitchFamily="34" charset="0"/>
              </a:rPr>
              <a:t>L’engagement dans les </a:t>
            </a:r>
            <a:r>
              <a:rPr lang="fr-FR" b="1" dirty="0">
                <a:latin typeface="Arial Rounded MT Bold" panose="020F0704030504030204" pitchFamily="34" charset="0"/>
              </a:rPr>
              <a:t>opérations foraines </a:t>
            </a:r>
            <a:r>
              <a:rPr lang="fr-FR" dirty="0">
                <a:latin typeface="Arial Rounded MT Bold" panose="020F0704030504030204" pitchFamily="34" charset="0"/>
              </a:rPr>
              <a:t>pour les consultations gratuites, les soins médico-chirurgicaux spécialisées et la distribution de matériels de santé. </a:t>
            </a:r>
          </a:p>
          <a:p>
            <a:pPr>
              <a:lnSpc>
                <a:spcPct val="120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5876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065380" cy="1320800"/>
          </a:xfrm>
        </p:spPr>
        <p:txBody>
          <a:bodyPr>
            <a:normAutofit/>
          </a:bodyPr>
          <a:lstStyle/>
          <a:p>
            <a:r>
              <a:rPr lang="fr-FR" sz="3200" dirty="0" smtClean="0">
                <a:latin typeface="Arial Rounded MT Bold" panose="020F0704030504030204" pitchFamily="34" charset="0"/>
              </a:rPr>
              <a:t>En termes de protection du risque financier</a:t>
            </a:r>
            <a:endParaRPr lang="fr-FR" sz="3200" dirty="0">
              <a:latin typeface="Arial Rounded MT Bold" panose="020F07040305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67543"/>
            <a:ext cx="10515600" cy="4474950"/>
          </a:xfrm>
        </p:spPr>
        <p:txBody>
          <a:bodyPr>
            <a:normAutofit lnSpcReduction="10000"/>
          </a:bodyPr>
          <a:lstStyle/>
          <a:p>
            <a:pPr lvl="0"/>
            <a:r>
              <a:rPr lang="fr-FR" sz="2400" dirty="0">
                <a:latin typeface="Arial Rounded MT Bold" panose="020F0704030504030204" pitchFamily="34" charset="0"/>
              </a:rPr>
              <a:t>Les assurances privées pour les travailleurs des grandes et moyennes entreprises ;</a:t>
            </a:r>
          </a:p>
          <a:p>
            <a:pPr lvl="0"/>
            <a:r>
              <a:rPr lang="fr-FR" sz="2400" dirty="0" smtClean="0">
                <a:latin typeface="Arial Rounded MT Bold" panose="020F0704030504030204" pitchFamily="34" charset="0"/>
              </a:rPr>
              <a:t>Les mutuelles </a:t>
            </a:r>
            <a:r>
              <a:rPr lang="fr-FR" sz="2400" dirty="0">
                <a:latin typeface="Arial Rounded MT Bold" panose="020F0704030504030204" pitchFamily="34" charset="0"/>
              </a:rPr>
              <a:t>de santé des entreprises ;</a:t>
            </a:r>
          </a:p>
          <a:p>
            <a:pPr lvl="0"/>
            <a:r>
              <a:rPr lang="fr-FR" sz="2400" dirty="0">
                <a:latin typeface="Arial Rounded MT Bold" panose="020F0704030504030204" pitchFamily="34" charset="0"/>
              </a:rPr>
              <a:t>Le remboursement des frais de santé, par </a:t>
            </a:r>
            <a:r>
              <a:rPr lang="fr-FR" sz="2400" dirty="0" smtClean="0">
                <a:latin typeface="Arial Rounded MT Bold" panose="020F0704030504030204" pitchFamily="34" charset="0"/>
              </a:rPr>
              <a:t>le biais des subventions au </a:t>
            </a:r>
            <a:r>
              <a:rPr lang="fr-FR" sz="2400" dirty="0">
                <a:latin typeface="Arial Rounded MT Bold" panose="020F0704030504030204" pitchFamily="34" charset="0"/>
              </a:rPr>
              <a:t>personnel des PME/PMI;</a:t>
            </a:r>
          </a:p>
          <a:p>
            <a:pPr lvl="0"/>
            <a:r>
              <a:rPr lang="fr-FR" sz="2400" dirty="0">
                <a:latin typeface="Arial Rounded MT Bold" panose="020F0704030504030204" pitchFamily="34" charset="0"/>
              </a:rPr>
              <a:t>Les dons </a:t>
            </a:r>
            <a:r>
              <a:rPr lang="fr-FR" sz="2400" dirty="0" smtClean="0">
                <a:latin typeface="Arial Rounded MT Bold" panose="020F0704030504030204" pitchFamily="34" charset="0"/>
              </a:rPr>
              <a:t>divers de santé aux </a:t>
            </a:r>
            <a:r>
              <a:rPr lang="fr-FR" sz="2400" dirty="0">
                <a:latin typeface="Arial Rounded MT Bold" panose="020F0704030504030204" pitchFamily="34" charset="0"/>
              </a:rPr>
              <a:t>personnels et à leurs familles </a:t>
            </a:r>
            <a:endParaRPr lang="fr-FR" sz="2400" dirty="0" smtClean="0">
              <a:latin typeface="Arial Rounded MT Bold" panose="020F0704030504030204" pitchFamily="34" charset="0"/>
            </a:endParaRPr>
          </a:p>
          <a:p>
            <a:pPr lvl="0"/>
            <a:r>
              <a:rPr lang="fr-FR" sz="2400" dirty="0" smtClean="0">
                <a:latin typeface="Arial Rounded MT Bold" panose="020F0704030504030204" pitchFamily="34" charset="0"/>
              </a:rPr>
              <a:t>La tarification sociale des actes de soins et des médicaments</a:t>
            </a:r>
          </a:p>
          <a:p>
            <a:r>
              <a:rPr lang="fr-FR" sz="2400" dirty="0" smtClean="0">
                <a:latin typeface="Arial Rounded MT Bold" panose="020F0704030504030204" pitchFamily="34" charset="0"/>
              </a:rPr>
              <a:t>Les actions caritatives ou altruistes se traduisant par le volontariat promu par les </a:t>
            </a:r>
            <a:r>
              <a:rPr lang="fr-FR" sz="2400" dirty="0">
                <a:latin typeface="Arial Rounded MT Bold" panose="020F0704030504030204" pitchFamily="34" charset="0"/>
              </a:rPr>
              <a:t>cliniques privées et les clubs </a:t>
            </a:r>
            <a:r>
              <a:rPr lang="fr-FR" sz="2400" dirty="0" smtClean="0">
                <a:latin typeface="Arial Rounded MT Bold" panose="020F0704030504030204" pitchFamily="34" charset="0"/>
              </a:rPr>
              <a:t>services sous </a:t>
            </a:r>
            <a:r>
              <a:rPr lang="fr-FR" sz="2400" dirty="0">
                <a:latin typeface="Arial Rounded MT Bold" panose="020F0704030504030204" pitchFamily="34" charset="0"/>
              </a:rPr>
              <a:t>forme d’opérations vacances utiles, </a:t>
            </a:r>
            <a:r>
              <a:rPr lang="fr-FR" sz="2400" dirty="0" smtClean="0">
                <a:latin typeface="Arial Rounded MT Bold" panose="020F0704030504030204" pitchFamily="34" charset="0"/>
              </a:rPr>
              <a:t>de </a:t>
            </a:r>
            <a:r>
              <a:rPr lang="fr-FR" sz="2400" dirty="0">
                <a:latin typeface="Arial Rounded MT Bold" panose="020F0704030504030204" pitchFamily="34" charset="0"/>
              </a:rPr>
              <a:t>renforcement et d’assistance technique.</a:t>
            </a:r>
          </a:p>
          <a:p>
            <a:pPr lvl="0"/>
            <a:endParaRPr lang="fr-FR" sz="2400" dirty="0" smtClean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7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3" y="277091"/>
            <a:ext cx="8596668" cy="803564"/>
          </a:xfrm>
        </p:spPr>
        <p:txBody>
          <a:bodyPr/>
          <a:lstStyle/>
          <a:p>
            <a:r>
              <a:rPr lang="fr-FR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Disponibilité de l’offre de soins</a:t>
            </a:r>
            <a:endParaRPr lang="fr-FR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0504" y="1080655"/>
            <a:ext cx="9479038" cy="5278580"/>
          </a:xfrm>
        </p:spPr>
        <p:txBody>
          <a:bodyPr>
            <a:noAutofit/>
          </a:bodyPr>
          <a:lstStyle/>
          <a:p>
            <a:r>
              <a:rPr lang="fr-FR" sz="2000" b="1" dirty="0" smtClean="0">
                <a:latin typeface="Arial Rounded MT Bold" panose="020F0704030504030204" pitchFamily="34" charset="0"/>
              </a:rPr>
              <a:t>Les structures privées de la santé:</a:t>
            </a:r>
          </a:p>
          <a:p>
            <a:pPr lvl="1"/>
            <a:r>
              <a:rPr lang="fr-FR" dirty="0">
                <a:latin typeface="Arial Rounded MT Bold" panose="020F0704030504030204" pitchFamily="34" charset="0"/>
              </a:rPr>
              <a:t>offrent toute la gamme de prise en charge des soins de santé (diagnostic, dispensation de médicament, hospitalisation</a:t>
            </a:r>
            <a:r>
              <a:rPr lang="fr-FR" dirty="0" smtClean="0">
                <a:latin typeface="Arial Rounded MT Bold" panose="020F0704030504030204" pitchFamily="34" charset="0"/>
              </a:rPr>
              <a:t>) et </a:t>
            </a:r>
            <a:r>
              <a:rPr lang="fr-FR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représentent 41% des offres de soins </a:t>
            </a:r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(cartographie de l’offre sanitaire 2015).</a:t>
            </a:r>
          </a:p>
          <a:p>
            <a:pPr lvl="1"/>
            <a:r>
              <a:rPr lang="fr-FR" dirty="0" smtClean="0">
                <a:latin typeface="Arial Rounded MT Bold" panose="020F0704030504030204" pitchFamily="34" charset="0"/>
              </a:rPr>
              <a:t>assurent </a:t>
            </a:r>
            <a:r>
              <a:rPr lang="fr-FR" dirty="0">
                <a:latin typeface="Arial Rounded MT Bold" panose="020F0704030504030204" pitchFamily="34" charset="0"/>
              </a:rPr>
              <a:t>les investissements dans la santé à travers la construction et l’équipement des structures, le recrutement et la gestion du personnel, le maintien des plateaux techniques et la formation sur le tas du personnel soignant</a:t>
            </a:r>
            <a:r>
              <a:rPr lang="fr-FR" dirty="0" smtClean="0">
                <a:latin typeface="Arial Rounded MT Bold" panose="020F0704030504030204" pitchFamily="34" charset="0"/>
              </a:rPr>
              <a:t>.</a:t>
            </a:r>
          </a:p>
          <a:p>
            <a:pPr lvl="1"/>
            <a:r>
              <a:rPr lang="fr-FR" dirty="0" smtClean="0">
                <a:latin typeface="Arial Rounded MT Bold" panose="020F0704030504030204" pitchFamily="34" charset="0"/>
              </a:rPr>
              <a:t>facilitent </a:t>
            </a:r>
            <a:r>
              <a:rPr lang="fr-FR" dirty="0">
                <a:latin typeface="Arial Rounded MT Bold" panose="020F0704030504030204" pitchFamily="34" charset="0"/>
              </a:rPr>
              <a:t>l’accessibilité géographique aux prestations de soins par sa contribution à </a:t>
            </a:r>
            <a:r>
              <a:rPr lang="fr-FR" dirty="0" smtClean="0">
                <a:latin typeface="Arial Rounded MT Bold" panose="020F0704030504030204" pitchFamily="34" charset="0"/>
              </a:rPr>
              <a:t>l’amélioration </a:t>
            </a:r>
            <a:r>
              <a:rPr lang="fr-FR" dirty="0">
                <a:latin typeface="Arial Rounded MT Bold" panose="020F0704030504030204" pitchFamily="34" charset="0"/>
              </a:rPr>
              <a:t>du maillage territorial (Secteur privé libéral et confessionnel</a:t>
            </a:r>
            <a:r>
              <a:rPr lang="fr-FR" dirty="0" smtClean="0">
                <a:latin typeface="Arial Rounded MT Bold" panose="020F0704030504030204" pitchFamily="34" charset="0"/>
              </a:rPr>
              <a:t>).</a:t>
            </a:r>
          </a:p>
          <a:p>
            <a:r>
              <a:rPr lang="fr-FR" sz="2000" b="1" dirty="0">
                <a:latin typeface="Arial Rounded MT Bold" panose="020F0704030504030204" pitchFamily="34" charset="0"/>
              </a:rPr>
              <a:t>Les entreprises du secteur privé:</a:t>
            </a:r>
          </a:p>
          <a:p>
            <a:pPr lvl="1"/>
            <a:r>
              <a:rPr lang="fr-FR" dirty="0">
                <a:latin typeface="Arial Rounded MT Bold" panose="020F0704030504030204" pitchFamily="34" charset="0"/>
              </a:rPr>
              <a:t>disposent des infirmeries et cabinets médicaux qui sont des investissements en termes de frais de personnel, d’équipements et de produits de santé. </a:t>
            </a:r>
          </a:p>
          <a:p>
            <a:pPr lvl="1"/>
            <a:r>
              <a:rPr lang="fr-FR" dirty="0" smtClean="0">
                <a:latin typeface="Arial Rounded MT Bold" panose="020F0704030504030204" pitchFamily="34" charset="0"/>
              </a:rPr>
              <a:t>Subventionnent </a:t>
            </a:r>
            <a:r>
              <a:rPr lang="fr-FR" dirty="0">
                <a:latin typeface="Arial Rounded MT Bold" panose="020F0704030504030204" pitchFamily="34" charset="0"/>
              </a:rPr>
              <a:t>la création ou l’aménagement de structures de santé et leurs équipements et financent certaines interventions </a:t>
            </a:r>
            <a:r>
              <a:rPr lang="fr-FR" dirty="0" smtClean="0">
                <a:latin typeface="Arial Rounded MT Bold" panose="020F0704030504030204" pitchFamily="34" charset="0"/>
              </a:rPr>
              <a:t>dans </a:t>
            </a:r>
            <a:r>
              <a:rPr lang="fr-FR" dirty="0">
                <a:latin typeface="Arial Rounded MT Bold" panose="020F0704030504030204" pitchFamily="34" charset="0"/>
              </a:rPr>
              <a:t>le cadre de la Responsabilité sociétale des entreprises  (RSE)</a:t>
            </a:r>
          </a:p>
          <a:p>
            <a:pPr lvl="1"/>
            <a:r>
              <a:rPr lang="fr-FR" dirty="0" smtClean="0">
                <a:latin typeface="Arial Rounded MT Bold" panose="020F0704030504030204" pitchFamily="34" charset="0"/>
              </a:rPr>
              <a:t>A </a:t>
            </a:r>
            <a:r>
              <a:rPr lang="fr-FR" dirty="0">
                <a:latin typeface="Arial Rounded MT Bold" panose="020F0704030504030204" pitchFamily="34" charset="0"/>
              </a:rPr>
              <a:t>titre d’exemple, on peut souligner les actions des entreprises comme PROGOSA, ECOBANK, UTB dans le domaine de la santé</a:t>
            </a:r>
          </a:p>
          <a:p>
            <a:pPr lvl="1"/>
            <a:endParaRPr lang="fr-FR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3" y="1371599"/>
            <a:ext cx="8596668" cy="4615543"/>
          </a:xfrm>
        </p:spPr>
        <p:txBody>
          <a:bodyPr>
            <a:noAutofit/>
          </a:bodyPr>
          <a:lstStyle/>
          <a:p>
            <a:r>
              <a:rPr lang="fr-FR" sz="2400" b="1" dirty="0" smtClean="0">
                <a:latin typeface="Arial Rounded MT Bold" panose="020F0704030504030204" pitchFamily="34" charset="0"/>
              </a:rPr>
              <a:t>Le secteur privé associatif </a:t>
            </a:r>
            <a:r>
              <a:rPr lang="fr-FR" sz="2400" dirty="0" smtClean="0">
                <a:latin typeface="Arial Rounded MT Bold" panose="020F0704030504030204" pitchFamily="34" charset="0"/>
              </a:rPr>
              <a:t>(</a:t>
            </a:r>
            <a:r>
              <a:rPr lang="fr-FR" sz="2400" dirty="0">
                <a:latin typeface="Arial Rounded MT Bold" panose="020F0704030504030204" pitchFamily="34" charset="0"/>
              </a:rPr>
              <a:t>Clubs services, </a:t>
            </a:r>
            <a:r>
              <a:rPr lang="fr-FR" sz="2400" dirty="0" err="1">
                <a:latin typeface="Arial Rounded MT Bold" panose="020F0704030504030204" pitchFamily="34" charset="0"/>
              </a:rPr>
              <a:t>ONGs</a:t>
            </a:r>
            <a:r>
              <a:rPr lang="fr-FR" sz="2400" dirty="0">
                <a:latin typeface="Arial Rounded MT Bold" panose="020F0704030504030204" pitchFamily="34" charset="0"/>
              </a:rPr>
              <a:t> nationales et internationales, Diaspora, etc</a:t>
            </a:r>
            <a:r>
              <a:rPr lang="fr-FR" sz="2400" dirty="0" smtClean="0">
                <a:latin typeface="Arial Rounded MT Bold" panose="020F0704030504030204" pitchFamily="34" charset="0"/>
              </a:rPr>
              <a:t>.):</a:t>
            </a:r>
          </a:p>
          <a:p>
            <a:pPr lvl="1"/>
            <a:r>
              <a:rPr lang="fr-FR" sz="2400" dirty="0" smtClean="0">
                <a:latin typeface="Arial Rounded MT Bold" panose="020F0704030504030204" pitchFamily="34" charset="0"/>
              </a:rPr>
              <a:t>Fait des dons/subventions aux </a:t>
            </a:r>
            <a:r>
              <a:rPr lang="fr-FR" sz="2400" dirty="0">
                <a:latin typeface="Arial Rounded MT Bold" panose="020F0704030504030204" pitchFamily="34" charset="0"/>
              </a:rPr>
              <a:t>hôpitaux, aux unités de soins, aux campagnes de vaccination, etc</a:t>
            </a:r>
            <a:r>
              <a:rPr lang="fr-FR" sz="2400" dirty="0" smtClean="0">
                <a:latin typeface="Arial Rounded MT Bold" panose="020F0704030504030204" pitchFamily="34" charset="0"/>
              </a:rPr>
              <a:t>.</a:t>
            </a:r>
          </a:p>
          <a:p>
            <a:pPr lvl="1"/>
            <a:r>
              <a:rPr lang="fr-FR" sz="2400" dirty="0" smtClean="0">
                <a:latin typeface="Arial Rounded MT Bold" panose="020F0704030504030204" pitchFamily="34" charset="0"/>
              </a:rPr>
              <a:t>engagé </a:t>
            </a:r>
            <a:r>
              <a:rPr lang="fr-FR" sz="2400" dirty="0">
                <a:latin typeface="Arial Rounded MT Bold" panose="020F0704030504030204" pitchFamily="34" charset="0"/>
              </a:rPr>
              <a:t>dans l’organisation des opérations </a:t>
            </a:r>
            <a:r>
              <a:rPr lang="fr-FR" sz="2400" dirty="0" smtClean="0">
                <a:latin typeface="Arial Rounded MT Bold" panose="020F0704030504030204" pitchFamily="34" charset="0"/>
              </a:rPr>
              <a:t>foraines</a:t>
            </a:r>
          </a:p>
          <a:p>
            <a:pPr lvl="1"/>
            <a:endParaRPr lang="fr-FR" sz="2400" dirty="0" smtClean="0">
              <a:latin typeface="Arial Rounded MT Bold" panose="020F0704030504030204" pitchFamily="34" charset="0"/>
            </a:endParaRPr>
          </a:p>
          <a:p>
            <a:r>
              <a:rPr lang="fr-FR" sz="2400" b="1" dirty="0" smtClean="0">
                <a:latin typeface="Arial Rounded MT Bold" panose="020F0704030504030204" pitchFamily="34" charset="0"/>
              </a:rPr>
              <a:t>Structures confessionnelles:</a:t>
            </a:r>
          </a:p>
          <a:p>
            <a:pPr lvl="1"/>
            <a:r>
              <a:rPr lang="fr-FR" sz="2400" dirty="0">
                <a:latin typeface="Arial Rounded MT Bold" panose="020F0704030504030204" pitchFamily="34" charset="0"/>
              </a:rPr>
              <a:t>développent des opportunités plus importantes de soins aux populations, surtout en milieu rural et d’accès </a:t>
            </a:r>
            <a:r>
              <a:rPr lang="fr-FR" sz="2400" dirty="0" smtClean="0">
                <a:latin typeface="Arial Rounded MT Bold" panose="020F0704030504030204" pitchFamily="34" charset="0"/>
              </a:rPr>
              <a:t>difficile grâce </a:t>
            </a:r>
            <a:r>
              <a:rPr lang="fr-FR" sz="2400" dirty="0">
                <a:latin typeface="Arial Rounded MT Bold" panose="020F0704030504030204" pitchFamily="34" charset="0"/>
              </a:rPr>
              <a:t>aux contrats avec </a:t>
            </a:r>
            <a:r>
              <a:rPr lang="fr-FR" sz="2400" dirty="0" smtClean="0">
                <a:latin typeface="Arial Rounded MT Bold" panose="020F0704030504030204" pitchFamily="34" charset="0"/>
              </a:rPr>
              <a:t>l’Etat.</a:t>
            </a:r>
            <a:endParaRPr lang="fr-FR" sz="2400" dirty="0">
              <a:latin typeface="Arial Rounded MT Bold" panose="020F0704030504030204" pitchFamily="34" charset="0"/>
            </a:endParaRPr>
          </a:p>
          <a:p>
            <a:pPr lvl="1"/>
            <a:endParaRPr lang="fr-FR" sz="2400" dirty="0">
              <a:latin typeface="Arial Rounded MT Bold" panose="020F0704030504030204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77333" y="277091"/>
            <a:ext cx="8596668" cy="803564"/>
          </a:xfrm>
        </p:spPr>
        <p:txBody>
          <a:bodyPr/>
          <a:lstStyle/>
          <a:p>
            <a:r>
              <a:rPr lang="fr-FR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Disponibilité de l’offre de soins (Suite)</a:t>
            </a:r>
            <a:endParaRPr lang="fr-FR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8115" y="1453979"/>
            <a:ext cx="9006994" cy="5081903"/>
          </a:xfrm>
        </p:spPr>
        <p:txBody>
          <a:bodyPr>
            <a:noAutofit/>
          </a:bodyPr>
          <a:lstStyle/>
          <a:p>
            <a:pPr lvl="1"/>
            <a:r>
              <a:rPr lang="fr-FR" sz="1800" dirty="0">
                <a:latin typeface="Arial Rounded MT Bold" panose="020F0704030504030204" pitchFamily="34" charset="0"/>
              </a:rPr>
              <a:t>Le préfinancement des prestations de soins et des médicaments aux assurés des assurances privées et de l’INAM ; </a:t>
            </a:r>
          </a:p>
          <a:p>
            <a:pPr lvl="1"/>
            <a:r>
              <a:rPr lang="fr-FR" sz="1800" dirty="0">
                <a:latin typeface="Arial Rounded MT Bold" panose="020F0704030504030204" pitchFamily="34" charset="0"/>
              </a:rPr>
              <a:t>Les tarifs sociaux pratiqués par les structures confessionnelles ; </a:t>
            </a:r>
          </a:p>
          <a:p>
            <a:pPr lvl="1"/>
            <a:r>
              <a:rPr lang="fr-FR" sz="1800" dirty="0" smtClean="0">
                <a:latin typeface="Arial Rounded MT Bold" panose="020F0704030504030204" pitchFamily="34" charset="0"/>
              </a:rPr>
              <a:t>Les </a:t>
            </a:r>
            <a:r>
              <a:rPr lang="fr-FR" sz="1800" dirty="0">
                <a:latin typeface="Arial Rounded MT Bold" panose="020F0704030504030204" pitchFamily="34" charset="0"/>
              </a:rPr>
              <a:t>financements des opérations foraines de santé ;</a:t>
            </a:r>
          </a:p>
          <a:p>
            <a:pPr lvl="1"/>
            <a:r>
              <a:rPr lang="fr-FR" sz="1800" dirty="0">
                <a:latin typeface="Arial Rounded MT Bold" panose="020F0704030504030204" pitchFamily="34" charset="0"/>
              </a:rPr>
              <a:t>La gratuité de certains soins, d’actes médico-chirurgicaux spécialisés, des médicaments, des prothèses etc. (Clubs services, </a:t>
            </a:r>
            <a:r>
              <a:rPr lang="fr-FR" sz="1800" dirty="0" err="1">
                <a:latin typeface="Arial Rounded MT Bold" panose="020F0704030504030204" pitchFamily="34" charset="0"/>
              </a:rPr>
              <a:t>ONGs</a:t>
            </a:r>
            <a:r>
              <a:rPr lang="fr-FR" sz="1800" dirty="0">
                <a:latin typeface="Arial Rounded MT Bold" panose="020F0704030504030204" pitchFamily="34" charset="0"/>
              </a:rPr>
              <a:t> nationales et internationales, Diaspora, etc.) ;</a:t>
            </a:r>
          </a:p>
          <a:p>
            <a:pPr lvl="1"/>
            <a:r>
              <a:rPr lang="fr-FR" sz="1800" dirty="0">
                <a:latin typeface="Arial Rounded MT Bold" panose="020F0704030504030204" pitchFamily="34" charset="0"/>
              </a:rPr>
              <a:t>La gestion des mécanismes de protection des risques financiers (Collecte et gestion de l’épargne-maladie) ;</a:t>
            </a:r>
          </a:p>
          <a:p>
            <a:pPr lvl="1"/>
            <a:r>
              <a:rPr lang="fr-FR" sz="1800" dirty="0">
                <a:latin typeface="Arial Rounded MT Bold" panose="020F0704030504030204" pitchFamily="34" charset="0"/>
              </a:rPr>
              <a:t>La sensibilisation et </a:t>
            </a:r>
            <a:r>
              <a:rPr lang="fr-FR" sz="1800" dirty="0" smtClean="0">
                <a:latin typeface="Arial Rounded MT Bold" panose="020F0704030504030204" pitchFamily="34" charset="0"/>
              </a:rPr>
              <a:t>le marketing </a:t>
            </a:r>
            <a:r>
              <a:rPr lang="fr-FR" sz="1800" dirty="0">
                <a:latin typeface="Arial Rounded MT Bold" panose="020F0704030504030204" pitchFamily="34" charset="0"/>
              </a:rPr>
              <a:t>faite par les assurances et les mutuelles sur les avantages des prépaiements ; </a:t>
            </a:r>
          </a:p>
          <a:p>
            <a:pPr lvl="1"/>
            <a:r>
              <a:rPr lang="fr-FR" sz="1800" dirty="0">
                <a:latin typeface="Arial Rounded MT Bold" panose="020F0704030504030204" pitchFamily="34" charset="0"/>
              </a:rPr>
              <a:t>Le volontariat pratiqué par les experts en santé travaillant dans les pays du Nord, comme les opérations vacances utiles ou écotourisme, renforcement et assistance technique par exemple (Dans les cliniques privées </a:t>
            </a:r>
            <a:r>
              <a:rPr lang="fr-FR" sz="1800" dirty="0" smtClean="0">
                <a:latin typeface="Arial Rounded MT Bold" panose="020F0704030504030204" pitchFamily="34" charset="0"/>
              </a:rPr>
              <a:t>).</a:t>
            </a:r>
            <a:endParaRPr lang="fr-FR" sz="1800" dirty="0">
              <a:latin typeface="Arial Rounded MT Bold" panose="020F0704030504030204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98115" y="443345"/>
            <a:ext cx="8596668" cy="803564"/>
          </a:xfrm>
        </p:spPr>
        <p:txBody>
          <a:bodyPr/>
          <a:lstStyle/>
          <a:p>
            <a:r>
              <a:rPr lang="fr-FR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Disponibilité de l’offre de soins (Suite)</a:t>
            </a:r>
            <a:endParaRPr lang="fr-FR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6418" y="440534"/>
            <a:ext cx="9447811" cy="733639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Faiblesses de la contribution du </a:t>
            </a:r>
            <a:r>
              <a:rPr lang="fr-FR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S</a:t>
            </a:r>
            <a:r>
              <a:rPr lang="fr-FR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ecteur Privé</a:t>
            </a:r>
            <a:endParaRPr lang="fr-FR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392382"/>
            <a:ext cx="8996602" cy="4883727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fr-FR" dirty="0">
                <a:latin typeface="Arial Rounded MT Bold" panose="020F0704030504030204" pitchFamily="34" charset="0"/>
              </a:rPr>
              <a:t>La concentration des structures de soins à Lomé, ce qui crée une faible accessibilité à l’intérieur du pays ;</a:t>
            </a:r>
          </a:p>
          <a:p>
            <a:pPr lvl="0"/>
            <a:r>
              <a:rPr lang="fr-FR" dirty="0">
                <a:latin typeface="Arial Rounded MT Bold" panose="020F0704030504030204" pitchFamily="34" charset="0"/>
              </a:rPr>
              <a:t>L’absence ou la faible collaboration du secteur privé avec le secteur public ;</a:t>
            </a:r>
          </a:p>
          <a:p>
            <a:pPr lvl="0"/>
            <a:r>
              <a:rPr lang="fr-FR" dirty="0">
                <a:latin typeface="Arial Rounded MT Bold" panose="020F0704030504030204" pitchFamily="34" charset="0"/>
              </a:rPr>
              <a:t>L’insuffisance de spécialistes ;</a:t>
            </a:r>
          </a:p>
          <a:p>
            <a:pPr lvl="0"/>
            <a:r>
              <a:rPr lang="fr-FR" dirty="0">
                <a:latin typeface="Arial Rounded MT Bold" panose="020F0704030504030204" pitchFamily="34" charset="0"/>
              </a:rPr>
              <a:t>La fuite des cerveaux ;</a:t>
            </a:r>
          </a:p>
          <a:p>
            <a:pPr lvl="0"/>
            <a:r>
              <a:rPr lang="fr-FR" dirty="0">
                <a:latin typeface="Arial Rounded MT Bold" panose="020F0704030504030204" pitchFamily="34" charset="0"/>
              </a:rPr>
              <a:t>L’absence de couverture médicale pour le personnel des PME/ PMI ;</a:t>
            </a:r>
          </a:p>
          <a:p>
            <a:pPr lvl="0"/>
            <a:r>
              <a:rPr lang="fr-FR" dirty="0">
                <a:latin typeface="Arial Rounded MT Bold" panose="020F0704030504030204" pitchFamily="34" charset="0"/>
              </a:rPr>
              <a:t>La faible culture des entreprises en matière de Responsabilité Sociétale des Entreprises  (RSE) ;</a:t>
            </a:r>
          </a:p>
          <a:p>
            <a:pPr lvl="0"/>
            <a:r>
              <a:rPr lang="fr-FR" dirty="0">
                <a:latin typeface="Arial Rounded MT Bold" panose="020F0704030504030204" pitchFamily="34" charset="0"/>
              </a:rPr>
              <a:t>La faible couverture médicale pour tout le personnel dans les grandes et moyennes entreprises (Gamme de soins non complète) ;</a:t>
            </a:r>
          </a:p>
          <a:p>
            <a:pPr lvl="0"/>
            <a:r>
              <a:rPr lang="fr-FR" dirty="0">
                <a:latin typeface="Arial Rounded MT Bold" panose="020F0704030504030204" pitchFamily="34" charset="0"/>
              </a:rPr>
              <a:t>Le manque de coordination entre les actions des </a:t>
            </a:r>
            <a:r>
              <a:rPr lang="fr-FR" dirty="0" err="1">
                <a:latin typeface="Arial Rounded MT Bold" panose="020F0704030504030204" pitchFamily="34" charset="0"/>
              </a:rPr>
              <a:t>ONGs</a:t>
            </a:r>
            <a:r>
              <a:rPr lang="fr-FR" dirty="0">
                <a:latin typeface="Arial Rounded MT Bold" panose="020F0704030504030204" pitchFamily="34" charset="0"/>
              </a:rPr>
              <a:t>, Clubs services et Associations ;</a:t>
            </a:r>
          </a:p>
          <a:p>
            <a:pPr lvl="0"/>
            <a:r>
              <a:rPr lang="fr-FR" dirty="0">
                <a:latin typeface="Arial Rounded MT Bold" panose="020F0704030504030204" pitchFamily="34" charset="0"/>
              </a:rPr>
              <a:t>La faible utilisation des médicaments génériques par méconnaissance, par manque de contrôle, par manque de confiance dans le générique et du fait de la faible disponibilité ;</a:t>
            </a:r>
          </a:p>
          <a:p>
            <a:pPr lvl="0"/>
            <a:r>
              <a:rPr lang="fr-FR" dirty="0">
                <a:latin typeface="Arial Rounded MT Bold" panose="020F0704030504030204" pitchFamily="34" charset="0"/>
              </a:rPr>
              <a:t>L’absence de mécanisme d’assurance maladie obligatoire pour le secteur privé.</a:t>
            </a:r>
          </a:p>
          <a:p>
            <a:endParaRPr lang="fr-FR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3" y="349827"/>
            <a:ext cx="8596668" cy="710045"/>
          </a:xfrm>
        </p:spPr>
        <p:txBody>
          <a:bodyPr/>
          <a:lstStyle/>
          <a:p>
            <a:r>
              <a:rPr lang="fr-FR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Protection des Risques financiers </a:t>
            </a:r>
            <a:endParaRPr lang="fr-FR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3" y="1251857"/>
            <a:ext cx="9141581" cy="5099516"/>
          </a:xfrm>
        </p:spPr>
        <p:txBody>
          <a:bodyPr>
            <a:normAutofit/>
          </a:bodyPr>
          <a:lstStyle/>
          <a:p>
            <a:pPr lvl="0"/>
            <a:r>
              <a:rPr lang="fr-FR" sz="2000" dirty="0" smtClean="0">
                <a:latin typeface="Arial Rounded MT Bold" panose="020F0704030504030204" pitchFamily="34" charset="0"/>
              </a:rPr>
              <a:t>La protection des risques financiers constitue un élément de contribution du secteur privé au financement de la santé. </a:t>
            </a:r>
          </a:p>
          <a:p>
            <a:pPr marL="0" lvl="0" indent="0">
              <a:buNone/>
            </a:pPr>
            <a:endParaRPr lang="fr-FR" sz="2000" dirty="0" smtClean="0">
              <a:latin typeface="Arial Rounded MT Bold" panose="020F0704030504030204" pitchFamily="34" charset="0"/>
            </a:endParaRPr>
          </a:p>
          <a:p>
            <a:pPr lvl="0"/>
            <a:r>
              <a:rPr lang="fr-FR" sz="2000" dirty="0" smtClean="0">
                <a:latin typeface="Arial Rounded MT Bold" panose="020F0704030504030204" pitchFamily="34" charset="0"/>
              </a:rPr>
              <a:t>Cette protection se fait essentiellement à travers:</a:t>
            </a:r>
          </a:p>
          <a:p>
            <a:pPr lvl="1"/>
            <a:r>
              <a:rPr lang="fr-FR" sz="2000" dirty="0" smtClean="0">
                <a:latin typeface="Arial Rounded MT Bold" panose="020F0704030504030204" pitchFamily="34" charset="0"/>
              </a:rPr>
              <a:t>Les </a:t>
            </a:r>
            <a:r>
              <a:rPr lang="fr-FR" sz="2000" dirty="0">
                <a:latin typeface="Arial Rounded MT Bold" panose="020F0704030504030204" pitchFamily="34" charset="0"/>
              </a:rPr>
              <a:t>assurances privées pour les travailleurs des grandes et moyennes entreprises ;</a:t>
            </a:r>
          </a:p>
          <a:p>
            <a:pPr lvl="1"/>
            <a:r>
              <a:rPr lang="fr-FR" sz="2000" dirty="0">
                <a:latin typeface="Arial Rounded MT Bold" panose="020F0704030504030204" pitchFamily="34" charset="0"/>
              </a:rPr>
              <a:t>La mise en place de quelques mutuelles de santé des entreprises ;</a:t>
            </a:r>
          </a:p>
          <a:p>
            <a:pPr lvl="1"/>
            <a:r>
              <a:rPr lang="fr-FR" sz="2000" dirty="0">
                <a:latin typeface="Arial Rounded MT Bold" panose="020F0704030504030204" pitchFamily="34" charset="0"/>
              </a:rPr>
              <a:t>Le remboursement des frais de santé, par des subventions ou gratuité au personnel des PME/PMI;</a:t>
            </a:r>
          </a:p>
          <a:p>
            <a:pPr lvl="1"/>
            <a:r>
              <a:rPr lang="fr-FR" sz="2000" dirty="0">
                <a:latin typeface="Arial Rounded MT Bold" panose="020F0704030504030204" pitchFamily="34" charset="0"/>
              </a:rPr>
              <a:t>Les dons aux personnels et à leurs familles ou aux indigents, pour financer les frais de soins et d’hospitalisation (dans le cas des PME/PMI et du privé informel) </a:t>
            </a:r>
            <a:r>
              <a:rPr lang="fr-FR" sz="2000" dirty="0" smtClean="0">
                <a:latin typeface="Arial Rounded MT Bold" panose="020F0704030504030204" pitchFamily="34" charset="0"/>
              </a:rPr>
              <a:t>;</a:t>
            </a:r>
            <a:endParaRPr lang="fr-FR" sz="20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913475" cy="803564"/>
          </a:xfrm>
        </p:spPr>
        <p:txBody>
          <a:bodyPr>
            <a:normAutofit fontScale="90000"/>
          </a:bodyPr>
          <a:lstStyle/>
          <a:p>
            <a:r>
              <a:rPr lang="fr-FR" sz="3000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Autres contributions au financement de la santé</a:t>
            </a:r>
            <a:endParaRPr lang="fr-FR" sz="30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818409"/>
            <a:ext cx="8596668" cy="4222953"/>
          </a:xfrm>
        </p:spPr>
        <p:txBody>
          <a:bodyPr>
            <a:normAutofit/>
          </a:bodyPr>
          <a:lstStyle/>
          <a:p>
            <a:pPr lvl="0"/>
            <a:r>
              <a:rPr lang="fr-FR" sz="2800" b="1" dirty="0">
                <a:latin typeface="Arial Rounded MT Bold" panose="020F0704030504030204" pitchFamily="34" charset="0"/>
              </a:rPr>
              <a:t>Les différentes taxes et impôts </a:t>
            </a:r>
            <a:r>
              <a:rPr lang="fr-FR" sz="2800" dirty="0">
                <a:latin typeface="Arial Rounded MT Bold" panose="020F0704030504030204" pitchFamily="34" charset="0"/>
              </a:rPr>
              <a:t>collectées auprès des entreprises privées destinés à alimenter le budget de l’Etat contribuent au financement de la santé ; </a:t>
            </a:r>
            <a:endParaRPr lang="fr-FR" sz="2800" dirty="0" smtClean="0">
              <a:latin typeface="Arial Rounded MT Bold" panose="020F0704030504030204" pitchFamily="34" charset="0"/>
            </a:endParaRPr>
          </a:p>
          <a:p>
            <a:pPr lvl="0"/>
            <a:endParaRPr lang="fr-FR" sz="2800" dirty="0">
              <a:latin typeface="Arial Rounded MT Bold" panose="020F0704030504030204" pitchFamily="34" charset="0"/>
            </a:endParaRPr>
          </a:p>
          <a:p>
            <a:pPr lvl="0"/>
            <a:r>
              <a:rPr lang="fr-FR" sz="2800" b="1" dirty="0">
                <a:latin typeface="Arial Rounded MT Bold" panose="020F0704030504030204" pitchFamily="34" charset="0"/>
              </a:rPr>
              <a:t>La protection sociale du travailleur</a:t>
            </a:r>
            <a:r>
              <a:rPr lang="fr-FR" sz="2800" dirty="0">
                <a:latin typeface="Arial Rounded MT Bold" panose="020F0704030504030204" pitchFamily="34" charset="0"/>
              </a:rPr>
              <a:t> à travers les taxes payées par les entreprises à la caisse nationale de sécurité sociale (CNSS).</a:t>
            </a:r>
          </a:p>
          <a:p>
            <a:endParaRPr lang="fr-FR" sz="28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3767" y="2173646"/>
            <a:ext cx="9068027" cy="1826581"/>
          </a:xfrm>
        </p:spPr>
        <p:txBody>
          <a:bodyPr anchor="ctr">
            <a:noAutofit/>
          </a:bodyPr>
          <a:lstStyle/>
          <a:p>
            <a:r>
              <a:rPr lang="fr-FR" sz="3200" b="1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2- </a:t>
            </a:r>
            <a:r>
              <a:rPr lang="fr-FR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Pistes de solutions exploitables pour le renforcement de la participation du secteur privé et la pérennisation de ses contributions</a:t>
            </a:r>
            <a:br>
              <a:rPr lang="fr-FR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endParaRPr lang="fr-F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36418" y="1317172"/>
            <a:ext cx="9577009" cy="524691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fr-FR" sz="2800" b="1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Pistes institutionnelles</a:t>
            </a:r>
          </a:p>
          <a:p>
            <a:pPr lvl="1"/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Renforcer le </a:t>
            </a:r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maillage territorial des structures privées de la santé (Cabinets et officines de pharmacie) par des initiatives innovantes :</a:t>
            </a:r>
          </a:p>
          <a:p>
            <a:pPr lvl="1"/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Renforcer </a:t>
            </a:r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les capacités du personnel de santé dans la prise en charge des soins et de maintenance des équipements </a:t>
            </a:r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;</a:t>
            </a:r>
          </a:p>
          <a:p>
            <a:pPr lvl="1"/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Renforcer les structures de prestation de soins aux normes en termes d’infrastructures, d’équipements, de personnel et de procédures techniques ;</a:t>
            </a:r>
          </a:p>
          <a:p>
            <a:pPr lvl="1"/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Promouvoir la créer </a:t>
            </a:r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des mutuelles de santé pour le personnel des structures privées (PME/PMI)</a:t>
            </a:r>
          </a:p>
          <a:p>
            <a:pPr lvl="1"/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Promouvoir </a:t>
            </a:r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la disponibilité dans les officines et l’utilisation des MEG en renforçant le rôle de la CAMEG dans la sensibilisation au générique; </a:t>
            </a:r>
          </a:p>
          <a:p>
            <a:pPr lvl="1"/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Promouvoir la Responsabilité sociétale des entreprises (RSE) dans la santé par des incitations fiscales </a:t>
            </a:r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;</a:t>
            </a:r>
          </a:p>
          <a:p>
            <a:pPr lvl="1"/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Promouvoir le développement de nouveaux produits </a:t>
            </a:r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d’assurances </a:t>
            </a:r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complémentaires </a:t>
            </a:r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;</a:t>
            </a:r>
            <a:endParaRPr lang="fr-FR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36418" y="255477"/>
            <a:ext cx="9447811" cy="1061695"/>
          </a:xfrm>
        </p:spPr>
        <p:txBody>
          <a:bodyPr>
            <a:normAutofit/>
          </a:bodyPr>
          <a:lstStyle/>
          <a:p>
            <a:r>
              <a:rPr lang="fr-FR" sz="30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Pistes de solutions exploitables </a:t>
            </a:r>
            <a:r>
              <a:rPr lang="fr-FR" sz="3000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pour améliorer la contribution du secteur Privé</a:t>
            </a:r>
            <a:endParaRPr lang="fr-FR" sz="3000" b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77333" y="1643741"/>
            <a:ext cx="9103167" cy="466976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fr-FR" sz="3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Pistes partenariales (public-privé et privé-privé)</a:t>
            </a:r>
          </a:p>
          <a:p>
            <a:pPr lvl="1"/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Promouvoir </a:t>
            </a:r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le PPP par des accords-cadres de collaboration entre le MSPS et la PSPS-Togo ;</a:t>
            </a:r>
          </a:p>
          <a:p>
            <a:pPr lvl="1"/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Promouvoir le dialogue entre le secteur public et privé pour permettre de ressortir les domaines de collaboration alignés aux priorités nationales ; </a:t>
            </a:r>
            <a:endParaRPr lang="fr-FR" dirty="0" smtClean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lvl="1"/>
            <a:r>
              <a:rPr lang="fr-FR" dirty="0" smtClean="0">
                <a:latin typeface="Arial Rounded MT Bold" panose="020F0704030504030204" pitchFamily="34" charset="0"/>
              </a:rPr>
              <a:t>Promouvoir le </a:t>
            </a:r>
            <a:r>
              <a:rPr lang="fr-FR" dirty="0">
                <a:latin typeface="Arial Rounded MT Bold" panose="020F0704030504030204" pitchFamily="34" charset="0"/>
              </a:rPr>
              <a:t>dispositif des infirmeries d’entreprises pour améliorer la qualité de la prise en charge (équipements et personnels adéquats) </a:t>
            </a:r>
            <a:r>
              <a:rPr lang="fr-FR" dirty="0" smtClean="0">
                <a:latin typeface="Arial Rounded MT Bold" panose="020F0704030504030204" pitchFamily="34" charset="0"/>
              </a:rPr>
              <a:t>par un partenariat entre le MSPS et les Entreprises;</a:t>
            </a:r>
            <a:endParaRPr lang="fr-FR" dirty="0">
              <a:latin typeface="Arial Rounded MT Bold" panose="020F0704030504030204" pitchFamily="34" charset="0"/>
            </a:endParaRPr>
          </a:p>
          <a:p>
            <a:pPr lvl="1"/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Renforcer </a:t>
            </a:r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le partenariat entre l’Etat et les structures confessionnelles par des dispositifs formels </a:t>
            </a:r>
            <a:r>
              <a:rPr lang="fr-FR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;</a:t>
            </a:r>
          </a:p>
          <a:p>
            <a:pPr lvl="1"/>
            <a:r>
              <a:rPr lang="fr-FR" dirty="0">
                <a:latin typeface="Arial Rounded MT Bold" panose="020F0704030504030204" pitchFamily="34" charset="0"/>
              </a:rPr>
              <a:t>Promouvoir la contractualisation des services publics de santé avec l’expertise existant dans le secteur privé ;</a:t>
            </a:r>
          </a:p>
          <a:p>
            <a:pPr lvl="1"/>
            <a:endParaRPr lang="fr-FR" dirty="0" smtClean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7334" y="443022"/>
            <a:ext cx="91031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Pistes de solutions exploitables pour améliorer </a:t>
            </a:r>
            <a:endParaRPr lang="fr-FR" sz="3000" b="1" dirty="0" smtClean="0">
              <a:solidFill>
                <a:schemeClr val="accent2"/>
              </a:solidFill>
              <a:latin typeface="Arial Rounded MT Bold" panose="020F0704030504030204" pitchFamily="34" charset="0"/>
            </a:endParaRPr>
          </a:p>
          <a:p>
            <a:r>
              <a:rPr lang="fr-FR" sz="3000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la </a:t>
            </a:r>
            <a:r>
              <a:rPr lang="fr-FR" sz="30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contribution du secteur Privé</a:t>
            </a:r>
            <a:endParaRPr lang="fr-FR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3" y="1672443"/>
            <a:ext cx="9103167" cy="4401788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fr-FR" sz="3200" dirty="0" smtClean="0">
                <a:latin typeface="Arial Rounded MT Bold" panose="020F0704030504030204" pitchFamily="34" charset="0"/>
              </a:rPr>
              <a:t>Piste d’amélioration des actions directes </a:t>
            </a:r>
          </a:p>
          <a:p>
            <a:r>
              <a:rPr lang="fr-FR" sz="2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Renforcement de </a:t>
            </a:r>
            <a:r>
              <a:rPr lang="fr-FR" sz="2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la chaine d’approvisionnement des produits de santé par une utilisation judicieuse des pharmaciens existant dans le secteur privé ;</a:t>
            </a:r>
          </a:p>
          <a:p>
            <a:pPr lvl="0"/>
            <a:r>
              <a:rPr lang="fr-FR" sz="2000" dirty="0" smtClean="0">
                <a:latin typeface="Arial Rounded MT Bold" panose="020F0704030504030204" pitchFamily="34" charset="0"/>
              </a:rPr>
              <a:t>Extension </a:t>
            </a:r>
            <a:r>
              <a:rPr lang="fr-FR" sz="2000" dirty="0">
                <a:latin typeface="Arial Rounded MT Bold" panose="020F0704030504030204" pitchFamily="34" charset="0"/>
              </a:rPr>
              <a:t>de l’assurance maladie obligatoire aux travailleurs du secteur privé formel et informel ; </a:t>
            </a:r>
          </a:p>
          <a:p>
            <a:pPr lvl="0"/>
            <a:r>
              <a:rPr lang="fr-FR" sz="2000" dirty="0" smtClean="0">
                <a:latin typeface="Arial Rounded MT Bold" panose="020F0704030504030204" pitchFamily="34" charset="0"/>
              </a:rPr>
              <a:t>Favoriser des </a:t>
            </a:r>
            <a:r>
              <a:rPr lang="fr-FR" sz="2000" dirty="0">
                <a:latin typeface="Arial Rounded MT Bold" panose="020F0704030504030204" pitchFamily="34" charset="0"/>
              </a:rPr>
              <a:t>avances sur paiement des prestataires de soins pour pallier au retard de traitement des factures par les sociétés d’assurance maladie privées et l’INAM ;</a:t>
            </a:r>
          </a:p>
          <a:p>
            <a:pPr lvl="0"/>
            <a:r>
              <a:rPr lang="fr-FR" sz="2000" dirty="0" smtClean="0">
                <a:latin typeface="Arial Rounded MT Bold" panose="020F0704030504030204" pitchFamily="34" charset="0"/>
              </a:rPr>
              <a:t>Soutien </a:t>
            </a:r>
            <a:r>
              <a:rPr lang="fr-FR" sz="2000" dirty="0">
                <a:latin typeface="Arial Rounded MT Bold" panose="020F0704030504030204" pitchFamily="34" charset="0"/>
              </a:rPr>
              <a:t>aux initiatives innovantes en matière de télésanté (Télémédecine, E-Santé, téléformations</a:t>
            </a:r>
            <a:r>
              <a:rPr lang="fr-FR" sz="2000" dirty="0" smtClean="0">
                <a:latin typeface="Arial Rounded MT Bold" panose="020F0704030504030204" pitchFamily="34" charset="0"/>
              </a:rPr>
              <a:t>, </a:t>
            </a:r>
            <a:r>
              <a:rPr lang="fr-FR" sz="2000" dirty="0">
                <a:latin typeface="Arial Rounded MT Bold" panose="020F0704030504030204" pitchFamily="34" charset="0"/>
              </a:rPr>
              <a:t>téléréunions etc.) ;</a:t>
            </a:r>
          </a:p>
          <a:p>
            <a:pPr lvl="0"/>
            <a:r>
              <a:rPr lang="fr-FR" sz="2000" dirty="0" smtClean="0">
                <a:latin typeface="Arial Rounded MT Bold" panose="020F0704030504030204" pitchFamily="34" charset="0"/>
              </a:rPr>
              <a:t>Coordination plus rigoureuse des </a:t>
            </a:r>
            <a:r>
              <a:rPr lang="fr-FR" sz="2000" dirty="0">
                <a:latin typeface="Arial Rounded MT Bold" panose="020F0704030504030204" pitchFamily="34" charset="0"/>
              </a:rPr>
              <a:t>interventions proposées par les différents clubs services, associations et </a:t>
            </a:r>
            <a:r>
              <a:rPr lang="fr-FR" sz="2000" dirty="0" err="1">
                <a:latin typeface="Arial Rounded MT Bold" panose="020F0704030504030204" pitchFamily="34" charset="0"/>
              </a:rPr>
              <a:t>ONGs</a:t>
            </a:r>
            <a:r>
              <a:rPr lang="fr-FR" sz="2000" dirty="0">
                <a:latin typeface="Arial Rounded MT Bold" panose="020F0704030504030204" pitchFamily="34" charset="0"/>
              </a:rPr>
              <a:t>, sous la responsabilité du Ministère chargé de la santé.</a:t>
            </a:r>
          </a:p>
          <a:p>
            <a:endParaRPr lang="fr-FR" sz="2000" dirty="0"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7334" y="443022"/>
            <a:ext cx="91031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Pistes de solutions exploitables pour améliorer </a:t>
            </a:r>
            <a:endParaRPr lang="fr-FR" sz="3000" b="1" dirty="0" smtClean="0">
              <a:solidFill>
                <a:schemeClr val="accent2"/>
              </a:solidFill>
              <a:latin typeface="Arial Rounded MT Bold" panose="020F0704030504030204" pitchFamily="34" charset="0"/>
            </a:endParaRPr>
          </a:p>
          <a:p>
            <a:r>
              <a:rPr lang="fr-FR" sz="3000" b="1" dirty="0" smtClean="0">
                <a:solidFill>
                  <a:schemeClr val="accent2"/>
                </a:solidFill>
                <a:latin typeface="Arial Rounded MT Bold" panose="020F0704030504030204" pitchFamily="34" charset="0"/>
              </a:rPr>
              <a:t>la </a:t>
            </a:r>
            <a:r>
              <a:rPr lang="fr-FR" sz="30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contribution du secteur Privé</a:t>
            </a:r>
            <a:endParaRPr lang="fr-FR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:\Users\Annie\AppData\Local\Microsoft\Windows\INetCache\Content.Word\base-des-donnes-rparties-20-63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95631"/>
            <a:ext cx="7208108" cy="4934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acette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étrospectiv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étrospectiv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378</TotalTime>
  <Words>857</Words>
  <Application>Microsoft Office PowerPoint</Application>
  <PresentationFormat>Grand écran</PresentationFormat>
  <Paragraphs>120</Paragraphs>
  <Slides>18</Slides>
  <Notes>2</Notes>
  <HiddenSlides>5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35" baseType="lpstr">
      <vt:lpstr>MS Mincho</vt:lpstr>
      <vt:lpstr>MS PGothic</vt:lpstr>
      <vt:lpstr>Aharoni</vt:lpstr>
      <vt:lpstr>Arial</vt:lpstr>
      <vt:lpstr>Arial Narrow</vt:lpstr>
      <vt:lpstr>Arial Rounded MT Bold</vt:lpstr>
      <vt:lpstr>Calibri</vt:lpstr>
      <vt:lpstr>Calibri Light</vt:lpstr>
      <vt:lpstr>Ebrima</vt:lpstr>
      <vt:lpstr>Georgia</vt:lpstr>
      <vt:lpstr>Kartika</vt:lpstr>
      <vt:lpstr>Times New Roman</vt:lpstr>
      <vt:lpstr>Trebuchet MS</vt:lpstr>
      <vt:lpstr>Tw Cen MT</vt:lpstr>
      <vt:lpstr>Wingdings 3</vt:lpstr>
      <vt:lpstr>Facette</vt:lpstr>
      <vt:lpstr>Rétrospective</vt:lpstr>
      <vt:lpstr>REPUBLIQUE TOGOLAISE MINISTERE DE LA SANTE ET DE LA PROTECTION SOCIALE</vt:lpstr>
      <vt:lpstr>Sommaire </vt:lpstr>
      <vt:lpstr>1 - Analyse Situationnelle</vt:lpstr>
      <vt:lpstr>Acteurs du secteur privé </vt:lpstr>
      <vt:lpstr>Présentation PowerPoint</vt:lpstr>
      <vt:lpstr>En termes de disponibilité de l’offre de soins</vt:lpstr>
      <vt:lpstr>En termes de protection du risque financier</vt:lpstr>
      <vt:lpstr>Disponibilité de l’offre de soins</vt:lpstr>
      <vt:lpstr>Disponibilité de l’offre de soins (Suite)</vt:lpstr>
      <vt:lpstr>Disponibilité de l’offre de soins (Suite)</vt:lpstr>
      <vt:lpstr>Faiblesses de la contribution du Secteur Privé</vt:lpstr>
      <vt:lpstr>Protection des Risques financiers </vt:lpstr>
      <vt:lpstr>Autres contributions au financement de la santé</vt:lpstr>
      <vt:lpstr>2- Pistes de solutions exploitables pour le renforcement de la participation du secteur privé et la pérennisation de ses contributions </vt:lpstr>
      <vt:lpstr>Pistes de solutions exploitables pour améliorer la contribution du secteur Privé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Contribution du secteur privé au financement de la santé</dc:title>
  <dc:creator>Sharlen VIGAN</dc:creator>
  <cp:lastModifiedBy>TOSHIBA</cp:lastModifiedBy>
  <cp:revision>35</cp:revision>
  <dcterms:created xsi:type="dcterms:W3CDTF">2017-02-07T17:10:00Z</dcterms:created>
  <dcterms:modified xsi:type="dcterms:W3CDTF">2017-02-09T15:34:17Z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1033-10.2.0.5811</vt:lpwstr>
  </property>
</Properties>
</file>