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84" r:id="rId5"/>
    <p:sldId id="285" r:id="rId6"/>
    <p:sldId id="259" r:id="rId7"/>
    <p:sldId id="260" r:id="rId8"/>
    <p:sldId id="258" r:id="rId9"/>
    <p:sldId id="286" r:id="rId10"/>
    <p:sldId id="261" r:id="rId11"/>
    <p:sldId id="290" r:id="rId12"/>
    <p:sldId id="262" r:id="rId13"/>
    <p:sldId id="287" r:id="rId14"/>
    <p:sldId id="263" r:id="rId15"/>
    <p:sldId id="264" r:id="rId16"/>
    <p:sldId id="265" r:id="rId17"/>
    <p:sldId id="266" r:id="rId18"/>
    <p:sldId id="270" r:id="rId19"/>
    <p:sldId id="267" r:id="rId20"/>
    <p:sldId id="268" r:id="rId21"/>
    <p:sldId id="269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2" r:id="rId33"/>
    <p:sldId id="283" r:id="rId34"/>
    <p:sldId id="288" r:id="rId35"/>
    <p:sldId id="289" r:id="rId3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8" d="100"/>
          <a:sy n="48" d="100"/>
        </p:scale>
        <p:origin x="-834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8D515-E780-425C-A121-5EE80B8D6747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02F0-6A1C-4B60-9546-EFE32AAF4E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987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8D515-E780-425C-A121-5EE80B8D6747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02F0-6A1C-4B60-9546-EFE32AAF4E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9651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8D515-E780-425C-A121-5EE80B8D6747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02F0-6A1C-4B60-9546-EFE32AAF4E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053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8D515-E780-425C-A121-5EE80B8D6747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02F0-6A1C-4B60-9546-EFE32AAF4E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388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8D515-E780-425C-A121-5EE80B8D6747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02F0-6A1C-4B60-9546-EFE32AAF4E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888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8D515-E780-425C-A121-5EE80B8D6747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02F0-6A1C-4B60-9546-EFE32AAF4E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025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8D515-E780-425C-A121-5EE80B8D6747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02F0-6A1C-4B60-9546-EFE32AAF4E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44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8D515-E780-425C-A121-5EE80B8D6747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02F0-6A1C-4B60-9546-EFE32AAF4E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4014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8D515-E780-425C-A121-5EE80B8D6747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02F0-6A1C-4B60-9546-EFE32AAF4E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60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8D515-E780-425C-A121-5EE80B8D6747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02F0-6A1C-4B60-9546-EFE32AAF4E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612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8D515-E780-425C-A121-5EE80B8D6747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F02F0-6A1C-4B60-9546-EFE32AAF4E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026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8D515-E780-425C-A121-5EE80B8D6747}" type="datetimeFigureOut">
              <a:rPr lang="fr-FR" smtClean="0"/>
              <a:t>05/03/2018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F02F0-6A1C-4B60-9546-EFE32AAF4E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92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orokadidia@yahoo.f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2259682"/>
          </a:xfrm>
        </p:spPr>
        <p:txBody>
          <a:bodyPr>
            <a:normAutofit/>
          </a:bodyPr>
          <a:lstStyle/>
          <a:p>
            <a:r>
              <a:rPr lang="fr-FR" dirty="0" smtClean="0"/>
              <a:t>Résultats du traitement et de l’analyse des données issues des RMA gratuité en 2017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6400800" cy="1201688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Mme DISSA/BORO </a:t>
            </a:r>
            <a:r>
              <a:rPr lang="fr-FR" dirty="0" err="1" smtClean="0"/>
              <a:t>Kadidia</a:t>
            </a:r>
            <a:endParaRPr lang="fr-FR" dirty="0" smtClean="0"/>
          </a:p>
          <a:p>
            <a:r>
              <a:rPr lang="fr-FR" dirty="0" smtClean="0"/>
              <a:t>AHSS, MS</a:t>
            </a:r>
          </a:p>
          <a:p>
            <a:r>
              <a:rPr lang="fr-FR" dirty="0" smtClean="0">
                <a:hlinkClick r:id="rId2"/>
              </a:rPr>
              <a:t>borokadidia@yahoo.fr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434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 de présentation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</a:p>
          <a:p>
            <a:r>
              <a:rPr lang="fr-FR" dirty="0" smtClean="0"/>
              <a:t>Volume des prestations </a:t>
            </a:r>
          </a:p>
          <a:p>
            <a:r>
              <a:rPr lang="fr-FR" dirty="0" smtClean="0"/>
              <a:t>Analyse des couts</a:t>
            </a:r>
          </a:p>
          <a:p>
            <a:r>
              <a:rPr lang="fr-FR" dirty="0" smtClean="0"/>
              <a:t>Flux financiers</a:t>
            </a:r>
          </a:p>
          <a:p>
            <a:r>
              <a:rPr lang="fr-FR" dirty="0" smtClean="0"/>
              <a:t>Acquis/forces, faiblesses/difficultés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781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Grande quantité de données produites chaque mois : 2046 CSPS/CM et structures privées, 46 CMA, 14 CHR/CHU en fin 2017</a:t>
            </a:r>
          </a:p>
          <a:p>
            <a:r>
              <a:rPr lang="fr-FR" dirty="0" smtClean="0"/>
              <a:t>Objectifs visés par le traitement des données : </a:t>
            </a:r>
          </a:p>
          <a:p>
            <a:pPr lvl="1"/>
            <a:r>
              <a:rPr lang="fr-FR" dirty="0" smtClean="0"/>
              <a:t>rendre compte, souci </a:t>
            </a:r>
            <a:r>
              <a:rPr lang="fr-FR" dirty="0"/>
              <a:t>de </a:t>
            </a:r>
            <a:r>
              <a:rPr lang="fr-FR" dirty="0" err="1"/>
              <a:t>redevabilité</a:t>
            </a:r>
            <a:endParaRPr lang="fr-FR" dirty="0"/>
          </a:p>
          <a:p>
            <a:pPr lvl="1"/>
            <a:r>
              <a:rPr lang="fr-FR" dirty="0"/>
              <a:t>affiner les données </a:t>
            </a:r>
            <a:r>
              <a:rPr lang="fr-FR" dirty="0" smtClean="0"/>
              <a:t>transmises</a:t>
            </a:r>
          </a:p>
          <a:p>
            <a:pPr lvl="1"/>
            <a:r>
              <a:rPr lang="fr-FR" dirty="0" smtClean="0"/>
              <a:t>contribuer à la maitriser les coûts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247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Volume total des prestations en 2017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6767030"/>
              </p:ext>
            </p:extLst>
          </p:nvPr>
        </p:nvGraphicFramePr>
        <p:xfrm>
          <a:off x="395536" y="1371885"/>
          <a:ext cx="8280920" cy="4013038"/>
        </p:xfrm>
        <a:graphic>
          <a:graphicData uri="http://schemas.openxmlformats.org/drawingml/2006/table">
            <a:tbl>
              <a:tblPr/>
              <a:tblGrid>
                <a:gridCol w="4608512"/>
                <a:gridCol w="1728192"/>
                <a:gridCol w="1944216"/>
              </a:tblGrid>
              <a:tr h="568391"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PRESTATIONS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QUANTITE 2017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COUT 2017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391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GRATUITE DES SOINS CHEZ LES ENFANTS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</a:t>
                      </a:r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815 187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</a:t>
                      </a:r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088 328 314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137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GRATUITE DES SOINS PENDANT LA GROSSESSE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836 348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708 328 784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137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GRATUITE DES ACCOUCHEMENTS ET DES INTERVENTIONS OBSTETRICALES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245 909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031 182 749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697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GRATUITE DU DEPISTAGE ET TRAITEMENT DES LESIONS PRECANCEREUSES DU COL DE L'UTERUS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 </a:t>
                      </a:r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 </a:t>
                      </a:r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126 510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577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GENERAL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 </a:t>
                      </a:r>
                      <a:r>
                        <a:rPr lang="fr-F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920 745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 </a:t>
                      </a:r>
                      <a:r>
                        <a:rPr lang="fr-F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860 966 357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781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Répartition des montants en biens et services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7275447"/>
              </p:ext>
            </p:extLst>
          </p:nvPr>
        </p:nvGraphicFramePr>
        <p:xfrm>
          <a:off x="755576" y="2060848"/>
          <a:ext cx="8064896" cy="3960441"/>
        </p:xfrm>
        <a:graphic>
          <a:graphicData uri="http://schemas.openxmlformats.org/drawingml/2006/table">
            <a:tbl>
              <a:tblPr/>
              <a:tblGrid>
                <a:gridCol w="4845442"/>
                <a:gridCol w="3219454"/>
              </a:tblGrid>
              <a:tr h="445020"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BIENS ET SERVICES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MONTANT 2017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020"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MONTANT TOTAL ACTES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4 762 059 449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212"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MONTANT TOTAL DES MEDICAMENTS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19 914 066 786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212"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MONTANT TOTAL DU CARBURANT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663 802 226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8745"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MONTANT TOTAL EXAMENS COMPLEMENTAIRES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2 453 182 140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212"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MONTANT TOTAL HOSPITALISATION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1 067 855 755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020"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Total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28 860 966 357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852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Poids des biens et services 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7344815" cy="4608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103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Evolution du poids des médicaments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7776863" cy="5112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127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Evolution des prestations au plan national</a:t>
            </a:r>
            <a:endParaRPr lang="fr-FR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8352928" cy="4896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67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Evolution des prestations au plan national</a:t>
            </a:r>
            <a:endParaRPr lang="fr-FR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16832"/>
            <a:ext cx="7200799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295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fr-FR" dirty="0" smtClean="0"/>
              <a:t>Prestations totales par région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6986515"/>
              </p:ext>
            </p:extLst>
          </p:nvPr>
        </p:nvGraphicFramePr>
        <p:xfrm>
          <a:off x="176777" y="1196752"/>
          <a:ext cx="8787710" cy="5189771"/>
        </p:xfrm>
        <a:graphic>
          <a:graphicData uri="http://schemas.openxmlformats.org/drawingml/2006/table">
            <a:tbl>
              <a:tblPr/>
              <a:tblGrid>
                <a:gridCol w="1964227"/>
                <a:gridCol w="1744350"/>
                <a:gridCol w="1088385"/>
                <a:gridCol w="1264287"/>
                <a:gridCol w="1480498"/>
                <a:gridCol w="1245963"/>
              </a:tblGrid>
              <a:tr h="194966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7561" marR="7561" marT="75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GRATUITE DES ACCOUCHEMENTS ET DES INTERVENTIONS OBSTETRICALES</a:t>
                      </a:r>
                    </a:p>
                  </a:txBody>
                  <a:tcPr marL="7561" marR="7561" marT="75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GRATUITE DES SOINS CHEZ LES ENFANTS</a:t>
                      </a:r>
                    </a:p>
                  </a:txBody>
                  <a:tcPr marL="7561" marR="7561" marT="75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GRATUITE DES SOINS PENDANT LA GROSSESSE</a:t>
                      </a:r>
                    </a:p>
                  </a:txBody>
                  <a:tcPr marL="7561" marR="7561" marT="75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GRATUITE DU DEPISTAGE ET TRAITEMENT DES LESIONS PRECANCEREUSES DU COL DE L'UTERUS</a:t>
                      </a:r>
                    </a:p>
                  </a:txBody>
                  <a:tcPr marL="7561" marR="7561" marT="75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7561" marR="7561" marT="75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94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CENTRE SUD GRTE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367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</a:t>
                      </a:r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417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539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665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951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622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94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CASCADES GRTE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257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504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442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242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955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179   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815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833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94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 OUEST GRTE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181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652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359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286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938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942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764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238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PLATEAU CENTRAL GRTE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386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606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705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016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243   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954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94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SAHEL GRTE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723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716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323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599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   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108 630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94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NORD GRTE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759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795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557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347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   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219 578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94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CENTRE OUEST GRTE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628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843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456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336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536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766   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335 386   </a:t>
                      </a:r>
                    </a:p>
                  </a:txBody>
                  <a:tcPr marL="7561" marR="7561" marT="75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39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fr-FR" dirty="0" smtClean="0"/>
              <a:t>Prestations totales par région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0319292"/>
              </p:ext>
            </p:extLst>
          </p:nvPr>
        </p:nvGraphicFramePr>
        <p:xfrm>
          <a:off x="251520" y="1052739"/>
          <a:ext cx="8640959" cy="5256579"/>
        </p:xfrm>
        <a:graphic>
          <a:graphicData uri="http://schemas.openxmlformats.org/drawingml/2006/table">
            <a:tbl>
              <a:tblPr/>
              <a:tblGrid>
                <a:gridCol w="1931423"/>
                <a:gridCol w="1715220"/>
                <a:gridCol w="1070211"/>
                <a:gridCol w="1243173"/>
                <a:gridCol w="1455774"/>
                <a:gridCol w="1225158"/>
              </a:tblGrid>
              <a:tr h="192349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GRATUITE DES ACCOUCHEMENTS ET DES INTERVENTIONS OBSTETRICALES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GRATUITE DES SOINS CHEZ LES ENFANTS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GRATUITE DES SOINS PENDANT LA GROSSESSE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GRATUITE DU DEPISTAGE ET TRAITEMENT DES LESIONS PRECANCEREUSES DU COL DE L'UTERUS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9277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BOUCLE DU MOUHOUN GRTE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113 736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856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825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465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437 051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623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CENTRE EST GRTE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080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925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417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415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956   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437 961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623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CENTRE NORD GRTE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920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432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859   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529 244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9277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HAUTS BASSINS GRTE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133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808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163 941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518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193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238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821 180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039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 GRTE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205 014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539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005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064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846 270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623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CENTRE GRTE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1 206 758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508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849 976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623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245 909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</a:t>
                      </a:r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815 187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836 348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 </a:t>
                      </a:r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 </a:t>
                      </a:r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920 745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297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Répartition en biens et services par région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568952" cy="50405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692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ANALYSE GLOBALE DES COUTS MOYENS</a:t>
            </a:r>
          </a:p>
        </p:txBody>
      </p:sp>
    </p:spTree>
    <p:extLst>
      <p:ext uri="{BB962C8B-B14F-4D97-AF65-F5344CB8AC3E}">
        <p14:creationId xmlns:p14="http://schemas.microsoft.com/office/powerpoint/2010/main" val="295042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Distribution des couts moyens au niveau CSPS/CM sans labo</a:t>
            </a:r>
            <a:endParaRPr lang="fr-FR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488832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722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Distribution des couts moyens au niveau CMA et CM avec labo</a:t>
            </a:r>
            <a:endParaRPr lang="fr-FR" dirty="0"/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7704856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171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Distribution des couts moyens au niveau CHR/CHU</a:t>
            </a:r>
            <a:endParaRPr lang="fr-FR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7632848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10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ANALYSE DESAGREGEE DES COUTS MOYENS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029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SOINS CURATIFS ENFANTS : CSPS et CM sans labo</a:t>
            </a:r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416823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734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SOINS CURATIFS ENFANTS : CMA et CM avec Labo</a:t>
            </a:r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7416823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695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SOINS CURATIFS ENFANTS : CHR/CHU</a:t>
            </a:r>
            <a:endParaRPr lang="fr-FR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7920879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366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SOINS PENDANT LA GROSSESSE :CSPS et CM sans labo</a:t>
            </a:r>
            <a:endParaRPr lang="fr-F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920879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44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SOINS PENDANT LA GROSSESSE : CMA et CM avec labo</a:t>
            </a:r>
            <a:endParaRPr lang="fr-F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72816"/>
            <a:ext cx="720080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985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SOINS PENDANT LA GROSSESSE : CHR/CHU</a:t>
            </a:r>
            <a:endParaRPr lang="fr-FR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8136904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820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ACCOUCHEMENTS EUTOCIQUES ET DYSTOCIQUES : CSPS ET CM SANS LABO</a:t>
            </a:r>
            <a:endParaRPr lang="fr-FR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19" y="1520699"/>
            <a:ext cx="8222945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24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ACCOUCHEMENTS EUTOCIQUES ET DYSTOCIQUES : </a:t>
            </a:r>
            <a:r>
              <a:rPr lang="fr-FR" dirty="0" smtClean="0"/>
              <a:t>CMA ET CM AVEC LABO</a:t>
            </a:r>
            <a:endParaRPr lang="fr-F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8568952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393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ACCOUCHEMENTS EUTOCIQUES ET DYSTOCIQUES : </a:t>
            </a:r>
            <a:r>
              <a:rPr lang="fr-FR" dirty="0" smtClean="0"/>
              <a:t>CHR/CHU</a:t>
            </a:r>
            <a:endParaRPr lang="fr-FR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280920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45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CESARIENNES ET SOU : CMA</a:t>
            </a:r>
            <a:endParaRPr lang="fr-FR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8496944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488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CESARIENNES ET SOU : CHR/CHU</a:t>
            </a:r>
            <a:endParaRPr lang="fr-F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568951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208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2852936"/>
            <a:ext cx="8229600" cy="1143000"/>
          </a:xfrm>
        </p:spPr>
        <p:txBody>
          <a:bodyPr/>
          <a:lstStyle/>
          <a:p>
            <a:r>
              <a:rPr lang="fr-FR" dirty="0" smtClean="0"/>
              <a:t>FLUX FINANCIERS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65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Décomposition des soldes par région : soldes négatifs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4742051"/>
              </p:ext>
            </p:extLst>
          </p:nvPr>
        </p:nvGraphicFramePr>
        <p:xfrm>
          <a:off x="179512" y="1772816"/>
          <a:ext cx="8856986" cy="4351125"/>
        </p:xfrm>
        <a:graphic>
          <a:graphicData uri="http://schemas.openxmlformats.org/drawingml/2006/table">
            <a:tbl>
              <a:tblPr/>
              <a:tblGrid>
                <a:gridCol w="720080"/>
                <a:gridCol w="1728192"/>
                <a:gridCol w="1584176"/>
                <a:gridCol w="1584176"/>
                <a:gridCol w="1656184"/>
                <a:gridCol w="1584178"/>
              </a:tblGrid>
              <a:tr h="57855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Approvisionnement 2017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Consommation 2017 déclarée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Total discordances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Consommation 2017 validé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Solde 2017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58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CENTRE EST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376 332 528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501 369 371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453 388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478 915 983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</a:t>
                      </a:r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583 455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CENTRE NORD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143 446 517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229 030 680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395 989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222 634 691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</a:t>
                      </a:r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188 174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PLATEAU CENTRAL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255 632 284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316 224 528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107 088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315 117 440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</a:t>
                      </a:r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59 485 156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SAHEL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657 626 791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</a:t>
                      </a:r>
                      <a:endParaRPr lang="fr-FR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706 931 280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304 696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683 626 584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  </a:t>
                      </a:r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999 793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NORD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959 252 687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977 051 950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347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976 703 963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  </a:t>
                      </a:r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17 451 276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67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CENTRE SUD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741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969 736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755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682 939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408 846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749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274 093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 </a:t>
                      </a:r>
                      <a:r>
                        <a:rPr lang="fr-FR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304 357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96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Décomposition des soldes par région : soldes positifs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4066292"/>
              </p:ext>
            </p:extLst>
          </p:nvPr>
        </p:nvGraphicFramePr>
        <p:xfrm>
          <a:off x="107504" y="1700808"/>
          <a:ext cx="8856983" cy="4888384"/>
        </p:xfrm>
        <a:graphic>
          <a:graphicData uri="http://schemas.openxmlformats.org/drawingml/2006/table">
            <a:tbl>
              <a:tblPr/>
              <a:tblGrid>
                <a:gridCol w="936104"/>
                <a:gridCol w="1584176"/>
                <a:gridCol w="1800200"/>
                <a:gridCol w="1584176"/>
                <a:gridCol w="1584176"/>
                <a:gridCol w="1368151"/>
              </a:tblGrid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Approvisionnement 2017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Consommation 2017 déclarée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Total discordances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Consommation 2017 validé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Solde 2017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47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CENTRE OUEST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051 391 452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044 393 911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983 259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041 410 652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</a:t>
                      </a:r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980 800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47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SUD OUEST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997 266 734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973 989 666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732 026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962 257 640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</a:t>
                      </a:r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35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009 094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47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BOUCLE DU MOUHOUN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104 767 747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065 485 372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064 574 251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</a:t>
                      </a:r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193 496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47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CENTRE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423 671 395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470 103 481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464 592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365 638 889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58 032 506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47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842 534 594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787 776 335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411 177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757 365 159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</a:t>
                      </a:r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169 435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47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HAUTS BASSINS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581 876 481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525 871 491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670 770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487 200 721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</a:t>
                      </a:r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675 760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47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CASCADES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606 254 613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507 055 353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248 206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477 807 147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128 447 466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322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Solde total pays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5293448"/>
              </p:ext>
            </p:extLst>
          </p:nvPr>
        </p:nvGraphicFramePr>
        <p:xfrm>
          <a:off x="323528" y="1916832"/>
          <a:ext cx="8712968" cy="2232248"/>
        </p:xfrm>
        <a:graphic>
          <a:graphicData uri="http://schemas.openxmlformats.org/drawingml/2006/table">
            <a:tbl>
              <a:tblPr/>
              <a:tblGrid>
                <a:gridCol w="936104"/>
                <a:gridCol w="1656184"/>
                <a:gridCol w="1728192"/>
                <a:gridCol w="1296144"/>
                <a:gridCol w="1798428"/>
                <a:gridCol w="1297916"/>
              </a:tblGrid>
              <a:tr h="93636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Approvisionnement 2017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Consommation 2017 déclarée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Total discordances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Consommation 2017 validé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Solde 2017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88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GENERAL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 </a:t>
                      </a:r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742 023 559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 </a:t>
                      </a:r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860 966 357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278 </a:t>
                      </a:r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439 145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 </a:t>
                      </a:r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582 527 212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159 </a:t>
                      </a:r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496 347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315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Forces, acquis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Bon système d’information : plateforme fonctionnelle </a:t>
            </a:r>
          </a:p>
          <a:p>
            <a:r>
              <a:rPr lang="fr-FR" dirty="0" smtClean="0"/>
              <a:t>Suivi régulier, alerte à temps</a:t>
            </a:r>
          </a:p>
          <a:p>
            <a:r>
              <a:rPr lang="fr-FR" dirty="0" smtClean="0"/>
              <a:t>Approvisionnement des fonds effectués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895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Faiblesses, difficultés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Retard dans la saisie des données : impact sur </a:t>
            </a:r>
            <a:r>
              <a:rPr lang="fr-FR" dirty="0"/>
              <a:t>les montants à déterminer à temps</a:t>
            </a:r>
          </a:p>
          <a:p>
            <a:r>
              <a:rPr lang="fr-FR" dirty="0"/>
              <a:t>Persistance de certaines </a:t>
            </a:r>
            <a:r>
              <a:rPr lang="fr-FR" dirty="0" smtClean="0"/>
              <a:t>erreurs et retard dans la correction</a:t>
            </a:r>
          </a:p>
          <a:p>
            <a:r>
              <a:rPr lang="fr-FR" dirty="0" smtClean="0"/>
              <a:t>Retard dans la transmission des rapports trimestriels</a:t>
            </a:r>
            <a:r>
              <a:rPr lang="fr-FR" dirty="0"/>
              <a:t> </a:t>
            </a:r>
            <a:r>
              <a:rPr lang="fr-FR" dirty="0" smtClean="0"/>
              <a:t>pour la justification</a:t>
            </a:r>
          </a:p>
        </p:txBody>
      </p:sp>
    </p:spTree>
    <p:extLst>
      <p:ext uri="{BB962C8B-B14F-4D97-AF65-F5344CB8AC3E}">
        <p14:creationId xmlns:p14="http://schemas.microsoft.com/office/powerpoint/2010/main" val="213480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1628800"/>
            <a:ext cx="8229600" cy="2808312"/>
          </a:xfrm>
        </p:spPr>
        <p:txBody>
          <a:bodyPr/>
          <a:lstStyle/>
          <a:p>
            <a:r>
              <a:rPr lang="fr-FR" dirty="0" smtClean="0"/>
              <a:t>MERCI 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033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1060</Words>
  <Application>Microsoft Office PowerPoint</Application>
  <PresentationFormat>Affichage à l'écran (4:3)</PresentationFormat>
  <Paragraphs>286</Paragraphs>
  <Slides>35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36" baseType="lpstr">
      <vt:lpstr>Thème Office</vt:lpstr>
      <vt:lpstr>Résultats du traitement et de l’analyse des données issues des RMA gratuité en 2017</vt:lpstr>
      <vt:lpstr>Plan de présentation</vt:lpstr>
      <vt:lpstr>Introduction</vt:lpstr>
      <vt:lpstr>Volume total des prestations en 2017</vt:lpstr>
      <vt:lpstr>Répartition des montants en biens et services</vt:lpstr>
      <vt:lpstr>Poids des biens et services </vt:lpstr>
      <vt:lpstr>Evolution du poids des médicaments</vt:lpstr>
      <vt:lpstr>Evolution des prestations au plan national</vt:lpstr>
      <vt:lpstr>Evolution des prestations au plan national</vt:lpstr>
      <vt:lpstr>Prestations totales par région</vt:lpstr>
      <vt:lpstr>Prestations totales par région</vt:lpstr>
      <vt:lpstr>Répartition en biens et services par région</vt:lpstr>
      <vt:lpstr>ANALYSE GLOBALE DES COUTS MOYENS</vt:lpstr>
      <vt:lpstr>Distribution des couts moyens au niveau CSPS/CM sans labo</vt:lpstr>
      <vt:lpstr>Distribution des couts moyens au niveau CMA et CM avec labo</vt:lpstr>
      <vt:lpstr>Distribution des couts moyens au niveau CHR/CHU</vt:lpstr>
      <vt:lpstr>ANALYSE DESAGREGEE DES COUTS MOYENS</vt:lpstr>
      <vt:lpstr>SOINS CURATIFS ENFANTS : CSPS et CM sans labo</vt:lpstr>
      <vt:lpstr>SOINS CURATIFS ENFANTS : CMA et CM avec Labo</vt:lpstr>
      <vt:lpstr>SOINS CURATIFS ENFANTS : CHR/CHU</vt:lpstr>
      <vt:lpstr>SOINS PENDANT LA GROSSESSE :CSPS et CM sans labo</vt:lpstr>
      <vt:lpstr>SOINS PENDANT LA GROSSESSE : CMA et CM avec labo</vt:lpstr>
      <vt:lpstr>SOINS PENDANT LA GROSSESSE : CHR/CHU</vt:lpstr>
      <vt:lpstr>ACCOUCHEMENTS EUTOCIQUES ET DYSTOCIQUES : CSPS ET CM SANS LABO</vt:lpstr>
      <vt:lpstr>ACCOUCHEMENTS EUTOCIQUES ET DYSTOCIQUES : CMA ET CM AVEC LABO</vt:lpstr>
      <vt:lpstr>ACCOUCHEMENTS EUTOCIQUES ET DYSTOCIQUES : CHR/CHU</vt:lpstr>
      <vt:lpstr>CESARIENNES ET SOU : CMA</vt:lpstr>
      <vt:lpstr>CESARIENNES ET SOU : CHR/CHU</vt:lpstr>
      <vt:lpstr>FLUX FINANCIERS</vt:lpstr>
      <vt:lpstr>Décomposition des soldes par région : soldes négatifs</vt:lpstr>
      <vt:lpstr>Décomposition des soldes par région : soldes positifs</vt:lpstr>
      <vt:lpstr>Solde total pays</vt:lpstr>
      <vt:lpstr>Forces, acquis</vt:lpstr>
      <vt:lpstr>Faiblesses, difficultés</vt:lpstr>
      <vt:lpstr>MERCI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user</dc:creator>
  <cp:lastModifiedBy>Bigeard, Mr Alexis - bf</cp:lastModifiedBy>
  <cp:revision>30</cp:revision>
  <dcterms:created xsi:type="dcterms:W3CDTF">2018-02-28T09:46:27Z</dcterms:created>
  <dcterms:modified xsi:type="dcterms:W3CDTF">2018-03-05T09:57:08Z</dcterms:modified>
</cp:coreProperties>
</file>