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3" r:id="rId5"/>
    <p:sldId id="259" r:id="rId6"/>
    <p:sldId id="264" r:id="rId7"/>
    <p:sldId id="265" r:id="rId8"/>
    <p:sldId id="266" r:id="rId9"/>
    <p:sldId id="267" r:id="rId10"/>
    <p:sldId id="268" r:id="rId11"/>
    <p:sldId id="269" r:id="rId12"/>
    <p:sldId id="260" r:id="rId13"/>
    <p:sldId id="261" r:id="rId14"/>
    <p:sldId id="262" r:id="rId1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gathe" initials="a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5A20A5-BC41-4651-A0B2-FD561A5C8ADF}" type="datetimeFigureOut">
              <a:rPr lang="de-DE" smtClean="0"/>
              <a:pPr/>
              <a:t>05.12.2017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FA6975-8D26-47BE-B9BC-3A1AB29BFD7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6320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A6975-8D26-47BE-B9BC-3A1AB29BFD7A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698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A6975-8D26-47BE-B9BC-3A1AB29BFD7A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698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A6975-8D26-47BE-B9BC-3A1AB29BFD7A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698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A6975-8D26-47BE-B9BC-3A1AB29BFD7A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698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A6975-8D26-47BE-B9BC-3A1AB29BFD7A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698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A6975-8D26-47BE-B9BC-3A1AB29BFD7A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698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A6975-8D26-47BE-B9BC-3A1AB29BFD7A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698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A6975-8D26-47BE-B9BC-3A1AB29BFD7A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698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A6975-8D26-47BE-B9BC-3A1AB29BFD7A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6981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A6975-8D26-47BE-B9BC-3A1AB29BFD7A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6981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A6975-8D26-47BE-B9BC-3A1AB29BFD7A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6981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A6975-8D26-47BE-B9BC-3A1AB29BFD7A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6981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A6975-8D26-47BE-B9BC-3A1AB29BFD7A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698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0F1A-0225-4CC3-8071-2C69325DAC04}" type="datetimeFigureOut">
              <a:rPr lang="de-DE" smtClean="0"/>
              <a:pPr/>
              <a:t>05.12.2017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23F2B-ED6B-4761-8CA1-8259490380A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022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0F1A-0225-4CC3-8071-2C69325DAC04}" type="datetimeFigureOut">
              <a:rPr lang="de-DE" smtClean="0"/>
              <a:pPr/>
              <a:t>05.12.2017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23F2B-ED6B-4761-8CA1-8259490380A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9755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0F1A-0225-4CC3-8071-2C69325DAC04}" type="datetimeFigureOut">
              <a:rPr lang="de-DE" smtClean="0"/>
              <a:pPr/>
              <a:t>05.12.2017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23F2B-ED6B-4761-8CA1-8259490380A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1715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0F1A-0225-4CC3-8071-2C69325DAC04}" type="datetimeFigureOut">
              <a:rPr lang="de-DE" smtClean="0"/>
              <a:pPr/>
              <a:t>05.12.2017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23F2B-ED6B-4761-8CA1-8259490380A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8074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0F1A-0225-4CC3-8071-2C69325DAC04}" type="datetimeFigureOut">
              <a:rPr lang="de-DE" smtClean="0"/>
              <a:pPr/>
              <a:t>05.12.2017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23F2B-ED6B-4761-8CA1-8259490380A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0433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0F1A-0225-4CC3-8071-2C69325DAC04}" type="datetimeFigureOut">
              <a:rPr lang="de-DE" smtClean="0"/>
              <a:pPr/>
              <a:t>05.12.2017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23F2B-ED6B-4761-8CA1-8259490380A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2585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0F1A-0225-4CC3-8071-2C69325DAC04}" type="datetimeFigureOut">
              <a:rPr lang="de-DE" smtClean="0"/>
              <a:pPr/>
              <a:t>05.12.2017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23F2B-ED6B-4761-8CA1-8259490380A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815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0F1A-0225-4CC3-8071-2C69325DAC04}" type="datetimeFigureOut">
              <a:rPr lang="de-DE" smtClean="0"/>
              <a:pPr/>
              <a:t>05.12.2017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23F2B-ED6B-4761-8CA1-8259490380A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3406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0F1A-0225-4CC3-8071-2C69325DAC04}" type="datetimeFigureOut">
              <a:rPr lang="de-DE" smtClean="0"/>
              <a:pPr/>
              <a:t>05.12.2017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23F2B-ED6B-4761-8CA1-8259490380A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7890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0F1A-0225-4CC3-8071-2C69325DAC04}" type="datetimeFigureOut">
              <a:rPr lang="de-DE" smtClean="0"/>
              <a:pPr/>
              <a:t>05.12.2017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23F2B-ED6B-4761-8CA1-8259490380A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3540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0F1A-0225-4CC3-8071-2C69325DAC04}" type="datetimeFigureOut">
              <a:rPr lang="de-DE" smtClean="0"/>
              <a:pPr/>
              <a:t>05.12.2017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23F2B-ED6B-4761-8CA1-8259490380A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316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F0F1A-0225-4CC3-8071-2C69325DAC04}" type="datetimeFigureOut">
              <a:rPr lang="de-DE" smtClean="0"/>
              <a:pPr/>
              <a:t>05.12.2017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23F2B-ED6B-4761-8CA1-8259490380A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853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Réunion CSU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Mardi, 5 Décembre 2017</a:t>
            </a:r>
          </a:p>
          <a:p>
            <a:r>
              <a:rPr lang="fr-FR" dirty="0" smtClean="0"/>
              <a:t>14.00h, OMS, </a:t>
            </a:r>
            <a:r>
              <a:rPr lang="fr-FR" dirty="0" err="1" smtClean="0"/>
              <a:t>Galaxy</a:t>
            </a:r>
            <a:endParaRPr lang="fr-FR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584176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840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3600" dirty="0"/>
          </a:p>
          <a:p>
            <a:r>
              <a:rPr lang="fr-FR" sz="3600" dirty="0" smtClean="0"/>
              <a:t>Etat </a:t>
            </a:r>
            <a:r>
              <a:rPr lang="fr-FR" sz="3600" dirty="0"/>
              <a:t>d'avancement de la </a:t>
            </a:r>
            <a:r>
              <a:rPr lang="fr-FR" sz="3600" dirty="0" smtClean="0"/>
              <a:t>CSU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fr-FR" sz="3600" dirty="0" smtClean="0"/>
              <a:t>Manuel </a:t>
            </a:r>
            <a:r>
              <a:rPr lang="fr-FR" sz="3600" dirty="0"/>
              <a:t>de procédures de la caisse nationale de solidarité santé </a:t>
            </a:r>
            <a:r>
              <a:rPr lang="fr-FR" sz="3600" dirty="0" smtClean="0"/>
              <a:t>CNSS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fr-FR" sz="3600" dirty="0" smtClean="0"/>
              <a:t>Prochaines étapes proposées</a:t>
            </a: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88640"/>
            <a:ext cx="129614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940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Etat d´avancement CSU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7500" lnSpcReduction="20000"/>
          </a:bodyPr>
          <a:lstStyle/>
          <a:p>
            <a:pPr>
              <a:buFontTx/>
              <a:buChar char="-"/>
            </a:pPr>
            <a:r>
              <a:rPr lang="fr-FR" dirty="0" smtClean="0"/>
              <a:t>2014: Mission exploratoire P4H</a:t>
            </a:r>
          </a:p>
          <a:p>
            <a:pPr>
              <a:buFontTx/>
              <a:buChar char="-"/>
            </a:pPr>
            <a:r>
              <a:rPr lang="fr-FR" dirty="0" smtClean="0"/>
              <a:t>2014 – 2015: Développent de la Stratégie Nationale de Couverture en Santé SNCS</a:t>
            </a:r>
          </a:p>
          <a:p>
            <a:pPr>
              <a:buFontTx/>
              <a:buChar char="-"/>
            </a:pPr>
            <a:r>
              <a:rPr lang="fr-FR" dirty="0" smtClean="0"/>
              <a:t>Décembre 2015: SNCS approuvé</a:t>
            </a:r>
          </a:p>
          <a:p>
            <a:pPr>
              <a:buFontTx/>
              <a:buChar char="-"/>
            </a:pPr>
            <a:r>
              <a:rPr lang="fr-FR" dirty="0" smtClean="0"/>
              <a:t>Aout 2016: Réalisation de l’étude sur la mise en œuvre de la CNSS et du Fonds dédié </a:t>
            </a:r>
          </a:p>
          <a:p>
            <a:pPr>
              <a:buFontTx/>
              <a:buChar char="-"/>
            </a:pPr>
            <a:r>
              <a:rPr lang="fr-FR" dirty="0" smtClean="0"/>
              <a:t>Septembre 2016: Arrivé du Point Focale P4H à Madagascar</a:t>
            </a:r>
          </a:p>
          <a:p>
            <a:pPr>
              <a:buFontTx/>
              <a:buChar char="-"/>
            </a:pPr>
            <a:r>
              <a:rPr lang="fr-FR" dirty="0" smtClean="0"/>
              <a:t>Octobre 2016: Etablissement du Groupe Leadership pour la CSU et formation -en trois étapes (jusqu´a Mai 2017)</a:t>
            </a:r>
          </a:p>
          <a:p>
            <a:pPr>
              <a:buFontTx/>
              <a:buChar char="-"/>
            </a:pPr>
            <a:r>
              <a:rPr lang="fr-FR" dirty="0" smtClean="0"/>
              <a:t>Octobre 2017: Décret établissant la CNSS signé par le Président de la République ( n 2017-0601)</a:t>
            </a:r>
          </a:p>
          <a:p>
            <a:pPr>
              <a:buFont typeface="Wingdings"/>
              <a:buChar char="à"/>
            </a:pPr>
            <a:r>
              <a:rPr lang="fr-FR" dirty="0" smtClean="0">
                <a:sym typeface="Wingdings" panose="05000000000000000000" pitchFamily="2" charset="2"/>
              </a:rPr>
              <a:t>18 Mois entre signature de la Stratégie et Décret</a:t>
            </a:r>
          </a:p>
          <a:p>
            <a:pPr>
              <a:buFont typeface="Wingdings"/>
              <a:buChar char="à"/>
            </a:pPr>
            <a:r>
              <a:rPr lang="fr-FR" dirty="0" smtClean="0">
                <a:sym typeface="Wingdings" panose="05000000000000000000" pitchFamily="2" charset="2"/>
              </a:rPr>
              <a:t>Népal 2012-14 (2 ans); Burkina Faso 2010 – 2015 (5 ans)</a:t>
            </a:r>
            <a:endParaRPr lang="fr-FR" dirty="0" smtClean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88640"/>
            <a:ext cx="129614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5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23112" cy="11430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Etat d´avancement CSU 16/17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fr-FR" dirty="0" smtClean="0"/>
              <a:t>Travail sur le Décret (intersectoriel)</a:t>
            </a:r>
          </a:p>
          <a:p>
            <a:pPr>
              <a:buFontTx/>
              <a:buChar char="-"/>
            </a:pPr>
            <a:r>
              <a:rPr lang="fr-FR" dirty="0" smtClean="0"/>
              <a:t>Définition du paquet de prestations de soins offert par la CNSS</a:t>
            </a:r>
          </a:p>
          <a:p>
            <a:pPr>
              <a:buFontTx/>
              <a:buChar char="-"/>
            </a:pPr>
            <a:r>
              <a:rPr lang="fr-FR" dirty="0" smtClean="0"/>
              <a:t>Rôle future des mutuelles (option opérateurs)</a:t>
            </a:r>
          </a:p>
          <a:p>
            <a:pPr>
              <a:buFontTx/>
              <a:buChar char="-"/>
            </a:pPr>
            <a:r>
              <a:rPr lang="fr-FR" dirty="0" smtClean="0"/>
              <a:t>Sensibilisation et formations des autorités dans les trois districts de démarrage (</a:t>
            </a:r>
            <a:r>
              <a:rPr lang="fr-FR" dirty="0" err="1" smtClean="0"/>
              <a:t>Vatomandry</a:t>
            </a:r>
            <a:r>
              <a:rPr lang="fr-FR" dirty="0" smtClean="0"/>
              <a:t>, </a:t>
            </a:r>
            <a:r>
              <a:rPr lang="fr-FR" dirty="0" err="1" smtClean="0"/>
              <a:t>Faratsiho</a:t>
            </a:r>
            <a:r>
              <a:rPr lang="fr-FR" dirty="0" smtClean="0"/>
              <a:t>, </a:t>
            </a:r>
            <a:r>
              <a:rPr lang="fr-FR" dirty="0" err="1" smtClean="0"/>
              <a:t>Manandriana</a:t>
            </a:r>
            <a:r>
              <a:rPr lang="fr-FR" dirty="0" smtClean="0"/>
              <a:t>)</a:t>
            </a:r>
          </a:p>
          <a:p>
            <a:pPr>
              <a:buFontTx/>
              <a:buChar char="-"/>
            </a:pPr>
            <a:r>
              <a:rPr lang="fr-FR" dirty="0" smtClean="0"/>
              <a:t>Production des 3 notes techniques/ plaidoyer</a:t>
            </a:r>
          </a:p>
          <a:p>
            <a:pPr>
              <a:buFontTx/>
              <a:buChar char="-"/>
            </a:pPr>
            <a:r>
              <a:rPr lang="fr-FR" dirty="0" smtClean="0"/>
              <a:t>Production de Manuel CNSS </a:t>
            </a:r>
          </a:p>
          <a:p>
            <a:pPr>
              <a:buFontTx/>
              <a:buChar char="-"/>
            </a:pPr>
            <a:endParaRPr lang="fr-FR" dirty="0" smtClean="0"/>
          </a:p>
          <a:p>
            <a:pPr>
              <a:buFontTx/>
              <a:buChar char="-"/>
            </a:pPr>
            <a:endParaRPr lang="fr-FR" dirty="0" smtClean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88640"/>
            <a:ext cx="129614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09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 notes techniques</a:t>
            </a:r>
            <a:endParaRPr lang="fr-FR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1256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dirty="0" smtClean="0"/>
              <a:t>Note 1: Retour sur investissement et bénéfices économiques et sociaux de l´investissement dans la CSU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Dépenses de santé par </a:t>
            </a:r>
            <a:r>
              <a:rPr lang="fr-FR" dirty="0" smtClean="0"/>
              <a:t>tête </a:t>
            </a:r>
            <a:r>
              <a:rPr lang="fr-FR" dirty="0" smtClean="0"/>
              <a:t>un des plus bas dans le monde (14 USD versus </a:t>
            </a:r>
            <a:r>
              <a:rPr lang="fr-FR" dirty="0" smtClean="0"/>
              <a:t>minimum </a:t>
            </a:r>
            <a:r>
              <a:rPr lang="fr-FR" dirty="0" smtClean="0"/>
              <a:t>34 USD par an)</a:t>
            </a:r>
          </a:p>
          <a:p>
            <a:r>
              <a:rPr lang="fr-FR" dirty="0" smtClean="0"/>
              <a:t>Faible allocation budgétaire (en moyenne 6,57% du BGE entre 2006 et 2015);  – mais suffisante, si croissance stable</a:t>
            </a:r>
          </a:p>
          <a:p>
            <a:r>
              <a:rPr lang="fr-FR" dirty="0" smtClean="0"/>
              <a:t>Dépense inéquitables: quintile le plus riche bénéficie de 40% des dépenses totales, 5% va aux communes rurales</a:t>
            </a:r>
          </a:p>
          <a:p>
            <a:r>
              <a:rPr lang="fr-FR" dirty="0" smtClean="0"/>
              <a:t>Santé est un des moteurs clés de la productivité: pour les pays de bas revenu l´investissement de retour est estimé 23,6 USD pour chaque 1 USD investi dans les solutions renforcement de système, augmentation des fonds publics mis en commun et en même temps recours moins fréquent aux paiements directs des usagers: argument pour la CNSS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88640"/>
            <a:ext cx="129614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446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 notes techniques</a:t>
            </a:r>
            <a:endParaRPr lang="fr-FR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dirty="0" smtClean="0"/>
              <a:t>Note 2: Opportunités et modalités de création du DAS (Dispositif d´Assurance Santé)</a:t>
            </a:r>
          </a:p>
          <a:p>
            <a:pPr marL="0" indent="0">
              <a:buNone/>
            </a:pPr>
            <a:r>
              <a:rPr lang="fr-FR" dirty="0" smtClean="0"/>
              <a:t>Arguments Caisse:</a:t>
            </a:r>
          </a:p>
          <a:p>
            <a:r>
              <a:rPr lang="fr-FR" dirty="0" smtClean="0"/>
              <a:t>Introduire la logique du prépaiement: renforcer l´utilisation des services de santé</a:t>
            </a:r>
          </a:p>
          <a:p>
            <a:r>
              <a:rPr lang="fr-FR" dirty="0" smtClean="0"/>
              <a:t>Améliorer la solidarité: pauvres et riches/ en bonne santé et malades (équité)</a:t>
            </a:r>
          </a:p>
          <a:p>
            <a:r>
              <a:rPr lang="fr-FR" dirty="0" smtClean="0"/>
              <a:t>Renforcer l´intégration des prestataires prives dans le système de sante</a:t>
            </a:r>
          </a:p>
          <a:p>
            <a:r>
              <a:rPr lang="fr-FR" dirty="0" smtClean="0"/>
              <a:t>Mettre fin à la fragmentation inefficace des régimes de financement existants</a:t>
            </a:r>
          </a:p>
          <a:p>
            <a:r>
              <a:rPr lang="fr-FR" dirty="0" smtClean="0"/>
              <a:t>Apprécier la valeur des services et prendre conscience que les services ont un coût (fin a la philosophie de la gratuité)</a:t>
            </a:r>
          </a:p>
          <a:p>
            <a:r>
              <a:rPr lang="fr-FR" dirty="0" smtClean="0"/>
              <a:t>Par l´achat stratégique de la CNSS, assurer un meilleur contrôle et une meilleure qualité des soins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88640"/>
            <a:ext cx="129614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843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 notes techniques</a:t>
            </a:r>
            <a:endParaRPr lang="fr-FR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dirty="0" smtClean="0"/>
              <a:t>Note 2: Opportunités et modalités de création du DAS (Dispositif d´Assurance Santé)</a:t>
            </a:r>
          </a:p>
          <a:p>
            <a:pPr marL="0" indent="0">
              <a:buNone/>
            </a:pPr>
            <a:r>
              <a:rPr lang="fr-FR" dirty="0" smtClean="0"/>
              <a:t>Arguments Caisse:</a:t>
            </a:r>
          </a:p>
          <a:p>
            <a:r>
              <a:rPr lang="fr-FR" dirty="0" smtClean="0"/>
              <a:t>Impliquer les acteurs au niveau décentralisé avec la CNSS plus proche de la population</a:t>
            </a:r>
          </a:p>
          <a:p>
            <a:pPr marL="0" indent="0">
              <a:buNone/>
            </a:pPr>
            <a:r>
              <a:rPr lang="fr-FR" dirty="0" smtClean="0"/>
              <a:t>Arguments Fond Dédié (FDSS):</a:t>
            </a:r>
          </a:p>
          <a:p>
            <a:r>
              <a:rPr lang="fr-FR" dirty="0" smtClean="0"/>
              <a:t>Le Fonds paiera pour les contributions de ces citoyens qui ne peuvent pas payer eux-mêmes</a:t>
            </a:r>
          </a:p>
          <a:p>
            <a:r>
              <a:rPr lang="fr-FR" dirty="0" smtClean="0"/>
              <a:t>Le Fonds permettra un engagement moins fragmenté des bailleurs/ investisseurs privés</a:t>
            </a:r>
          </a:p>
          <a:p>
            <a:r>
              <a:rPr lang="fr-FR" dirty="0" smtClean="0"/>
              <a:t>Le Fonds assura des services mobiles et  de proximité pour ceux en extrême pauvreté</a:t>
            </a:r>
          </a:p>
          <a:p>
            <a:r>
              <a:rPr lang="fr-FR" dirty="0" smtClean="0"/>
              <a:t>Le Fonds permettra d´augmenter l´efficacité du décaissement (garantie le flux de trésorerie de la CNSS)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88640"/>
            <a:ext cx="129614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71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 notes techniques</a:t>
            </a:r>
            <a:endParaRPr lang="fr-FR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Note 3: coûts de la reforme CSU/ CNSS</a:t>
            </a:r>
          </a:p>
          <a:p>
            <a:r>
              <a:rPr lang="fr-FR" dirty="0" smtClean="0"/>
              <a:t>1ere partie: coûts des 3 sites de démarrage pour servir de lieux d´expérimentation en vue de la généralisation dans l´ensemble du pays </a:t>
            </a:r>
          </a:p>
          <a:p>
            <a:r>
              <a:rPr lang="fr-FR" dirty="0" smtClean="0"/>
              <a:t>2ieme partie: la mise en place des antennes de la CNSS dans les 114 districts et le coût de l´adhésion a partir des fokontany; les coûts des soins offerts par les CSB1/2 et CHRD (mise au norme) pour la généralisation</a:t>
            </a:r>
          </a:p>
          <a:p>
            <a:pPr marL="0" indent="0">
              <a:buNone/>
            </a:pP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88640"/>
            <a:ext cx="129614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4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 notes techniques</a:t>
            </a:r>
            <a:endParaRPr lang="fr-FR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832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Note 3: coûts de la reforme CSU/ CNSS</a:t>
            </a:r>
          </a:p>
          <a:p>
            <a:pPr marL="0" indent="0">
              <a:buNone/>
            </a:pPr>
            <a:r>
              <a:rPr lang="fr-FR" sz="1800" dirty="0"/>
              <a:t>Avec  le maintien à un taux de 8% par an des membres adhérents du secteur formel, la barre de 56% de la population intégrée dans le système de prépaiement sera atteinte en 2030 avec  18 458 587 habitants. Au début les contributions sont volontaires pour devenir obligatoires vers 2023, 6 ans après le début de la </a:t>
            </a:r>
            <a:r>
              <a:rPr lang="fr-FR" sz="1800" dirty="0" smtClean="0"/>
              <a:t>réforme</a:t>
            </a:r>
            <a:r>
              <a:rPr lang="fr-FR" sz="1800" dirty="0"/>
              <a:t> </a:t>
            </a:r>
            <a:r>
              <a:rPr lang="fr-FR" sz="1800" dirty="0" smtClean="0"/>
              <a:t>(</a:t>
            </a:r>
            <a:r>
              <a:rPr lang="fr-FR" sz="1800" b="1" dirty="0" smtClean="0"/>
              <a:t>universalité progressive</a:t>
            </a:r>
            <a:r>
              <a:rPr lang="fr-FR" sz="1800" dirty="0" smtClean="0"/>
              <a:t>)</a:t>
            </a:r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endParaRPr lang="fr-FR" sz="1800" dirty="0" smtClean="0"/>
          </a:p>
          <a:p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88640"/>
            <a:ext cx="129614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12976"/>
            <a:ext cx="8208911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986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 notes techniques</a:t>
            </a:r>
            <a:endParaRPr lang="fr-FR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4006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r-FR" dirty="0" smtClean="0"/>
              <a:t>Note 3: coûts de la reforme CSU/ CNSS</a:t>
            </a:r>
          </a:p>
          <a:p>
            <a:r>
              <a:rPr lang="fr-FR" dirty="0"/>
              <a:t>Le coût moyen annuel  de la réforme sur la période 2018-2030 est estimé à </a:t>
            </a:r>
            <a:r>
              <a:rPr lang="fr-FR" b="1" dirty="0"/>
              <a:t>1,7 USD par habitant </a:t>
            </a:r>
            <a:r>
              <a:rPr lang="fr-FR" dirty="0"/>
              <a:t>(4 950 MGA/</a:t>
            </a:r>
            <a:r>
              <a:rPr lang="fr-FR" dirty="0" err="1"/>
              <a:t>habt</a:t>
            </a:r>
            <a:r>
              <a:rPr lang="fr-FR" dirty="0"/>
              <a:t>). Ce coût comprend les coûts au niveau des FS (1,1 USD/</a:t>
            </a:r>
            <a:r>
              <a:rPr lang="fr-FR" dirty="0" err="1"/>
              <a:t>habt</a:t>
            </a:r>
            <a:r>
              <a:rPr lang="fr-FR" dirty="0"/>
              <a:t>) pour un paquet de soins jusqu’au CHRD, ainsi que les coûts relatifs aux caisses de district, à l’enregistrement des adhésions et la sensibilisation </a:t>
            </a:r>
            <a:r>
              <a:rPr lang="fr-FR" dirty="0" smtClean="0"/>
              <a:t>jusqu’aux </a:t>
            </a:r>
            <a:r>
              <a:rPr lang="fr-FR" dirty="0" err="1" smtClean="0"/>
              <a:t>fokontany</a:t>
            </a:r>
            <a:r>
              <a:rPr lang="fr-FR" dirty="0" smtClean="0"/>
              <a:t>.</a:t>
            </a:r>
          </a:p>
          <a:p>
            <a:r>
              <a:rPr lang="fr-FR" dirty="0"/>
              <a:t>U</a:t>
            </a:r>
            <a:r>
              <a:rPr lang="fr-FR" dirty="0" smtClean="0"/>
              <a:t>ne </a:t>
            </a:r>
            <a:r>
              <a:rPr lang="fr-FR" dirty="0"/>
              <a:t>augmentation de la croissance économique de l’ordre de 0,1 point à partir de 2018 apportera les ressources nécessaires à la </a:t>
            </a:r>
            <a:r>
              <a:rPr lang="fr-FR" dirty="0" smtClean="0"/>
              <a:t>réforme.</a:t>
            </a:r>
            <a:r>
              <a:rPr lang="fr-FR" dirty="0"/>
              <a:t> </a:t>
            </a:r>
            <a:r>
              <a:rPr lang="fr-FR" dirty="0" smtClean="0"/>
              <a:t>Ce calcul inclut les investissement de la BM dans l´infrastructure jusqu´a 2023.</a:t>
            </a:r>
          </a:p>
          <a:p>
            <a:r>
              <a:rPr lang="fr-FR" b="1" dirty="0"/>
              <a:t>Les PTF </a:t>
            </a:r>
            <a:r>
              <a:rPr lang="fr-FR" dirty="0"/>
              <a:t>devraient focaliser davantage les ressources qu’ils apportent pour aider à la mise en œuvre de la </a:t>
            </a:r>
            <a:r>
              <a:rPr lang="fr-FR" dirty="0" smtClean="0"/>
              <a:t>reforme, </a:t>
            </a:r>
            <a:r>
              <a:rPr lang="fr-FR" dirty="0"/>
              <a:t>notamment dans le renforcement des équipements et </a:t>
            </a:r>
            <a:r>
              <a:rPr lang="fr-FR" dirty="0" smtClean="0"/>
              <a:t>matériels et </a:t>
            </a:r>
            <a:r>
              <a:rPr lang="fr-FR" b="1" dirty="0" smtClean="0"/>
              <a:t>surtout a partir de 2023</a:t>
            </a:r>
            <a:r>
              <a:rPr lang="fr-FR" dirty="0" smtClean="0"/>
              <a:t>.</a:t>
            </a:r>
          </a:p>
          <a:p>
            <a:r>
              <a:rPr lang="fr-FR" dirty="0"/>
              <a:t>Il est à rappeler que le montant de l’aide extérieure non inscrite sur le budget santé est de 6 </a:t>
            </a:r>
            <a:r>
              <a:rPr lang="fr-FR" dirty="0" smtClean="0"/>
              <a:t>USD/</a:t>
            </a:r>
            <a:r>
              <a:rPr lang="fr-FR" dirty="0" err="1" smtClean="0"/>
              <a:t>habt</a:t>
            </a:r>
            <a:r>
              <a:rPr lang="fr-FR" dirty="0" smtClean="0"/>
              <a:t>, </a:t>
            </a:r>
            <a:r>
              <a:rPr lang="fr-FR" dirty="0"/>
              <a:t>alors que le budget santé et le coût de la réforme CSU sont respectivement </a:t>
            </a:r>
            <a:r>
              <a:rPr lang="fr-FR" dirty="0" smtClean="0"/>
              <a:t>de  </a:t>
            </a:r>
            <a:r>
              <a:rPr lang="fr-FR" dirty="0"/>
              <a:t>4,7 USD/</a:t>
            </a:r>
            <a:r>
              <a:rPr lang="fr-FR" dirty="0" err="1"/>
              <a:t>habt</a:t>
            </a:r>
            <a:r>
              <a:rPr lang="fr-FR" dirty="0"/>
              <a:t> </a:t>
            </a:r>
            <a:r>
              <a:rPr lang="fr-FR" dirty="0" smtClean="0"/>
              <a:t>et 1,7 </a:t>
            </a:r>
            <a:r>
              <a:rPr lang="fr-FR" dirty="0"/>
              <a:t>USD/</a:t>
            </a:r>
            <a:r>
              <a:rPr lang="fr-FR" dirty="0" err="1"/>
              <a:t>habt</a:t>
            </a:r>
            <a:r>
              <a:rPr lang="fr-FR" dirty="0" smtClean="0"/>
              <a:t>.</a:t>
            </a:r>
          </a:p>
          <a:p>
            <a:r>
              <a:rPr lang="fr-FR" dirty="0"/>
              <a:t>L</a:t>
            </a:r>
            <a:r>
              <a:rPr lang="fr-FR" dirty="0" smtClean="0"/>
              <a:t>’Etat  </a:t>
            </a:r>
            <a:r>
              <a:rPr lang="fr-FR" dirty="0"/>
              <a:t>devrait  arrêter une stratégie de mobilisation de ressources par les financements innovants, surtout pour aider à prendre en charge le maximum de personnes qui se trouve dans la catégorie des (52%) </a:t>
            </a:r>
            <a:r>
              <a:rPr lang="fr-FR" b="1" dirty="0"/>
              <a:t>extrêmement pauvres. </a:t>
            </a:r>
            <a:endParaRPr lang="fr-FR" b="1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88640"/>
            <a:ext cx="129614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012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 notes techniques</a:t>
            </a:r>
            <a:endParaRPr lang="fr-FR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400600"/>
          </a:xfrm>
        </p:spPr>
        <p:txBody>
          <a:bodyPr>
            <a:normAutofit/>
          </a:bodyPr>
          <a:lstStyle/>
          <a:p>
            <a:endParaRPr lang="fr-FR" dirty="0" smtClean="0"/>
          </a:p>
          <a:p>
            <a:r>
              <a:rPr lang="fr-FR" dirty="0" smtClean="0"/>
              <a:t>Pour la discussion à suivre: comment utiliser ses trois notes techniques?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88640"/>
            <a:ext cx="129614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70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r>
              <a:rPr lang="fr-FR" dirty="0" smtClean="0"/>
              <a:t>Manuel </a:t>
            </a:r>
            <a:r>
              <a:rPr lang="fr-FR" dirty="0"/>
              <a:t>de procédures de la caisse nationale de solidarité santé </a:t>
            </a:r>
            <a:r>
              <a:rPr lang="fr-FR" dirty="0" smtClean="0"/>
              <a:t>(Agathe)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88640"/>
            <a:ext cx="129614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4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/>
              <a:t>Prochaines étapes proposés</a:t>
            </a:r>
            <a:endParaRPr lang="fr-FR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2018: Tests dans les 3 districts avec CNSS et évaluation continue/ adaptations processus</a:t>
            </a:r>
          </a:p>
          <a:p>
            <a:r>
              <a:rPr lang="fr-FR" dirty="0" smtClean="0"/>
              <a:t>Jan/ Fév.: Table ronde technique pour le démarrage de la CNSS avec utilisation des 3 notes techniques</a:t>
            </a:r>
          </a:p>
          <a:p>
            <a:r>
              <a:rPr lang="fr-FR" dirty="0" smtClean="0"/>
              <a:t>2018: Préparation Fond Dédie (LOI) avec partenaires</a:t>
            </a:r>
          </a:p>
          <a:p>
            <a:r>
              <a:rPr lang="fr-FR" dirty="0" smtClean="0"/>
              <a:t>2018: </a:t>
            </a:r>
            <a:r>
              <a:rPr lang="fr-FR" dirty="0" smtClean="0"/>
              <a:t>Préparation </a:t>
            </a:r>
            <a:r>
              <a:rPr lang="fr-FR" dirty="0" smtClean="0"/>
              <a:t>conversion décret/ loi CNSS</a:t>
            </a:r>
          </a:p>
          <a:p>
            <a:r>
              <a:rPr lang="fr-FR" dirty="0" smtClean="0"/>
              <a:t>2018: </a:t>
            </a:r>
            <a:r>
              <a:rPr lang="fr-FR" dirty="0" smtClean="0"/>
              <a:t>Préparation </a:t>
            </a:r>
            <a:r>
              <a:rPr lang="fr-FR" dirty="0" smtClean="0"/>
              <a:t>programme technique/ partenaires pour la généralisation: TDR</a:t>
            </a:r>
          </a:p>
          <a:p>
            <a:r>
              <a:rPr lang="fr-FR" dirty="0" smtClean="0"/>
              <a:t>Apres les élections:  table ronde présidentielle pour abondement du Fonds Dédié, pour pouvoir procéder a la généralisation</a:t>
            </a: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88640"/>
            <a:ext cx="129614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313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de-DE" sz="4400" dirty="0" smtClean="0"/>
              <a:t>Merci – Danke</a:t>
            </a:r>
          </a:p>
          <a:p>
            <a:pPr marL="0" indent="0" algn="ctr">
              <a:buNone/>
            </a:pPr>
            <a:endParaRPr lang="fr-FR" sz="4400" dirty="0" smtClean="0"/>
          </a:p>
          <a:p>
            <a:pPr marL="0" indent="0" algn="ctr">
              <a:buNone/>
            </a:pPr>
            <a:r>
              <a:rPr lang="fr-FR" sz="4400" dirty="0" smtClean="0"/>
              <a:t>Je suis triste de vous quitter – et fière d´avoir partager les premiers pas de cette important reforme: je reste avec vous, même de loin. Martina</a:t>
            </a:r>
            <a:endParaRPr lang="fr-FR" sz="4400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88640"/>
            <a:ext cx="129614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666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1109</Words>
  <Application>Microsoft Office PowerPoint</Application>
  <PresentationFormat>Bildschirmpräsentation (4:3)</PresentationFormat>
  <Paragraphs>130</Paragraphs>
  <Slides>14</Slides>
  <Notes>13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Larissa</vt:lpstr>
      <vt:lpstr>Réunion CSU</vt:lpstr>
      <vt:lpstr>Agenda</vt:lpstr>
      <vt:lpstr>Etat d´avancement CSU</vt:lpstr>
      <vt:lpstr>Etat d´avancement CSU 16/17</vt:lpstr>
      <vt:lpstr>3 notes techniques</vt:lpstr>
      <vt:lpstr>3 notes techniques</vt:lpstr>
      <vt:lpstr>3 notes techniques</vt:lpstr>
      <vt:lpstr>3 notes techniques</vt:lpstr>
      <vt:lpstr>3 notes techniques</vt:lpstr>
      <vt:lpstr>3 notes techniques</vt:lpstr>
      <vt:lpstr>3 notes techniques</vt:lpstr>
      <vt:lpstr>Agenda</vt:lpstr>
      <vt:lpstr>Prochaines étapes proposés</vt:lpstr>
      <vt:lpstr>PowerPoint-Präsentation</vt:lpstr>
    </vt:vector>
  </TitlesOfParts>
  <Company>GIZ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Martina Pellny</dc:creator>
  <cp:lastModifiedBy>Martina Pellny</cp:lastModifiedBy>
  <cp:revision>34</cp:revision>
  <dcterms:created xsi:type="dcterms:W3CDTF">2017-12-04T08:03:09Z</dcterms:created>
  <dcterms:modified xsi:type="dcterms:W3CDTF">2017-12-05T08:34:42Z</dcterms:modified>
</cp:coreProperties>
</file>