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8"/>
  </p:notesMasterIdLst>
  <p:sldIdLst>
    <p:sldId id="256" r:id="rId2"/>
    <p:sldId id="260" r:id="rId3"/>
    <p:sldId id="258" r:id="rId4"/>
    <p:sldId id="261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2" r:id="rId14"/>
    <p:sldId id="259" r:id="rId15"/>
    <p:sldId id="257" r:id="rId16"/>
    <p:sldId id="273" r:id="rId1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6C90F0-F473-44B0-8729-3C29300B518B}" type="datetimeFigureOut">
              <a:rPr lang="fr-FR" smtClean="0"/>
              <a:t>21/05/2020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721AED-AF1D-4EAC-B3FE-844EA758DD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04995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2CBE4-B831-4FD4-A4E7-1C3ED4E3145E}" type="datetime1">
              <a:rPr lang="fr-FR" smtClean="0"/>
              <a:t>21/05/2020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A252E-82AB-4B43-A02E-21EB65D185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8253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33327-3B7E-430F-8BB6-6C5B39F0CE73}" type="datetime1">
              <a:rPr lang="fr-FR" smtClean="0"/>
              <a:t>21/05/2020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A252E-82AB-4B43-A02E-21EB65D185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00694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C4543-D131-44CE-9A5F-8203F07978FF}" type="datetime1">
              <a:rPr lang="fr-FR" smtClean="0"/>
              <a:t>21/05/2020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A252E-82AB-4B43-A02E-21EB65D185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0706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8CE71-1A2C-4822-8B19-3AFCE958D73C}" type="datetime1">
              <a:rPr lang="fr-FR" smtClean="0"/>
              <a:t>21/05/2020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A252E-82AB-4B43-A02E-21EB65D185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4768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1233C-CD3E-4697-AEBB-2BF8E2F26BF9}" type="datetime1">
              <a:rPr lang="fr-FR" smtClean="0"/>
              <a:t>21/05/2020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A252E-82AB-4B43-A02E-21EB65D185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1059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6B898-95FB-434C-8BDD-4CE5F314359C}" type="datetime1">
              <a:rPr lang="fr-FR" smtClean="0"/>
              <a:t>21/05/2020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A252E-82AB-4B43-A02E-21EB65D185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8267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24AA5-AF87-4815-80B7-502749A01EE4}" type="datetime1">
              <a:rPr lang="fr-FR" smtClean="0"/>
              <a:t>21/05/2020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A252E-82AB-4B43-A02E-21EB65D185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60711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25702-E8EE-418F-B637-34354CFCDD35}" type="datetime1">
              <a:rPr lang="fr-FR" smtClean="0"/>
              <a:t>21/05/2020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A252E-82AB-4B43-A02E-21EB65D185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4813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A7C3E-BFBF-4701-A547-BAF31493F45C}" type="datetime1">
              <a:rPr lang="fr-FR" smtClean="0"/>
              <a:t>21/05/2020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A252E-82AB-4B43-A02E-21EB65D185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071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79F89-986B-45FA-9A35-AD6C4A16D35E}" type="datetime1">
              <a:rPr lang="fr-FR" smtClean="0"/>
              <a:t>21/05/2020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A252E-82AB-4B43-A02E-21EB65D185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0355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099BC-67CF-4B98-ADB6-A97675DF8CC1}" type="datetime1">
              <a:rPr lang="fr-FR" smtClean="0"/>
              <a:t>21/05/2020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A252E-82AB-4B43-A02E-21EB65D185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31230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3E3C44-93A1-4696-A29B-0524F2C87C02}" type="datetime1">
              <a:rPr lang="fr-FR" smtClean="0"/>
              <a:t>21/05/2020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FA252E-82AB-4B43-A02E-21EB65D185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8765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274778" y="4221088"/>
            <a:ext cx="6753605" cy="1224136"/>
          </a:xfrm>
        </p:spPr>
        <p:txBody>
          <a:bodyPr>
            <a:normAutofit/>
          </a:bodyPr>
          <a:lstStyle/>
          <a:p>
            <a:r>
              <a:rPr lang="fr-FR" b="1" dirty="0"/>
              <a:t>MODULE 2 : LEADERSHIP POUR LA </a:t>
            </a:r>
            <a:r>
              <a:rPr lang="fr-FR" b="1" dirty="0" smtClean="0"/>
              <a:t>CSU</a:t>
            </a:r>
            <a:endParaRPr lang="fr-FR" dirty="0"/>
          </a:p>
          <a:p>
            <a:r>
              <a:rPr lang="fr-FR" b="1" i="1" dirty="0"/>
              <a:t>Tunis, </a:t>
            </a:r>
            <a:r>
              <a:rPr lang="fr-FR" b="1" i="1" dirty="0" smtClean="0"/>
              <a:t>10-17 </a:t>
            </a:r>
            <a:r>
              <a:rPr lang="fr-FR" b="1" i="1" dirty="0"/>
              <a:t>Novembre </a:t>
            </a:r>
            <a:r>
              <a:rPr lang="fr-FR" b="1" i="1" dirty="0" smtClean="0"/>
              <a:t>2019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350881" y="1412776"/>
            <a:ext cx="830330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latin typeface="Arabic Typesetting" pitchFamily="66" charset="-78"/>
                <a:cs typeface="Arabic Typesetting" pitchFamily="66" charset="-78"/>
              </a:rPr>
              <a:t>PROGRAMME  L4UHC DE DEVELOPPEMENT DES CAPACITES EN LEADERSHIP DES EQUIPES NATIONALES CSU</a:t>
            </a:r>
          </a:p>
        </p:txBody>
      </p:sp>
    </p:spTree>
    <p:extLst>
      <p:ext uri="{BB962C8B-B14F-4D97-AF65-F5344CB8AC3E}">
        <p14:creationId xmlns:p14="http://schemas.microsoft.com/office/powerpoint/2010/main" val="2801943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u="sng" dirty="0" smtClean="0"/>
              <a:t>Points Clés</a:t>
            </a:r>
            <a:endParaRPr lang="fr-FR" u="sng" dirty="0"/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617984" y="1844824"/>
            <a:ext cx="7770440" cy="26642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14350" lvl="0" indent="-514350" algn="l">
              <a:buAutoNum type="arabicPeriod"/>
            </a:pPr>
            <a:r>
              <a:rPr lang="fr-FR" sz="2800" b="1" dirty="0" smtClean="0"/>
              <a:t>De </a:t>
            </a:r>
            <a:r>
              <a:rPr lang="fr-FR" sz="2800" b="1" dirty="0"/>
              <a:t>l’expérience du dialogue sociétal en </a:t>
            </a:r>
            <a:r>
              <a:rPr lang="fr-FR" sz="2800" b="1" dirty="0" smtClean="0"/>
              <a:t>Tunisie</a:t>
            </a:r>
          </a:p>
          <a:p>
            <a:pPr marL="514350" indent="-514350" algn="l">
              <a:buFontTx/>
              <a:buAutoNum type="arabicPeriod"/>
            </a:pPr>
            <a:endParaRPr lang="fr-FR" sz="2800" b="1" dirty="0" smtClean="0"/>
          </a:p>
          <a:p>
            <a:pPr marL="514350" indent="-514350" algn="l">
              <a:buFontTx/>
              <a:buAutoNum type="arabicPeriod"/>
            </a:pPr>
            <a:r>
              <a:rPr lang="fr-FR" sz="2800" b="1" dirty="0" smtClean="0"/>
              <a:t>Des </a:t>
            </a:r>
            <a:r>
              <a:rPr lang="fr-FR" sz="2800" b="1" dirty="0"/>
              <a:t>voyages de </a:t>
            </a:r>
            <a:r>
              <a:rPr lang="fr-FR" sz="2800" b="1" dirty="0" smtClean="0"/>
              <a:t>découvertes</a:t>
            </a:r>
          </a:p>
          <a:p>
            <a:pPr marL="514350" indent="-514350" algn="l">
              <a:buFontTx/>
              <a:buAutoNum type="arabicPeriod"/>
            </a:pPr>
            <a:endParaRPr lang="fr-FR" sz="2800" b="1" dirty="0" smtClean="0"/>
          </a:p>
          <a:p>
            <a:pPr marL="514350" indent="-514350" algn="l">
              <a:buFontTx/>
              <a:buAutoNum type="arabicPeriod"/>
            </a:pPr>
            <a:r>
              <a:rPr lang="fr-FR" sz="2800" b="1" dirty="0" smtClean="0"/>
              <a:t>L’action </a:t>
            </a:r>
            <a:r>
              <a:rPr lang="fr-FR" sz="2800" b="1" dirty="0"/>
              <a:t>collective </a:t>
            </a:r>
            <a:r>
              <a:rPr lang="fr-FR" sz="2800" b="1" dirty="0" smtClean="0"/>
              <a:t>de l’équipe-pays</a:t>
            </a:r>
            <a:endParaRPr lang="fr-FR" sz="2800" b="1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A252E-82AB-4B43-A02E-21EB65D1855C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9061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fr-FR" u="sng" dirty="0" smtClean="0"/>
              <a:t>Points Clés</a:t>
            </a:r>
            <a:endParaRPr lang="fr-FR" u="sng" dirty="0"/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686780" y="548680"/>
            <a:ext cx="7770440" cy="9361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14350" lvl="0" indent="-514350">
              <a:buFont typeface="+mj-lt"/>
              <a:buAutoNum type="arabicPeriod"/>
            </a:pPr>
            <a:r>
              <a:rPr lang="fr-FR" sz="2800" b="1" dirty="0"/>
              <a:t>De l’expérience du dialogue sociétal en Tunisie</a:t>
            </a:r>
          </a:p>
        </p:txBody>
      </p:sp>
      <p:sp>
        <p:nvSpPr>
          <p:cNvPr id="3" name="Rectangle 2"/>
          <p:cNvSpPr/>
          <p:nvPr/>
        </p:nvSpPr>
        <p:spPr>
          <a:xfrm>
            <a:off x="179512" y="1340768"/>
            <a:ext cx="8820472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/>
              <a:t>Le dialogue sociétal a consisté a « </a:t>
            </a:r>
            <a:r>
              <a:rPr lang="fr-FR" sz="2000" b="1" u="sng" dirty="0"/>
              <a:t>écouté la société tunisienne</a:t>
            </a:r>
            <a:r>
              <a:rPr lang="fr-FR" sz="2000" dirty="0"/>
              <a:t> » avec pour objectif de matérialiser la CSU dans les 10-15 ans à </a:t>
            </a:r>
            <a:r>
              <a:rPr lang="fr-FR" sz="2000" dirty="0" smtClean="0"/>
              <a:t>venir.</a:t>
            </a:r>
          </a:p>
          <a:p>
            <a:endParaRPr lang="fr-FR" sz="2000" dirty="0"/>
          </a:p>
          <a:p>
            <a:r>
              <a:rPr lang="fr-FR" sz="2000" dirty="0" smtClean="0"/>
              <a:t>On </a:t>
            </a:r>
            <a:r>
              <a:rPr lang="fr-FR" sz="2000" dirty="0"/>
              <a:t>en retient, entre autres :</a:t>
            </a:r>
          </a:p>
          <a:p>
            <a:pPr lvl="0"/>
            <a:r>
              <a:rPr lang="fr-FR" sz="2000" b="1" dirty="0" smtClean="0"/>
              <a:t>- </a:t>
            </a:r>
            <a:r>
              <a:rPr lang="fr-FR" sz="2000" b="1" u="sng" dirty="0" smtClean="0"/>
              <a:t>l’organisation </a:t>
            </a:r>
            <a:r>
              <a:rPr lang="fr-FR" sz="2000" b="1" u="sng" dirty="0"/>
              <a:t>institutionnelle :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fr-FR" sz="2000" dirty="0"/>
              <a:t>Comité de Pilotage d’une centaine de membres présidé par le Ministre de la </a:t>
            </a:r>
            <a:r>
              <a:rPr lang="fr-FR" sz="2000" dirty="0" smtClean="0"/>
              <a:t>santé</a:t>
            </a:r>
            <a:endParaRPr lang="fr-FR" sz="2000" dirty="0"/>
          </a:p>
          <a:p>
            <a:pPr marL="800100" lvl="1" indent="-342900">
              <a:buFont typeface="Arial" pitchFamily="34" charset="0"/>
              <a:buChar char="•"/>
            </a:pPr>
            <a:endParaRPr lang="fr-FR" sz="2000" dirty="0" smtClean="0"/>
          </a:p>
          <a:p>
            <a:pPr marL="800100" lvl="1" indent="-342900">
              <a:buFont typeface="Arial" pitchFamily="34" charset="0"/>
              <a:buChar char="•"/>
            </a:pPr>
            <a:r>
              <a:rPr lang="fr-FR" sz="2000" dirty="0" smtClean="0"/>
              <a:t>Comité </a:t>
            </a:r>
            <a:r>
              <a:rPr lang="fr-FR" sz="2000" dirty="0"/>
              <a:t>Technique de 30 membres </a:t>
            </a:r>
          </a:p>
          <a:p>
            <a:pPr marL="800100" lvl="1" indent="-342900">
              <a:buFont typeface="Arial" pitchFamily="34" charset="0"/>
              <a:buChar char="•"/>
            </a:pPr>
            <a:endParaRPr lang="fr-FR" sz="2000" dirty="0" smtClean="0"/>
          </a:p>
          <a:p>
            <a:pPr marL="800100" lvl="1" indent="-342900">
              <a:buFont typeface="Arial" pitchFamily="34" charset="0"/>
              <a:buChar char="•"/>
            </a:pPr>
            <a:r>
              <a:rPr lang="fr-FR" sz="2000" dirty="0" smtClean="0"/>
              <a:t>Noyau-dur </a:t>
            </a:r>
            <a:r>
              <a:rPr lang="fr-FR" sz="2000" dirty="0"/>
              <a:t>de rédacteurs de 10 membres</a:t>
            </a:r>
          </a:p>
          <a:p>
            <a:pPr marL="800100" lvl="1" indent="-342900">
              <a:buFont typeface="Arial" pitchFamily="34" charset="0"/>
              <a:buChar char="•"/>
            </a:pPr>
            <a:endParaRPr lang="fr-FR" sz="2000" dirty="0" smtClean="0"/>
          </a:p>
          <a:p>
            <a:pPr marL="800100" lvl="1" indent="-342900">
              <a:buFont typeface="Arial" pitchFamily="34" charset="0"/>
              <a:buChar char="•"/>
            </a:pPr>
            <a:r>
              <a:rPr lang="fr-FR" sz="2000" dirty="0" smtClean="0"/>
              <a:t>Jury </a:t>
            </a:r>
            <a:r>
              <a:rPr lang="fr-FR" sz="2000" dirty="0"/>
              <a:t>citoyens : personnes choisies au hasard dans la population avec comme seul critère "ne pas être de la santé"</a:t>
            </a:r>
          </a:p>
          <a:p>
            <a:pPr marL="800100" lvl="1" indent="-342900">
              <a:buFont typeface="Arial" pitchFamily="34" charset="0"/>
              <a:buChar char="•"/>
            </a:pPr>
            <a:endParaRPr lang="fr-FR" sz="2000" dirty="0" smtClean="0"/>
          </a:p>
          <a:p>
            <a:pPr marL="800100" lvl="1" indent="-342900">
              <a:buFont typeface="Arial" pitchFamily="34" charset="0"/>
              <a:buChar char="•"/>
            </a:pPr>
            <a:r>
              <a:rPr lang="fr-FR" sz="2000" dirty="0" err="1" smtClean="0"/>
              <a:t>Multisectorialité</a:t>
            </a:r>
            <a:r>
              <a:rPr lang="fr-FR" sz="2000" dirty="0"/>
              <a:t> : par moment certains secteurs s’essoufflaient, mais tous étaient présents pendant les "grands moments</a:t>
            </a:r>
            <a:r>
              <a:rPr lang="fr-FR" sz="2000" dirty="0" smtClean="0"/>
              <a:t>"</a:t>
            </a:r>
            <a:endParaRPr lang="fr-FR" sz="2000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A252E-82AB-4B43-A02E-21EB65D1855C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6052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u="sng" dirty="0" smtClean="0"/>
              <a:t>Points Clés</a:t>
            </a:r>
            <a:endParaRPr lang="fr-FR" u="sng" dirty="0"/>
          </a:p>
        </p:txBody>
      </p:sp>
      <p:sp>
        <p:nvSpPr>
          <p:cNvPr id="3" name="Rectangle 2"/>
          <p:cNvSpPr/>
          <p:nvPr/>
        </p:nvSpPr>
        <p:spPr>
          <a:xfrm>
            <a:off x="683568" y="1772816"/>
            <a:ext cx="7776863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sz="2200" b="1" dirty="0" smtClean="0"/>
              <a:t>- </a:t>
            </a:r>
            <a:r>
              <a:rPr lang="fr-FR" sz="2200" b="1" u="sng" dirty="0" smtClean="0"/>
              <a:t>Chronologie du processus </a:t>
            </a:r>
            <a:r>
              <a:rPr lang="fr-FR" sz="2200" b="1" u="sng" dirty="0"/>
              <a:t> </a:t>
            </a:r>
            <a:r>
              <a:rPr lang="fr-FR" sz="2200" b="1" u="sng" dirty="0" smtClean="0"/>
              <a:t>:</a:t>
            </a:r>
          </a:p>
          <a:p>
            <a:pPr lvl="0"/>
            <a:endParaRPr lang="fr-FR" sz="2200" dirty="0"/>
          </a:p>
          <a:p>
            <a:pPr lvl="1"/>
            <a:r>
              <a:rPr lang="fr-FR" sz="2200" dirty="0"/>
              <a:t>Phase no1 2012 – 2014 : état des lieux, faire le bon diagnostic. La phase a abouti à l’élaboration d’un Livre </a:t>
            </a:r>
            <a:r>
              <a:rPr lang="fr-FR" sz="2200" dirty="0" smtClean="0"/>
              <a:t>Blanc</a:t>
            </a:r>
          </a:p>
          <a:p>
            <a:pPr lvl="1"/>
            <a:endParaRPr lang="fr-FR" sz="2200" dirty="0"/>
          </a:p>
          <a:p>
            <a:pPr lvl="1"/>
            <a:r>
              <a:rPr lang="fr-FR" sz="2200" dirty="0"/>
              <a:t>Phase no2 2014 – 2019 : mise en place de groupes thématiques devant produire des notes </a:t>
            </a:r>
            <a:r>
              <a:rPr lang="fr-FR" sz="2200" dirty="0" smtClean="0"/>
              <a:t>thématiques</a:t>
            </a:r>
          </a:p>
          <a:p>
            <a:pPr lvl="1"/>
            <a:endParaRPr lang="fr-FR" sz="2200" dirty="0"/>
          </a:p>
          <a:p>
            <a:pPr lvl="1"/>
            <a:r>
              <a:rPr lang="fr-FR" sz="2200" dirty="0"/>
              <a:t>27 juin 2019 : conférence nationale de la </a:t>
            </a:r>
            <a:r>
              <a:rPr lang="fr-FR" sz="2200" dirty="0" smtClean="0"/>
              <a:t>santé</a:t>
            </a:r>
            <a:endParaRPr lang="fr-FR" sz="22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A252E-82AB-4B43-A02E-21EB65D1855C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6749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u="sng" dirty="0" smtClean="0"/>
              <a:t>Points Clés</a:t>
            </a:r>
            <a:endParaRPr lang="fr-FR" u="sng" dirty="0"/>
          </a:p>
        </p:txBody>
      </p:sp>
      <p:sp>
        <p:nvSpPr>
          <p:cNvPr id="6" name="Rectangle 5"/>
          <p:cNvSpPr/>
          <p:nvPr/>
        </p:nvSpPr>
        <p:spPr>
          <a:xfrm>
            <a:off x="539552" y="1628800"/>
            <a:ext cx="799288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sz="2000" b="1" dirty="0" smtClean="0"/>
              <a:t>- </a:t>
            </a:r>
            <a:r>
              <a:rPr lang="fr-FR" sz="2000" b="1" u="sng" dirty="0" smtClean="0"/>
              <a:t>Principales </a:t>
            </a:r>
            <a:r>
              <a:rPr lang="fr-FR" sz="2000" b="1" u="sng" dirty="0"/>
              <a:t>leçons tirées pendant et à l’issue du dialogue sociétal :</a:t>
            </a:r>
          </a:p>
          <a:p>
            <a:pPr lvl="1"/>
            <a:r>
              <a:rPr lang="fr-FR" sz="2000" dirty="0"/>
              <a:t>la volonté politique a déclenché le </a:t>
            </a:r>
            <a:r>
              <a:rPr lang="fr-FR" sz="2000" dirty="0" smtClean="0"/>
              <a:t>processus.</a:t>
            </a:r>
          </a:p>
          <a:p>
            <a:pPr lvl="1"/>
            <a:endParaRPr lang="fr-FR" sz="2000" dirty="0"/>
          </a:p>
          <a:p>
            <a:pPr lvl="1"/>
            <a:r>
              <a:rPr lang="fr-FR" sz="2000" dirty="0" smtClean="0"/>
              <a:t>Il </a:t>
            </a:r>
            <a:r>
              <a:rPr lang="fr-FR" sz="2000" dirty="0"/>
              <a:t>n’y avait aucune référence en matière d’organisation de dialogue sociétal. Ainsi, le "</a:t>
            </a:r>
            <a:r>
              <a:rPr lang="fr-FR" sz="2000" dirty="0" err="1"/>
              <a:t>learning</a:t>
            </a:r>
            <a:r>
              <a:rPr lang="fr-FR" sz="2000" dirty="0"/>
              <a:t> by </a:t>
            </a:r>
            <a:r>
              <a:rPr lang="fr-FR" sz="2000" dirty="0" err="1"/>
              <a:t>doing</a:t>
            </a:r>
            <a:r>
              <a:rPr lang="fr-FR" sz="2000" dirty="0"/>
              <a:t>" a prévalu ;</a:t>
            </a:r>
          </a:p>
          <a:p>
            <a:pPr lvl="1"/>
            <a:endParaRPr lang="fr-FR" sz="2000" dirty="0" smtClean="0"/>
          </a:p>
          <a:p>
            <a:pPr lvl="1"/>
            <a:r>
              <a:rPr lang="fr-FR" sz="2000" dirty="0" smtClean="0"/>
              <a:t>le </a:t>
            </a:r>
            <a:r>
              <a:rPr lang="fr-FR" sz="2000" dirty="0"/>
              <a:t>processus a été suspendu à plusieurs reprises en raison des divergences et des tensions </a:t>
            </a:r>
            <a:r>
              <a:rPr lang="fr-FR" sz="2000" dirty="0" smtClean="0"/>
              <a:t>extrêmes (processus </a:t>
            </a:r>
            <a:r>
              <a:rPr lang="fr-FR" sz="2000" dirty="0"/>
              <a:t>a été par moments </a:t>
            </a:r>
            <a:r>
              <a:rPr lang="fr-FR" sz="2000" dirty="0" smtClean="0"/>
              <a:t>douloureux).</a:t>
            </a:r>
            <a:endParaRPr lang="fr-FR" sz="20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A252E-82AB-4B43-A02E-21EB65D1855C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2962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rmAutofit/>
          </a:bodyPr>
          <a:lstStyle/>
          <a:p>
            <a:r>
              <a:rPr lang="fr-FR" u="sng" dirty="0" smtClean="0"/>
              <a:t>Points Clés</a:t>
            </a:r>
            <a:endParaRPr lang="fr-FR" u="sng" dirty="0"/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686780" y="908720"/>
            <a:ext cx="7770440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14350" indent="-514350" algn="l">
              <a:buFont typeface="+mj-lt"/>
              <a:buAutoNum type="arabicPeriod" startAt="2"/>
            </a:pPr>
            <a:r>
              <a:rPr lang="fr-FR" sz="2800" b="1" dirty="0"/>
              <a:t>Des voyages de découvertes</a:t>
            </a:r>
          </a:p>
        </p:txBody>
      </p:sp>
      <p:sp>
        <p:nvSpPr>
          <p:cNvPr id="3" name="Rectangle 2"/>
          <p:cNvSpPr/>
          <p:nvPr/>
        </p:nvSpPr>
        <p:spPr>
          <a:xfrm>
            <a:off x="971600" y="2132856"/>
            <a:ext cx="72008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/>
              <a:t>Visites-terrains :</a:t>
            </a:r>
          </a:p>
          <a:p>
            <a:endParaRPr lang="fr-FR" sz="2000" dirty="0"/>
          </a:p>
          <a:p>
            <a:pPr lvl="0"/>
            <a:r>
              <a:rPr lang="fr-FR" sz="2000" dirty="0" smtClean="0"/>
              <a:t>- à </a:t>
            </a:r>
            <a:r>
              <a:rPr lang="fr-FR" sz="2000" dirty="0"/>
              <a:t>la Caisse Nationale d’Assurance Maladie (CNAM),</a:t>
            </a:r>
          </a:p>
          <a:p>
            <a:pPr lvl="0"/>
            <a:endParaRPr lang="fr-FR" sz="2000" dirty="0" smtClean="0"/>
          </a:p>
          <a:p>
            <a:pPr lvl="0"/>
            <a:r>
              <a:rPr lang="fr-FR" sz="2000" dirty="0" smtClean="0"/>
              <a:t>- au </a:t>
            </a:r>
            <a:r>
              <a:rPr lang="fr-FR" sz="2000" dirty="0"/>
              <a:t>Conseil National de l’ordre des Médecins (CNOM) </a:t>
            </a:r>
          </a:p>
          <a:p>
            <a:pPr lvl="0"/>
            <a:endParaRPr lang="fr-FR" sz="2000" dirty="0" smtClean="0"/>
          </a:p>
          <a:p>
            <a:pPr lvl="0"/>
            <a:r>
              <a:rPr lang="fr-FR" sz="2000" dirty="0" smtClean="0"/>
              <a:t>- à </a:t>
            </a:r>
            <a:r>
              <a:rPr lang="fr-FR" sz="2000" dirty="0"/>
              <a:t>la Pharmacie Centrale de Tunisie (PCT). Chaque pays avait des représentants dans chacun des groupes.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A252E-82AB-4B43-A02E-21EB65D1855C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1502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rmAutofit/>
          </a:bodyPr>
          <a:lstStyle/>
          <a:p>
            <a:r>
              <a:rPr lang="fr-FR" u="sng" dirty="0" smtClean="0"/>
              <a:t>Points Clés</a:t>
            </a:r>
            <a:endParaRPr lang="fr-FR" u="sng" dirty="0"/>
          </a:p>
        </p:txBody>
      </p:sp>
      <p:sp>
        <p:nvSpPr>
          <p:cNvPr id="3" name="Rectangle 2"/>
          <p:cNvSpPr/>
          <p:nvPr/>
        </p:nvSpPr>
        <p:spPr>
          <a:xfrm>
            <a:off x="395536" y="1052736"/>
            <a:ext cx="8424936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fr-FR" sz="2200" b="1" u="sng" dirty="0"/>
              <a:t>Synthèse de la visite à la CNAM </a:t>
            </a:r>
            <a:r>
              <a:rPr lang="fr-FR" sz="2200" b="1" u="sng" dirty="0" smtClean="0"/>
              <a:t>:</a:t>
            </a:r>
          </a:p>
          <a:p>
            <a:pPr lvl="1"/>
            <a:endParaRPr lang="fr-FR" sz="2200" b="1" u="sng" dirty="0"/>
          </a:p>
          <a:p>
            <a:r>
              <a:rPr lang="fr-FR" sz="2200" dirty="0" smtClean="0"/>
              <a:t>Dotée </a:t>
            </a:r>
            <a:r>
              <a:rPr lang="fr-FR" sz="2200" dirty="0"/>
              <a:t>de la personnalité morale et de l'autonomie financière</a:t>
            </a:r>
          </a:p>
          <a:p>
            <a:endParaRPr lang="fr-FR" sz="2200" dirty="0" smtClean="0"/>
          </a:p>
          <a:p>
            <a:r>
              <a:rPr lang="fr-FR" sz="2200" dirty="0" smtClean="0"/>
              <a:t>La </a:t>
            </a:r>
            <a:r>
              <a:rPr lang="fr-FR" sz="2200" dirty="0"/>
              <a:t>période d’avant la réforme de l’assurance maladie est marquée par :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fr-FR" sz="2200" dirty="0"/>
              <a:t>une multiplicité des formes de couverture ;</a:t>
            </a:r>
          </a:p>
          <a:p>
            <a:pPr marL="742950" lvl="1" indent="-285750">
              <a:buFont typeface="Arial" pitchFamily="34" charset="0"/>
              <a:buChar char="•"/>
            </a:pPr>
            <a:endParaRPr lang="fr-FR" sz="2200" dirty="0" smtClean="0"/>
          </a:p>
          <a:p>
            <a:pPr marL="742950" lvl="1" indent="-285750">
              <a:buFont typeface="Arial" pitchFamily="34" charset="0"/>
              <a:buChar char="•"/>
            </a:pPr>
            <a:r>
              <a:rPr lang="fr-FR" sz="2200" dirty="0" smtClean="0"/>
              <a:t>une </a:t>
            </a:r>
            <a:r>
              <a:rPr lang="fr-FR" sz="2200" dirty="0"/>
              <a:t>iniquité entre les assurés sociaux ;</a:t>
            </a:r>
          </a:p>
          <a:p>
            <a:pPr marL="742950" lvl="1" indent="-285750">
              <a:buFont typeface="Arial" pitchFamily="34" charset="0"/>
              <a:buChar char="•"/>
            </a:pPr>
            <a:endParaRPr lang="fr-FR" sz="2200" dirty="0" smtClean="0"/>
          </a:p>
          <a:p>
            <a:pPr marL="742950" lvl="1" indent="-285750">
              <a:buFont typeface="Arial" pitchFamily="34" charset="0"/>
              <a:buChar char="•"/>
            </a:pPr>
            <a:r>
              <a:rPr lang="fr-FR" sz="2200" dirty="0" smtClean="0"/>
              <a:t>une </a:t>
            </a:r>
            <a:r>
              <a:rPr lang="fr-FR" sz="2200" dirty="0"/>
              <a:t>évolution rapide des dépenses de santé et une augmentation de la part supportée par le ménage ;</a:t>
            </a:r>
          </a:p>
          <a:p>
            <a:pPr marL="742950" lvl="1" indent="-285750">
              <a:buFont typeface="Arial" pitchFamily="34" charset="0"/>
              <a:buChar char="•"/>
            </a:pPr>
            <a:endParaRPr lang="fr-FR" sz="2200" dirty="0" smtClean="0"/>
          </a:p>
          <a:p>
            <a:pPr marL="742950" lvl="1" indent="-285750">
              <a:buFont typeface="Arial" pitchFamily="34" charset="0"/>
              <a:buChar char="•"/>
            </a:pPr>
            <a:r>
              <a:rPr lang="fr-FR" sz="2200" dirty="0" smtClean="0"/>
              <a:t>un </a:t>
            </a:r>
            <a:r>
              <a:rPr lang="fr-FR" sz="2200" dirty="0"/>
              <a:t>faible remboursement ;</a:t>
            </a:r>
          </a:p>
          <a:p>
            <a:pPr marL="742950" lvl="1" indent="-285750">
              <a:buFont typeface="Arial" pitchFamily="34" charset="0"/>
              <a:buChar char="•"/>
            </a:pPr>
            <a:endParaRPr lang="fr-FR" sz="2200" dirty="0" smtClean="0"/>
          </a:p>
          <a:p>
            <a:pPr marL="742950" lvl="1" indent="-285750">
              <a:buFont typeface="Arial" pitchFamily="34" charset="0"/>
              <a:buChar char="•"/>
            </a:pPr>
            <a:r>
              <a:rPr lang="fr-FR" sz="2200" dirty="0" smtClean="0"/>
              <a:t>des </a:t>
            </a:r>
            <a:r>
              <a:rPr lang="fr-FR" sz="2200" dirty="0"/>
              <a:t>honoraires libres et disparates.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A252E-82AB-4B43-A02E-21EB65D1855C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6891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rmAutofit/>
          </a:bodyPr>
          <a:lstStyle/>
          <a:p>
            <a:r>
              <a:rPr lang="fr-FR" u="sng" dirty="0" smtClean="0"/>
              <a:t>Points Clés</a:t>
            </a:r>
            <a:endParaRPr lang="fr-FR" u="sng" dirty="0"/>
          </a:p>
        </p:txBody>
      </p:sp>
      <p:sp>
        <p:nvSpPr>
          <p:cNvPr id="3" name="Rectangle 2"/>
          <p:cNvSpPr/>
          <p:nvPr/>
        </p:nvSpPr>
        <p:spPr>
          <a:xfrm>
            <a:off x="395536" y="1124744"/>
            <a:ext cx="8316416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fr-FR" sz="2200" b="1" u="sng" dirty="0"/>
              <a:t>Synthèse de la visite à la CNAM :</a:t>
            </a:r>
          </a:p>
          <a:p>
            <a:endParaRPr lang="fr-FR" sz="2200" dirty="0" smtClean="0"/>
          </a:p>
          <a:p>
            <a:r>
              <a:rPr lang="fr-FR" sz="2200" dirty="0" smtClean="0"/>
              <a:t>La </a:t>
            </a:r>
            <a:r>
              <a:rPr lang="fr-FR" sz="2200" dirty="0"/>
              <a:t>réforme a apporté :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fr-FR" sz="2200" dirty="0"/>
              <a:t>l’unification des différents régimes par l’instauration d’un régime de base obligatoire et unifié ;</a:t>
            </a:r>
          </a:p>
          <a:p>
            <a:pPr marL="342900" lvl="0" indent="-342900">
              <a:buFont typeface="Arial" pitchFamily="34" charset="0"/>
              <a:buChar char="•"/>
            </a:pPr>
            <a:endParaRPr lang="fr-FR" sz="2200" dirty="0" smtClean="0"/>
          </a:p>
          <a:p>
            <a:pPr marL="342900" lvl="0" indent="-342900">
              <a:buFont typeface="Arial" pitchFamily="34" charset="0"/>
              <a:buChar char="•"/>
            </a:pPr>
            <a:r>
              <a:rPr lang="fr-FR" sz="2200" dirty="0" smtClean="0"/>
              <a:t>l’équité </a:t>
            </a:r>
            <a:r>
              <a:rPr lang="fr-FR" sz="2200" dirty="0"/>
              <a:t>sociale par l’unification des cotisations (6,75% pour les actifs et 4% pour les pensionnés) et une unification des prestations ;</a:t>
            </a:r>
          </a:p>
          <a:p>
            <a:pPr marL="342900" lvl="0" indent="-342900">
              <a:buFont typeface="Arial" pitchFamily="34" charset="0"/>
              <a:buChar char="•"/>
            </a:pPr>
            <a:endParaRPr lang="fr-FR" sz="2200" dirty="0" smtClean="0"/>
          </a:p>
          <a:p>
            <a:pPr marL="342900" lvl="0" indent="-342900">
              <a:buFont typeface="Arial" pitchFamily="34" charset="0"/>
              <a:buChar char="•"/>
            </a:pPr>
            <a:r>
              <a:rPr lang="fr-FR" sz="2200" dirty="0" smtClean="0"/>
              <a:t>l’amélioration </a:t>
            </a:r>
            <a:r>
              <a:rPr lang="fr-FR" sz="2200" dirty="0"/>
              <a:t>de l’accès aux soins par une ouverture du conventionnement avec le secteur privé ;</a:t>
            </a:r>
          </a:p>
          <a:p>
            <a:pPr marL="342900" lvl="0" indent="-342900">
              <a:buFont typeface="Arial" pitchFamily="34" charset="0"/>
              <a:buChar char="•"/>
            </a:pPr>
            <a:endParaRPr lang="fr-FR" sz="2200" dirty="0" smtClean="0"/>
          </a:p>
          <a:p>
            <a:pPr marL="342900" lvl="0" indent="-342900">
              <a:buFont typeface="Arial" pitchFamily="34" charset="0"/>
              <a:buChar char="•"/>
            </a:pPr>
            <a:r>
              <a:rPr lang="fr-FR" sz="2200" dirty="0" smtClean="0"/>
              <a:t>des </a:t>
            </a:r>
            <a:r>
              <a:rPr lang="fr-FR" sz="2200" dirty="0"/>
              <a:t>rapports transparents entre les différents intervenants et acteurs au niveau du conventionnement et de la mise en place des règles de maîtrise des dépenses.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A252E-82AB-4B43-A02E-21EB65D1855C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3773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rmAutofit/>
          </a:bodyPr>
          <a:lstStyle/>
          <a:p>
            <a:r>
              <a:rPr lang="fr-FR" u="sng" dirty="0" smtClean="0"/>
              <a:t>Points Clés</a:t>
            </a:r>
            <a:endParaRPr lang="fr-FR" u="sng" dirty="0"/>
          </a:p>
        </p:txBody>
      </p:sp>
      <p:sp>
        <p:nvSpPr>
          <p:cNvPr id="3" name="Rectangle 2"/>
          <p:cNvSpPr/>
          <p:nvPr/>
        </p:nvSpPr>
        <p:spPr>
          <a:xfrm>
            <a:off x="611560" y="1268760"/>
            <a:ext cx="8064896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fr-FR" sz="2200" b="1" u="sng" dirty="0"/>
              <a:t>Synthèse de la visite à la CNAM :</a:t>
            </a:r>
          </a:p>
          <a:p>
            <a:r>
              <a:rPr lang="fr-FR" sz="2200" dirty="0"/>
              <a:t>Le programme couvre 11 608 311 personnes soit 93,16 % de la population totale avec :</a:t>
            </a:r>
          </a:p>
          <a:p>
            <a:pPr marL="342900" lvl="0" indent="-342900">
              <a:buFont typeface="Arial" pitchFamily="34" charset="0"/>
              <a:buChar char="•"/>
            </a:pPr>
            <a:endParaRPr lang="fr-FR" sz="2200" dirty="0" smtClean="0"/>
          </a:p>
          <a:p>
            <a:pPr marL="342900" lvl="0" indent="-342900">
              <a:buFont typeface="Arial" pitchFamily="34" charset="0"/>
              <a:buChar char="•"/>
            </a:pPr>
            <a:r>
              <a:rPr lang="fr-FR" sz="2200" dirty="0" smtClean="0"/>
              <a:t>un </a:t>
            </a:r>
            <a:r>
              <a:rPr lang="fr-FR" sz="2200" dirty="0"/>
              <a:t>système de remboursement (7 255 487 soit 63% des assurés) ;</a:t>
            </a:r>
          </a:p>
          <a:p>
            <a:pPr marL="342900" lvl="0" indent="-342900">
              <a:buFont typeface="Arial" pitchFamily="34" charset="0"/>
              <a:buChar char="•"/>
            </a:pPr>
            <a:endParaRPr lang="fr-FR" sz="2200" dirty="0" smtClean="0"/>
          </a:p>
          <a:p>
            <a:pPr marL="342900" lvl="0" indent="-342900">
              <a:buFont typeface="Arial" pitchFamily="34" charset="0"/>
              <a:buChar char="•"/>
            </a:pPr>
            <a:r>
              <a:rPr lang="fr-FR" sz="2200" dirty="0" smtClean="0"/>
              <a:t>un </a:t>
            </a:r>
            <a:r>
              <a:rPr lang="fr-FR" sz="2200" dirty="0"/>
              <a:t>système pour les faibles revenus et les étudiants avec des </a:t>
            </a:r>
            <a:r>
              <a:rPr lang="fr-FR" sz="2200" u="sng" dirty="0"/>
              <a:t>tarifs réduits de soins et d’hospitalisation</a:t>
            </a:r>
            <a:r>
              <a:rPr lang="fr-FR" sz="2200" dirty="0"/>
              <a:t> appelés AMG2 (809 246 07% soit des assurés) ;</a:t>
            </a:r>
          </a:p>
          <a:p>
            <a:pPr marL="342900" lvl="0" indent="-342900">
              <a:buFont typeface="Arial" pitchFamily="34" charset="0"/>
              <a:buChar char="•"/>
            </a:pPr>
            <a:endParaRPr lang="fr-FR" sz="2200" dirty="0" smtClean="0"/>
          </a:p>
          <a:p>
            <a:pPr marL="342900" lvl="0" indent="-342900">
              <a:buFont typeface="Arial" pitchFamily="34" charset="0"/>
              <a:buChar char="•"/>
            </a:pPr>
            <a:r>
              <a:rPr lang="fr-FR" sz="2200" dirty="0" smtClean="0"/>
              <a:t>un </a:t>
            </a:r>
            <a:r>
              <a:rPr lang="fr-FR" sz="2200" dirty="0"/>
              <a:t>système de </a:t>
            </a:r>
            <a:r>
              <a:rPr lang="fr-FR" sz="2200" u="sng" dirty="0"/>
              <a:t>gratuité des soins et de d’hospitalisation dans les structures de santé publiques </a:t>
            </a:r>
            <a:r>
              <a:rPr lang="fr-FR" sz="2200" dirty="0"/>
              <a:t>dit AMG1 (2 750 450 24% soit des assurés).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A252E-82AB-4B43-A02E-21EB65D1855C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4485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rmAutofit/>
          </a:bodyPr>
          <a:lstStyle/>
          <a:p>
            <a:r>
              <a:rPr lang="fr-FR" u="sng" dirty="0" smtClean="0"/>
              <a:t>Points Clés</a:t>
            </a:r>
            <a:endParaRPr lang="fr-FR" u="sng" dirty="0"/>
          </a:p>
        </p:txBody>
      </p:sp>
      <p:sp>
        <p:nvSpPr>
          <p:cNvPr id="3" name="Rectangle 2"/>
          <p:cNvSpPr/>
          <p:nvPr/>
        </p:nvSpPr>
        <p:spPr>
          <a:xfrm>
            <a:off x="467544" y="1052736"/>
            <a:ext cx="8424936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fr-FR" sz="2200" b="1" u="sng" dirty="0"/>
              <a:t>Synthèse de la visite au </a:t>
            </a:r>
            <a:r>
              <a:rPr lang="fr-FR" sz="2200" b="1" u="sng" dirty="0" smtClean="0"/>
              <a:t>CNOM :</a:t>
            </a:r>
            <a:endParaRPr lang="fr-FR" sz="2200" b="1" u="sng" dirty="0"/>
          </a:p>
          <a:p>
            <a:endParaRPr lang="fr-FR" sz="2200" dirty="0" smtClean="0"/>
          </a:p>
          <a:p>
            <a:r>
              <a:rPr lang="fr-FR" sz="2200" dirty="0" smtClean="0"/>
              <a:t>Les </a:t>
            </a:r>
            <a:r>
              <a:rPr lang="fr-FR" sz="2200" dirty="0"/>
              <a:t>thématiques abordées lors de la visite-terrain sont, en relation avec la place de l’ordre dans la CSU. Il s’agit, entre autres :</a:t>
            </a:r>
          </a:p>
          <a:p>
            <a:pPr marL="285750" lvl="0" indent="-285750">
              <a:buFont typeface="Arial" pitchFamily="34" charset="0"/>
              <a:buChar char="•"/>
            </a:pPr>
            <a:endParaRPr lang="fr-FR" sz="2200" dirty="0" smtClean="0"/>
          </a:p>
          <a:p>
            <a:pPr marL="285750" lvl="0" indent="-285750">
              <a:buFont typeface="Arial" pitchFamily="34" charset="0"/>
              <a:buChar char="•"/>
            </a:pPr>
            <a:r>
              <a:rPr lang="fr-FR" sz="2200" dirty="0" smtClean="0"/>
              <a:t>du </a:t>
            </a:r>
            <a:r>
              <a:rPr lang="fr-FR" sz="2200" dirty="0"/>
              <a:t>rôle moral, administratif, consultatif, juridictionnel et de conciliation ;</a:t>
            </a:r>
          </a:p>
          <a:p>
            <a:pPr marL="285750" lvl="0" indent="-285750">
              <a:buFont typeface="Arial" pitchFamily="34" charset="0"/>
              <a:buChar char="•"/>
            </a:pPr>
            <a:endParaRPr lang="fr-FR" sz="2200" dirty="0" smtClean="0"/>
          </a:p>
          <a:p>
            <a:pPr marL="285750" lvl="0" indent="-285750">
              <a:buFont typeface="Arial" pitchFamily="34" charset="0"/>
              <a:buChar char="•"/>
            </a:pPr>
            <a:r>
              <a:rPr lang="fr-FR" sz="2200" dirty="0" smtClean="0"/>
              <a:t>du </a:t>
            </a:r>
            <a:r>
              <a:rPr lang="fr-FR" sz="2200" dirty="0"/>
              <a:t>rôle de garant de la relation médecin-patient ;</a:t>
            </a:r>
          </a:p>
          <a:p>
            <a:pPr marL="285750" lvl="0" indent="-285750">
              <a:buFont typeface="Arial" pitchFamily="34" charset="0"/>
              <a:buChar char="•"/>
            </a:pPr>
            <a:endParaRPr lang="fr-FR" sz="2200" dirty="0" smtClean="0"/>
          </a:p>
          <a:p>
            <a:pPr marL="285750" lvl="0" indent="-285750">
              <a:buFont typeface="Arial" pitchFamily="34" charset="0"/>
              <a:buChar char="•"/>
            </a:pPr>
            <a:r>
              <a:rPr lang="fr-FR" sz="2200" dirty="0" smtClean="0"/>
              <a:t>de </a:t>
            </a:r>
            <a:r>
              <a:rPr lang="fr-FR" sz="2200" dirty="0"/>
              <a:t>la place de la nouvelle spécialité qu’est la médecine de famille dans l'exercice médical au niveau de la première ligne en Tunisie ;</a:t>
            </a:r>
          </a:p>
          <a:p>
            <a:pPr marL="285750" lvl="0" indent="-285750">
              <a:buFont typeface="Arial" pitchFamily="34" charset="0"/>
              <a:buChar char="•"/>
            </a:pPr>
            <a:endParaRPr lang="fr-FR" sz="2200" dirty="0" smtClean="0"/>
          </a:p>
          <a:p>
            <a:pPr marL="285750" lvl="0" indent="-285750">
              <a:buFont typeface="Arial" pitchFamily="34" charset="0"/>
              <a:buChar char="•"/>
            </a:pPr>
            <a:r>
              <a:rPr lang="fr-FR" sz="2200" dirty="0" smtClean="0"/>
              <a:t>des </a:t>
            </a:r>
            <a:r>
              <a:rPr lang="fr-FR" sz="2200" dirty="0"/>
              <a:t>problèmes de l'insertion de la médecine de famille dans l'exercice médical exercé actuellement par 8000 médecins généralistes répartis sur le secteur public et privé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A252E-82AB-4B43-A02E-21EB65D1855C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8564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rmAutofit/>
          </a:bodyPr>
          <a:lstStyle/>
          <a:p>
            <a:r>
              <a:rPr lang="fr-FR" u="sng" dirty="0" smtClean="0"/>
              <a:t>Points Clés</a:t>
            </a:r>
            <a:endParaRPr lang="fr-FR" u="sng" dirty="0"/>
          </a:p>
        </p:txBody>
      </p:sp>
      <p:sp>
        <p:nvSpPr>
          <p:cNvPr id="3" name="Rectangle 2"/>
          <p:cNvSpPr/>
          <p:nvPr/>
        </p:nvSpPr>
        <p:spPr>
          <a:xfrm>
            <a:off x="611560" y="1340768"/>
            <a:ext cx="792088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fr-FR" sz="2200" b="1" u="sng" dirty="0"/>
              <a:t>Synthèse de la visite à la Pharmacie Centrale de Tunisie (PCT) </a:t>
            </a:r>
            <a:r>
              <a:rPr lang="fr-FR" sz="2200" b="1" u="sng" dirty="0" smtClean="0"/>
              <a:t>:</a:t>
            </a:r>
            <a:endParaRPr lang="fr-FR" sz="2200" b="1" u="sng" dirty="0"/>
          </a:p>
          <a:p>
            <a:endParaRPr lang="fr-FR" sz="2200" dirty="0" smtClean="0"/>
          </a:p>
          <a:p>
            <a:r>
              <a:rPr lang="fr-FR" sz="2200" dirty="0" smtClean="0"/>
              <a:t>Dans </a:t>
            </a:r>
            <a:r>
              <a:rPr lang="fr-FR" sz="2200" dirty="0"/>
              <a:t>le processus tunisien, il lui a été confié :</a:t>
            </a:r>
          </a:p>
          <a:p>
            <a:pPr marL="342900" lvl="0" indent="-342900">
              <a:buFont typeface="Arial" pitchFamily="34" charset="0"/>
              <a:buChar char="•"/>
            </a:pPr>
            <a:endParaRPr lang="fr-FR" sz="2200" dirty="0" smtClean="0"/>
          </a:p>
          <a:p>
            <a:pPr marL="342900" lvl="0" indent="-342900">
              <a:buFont typeface="Arial" pitchFamily="34" charset="0"/>
              <a:buChar char="•"/>
            </a:pPr>
            <a:r>
              <a:rPr lang="fr-FR" sz="2200" dirty="0" smtClean="0"/>
              <a:t>le </a:t>
            </a:r>
            <a:r>
              <a:rPr lang="fr-FR" sz="2200" dirty="0"/>
              <a:t>monopole de l’importation des médicaments et de l’approvisionnement des structures publiques en médicaments,</a:t>
            </a:r>
          </a:p>
          <a:p>
            <a:pPr marL="342900" lvl="0" indent="-342900">
              <a:buFont typeface="Arial" pitchFamily="34" charset="0"/>
              <a:buChar char="•"/>
            </a:pPr>
            <a:endParaRPr lang="fr-FR" sz="2200" dirty="0" smtClean="0"/>
          </a:p>
          <a:p>
            <a:pPr marL="342900" lvl="0" indent="-342900">
              <a:buFont typeface="Arial" pitchFamily="34" charset="0"/>
              <a:buChar char="•"/>
            </a:pPr>
            <a:r>
              <a:rPr lang="fr-FR" sz="2200" dirty="0" smtClean="0"/>
              <a:t>le </a:t>
            </a:r>
            <a:r>
              <a:rPr lang="fr-FR" sz="2200" dirty="0"/>
              <a:t>contrôle de la qualité des médicaments et des produits pharmaceutiques,</a:t>
            </a:r>
          </a:p>
          <a:p>
            <a:pPr marL="342900" lvl="0" indent="-342900">
              <a:buFont typeface="Arial" pitchFamily="34" charset="0"/>
              <a:buChar char="•"/>
            </a:pPr>
            <a:endParaRPr lang="fr-FR" sz="2200" dirty="0" smtClean="0"/>
          </a:p>
          <a:p>
            <a:pPr marL="342900" lvl="0" indent="-342900">
              <a:buFont typeface="Arial" pitchFamily="34" charset="0"/>
              <a:buChar char="•"/>
            </a:pPr>
            <a:r>
              <a:rPr lang="fr-FR" sz="2200" dirty="0" smtClean="0"/>
              <a:t>la </a:t>
            </a:r>
            <a:r>
              <a:rPr lang="fr-FR" sz="2200" dirty="0"/>
              <a:t>pharmacovigilance et le suivi après commercialisation, les études de </a:t>
            </a:r>
            <a:r>
              <a:rPr lang="fr-FR" sz="2200" dirty="0" smtClean="0"/>
              <a:t>bioéquivalence.</a:t>
            </a:r>
            <a:endParaRPr lang="fr-FR" sz="22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A252E-82AB-4B43-A02E-21EB65D1855C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3428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rmAutofit/>
          </a:bodyPr>
          <a:lstStyle/>
          <a:p>
            <a:r>
              <a:rPr lang="fr-FR" u="sng" dirty="0" smtClean="0"/>
              <a:t>Points Clés</a:t>
            </a:r>
            <a:endParaRPr lang="fr-FR" u="sng" dirty="0"/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686780" y="908720"/>
            <a:ext cx="7770440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14350" indent="-514350" algn="l">
              <a:buFont typeface="+mj-lt"/>
              <a:buAutoNum type="arabicPeriod" startAt="3"/>
            </a:pPr>
            <a:r>
              <a:rPr lang="fr-FR" sz="2400" b="1" dirty="0" smtClean="0"/>
              <a:t>L’action </a:t>
            </a:r>
            <a:r>
              <a:rPr lang="fr-FR" sz="2400" b="1" dirty="0"/>
              <a:t>collective </a:t>
            </a:r>
            <a:r>
              <a:rPr lang="fr-FR" sz="2400" b="1" dirty="0" smtClean="0"/>
              <a:t>de l’équipe-Niger</a:t>
            </a:r>
            <a:endParaRPr lang="fr-FR" sz="2400" b="1" dirty="0"/>
          </a:p>
        </p:txBody>
      </p:sp>
      <p:sp>
        <p:nvSpPr>
          <p:cNvPr id="3" name="Rectangle 2"/>
          <p:cNvSpPr/>
          <p:nvPr/>
        </p:nvSpPr>
        <p:spPr>
          <a:xfrm>
            <a:off x="827584" y="2060848"/>
            <a:ext cx="7632848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200" dirty="0" smtClean="0"/>
              <a:t>L’équipe-Niger</a:t>
            </a:r>
            <a:r>
              <a:rPr lang="fr-FR" sz="2200" dirty="0"/>
              <a:t>, a travaillé sur la refonte de la gratuité des soins (voir annexe 4</a:t>
            </a:r>
            <a:r>
              <a:rPr lang="fr-FR" sz="2200" dirty="0" smtClean="0"/>
              <a:t>).</a:t>
            </a:r>
          </a:p>
          <a:p>
            <a:endParaRPr lang="fr-FR" sz="2200" dirty="0"/>
          </a:p>
          <a:p>
            <a:r>
              <a:rPr lang="fr-FR" sz="2200" dirty="0"/>
              <a:t>Ainsi, le Groupe </a:t>
            </a:r>
            <a:r>
              <a:rPr lang="fr-FR" sz="2200" dirty="0" err="1"/>
              <a:t>LpCSU</a:t>
            </a:r>
            <a:r>
              <a:rPr lang="fr-FR" sz="2200" dirty="0"/>
              <a:t> du Niger devra produire des résultats relatifs à la refonte de la gratuité d’ici la prochaine rencontre / module 3 qui aura lieu dans six (6) mois.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A252E-82AB-4B43-A02E-21EB65D1855C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5653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rmAutofit/>
          </a:bodyPr>
          <a:lstStyle/>
          <a:p>
            <a:r>
              <a:rPr lang="fr-FR" u="sng" dirty="0" smtClean="0"/>
              <a:t>Points Clés</a:t>
            </a:r>
            <a:endParaRPr lang="fr-FR" u="sng" dirty="0"/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686780" y="908720"/>
            <a:ext cx="7770440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800" b="1" dirty="0" smtClean="0"/>
              <a:t>L’action </a:t>
            </a:r>
            <a:r>
              <a:rPr lang="fr-FR" sz="2800" b="1" dirty="0"/>
              <a:t>collective </a:t>
            </a:r>
            <a:r>
              <a:rPr lang="fr-FR" sz="2800" b="1" dirty="0" smtClean="0"/>
              <a:t>de l’équipe-Niger</a:t>
            </a:r>
            <a:endParaRPr lang="fr-FR" sz="2800" b="1" dirty="0"/>
          </a:p>
        </p:txBody>
      </p:sp>
      <p:sp>
        <p:nvSpPr>
          <p:cNvPr id="3" name="Rectangle 2"/>
          <p:cNvSpPr/>
          <p:nvPr/>
        </p:nvSpPr>
        <p:spPr>
          <a:xfrm>
            <a:off x="539552" y="2060848"/>
            <a:ext cx="7920880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200" u="sng" dirty="0" smtClean="0"/>
              <a:t>Changement </a:t>
            </a:r>
            <a:r>
              <a:rPr lang="fr-FR" sz="2200" u="sng" dirty="0"/>
              <a:t>désiré :</a:t>
            </a:r>
            <a:r>
              <a:rPr lang="fr-FR" sz="2200" b="1" dirty="0"/>
              <a:t> </a:t>
            </a:r>
            <a:r>
              <a:rPr lang="fr-FR" sz="2200" dirty="0"/>
              <a:t>Un dispositif de gouvernance, de financement et de la gestion de la gratuité de soins est mis en place</a:t>
            </a:r>
            <a:r>
              <a:rPr lang="fr-FR" sz="2200" b="1" dirty="0"/>
              <a:t>.</a:t>
            </a:r>
            <a:endParaRPr lang="fr-FR" sz="2200" dirty="0"/>
          </a:p>
          <a:p>
            <a:r>
              <a:rPr lang="fr-FR" sz="2200" dirty="0"/>
              <a:t> </a:t>
            </a:r>
          </a:p>
          <a:p>
            <a:r>
              <a:rPr lang="fr-FR" sz="2200" u="sng" dirty="0" smtClean="0"/>
              <a:t>Indicateurs </a:t>
            </a:r>
            <a:r>
              <a:rPr lang="fr-FR" sz="2200" u="sng" dirty="0"/>
              <a:t>:</a:t>
            </a:r>
            <a:endParaRPr lang="fr-FR" sz="2200" dirty="0"/>
          </a:p>
          <a:p>
            <a:pPr marL="342900" lvl="0" indent="-342900">
              <a:buFont typeface="Arial" pitchFamily="34" charset="0"/>
              <a:buChar char="•"/>
            </a:pPr>
            <a:r>
              <a:rPr lang="fr-FR" sz="2200" dirty="0"/>
              <a:t>Un décret de création du dispositif pris </a:t>
            </a:r>
            <a:r>
              <a:rPr lang="fr-FR" sz="2200" dirty="0" smtClean="0"/>
              <a:t>;</a:t>
            </a:r>
          </a:p>
          <a:p>
            <a:pPr marL="342900" lvl="0" indent="-342900">
              <a:buFont typeface="Arial" pitchFamily="34" charset="0"/>
              <a:buChar char="•"/>
            </a:pPr>
            <a:endParaRPr lang="fr-FR" sz="2200" dirty="0"/>
          </a:p>
          <a:p>
            <a:pPr marL="342900" lvl="0" indent="-342900">
              <a:buFont typeface="Arial" pitchFamily="34" charset="0"/>
              <a:buChar char="•"/>
            </a:pPr>
            <a:r>
              <a:rPr lang="fr-FR" sz="2200" dirty="0"/>
              <a:t>Un décret de nomination du responsable du dispositif pris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A252E-82AB-4B43-A02E-21EB65D1855C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8637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u="sng" dirty="0" smtClean="0"/>
              <a:t>Pays Participants</a:t>
            </a:r>
            <a:endParaRPr lang="fr-FR" u="sng" dirty="0"/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1473696" y="1628800"/>
            <a:ext cx="6266656" cy="33032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14350" indent="-514350" algn="l">
              <a:buFont typeface="+mj-lt"/>
              <a:buAutoNum type="arabicPeriod"/>
            </a:pPr>
            <a:r>
              <a:rPr lang="fr-FR" sz="2800" dirty="0" smtClean="0"/>
              <a:t>Burkina Faso</a:t>
            </a:r>
          </a:p>
          <a:p>
            <a:pPr marL="514350" indent="-514350" algn="l">
              <a:buFont typeface="+mj-lt"/>
              <a:buAutoNum type="arabicPeriod"/>
            </a:pPr>
            <a:endParaRPr lang="fr-FR" sz="2800" dirty="0" smtClean="0"/>
          </a:p>
          <a:p>
            <a:pPr marL="514350" indent="-514350" algn="l">
              <a:buFont typeface="+mj-lt"/>
              <a:buAutoNum type="arabicPeriod"/>
            </a:pPr>
            <a:r>
              <a:rPr lang="fr-FR" sz="2800" dirty="0" smtClean="0"/>
              <a:t>Cameroun</a:t>
            </a:r>
          </a:p>
          <a:p>
            <a:pPr marL="514350" indent="-514350" algn="l">
              <a:buFont typeface="+mj-lt"/>
              <a:buAutoNum type="arabicPeriod"/>
            </a:pPr>
            <a:endParaRPr lang="fr-FR" sz="2800" dirty="0" smtClean="0"/>
          </a:p>
          <a:p>
            <a:pPr marL="514350" indent="-514350" algn="l">
              <a:buFont typeface="+mj-lt"/>
              <a:buAutoNum type="arabicPeriod"/>
            </a:pPr>
            <a:r>
              <a:rPr lang="fr-FR" sz="2800" dirty="0" smtClean="0"/>
              <a:t>Niger</a:t>
            </a:r>
          </a:p>
          <a:p>
            <a:pPr marL="514350" indent="-514350" algn="l">
              <a:buFont typeface="+mj-lt"/>
              <a:buAutoNum type="arabicPeriod"/>
            </a:pPr>
            <a:endParaRPr lang="fr-FR" sz="2800" dirty="0" smtClean="0"/>
          </a:p>
          <a:p>
            <a:pPr marL="514350" indent="-514350" algn="l">
              <a:buFont typeface="+mj-lt"/>
              <a:buAutoNum type="arabicPeriod"/>
            </a:pPr>
            <a:r>
              <a:rPr lang="fr-FR" sz="2800" dirty="0" smtClean="0"/>
              <a:t>Sénégal</a:t>
            </a:r>
            <a:endParaRPr lang="fr-FR" sz="2800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A252E-82AB-4B43-A02E-21EB65D1855C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773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92088"/>
          </a:xfrm>
        </p:spPr>
        <p:txBody>
          <a:bodyPr>
            <a:normAutofit/>
          </a:bodyPr>
          <a:lstStyle/>
          <a:p>
            <a:r>
              <a:rPr lang="fr-FR" u="sng" dirty="0" smtClean="0"/>
              <a:t>Participants du Niger</a:t>
            </a:r>
            <a:endParaRPr lang="fr-FR" u="sng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8350601"/>
              </p:ext>
            </p:extLst>
          </p:nvPr>
        </p:nvGraphicFramePr>
        <p:xfrm>
          <a:off x="467544" y="895890"/>
          <a:ext cx="8496944" cy="57268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28823"/>
                <a:gridCol w="5768121"/>
              </a:tblGrid>
              <a:tr h="72141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700" dirty="0">
                          <a:effectLst/>
                        </a:rPr>
                        <a:t>Hon. </a:t>
                      </a:r>
                      <a:r>
                        <a:rPr lang="fr-FR" sz="1700" dirty="0" err="1">
                          <a:effectLst/>
                        </a:rPr>
                        <a:t>Mamoudou</a:t>
                      </a:r>
                      <a:r>
                        <a:rPr lang="fr-FR" sz="1700" dirty="0">
                          <a:effectLst/>
                        </a:rPr>
                        <a:t> </a:t>
                      </a:r>
                      <a:r>
                        <a:rPr lang="fr-FR" sz="1700" dirty="0" err="1">
                          <a:effectLst/>
                        </a:rPr>
                        <a:t>Oumarou</a:t>
                      </a:r>
                      <a:endParaRPr lang="fr-FR" sz="17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700" dirty="0">
                          <a:effectLst/>
                        </a:rPr>
                        <a:t>Président de la Commission des Affaires Sociales et Culturelles (Assemblée Nationale)</a:t>
                      </a:r>
                      <a:endParaRPr lang="fr-FR" sz="17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ctr"/>
                </a:tc>
              </a:tr>
              <a:tr h="72141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700">
                          <a:effectLst/>
                        </a:rPr>
                        <a:t>Hon. Fatchima Doubou Dogo</a:t>
                      </a:r>
                      <a:endParaRPr lang="fr-FR" sz="170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700">
                          <a:effectLst/>
                        </a:rPr>
                        <a:t>Commission des Finances (Assemblée Nationale)</a:t>
                      </a:r>
                      <a:endParaRPr lang="fr-FR" sz="170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ctr"/>
                </a:tc>
              </a:tr>
              <a:tr h="34037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700">
                          <a:effectLst/>
                        </a:rPr>
                        <a:t>Monsieur Ali Béty</a:t>
                      </a:r>
                      <a:endParaRPr lang="fr-FR" sz="170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700" dirty="0">
                          <a:effectLst/>
                        </a:rPr>
                        <a:t>Haut-Commissaire à l’Initiative 3 N</a:t>
                      </a:r>
                      <a:endParaRPr lang="fr-FR" sz="17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ctr"/>
                </a:tc>
              </a:tr>
              <a:tr h="72141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700">
                          <a:effectLst/>
                        </a:rPr>
                        <a:t>Monsieur Waziri Mato Maman</a:t>
                      </a:r>
                      <a:endParaRPr lang="fr-FR" sz="170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700">
                          <a:effectLst/>
                        </a:rPr>
                        <a:t>Directeur de Cabinet / MET/PS</a:t>
                      </a:r>
                      <a:endParaRPr lang="fr-FR" sz="170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ctr"/>
                </a:tc>
              </a:tr>
              <a:tr h="34037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700">
                          <a:effectLst/>
                        </a:rPr>
                        <a:t>Dr Ranaou Abaché</a:t>
                      </a:r>
                      <a:endParaRPr lang="fr-FR" sz="170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700">
                          <a:effectLst/>
                        </a:rPr>
                        <a:t>Secrétaire Général / MSP</a:t>
                      </a:r>
                      <a:endParaRPr lang="fr-FR" sz="170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ctr"/>
                </a:tc>
              </a:tr>
              <a:tr h="72141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700">
                          <a:effectLst/>
                        </a:rPr>
                        <a:t>Monsieur Mainassara Ousmane</a:t>
                      </a:r>
                      <a:endParaRPr lang="fr-FR" sz="170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700" dirty="0">
                          <a:effectLst/>
                        </a:rPr>
                        <a:t>Directeur Général de la Prospective / Ministère du Plan</a:t>
                      </a:r>
                      <a:endParaRPr lang="fr-FR" sz="17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ctr"/>
                </a:tc>
              </a:tr>
              <a:tr h="34037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Dr Garba Djibo</a:t>
                      </a:r>
                      <a:endParaRPr lang="fr-FR" sz="170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700">
                          <a:effectLst/>
                        </a:rPr>
                        <a:t>Directeur des Etudes et de la Programmation / MSP</a:t>
                      </a:r>
                      <a:endParaRPr lang="fr-FR" sz="170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ctr"/>
                </a:tc>
              </a:tr>
              <a:tr h="72141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700">
                          <a:effectLst/>
                        </a:rPr>
                        <a:t>M. Nouhou Arzika </a:t>
                      </a:r>
                      <a:endParaRPr lang="fr-FR" sz="170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700" dirty="0">
                          <a:effectLst/>
                        </a:rPr>
                        <a:t>Coordonnateur du Mouvement Patriotique pour une Citoyenneté Responsable (MPCR / Société Civile)</a:t>
                      </a:r>
                      <a:endParaRPr lang="fr-FR" sz="17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ctr"/>
                </a:tc>
              </a:tr>
              <a:tr h="34037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700" dirty="0">
                          <a:effectLst/>
                        </a:rPr>
                        <a:t>Monsieur A. Galo Karimou</a:t>
                      </a:r>
                      <a:endParaRPr lang="fr-FR" sz="17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700" dirty="0">
                          <a:effectLst/>
                        </a:rPr>
                        <a:t>Conseiller Technique – DSAS/H / Cabinet du Premier Ministre </a:t>
                      </a:r>
                      <a:endParaRPr lang="fr-FR" sz="17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ctr"/>
                </a:tc>
              </a:tr>
              <a:tr h="34037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700" dirty="0" err="1" smtClean="0">
                          <a:effectLst/>
                          <a:latin typeface="Times New Roman"/>
                          <a:ea typeface="MS Mincho"/>
                        </a:rPr>
                        <a:t>Mourjane</a:t>
                      </a:r>
                      <a:r>
                        <a:rPr lang="fr-FR" sz="1700" baseline="0" dirty="0" smtClean="0">
                          <a:effectLst/>
                          <a:latin typeface="Times New Roman"/>
                          <a:ea typeface="MS Mincho"/>
                        </a:rPr>
                        <a:t> </a:t>
                      </a:r>
                      <a:r>
                        <a:rPr lang="fr-FR" sz="1700" baseline="0" dirty="0" err="1" smtClean="0">
                          <a:effectLst/>
                          <a:latin typeface="Times New Roman"/>
                          <a:ea typeface="MS Mincho"/>
                        </a:rPr>
                        <a:t>Bouchaib</a:t>
                      </a:r>
                      <a:endParaRPr lang="fr-FR" sz="17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700" dirty="0" smtClean="0">
                          <a:effectLst/>
                          <a:latin typeface="Times New Roman"/>
                          <a:ea typeface="MS Mincho"/>
                        </a:rPr>
                        <a:t>Assistant Technique / I</a:t>
                      </a:r>
                      <a:r>
                        <a:rPr lang="fr-FR" sz="1700" baseline="0" dirty="0" smtClean="0">
                          <a:effectLst/>
                          <a:latin typeface="Times New Roman"/>
                          <a:ea typeface="MS Mincho"/>
                        </a:rPr>
                        <a:t>3 S Point Focal P4H</a:t>
                      </a:r>
                      <a:endParaRPr lang="fr-FR" sz="17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A252E-82AB-4B43-A02E-21EB65D1855C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8180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835696" y="2708920"/>
            <a:ext cx="5760640" cy="1143000"/>
          </a:xfrm>
        </p:spPr>
        <p:txBody>
          <a:bodyPr>
            <a:normAutofit/>
          </a:bodyPr>
          <a:lstStyle/>
          <a:p>
            <a:r>
              <a:rPr lang="fr-FR" sz="4800" b="1" dirty="0" smtClean="0"/>
              <a:t>Merci !</a:t>
            </a:r>
            <a:endParaRPr lang="fr-FR" sz="4800" b="1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A252E-82AB-4B43-A02E-21EB65D1855C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9027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435</Words>
  <Application>Microsoft Office PowerPoint</Application>
  <PresentationFormat>Affichage à l'écran (4:3)</PresentationFormat>
  <Paragraphs>163</Paragraphs>
  <Slides>16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2" baseType="lpstr">
      <vt:lpstr>Arabic Typesetting</vt:lpstr>
      <vt:lpstr>Arial</vt:lpstr>
      <vt:lpstr>Calibri</vt:lpstr>
      <vt:lpstr>MS Mincho</vt:lpstr>
      <vt:lpstr>Times New Roman</vt:lpstr>
      <vt:lpstr>Thème Office</vt:lpstr>
      <vt:lpstr>Présentation PowerPoint</vt:lpstr>
      <vt:lpstr>Points Clés</vt:lpstr>
      <vt:lpstr>Points Clés</vt:lpstr>
      <vt:lpstr>Points Clés</vt:lpstr>
      <vt:lpstr>Points Clés</vt:lpstr>
      <vt:lpstr>Points Clés</vt:lpstr>
      <vt:lpstr>Points Clés</vt:lpstr>
      <vt:lpstr>Points Clés</vt:lpstr>
      <vt:lpstr>Points Clés</vt:lpstr>
      <vt:lpstr>Points Clés</vt:lpstr>
      <vt:lpstr>Points Clés</vt:lpstr>
      <vt:lpstr>Points Clés</vt:lpstr>
      <vt:lpstr>Points Clés</vt:lpstr>
      <vt:lpstr>Pays Participants</vt:lpstr>
      <vt:lpstr>Participants du Niger</vt:lpstr>
      <vt:lpstr>Merci 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Galo</dc:creator>
  <cp:lastModifiedBy>Mourjane</cp:lastModifiedBy>
  <cp:revision>12</cp:revision>
  <dcterms:created xsi:type="dcterms:W3CDTF">2020-01-08T12:33:58Z</dcterms:created>
  <dcterms:modified xsi:type="dcterms:W3CDTF">2020-05-21T15:10:36Z</dcterms:modified>
</cp:coreProperties>
</file>