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79" r:id="rId3"/>
    <p:sldId id="258" r:id="rId4"/>
    <p:sldId id="281" r:id="rId5"/>
    <p:sldId id="257" r:id="rId6"/>
    <p:sldId id="287" r:id="rId7"/>
    <p:sldId id="286" r:id="rId8"/>
    <p:sldId id="262" r:id="rId9"/>
    <p:sldId id="276" r:id="rId10"/>
    <p:sldId id="264" r:id="rId11"/>
    <p:sldId id="284" r:id="rId12"/>
    <p:sldId id="288" r:id="rId13"/>
  </p:sldIdLst>
  <p:sldSz cx="9144000" cy="6858000" type="screen4x3"/>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1080" y="-3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7F41B8-63E6-4CD6-8FA4-AC9FE8FD77C9}" type="datetimeFigureOut">
              <a:rPr lang="en-US" smtClean="0"/>
              <a:t>9/12/2017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21EED-C597-4A2B-9210-C8D54764CD8E}" type="slidenum">
              <a:rPr lang="en-US" smtClean="0"/>
              <a:t>‹N°›</a:t>
            </a:fld>
            <a:endParaRPr lang="en-US" dirty="0"/>
          </a:p>
        </p:txBody>
      </p:sp>
    </p:spTree>
    <p:extLst>
      <p:ext uri="{BB962C8B-B14F-4D97-AF65-F5344CB8AC3E}">
        <p14:creationId xmlns:p14="http://schemas.microsoft.com/office/powerpoint/2010/main" val="3379765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0000453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37"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FE1882E-EC94-4972-9BA1-033F139F4685}" type="datetime1">
              <a:rPr lang="en-US" smtClean="0"/>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349323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4047118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80"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AD2CF5-26F1-4866-8ED3-BFE8CD7C4D3A}" type="datetime1">
              <a:rPr lang="en-US" smtClean="0"/>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2557289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515484-9406-475F-AD28-46DC297FB12C}" type="datetime1">
              <a:rPr lang="en-US" smtClean="0"/>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1859248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4BF4D7-CA0F-4EDA-A6D8-413FB7CD18E6}" type="datetime1">
              <a:rPr lang="en-US" smtClean="0"/>
              <a:t>9/12/2017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42186864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870D8D-6914-4CA6-82E5-0BABFBDF4F15}" type="datetime1">
              <a:rPr lang="en-US" smtClean="0"/>
              <a:t>9/12/2017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2780790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10235728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05"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08E3009-58E6-42FE-B81C-822D7F05DD9A}" type="datetime1">
              <a:rPr lang="en-US" smtClean="0"/>
              <a:t>9/12/2017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2898111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2D32F-1D82-45E5-9E8E-009EDCE9F92A}" type="datetime1">
              <a:rPr lang="en-US" smtClean="0"/>
              <a:t>9/12/2017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909847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267309-D802-42F8-9D09-4F5CE4DF3BBC}" type="datetime1">
              <a:rPr lang="en-US" smtClean="0"/>
              <a:t>9/12/2017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1257029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787A5E-BA46-427C-A8C2-6A53DAE2C333}" type="datetime1">
              <a:rPr lang="en-US" smtClean="0"/>
              <a:t>9/12/2017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222288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6F0C30-DBA0-42BF-A6E7-93EF15878DC4}" type="datetime1">
              <a:rPr lang="en-US" smtClean="0"/>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1555932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E88E85-7023-4869-AA57-02EFA3629242}" type="datetime1">
              <a:rPr lang="en-US" smtClean="0"/>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C95BC0-39EB-458F-84A4-488FFB81920F}" type="slidenum">
              <a:rPr lang="en-US" smtClean="0"/>
              <a:t>‹N°›</a:t>
            </a:fld>
            <a:endParaRPr lang="en-US" dirty="0"/>
          </a:p>
        </p:txBody>
      </p:sp>
    </p:spTree>
    <p:extLst>
      <p:ext uri="{BB962C8B-B14F-4D97-AF65-F5344CB8AC3E}">
        <p14:creationId xmlns:p14="http://schemas.microsoft.com/office/powerpoint/2010/main" val="2807960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4"/>
            </p:custDataLst>
            <p:extLst>
              <p:ext uri="{D42A27DB-BD31-4B8C-83A1-F6EECF244321}">
                <p14:modId xmlns:p14="http://schemas.microsoft.com/office/powerpoint/2010/main" val="41813715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14" name="think-cell Slide" r:id="rId15" imgW="530" imgH="528" progId="TCLayout.ActiveDocument.1">
                  <p:embed/>
                </p:oleObj>
              </mc:Choice>
              <mc:Fallback>
                <p:oleObj name="think-cell Slide" r:id="rId15" imgW="530" imgH="528"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458637-256C-494C-AA1A-32B09A55455E}" type="datetime1">
              <a:rPr lang="en-US" smtClean="0"/>
              <a:t>9/12/2017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086600" y="6604986"/>
            <a:ext cx="2057400" cy="253014"/>
          </a:xfrm>
          <a:prstGeom prst="rect">
            <a:avLst/>
          </a:prstGeom>
        </p:spPr>
        <p:txBody>
          <a:bodyPr vert="horz" lIns="91440" tIns="45720" rIns="91440" bIns="45720" rtlCol="0" anchor="ctr"/>
          <a:lstStyle>
            <a:lvl1pPr algn="r">
              <a:defRPr sz="1200">
                <a:solidFill>
                  <a:schemeClr val="tx1">
                    <a:tint val="75000"/>
                  </a:schemeClr>
                </a:solidFill>
              </a:defRPr>
            </a:lvl1pPr>
          </a:lstStyle>
          <a:p>
            <a:fld id="{1CC95BC0-39EB-458F-84A4-488FFB81920F}" type="slidenum">
              <a:rPr lang="en-US" smtClean="0"/>
              <a:t>‹N°›</a:t>
            </a:fld>
            <a:endParaRPr lang="en-US" dirty="0"/>
          </a:p>
        </p:txBody>
      </p:sp>
    </p:spTree>
    <p:extLst>
      <p:ext uri="{BB962C8B-B14F-4D97-AF65-F5344CB8AC3E}">
        <p14:creationId xmlns:p14="http://schemas.microsoft.com/office/powerpoint/2010/main" val="24649650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5.bin"/></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6" Type="http://schemas.openxmlformats.org/officeDocument/2006/relationships/tags" Target="../tags/tag31.xml"/><Relationship Id="rId21" Type="http://schemas.openxmlformats.org/officeDocument/2006/relationships/tags" Target="../tags/tag26.xml"/><Relationship Id="rId42" Type="http://schemas.openxmlformats.org/officeDocument/2006/relationships/tags" Target="../tags/tag47.xml"/><Relationship Id="rId47" Type="http://schemas.openxmlformats.org/officeDocument/2006/relationships/tags" Target="../tags/tag52.xml"/><Relationship Id="rId63" Type="http://schemas.openxmlformats.org/officeDocument/2006/relationships/tags" Target="../tags/tag68.xml"/><Relationship Id="rId68" Type="http://schemas.openxmlformats.org/officeDocument/2006/relationships/tags" Target="../tags/tag73.xml"/><Relationship Id="rId2" Type="http://schemas.openxmlformats.org/officeDocument/2006/relationships/tags" Target="../tags/tag7.xml"/><Relationship Id="rId16" Type="http://schemas.openxmlformats.org/officeDocument/2006/relationships/tags" Target="../tags/tag21.xml"/><Relationship Id="rId29" Type="http://schemas.openxmlformats.org/officeDocument/2006/relationships/tags" Target="../tags/tag34.xml"/><Relationship Id="rId11" Type="http://schemas.openxmlformats.org/officeDocument/2006/relationships/tags" Target="../tags/tag16.xml"/><Relationship Id="rId24" Type="http://schemas.openxmlformats.org/officeDocument/2006/relationships/tags" Target="../tags/tag29.xml"/><Relationship Id="rId32" Type="http://schemas.openxmlformats.org/officeDocument/2006/relationships/tags" Target="../tags/tag37.xml"/><Relationship Id="rId37" Type="http://schemas.openxmlformats.org/officeDocument/2006/relationships/tags" Target="../tags/tag42.xml"/><Relationship Id="rId40" Type="http://schemas.openxmlformats.org/officeDocument/2006/relationships/tags" Target="../tags/tag45.xml"/><Relationship Id="rId45" Type="http://schemas.openxmlformats.org/officeDocument/2006/relationships/tags" Target="../tags/tag50.xml"/><Relationship Id="rId53" Type="http://schemas.openxmlformats.org/officeDocument/2006/relationships/tags" Target="../tags/tag58.xml"/><Relationship Id="rId58" Type="http://schemas.openxmlformats.org/officeDocument/2006/relationships/tags" Target="../tags/tag63.xml"/><Relationship Id="rId66" Type="http://schemas.openxmlformats.org/officeDocument/2006/relationships/tags" Target="../tags/tag71.xml"/><Relationship Id="rId74" Type="http://schemas.openxmlformats.org/officeDocument/2006/relationships/image" Target="../media/image5.emf"/><Relationship Id="rId5" Type="http://schemas.openxmlformats.org/officeDocument/2006/relationships/tags" Target="../tags/tag10.xml"/><Relationship Id="rId61" Type="http://schemas.openxmlformats.org/officeDocument/2006/relationships/tags" Target="../tags/tag66.xml"/><Relationship Id="rId19" Type="http://schemas.openxmlformats.org/officeDocument/2006/relationships/tags" Target="../tags/tag2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tags" Target="../tags/tag32.xml"/><Relationship Id="rId30" Type="http://schemas.openxmlformats.org/officeDocument/2006/relationships/tags" Target="../tags/tag35.xml"/><Relationship Id="rId35" Type="http://schemas.openxmlformats.org/officeDocument/2006/relationships/tags" Target="../tags/tag40.xml"/><Relationship Id="rId43" Type="http://schemas.openxmlformats.org/officeDocument/2006/relationships/tags" Target="../tags/tag48.xml"/><Relationship Id="rId48" Type="http://schemas.openxmlformats.org/officeDocument/2006/relationships/tags" Target="../tags/tag53.xml"/><Relationship Id="rId56" Type="http://schemas.openxmlformats.org/officeDocument/2006/relationships/tags" Target="../tags/tag61.xml"/><Relationship Id="rId64" Type="http://schemas.openxmlformats.org/officeDocument/2006/relationships/tags" Target="../tags/tag69.xml"/><Relationship Id="rId69" Type="http://schemas.openxmlformats.org/officeDocument/2006/relationships/tags" Target="../tags/tag74.xml"/><Relationship Id="rId8" Type="http://schemas.openxmlformats.org/officeDocument/2006/relationships/tags" Target="../tags/tag13.xml"/><Relationship Id="rId51" Type="http://schemas.openxmlformats.org/officeDocument/2006/relationships/tags" Target="../tags/tag56.xml"/><Relationship Id="rId72" Type="http://schemas.openxmlformats.org/officeDocument/2006/relationships/image" Target="../media/image1.emf"/><Relationship Id="rId3" Type="http://schemas.openxmlformats.org/officeDocument/2006/relationships/tags" Target="../tags/tag8.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33" Type="http://schemas.openxmlformats.org/officeDocument/2006/relationships/tags" Target="../tags/tag38.xml"/><Relationship Id="rId38" Type="http://schemas.openxmlformats.org/officeDocument/2006/relationships/tags" Target="../tags/tag43.xml"/><Relationship Id="rId46" Type="http://schemas.openxmlformats.org/officeDocument/2006/relationships/tags" Target="../tags/tag51.xml"/><Relationship Id="rId59" Type="http://schemas.openxmlformats.org/officeDocument/2006/relationships/tags" Target="../tags/tag64.xml"/><Relationship Id="rId67" Type="http://schemas.openxmlformats.org/officeDocument/2006/relationships/tags" Target="../tags/tag72.xml"/><Relationship Id="rId20" Type="http://schemas.openxmlformats.org/officeDocument/2006/relationships/tags" Target="../tags/tag25.xml"/><Relationship Id="rId41" Type="http://schemas.openxmlformats.org/officeDocument/2006/relationships/tags" Target="../tags/tag46.xml"/><Relationship Id="rId54" Type="http://schemas.openxmlformats.org/officeDocument/2006/relationships/tags" Target="../tags/tag59.xml"/><Relationship Id="rId62" Type="http://schemas.openxmlformats.org/officeDocument/2006/relationships/tags" Target="../tags/tag67.xml"/><Relationship Id="rId70"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tags" Target="../tags/tag11.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tags" Target="../tags/tag33.xml"/><Relationship Id="rId36" Type="http://schemas.openxmlformats.org/officeDocument/2006/relationships/tags" Target="../tags/tag41.xml"/><Relationship Id="rId49" Type="http://schemas.openxmlformats.org/officeDocument/2006/relationships/tags" Target="../tags/tag54.xml"/><Relationship Id="rId57" Type="http://schemas.openxmlformats.org/officeDocument/2006/relationships/tags" Target="../tags/tag62.xml"/><Relationship Id="rId10" Type="http://schemas.openxmlformats.org/officeDocument/2006/relationships/tags" Target="../tags/tag15.xml"/><Relationship Id="rId31" Type="http://schemas.openxmlformats.org/officeDocument/2006/relationships/tags" Target="../tags/tag36.xml"/><Relationship Id="rId44" Type="http://schemas.openxmlformats.org/officeDocument/2006/relationships/tags" Target="../tags/tag49.xml"/><Relationship Id="rId52" Type="http://schemas.openxmlformats.org/officeDocument/2006/relationships/tags" Target="../tags/tag57.xml"/><Relationship Id="rId60" Type="http://schemas.openxmlformats.org/officeDocument/2006/relationships/tags" Target="../tags/tag65.xml"/><Relationship Id="rId65" Type="http://schemas.openxmlformats.org/officeDocument/2006/relationships/tags" Target="../tags/tag70.xml"/><Relationship Id="rId73" Type="http://schemas.openxmlformats.org/officeDocument/2006/relationships/oleObject" Target="../embeddings/oleObject7.bin"/><Relationship Id="rId4" Type="http://schemas.openxmlformats.org/officeDocument/2006/relationships/tags" Target="../tags/tag9.xml"/><Relationship Id="rId9" Type="http://schemas.openxmlformats.org/officeDocument/2006/relationships/tags" Target="../tags/tag14.xml"/><Relationship Id="rId13" Type="http://schemas.openxmlformats.org/officeDocument/2006/relationships/tags" Target="../tags/tag18.xml"/><Relationship Id="rId18" Type="http://schemas.openxmlformats.org/officeDocument/2006/relationships/tags" Target="../tags/tag23.xml"/><Relationship Id="rId39" Type="http://schemas.openxmlformats.org/officeDocument/2006/relationships/tags" Target="../tags/tag44.xml"/><Relationship Id="rId34" Type="http://schemas.openxmlformats.org/officeDocument/2006/relationships/tags" Target="../tags/tag39.xml"/><Relationship Id="rId50" Type="http://schemas.openxmlformats.org/officeDocument/2006/relationships/tags" Target="../tags/tag55.xml"/><Relationship Id="rId55" Type="http://schemas.openxmlformats.org/officeDocument/2006/relationships/tags" Target="../tags/tag60.xml"/><Relationship Id="rId7" Type="http://schemas.openxmlformats.org/officeDocument/2006/relationships/tags" Target="../tags/tag12.xml"/><Relationship Id="rId71"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13" Type="http://schemas.openxmlformats.org/officeDocument/2006/relationships/tags" Target="../tags/tag86.xml"/><Relationship Id="rId18" Type="http://schemas.openxmlformats.org/officeDocument/2006/relationships/tags" Target="../tags/tag91.xml"/><Relationship Id="rId26" Type="http://schemas.openxmlformats.org/officeDocument/2006/relationships/tags" Target="../tags/tag99.xml"/><Relationship Id="rId3" Type="http://schemas.openxmlformats.org/officeDocument/2006/relationships/tags" Target="../tags/tag76.xml"/><Relationship Id="rId21" Type="http://schemas.openxmlformats.org/officeDocument/2006/relationships/tags" Target="../tags/tag94.xml"/><Relationship Id="rId7" Type="http://schemas.openxmlformats.org/officeDocument/2006/relationships/tags" Target="../tags/tag80.xml"/><Relationship Id="rId12" Type="http://schemas.openxmlformats.org/officeDocument/2006/relationships/tags" Target="../tags/tag85.xml"/><Relationship Id="rId17" Type="http://schemas.openxmlformats.org/officeDocument/2006/relationships/tags" Target="../tags/tag90.xml"/><Relationship Id="rId25" Type="http://schemas.openxmlformats.org/officeDocument/2006/relationships/tags" Target="../tags/tag98.xml"/><Relationship Id="rId33" Type="http://schemas.openxmlformats.org/officeDocument/2006/relationships/image" Target="../media/image6.emf"/><Relationship Id="rId2" Type="http://schemas.openxmlformats.org/officeDocument/2006/relationships/tags" Target="../tags/tag75.xml"/><Relationship Id="rId16" Type="http://schemas.openxmlformats.org/officeDocument/2006/relationships/tags" Target="../tags/tag89.xml"/><Relationship Id="rId20" Type="http://schemas.openxmlformats.org/officeDocument/2006/relationships/tags" Target="../tags/tag93.xml"/><Relationship Id="rId29"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tags" Target="../tags/tag79.xml"/><Relationship Id="rId11" Type="http://schemas.openxmlformats.org/officeDocument/2006/relationships/tags" Target="../tags/tag84.xml"/><Relationship Id="rId24" Type="http://schemas.openxmlformats.org/officeDocument/2006/relationships/tags" Target="../tags/tag97.xml"/><Relationship Id="rId32" Type="http://schemas.openxmlformats.org/officeDocument/2006/relationships/oleObject" Target="../embeddings/oleObject9.bin"/><Relationship Id="rId5" Type="http://schemas.openxmlformats.org/officeDocument/2006/relationships/tags" Target="../tags/tag78.xml"/><Relationship Id="rId15" Type="http://schemas.openxmlformats.org/officeDocument/2006/relationships/tags" Target="../tags/tag88.xml"/><Relationship Id="rId23" Type="http://schemas.openxmlformats.org/officeDocument/2006/relationships/tags" Target="../tags/tag96.xml"/><Relationship Id="rId28" Type="http://schemas.openxmlformats.org/officeDocument/2006/relationships/tags" Target="../tags/tag101.xml"/><Relationship Id="rId10" Type="http://schemas.openxmlformats.org/officeDocument/2006/relationships/tags" Target="../tags/tag83.xml"/><Relationship Id="rId19" Type="http://schemas.openxmlformats.org/officeDocument/2006/relationships/tags" Target="../tags/tag92.xml"/><Relationship Id="rId31" Type="http://schemas.openxmlformats.org/officeDocument/2006/relationships/image" Target="../media/image1.emf"/><Relationship Id="rId4" Type="http://schemas.openxmlformats.org/officeDocument/2006/relationships/tags" Target="../tags/tag77.xml"/><Relationship Id="rId9" Type="http://schemas.openxmlformats.org/officeDocument/2006/relationships/tags" Target="../tags/tag82.xml"/><Relationship Id="rId14" Type="http://schemas.openxmlformats.org/officeDocument/2006/relationships/tags" Target="../tags/tag87.xml"/><Relationship Id="rId22" Type="http://schemas.openxmlformats.org/officeDocument/2006/relationships/tags" Target="../tags/tag95.xml"/><Relationship Id="rId27" Type="http://schemas.openxmlformats.org/officeDocument/2006/relationships/tags" Target="../tags/tag100.xml"/><Relationship Id="rId30" Type="http://schemas.openxmlformats.org/officeDocument/2006/relationships/oleObject" Target="../embeddings/oleObject8.bin"/><Relationship Id="rId8" Type="http://schemas.openxmlformats.org/officeDocument/2006/relationships/tags" Target="../tags/tag8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3" Type="http://schemas.openxmlformats.org/officeDocument/2006/relationships/tags" Target="../tags/tag113.xml"/><Relationship Id="rId18" Type="http://schemas.openxmlformats.org/officeDocument/2006/relationships/tags" Target="../tags/tag118.xml"/><Relationship Id="rId26" Type="http://schemas.openxmlformats.org/officeDocument/2006/relationships/tags" Target="../tags/tag126.xml"/><Relationship Id="rId21" Type="http://schemas.openxmlformats.org/officeDocument/2006/relationships/tags" Target="../tags/tag121.xml"/><Relationship Id="rId34" Type="http://schemas.openxmlformats.org/officeDocument/2006/relationships/slideLayout" Target="../slideLayouts/slideLayout2.xml"/><Relationship Id="rId7" Type="http://schemas.openxmlformats.org/officeDocument/2006/relationships/tags" Target="../tags/tag107.xml"/><Relationship Id="rId12" Type="http://schemas.openxmlformats.org/officeDocument/2006/relationships/tags" Target="../tags/tag112.xml"/><Relationship Id="rId17" Type="http://schemas.openxmlformats.org/officeDocument/2006/relationships/tags" Target="../tags/tag117.xml"/><Relationship Id="rId25" Type="http://schemas.openxmlformats.org/officeDocument/2006/relationships/tags" Target="../tags/tag125.xml"/><Relationship Id="rId33" Type="http://schemas.openxmlformats.org/officeDocument/2006/relationships/tags" Target="../tags/tag133.xml"/><Relationship Id="rId38" Type="http://schemas.openxmlformats.org/officeDocument/2006/relationships/image" Target="../media/image7.emf"/><Relationship Id="rId2" Type="http://schemas.openxmlformats.org/officeDocument/2006/relationships/tags" Target="../tags/tag102.xml"/><Relationship Id="rId16" Type="http://schemas.openxmlformats.org/officeDocument/2006/relationships/tags" Target="../tags/tag116.xml"/><Relationship Id="rId20" Type="http://schemas.openxmlformats.org/officeDocument/2006/relationships/tags" Target="../tags/tag120.xml"/><Relationship Id="rId29" Type="http://schemas.openxmlformats.org/officeDocument/2006/relationships/tags" Target="../tags/tag129.xml"/><Relationship Id="rId1" Type="http://schemas.openxmlformats.org/officeDocument/2006/relationships/vmlDrawing" Target="../drawings/vmlDrawing8.vml"/><Relationship Id="rId6" Type="http://schemas.openxmlformats.org/officeDocument/2006/relationships/tags" Target="../tags/tag106.xml"/><Relationship Id="rId11" Type="http://schemas.openxmlformats.org/officeDocument/2006/relationships/tags" Target="../tags/tag111.xml"/><Relationship Id="rId24" Type="http://schemas.openxmlformats.org/officeDocument/2006/relationships/tags" Target="../tags/tag124.xml"/><Relationship Id="rId32" Type="http://schemas.openxmlformats.org/officeDocument/2006/relationships/tags" Target="../tags/tag132.xml"/><Relationship Id="rId37" Type="http://schemas.openxmlformats.org/officeDocument/2006/relationships/oleObject" Target="../embeddings/oleObject11.bin"/><Relationship Id="rId5" Type="http://schemas.openxmlformats.org/officeDocument/2006/relationships/tags" Target="../tags/tag105.xml"/><Relationship Id="rId15" Type="http://schemas.openxmlformats.org/officeDocument/2006/relationships/tags" Target="../tags/tag115.xml"/><Relationship Id="rId23" Type="http://schemas.openxmlformats.org/officeDocument/2006/relationships/tags" Target="../tags/tag123.xml"/><Relationship Id="rId28" Type="http://schemas.openxmlformats.org/officeDocument/2006/relationships/tags" Target="../tags/tag128.xml"/><Relationship Id="rId36" Type="http://schemas.openxmlformats.org/officeDocument/2006/relationships/image" Target="../media/image1.emf"/><Relationship Id="rId10" Type="http://schemas.openxmlformats.org/officeDocument/2006/relationships/tags" Target="../tags/tag110.xml"/><Relationship Id="rId19" Type="http://schemas.openxmlformats.org/officeDocument/2006/relationships/tags" Target="../tags/tag119.xml"/><Relationship Id="rId31" Type="http://schemas.openxmlformats.org/officeDocument/2006/relationships/tags" Target="../tags/tag131.xml"/><Relationship Id="rId4" Type="http://schemas.openxmlformats.org/officeDocument/2006/relationships/tags" Target="../tags/tag104.xml"/><Relationship Id="rId9" Type="http://schemas.openxmlformats.org/officeDocument/2006/relationships/tags" Target="../tags/tag109.xml"/><Relationship Id="rId14" Type="http://schemas.openxmlformats.org/officeDocument/2006/relationships/tags" Target="../tags/tag114.xml"/><Relationship Id="rId22" Type="http://schemas.openxmlformats.org/officeDocument/2006/relationships/tags" Target="../tags/tag122.xml"/><Relationship Id="rId27" Type="http://schemas.openxmlformats.org/officeDocument/2006/relationships/tags" Target="../tags/tag127.xml"/><Relationship Id="rId30" Type="http://schemas.openxmlformats.org/officeDocument/2006/relationships/tags" Target="../tags/tag130.xml"/><Relationship Id="rId35" Type="http://schemas.openxmlformats.org/officeDocument/2006/relationships/oleObject" Target="../embeddings/oleObject10.bin"/><Relationship Id="rId8" Type="http://schemas.openxmlformats.org/officeDocument/2006/relationships/tags" Target="../tags/tag108.xml"/><Relationship Id="rId3" Type="http://schemas.openxmlformats.org/officeDocument/2006/relationships/tags" Target="../tags/tag10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7774281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63"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ctrTitle"/>
          </p:nvPr>
        </p:nvSpPr>
        <p:spPr>
          <a:xfrm>
            <a:off x="349485" y="2460622"/>
            <a:ext cx="8660182" cy="2387600"/>
          </a:xfrm>
        </p:spPr>
        <p:txBody>
          <a:bodyPr anchor="t">
            <a:normAutofit fontScale="90000"/>
          </a:bodyPr>
          <a:lstStyle/>
          <a:p>
            <a:r>
              <a:rPr lang="fr-FR" b="1" dirty="0" smtClean="0"/>
              <a:t>REUNION DU CCSS</a:t>
            </a:r>
            <a:br>
              <a:rPr lang="fr-FR" b="1" dirty="0" smtClean="0"/>
            </a:br>
            <a:r>
              <a:rPr lang="fr-FR" sz="4800" dirty="0" smtClean="0"/>
              <a:t>Validation du Dossier d’Investissement SRMNIA-Guinée et Prochaines Etapes</a:t>
            </a:r>
            <a:endParaRPr lang="en-US" b="1" dirty="0"/>
          </a:p>
        </p:txBody>
      </p:sp>
      <p:pic>
        <p:nvPicPr>
          <p:cNvPr id="5" name="Image 20"/>
          <p:cNvPicPr>
            <a:picLocks noChangeAspect="1"/>
          </p:cNvPicPr>
          <p:nvPr/>
        </p:nvPicPr>
        <p:blipFill>
          <a:blip r:embed="rId6"/>
          <a:stretch>
            <a:fillRect/>
          </a:stretch>
        </p:blipFill>
        <p:spPr>
          <a:xfrm>
            <a:off x="349485" y="174572"/>
            <a:ext cx="1300157" cy="1374645"/>
          </a:xfrm>
          <a:prstGeom prst="rect">
            <a:avLst/>
          </a:prstGeom>
        </p:spPr>
      </p:pic>
      <p:pic>
        <p:nvPicPr>
          <p:cNvPr id="6" name="Image 23"/>
          <p:cNvPicPr/>
          <p:nvPr/>
        </p:nvPicPr>
        <p:blipFill>
          <a:blip r:embed="rId7" cstate="print"/>
          <a:srcRect l="9309" t="15017" r="74815" b="66552"/>
          <a:stretch>
            <a:fillRect/>
          </a:stretch>
        </p:blipFill>
        <p:spPr bwMode="auto">
          <a:xfrm>
            <a:off x="7051919" y="288023"/>
            <a:ext cx="1760387" cy="1147741"/>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1CC95BC0-39EB-458F-84A4-488FFB81920F}" type="slidenum">
              <a:rPr lang="en-US" smtClean="0"/>
              <a:t>1</a:t>
            </a:fld>
            <a:endParaRPr lang="en-US" dirty="0"/>
          </a:p>
        </p:txBody>
      </p:sp>
      <p:sp>
        <p:nvSpPr>
          <p:cNvPr id="3" name="ZoneTexte 2"/>
          <p:cNvSpPr txBox="1"/>
          <p:nvPr/>
        </p:nvSpPr>
        <p:spPr>
          <a:xfrm>
            <a:off x="107577" y="1477446"/>
            <a:ext cx="1744004" cy="307777"/>
          </a:xfrm>
          <a:prstGeom prst="rect">
            <a:avLst/>
          </a:prstGeom>
          <a:noFill/>
        </p:spPr>
        <p:txBody>
          <a:bodyPr wrap="none" rtlCol="0">
            <a:spAutoFit/>
          </a:bodyPr>
          <a:lstStyle/>
          <a:p>
            <a:r>
              <a:rPr lang="fr-FR" sz="1400" b="1" dirty="0" smtClean="0"/>
              <a:t>Ministère de la santé</a:t>
            </a:r>
            <a:endParaRPr lang="fr-FR" sz="1400" b="1" dirty="0"/>
          </a:p>
        </p:txBody>
      </p:sp>
      <p:sp>
        <p:nvSpPr>
          <p:cNvPr id="10" name="ZoneTexte 9"/>
          <p:cNvSpPr txBox="1"/>
          <p:nvPr/>
        </p:nvSpPr>
        <p:spPr>
          <a:xfrm>
            <a:off x="7368496" y="1527998"/>
            <a:ext cx="1127232" cy="307777"/>
          </a:xfrm>
          <a:prstGeom prst="rect">
            <a:avLst/>
          </a:prstGeom>
          <a:noFill/>
        </p:spPr>
        <p:txBody>
          <a:bodyPr wrap="none" rtlCol="0">
            <a:spAutoFit/>
          </a:bodyPr>
          <a:lstStyle/>
          <a:p>
            <a:r>
              <a:rPr lang="fr-FR" sz="1400" b="1" dirty="0" smtClean="0">
                <a:effectLst>
                  <a:outerShdw blurRad="38100" dist="38100" dir="2700000" algn="tl">
                    <a:srgbClr val="000000">
                      <a:alpha val="43137"/>
                    </a:srgbClr>
                  </a:outerShdw>
                </a:effectLst>
              </a:rPr>
              <a:t>GFF - Guinée</a:t>
            </a:r>
            <a:endParaRPr lang="fr-FR" sz="1400" b="1" dirty="0">
              <a:effectLst>
                <a:outerShdw blurRad="38100" dist="38100" dir="2700000" algn="tl">
                  <a:srgbClr val="000000">
                    <a:alpha val="43137"/>
                  </a:srgbClr>
                </a:outerShdw>
              </a:effectLst>
            </a:endParaRPr>
          </a:p>
        </p:txBody>
      </p:sp>
      <p:sp>
        <p:nvSpPr>
          <p:cNvPr id="11" name="Title 1"/>
          <p:cNvSpPr txBox="1">
            <a:spLocks/>
          </p:cNvSpPr>
          <p:nvPr/>
        </p:nvSpPr>
        <p:spPr>
          <a:xfrm>
            <a:off x="1644885" y="5819455"/>
            <a:ext cx="5374480" cy="857750"/>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1800" b="1" u="sng" dirty="0" smtClean="0"/>
              <a:t>Consultants:</a:t>
            </a:r>
            <a:r>
              <a:rPr lang="fr-FR" sz="1800" b="1" dirty="0" smtClean="0"/>
              <a:t/>
            </a:r>
            <a:br>
              <a:rPr lang="fr-FR" sz="1800" b="1" dirty="0" smtClean="0"/>
            </a:br>
            <a:r>
              <a:rPr lang="fr-FR" sz="1800" dirty="0" smtClean="0"/>
              <a:t>SOW Ibrahima Sékou</a:t>
            </a:r>
          </a:p>
          <a:p>
            <a:r>
              <a:rPr lang="fr-FR" sz="1800" dirty="0" smtClean="0"/>
              <a:t>SEIDMAN Gabriel</a:t>
            </a:r>
            <a:endParaRPr lang="en-US" sz="1800" dirty="0"/>
          </a:p>
        </p:txBody>
      </p:sp>
    </p:spTree>
    <p:extLst>
      <p:ext uri="{BB962C8B-B14F-4D97-AF65-F5344CB8AC3E}">
        <p14:creationId xmlns:p14="http://schemas.microsoft.com/office/powerpoint/2010/main" val="1881533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7"/>
            <a:ext cx="7886700" cy="504450"/>
          </a:xfrm>
        </p:spPr>
        <p:txBody>
          <a:bodyPr>
            <a:noAutofit/>
          </a:bodyPr>
          <a:lstStyle/>
          <a:p>
            <a:r>
              <a:rPr lang="fr-FR" sz="3200" noProof="0" dirty="0" smtClean="0"/>
              <a:t>Partenaires et Objectifs du GFF Guinée</a:t>
            </a:r>
            <a:endParaRPr lang="fr-FR" sz="3200" noProof="0" dirty="0"/>
          </a:p>
        </p:txBody>
      </p:sp>
      <p:sp>
        <p:nvSpPr>
          <p:cNvPr id="2" name="Slide Number Placeholder 1"/>
          <p:cNvSpPr>
            <a:spLocks noGrp="1"/>
          </p:cNvSpPr>
          <p:nvPr>
            <p:ph type="sldNum" sz="quarter" idx="12"/>
          </p:nvPr>
        </p:nvSpPr>
        <p:spPr/>
        <p:txBody>
          <a:bodyPr/>
          <a:lstStyle/>
          <a:p>
            <a:fld id="{54F35883-D328-BB47-9BAC-D95ED3694F27}" type="slidenum">
              <a:rPr lang="en-US" smtClean="0"/>
              <a:pPr/>
              <a:t>2</a:t>
            </a:fld>
            <a:endParaRPr lang="en-US" dirty="0"/>
          </a:p>
        </p:txBody>
      </p:sp>
      <p:sp>
        <p:nvSpPr>
          <p:cNvPr id="5" name="TextBox 4"/>
          <p:cNvSpPr txBox="1"/>
          <p:nvPr/>
        </p:nvSpPr>
        <p:spPr>
          <a:xfrm>
            <a:off x="4366058" y="1440082"/>
            <a:ext cx="4697259" cy="5016758"/>
          </a:xfrm>
          <a:prstGeom prst="rect">
            <a:avLst/>
          </a:prstGeom>
          <a:noFill/>
        </p:spPr>
        <p:txBody>
          <a:bodyPr wrap="square" rtlCol="0">
            <a:spAutoFit/>
          </a:bodyPr>
          <a:lstStyle/>
          <a:p>
            <a:pPr lvl="0">
              <a:buClr>
                <a:srgbClr val="01A19A"/>
              </a:buClr>
            </a:pPr>
            <a:r>
              <a:rPr lang="fr-FR" sz="2000" b="1" dirty="0" smtClean="0">
                <a:solidFill>
                  <a:srgbClr val="696158"/>
                </a:solidFill>
              </a:rPr>
              <a:t>1. Renforcer les prestations de service de la SRMNIA</a:t>
            </a:r>
          </a:p>
          <a:p>
            <a:pPr marL="285750" lvl="0" indent="-285750">
              <a:buClr>
                <a:srgbClr val="01A19A"/>
              </a:buClr>
              <a:buFont typeface="Wingdings" panose="05000000000000000000" pitchFamily="2" charset="2"/>
              <a:buChar char="§"/>
            </a:pPr>
            <a:r>
              <a:rPr lang="fr-FR" sz="2000" dirty="0" smtClean="0">
                <a:solidFill>
                  <a:srgbClr val="696158"/>
                </a:solidFill>
              </a:rPr>
              <a:t>Identifier les priorités des priorités de la SRMNIA et les gaps le plus grands de ces priorités</a:t>
            </a:r>
          </a:p>
          <a:p>
            <a:pPr marL="285750" lvl="0" indent="-285750">
              <a:buClr>
                <a:srgbClr val="01A19A"/>
              </a:buClr>
              <a:buFont typeface="Wingdings" panose="05000000000000000000" pitchFamily="2" charset="2"/>
              <a:buChar char="§"/>
            </a:pPr>
            <a:r>
              <a:rPr lang="fr-FR" sz="2000" dirty="0" smtClean="0">
                <a:solidFill>
                  <a:srgbClr val="696158"/>
                </a:solidFill>
              </a:rPr>
              <a:t>Améliorer la mobilisation et l’allocation des ressources pour ces priorités</a:t>
            </a:r>
          </a:p>
          <a:p>
            <a:pPr lvl="0">
              <a:buClr>
                <a:srgbClr val="01A19A"/>
              </a:buClr>
            </a:pPr>
            <a:r>
              <a:rPr lang="fr-FR" sz="2000" b="1" dirty="0" smtClean="0">
                <a:solidFill>
                  <a:srgbClr val="696158"/>
                </a:solidFill>
              </a:rPr>
              <a:t>2. Renforcer la capacité institutionnelle pour le financement et la planification</a:t>
            </a:r>
          </a:p>
          <a:p>
            <a:pPr marL="285750" lvl="0" indent="-285750">
              <a:buClr>
                <a:srgbClr val="01A19A"/>
              </a:buClr>
              <a:buFont typeface="Wingdings" panose="05000000000000000000" pitchFamily="2" charset="2"/>
              <a:buChar char="§"/>
            </a:pPr>
            <a:r>
              <a:rPr lang="fr-FR" sz="2000" dirty="0" smtClean="0">
                <a:solidFill>
                  <a:srgbClr val="696158"/>
                </a:solidFill>
              </a:rPr>
              <a:t>Identifier et résoudre les défis avec la capacité institutionnelle de financement et de planification pour le système de santé</a:t>
            </a:r>
          </a:p>
          <a:p>
            <a:pPr lvl="0">
              <a:buClr>
                <a:srgbClr val="01A19A"/>
              </a:buClr>
            </a:pPr>
            <a:r>
              <a:rPr lang="fr-FR" sz="2000" b="1" dirty="0" smtClean="0">
                <a:solidFill>
                  <a:srgbClr val="696158"/>
                </a:solidFill>
              </a:rPr>
              <a:t>3. Renforcer les liens entre les bonnes prestations de services et le bon financement / planification (points 1 et 2)</a:t>
            </a:r>
          </a:p>
        </p:txBody>
      </p:sp>
      <p:sp>
        <p:nvSpPr>
          <p:cNvPr id="9" name="TextBox 8"/>
          <p:cNvSpPr txBox="1"/>
          <p:nvPr/>
        </p:nvSpPr>
        <p:spPr>
          <a:xfrm>
            <a:off x="116732" y="1655234"/>
            <a:ext cx="4430216" cy="1323439"/>
          </a:xfrm>
          <a:prstGeom prst="rect">
            <a:avLst/>
          </a:prstGeom>
          <a:noFill/>
        </p:spPr>
        <p:txBody>
          <a:bodyPr wrap="square" rtlCol="0">
            <a:spAutoFit/>
          </a:bodyPr>
          <a:lstStyle/>
          <a:p>
            <a:pPr marL="285750" lvl="0" indent="-285750">
              <a:buClr>
                <a:srgbClr val="01A19A"/>
              </a:buClr>
              <a:buFont typeface="Wingdings" panose="05000000000000000000" pitchFamily="2" charset="2"/>
              <a:buChar char="§"/>
            </a:pPr>
            <a:r>
              <a:rPr lang="fr-FR" sz="2000" dirty="0">
                <a:solidFill>
                  <a:srgbClr val="696158"/>
                </a:solidFill>
              </a:rPr>
              <a:t>Gouvernement</a:t>
            </a:r>
          </a:p>
          <a:p>
            <a:pPr marL="285750" lvl="0" indent="-285750">
              <a:buClr>
                <a:srgbClr val="01A19A"/>
              </a:buClr>
              <a:buFont typeface="Wingdings" panose="05000000000000000000" pitchFamily="2" charset="2"/>
              <a:buChar char="§"/>
            </a:pPr>
            <a:r>
              <a:rPr lang="fr-FR" sz="2000" dirty="0">
                <a:solidFill>
                  <a:srgbClr val="696158"/>
                </a:solidFill>
              </a:rPr>
              <a:t>Société civile </a:t>
            </a:r>
            <a:r>
              <a:rPr lang="en-US" sz="2000" dirty="0">
                <a:solidFill>
                  <a:srgbClr val="696158"/>
                </a:solidFill>
              </a:rPr>
              <a:t>(à but </a:t>
            </a:r>
            <a:r>
              <a:rPr lang="fr-FR" sz="2000" dirty="0">
                <a:solidFill>
                  <a:srgbClr val="696158"/>
                </a:solidFill>
              </a:rPr>
              <a:t>non-lucratif</a:t>
            </a:r>
            <a:r>
              <a:rPr lang="en-US" sz="2000" dirty="0">
                <a:solidFill>
                  <a:srgbClr val="696158"/>
                </a:solidFill>
              </a:rPr>
              <a:t>)</a:t>
            </a:r>
            <a:r>
              <a:rPr lang="en-GB" sz="2000" dirty="0">
                <a:solidFill>
                  <a:srgbClr val="696158"/>
                </a:solidFill>
              </a:rPr>
              <a:t> </a:t>
            </a:r>
            <a:endParaRPr lang="en-US" sz="2000" dirty="0">
              <a:solidFill>
                <a:srgbClr val="696158"/>
              </a:solidFill>
            </a:endParaRPr>
          </a:p>
          <a:p>
            <a:pPr marL="285750" indent="-285750">
              <a:buClr>
                <a:srgbClr val="01A19A"/>
              </a:buClr>
              <a:buFont typeface="Wingdings" panose="05000000000000000000" pitchFamily="2" charset="2"/>
              <a:buChar char="§"/>
            </a:pPr>
            <a:r>
              <a:rPr lang="fr-FR" sz="2000" dirty="0">
                <a:solidFill>
                  <a:srgbClr val="696158"/>
                </a:solidFill>
              </a:rPr>
              <a:t>Secteur</a:t>
            </a:r>
            <a:r>
              <a:rPr lang="en-US" sz="2000" dirty="0">
                <a:solidFill>
                  <a:srgbClr val="696158"/>
                </a:solidFill>
              </a:rPr>
              <a:t> </a:t>
            </a:r>
            <a:r>
              <a:rPr lang="fr-FR" sz="2000" dirty="0">
                <a:solidFill>
                  <a:srgbClr val="696158"/>
                </a:solidFill>
              </a:rPr>
              <a:t>Privé</a:t>
            </a:r>
            <a:r>
              <a:rPr lang="en-US" sz="2000" dirty="0">
                <a:solidFill>
                  <a:srgbClr val="696158"/>
                </a:solidFill>
              </a:rPr>
              <a:t> </a:t>
            </a:r>
            <a:r>
              <a:rPr lang="en-GB" sz="2000" dirty="0">
                <a:solidFill>
                  <a:srgbClr val="696158"/>
                </a:solidFill>
              </a:rPr>
              <a:t> </a:t>
            </a:r>
            <a:endParaRPr lang="en-US" sz="2000" i="1" dirty="0">
              <a:solidFill>
                <a:srgbClr val="696158"/>
              </a:solidFill>
            </a:endParaRPr>
          </a:p>
          <a:p>
            <a:pPr marL="285750" indent="-285750">
              <a:buClr>
                <a:srgbClr val="01A19A"/>
              </a:buClr>
              <a:buFont typeface="Wingdings" panose="05000000000000000000" pitchFamily="2" charset="2"/>
              <a:buChar char="§"/>
            </a:pPr>
            <a:r>
              <a:rPr lang="fr-FR" sz="2000" dirty="0">
                <a:solidFill>
                  <a:srgbClr val="696158"/>
                </a:solidFill>
              </a:rPr>
              <a:t>Agences</a:t>
            </a:r>
            <a:r>
              <a:rPr lang="en-US" sz="2000" dirty="0">
                <a:solidFill>
                  <a:srgbClr val="696158"/>
                </a:solidFill>
              </a:rPr>
              <a:t> </a:t>
            </a:r>
            <a:r>
              <a:rPr lang="fr-FR" sz="2000" dirty="0">
                <a:solidFill>
                  <a:srgbClr val="696158"/>
                </a:solidFill>
              </a:rPr>
              <a:t>multilatérales</a:t>
            </a:r>
            <a:r>
              <a:rPr lang="en-US" sz="2000" dirty="0">
                <a:solidFill>
                  <a:srgbClr val="696158"/>
                </a:solidFill>
              </a:rPr>
              <a:t> et </a:t>
            </a:r>
            <a:r>
              <a:rPr lang="fr-FR" sz="2000" dirty="0">
                <a:solidFill>
                  <a:srgbClr val="696158"/>
                </a:solidFill>
              </a:rPr>
              <a:t>bilatérales</a:t>
            </a:r>
            <a:r>
              <a:rPr lang="en-US" sz="2000" dirty="0">
                <a:solidFill>
                  <a:srgbClr val="696158"/>
                </a:solidFill>
              </a:rPr>
              <a:t> </a:t>
            </a:r>
            <a:r>
              <a:rPr lang="en-GB" sz="2000" dirty="0">
                <a:solidFill>
                  <a:srgbClr val="696158"/>
                </a:solidFill>
              </a:rPr>
              <a:t> </a:t>
            </a:r>
            <a:endParaRPr lang="en-US" sz="2000" i="1" dirty="0">
              <a:solidFill>
                <a:srgbClr val="696158"/>
              </a:solidFill>
            </a:endParaRPr>
          </a:p>
        </p:txBody>
      </p:sp>
      <p:sp>
        <p:nvSpPr>
          <p:cNvPr id="11" name="Rectangle 10"/>
          <p:cNvSpPr/>
          <p:nvPr/>
        </p:nvSpPr>
        <p:spPr>
          <a:xfrm>
            <a:off x="1322078" y="869577"/>
            <a:ext cx="1639744" cy="461665"/>
          </a:xfrm>
          <a:prstGeom prst="rect">
            <a:avLst/>
          </a:prstGeom>
        </p:spPr>
        <p:txBody>
          <a:bodyPr wrap="none">
            <a:spAutoFit/>
          </a:bodyPr>
          <a:lstStyle/>
          <a:p>
            <a:r>
              <a:rPr lang="fr-FR" sz="2400" b="1" u="sng" dirty="0">
                <a:solidFill>
                  <a:srgbClr val="01A19A"/>
                </a:solidFill>
              </a:rPr>
              <a:t>Partenaires</a:t>
            </a:r>
          </a:p>
        </p:txBody>
      </p:sp>
      <p:sp>
        <p:nvSpPr>
          <p:cNvPr id="12" name="Rectangle 11"/>
          <p:cNvSpPr/>
          <p:nvPr/>
        </p:nvSpPr>
        <p:spPr>
          <a:xfrm>
            <a:off x="4935256" y="869577"/>
            <a:ext cx="2356576" cy="461665"/>
          </a:xfrm>
          <a:prstGeom prst="rect">
            <a:avLst/>
          </a:prstGeom>
        </p:spPr>
        <p:txBody>
          <a:bodyPr wrap="square">
            <a:spAutoFit/>
          </a:bodyPr>
          <a:lstStyle/>
          <a:p>
            <a:r>
              <a:rPr lang="fr-FR" sz="2400" b="1" u="sng" dirty="0">
                <a:solidFill>
                  <a:srgbClr val="01A19A"/>
                </a:solidFill>
              </a:rPr>
              <a:t>Objectifs du </a:t>
            </a:r>
            <a:r>
              <a:rPr lang="fr-FR" sz="2400" b="1" u="sng" dirty="0" smtClean="0">
                <a:solidFill>
                  <a:srgbClr val="01A19A"/>
                </a:solidFill>
              </a:rPr>
              <a:t>GFF</a:t>
            </a:r>
            <a:endParaRPr lang="fr-FR" sz="2400" b="1" u="sng" dirty="0">
              <a:solidFill>
                <a:srgbClr val="01A19A"/>
              </a:solidFill>
            </a:endParaRPr>
          </a:p>
        </p:txBody>
      </p:sp>
      <p:pic>
        <p:nvPicPr>
          <p:cNvPr id="14" name="Picture 13"/>
          <p:cNvPicPr>
            <a:picLocks noChangeAspect="1"/>
          </p:cNvPicPr>
          <p:nvPr/>
        </p:nvPicPr>
        <p:blipFill>
          <a:blip r:embed="rId2"/>
          <a:stretch>
            <a:fillRect/>
          </a:stretch>
        </p:blipFill>
        <p:spPr>
          <a:xfrm>
            <a:off x="199143" y="3976341"/>
            <a:ext cx="3903982" cy="2240056"/>
          </a:xfrm>
          <a:prstGeom prst="rect">
            <a:avLst/>
          </a:prstGeom>
        </p:spPr>
      </p:pic>
      <p:sp>
        <p:nvSpPr>
          <p:cNvPr id="15" name="Rectangle 14"/>
          <p:cNvSpPr/>
          <p:nvPr/>
        </p:nvSpPr>
        <p:spPr>
          <a:xfrm>
            <a:off x="189959" y="3473455"/>
            <a:ext cx="3903982" cy="5197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Partenaires consultés pour la rédaction du DI</a:t>
            </a:r>
            <a:endParaRPr lang="en-US" dirty="0"/>
          </a:p>
        </p:txBody>
      </p:sp>
    </p:spTree>
    <p:extLst>
      <p:ext uri="{BB962C8B-B14F-4D97-AF65-F5344CB8AC3E}">
        <p14:creationId xmlns:p14="http://schemas.microsoft.com/office/powerpoint/2010/main" val="1328083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9455"/>
            <a:ext cx="7886700" cy="1325563"/>
          </a:xfrm>
        </p:spPr>
        <p:txBody>
          <a:bodyPr>
            <a:normAutofit/>
          </a:bodyPr>
          <a:lstStyle/>
          <a:p>
            <a:r>
              <a:rPr lang="fr-FR" sz="3200" dirty="0" smtClean="0"/>
              <a:t>Les objectifs et la méthodologie du Dossier d’Investissement (DI) </a:t>
            </a:r>
            <a:endParaRPr lang="en-US" sz="3200" dirty="0"/>
          </a:p>
        </p:txBody>
      </p:sp>
      <p:sp>
        <p:nvSpPr>
          <p:cNvPr id="4" name="Content Placeholder 3"/>
          <p:cNvSpPr>
            <a:spLocks noGrp="1"/>
          </p:cNvSpPr>
          <p:nvPr>
            <p:ph sz="half" idx="1"/>
          </p:nvPr>
        </p:nvSpPr>
        <p:spPr>
          <a:xfrm>
            <a:off x="112735" y="1186798"/>
            <a:ext cx="4308954" cy="4351338"/>
          </a:xfrm>
        </p:spPr>
        <p:txBody>
          <a:bodyPr>
            <a:noAutofit/>
          </a:bodyPr>
          <a:lstStyle/>
          <a:p>
            <a:pPr marL="0" indent="0" algn="ctr">
              <a:spcBef>
                <a:spcPts val="0"/>
              </a:spcBef>
              <a:buNone/>
            </a:pPr>
            <a:r>
              <a:rPr lang="fr-FR" sz="1800" b="1" u="sng" dirty="0" smtClean="0"/>
              <a:t>Les objectifs</a:t>
            </a:r>
          </a:p>
          <a:p>
            <a:pPr marL="514350" lvl="0" indent="-514350">
              <a:spcBef>
                <a:spcPts val="0"/>
              </a:spcBef>
              <a:buFont typeface="+mj-lt"/>
              <a:buAutoNum type="arabicPeriod"/>
            </a:pPr>
            <a:r>
              <a:rPr lang="fr-FR" sz="1800" dirty="0"/>
              <a:t>I</a:t>
            </a:r>
            <a:r>
              <a:rPr lang="fr-FR" sz="1800" dirty="0" smtClean="0"/>
              <a:t>dentifier </a:t>
            </a:r>
            <a:r>
              <a:rPr lang="fr-FR" sz="1800" dirty="0"/>
              <a:t>les grandes priorités en vue de l’amélioration de la SRMNIA en Guinée pour les trois prochaines </a:t>
            </a:r>
            <a:r>
              <a:rPr lang="fr-FR" sz="1800" dirty="0" smtClean="0"/>
              <a:t>années</a:t>
            </a:r>
            <a:endParaRPr lang="en-US" sz="1800" dirty="0"/>
          </a:p>
          <a:p>
            <a:pPr marL="514350" lvl="0" indent="-514350">
              <a:spcBef>
                <a:spcPts val="0"/>
              </a:spcBef>
              <a:buFont typeface="+mj-lt"/>
              <a:buAutoNum type="arabicPeriod"/>
            </a:pPr>
            <a:r>
              <a:rPr lang="fr-FR" sz="1800" dirty="0" smtClean="0"/>
              <a:t>Budgétiser </a:t>
            </a:r>
            <a:r>
              <a:rPr lang="fr-FR" sz="1800" dirty="0"/>
              <a:t>les grandes priorités et développer un plan de </a:t>
            </a:r>
            <a:r>
              <a:rPr lang="fr-FR" sz="1800" dirty="0" smtClean="0"/>
              <a:t>financement</a:t>
            </a:r>
            <a:endParaRPr lang="en-US" sz="1800" dirty="0"/>
          </a:p>
          <a:p>
            <a:pPr marL="514350" lvl="0" indent="-514350">
              <a:spcBef>
                <a:spcPts val="0"/>
              </a:spcBef>
              <a:buFont typeface="+mj-lt"/>
              <a:buAutoNum type="arabicPeriod"/>
            </a:pPr>
            <a:r>
              <a:rPr lang="fr-FR" sz="1800" dirty="0"/>
              <a:t>F</a:t>
            </a:r>
            <a:r>
              <a:rPr lang="fr-FR" sz="1800" dirty="0" smtClean="0"/>
              <a:t>édérer </a:t>
            </a:r>
            <a:r>
              <a:rPr lang="fr-FR" sz="1800" dirty="0"/>
              <a:t>tous les acteurs clés (MS, PTF, autres ministères intéressés, secteur privé, société civile) autour du plan afin d'assurer la coordination des </a:t>
            </a:r>
            <a:r>
              <a:rPr lang="fr-FR" sz="1800" dirty="0" smtClean="0"/>
              <a:t>activités</a:t>
            </a:r>
            <a:endParaRPr lang="en-US" sz="1800" dirty="0"/>
          </a:p>
          <a:p>
            <a:pPr marL="514350" indent="-514350">
              <a:spcBef>
                <a:spcPts val="0"/>
              </a:spcBef>
              <a:buFont typeface="+mj-lt"/>
              <a:buAutoNum type="arabicPeriod"/>
            </a:pPr>
            <a:endParaRPr lang="fr-FR" sz="1800" b="1" dirty="0" smtClean="0"/>
          </a:p>
        </p:txBody>
      </p:sp>
      <p:sp>
        <p:nvSpPr>
          <p:cNvPr id="5" name="Content Placeholder 4"/>
          <p:cNvSpPr>
            <a:spLocks noGrp="1"/>
          </p:cNvSpPr>
          <p:nvPr>
            <p:ph sz="half" idx="2"/>
          </p:nvPr>
        </p:nvSpPr>
        <p:spPr>
          <a:xfrm>
            <a:off x="4516415" y="1186798"/>
            <a:ext cx="4514851" cy="4351338"/>
          </a:xfrm>
        </p:spPr>
        <p:txBody>
          <a:bodyPr>
            <a:noAutofit/>
          </a:bodyPr>
          <a:lstStyle/>
          <a:p>
            <a:pPr marL="0" indent="0" algn="ctr">
              <a:spcBef>
                <a:spcPts val="0"/>
              </a:spcBef>
              <a:buNone/>
            </a:pPr>
            <a:r>
              <a:rPr lang="fr-FR" sz="1800" b="1" u="sng" dirty="0" smtClean="0"/>
              <a:t>La méthodologie</a:t>
            </a:r>
          </a:p>
          <a:p>
            <a:pPr>
              <a:spcBef>
                <a:spcPts val="0"/>
              </a:spcBef>
            </a:pPr>
            <a:r>
              <a:rPr lang="fr-FR" sz="1800" dirty="0" smtClean="0"/>
              <a:t>Approche participative: Trois (3) ateliers et nombreux entretiens avec plusieurs acteurs dans le gouvernement et PTF pour rédiger le DI</a:t>
            </a:r>
          </a:p>
          <a:p>
            <a:pPr>
              <a:spcBef>
                <a:spcPts val="0"/>
              </a:spcBef>
            </a:pPr>
            <a:r>
              <a:rPr lang="fr-FR" sz="1800" dirty="0" smtClean="0"/>
              <a:t>Analyses quantitatives:</a:t>
            </a:r>
          </a:p>
          <a:p>
            <a:pPr lvl="1">
              <a:spcBef>
                <a:spcPts val="0"/>
              </a:spcBef>
            </a:pPr>
            <a:r>
              <a:rPr lang="fr-FR" sz="1800" dirty="0" smtClean="0"/>
              <a:t>Estimation de besoins financières afin de réussir les taux ciblés dans le PNDS / PSN-SRMNIA pour les prestations de services SRMNIA dans toute la Guinée en utilisant le One Health Tool (OHT) selon les normes internationales</a:t>
            </a:r>
          </a:p>
          <a:p>
            <a:pPr lvl="1">
              <a:spcBef>
                <a:spcPts val="0"/>
              </a:spcBef>
            </a:pPr>
            <a:r>
              <a:rPr lang="fr-FR" sz="1800" dirty="0" smtClean="0"/>
              <a:t>Estimation des fonds disponibles pour la SRMNIA et estimation du gap des fonds afin de réussir ces taux ciblés</a:t>
            </a:r>
          </a:p>
        </p:txBody>
      </p:sp>
      <p:sp>
        <p:nvSpPr>
          <p:cNvPr id="8" name="Rounded Rectangle 7"/>
          <p:cNvSpPr/>
          <p:nvPr/>
        </p:nvSpPr>
        <p:spPr>
          <a:xfrm>
            <a:off x="112736" y="5123145"/>
            <a:ext cx="8918530" cy="154070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Bien que le GFF &amp; la BM fournissent des nouveaux fonds pour la SRMNIA, le DI n’est pas seulement une proposition pour ces fonds. </a:t>
            </a:r>
            <a:r>
              <a:rPr lang="fr-FR" b="1" dirty="0"/>
              <a:t> </a:t>
            </a:r>
            <a:r>
              <a:rPr lang="fr-FR" b="1" dirty="0" smtClean="0"/>
              <a:t>C’est plutôt une priorisation des activités qui pourraient avoir le maximum d’impact pour la SRMNIA dans tout le pays, une estimation du gap financier pour ces priorités dans le pays, un outil de plaidoyer et un guide pour des nouveaux investissements (y compris les fonds BM) pour combler le Gap.</a:t>
            </a:r>
            <a:endParaRPr lang="en-US" b="1" dirty="0"/>
          </a:p>
        </p:txBody>
      </p:sp>
      <p:sp>
        <p:nvSpPr>
          <p:cNvPr id="9" name="Slide Number Placeholder 8"/>
          <p:cNvSpPr>
            <a:spLocks noGrp="1"/>
          </p:cNvSpPr>
          <p:nvPr>
            <p:ph type="sldNum" sz="quarter" idx="12"/>
          </p:nvPr>
        </p:nvSpPr>
        <p:spPr/>
        <p:txBody>
          <a:bodyPr/>
          <a:lstStyle/>
          <a:p>
            <a:fld id="{1CC95BC0-39EB-458F-84A4-488FFB81920F}" type="slidenum">
              <a:rPr lang="en-US" smtClean="0"/>
              <a:t>3</a:t>
            </a:fld>
            <a:endParaRPr lang="en-US" dirty="0"/>
          </a:p>
        </p:txBody>
      </p:sp>
    </p:spTree>
    <p:extLst>
      <p:ext uri="{BB962C8B-B14F-4D97-AF65-F5344CB8AC3E}">
        <p14:creationId xmlns:p14="http://schemas.microsoft.com/office/powerpoint/2010/main" val="24884579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8650" y="0"/>
            <a:ext cx="7886700" cy="1325563"/>
          </a:xfrm>
        </p:spPr>
        <p:txBody>
          <a:bodyPr/>
          <a:lstStyle/>
          <a:p>
            <a:pPr algn="ctr"/>
            <a:r>
              <a:rPr lang="fr-FR" b="1" dirty="0" smtClean="0">
                <a:effectLst>
                  <a:outerShdw blurRad="38100" dist="38100" dir="2700000" algn="tl">
                    <a:srgbClr val="000000">
                      <a:alpha val="43137"/>
                    </a:srgbClr>
                  </a:outerShdw>
                </a:effectLst>
              </a:rPr>
              <a:t>Plan du Dossier d’Investissement</a:t>
            </a:r>
            <a:r>
              <a:rPr lang="fr-FR" dirty="0" smtClean="0"/>
              <a:t/>
            </a:r>
            <a:br>
              <a:rPr lang="fr-FR" dirty="0" smtClean="0"/>
            </a:br>
            <a:r>
              <a:rPr lang="fr-FR" sz="2000" b="1" dirty="0" smtClean="0"/>
              <a:t>(table des matières)</a:t>
            </a:r>
            <a:endParaRPr lang="en-US" sz="2000" b="1" dirty="0"/>
          </a:p>
        </p:txBody>
      </p:sp>
      <p:sp>
        <p:nvSpPr>
          <p:cNvPr id="7" name="Content Placeholder 6"/>
          <p:cNvSpPr>
            <a:spLocks noGrp="1"/>
          </p:cNvSpPr>
          <p:nvPr>
            <p:ph idx="1"/>
          </p:nvPr>
        </p:nvSpPr>
        <p:spPr>
          <a:xfrm>
            <a:off x="628650" y="1260847"/>
            <a:ext cx="7886700" cy="5088643"/>
          </a:xfrm>
        </p:spPr>
        <p:txBody>
          <a:bodyPr>
            <a:normAutofit fontScale="77500" lnSpcReduction="20000"/>
          </a:bodyPr>
          <a:lstStyle/>
          <a:p>
            <a:pPr>
              <a:lnSpc>
                <a:spcPct val="150000"/>
              </a:lnSpc>
            </a:pPr>
            <a:r>
              <a:rPr lang="fr-FR" b="1" dirty="0" smtClean="0"/>
              <a:t>Analyse de la Situation</a:t>
            </a:r>
          </a:p>
          <a:p>
            <a:pPr>
              <a:lnSpc>
                <a:spcPct val="150000"/>
              </a:lnSpc>
            </a:pPr>
            <a:r>
              <a:rPr lang="fr-FR" b="1" dirty="0" smtClean="0"/>
              <a:t>Principes Régissant le DI</a:t>
            </a:r>
          </a:p>
          <a:p>
            <a:pPr>
              <a:lnSpc>
                <a:spcPct val="150000"/>
              </a:lnSpc>
            </a:pPr>
            <a:r>
              <a:rPr lang="fr-FR" b="1" dirty="0" smtClean="0"/>
              <a:t>Méthodologie d’Etablissement des Priorités</a:t>
            </a:r>
          </a:p>
          <a:p>
            <a:pPr>
              <a:lnSpc>
                <a:spcPct val="150000"/>
              </a:lnSpc>
            </a:pPr>
            <a:r>
              <a:rPr lang="fr-FR" b="1" dirty="0" smtClean="0"/>
              <a:t>Priorités du DI</a:t>
            </a:r>
          </a:p>
          <a:p>
            <a:pPr>
              <a:lnSpc>
                <a:spcPct val="150000"/>
              </a:lnSpc>
            </a:pPr>
            <a:r>
              <a:rPr lang="fr-FR" b="1" dirty="0" smtClean="0"/>
              <a:t>Estimation des coûts et gap de financement</a:t>
            </a:r>
          </a:p>
          <a:p>
            <a:pPr>
              <a:lnSpc>
                <a:spcPct val="150000"/>
              </a:lnSpc>
            </a:pPr>
            <a:r>
              <a:rPr lang="fr-FR" b="1" dirty="0" smtClean="0"/>
              <a:t>Priorités régionales</a:t>
            </a:r>
          </a:p>
          <a:p>
            <a:pPr>
              <a:lnSpc>
                <a:spcPct val="150000"/>
              </a:lnSpc>
            </a:pPr>
            <a:r>
              <a:rPr lang="fr-FR" b="1" dirty="0" smtClean="0"/>
              <a:t>Résultats attendus</a:t>
            </a:r>
          </a:p>
          <a:p>
            <a:pPr>
              <a:lnSpc>
                <a:spcPct val="150000"/>
              </a:lnSpc>
            </a:pPr>
            <a:r>
              <a:rPr lang="fr-FR" b="1" dirty="0" smtClean="0"/>
              <a:t>Cadre de Mise en Œuvre</a:t>
            </a:r>
          </a:p>
          <a:p>
            <a:pPr>
              <a:lnSpc>
                <a:spcPct val="150000"/>
              </a:lnSpc>
            </a:pPr>
            <a:r>
              <a:rPr lang="fr-FR" b="1" dirty="0" smtClean="0"/>
              <a:t>Annexes</a:t>
            </a:r>
            <a:endParaRPr lang="en-US" b="1" dirty="0"/>
          </a:p>
        </p:txBody>
      </p:sp>
      <p:sp>
        <p:nvSpPr>
          <p:cNvPr id="5" name="Slide Number Placeholder 4"/>
          <p:cNvSpPr>
            <a:spLocks noGrp="1"/>
          </p:cNvSpPr>
          <p:nvPr>
            <p:ph type="sldNum" sz="quarter" idx="12"/>
          </p:nvPr>
        </p:nvSpPr>
        <p:spPr/>
        <p:txBody>
          <a:bodyPr/>
          <a:lstStyle/>
          <a:p>
            <a:fld id="{1CC95BC0-39EB-458F-84A4-488FFB81920F}" type="slidenum">
              <a:rPr lang="en-US" smtClean="0"/>
              <a:t>4</a:t>
            </a:fld>
            <a:endParaRPr lang="en-US" dirty="0"/>
          </a:p>
        </p:txBody>
      </p:sp>
    </p:spTree>
    <p:extLst>
      <p:ext uri="{BB962C8B-B14F-4D97-AF65-F5344CB8AC3E}">
        <p14:creationId xmlns:p14="http://schemas.microsoft.com/office/powerpoint/2010/main" val="41757614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23" y="147956"/>
            <a:ext cx="7886700" cy="1325563"/>
          </a:xfrm>
        </p:spPr>
        <p:txBody>
          <a:bodyPr>
            <a:noAutofit/>
          </a:bodyPr>
          <a:lstStyle/>
          <a:p>
            <a:pPr algn="ctr"/>
            <a:r>
              <a:rPr lang="fr-FR" sz="3200" b="1" dirty="0" smtClean="0">
                <a:effectLst>
                  <a:outerShdw blurRad="38100" dist="38100" dir="2700000" algn="tl">
                    <a:srgbClr val="000000">
                      <a:alpha val="43137"/>
                    </a:srgbClr>
                  </a:outerShdw>
                </a:effectLst>
              </a:rPr>
              <a:t>Le DI se concentre sur cinq piliers du système de santé afin de progresser vers la couverture sanitaire universelle pour la SRMNIA</a:t>
            </a:r>
            <a:endParaRPr lang="en-US" sz="32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1CC95BC0-39EB-458F-84A4-488FFB81920F}" type="slidenum">
              <a:rPr lang="en-US" smtClean="0"/>
              <a:t>5</a:t>
            </a:fld>
            <a:endParaRPr lang="en-US" dirty="0"/>
          </a:p>
        </p:txBody>
      </p:sp>
      <p:sp>
        <p:nvSpPr>
          <p:cNvPr id="5" name="Rectangle 4"/>
          <p:cNvSpPr/>
          <p:nvPr/>
        </p:nvSpPr>
        <p:spPr>
          <a:xfrm>
            <a:off x="1745809" y="1823744"/>
            <a:ext cx="7096160" cy="73510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Progrès vers une couverture sanitaire universelle en matière de SRMNIA auprès des populations-cibles</a:t>
            </a:r>
            <a:endParaRPr lang="fr-FR" sz="2000" dirty="0"/>
          </a:p>
        </p:txBody>
      </p:sp>
      <p:sp>
        <p:nvSpPr>
          <p:cNvPr id="6" name="Rectangle 5"/>
          <p:cNvSpPr/>
          <p:nvPr/>
        </p:nvSpPr>
        <p:spPr>
          <a:xfrm>
            <a:off x="1745809" y="2616878"/>
            <a:ext cx="3319250" cy="842683"/>
          </a:xfrm>
          <a:prstGeom prst="rect">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dirty="0" smtClean="0"/>
              <a:t>Un accès accru d’un paquet complet d’interventions à haut impact</a:t>
            </a:r>
            <a:endParaRPr lang="fr-FR" sz="1600" dirty="0"/>
          </a:p>
        </p:txBody>
      </p:sp>
      <p:sp>
        <p:nvSpPr>
          <p:cNvPr id="7" name="Rectangle 6"/>
          <p:cNvSpPr/>
          <p:nvPr/>
        </p:nvSpPr>
        <p:spPr>
          <a:xfrm>
            <a:off x="5531224" y="2616878"/>
            <a:ext cx="3310744" cy="842683"/>
          </a:xfrm>
          <a:prstGeom prst="rect">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dirty="0" smtClean="0"/>
              <a:t>La protection contre le risque financier (mise en œuvre des politiques sur la gratuité des services)</a:t>
            </a:r>
            <a:endParaRPr lang="fr-FR" sz="1600" dirty="0"/>
          </a:p>
        </p:txBody>
      </p:sp>
      <p:sp>
        <p:nvSpPr>
          <p:cNvPr id="8" name="Rectangle 7"/>
          <p:cNvSpPr/>
          <p:nvPr/>
        </p:nvSpPr>
        <p:spPr>
          <a:xfrm>
            <a:off x="3176948" y="3571849"/>
            <a:ext cx="1371600" cy="2900075"/>
          </a:xfrm>
          <a:prstGeom prst="rect">
            <a:avLst/>
          </a:prstGeom>
          <a:solidFill>
            <a:schemeClr val="accent1">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u="sng" dirty="0" smtClean="0">
                <a:solidFill>
                  <a:schemeClr val="tx1"/>
                </a:solidFill>
              </a:rPr>
              <a:t>Ressources humaines:</a:t>
            </a:r>
            <a:endParaRPr lang="fr-FR" sz="1400" dirty="0" smtClean="0">
              <a:solidFill>
                <a:schemeClr val="tx1"/>
              </a:solidFill>
            </a:endParaRPr>
          </a:p>
          <a:p>
            <a:pPr algn="ctr"/>
            <a:r>
              <a:rPr lang="fr-FR" sz="1400" dirty="0" smtClean="0">
                <a:solidFill>
                  <a:schemeClr val="tx1"/>
                </a:solidFill>
              </a:rPr>
              <a:t>Recrutement et formation des prestataires des services aux niveaux de la communauté et des soins de santé primaire</a:t>
            </a:r>
            <a:endParaRPr lang="fr-FR" sz="1400" dirty="0">
              <a:solidFill>
                <a:schemeClr val="tx1"/>
              </a:solidFill>
            </a:endParaRPr>
          </a:p>
        </p:txBody>
      </p:sp>
      <p:sp>
        <p:nvSpPr>
          <p:cNvPr id="9" name="Rectangle 8"/>
          <p:cNvSpPr/>
          <p:nvPr/>
        </p:nvSpPr>
        <p:spPr>
          <a:xfrm>
            <a:off x="1745808" y="3562898"/>
            <a:ext cx="1371600" cy="2900075"/>
          </a:xfrm>
          <a:prstGeom prst="rect">
            <a:avLst/>
          </a:prstGeom>
          <a:solidFill>
            <a:schemeClr val="accent1">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u="sng" dirty="0" smtClean="0">
                <a:solidFill>
                  <a:schemeClr val="tx1"/>
                </a:solidFill>
              </a:rPr>
              <a:t>Prestation de services:</a:t>
            </a:r>
            <a:r>
              <a:rPr lang="fr-FR" sz="1400" b="1" dirty="0" smtClean="0">
                <a:solidFill>
                  <a:schemeClr val="tx1"/>
                </a:solidFill>
              </a:rPr>
              <a:t>  </a:t>
            </a:r>
            <a:r>
              <a:rPr lang="fr-FR" sz="1400" dirty="0" smtClean="0">
                <a:solidFill>
                  <a:schemeClr val="tx1"/>
                </a:solidFill>
              </a:rPr>
              <a:t>Un paquet complet d’interventions à haut impact, y compris les produits de santé, disponible aux niveaux de la communauté et des soins de santé primaire</a:t>
            </a:r>
            <a:endParaRPr lang="fr-FR" sz="1400" dirty="0">
              <a:solidFill>
                <a:schemeClr val="tx1"/>
              </a:solidFill>
            </a:endParaRPr>
          </a:p>
        </p:txBody>
      </p:sp>
      <p:sp>
        <p:nvSpPr>
          <p:cNvPr id="10" name="Rectangle 9"/>
          <p:cNvSpPr/>
          <p:nvPr/>
        </p:nvSpPr>
        <p:spPr>
          <a:xfrm>
            <a:off x="4608088" y="3562896"/>
            <a:ext cx="1371600" cy="2900075"/>
          </a:xfrm>
          <a:prstGeom prst="rect">
            <a:avLst/>
          </a:prstGeom>
          <a:solidFill>
            <a:schemeClr val="accent1">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u="sng" dirty="0" smtClean="0">
                <a:solidFill>
                  <a:schemeClr val="tx1"/>
                </a:solidFill>
              </a:rPr>
              <a:t>Gouvernance:</a:t>
            </a:r>
            <a:endParaRPr lang="fr-FR" sz="1400" dirty="0" smtClean="0">
              <a:solidFill>
                <a:schemeClr val="tx1"/>
              </a:solidFill>
            </a:endParaRPr>
          </a:p>
          <a:p>
            <a:pPr algn="ctr"/>
            <a:r>
              <a:rPr lang="fr-FR" sz="1400" dirty="0">
                <a:solidFill>
                  <a:schemeClr val="tx1"/>
                </a:solidFill>
              </a:rPr>
              <a:t>Renforcement du leadership et de la supervision au niveau décentralisé</a:t>
            </a:r>
          </a:p>
        </p:txBody>
      </p:sp>
      <p:sp>
        <p:nvSpPr>
          <p:cNvPr id="11" name="Rectangle 10"/>
          <p:cNvSpPr/>
          <p:nvPr/>
        </p:nvSpPr>
        <p:spPr>
          <a:xfrm>
            <a:off x="6039228" y="3571855"/>
            <a:ext cx="1371600" cy="2900075"/>
          </a:xfrm>
          <a:prstGeom prst="rect">
            <a:avLst/>
          </a:prstGeom>
          <a:solidFill>
            <a:schemeClr val="accent1">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u="sng" dirty="0" smtClean="0">
                <a:solidFill>
                  <a:schemeClr val="tx1"/>
                </a:solidFill>
              </a:rPr>
              <a:t>Financement</a:t>
            </a:r>
            <a:endParaRPr lang="fr-FR" sz="1400" dirty="0" smtClean="0">
              <a:solidFill>
                <a:schemeClr val="tx1"/>
              </a:solidFill>
            </a:endParaRPr>
          </a:p>
          <a:p>
            <a:pPr algn="ctr"/>
            <a:r>
              <a:rPr lang="fr-FR" sz="1400" dirty="0">
                <a:solidFill>
                  <a:schemeClr val="tx1"/>
                </a:solidFill>
              </a:rPr>
              <a:t>Des intrants financiers adéquats dans le système pour réduire les dépenses directes</a:t>
            </a:r>
          </a:p>
        </p:txBody>
      </p:sp>
      <p:sp>
        <p:nvSpPr>
          <p:cNvPr id="12" name="TextBox 11"/>
          <p:cNvSpPr txBox="1"/>
          <p:nvPr/>
        </p:nvSpPr>
        <p:spPr>
          <a:xfrm>
            <a:off x="-162772" y="1870021"/>
            <a:ext cx="2088778" cy="646331"/>
          </a:xfrm>
          <a:prstGeom prst="rect">
            <a:avLst/>
          </a:prstGeom>
          <a:noFill/>
        </p:spPr>
        <p:txBody>
          <a:bodyPr wrap="square" rtlCol="0">
            <a:spAutoFit/>
          </a:bodyPr>
          <a:lstStyle/>
          <a:p>
            <a:pPr algn="ctr"/>
            <a:r>
              <a:rPr lang="fr-FR" sz="3600" b="1" dirty="0" smtClean="0"/>
              <a:t>Objectif</a:t>
            </a:r>
            <a:endParaRPr lang="fr-FR" sz="2000" b="1" dirty="0"/>
          </a:p>
        </p:txBody>
      </p:sp>
      <p:sp>
        <p:nvSpPr>
          <p:cNvPr id="13" name="TextBox 12"/>
          <p:cNvSpPr txBox="1"/>
          <p:nvPr/>
        </p:nvSpPr>
        <p:spPr>
          <a:xfrm>
            <a:off x="-162772" y="2859166"/>
            <a:ext cx="2088778" cy="461665"/>
          </a:xfrm>
          <a:prstGeom prst="rect">
            <a:avLst/>
          </a:prstGeom>
          <a:noFill/>
        </p:spPr>
        <p:txBody>
          <a:bodyPr wrap="square" rtlCol="0">
            <a:spAutoFit/>
          </a:bodyPr>
          <a:lstStyle/>
          <a:p>
            <a:pPr algn="ctr"/>
            <a:r>
              <a:rPr lang="fr-FR" sz="2400" b="1" dirty="0" smtClean="0"/>
              <a:t>Extrants</a:t>
            </a:r>
            <a:endParaRPr lang="fr-FR" sz="1400" b="1" dirty="0"/>
          </a:p>
        </p:txBody>
      </p:sp>
      <p:sp>
        <p:nvSpPr>
          <p:cNvPr id="14" name="TextBox 13"/>
          <p:cNvSpPr txBox="1"/>
          <p:nvPr/>
        </p:nvSpPr>
        <p:spPr>
          <a:xfrm>
            <a:off x="-162772" y="4781765"/>
            <a:ext cx="2088778" cy="1569660"/>
          </a:xfrm>
          <a:prstGeom prst="rect">
            <a:avLst/>
          </a:prstGeom>
          <a:noFill/>
        </p:spPr>
        <p:txBody>
          <a:bodyPr wrap="square" rtlCol="0">
            <a:spAutoFit/>
          </a:bodyPr>
          <a:lstStyle/>
          <a:p>
            <a:pPr algn="ctr"/>
            <a:r>
              <a:rPr lang="fr-FR" sz="2400" b="1" dirty="0" smtClean="0"/>
              <a:t>Piliers du système de santé prioritaires</a:t>
            </a:r>
            <a:endParaRPr lang="fr-FR" sz="2400" b="1" dirty="0"/>
          </a:p>
        </p:txBody>
      </p:sp>
      <p:sp>
        <p:nvSpPr>
          <p:cNvPr id="15" name="Up Arrow 14"/>
          <p:cNvSpPr/>
          <p:nvPr/>
        </p:nvSpPr>
        <p:spPr>
          <a:xfrm>
            <a:off x="711287" y="2397482"/>
            <a:ext cx="331695" cy="582705"/>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Up Arrow 15"/>
          <p:cNvSpPr/>
          <p:nvPr/>
        </p:nvSpPr>
        <p:spPr>
          <a:xfrm>
            <a:off x="660123" y="3422436"/>
            <a:ext cx="331695" cy="1359329"/>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p:cNvSpPr/>
          <p:nvPr/>
        </p:nvSpPr>
        <p:spPr>
          <a:xfrm>
            <a:off x="7470368" y="3571855"/>
            <a:ext cx="1371600" cy="2900075"/>
          </a:xfrm>
          <a:prstGeom prst="rect">
            <a:avLst/>
          </a:prstGeom>
          <a:solidFill>
            <a:schemeClr val="accent1">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b="1" u="sng" dirty="0" smtClean="0">
                <a:solidFill>
                  <a:schemeClr val="tx1"/>
                </a:solidFill>
              </a:rPr>
              <a:t>Investissements privilégiés et ciblés dans des activités de S-E:</a:t>
            </a:r>
            <a:r>
              <a:rPr lang="fr-FR" sz="1400" dirty="0" smtClean="0">
                <a:solidFill>
                  <a:schemeClr val="tx1"/>
                </a:solidFill>
              </a:rPr>
              <a:t> ECSV et comptes nationaux de santé</a:t>
            </a:r>
            <a:endParaRPr lang="fr-FR" sz="1400" dirty="0">
              <a:solidFill>
                <a:schemeClr val="tx1"/>
              </a:solidFill>
            </a:endParaRPr>
          </a:p>
        </p:txBody>
      </p:sp>
    </p:spTree>
    <p:extLst>
      <p:ext uri="{BB962C8B-B14F-4D97-AF65-F5344CB8AC3E}">
        <p14:creationId xmlns:p14="http://schemas.microsoft.com/office/powerpoint/2010/main" val="3845798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Object 28" hidden="1"/>
          <p:cNvGraphicFramePr>
            <a:graphicFrameLocks noChangeAspect="1"/>
          </p:cNvGraphicFramePr>
          <p:nvPr>
            <p:custDataLst>
              <p:tags r:id="rId2"/>
            </p:custDataLst>
            <p:extLst/>
          </p:nvPr>
        </p:nvGraphicFramePr>
        <p:xfrm>
          <a:off x="1192" y="858442"/>
          <a:ext cx="1190" cy="1190"/>
        </p:xfrm>
        <a:graphic>
          <a:graphicData uri="http://schemas.openxmlformats.org/presentationml/2006/ole">
            <mc:AlternateContent xmlns:mc="http://schemas.openxmlformats.org/markup-compatibility/2006">
              <mc:Choice xmlns:v="urn:schemas-microsoft-com:vml" Requires="v">
                <p:oleObj spid="_x0000_s13352" name="think-cell Slide" r:id="rId71" imgW="530" imgH="528" progId="TCLayout.ActiveDocument.1">
                  <p:embed/>
                </p:oleObj>
              </mc:Choice>
              <mc:Fallback>
                <p:oleObj name="think-cell Slide" r:id="rId71" imgW="530" imgH="528" progId="TCLayout.ActiveDocument.1">
                  <p:embed/>
                  <p:pic>
                    <p:nvPicPr>
                      <p:cNvPr id="0" name=""/>
                      <p:cNvPicPr/>
                      <p:nvPr/>
                    </p:nvPicPr>
                    <p:blipFill>
                      <a:blip r:embed="rId72"/>
                      <a:stretch>
                        <a:fillRect/>
                      </a:stretch>
                    </p:blipFill>
                    <p:spPr>
                      <a:xfrm>
                        <a:off x="1192" y="858442"/>
                        <a:ext cx="1190" cy="1190"/>
                      </a:xfrm>
                      <a:prstGeom prst="rect">
                        <a:avLst/>
                      </a:prstGeom>
                    </p:spPr>
                  </p:pic>
                </p:oleObj>
              </mc:Fallback>
            </mc:AlternateContent>
          </a:graphicData>
        </a:graphic>
      </p:graphicFrame>
      <p:sp>
        <p:nvSpPr>
          <p:cNvPr id="3" name="Rectangle 2" hidden="1"/>
          <p:cNvSpPr/>
          <p:nvPr>
            <p:custDataLst>
              <p:tags r:id="rId3"/>
            </p:custDataLst>
          </p:nvPr>
        </p:nvSpPr>
        <p:spPr bwMode="auto">
          <a:xfrm>
            <a:off x="0" y="857250"/>
            <a:ext cx="119063" cy="11906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1400" dirty="0">
              <a:sym typeface="+mn-lt"/>
            </a:endParaRPr>
          </a:p>
        </p:txBody>
      </p:sp>
      <p:graphicFrame>
        <p:nvGraphicFramePr>
          <p:cNvPr id="754" name="Object 753"/>
          <p:cNvGraphicFramePr>
            <a:graphicFrameLocks/>
          </p:cNvGraphicFramePr>
          <p:nvPr>
            <p:custDataLst>
              <p:tags r:id="rId4"/>
            </p:custDataLst>
            <p:extLst/>
          </p:nvPr>
        </p:nvGraphicFramePr>
        <p:xfrm>
          <a:off x="457200" y="2209800"/>
          <a:ext cx="4061526" cy="4236661"/>
        </p:xfrm>
        <a:graphic>
          <a:graphicData uri="http://schemas.openxmlformats.org/presentationml/2006/ole">
            <mc:AlternateContent xmlns:mc="http://schemas.openxmlformats.org/markup-compatibility/2006">
              <mc:Choice xmlns:v="urn:schemas-microsoft-com:vml" Requires="v">
                <p:oleObj spid="_x0000_s13353" name="Chart" r:id="rId73" imgW="4061526" imgH="4236661" progId="MSGraph.Chart.8">
                  <p:embed followColorScheme="full"/>
                </p:oleObj>
              </mc:Choice>
              <mc:Fallback>
                <p:oleObj name="Chart" r:id="rId73" imgW="4061526" imgH="4236661" progId="MSGraph.Chart.8">
                  <p:embed followColorScheme="full"/>
                  <p:pic>
                    <p:nvPicPr>
                      <p:cNvPr id="0" name=""/>
                      <p:cNvPicPr/>
                      <p:nvPr/>
                    </p:nvPicPr>
                    <p:blipFill>
                      <a:blip r:embed="rId74"/>
                      <a:stretch>
                        <a:fillRect/>
                      </a:stretch>
                    </p:blipFill>
                    <p:spPr>
                      <a:xfrm>
                        <a:off x="457200" y="2209800"/>
                        <a:ext cx="4061526" cy="4236661"/>
                      </a:xfrm>
                      <a:prstGeom prst="rect">
                        <a:avLst/>
                      </a:prstGeom>
                    </p:spPr>
                  </p:pic>
                </p:oleObj>
              </mc:Fallback>
            </mc:AlternateContent>
          </a:graphicData>
        </a:graphic>
      </p:graphicFrame>
      <p:sp>
        <p:nvSpPr>
          <p:cNvPr id="924" name="Text Placeholder 2"/>
          <p:cNvSpPr>
            <a:spLocks noGrp="1"/>
          </p:cNvSpPr>
          <p:nvPr>
            <p:custDataLst>
              <p:tags r:id="rId5"/>
            </p:custDataLst>
          </p:nvPr>
        </p:nvSpPr>
        <p:spPr bwMode="gray">
          <a:xfrm>
            <a:off x="431800" y="6275388"/>
            <a:ext cx="67866"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DFD2ACA1-156C-4F63-BB13-0FCF572BE7E1}" type="datetime'''''''''''''''''''''''''''0'''''''''''''''''''''''''''''''''">
              <a:rPr lang="en-US" altLang="en-US" sz="1050">
                <a:sym typeface="+mn-lt"/>
              </a:rPr>
              <a:pPr marL="0" indent="0" algn="r">
                <a:lnSpc>
                  <a:spcPct val="100000"/>
                </a:lnSpc>
                <a:spcBef>
                  <a:spcPct val="0"/>
                </a:spcBef>
                <a:spcAft>
                  <a:spcPct val="0"/>
                </a:spcAft>
                <a:buNone/>
              </a:pPr>
              <a:t>0</a:t>
            </a:fld>
            <a:endParaRPr lang="en-US" sz="1050" dirty="0">
              <a:sym typeface="+mn-lt"/>
            </a:endParaRPr>
          </a:p>
        </p:txBody>
      </p:sp>
      <p:sp>
        <p:nvSpPr>
          <p:cNvPr id="1074" name="Text Placeholder 2"/>
          <p:cNvSpPr>
            <a:spLocks noGrp="1"/>
          </p:cNvSpPr>
          <p:nvPr>
            <p:custDataLst>
              <p:tags r:id="rId6"/>
            </p:custDataLst>
          </p:nvPr>
        </p:nvSpPr>
        <p:spPr bwMode="gray">
          <a:xfrm>
            <a:off x="363538" y="4256088"/>
            <a:ext cx="1365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A4C42A92-BE95-41A6-B144-A40345C3CF5C}" type="datetime'''''''''''''''''''''''8''''''''''''0'''''''''''''''''''">
              <a:rPr lang="en-US" altLang="en-US" sz="1050">
                <a:sym typeface="+mn-lt"/>
              </a:rPr>
              <a:pPr marL="0" indent="0" algn="r">
                <a:lnSpc>
                  <a:spcPct val="100000"/>
                </a:lnSpc>
                <a:spcBef>
                  <a:spcPct val="0"/>
                </a:spcBef>
                <a:spcAft>
                  <a:spcPct val="0"/>
                </a:spcAft>
                <a:buNone/>
              </a:pPr>
              <a:t>80</a:t>
            </a:fld>
            <a:endParaRPr lang="en-US" sz="1050" dirty="0">
              <a:sym typeface="+mn-lt"/>
            </a:endParaRPr>
          </a:p>
        </p:txBody>
      </p:sp>
      <p:sp>
        <p:nvSpPr>
          <p:cNvPr id="1073" name="Text Placeholder 2"/>
          <p:cNvSpPr>
            <a:spLocks noGrp="1"/>
          </p:cNvSpPr>
          <p:nvPr>
            <p:custDataLst>
              <p:tags r:id="rId7"/>
            </p:custDataLst>
          </p:nvPr>
        </p:nvSpPr>
        <p:spPr bwMode="gray">
          <a:xfrm>
            <a:off x="363538" y="4759325"/>
            <a:ext cx="1365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33406146-4D0A-4A22-B3EF-6A3BEFF14915}" type="datetime'''''''''''''6''''''''''''''''''''''''''''''''''0'''''''''">
              <a:rPr lang="en-US" altLang="en-US" sz="1050">
                <a:sym typeface="+mn-lt"/>
              </a:rPr>
              <a:pPr marL="0" indent="0" algn="r">
                <a:lnSpc>
                  <a:spcPct val="100000"/>
                </a:lnSpc>
                <a:spcBef>
                  <a:spcPct val="0"/>
                </a:spcBef>
                <a:spcAft>
                  <a:spcPct val="0"/>
                </a:spcAft>
                <a:buNone/>
              </a:pPr>
              <a:t>60</a:t>
            </a:fld>
            <a:endParaRPr lang="en-US" sz="1050" dirty="0">
              <a:sym typeface="+mn-lt"/>
            </a:endParaRPr>
          </a:p>
        </p:txBody>
      </p:sp>
      <p:sp>
        <p:nvSpPr>
          <p:cNvPr id="1072" name="Text Placeholder 2"/>
          <p:cNvSpPr>
            <a:spLocks noGrp="1"/>
          </p:cNvSpPr>
          <p:nvPr>
            <p:custDataLst>
              <p:tags r:id="rId8"/>
            </p:custDataLst>
          </p:nvPr>
        </p:nvSpPr>
        <p:spPr bwMode="gray">
          <a:xfrm>
            <a:off x="363538" y="5268913"/>
            <a:ext cx="1365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25F6F55F-C6D2-4EAD-A539-48EBD9B818AD}" type="datetime'''''''''''''''''''''''''4''''''0'''''''''''''''''''''''">
              <a:rPr lang="en-US" altLang="en-US" sz="1050">
                <a:sym typeface="+mn-lt"/>
              </a:rPr>
              <a:pPr marL="0" indent="0" algn="r">
                <a:lnSpc>
                  <a:spcPct val="100000"/>
                </a:lnSpc>
                <a:spcBef>
                  <a:spcPct val="0"/>
                </a:spcBef>
                <a:spcAft>
                  <a:spcPct val="0"/>
                </a:spcAft>
                <a:buNone/>
              </a:pPr>
              <a:t>40</a:t>
            </a:fld>
            <a:endParaRPr lang="en-US" sz="1050" dirty="0">
              <a:sym typeface="+mn-lt"/>
            </a:endParaRPr>
          </a:p>
        </p:txBody>
      </p:sp>
      <p:sp>
        <p:nvSpPr>
          <p:cNvPr id="926" name="Text Placeholder 2"/>
          <p:cNvSpPr>
            <a:spLocks noGrp="1"/>
          </p:cNvSpPr>
          <p:nvPr>
            <p:custDataLst>
              <p:tags r:id="rId9"/>
            </p:custDataLst>
          </p:nvPr>
        </p:nvSpPr>
        <p:spPr bwMode="gray">
          <a:xfrm>
            <a:off x="295275" y="3752850"/>
            <a:ext cx="204788"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42794F87-DB19-4194-B208-BAF95D6DBA5E}" type="datetime'''''''''1''''''''''0''''''0'''">
              <a:rPr lang="en-US" altLang="en-US" sz="1050">
                <a:sym typeface="+mn-lt"/>
              </a:rPr>
              <a:pPr marL="0" indent="0" algn="r">
                <a:lnSpc>
                  <a:spcPct val="100000"/>
                </a:lnSpc>
                <a:spcBef>
                  <a:spcPct val="0"/>
                </a:spcBef>
                <a:spcAft>
                  <a:spcPct val="0"/>
                </a:spcAft>
                <a:buNone/>
              </a:pPr>
              <a:t>100</a:t>
            </a:fld>
            <a:endParaRPr lang="en-US" sz="1050" dirty="0">
              <a:sym typeface="+mn-lt"/>
            </a:endParaRPr>
          </a:p>
        </p:txBody>
      </p:sp>
      <p:sp>
        <p:nvSpPr>
          <p:cNvPr id="1076" name="Text Placeholder 2"/>
          <p:cNvSpPr>
            <a:spLocks noGrp="1"/>
          </p:cNvSpPr>
          <p:nvPr>
            <p:custDataLst>
              <p:tags r:id="rId10"/>
            </p:custDataLst>
          </p:nvPr>
        </p:nvSpPr>
        <p:spPr bwMode="gray">
          <a:xfrm>
            <a:off x="295275" y="2740025"/>
            <a:ext cx="204788"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EE6C014E-2B8E-4D21-9574-19D986BEB14C}" type="datetime'''''''''''''''''''''''''''1''''''4''''''''''''''''0'''''''">
              <a:rPr lang="en-US" altLang="en-US" sz="1050">
                <a:sym typeface="+mn-lt"/>
              </a:rPr>
              <a:pPr marL="0" indent="0" algn="r">
                <a:lnSpc>
                  <a:spcPct val="100000"/>
                </a:lnSpc>
                <a:spcBef>
                  <a:spcPct val="0"/>
                </a:spcBef>
                <a:spcAft>
                  <a:spcPct val="0"/>
                </a:spcAft>
                <a:buNone/>
              </a:pPr>
              <a:t>140</a:t>
            </a:fld>
            <a:endParaRPr lang="en-US" sz="1050" dirty="0">
              <a:sym typeface="+mn-lt"/>
            </a:endParaRPr>
          </a:p>
        </p:txBody>
      </p:sp>
      <p:sp>
        <p:nvSpPr>
          <p:cNvPr id="1071" name="Text Placeholder 2"/>
          <p:cNvSpPr>
            <a:spLocks noGrp="1"/>
          </p:cNvSpPr>
          <p:nvPr>
            <p:custDataLst>
              <p:tags r:id="rId11"/>
            </p:custDataLst>
          </p:nvPr>
        </p:nvSpPr>
        <p:spPr bwMode="gray">
          <a:xfrm>
            <a:off x="363538" y="5772150"/>
            <a:ext cx="1365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10CFC0BD-1BA8-439C-80BD-9A2FBB85C32C}" type="datetime'''''2''''''''''''''''''''''''''''''''''''''''''0'''">
              <a:rPr lang="en-US" altLang="en-US" sz="1050">
                <a:sym typeface="+mn-lt"/>
              </a:rPr>
              <a:pPr marL="0" indent="0" algn="r">
                <a:lnSpc>
                  <a:spcPct val="100000"/>
                </a:lnSpc>
                <a:spcBef>
                  <a:spcPct val="0"/>
                </a:spcBef>
                <a:spcAft>
                  <a:spcPct val="0"/>
                </a:spcAft>
                <a:buNone/>
              </a:pPr>
              <a:t>20</a:t>
            </a:fld>
            <a:endParaRPr lang="en-US" sz="1050" dirty="0">
              <a:sym typeface="+mn-lt"/>
            </a:endParaRPr>
          </a:p>
        </p:txBody>
      </p:sp>
      <p:sp>
        <p:nvSpPr>
          <p:cNvPr id="1075" name="Text Placeholder 2"/>
          <p:cNvSpPr>
            <a:spLocks noGrp="1"/>
          </p:cNvSpPr>
          <p:nvPr>
            <p:custDataLst>
              <p:tags r:id="rId12"/>
            </p:custDataLst>
          </p:nvPr>
        </p:nvSpPr>
        <p:spPr bwMode="gray">
          <a:xfrm>
            <a:off x="295275" y="3249613"/>
            <a:ext cx="204788"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C346B077-B99D-4DA6-ACAD-8A1F2C3127F2}" type="datetime'''''1''''''''''''2''''0'''''''''''''''''''''''''''''''">
              <a:rPr lang="en-US" altLang="en-US" sz="1050">
                <a:sym typeface="+mn-lt"/>
              </a:rPr>
              <a:pPr marL="0" indent="0" algn="r">
                <a:lnSpc>
                  <a:spcPct val="100000"/>
                </a:lnSpc>
                <a:spcBef>
                  <a:spcPct val="0"/>
                </a:spcBef>
                <a:spcAft>
                  <a:spcPct val="0"/>
                </a:spcAft>
                <a:buNone/>
              </a:pPr>
              <a:t>120</a:t>
            </a:fld>
            <a:endParaRPr lang="en-US" sz="1050" dirty="0">
              <a:sym typeface="+mn-lt"/>
            </a:endParaRPr>
          </a:p>
        </p:txBody>
      </p:sp>
      <p:sp>
        <p:nvSpPr>
          <p:cNvPr id="126" name="Text Placeholder 2"/>
          <p:cNvSpPr>
            <a:spLocks noGrp="1"/>
          </p:cNvSpPr>
          <p:nvPr>
            <p:custDataLst>
              <p:tags r:id="rId13"/>
            </p:custDataLst>
          </p:nvPr>
        </p:nvSpPr>
        <p:spPr bwMode="gray">
          <a:xfrm>
            <a:off x="228600" y="2209800"/>
            <a:ext cx="271463"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629FE445-23F4-47E4-9EF6-2C7E81135F5C}" type="datetime'''''1''''''''6''''''''''''''''''''''''''''''''''''0'''''''''''">
              <a:rPr lang="en-US" altLang="en-US" sz="1400">
                <a:sym typeface="+mn-lt"/>
              </a:rPr>
              <a:pPr marL="0" indent="0" algn="r">
                <a:lnSpc>
                  <a:spcPct val="100000"/>
                </a:lnSpc>
                <a:spcBef>
                  <a:spcPct val="0"/>
                </a:spcBef>
                <a:spcAft>
                  <a:spcPct val="0"/>
                </a:spcAft>
                <a:buNone/>
              </a:pPr>
              <a:t>160</a:t>
            </a:fld>
            <a:endParaRPr lang="en-US" sz="1400" dirty="0">
              <a:sym typeface="+mn-lt"/>
            </a:endParaRPr>
          </a:p>
        </p:txBody>
      </p:sp>
      <p:cxnSp>
        <p:nvCxnSpPr>
          <p:cNvPr id="31" name="Straight Connector 30"/>
          <p:cNvCxnSpPr/>
          <p:nvPr>
            <p:custDataLst>
              <p:tags r:id="rId14"/>
            </p:custDataLst>
          </p:nvPr>
        </p:nvCxnSpPr>
        <p:spPr bwMode="auto">
          <a:xfrm>
            <a:off x="3049588" y="2787650"/>
            <a:ext cx="1414463" cy="0"/>
          </a:xfrm>
          <a:prstGeom prst="line">
            <a:avLst/>
          </a:prstGeom>
          <a:ln w="635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custDataLst>
              <p:tags r:id="rId15"/>
            </p:custDataLst>
          </p:nvPr>
        </p:nvCxnSpPr>
        <p:spPr bwMode="auto">
          <a:xfrm>
            <a:off x="3049588" y="3078163"/>
            <a:ext cx="1414463" cy="0"/>
          </a:xfrm>
          <a:prstGeom prst="line">
            <a:avLst/>
          </a:prstGeom>
          <a:ln w="635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custDataLst>
              <p:tags r:id="rId16"/>
            </p:custDataLst>
          </p:nvPr>
        </p:nvCxnSpPr>
        <p:spPr bwMode="auto">
          <a:xfrm>
            <a:off x="4052888" y="4259263"/>
            <a:ext cx="411163" cy="0"/>
          </a:xfrm>
          <a:prstGeom prst="line">
            <a:avLst/>
          </a:prstGeom>
          <a:ln w="635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custDataLst>
              <p:tags r:id="rId17"/>
            </p:custDataLst>
          </p:nvPr>
        </p:nvCxnSpPr>
        <p:spPr bwMode="auto">
          <a:xfrm>
            <a:off x="984250" y="4259263"/>
            <a:ext cx="2786063" cy="0"/>
          </a:xfrm>
          <a:prstGeom prst="line">
            <a:avLst/>
          </a:prstGeom>
          <a:ln w="635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custDataLst>
              <p:tags r:id="rId18"/>
            </p:custDataLst>
          </p:nvPr>
        </p:nvCxnSpPr>
        <p:spPr bwMode="auto">
          <a:xfrm flipV="1">
            <a:off x="4425950" y="3074988"/>
            <a:ext cx="0" cy="1187450"/>
          </a:xfrm>
          <a:prstGeom prst="line">
            <a:avLst/>
          </a:prstGeom>
          <a:ln w="254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custDataLst>
              <p:tags r:id="rId19"/>
            </p:custDataLst>
          </p:nvPr>
        </p:nvCxnSpPr>
        <p:spPr bwMode="auto">
          <a:xfrm>
            <a:off x="3049588" y="3078163"/>
            <a:ext cx="1414463" cy="0"/>
          </a:xfrm>
          <a:prstGeom prst="line">
            <a:avLst/>
          </a:prstGeom>
          <a:ln w="635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896" name="Straight Connector 895"/>
          <p:cNvCxnSpPr/>
          <p:nvPr>
            <p:custDataLst>
              <p:tags r:id="rId20"/>
            </p:custDataLst>
          </p:nvPr>
        </p:nvCxnSpPr>
        <p:spPr bwMode="auto">
          <a:xfrm flipV="1">
            <a:off x="4425950" y="2784475"/>
            <a:ext cx="0" cy="296863"/>
          </a:xfrm>
          <a:prstGeom prst="line">
            <a:avLst/>
          </a:prstGeom>
          <a:ln w="25400">
            <a:solidFill>
              <a:schemeClr val="tx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011" name="Text Placeholder 2"/>
          <p:cNvSpPr>
            <a:spLocks noGrp="1"/>
          </p:cNvSpPr>
          <p:nvPr>
            <p:custDataLst>
              <p:tags r:id="rId21"/>
            </p:custDataLst>
          </p:nvPr>
        </p:nvSpPr>
        <p:spPr bwMode="gray">
          <a:xfrm>
            <a:off x="3776663" y="5881688"/>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51FC8A78-F597-4A0D-AF0D-B78A1D5A78BD}" type="datetime'''2''''''''''0''''''''''''''''''''''''''''''%'">
              <a:rPr lang="en-US" altLang="en-US" sz="1050">
                <a:solidFill>
                  <a:schemeClr val="bg1"/>
                </a:solidFill>
              </a:rPr>
              <a:pPr/>
              <a:t>20%</a:t>
            </a:fld>
            <a:endParaRPr lang="en-US" sz="1050" dirty="0">
              <a:solidFill>
                <a:schemeClr val="bg1"/>
              </a:solidFill>
              <a:sym typeface="+mn-lt"/>
            </a:endParaRPr>
          </a:p>
        </p:txBody>
      </p:sp>
      <p:sp>
        <p:nvSpPr>
          <p:cNvPr id="1013" name="Text Placeholder 2"/>
          <p:cNvSpPr>
            <a:spLocks noGrp="1"/>
          </p:cNvSpPr>
          <p:nvPr>
            <p:custDataLst>
              <p:tags r:id="rId22"/>
            </p:custDataLst>
          </p:nvPr>
        </p:nvSpPr>
        <p:spPr bwMode="gray">
          <a:xfrm>
            <a:off x="3776663" y="4640263"/>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A0807943-4848-41D8-B523-2DB47BC5A6CE}" type="datetime'''''''1''''3''''''''''''''''''''''''''%'">
              <a:rPr lang="en-US" altLang="en-US" sz="1050">
                <a:solidFill>
                  <a:schemeClr val="bg1"/>
                </a:solidFill>
              </a:rPr>
              <a:pPr/>
              <a:t>13%</a:t>
            </a:fld>
            <a:endParaRPr lang="en-US" sz="1050" dirty="0">
              <a:solidFill>
                <a:schemeClr val="bg1"/>
              </a:solidFill>
              <a:sym typeface="+mn-lt"/>
            </a:endParaRPr>
          </a:p>
        </p:txBody>
      </p:sp>
      <p:sp>
        <p:nvSpPr>
          <p:cNvPr id="103" name="Text Placeholder 2"/>
          <p:cNvSpPr>
            <a:spLocks noGrp="1"/>
          </p:cNvSpPr>
          <p:nvPr>
            <p:custDataLst>
              <p:tags r:id="rId23"/>
            </p:custDataLst>
          </p:nvPr>
        </p:nvSpPr>
        <p:spPr bwMode="gray">
          <a:xfrm>
            <a:off x="3776663" y="4191000"/>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F912D774-ECA5-4A22-8441-D6843273F872}" type="datetime'''''''''''''''''''1''''''''0''''''''''''''''''''''''''%'''">
              <a:rPr lang="en-US" altLang="en-US" sz="1050">
                <a:solidFill>
                  <a:schemeClr val="bg1"/>
                </a:solidFill>
              </a:rPr>
              <a:pPr/>
              <a:t>10%</a:t>
            </a:fld>
            <a:endParaRPr lang="en-US" sz="1050" dirty="0">
              <a:solidFill>
                <a:schemeClr val="bg1"/>
              </a:solidFill>
              <a:sym typeface="+mn-lt"/>
            </a:endParaRPr>
          </a:p>
        </p:txBody>
      </p:sp>
      <p:sp>
        <p:nvSpPr>
          <p:cNvPr id="989" name="Text Placeholder 2"/>
          <p:cNvSpPr>
            <a:spLocks noGrp="1"/>
          </p:cNvSpPr>
          <p:nvPr>
            <p:custDataLst>
              <p:tags r:id="rId24"/>
            </p:custDataLst>
          </p:nvPr>
        </p:nvSpPr>
        <p:spPr bwMode="gray">
          <a:xfrm>
            <a:off x="676275" y="5695950"/>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A25C95B8-C825-4275-9D5A-45150054778C}" type="datetime'''21''''''''''''''''''''''%'''''''''''''''''''''''">
              <a:rPr lang="en-US" altLang="en-US" sz="1050">
                <a:solidFill>
                  <a:schemeClr val="bg1"/>
                </a:solidFill>
              </a:rPr>
              <a:pPr/>
              <a:t>21%</a:t>
            </a:fld>
            <a:endParaRPr lang="en-US" sz="1050" dirty="0">
              <a:solidFill>
                <a:schemeClr val="bg1"/>
              </a:solidFill>
              <a:sym typeface="+mn-lt"/>
            </a:endParaRPr>
          </a:p>
        </p:txBody>
      </p:sp>
      <p:sp>
        <p:nvSpPr>
          <p:cNvPr id="990" name="Text Placeholder 2"/>
          <p:cNvSpPr>
            <a:spLocks noGrp="1"/>
          </p:cNvSpPr>
          <p:nvPr>
            <p:custDataLst>
              <p:tags r:id="rId25"/>
            </p:custDataLst>
          </p:nvPr>
        </p:nvSpPr>
        <p:spPr bwMode="gray">
          <a:xfrm>
            <a:off x="676275" y="5345113"/>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9BD3EB49-E42A-43BA-ACC2-5CC54F75EA7D}" type="datetime'''''''''''''''''''''1''2''''''%'''''''''''''''''''''''''''''''">
              <a:rPr lang="en-US" altLang="en-US" sz="1050">
                <a:solidFill>
                  <a:schemeClr val="bg1"/>
                </a:solidFill>
              </a:rPr>
              <a:pPr marL="0" indent="0" algn="ctr">
                <a:lnSpc>
                  <a:spcPct val="100000"/>
                </a:lnSpc>
                <a:spcBef>
                  <a:spcPct val="0"/>
                </a:spcBef>
                <a:spcAft>
                  <a:spcPct val="0"/>
                </a:spcAft>
                <a:buNone/>
              </a:pPr>
              <a:t>12%</a:t>
            </a:fld>
            <a:endParaRPr lang="en-US" sz="1050" dirty="0">
              <a:solidFill>
                <a:schemeClr val="bg1"/>
              </a:solidFill>
              <a:sym typeface="+mn-lt"/>
            </a:endParaRPr>
          </a:p>
        </p:txBody>
      </p:sp>
      <p:sp>
        <p:nvSpPr>
          <p:cNvPr id="936" name="Text Placeholder 2"/>
          <p:cNvSpPr>
            <a:spLocks noGrp="1"/>
          </p:cNvSpPr>
          <p:nvPr>
            <p:custDataLst>
              <p:tags r:id="rId26"/>
            </p:custDataLst>
          </p:nvPr>
        </p:nvSpPr>
        <p:spPr bwMode="auto">
          <a:xfrm>
            <a:off x="668338" y="6435725"/>
            <a:ext cx="285750" cy="159544"/>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6246D150-FD97-48CD-A6C5-B29CC84309E3}" type="datetime'''''''''''2''0''17'''''''''''''''''''''''''''''''">
              <a:rPr lang="en-US" altLang="en-US" sz="1050"/>
              <a:pPr marL="0" indent="0" algn="ctr">
                <a:lnSpc>
                  <a:spcPct val="100000"/>
                </a:lnSpc>
                <a:spcBef>
                  <a:spcPct val="0"/>
                </a:spcBef>
                <a:spcAft>
                  <a:spcPct val="0"/>
                </a:spcAft>
                <a:buNone/>
              </a:pPr>
              <a:t>2017</a:t>
            </a:fld>
            <a:endParaRPr lang="en-US" sz="1050" dirty="0">
              <a:sym typeface="+mn-lt"/>
            </a:endParaRPr>
          </a:p>
        </p:txBody>
      </p:sp>
      <p:sp>
        <p:nvSpPr>
          <p:cNvPr id="1005" name="Text Placeholder 2"/>
          <p:cNvSpPr>
            <a:spLocks noGrp="1"/>
          </p:cNvSpPr>
          <p:nvPr>
            <p:custDataLst>
              <p:tags r:id="rId27"/>
            </p:custDataLst>
          </p:nvPr>
        </p:nvSpPr>
        <p:spPr bwMode="gray">
          <a:xfrm>
            <a:off x="2741613" y="4716463"/>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9FAAADB6-4EEC-4A40-9537-6ECBDC89439E}" type="datetime'''''''''''''''''''''1''''3''''''''''''''''''%'''''''''''''">
              <a:rPr lang="en-US" altLang="en-US" sz="1050">
                <a:solidFill>
                  <a:schemeClr val="bg1"/>
                </a:solidFill>
              </a:rPr>
              <a:pPr/>
              <a:t>13%</a:t>
            </a:fld>
            <a:endParaRPr lang="en-US" sz="1050" dirty="0">
              <a:solidFill>
                <a:schemeClr val="bg1"/>
              </a:solidFill>
              <a:sym typeface="+mn-lt"/>
            </a:endParaRPr>
          </a:p>
        </p:txBody>
      </p:sp>
      <p:sp>
        <p:nvSpPr>
          <p:cNvPr id="937" name="Text Placeholder 2"/>
          <p:cNvSpPr>
            <a:spLocks noGrp="1"/>
          </p:cNvSpPr>
          <p:nvPr>
            <p:custDataLst>
              <p:tags r:id="rId28"/>
            </p:custDataLst>
          </p:nvPr>
        </p:nvSpPr>
        <p:spPr bwMode="gray">
          <a:xfrm>
            <a:off x="723900" y="4073525"/>
            <a:ext cx="1746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797A4590-A148-40EB-951C-EC50A9FDAEF6}" type="datetime'''''''''''8''''''''''''''3'''''''''''''''''''''''''''''''''">
              <a:rPr lang="en-US" altLang="en-US" sz="1050"/>
              <a:pPr/>
              <a:t>83</a:t>
            </a:fld>
            <a:endParaRPr lang="en-US" sz="1050" dirty="0">
              <a:sym typeface="+mn-lt"/>
            </a:endParaRPr>
          </a:p>
        </p:txBody>
      </p:sp>
      <p:sp>
        <p:nvSpPr>
          <p:cNvPr id="94" name="Text Placeholder 2"/>
          <p:cNvSpPr>
            <a:spLocks noGrp="1"/>
          </p:cNvSpPr>
          <p:nvPr>
            <p:custDataLst>
              <p:tags r:id="rId29"/>
            </p:custDataLst>
          </p:nvPr>
        </p:nvSpPr>
        <p:spPr bwMode="gray">
          <a:xfrm>
            <a:off x="676275" y="5089525"/>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9200F104-D7C9-4042-B04C-FBB7671F719D}" type="datetime'''''''''''''1''''''2''''''''''''''''''''''''%'''''''">
              <a:rPr lang="en-US" altLang="en-US" sz="1050">
                <a:solidFill>
                  <a:schemeClr val="bg1"/>
                </a:solidFill>
              </a:rPr>
              <a:pPr/>
              <a:t>12%</a:t>
            </a:fld>
            <a:endParaRPr lang="en-US" sz="1050" dirty="0">
              <a:solidFill>
                <a:schemeClr val="bg1"/>
              </a:solidFill>
              <a:sym typeface="+mn-lt"/>
            </a:endParaRPr>
          </a:p>
        </p:txBody>
      </p:sp>
      <p:sp>
        <p:nvSpPr>
          <p:cNvPr id="74" name="Text Placeholder 2"/>
          <p:cNvSpPr>
            <a:spLocks noGrp="1"/>
          </p:cNvSpPr>
          <p:nvPr>
            <p:custDataLst>
              <p:tags r:id="rId30"/>
            </p:custDataLst>
          </p:nvPr>
        </p:nvSpPr>
        <p:spPr bwMode="gray">
          <a:xfrm>
            <a:off x="1066800" y="5627688"/>
            <a:ext cx="1746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A8584535-EB1E-4B70-948D-52E5BFCE4321}" type="datetime'2''''''''''1'''''''''''''''''''''''''''''''">
              <a:rPr lang="en-US" altLang="en-US" sz="1050">
                <a:sym typeface="+mn-lt"/>
              </a:rPr>
              <a:pPr marL="0" indent="0" algn="ctr">
                <a:lnSpc>
                  <a:spcPct val="100000"/>
                </a:lnSpc>
                <a:spcBef>
                  <a:spcPct val="0"/>
                </a:spcBef>
                <a:spcAft>
                  <a:spcPct val="0"/>
                </a:spcAft>
                <a:buNone/>
              </a:pPr>
              <a:t>21</a:t>
            </a:fld>
            <a:endParaRPr lang="en-US" sz="1050" dirty="0">
              <a:sym typeface="+mn-lt"/>
            </a:endParaRPr>
          </a:p>
        </p:txBody>
      </p:sp>
      <p:sp>
        <p:nvSpPr>
          <p:cNvPr id="997" name="Text Placeholder 2"/>
          <p:cNvSpPr>
            <a:spLocks noGrp="1"/>
          </p:cNvSpPr>
          <p:nvPr>
            <p:custDataLst>
              <p:tags r:id="rId31"/>
            </p:custDataLst>
          </p:nvPr>
        </p:nvSpPr>
        <p:spPr bwMode="gray">
          <a:xfrm>
            <a:off x="1712913" y="5010150"/>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D796E6E6-EDF8-4619-B3EC-EF2A02F7EF49}" type="datetime'1''''''''''''4''%'''''''''''''''''''">
              <a:rPr lang="en-US" altLang="en-US" sz="1050">
                <a:solidFill>
                  <a:schemeClr val="bg1"/>
                </a:solidFill>
              </a:rPr>
              <a:pPr/>
              <a:t>14%</a:t>
            </a:fld>
            <a:endParaRPr lang="en-US" sz="1050" dirty="0">
              <a:solidFill>
                <a:schemeClr val="bg1"/>
              </a:solidFill>
              <a:sym typeface="+mn-lt"/>
            </a:endParaRPr>
          </a:p>
        </p:txBody>
      </p:sp>
      <p:sp>
        <p:nvSpPr>
          <p:cNvPr id="988" name="Text Placeholder 2"/>
          <p:cNvSpPr>
            <a:spLocks noGrp="1"/>
          </p:cNvSpPr>
          <p:nvPr>
            <p:custDataLst>
              <p:tags r:id="rId32"/>
            </p:custDataLst>
          </p:nvPr>
        </p:nvSpPr>
        <p:spPr bwMode="gray">
          <a:xfrm>
            <a:off x="676275" y="6096000"/>
            <a:ext cx="269875" cy="159544"/>
          </a:xfrm>
          <a:prstGeom prst="rect">
            <a:avLst/>
          </a:prstGeom>
          <a:noFill/>
          <a:extLst>
            <a:ext uri="{909E8E84-426E-40DD-AFC4-6F175D3DCCD1}">
              <a14:hiddenFill xmlns:a14="http://schemas.microsoft.com/office/drawing/2010/main">
                <a:solidFill>
                  <a:srgbClr val="80808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137105B5-295E-4E55-AB4A-1FB5F58B1A84}" type="datetime'''''''''''''''''''''1''''''''7''%'''''''">
              <a:rPr lang="en-US" altLang="en-US" sz="1050">
                <a:solidFill>
                  <a:schemeClr val="bg1"/>
                </a:solidFill>
              </a:rPr>
              <a:pPr/>
              <a:t>17%</a:t>
            </a:fld>
            <a:endParaRPr lang="en-US" sz="1050" dirty="0">
              <a:solidFill>
                <a:schemeClr val="bg1"/>
              </a:solidFill>
              <a:sym typeface="+mn-lt"/>
            </a:endParaRPr>
          </a:p>
        </p:txBody>
      </p:sp>
      <p:sp>
        <p:nvSpPr>
          <p:cNvPr id="90" name="Text Placeholder 2"/>
          <p:cNvSpPr>
            <a:spLocks noGrp="1"/>
          </p:cNvSpPr>
          <p:nvPr>
            <p:custDataLst>
              <p:tags r:id="rId33"/>
            </p:custDataLst>
          </p:nvPr>
        </p:nvSpPr>
        <p:spPr bwMode="auto">
          <a:xfrm>
            <a:off x="4511675" y="3551238"/>
            <a:ext cx="1196975" cy="234950"/>
          </a:xfrm>
          <a:prstGeom prst="ellipse">
            <a:avLst/>
          </a:prstGeom>
          <a:solidFill>
            <a:schemeClr val="bg1"/>
          </a:solidFill>
          <a:ln w="9525">
            <a:solidFill>
              <a:schemeClr val="tx1"/>
            </a:solidFill>
          </a:ln>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200" b="1" dirty="0" smtClean="0"/>
              <a:t>~$43 millions</a:t>
            </a:r>
            <a:endParaRPr lang="en-US" sz="1200" b="1" dirty="0">
              <a:sym typeface="+mn-lt"/>
            </a:endParaRPr>
          </a:p>
        </p:txBody>
      </p:sp>
      <p:sp>
        <p:nvSpPr>
          <p:cNvPr id="932" name="Text Placeholder 2"/>
          <p:cNvSpPr>
            <a:spLocks noGrp="1"/>
          </p:cNvSpPr>
          <p:nvPr>
            <p:custDataLst>
              <p:tags r:id="rId34"/>
            </p:custDataLst>
          </p:nvPr>
        </p:nvSpPr>
        <p:spPr bwMode="auto">
          <a:xfrm>
            <a:off x="228600" y="1884363"/>
            <a:ext cx="923925"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r>
              <a:rPr lang="en-US" altLang="en-US" sz="1200" dirty="0" smtClean="0">
                <a:sym typeface="+mn-lt"/>
              </a:rPr>
              <a:t>$ million (USD</a:t>
            </a:r>
            <a:r>
              <a:rPr lang="en-US" altLang="en-US" sz="1200" dirty="0">
                <a:sym typeface="+mn-lt"/>
              </a:rPr>
              <a:t>)</a:t>
            </a:r>
            <a:endParaRPr lang="en-US" sz="1200" dirty="0">
              <a:sym typeface="+mn-lt"/>
            </a:endParaRPr>
          </a:p>
        </p:txBody>
      </p:sp>
      <p:sp>
        <p:nvSpPr>
          <p:cNvPr id="91" name="Text Placeholder 2"/>
          <p:cNvSpPr>
            <a:spLocks noGrp="1"/>
          </p:cNvSpPr>
          <p:nvPr>
            <p:custDataLst>
              <p:tags r:id="rId35"/>
            </p:custDataLst>
          </p:nvPr>
        </p:nvSpPr>
        <p:spPr bwMode="auto">
          <a:xfrm>
            <a:off x="4511675" y="2814638"/>
            <a:ext cx="1196975" cy="234950"/>
          </a:xfrm>
          <a:prstGeom prst="ellipse">
            <a:avLst/>
          </a:prstGeom>
          <a:solidFill>
            <a:schemeClr val="bg1"/>
          </a:solidFill>
          <a:ln w="9525">
            <a:solidFill>
              <a:schemeClr val="tx1"/>
            </a:solidFill>
          </a:ln>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200" b="1" dirty="0" smtClean="0">
                <a:sym typeface="+mn-lt"/>
              </a:rPr>
              <a:t>~$11 millions</a:t>
            </a:r>
            <a:endParaRPr lang="en-US" sz="1200" b="1" dirty="0">
              <a:sym typeface="+mn-lt"/>
            </a:endParaRPr>
          </a:p>
        </p:txBody>
      </p:sp>
      <p:sp>
        <p:nvSpPr>
          <p:cNvPr id="995" name="Text Placeholder 2"/>
          <p:cNvSpPr>
            <a:spLocks noGrp="1"/>
          </p:cNvSpPr>
          <p:nvPr>
            <p:custDataLst>
              <p:tags r:id="rId36"/>
            </p:custDataLst>
          </p:nvPr>
        </p:nvSpPr>
        <p:spPr bwMode="gray">
          <a:xfrm>
            <a:off x="1712913" y="5995988"/>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E954674C-AAD8-486E-B504-FB81561E743B}" type="datetime'''''''''''''''''1''''''''''''''''''''9''''''%'''''">
              <a:rPr lang="en-US" altLang="en-US" sz="1050">
                <a:solidFill>
                  <a:schemeClr val="bg1"/>
                </a:solidFill>
              </a:rPr>
              <a:pPr/>
              <a:t>19%</a:t>
            </a:fld>
            <a:endParaRPr lang="en-US" sz="1050" dirty="0">
              <a:solidFill>
                <a:schemeClr val="bg1"/>
              </a:solidFill>
              <a:sym typeface="+mn-lt"/>
            </a:endParaRPr>
          </a:p>
        </p:txBody>
      </p:sp>
      <p:sp>
        <p:nvSpPr>
          <p:cNvPr id="996" name="Text Placeholder 2"/>
          <p:cNvSpPr>
            <a:spLocks noGrp="1"/>
          </p:cNvSpPr>
          <p:nvPr>
            <p:custDataLst>
              <p:tags r:id="rId37"/>
            </p:custDataLst>
          </p:nvPr>
        </p:nvSpPr>
        <p:spPr bwMode="gray">
          <a:xfrm>
            <a:off x="1712913" y="5467350"/>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AC3F5017-2162-4911-B9D4-EAEFDD507E61}" type="datetime'''''''''''''1''''''''''7%'''">
              <a:rPr lang="en-US" altLang="en-US" sz="1050">
                <a:solidFill>
                  <a:schemeClr val="bg1"/>
                </a:solidFill>
              </a:rPr>
              <a:pPr/>
              <a:t>17%</a:t>
            </a:fld>
            <a:endParaRPr lang="en-US" sz="1050" dirty="0">
              <a:solidFill>
                <a:schemeClr val="bg1"/>
              </a:solidFill>
              <a:sym typeface="+mn-lt"/>
            </a:endParaRPr>
          </a:p>
        </p:txBody>
      </p:sp>
      <p:sp>
        <p:nvSpPr>
          <p:cNvPr id="938" name="Text Placeholder 2"/>
          <p:cNvSpPr>
            <a:spLocks noGrp="1"/>
          </p:cNvSpPr>
          <p:nvPr>
            <p:custDataLst>
              <p:tags r:id="rId38"/>
            </p:custDataLst>
          </p:nvPr>
        </p:nvSpPr>
        <p:spPr bwMode="gray">
          <a:xfrm>
            <a:off x="1727200" y="3287713"/>
            <a:ext cx="242888"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3885355D-8B80-4415-A407-9B1FC662F7A9}" type="datetime'''''''''''''''''''''''1''''''''''''''1''''''''''4'">
              <a:rPr lang="en-US" altLang="en-US" sz="1050"/>
              <a:pPr/>
              <a:t>114</a:t>
            </a:fld>
            <a:endParaRPr lang="en-US" sz="1050" dirty="0">
              <a:sym typeface="+mn-lt"/>
            </a:endParaRPr>
          </a:p>
        </p:txBody>
      </p:sp>
      <p:sp>
        <p:nvSpPr>
          <p:cNvPr id="940" name="Text Placeholder 2"/>
          <p:cNvSpPr>
            <a:spLocks noGrp="1"/>
          </p:cNvSpPr>
          <p:nvPr>
            <p:custDataLst>
              <p:tags r:id="rId39"/>
            </p:custDataLst>
          </p:nvPr>
        </p:nvSpPr>
        <p:spPr bwMode="auto">
          <a:xfrm>
            <a:off x="1704975" y="6435725"/>
            <a:ext cx="285750" cy="159544"/>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168E29BD-2B80-4CC9-A069-491CB1861C13}" type="datetime'''2''''01''''''''''''''''''''''''''''''''''8'">
              <a:rPr lang="en-US" altLang="en-US" sz="1050"/>
              <a:pPr marL="0" indent="0" algn="ctr">
                <a:lnSpc>
                  <a:spcPct val="100000"/>
                </a:lnSpc>
                <a:spcBef>
                  <a:spcPct val="0"/>
                </a:spcBef>
                <a:spcAft>
                  <a:spcPct val="0"/>
                </a:spcAft>
                <a:buNone/>
              </a:pPr>
              <a:t>2018</a:t>
            </a:fld>
            <a:endParaRPr lang="en-US" sz="1050" dirty="0">
              <a:sym typeface="+mn-lt"/>
            </a:endParaRPr>
          </a:p>
        </p:txBody>
      </p:sp>
      <p:sp>
        <p:nvSpPr>
          <p:cNvPr id="102" name="Text Placeholder 2"/>
          <p:cNvSpPr>
            <a:spLocks noGrp="1"/>
          </p:cNvSpPr>
          <p:nvPr>
            <p:custDataLst>
              <p:tags r:id="rId40"/>
            </p:custDataLst>
          </p:nvPr>
        </p:nvSpPr>
        <p:spPr bwMode="gray">
          <a:xfrm>
            <a:off x="2741613" y="4313238"/>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E163E133-EA60-41FA-9F19-B2768450BC5E}" type="datetime'''''''''''''''''''''''''1''''''''''''''''0%'">
              <a:rPr lang="en-US" altLang="en-US" sz="1050">
                <a:solidFill>
                  <a:schemeClr val="bg1"/>
                </a:solidFill>
              </a:rPr>
              <a:pPr/>
              <a:t>10%</a:t>
            </a:fld>
            <a:endParaRPr lang="en-US" sz="1050" dirty="0">
              <a:solidFill>
                <a:schemeClr val="bg1"/>
              </a:solidFill>
              <a:sym typeface="+mn-lt"/>
            </a:endParaRPr>
          </a:p>
        </p:txBody>
      </p:sp>
      <p:sp>
        <p:nvSpPr>
          <p:cNvPr id="75" name="Text Placeholder 2"/>
          <p:cNvSpPr>
            <a:spLocks noGrp="1"/>
          </p:cNvSpPr>
          <p:nvPr>
            <p:custDataLst>
              <p:tags r:id="rId41"/>
            </p:custDataLst>
          </p:nvPr>
        </p:nvSpPr>
        <p:spPr bwMode="gray">
          <a:xfrm>
            <a:off x="2103438" y="5627688"/>
            <a:ext cx="1746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5BEF7ACC-1BB7-442F-8A81-20CAD778BF74}" type="datetime'''''2''''''''''''''''''''''''''''''''1'''''">
              <a:rPr lang="en-US" altLang="en-US" sz="1050">
                <a:sym typeface="+mn-lt"/>
              </a:rPr>
              <a:pPr marL="0" indent="0" algn="ctr">
                <a:lnSpc>
                  <a:spcPct val="100000"/>
                </a:lnSpc>
                <a:spcBef>
                  <a:spcPct val="0"/>
                </a:spcBef>
                <a:spcAft>
                  <a:spcPct val="0"/>
                </a:spcAft>
                <a:buNone/>
              </a:pPr>
              <a:t>21</a:t>
            </a:fld>
            <a:endParaRPr lang="en-US" sz="1050" dirty="0">
              <a:sym typeface="+mn-lt"/>
            </a:endParaRPr>
          </a:p>
        </p:txBody>
      </p:sp>
      <p:sp>
        <p:nvSpPr>
          <p:cNvPr id="930" name="Text Placeholder 2"/>
          <p:cNvSpPr>
            <a:spLocks noGrp="1"/>
          </p:cNvSpPr>
          <p:nvPr>
            <p:custDataLst>
              <p:tags r:id="rId42"/>
            </p:custDataLst>
          </p:nvPr>
        </p:nvSpPr>
        <p:spPr bwMode="gray">
          <a:xfrm>
            <a:off x="2755900" y="2601913"/>
            <a:ext cx="242888"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171C57AD-7716-42ED-92E6-14407DA9C8A0}" type="datetime'''1''''''''''''4''''''1'''''''''''''''''''">
              <a:rPr lang="en-US" altLang="en-US" sz="1050"/>
              <a:pPr/>
              <a:t>141</a:t>
            </a:fld>
            <a:endParaRPr lang="en-US" sz="1050" dirty="0">
              <a:sym typeface="+mn-lt"/>
            </a:endParaRPr>
          </a:p>
        </p:txBody>
      </p:sp>
      <p:sp>
        <p:nvSpPr>
          <p:cNvPr id="1003" name="Text Placeholder 2"/>
          <p:cNvSpPr>
            <a:spLocks noGrp="1"/>
          </p:cNvSpPr>
          <p:nvPr>
            <p:custDataLst>
              <p:tags r:id="rId43"/>
            </p:custDataLst>
          </p:nvPr>
        </p:nvSpPr>
        <p:spPr bwMode="gray">
          <a:xfrm>
            <a:off x="2741613" y="5886450"/>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5A202730-49C9-47FC-A717-E9230BE56683}" type="datetime'''''''''''''''''''''''''2''''''''''''''''''''2''%'''''''">
              <a:rPr lang="en-US" altLang="en-US" sz="1050">
                <a:solidFill>
                  <a:schemeClr val="bg1"/>
                </a:solidFill>
              </a:rPr>
              <a:pPr/>
              <a:t>22%</a:t>
            </a:fld>
            <a:endParaRPr lang="en-US" sz="1050" dirty="0">
              <a:solidFill>
                <a:schemeClr val="bg1"/>
              </a:solidFill>
              <a:sym typeface="+mn-lt"/>
            </a:endParaRPr>
          </a:p>
        </p:txBody>
      </p:sp>
      <p:sp>
        <p:nvSpPr>
          <p:cNvPr id="1004" name="Text Placeholder 2"/>
          <p:cNvSpPr>
            <a:spLocks noGrp="1"/>
          </p:cNvSpPr>
          <p:nvPr>
            <p:custDataLst>
              <p:tags r:id="rId44"/>
            </p:custDataLst>
          </p:nvPr>
        </p:nvSpPr>
        <p:spPr bwMode="gray">
          <a:xfrm>
            <a:off x="2741613" y="5219700"/>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3CA90BCF-4574-4597-AFF7-7A1A205BCFB4}" type="datetime'1''6''%'''''''''''''''''''''''''''''''''''''''''''''''''''''''">
              <a:rPr lang="en-US" altLang="en-US" sz="1050">
                <a:solidFill>
                  <a:schemeClr val="bg1"/>
                </a:solidFill>
              </a:rPr>
              <a:pPr/>
              <a:t>16%</a:t>
            </a:fld>
            <a:endParaRPr lang="en-US" sz="1050" dirty="0">
              <a:solidFill>
                <a:schemeClr val="bg1"/>
              </a:solidFill>
              <a:sym typeface="+mn-lt"/>
            </a:endParaRPr>
          </a:p>
        </p:txBody>
      </p:sp>
      <p:sp>
        <p:nvSpPr>
          <p:cNvPr id="96" name="Text Placeholder 2"/>
          <p:cNvSpPr>
            <a:spLocks noGrp="1"/>
          </p:cNvSpPr>
          <p:nvPr>
            <p:custDataLst>
              <p:tags r:id="rId45"/>
            </p:custDataLst>
          </p:nvPr>
        </p:nvSpPr>
        <p:spPr bwMode="gray">
          <a:xfrm>
            <a:off x="1712913" y="4651375"/>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71985375-9B55-4872-9DBA-B3FED04C6DF5}" type="datetime'''''''''''''''''''''''''1''''''''1''''''''%'''''''''''''''''">
              <a:rPr lang="en-US" altLang="en-US" sz="1050">
                <a:solidFill>
                  <a:schemeClr val="bg1"/>
                </a:solidFill>
              </a:rPr>
              <a:pPr/>
              <a:t>11%</a:t>
            </a:fld>
            <a:endParaRPr lang="en-US" sz="1050" dirty="0">
              <a:solidFill>
                <a:schemeClr val="bg1"/>
              </a:solidFill>
              <a:sym typeface="+mn-lt"/>
            </a:endParaRPr>
          </a:p>
        </p:txBody>
      </p:sp>
      <p:sp>
        <p:nvSpPr>
          <p:cNvPr id="76" name="Text Placeholder 2"/>
          <p:cNvSpPr>
            <a:spLocks noGrp="1"/>
          </p:cNvSpPr>
          <p:nvPr>
            <p:custDataLst>
              <p:tags r:id="rId46"/>
            </p:custDataLst>
          </p:nvPr>
        </p:nvSpPr>
        <p:spPr bwMode="gray">
          <a:xfrm>
            <a:off x="3132138" y="5627688"/>
            <a:ext cx="1746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D8FAAC9A-4EC3-4880-8F39-5660E81B491A}" type="datetime'''''''''''''''''''''''''''''''''''''''''''''2''''''''''''1'">
              <a:rPr lang="en-US" altLang="en-US" sz="1050">
                <a:sym typeface="+mn-lt"/>
              </a:rPr>
              <a:pPr marL="0" indent="0" algn="ctr">
                <a:lnSpc>
                  <a:spcPct val="100000"/>
                </a:lnSpc>
                <a:spcBef>
                  <a:spcPct val="0"/>
                </a:spcBef>
                <a:spcAft>
                  <a:spcPct val="0"/>
                </a:spcAft>
                <a:buNone/>
              </a:pPr>
              <a:t>21</a:t>
            </a:fld>
            <a:endParaRPr lang="en-US" sz="1050" dirty="0">
              <a:sym typeface="+mn-lt"/>
            </a:endParaRPr>
          </a:p>
        </p:txBody>
      </p:sp>
      <p:sp>
        <p:nvSpPr>
          <p:cNvPr id="757" name="Text Placeholder 2"/>
          <p:cNvSpPr>
            <a:spLocks noGrp="1"/>
          </p:cNvSpPr>
          <p:nvPr>
            <p:custDataLst>
              <p:tags r:id="rId47"/>
            </p:custDataLst>
          </p:nvPr>
        </p:nvSpPr>
        <p:spPr bwMode="auto">
          <a:xfrm>
            <a:off x="2733675" y="6435725"/>
            <a:ext cx="285750" cy="159544"/>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243C087B-D377-4E50-B394-C62943392F5F}" type="datetime'''''''''''''''2''''''''''0''''1''''''9'''">
              <a:rPr lang="en-US" altLang="en-US" sz="1050"/>
              <a:pPr marL="0" indent="0" algn="ctr">
                <a:lnSpc>
                  <a:spcPct val="100000"/>
                </a:lnSpc>
                <a:spcBef>
                  <a:spcPct val="0"/>
                </a:spcBef>
                <a:spcAft>
                  <a:spcPct val="0"/>
                </a:spcAft>
                <a:buNone/>
              </a:pPr>
              <a:t>2019</a:t>
            </a:fld>
            <a:endParaRPr lang="en-US" sz="1050" dirty="0">
              <a:sym typeface="+mn-lt"/>
            </a:endParaRPr>
          </a:p>
        </p:txBody>
      </p:sp>
      <p:sp>
        <p:nvSpPr>
          <p:cNvPr id="78" name="Text Placeholder 2"/>
          <p:cNvSpPr>
            <a:spLocks noGrp="1"/>
          </p:cNvSpPr>
          <p:nvPr>
            <p:custDataLst>
              <p:tags r:id="rId48"/>
            </p:custDataLst>
          </p:nvPr>
        </p:nvSpPr>
        <p:spPr bwMode="gray">
          <a:xfrm>
            <a:off x="4167188" y="5627688"/>
            <a:ext cx="17462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BE33B2D3-613F-465F-996C-BC7DAE6C649F}" type="datetime'''''''''21'''''''''''''''''''''''''''''">
              <a:rPr lang="en-US" altLang="en-US" sz="1050">
                <a:sym typeface="+mn-lt"/>
              </a:rPr>
              <a:pPr marL="0" indent="0" algn="ctr">
                <a:lnSpc>
                  <a:spcPct val="100000"/>
                </a:lnSpc>
                <a:spcBef>
                  <a:spcPct val="0"/>
                </a:spcBef>
                <a:spcAft>
                  <a:spcPct val="0"/>
                </a:spcAft>
                <a:buNone/>
              </a:pPr>
              <a:t>21</a:t>
            </a:fld>
            <a:endParaRPr lang="en-US" sz="1050" dirty="0">
              <a:sym typeface="+mn-lt"/>
            </a:endParaRPr>
          </a:p>
        </p:txBody>
      </p:sp>
      <p:sp>
        <p:nvSpPr>
          <p:cNvPr id="966" name="Text Placeholder 2"/>
          <p:cNvSpPr>
            <a:spLocks noGrp="1"/>
          </p:cNvSpPr>
          <p:nvPr>
            <p:custDataLst>
              <p:tags r:id="rId49"/>
            </p:custDataLst>
          </p:nvPr>
        </p:nvSpPr>
        <p:spPr bwMode="auto">
          <a:xfrm>
            <a:off x="3768725" y="6435725"/>
            <a:ext cx="285750" cy="159544"/>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FB89884A-9749-4F9C-BB6B-CFFB6E7E4CF4}" type="datetime'''''''''2''''''''''''''''0''2''''0'''''''''">
              <a:rPr lang="en-US" altLang="en-US" sz="1050"/>
              <a:pPr marL="0" indent="0" algn="ctr">
                <a:lnSpc>
                  <a:spcPct val="100000"/>
                </a:lnSpc>
                <a:spcBef>
                  <a:spcPct val="0"/>
                </a:spcBef>
                <a:spcAft>
                  <a:spcPct val="0"/>
                </a:spcAft>
                <a:buNone/>
              </a:pPr>
              <a:t>2020</a:t>
            </a:fld>
            <a:endParaRPr lang="en-US" sz="1050" dirty="0">
              <a:sym typeface="+mn-lt"/>
            </a:endParaRPr>
          </a:p>
        </p:txBody>
      </p:sp>
      <p:sp>
        <p:nvSpPr>
          <p:cNvPr id="1012" name="Text Placeholder 2"/>
          <p:cNvSpPr>
            <a:spLocks noGrp="1"/>
          </p:cNvSpPr>
          <p:nvPr>
            <p:custDataLst>
              <p:tags r:id="rId50"/>
            </p:custDataLst>
          </p:nvPr>
        </p:nvSpPr>
        <p:spPr bwMode="gray">
          <a:xfrm>
            <a:off x="3776663" y="5187950"/>
            <a:ext cx="269875"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7852486A-C8B8-4EDA-9EE6-855F13AA0B6A}" type="datetime'''''''''''''''1''''''''''''''5''''''%'''''">
              <a:rPr lang="en-US" altLang="en-US" sz="1050">
                <a:solidFill>
                  <a:schemeClr val="bg1"/>
                </a:solidFill>
              </a:rPr>
              <a:pPr/>
              <a:t>15%</a:t>
            </a:fld>
            <a:endParaRPr lang="en-US" sz="1050" dirty="0">
              <a:solidFill>
                <a:schemeClr val="bg1"/>
              </a:solidFill>
              <a:sym typeface="+mn-lt"/>
            </a:endParaRPr>
          </a:p>
        </p:txBody>
      </p:sp>
      <p:sp>
        <p:nvSpPr>
          <p:cNvPr id="956" name="Text Placeholder 2"/>
          <p:cNvSpPr>
            <a:spLocks noGrp="1"/>
          </p:cNvSpPr>
          <p:nvPr>
            <p:custDataLst>
              <p:tags r:id="rId51"/>
            </p:custDataLst>
          </p:nvPr>
        </p:nvSpPr>
        <p:spPr bwMode="gray">
          <a:xfrm>
            <a:off x="3790950" y="2214563"/>
            <a:ext cx="242888"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0D896DD3-A07B-4866-A839-9A886EB0947D}" type="datetime'''''''''''''''''''1''''''''5''''7'''''''''''''''''''''">
              <a:rPr lang="en-US" altLang="en-US" sz="1050"/>
              <a:pPr/>
              <a:t>157</a:t>
            </a:fld>
            <a:endParaRPr lang="en-US" sz="1050" dirty="0">
              <a:sym typeface="+mn-lt"/>
            </a:endParaRPr>
          </a:p>
        </p:txBody>
      </p:sp>
      <p:sp>
        <p:nvSpPr>
          <p:cNvPr id="17" name="Rectangle 16"/>
          <p:cNvSpPr/>
          <p:nvPr>
            <p:custDataLst>
              <p:tags r:id="rId52"/>
            </p:custDataLst>
          </p:nvPr>
        </p:nvSpPr>
        <p:spPr bwMode="auto">
          <a:xfrm>
            <a:off x="6538913" y="4649788"/>
            <a:ext cx="187325" cy="139700"/>
          </a:xfrm>
          <a:prstGeom prst="rect">
            <a:avLst/>
          </a:prstGeom>
          <a:solidFill>
            <a:schemeClr val="folHlink"/>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Rectangle 15"/>
          <p:cNvSpPr/>
          <p:nvPr>
            <p:custDataLst>
              <p:tags r:id="rId53"/>
            </p:custDataLst>
          </p:nvPr>
        </p:nvSpPr>
        <p:spPr bwMode="auto">
          <a:xfrm>
            <a:off x="6538913" y="4438650"/>
            <a:ext cx="187325" cy="139700"/>
          </a:xfrm>
          <a:prstGeom prst="rect">
            <a:avLst/>
          </a:prstGeom>
          <a:solidFill>
            <a:srgbClr val="007770"/>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p:cNvSpPr/>
          <p:nvPr>
            <p:custDataLst>
              <p:tags r:id="rId54"/>
            </p:custDataLst>
          </p:nvPr>
        </p:nvSpPr>
        <p:spPr bwMode="auto">
          <a:xfrm>
            <a:off x="6538913" y="5603875"/>
            <a:ext cx="187325" cy="139700"/>
          </a:xfrm>
          <a:prstGeom prst="rect">
            <a:avLst/>
          </a:prstGeom>
          <a:solidFill>
            <a:schemeClr val="accent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Rectangle 1"/>
          <p:cNvSpPr/>
          <p:nvPr>
            <p:custDataLst>
              <p:tags r:id="rId55"/>
            </p:custDataLst>
          </p:nvPr>
        </p:nvSpPr>
        <p:spPr bwMode="auto">
          <a:xfrm>
            <a:off x="6538913" y="6557963"/>
            <a:ext cx="187325" cy="139700"/>
          </a:xfrm>
          <a:prstGeom prst="rect">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Rectangle 18"/>
          <p:cNvSpPr/>
          <p:nvPr>
            <p:custDataLst>
              <p:tags r:id="rId56"/>
            </p:custDataLst>
          </p:nvPr>
        </p:nvSpPr>
        <p:spPr bwMode="auto">
          <a:xfrm>
            <a:off x="6538913" y="5392738"/>
            <a:ext cx="187325" cy="139700"/>
          </a:xfrm>
          <a:prstGeom prst="rect">
            <a:avLst/>
          </a:prstGeom>
          <a:solidFill>
            <a:schemeClr val="accent5"/>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p:cNvSpPr/>
          <p:nvPr>
            <p:custDataLst>
              <p:tags r:id="rId57"/>
            </p:custDataLst>
          </p:nvPr>
        </p:nvSpPr>
        <p:spPr bwMode="auto">
          <a:xfrm>
            <a:off x="6538913" y="5181600"/>
            <a:ext cx="187325" cy="1397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 name="Rectangle 21"/>
          <p:cNvSpPr/>
          <p:nvPr>
            <p:custDataLst>
              <p:tags r:id="rId58"/>
            </p:custDataLst>
          </p:nvPr>
        </p:nvSpPr>
        <p:spPr bwMode="auto">
          <a:xfrm>
            <a:off x="6538913" y="5815013"/>
            <a:ext cx="187325" cy="139700"/>
          </a:xfrm>
          <a:prstGeom prst="rect">
            <a:avLst/>
          </a:prstGeom>
          <a:solidFill>
            <a:schemeClr val="accent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 name="Rectangle 22"/>
          <p:cNvSpPr/>
          <p:nvPr>
            <p:custDataLst>
              <p:tags r:id="rId59"/>
            </p:custDataLst>
          </p:nvPr>
        </p:nvSpPr>
        <p:spPr bwMode="auto">
          <a:xfrm>
            <a:off x="6538913" y="6346825"/>
            <a:ext cx="187325" cy="139700"/>
          </a:xfrm>
          <a:prstGeom prst="rect">
            <a:avLst/>
          </a:prstGeom>
          <a:solidFill>
            <a:srgbClr val="808080"/>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10" name="Rectangle 909"/>
          <p:cNvSpPr/>
          <p:nvPr>
            <p:custDataLst>
              <p:tags r:id="rId60"/>
            </p:custDataLst>
          </p:nvPr>
        </p:nvSpPr>
        <p:spPr bwMode="auto">
          <a:xfrm>
            <a:off x="6538913" y="4067175"/>
            <a:ext cx="187325" cy="139700"/>
          </a:xfrm>
          <a:prstGeom prst="rect">
            <a:avLst/>
          </a:prstGeom>
          <a:solidFill>
            <a:srgbClr val="C30C3E"/>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Text Placeholder 2"/>
          <p:cNvSpPr>
            <a:spLocks noGrp="1"/>
          </p:cNvSpPr>
          <p:nvPr>
            <p:custDataLst>
              <p:tags r:id="rId61"/>
            </p:custDataLst>
          </p:nvPr>
        </p:nvSpPr>
        <p:spPr bwMode="auto">
          <a:xfrm>
            <a:off x="6777038" y="5810250"/>
            <a:ext cx="1481138" cy="48101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3B694363-88D1-49D4-82EA-A6C916AB6254}" type="thinkcell&lt;?xml version=&quot;1.0&quot; encoding=&quot;UTF-16&quot; standalone=&quot;yes&quot;?&gt;&lt;root reqver=&quot;23045&quot;&gt;&lt;version val=&quot;25133&quot;/&gt;&lt;PersistentType&gt;&lt;m_guid val=&quot;48736249-09c9-45e4-a443-9f24457fd8fc&quot;/&gt;&lt;m_prec&gt;&lt;m_yearfmt&gt;&lt;begin val=&quot;0&quot;/&gt;&lt;end val=&quot;4&quot;/&gt;&lt;/m_yearfmt&gt;&lt;/m_prec&gt;&lt;/PersistentType&gt;&lt;/root&gt;">
              <a:rPr lang="en-US" altLang="en-US" sz="1050"/>
              <a:pPr/>
              <a:t>Accouchement assisté /
PEC urgences maternelles /
soins de nouveau-né</a:t>
            </a:fld>
            <a:endParaRPr lang="en-US" sz="1050" dirty="0">
              <a:sym typeface="+mn-lt"/>
            </a:endParaRPr>
          </a:p>
        </p:txBody>
      </p:sp>
      <p:sp>
        <p:nvSpPr>
          <p:cNvPr id="66" name="Text Placeholder 2"/>
          <p:cNvSpPr>
            <a:spLocks noGrp="1"/>
          </p:cNvSpPr>
          <p:nvPr>
            <p:custDataLst>
              <p:tags r:id="rId62"/>
            </p:custDataLst>
          </p:nvPr>
        </p:nvSpPr>
        <p:spPr bwMode="auto">
          <a:xfrm>
            <a:off x="6777038" y="4645025"/>
            <a:ext cx="1900238" cy="48101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63C81697-8A93-498A-8470-1119824809D2}" type="thinkcell&lt;?xml version=&quot;1.0&quot; encoding=&quot;UTF-16&quot; standalone=&quot;yes&quot;?&gt;&lt;root reqver=&quot;23045&quot;&gt;&lt;version val=&quot;25133&quot;/&gt;&lt;PersistentType&gt;&lt;m_guid val=&quot;73ceb3b7-f0a7-465d-9158-510a4663a760&quot;/&gt;&lt;m_prec&gt;&lt;m_yearfmt&gt;&lt;begin val=&quot;0&quot;/&gt;&lt;end val=&quot;4&quot;/&gt;&lt;/m_yearfmt&gt;&lt;/m_prec&gt;&lt;/PersistentType&gt;&lt;/root&gt;">
              <a:rPr lang="en-US" altLang="en-US" sz="1050"/>
              <a:pPr/>
              <a:t>Autres (Prévention du paludisme, 
SPN, Prévention de la malnutrition,
EHA, PTME/SIDA)</a:t>
            </a:fld>
            <a:endParaRPr lang="en-US" sz="1050" dirty="0">
              <a:sym typeface="+mn-lt"/>
            </a:endParaRPr>
          </a:p>
        </p:txBody>
      </p:sp>
      <p:sp>
        <p:nvSpPr>
          <p:cNvPr id="70" name="Text Placeholder 2"/>
          <p:cNvSpPr>
            <a:spLocks noGrp="1"/>
          </p:cNvSpPr>
          <p:nvPr>
            <p:custDataLst>
              <p:tags r:id="rId63"/>
            </p:custDataLst>
          </p:nvPr>
        </p:nvSpPr>
        <p:spPr bwMode="auto">
          <a:xfrm>
            <a:off x="6777038" y="5599113"/>
            <a:ext cx="844154"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8EB9E013-D6A6-463B-8F98-B25207AA3A61}" type="datetime'''''P''CI''''''''''M''''NE ''-'' Au''tr''''''''''e'''''''''''">
              <a:rPr lang="en-US" altLang="en-US" sz="1050">
                <a:sym typeface="+mn-lt"/>
              </a:rPr>
              <a:pPr marL="0" indent="0">
                <a:lnSpc>
                  <a:spcPct val="100000"/>
                </a:lnSpc>
                <a:spcBef>
                  <a:spcPct val="0"/>
                </a:spcBef>
                <a:spcAft>
                  <a:spcPct val="0"/>
                </a:spcAft>
                <a:buNone/>
              </a:pPr>
              <a:t>PCIMNE - Autre</a:t>
            </a:fld>
            <a:endParaRPr lang="en-US" sz="1050" dirty="0">
              <a:sym typeface="+mn-lt"/>
            </a:endParaRPr>
          </a:p>
        </p:txBody>
      </p:sp>
      <p:sp>
        <p:nvSpPr>
          <p:cNvPr id="68" name="Text Placeholder 2"/>
          <p:cNvSpPr>
            <a:spLocks noGrp="1"/>
          </p:cNvSpPr>
          <p:nvPr>
            <p:custDataLst>
              <p:tags r:id="rId64"/>
            </p:custDataLst>
          </p:nvPr>
        </p:nvSpPr>
        <p:spPr bwMode="auto">
          <a:xfrm>
            <a:off x="6777038" y="5387975"/>
            <a:ext cx="1001713"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B013E9CB-B365-4F56-A243-66A4451A5C05}" type="datetime'''''V''''''''a''''cci''''''na''''''ti''''''on / ''V''it'' A'">
              <a:rPr lang="en-US" altLang="en-US" sz="1050">
                <a:sym typeface="+mn-lt"/>
              </a:rPr>
              <a:pPr marL="0" indent="0">
                <a:lnSpc>
                  <a:spcPct val="100000"/>
                </a:lnSpc>
                <a:spcBef>
                  <a:spcPct val="0"/>
                </a:spcBef>
                <a:spcAft>
                  <a:spcPct val="0"/>
                </a:spcAft>
                <a:buNone/>
              </a:pPr>
              <a:t>Vaccination / Vit A</a:t>
            </a:fld>
            <a:endParaRPr lang="en-US" sz="1050" dirty="0">
              <a:sym typeface="+mn-lt"/>
            </a:endParaRPr>
          </a:p>
        </p:txBody>
      </p:sp>
      <p:sp>
        <p:nvSpPr>
          <p:cNvPr id="67" name="Text Placeholder 2"/>
          <p:cNvSpPr>
            <a:spLocks noGrp="1"/>
          </p:cNvSpPr>
          <p:nvPr>
            <p:custDataLst>
              <p:tags r:id="rId65"/>
            </p:custDataLst>
          </p:nvPr>
        </p:nvSpPr>
        <p:spPr bwMode="auto">
          <a:xfrm>
            <a:off x="6777038" y="5176838"/>
            <a:ext cx="1160463"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F8FB8F3A-6DE2-4670-AA00-A2B01C9A064E}" type="datetime'''P''''''la''nific''''''''''''''''a''''tion ''famili''al''''e'">
              <a:rPr lang="en-US" altLang="en-US" sz="1050">
                <a:sym typeface="+mn-lt"/>
              </a:rPr>
              <a:pPr marL="0" indent="0">
                <a:lnSpc>
                  <a:spcPct val="100000"/>
                </a:lnSpc>
                <a:spcBef>
                  <a:spcPct val="0"/>
                </a:spcBef>
                <a:spcAft>
                  <a:spcPct val="0"/>
                </a:spcAft>
                <a:buNone/>
              </a:pPr>
              <a:t>Planification familiale</a:t>
            </a:fld>
            <a:endParaRPr lang="en-US" sz="1050" dirty="0">
              <a:sym typeface="+mn-lt"/>
            </a:endParaRPr>
          </a:p>
        </p:txBody>
      </p:sp>
      <p:sp>
        <p:nvSpPr>
          <p:cNvPr id="64" name="Text Placeholder 2"/>
          <p:cNvSpPr>
            <a:spLocks noGrp="1"/>
          </p:cNvSpPr>
          <p:nvPr>
            <p:custDataLst>
              <p:tags r:id="rId66"/>
            </p:custDataLst>
          </p:nvPr>
        </p:nvSpPr>
        <p:spPr bwMode="auto">
          <a:xfrm>
            <a:off x="6777038" y="4433888"/>
            <a:ext cx="1739504"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8F55F04C-A649-43BF-B337-0DA89F8B0943}" type="datetime'Coû''ts ''h''o''rs p''r''e''''stat''''ion de s''ervic''''e'''">
              <a:rPr lang="en-US" altLang="en-US" sz="1050">
                <a:sym typeface="+mn-lt"/>
              </a:rPr>
              <a:pPr marL="0" indent="0">
                <a:lnSpc>
                  <a:spcPct val="100000"/>
                </a:lnSpc>
                <a:spcBef>
                  <a:spcPct val="0"/>
                </a:spcBef>
                <a:spcAft>
                  <a:spcPct val="0"/>
                </a:spcAft>
                <a:buNone/>
              </a:pPr>
              <a:t>Coûts hors prestation de service</a:t>
            </a:fld>
            <a:endParaRPr lang="en-US" sz="1050" dirty="0">
              <a:sym typeface="+mn-lt"/>
            </a:endParaRPr>
          </a:p>
        </p:txBody>
      </p:sp>
      <p:sp>
        <p:nvSpPr>
          <p:cNvPr id="72" name="Text Placeholder 2"/>
          <p:cNvSpPr>
            <a:spLocks noGrp="1"/>
          </p:cNvSpPr>
          <p:nvPr>
            <p:custDataLst>
              <p:tags r:id="rId67"/>
            </p:custDataLst>
          </p:nvPr>
        </p:nvSpPr>
        <p:spPr bwMode="auto">
          <a:xfrm>
            <a:off x="6777038" y="6342063"/>
            <a:ext cx="1192213"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50AFC7CD-6C88-45CE-90C3-DE8726A9087F}" type="datetime'''P''''''C''IM''''NE ''-'' M''''''a''l''nut''''rt''''''ion'">
              <a:rPr lang="en-US" altLang="en-US" sz="1050">
                <a:sym typeface="+mn-lt"/>
              </a:rPr>
              <a:pPr marL="0" indent="0">
                <a:lnSpc>
                  <a:spcPct val="100000"/>
                </a:lnSpc>
                <a:spcBef>
                  <a:spcPct val="0"/>
                </a:spcBef>
                <a:spcAft>
                  <a:spcPct val="0"/>
                </a:spcAft>
                <a:buNone/>
              </a:pPr>
              <a:t>PCIMNE - Malnutrtion</a:t>
            </a:fld>
            <a:endParaRPr lang="en-US" sz="1050" dirty="0">
              <a:sym typeface="+mn-lt"/>
            </a:endParaRPr>
          </a:p>
        </p:txBody>
      </p:sp>
      <p:sp>
        <p:nvSpPr>
          <p:cNvPr id="73" name="Text Placeholder 2"/>
          <p:cNvSpPr>
            <a:spLocks noGrp="1"/>
          </p:cNvSpPr>
          <p:nvPr>
            <p:custDataLst>
              <p:tags r:id="rId68"/>
            </p:custDataLst>
          </p:nvPr>
        </p:nvSpPr>
        <p:spPr bwMode="auto">
          <a:xfrm>
            <a:off x="6777038" y="6553200"/>
            <a:ext cx="1398588"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CC2B8CD3-E1E3-4E8E-B733-568756C765A7}" type="datetime'''Co''''''û''''ts'' ca''''pitaux p''''our'' ''l’''''''''''EHA'">
              <a:rPr lang="en-US" altLang="en-US" sz="1050"/>
              <a:pPr marL="0" indent="0">
                <a:lnSpc>
                  <a:spcPct val="100000"/>
                </a:lnSpc>
                <a:spcBef>
                  <a:spcPct val="0"/>
                </a:spcBef>
                <a:spcAft>
                  <a:spcPct val="0"/>
                </a:spcAft>
                <a:buNone/>
              </a:pPr>
              <a:t>Coûts capitaux pour l’EHA</a:t>
            </a:fld>
            <a:endParaRPr lang="en-US" sz="1050" dirty="0">
              <a:sym typeface="+mn-lt"/>
            </a:endParaRPr>
          </a:p>
        </p:txBody>
      </p:sp>
      <p:sp>
        <p:nvSpPr>
          <p:cNvPr id="125" name="Text Placeholder 2"/>
          <p:cNvSpPr>
            <a:spLocks noGrp="1"/>
          </p:cNvSpPr>
          <p:nvPr>
            <p:custDataLst>
              <p:tags r:id="rId69"/>
            </p:custDataLst>
          </p:nvPr>
        </p:nvSpPr>
        <p:spPr bwMode="auto">
          <a:xfrm>
            <a:off x="6777038" y="4062413"/>
            <a:ext cx="1411288" cy="32067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DA9F1A70-98E1-4B4D-916F-2AA18CB5D364}" type="datetime'V''acci''ns'' n''''ouv''eaux &#10;(p''neumo''co''que, rotavirus)'">
              <a:rPr lang="en-US" altLang="en-US" sz="1050"/>
              <a:pPr/>
              <a:t>Vaccins nouveaux 
(pneumocoque, rotavirus)</a:t>
            </a:fld>
            <a:endParaRPr lang="en-US" sz="1050" dirty="0">
              <a:sym typeface="+mn-lt"/>
            </a:endParaRPr>
          </a:p>
        </p:txBody>
      </p:sp>
      <p:sp>
        <p:nvSpPr>
          <p:cNvPr id="7" name="Title 6"/>
          <p:cNvSpPr>
            <a:spLocks noGrp="1"/>
          </p:cNvSpPr>
          <p:nvPr>
            <p:ph type="title"/>
          </p:nvPr>
        </p:nvSpPr>
        <p:spPr>
          <a:xfrm>
            <a:off x="575376" y="216694"/>
            <a:ext cx="7886700" cy="1325563"/>
          </a:xfrm>
        </p:spPr>
        <p:txBody>
          <a:bodyPr>
            <a:noAutofit/>
          </a:bodyPr>
          <a:lstStyle/>
          <a:p>
            <a:pPr algn="ctr"/>
            <a:r>
              <a:rPr lang="fr-FR" sz="2400" b="1" dirty="0" smtClean="0"/>
              <a:t>On estime qu’on aura besoin d’une moyenne d’augmentation annuelle de $43 millions pour les trois prochaines années (2018-2020) afin de réussir les taux ciblés dans le PNDS pour les interventions à haut impact pour la SRMNIA</a:t>
            </a:r>
            <a:endParaRPr lang="en-US" sz="2400" b="1" dirty="0"/>
          </a:p>
        </p:txBody>
      </p:sp>
      <p:sp>
        <p:nvSpPr>
          <p:cNvPr id="899" name="TextBox 898"/>
          <p:cNvSpPr txBox="1"/>
          <p:nvPr/>
        </p:nvSpPr>
        <p:spPr>
          <a:xfrm>
            <a:off x="5700990" y="2294335"/>
            <a:ext cx="3021382" cy="1600438"/>
          </a:xfrm>
          <a:prstGeom prst="rect">
            <a:avLst/>
          </a:prstGeom>
          <a:noFill/>
        </p:spPr>
        <p:txBody>
          <a:bodyPr wrap="square" rtlCol="0">
            <a:spAutoFit/>
          </a:bodyPr>
          <a:lstStyle/>
          <a:p>
            <a:endParaRPr lang="fr-FR" sz="1400" b="1" u="sng" dirty="0" smtClean="0"/>
          </a:p>
          <a:p>
            <a:endParaRPr lang="fr-FR" sz="1400" b="1" u="sng" dirty="0" smtClean="0"/>
          </a:p>
          <a:p>
            <a:r>
              <a:rPr lang="fr-FR" sz="1400" dirty="0" smtClean="0"/>
              <a:t>Nouveaux vaccins</a:t>
            </a:r>
          </a:p>
          <a:p>
            <a:endParaRPr lang="fr-FR" sz="1400" dirty="0"/>
          </a:p>
          <a:p>
            <a:endParaRPr lang="fr-FR" sz="1400" dirty="0" smtClean="0"/>
          </a:p>
          <a:p>
            <a:endParaRPr lang="fr-FR" sz="1400" dirty="0"/>
          </a:p>
          <a:p>
            <a:r>
              <a:rPr lang="fr-FR" sz="1400" dirty="0" smtClean="0"/>
              <a:t>Toutes les autres prestations</a:t>
            </a:r>
          </a:p>
        </p:txBody>
      </p:sp>
      <p:sp>
        <p:nvSpPr>
          <p:cNvPr id="900" name="Rectangle 899"/>
          <p:cNvSpPr/>
          <p:nvPr/>
        </p:nvSpPr>
        <p:spPr>
          <a:xfrm>
            <a:off x="4727646" y="2312353"/>
            <a:ext cx="3787704" cy="369332"/>
          </a:xfrm>
          <a:prstGeom prst="rect">
            <a:avLst/>
          </a:prstGeom>
        </p:spPr>
        <p:txBody>
          <a:bodyPr wrap="none">
            <a:spAutoFit/>
          </a:bodyPr>
          <a:lstStyle/>
          <a:p>
            <a:r>
              <a:rPr lang="fr-FR" b="1" u="sng" dirty="0"/>
              <a:t>La moyenne d’augmentation annuelle</a:t>
            </a:r>
          </a:p>
        </p:txBody>
      </p:sp>
    </p:spTree>
    <p:extLst>
      <p:ext uri="{BB962C8B-B14F-4D97-AF65-F5344CB8AC3E}">
        <p14:creationId xmlns:p14="http://schemas.microsoft.com/office/powerpoint/2010/main" val="2641007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ext uri="{D42A27DB-BD31-4B8C-83A1-F6EECF244321}">
                <p14:modId xmlns:p14="http://schemas.microsoft.com/office/powerpoint/2010/main" val="2805908869"/>
              </p:ext>
            </p:extLst>
          </p:nvPr>
        </p:nvGraphicFramePr>
        <p:xfrm>
          <a:off x="1192" y="858442"/>
          <a:ext cx="1190" cy="1190"/>
        </p:xfrm>
        <a:graphic>
          <a:graphicData uri="http://schemas.openxmlformats.org/presentationml/2006/ole">
            <mc:AlternateContent xmlns:mc="http://schemas.openxmlformats.org/markup-compatibility/2006">
              <mc:Choice xmlns:v="urn:schemas-microsoft-com:vml" Requires="v">
                <p:oleObj spid="_x0000_s12336" name="think-cell Slide" r:id="rId30" imgW="530" imgH="528" progId="TCLayout.ActiveDocument.1">
                  <p:embed/>
                </p:oleObj>
              </mc:Choice>
              <mc:Fallback>
                <p:oleObj name="think-cell Slide" r:id="rId30" imgW="530" imgH="528" progId="TCLayout.ActiveDocument.1">
                  <p:embed/>
                  <p:pic>
                    <p:nvPicPr>
                      <p:cNvPr id="0" name=""/>
                      <p:cNvPicPr/>
                      <p:nvPr/>
                    </p:nvPicPr>
                    <p:blipFill>
                      <a:blip r:embed="rId31"/>
                      <a:stretch>
                        <a:fillRect/>
                      </a:stretch>
                    </p:blipFill>
                    <p:spPr>
                      <a:xfrm>
                        <a:off x="1192" y="858442"/>
                        <a:ext cx="1190" cy="1190"/>
                      </a:xfrm>
                      <a:prstGeom prst="rect">
                        <a:avLst/>
                      </a:prstGeom>
                    </p:spPr>
                  </p:pic>
                </p:oleObj>
              </mc:Fallback>
            </mc:AlternateContent>
          </a:graphicData>
        </a:graphic>
      </p:graphicFrame>
      <p:sp>
        <p:nvSpPr>
          <p:cNvPr id="6" name="Rectangle 5" hidden="1"/>
          <p:cNvSpPr/>
          <p:nvPr>
            <p:custDataLst>
              <p:tags r:id="rId3"/>
            </p:custDataLst>
          </p:nvPr>
        </p:nvSpPr>
        <p:spPr bwMode="auto">
          <a:xfrm>
            <a:off x="0" y="857250"/>
            <a:ext cx="119063" cy="11906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1450" dirty="0">
              <a:latin typeface="Calibri" panose="020F0502020204030204" pitchFamily="34" charset="0"/>
              <a:sym typeface="Calibri" panose="020F0502020204030204" pitchFamily="34" charset="0"/>
            </a:endParaRPr>
          </a:p>
        </p:txBody>
      </p:sp>
      <p:sp>
        <p:nvSpPr>
          <p:cNvPr id="15" name="Rectangle 14"/>
          <p:cNvSpPr/>
          <p:nvPr/>
        </p:nvSpPr>
        <p:spPr>
          <a:xfrm>
            <a:off x="5465190" y="1684338"/>
            <a:ext cx="3256534" cy="474233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350" i="1" dirty="0">
                <a:solidFill>
                  <a:sysClr val="windowText" lastClr="000000"/>
                </a:solidFill>
              </a:rPr>
              <a:t>Situation hypothétique si le pourcentage du budget de l’Etat alloué à la santé est augmenté de 8,2% à 9,2% et tous ces fonds sont alloués à la SRMNIA </a:t>
            </a:r>
          </a:p>
        </p:txBody>
      </p:sp>
      <p:cxnSp>
        <p:nvCxnSpPr>
          <p:cNvPr id="12" name="Straight Connector 11"/>
          <p:cNvCxnSpPr/>
          <p:nvPr>
            <p:custDataLst>
              <p:tags r:id="rId4"/>
            </p:custDataLst>
          </p:nvPr>
        </p:nvCxnSpPr>
        <p:spPr bwMode="auto">
          <a:xfrm>
            <a:off x="5187950" y="2559050"/>
            <a:ext cx="671513" cy="0"/>
          </a:xfrm>
          <a:prstGeom prst="line">
            <a:avLst/>
          </a:prstGeom>
          <a:ln w="3175">
            <a:solidFill>
              <a:schemeClr val="tx1"/>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custDataLst>
              <p:tags r:id="rId5"/>
            </p:custDataLst>
          </p:nvPr>
        </p:nvCxnSpPr>
        <p:spPr bwMode="auto">
          <a:xfrm>
            <a:off x="6689725" y="3611563"/>
            <a:ext cx="669925" cy="0"/>
          </a:xfrm>
          <a:prstGeom prst="line">
            <a:avLst/>
          </a:prstGeom>
          <a:ln w="3175">
            <a:solidFill>
              <a:schemeClr val="tx1"/>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custDataLst>
              <p:tags r:id="rId6"/>
            </p:custDataLst>
          </p:nvPr>
        </p:nvCxnSpPr>
        <p:spPr bwMode="auto">
          <a:xfrm>
            <a:off x="3687763" y="4586288"/>
            <a:ext cx="669925" cy="0"/>
          </a:xfrm>
          <a:prstGeom prst="line">
            <a:avLst/>
          </a:prstGeom>
          <a:ln w="3175">
            <a:solidFill>
              <a:schemeClr val="tx1"/>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graphicFrame>
        <p:nvGraphicFramePr>
          <p:cNvPr id="4" name="Object 3"/>
          <p:cNvGraphicFramePr>
            <a:graphicFrameLocks/>
          </p:cNvGraphicFramePr>
          <p:nvPr>
            <p:custDataLst>
              <p:tags r:id="rId7"/>
            </p:custDataLst>
            <p:extLst>
              <p:ext uri="{D42A27DB-BD31-4B8C-83A1-F6EECF244321}">
                <p14:modId xmlns:p14="http://schemas.microsoft.com/office/powerpoint/2010/main" val="2019338609"/>
              </p:ext>
            </p:extLst>
          </p:nvPr>
        </p:nvGraphicFramePr>
        <p:xfrm>
          <a:off x="838200" y="2324100"/>
          <a:ext cx="7780086" cy="2895659"/>
        </p:xfrm>
        <a:graphic>
          <a:graphicData uri="http://schemas.openxmlformats.org/presentationml/2006/ole">
            <mc:AlternateContent xmlns:mc="http://schemas.openxmlformats.org/markup-compatibility/2006">
              <mc:Choice xmlns:v="urn:schemas-microsoft-com:vml" Requires="v">
                <p:oleObj spid="_x0000_s12337" name="Chart" r:id="rId32" imgW="7780086" imgH="2895659" progId="MSGraph.Chart.8">
                  <p:embed followColorScheme="full"/>
                </p:oleObj>
              </mc:Choice>
              <mc:Fallback>
                <p:oleObj name="Chart" r:id="rId32" imgW="7780086" imgH="2895659" progId="MSGraph.Chart.8">
                  <p:embed followColorScheme="full"/>
                  <p:pic>
                    <p:nvPicPr>
                      <p:cNvPr id="0" name=""/>
                      <p:cNvPicPr/>
                      <p:nvPr/>
                    </p:nvPicPr>
                    <p:blipFill>
                      <a:blip r:embed="rId33"/>
                      <a:stretch>
                        <a:fillRect/>
                      </a:stretch>
                    </p:blipFill>
                    <p:spPr>
                      <a:xfrm>
                        <a:off x="838200" y="2324100"/>
                        <a:ext cx="7780086" cy="2895659"/>
                      </a:xfrm>
                      <a:prstGeom prst="rect">
                        <a:avLst/>
                      </a:prstGeom>
                    </p:spPr>
                  </p:pic>
                </p:oleObj>
              </mc:Fallback>
            </mc:AlternateContent>
          </a:graphicData>
        </a:graphic>
      </p:graphicFrame>
      <p:sp>
        <p:nvSpPr>
          <p:cNvPr id="35" name="Text Placeholder 2"/>
          <p:cNvSpPr>
            <a:spLocks noGrp="1"/>
          </p:cNvSpPr>
          <p:nvPr>
            <p:custDataLst>
              <p:tags r:id="rId8"/>
            </p:custDataLst>
          </p:nvPr>
        </p:nvSpPr>
        <p:spPr bwMode="gray">
          <a:xfrm>
            <a:off x="776288" y="5010150"/>
            <a:ext cx="93663"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24510F96-AB63-4766-900E-1B07E8844551}" type="datetime'''''''''''''''''''''0'''''''''''''''''''''">
              <a:rPr lang="en-US" altLang="en-US" sz="1450"/>
              <a:pPr marL="0" indent="0" algn="r">
                <a:lnSpc>
                  <a:spcPct val="100000"/>
                </a:lnSpc>
                <a:spcBef>
                  <a:spcPct val="0"/>
                </a:spcBef>
                <a:spcAft>
                  <a:spcPct val="0"/>
                </a:spcAft>
                <a:buNone/>
              </a:pPr>
              <a:t>0</a:t>
            </a:fld>
            <a:endParaRPr lang="en-US" sz="1450" dirty="0">
              <a:sym typeface="+mn-lt"/>
            </a:endParaRPr>
          </a:p>
        </p:txBody>
      </p:sp>
      <p:sp>
        <p:nvSpPr>
          <p:cNvPr id="28" name="Text Placeholder 2"/>
          <p:cNvSpPr>
            <a:spLocks noGrp="1"/>
          </p:cNvSpPr>
          <p:nvPr>
            <p:custDataLst>
              <p:tags r:id="rId9"/>
            </p:custDataLst>
          </p:nvPr>
        </p:nvSpPr>
        <p:spPr bwMode="gray">
          <a:xfrm>
            <a:off x="776288" y="4713288"/>
            <a:ext cx="93663"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C90A9AA0-54C2-42E8-AAEC-8BC0369ECE6D}" type="datetime'''''''''''''''''''''''''''''5'''''''">
              <a:rPr lang="en-US" altLang="en-US" sz="1450">
                <a:sym typeface="+mn-lt"/>
              </a:rPr>
              <a:pPr marL="0" indent="0" algn="r">
                <a:lnSpc>
                  <a:spcPct val="100000"/>
                </a:lnSpc>
                <a:spcBef>
                  <a:spcPct val="0"/>
                </a:spcBef>
                <a:spcAft>
                  <a:spcPct val="0"/>
                </a:spcAft>
                <a:buNone/>
              </a:pPr>
              <a:t>5</a:t>
            </a:fld>
            <a:endParaRPr lang="en-US" sz="1450" dirty="0">
              <a:sym typeface="+mn-lt"/>
            </a:endParaRPr>
          </a:p>
        </p:txBody>
      </p:sp>
      <p:sp>
        <p:nvSpPr>
          <p:cNvPr id="111" name="Text Placeholder 2"/>
          <p:cNvSpPr>
            <a:spLocks noGrp="1"/>
          </p:cNvSpPr>
          <p:nvPr>
            <p:custDataLst>
              <p:tags r:id="rId10"/>
            </p:custDataLst>
          </p:nvPr>
        </p:nvSpPr>
        <p:spPr bwMode="gray">
          <a:xfrm>
            <a:off x="682625" y="4416425"/>
            <a:ext cx="187325"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C8465604-DE66-4883-B850-5D85426646C2}" type="datetime'''''''''''''''''''1''''''''''''0'''''''''''''''">
              <a:rPr lang="en-US" altLang="en-US" sz="1450">
                <a:sym typeface="+mn-lt"/>
              </a:rPr>
              <a:pPr marL="0" indent="0" algn="r">
                <a:lnSpc>
                  <a:spcPct val="100000"/>
                </a:lnSpc>
                <a:spcBef>
                  <a:spcPct val="0"/>
                </a:spcBef>
                <a:spcAft>
                  <a:spcPct val="0"/>
                </a:spcAft>
                <a:buNone/>
              </a:pPr>
              <a:t>10</a:t>
            </a:fld>
            <a:endParaRPr lang="en-US" sz="1450" dirty="0">
              <a:sym typeface="+mn-lt"/>
            </a:endParaRPr>
          </a:p>
        </p:txBody>
      </p:sp>
      <p:sp>
        <p:nvSpPr>
          <p:cNvPr id="29" name="Text Placeholder 2"/>
          <p:cNvSpPr>
            <a:spLocks noGrp="1"/>
          </p:cNvSpPr>
          <p:nvPr>
            <p:custDataLst>
              <p:tags r:id="rId11"/>
            </p:custDataLst>
          </p:nvPr>
        </p:nvSpPr>
        <p:spPr bwMode="gray">
          <a:xfrm>
            <a:off x="682625" y="4119563"/>
            <a:ext cx="187325"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9E86D3E3-C81F-4E06-9EF8-3F1CC6842CA3}" type="datetime'''1''''''''''''''''''''''''''''''''''''''''''''''''5'">
              <a:rPr lang="en-US" altLang="en-US" sz="1450">
                <a:sym typeface="+mn-lt"/>
              </a:rPr>
              <a:pPr marL="0" indent="0" algn="r">
                <a:lnSpc>
                  <a:spcPct val="100000"/>
                </a:lnSpc>
                <a:spcBef>
                  <a:spcPct val="0"/>
                </a:spcBef>
                <a:spcAft>
                  <a:spcPct val="0"/>
                </a:spcAft>
                <a:buNone/>
              </a:pPr>
              <a:t>15</a:t>
            </a:fld>
            <a:endParaRPr lang="en-US" sz="1450" dirty="0">
              <a:sym typeface="+mn-lt"/>
            </a:endParaRPr>
          </a:p>
        </p:txBody>
      </p:sp>
      <p:sp>
        <p:nvSpPr>
          <p:cNvPr id="39" name="Text Placeholder 2"/>
          <p:cNvSpPr>
            <a:spLocks noGrp="1"/>
          </p:cNvSpPr>
          <p:nvPr>
            <p:custDataLst>
              <p:tags r:id="rId12"/>
            </p:custDataLst>
          </p:nvPr>
        </p:nvSpPr>
        <p:spPr bwMode="gray">
          <a:xfrm>
            <a:off x="682625" y="3821113"/>
            <a:ext cx="187325"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C74F5911-A174-448E-A66A-42B341C88F5F}" type="datetime'''''''''''''''''''2''''''''''''''''''0'''''''''''''''''">
              <a:rPr lang="en-US" altLang="en-US" sz="1450"/>
              <a:pPr marL="0" indent="0" algn="r">
                <a:lnSpc>
                  <a:spcPct val="100000"/>
                </a:lnSpc>
                <a:spcBef>
                  <a:spcPct val="0"/>
                </a:spcBef>
                <a:spcAft>
                  <a:spcPct val="0"/>
                </a:spcAft>
                <a:buNone/>
              </a:pPr>
              <a:t>20</a:t>
            </a:fld>
            <a:endParaRPr lang="en-US" sz="1450" dirty="0">
              <a:sym typeface="+mn-lt"/>
            </a:endParaRPr>
          </a:p>
        </p:txBody>
      </p:sp>
      <p:sp>
        <p:nvSpPr>
          <p:cNvPr id="31" name="Text Placeholder 2"/>
          <p:cNvSpPr>
            <a:spLocks noGrp="1"/>
          </p:cNvSpPr>
          <p:nvPr>
            <p:custDataLst>
              <p:tags r:id="rId13"/>
            </p:custDataLst>
          </p:nvPr>
        </p:nvSpPr>
        <p:spPr bwMode="gray">
          <a:xfrm>
            <a:off x="682625" y="2922588"/>
            <a:ext cx="187325"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37098CEE-D499-4A01-86B9-D277E1B3631E}" type="datetime'''''''3''''''''''''''''''''''''''''''''5'''''''''''''''''">
              <a:rPr lang="en-US" altLang="en-US" sz="1450">
                <a:sym typeface="+mn-lt"/>
              </a:rPr>
              <a:pPr marL="0" indent="0" algn="r">
                <a:lnSpc>
                  <a:spcPct val="100000"/>
                </a:lnSpc>
                <a:spcBef>
                  <a:spcPct val="0"/>
                </a:spcBef>
                <a:spcAft>
                  <a:spcPct val="0"/>
                </a:spcAft>
                <a:buNone/>
              </a:pPr>
              <a:t>35</a:t>
            </a:fld>
            <a:endParaRPr lang="en-US" sz="1450" dirty="0">
              <a:sym typeface="+mn-lt"/>
            </a:endParaRPr>
          </a:p>
        </p:txBody>
      </p:sp>
      <p:sp>
        <p:nvSpPr>
          <p:cNvPr id="105" name="Text Placeholder 2"/>
          <p:cNvSpPr>
            <a:spLocks noGrp="1"/>
          </p:cNvSpPr>
          <p:nvPr>
            <p:custDataLst>
              <p:tags r:id="rId14"/>
            </p:custDataLst>
          </p:nvPr>
        </p:nvSpPr>
        <p:spPr bwMode="gray">
          <a:xfrm>
            <a:off x="682625" y="2625725"/>
            <a:ext cx="187325"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0934ECB0-EAAA-4049-900D-A89700ADBFC3}" type="datetime'''''''''''4''''''''''0'''''''">
              <a:rPr lang="en-US" altLang="en-US" sz="1450">
                <a:sym typeface="+mn-lt"/>
              </a:rPr>
              <a:pPr marL="0" indent="0" algn="r">
                <a:lnSpc>
                  <a:spcPct val="100000"/>
                </a:lnSpc>
                <a:spcBef>
                  <a:spcPct val="0"/>
                </a:spcBef>
                <a:spcAft>
                  <a:spcPct val="0"/>
                </a:spcAft>
                <a:buNone/>
              </a:pPr>
              <a:t>40</a:t>
            </a:fld>
            <a:endParaRPr lang="en-US" sz="1450" dirty="0">
              <a:sym typeface="+mn-lt"/>
            </a:endParaRPr>
          </a:p>
        </p:txBody>
      </p:sp>
      <p:sp>
        <p:nvSpPr>
          <p:cNvPr id="32" name="Text Placeholder 2"/>
          <p:cNvSpPr>
            <a:spLocks noGrp="1"/>
          </p:cNvSpPr>
          <p:nvPr>
            <p:custDataLst>
              <p:tags r:id="rId15"/>
            </p:custDataLst>
          </p:nvPr>
        </p:nvSpPr>
        <p:spPr bwMode="gray">
          <a:xfrm>
            <a:off x="682625" y="2328863"/>
            <a:ext cx="187325"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EE8017A6-D504-4C99-9E12-ADB2DD5BE693}" type="datetime'''''''''''''45'''''''''''''''''''''''''''''''''''''''''''''''">
              <a:rPr lang="en-US" altLang="en-US" sz="1450">
                <a:sym typeface="+mn-lt"/>
              </a:rPr>
              <a:pPr marL="0" indent="0" algn="r">
                <a:lnSpc>
                  <a:spcPct val="100000"/>
                </a:lnSpc>
                <a:spcBef>
                  <a:spcPct val="0"/>
                </a:spcBef>
                <a:spcAft>
                  <a:spcPct val="0"/>
                </a:spcAft>
                <a:buNone/>
              </a:pPr>
              <a:t>45</a:t>
            </a:fld>
            <a:endParaRPr lang="en-US" sz="1450" dirty="0">
              <a:sym typeface="+mn-lt"/>
            </a:endParaRPr>
          </a:p>
        </p:txBody>
      </p:sp>
      <p:sp>
        <p:nvSpPr>
          <p:cNvPr id="112" name="Text Placeholder 2"/>
          <p:cNvSpPr>
            <a:spLocks noGrp="1"/>
          </p:cNvSpPr>
          <p:nvPr>
            <p:custDataLst>
              <p:tags r:id="rId16"/>
            </p:custDataLst>
          </p:nvPr>
        </p:nvSpPr>
        <p:spPr bwMode="gray">
          <a:xfrm>
            <a:off x="682625" y="3219450"/>
            <a:ext cx="187325"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4B870A94-436B-4457-8AFA-64B2EA4F763B}" type="datetime'''''''''''''''''''''''''''''''''''''3''0'">
              <a:rPr lang="en-US" altLang="en-US" sz="1450">
                <a:sym typeface="+mn-lt"/>
              </a:rPr>
              <a:pPr marL="0" indent="0" algn="r">
                <a:lnSpc>
                  <a:spcPct val="100000"/>
                </a:lnSpc>
                <a:spcBef>
                  <a:spcPct val="0"/>
                </a:spcBef>
                <a:spcAft>
                  <a:spcPct val="0"/>
                </a:spcAft>
                <a:buNone/>
              </a:pPr>
              <a:t>30</a:t>
            </a:fld>
            <a:endParaRPr lang="en-US" sz="1450" dirty="0">
              <a:sym typeface="+mn-lt"/>
            </a:endParaRPr>
          </a:p>
        </p:txBody>
      </p:sp>
      <p:sp>
        <p:nvSpPr>
          <p:cNvPr id="30" name="Text Placeholder 2"/>
          <p:cNvSpPr>
            <a:spLocks noGrp="1"/>
          </p:cNvSpPr>
          <p:nvPr>
            <p:custDataLst>
              <p:tags r:id="rId17"/>
            </p:custDataLst>
          </p:nvPr>
        </p:nvSpPr>
        <p:spPr bwMode="gray">
          <a:xfrm>
            <a:off x="682625" y="3516313"/>
            <a:ext cx="187325"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8D47A091-BD70-44BA-AEBC-305FF2B6DBCE}" type="datetime'''''''''''''''''''''''2''''''''''''''5'''''''''''''''">
              <a:rPr lang="en-US" altLang="en-US" sz="1450">
                <a:sym typeface="+mn-lt"/>
              </a:rPr>
              <a:pPr marL="0" indent="0" algn="r">
                <a:lnSpc>
                  <a:spcPct val="100000"/>
                </a:lnSpc>
                <a:spcBef>
                  <a:spcPct val="0"/>
                </a:spcBef>
                <a:spcAft>
                  <a:spcPct val="0"/>
                </a:spcAft>
                <a:buNone/>
              </a:pPr>
              <a:t>25</a:t>
            </a:fld>
            <a:endParaRPr lang="en-US" sz="1450" dirty="0">
              <a:sym typeface="+mn-lt"/>
            </a:endParaRPr>
          </a:p>
        </p:txBody>
      </p:sp>
      <p:sp>
        <p:nvSpPr>
          <p:cNvPr id="47" name="Text Placeholder 2"/>
          <p:cNvSpPr>
            <a:spLocks noGrp="1"/>
          </p:cNvSpPr>
          <p:nvPr>
            <p:custDataLst>
              <p:tags r:id="rId18"/>
            </p:custDataLst>
          </p:nvPr>
        </p:nvSpPr>
        <p:spPr bwMode="gray">
          <a:xfrm>
            <a:off x="6153150" y="2974975"/>
            <a:ext cx="241300"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6988" tIns="0" rIns="2698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EDA0DBA0-CBB7-42A1-B77C-A9B4BDFB2791}" type="datetime'''''''''1''''''''''''''''''''''''''''''''8'''''''''''''''">
              <a:rPr lang="en-US" altLang="en-US" sz="1450">
                <a:solidFill>
                  <a:schemeClr val="bg1"/>
                </a:solidFill>
                <a:sym typeface="+mn-lt"/>
              </a:rPr>
              <a:pPr marL="0" indent="0" algn="ctr">
                <a:lnSpc>
                  <a:spcPct val="100000"/>
                </a:lnSpc>
                <a:spcBef>
                  <a:spcPct val="0"/>
                </a:spcBef>
                <a:spcAft>
                  <a:spcPct val="0"/>
                </a:spcAft>
                <a:buNone/>
              </a:pPr>
              <a:t>18</a:t>
            </a:fld>
            <a:endParaRPr lang="en-US" sz="1450" dirty="0">
              <a:solidFill>
                <a:schemeClr val="bg1"/>
              </a:solidFill>
              <a:sym typeface="+mn-lt"/>
            </a:endParaRPr>
          </a:p>
        </p:txBody>
      </p:sp>
      <p:sp>
        <p:nvSpPr>
          <p:cNvPr id="45" name="Text Placeholder 2"/>
          <p:cNvSpPr>
            <a:spLocks noGrp="1"/>
          </p:cNvSpPr>
          <p:nvPr>
            <p:custDataLst>
              <p:tags r:id="rId19"/>
            </p:custDataLst>
          </p:nvPr>
        </p:nvSpPr>
        <p:spPr bwMode="gray">
          <a:xfrm>
            <a:off x="3198813" y="4743450"/>
            <a:ext cx="147638"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6988" tIns="0" rIns="2698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A31C62C9-2B64-497E-BA3C-3ED02C9FC9B8}" type="datetime'''''''''''''''''''''''''''''''''''''''''''''''''9'''''">
              <a:rPr lang="en-US" altLang="en-US" sz="1450">
                <a:solidFill>
                  <a:schemeClr val="bg1"/>
                </a:solidFill>
                <a:sym typeface="+mn-lt"/>
              </a:rPr>
              <a:pPr marL="0" indent="0" algn="ctr">
                <a:lnSpc>
                  <a:spcPct val="100000"/>
                </a:lnSpc>
                <a:spcBef>
                  <a:spcPct val="0"/>
                </a:spcBef>
                <a:spcAft>
                  <a:spcPct val="0"/>
                </a:spcAft>
                <a:buNone/>
              </a:pPr>
              <a:t>9</a:t>
            </a:fld>
            <a:endParaRPr lang="en-US" sz="1450" dirty="0">
              <a:solidFill>
                <a:schemeClr val="bg1"/>
              </a:solidFill>
              <a:sym typeface="+mn-lt"/>
            </a:endParaRPr>
          </a:p>
        </p:txBody>
      </p:sp>
      <p:sp>
        <p:nvSpPr>
          <p:cNvPr id="5" name="Text Placeholder 2"/>
          <p:cNvSpPr>
            <a:spLocks noGrp="1"/>
          </p:cNvSpPr>
          <p:nvPr>
            <p:custDataLst>
              <p:tags r:id="rId20"/>
            </p:custDataLst>
          </p:nvPr>
        </p:nvSpPr>
        <p:spPr bwMode="auto">
          <a:xfrm>
            <a:off x="1071563" y="5222875"/>
            <a:ext cx="1397000" cy="10636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24CDC533-4D41-4CB4-8402-D9754A45CE06}" type="thinkcell&lt;?xml version=&quot;1.0&quot; encoding=&quot;UTF-16&quot; standalone=&quot;yes&quot;?&gt;&lt;root reqver=&quot;23045&quot;&gt;&lt;version val=&quot;25121&quot;/&gt;&lt;PersistentType&gt;&lt;m_guid val=&quot;fe17f58c-8cfa-4692-a4e3-0e8d9dd6899c&quot;/&gt;&lt;m_prec&gt;&lt;m_yearfmt&gt;&lt;begin val=&quot;0&quot;/&gt;&lt;end val=&quot;4&quot;/&gt;&lt;/m_yearfmt&gt;&lt;/m_prec&gt;&lt;/PersistentType&gt;&lt;/root&gt;">
              <a:rPr lang="en-US" altLang="en-US" sz="1400" b="1"/>
              <a:pPr marL="0" indent="0" algn="ctr">
                <a:lnSpc>
                  <a:spcPct val="100000"/>
                </a:lnSpc>
                <a:spcBef>
                  <a:spcPct val="0"/>
                </a:spcBef>
                <a:spcAft>
                  <a:spcPct val="0"/>
                </a:spcAft>
                <a:buNone/>
              </a:pPr>
              <a:t>L’augmentation moyenne du budget nécessaire pour chaque année (2018-2020)</a:t>
            </a:fld>
            <a:endParaRPr lang="en-US" sz="1400" b="1" dirty="0">
              <a:sym typeface="+mn-lt"/>
            </a:endParaRPr>
          </a:p>
        </p:txBody>
      </p:sp>
      <p:sp>
        <p:nvSpPr>
          <p:cNvPr id="48" name="Text Placeholder 2"/>
          <p:cNvSpPr>
            <a:spLocks noGrp="1"/>
          </p:cNvSpPr>
          <p:nvPr>
            <p:custDataLst>
              <p:tags r:id="rId21"/>
            </p:custDataLst>
          </p:nvPr>
        </p:nvSpPr>
        <p:spPr bwMode="gray">
          <a:xfrm>
            <a:off x="7654925" y="3989388"/>
            <a:ext cx="241300"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6988" tIns="0" rIns="2698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9FF22B04-3189-40FD-A765-9961FD2E2DE0}" type="datetime'''''''''''''''''''''''''''''''''''''16'">
              <a:rPr lang="en-US" altLang="en-US" sz="1450">
                <a:solidFill>
                  <a:schemeClr val="bg1"/>
                </a:solidFill>
                <a:sym typeface="+mn-lt"/>
              </a:rPr>
              <a:pPr marL="0" indent="0" algn="ctr">
                <a:lnSpc>
                  <a:spcPct val="100000"/>
                </a:lnSpc>
                <a:spcBef>
                  <a:spcPct val="0"/>
                </a:spcBef>
                <a:spcAft>
                  <a:spcPct val="0"/>
                </a:spcAft>
                <a:buNone/>
              </a:pPr>
              <a:t>16</a:t>
            </a:fld>
            <a:endParaRPr lang="en-US" sz="1450" dirty="0">
              <a:solidFill>
                <a:schemeClr val="bg1"/>
              </a:solidFill>
              <a:sym typeface="+mn-lt"/>
            </a:endParaRPr>
          </a:p>
        </p:txBody>
      </p:sp>
      <p:sp>
        <p:nvSpPr>
          <p:cNvPr id="7" name="Text Placeholder 2"/>
          <p:cNvSpPr>
            <a:spLocks noGrp="1"/>
          </p:cNvSpPr>
          <p:nvPr>
            <p:custDataLst>
              <p:tags r:id="rId22"/>
            </p:custDataLst>
          </p:nvPr>
        </p:nvSpPr>
        <p:spPr bwMode="auto">
          <a:xfrm>
            <a:off x="2643188" y="5222875"/>
            <a:ext cx="1258888" cy="10636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006EE320-F34C-4547-B1A6-2BC30F041300}" type="thinkcell&lt;?xml version=&quot;1.0&quot; encoding=&quot;UTF-16&quot; standalone=&quot;yes&quot;?&gt;&lt;root reqver=&quot;23045&quot;&gt;&lt;version val=&quot;25133&quot;/&gt;&lt;PersistentType&gt;&lt;m_guid val=&quot;bc09f024-0af9-4ad2-85eb-10f0261e0d66&quot;/&gt;&lt;m_prec&gt;&lt;m_yearfmt&gt;&lt;begin val=&quot;0&quot;/&gt;&lt;end val=&quot;4&quot;/&gt;&lt;/m_yearfmt&gt;&lt;/m_prec&gt;&lt;/PersistentType&gt;&lt;/root&gt;">
              <a:rPr lang="en-US" altLang="en-US" sz="1400" b="1">
                <a:effectLst>
                  <a:outerShdw blurRad="38100" dist="38100" dir="2700000" algn="tl">
                    <a:srgbClr val="000000">
                      <a:alpha val="43137"/>
                    </a:srgbClr>
                  </a:outerShdw>
                </a:effectLst>
              </a:rPr>
              <a:pPr marL="0" indent="0" algn="ctr">
                <a:lnSpc>
                  <a:spcPct val="100000"/>
                </a:lnSpc>
                <a:spcBef>
                  <a:spcPct val="0"/>
                </a:spcBef>
                <a:spcAft>
                  <a:spcPct val="0"/>
                </a:spcAft>
                <a:buNone/>
              </a:pPr>
              <a:t>Nouveaux fonds fournis par le GFF / la BM pour les prestations de service</a:t>
            </a:fld>
            <a:endParaRPr lang="en-US" sz="1400" b="1" dirty="0">
              <a:effectLst>
                <a:outerShdw blurRad="38100" dist="38100" dir="2700000" algn="tl">
                  <a:srgbClr val="000000">
                    <a:alpha val="43137"/>
                  </a:srgbClr>
                </a:outerShdw>
              </a:effectLst>
              <a:sym typeface="+mn-lt"/>
            </a:endParaRPr>
          </a:p>
        </p:txBody>
      </p:sp>
      <p:sp>
        <p:nvSpPr>
          <p:cNvPr id="8" name="Text Placeholder 2"/>
          <p:cNvSpPr>
            <a:spLocks noGrp="1"/>
          </p:cNvSpPr>
          <p:nvPr>
            <p:custDataLst>
              <p:tags r:id="rId23"/>
            </p:custDataLst>
          </p:nvPr>
        </p:nvSpPr>
        <p:spPr bwMode="auto">
          <a:xfrm>
            <a:off x="4127500" y="5222875"/>
            <a:ext cx="1290638" cy="425450"/>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B94F8E8E-EE74-43C5-946C-8AB2DAE3B95C}" type="datetime'Mo''''yen g''''a''p a''n''nue''l à'''''' c''''''om''bler'''''">
              <a:rPr lang="en-US" altLang="en-US" sz="1400" b="1"/>
              <a:pPr marL="0" indent="0" algn="ctr">
                <a:lnSpc>
                  <a:spcPct val="100000"/>
                </a:lnSpc>
                <a:spcBef>
                  <a:spcPct val="0"/>
                </a:spcBef>
                <a:spcAft>
                  <a:spcPct val="0"/>
                </a:spcAft>
                <a:buNone/>
              </a:pPr>
              <a:t>Moyen gap annuel à combler</a:t>
            </a:fld>
            <a:endParaRPr lang="en-US" sz="1400" b="1" dirty="0">
              <a:sym typeface="+mn-lt"/>
            </a:endParaRPr>
          </a:p>
        </p:txBody>
      </p:sp>
      <p:sp>
        <p:nvSpPr>
          <p:cNvPr id="42" name="Text Placeholder 2"/>
          <p:cNvSpPr>
            <a:spLocks noGrp="1"/>
          </p:cNvSpPr>
          <p:nvPr>
            <p:custDataLst>
              <p:tags r:id="rId24"/>
            </p:custDataLst>
          </p:nvPr>
        </p:nvSpPr>
        <p:spPr bwMode="gray">
          <a:xfrm>
            <a:off x="1649413" y="3729038"/>
            <a:ext cx="241300"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6988" tIns="0" rIns="2698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AE4D9F6F-A5F2-4249-A77B-66BBE6450EF7}" type="datetime'''''''''''''''''''''''4''''''''''3'''''''''''">
              <a:rPr lang="en-US" altLang="en-US" sz="1450">
                <a:solidFill>
                  <a:schemeClr val="bg1"/>
                </a:solidFill>
                <a:sym typeface="+mn-lt"/>
              </a:rPr>
              <a:pPr marL="0" indent="0" algn="ctr">
                <a:lnSpc>
                  <a:spcPct val="100000"/>
                </a:lnSpc>
                <a:spcBef>
                  <a:spcPct val="0"/>
                </a:spcBef>
                <a:spcAft>
                  <a:spcPct val="0"/>
                </a:spcAft>
                <a:buNone/>
              </a:pPr>
              <a:t>43</a:t>
            </a:fld>
            <a:endParaRPr lang="en-US" sz="1450" dirty="0">
              <a:solidFill>
                <a:schemeClr val="bg1"/>
              </a:solidFill>
              <a:sym typeface="+mn-lt"/>
            </a:endParaRPr>
          </a:p>
        </p:txBody>
      </p:sp>
      <p:sp>
        <p:nvSpPr>
          <p:cNvPr id="36" name="Text Placeholder 2"/>
          <p:cNvSpPr>
            <a:spLocks noGrp="1"/>
          </p:cNvSpPr>
          <p:nvPr>
            <p:custDataLst>
              <p:tags r:id="rId25"/>
            </p:custDataLst>
          </p:nvPr>
        </p:nvSpPr>
        <p:spPr bwMode="auto">
          <a:xfrm>
            <a:off x="5624513" y="5222875"/>
            <a:ext cx="1300163" cy="10636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67DB3C3A-29D2-48E4-A418-20D8297ECC1C}" type="thinkcell&lt;?xml version=&quot;1.0&quot; encoding=&quot;UTF-16&quot; standalone=&quot;yes&quot;?&gt;&lt;root reqver=&quot;23045&quot;&gt;&lt;version val=&quot;25133&quot;/&gt;&lt;PersistentType&gt;&lt;m_guid val=&quot;7a8b9cdf-9f33-48aa-b68e-96d19ea899b2&quot;/&gt;&lt;m_prec&gt;&lt;m_yearfmt&gt;&lt;begin val=&quot;0&quot;/&gt;&lt;end val=&quot;4&quot;/&gt;&lt;/m_yearfmt&gt;&lt;/m_prec&gt;&lt;/PersistentType&gt;&lt;/root&gt;">
              <a:rPr lang="en-US" altLang="en-US" sz="1400" b="1"/>
              <a:pPr marL="0" indent="0" algn="ctr">
                <a:lnSpc>
                  <a:spcPct val="100000"/>
                </a:lnSpc>
                <a:spcBef>
                  <a:spcPct val="0"/>
                </a:spcBef>
                <a:spcAft>
                  <a:spcPct val="0"/>
                </a:spcAft>
                <a:buNone/>
              </a:pPr>
              <a:t>Augmentation du pourcentage du budget de l’Etat alloué à la santé de 8,2% à 9,2%</a:t>
            </a:fld>
            <a:endParaRPr lang="en-US" sz="1400" b="1" dirty="0">
              <a:sym typeface="+mn-lt"/>
            </a:endParaRPr>
          </a:p>
        </p:txBody>
      </p:sp>
      <p:sp>
        <p:nvSpPr>
          <p:cNvPr id="41" name="Text Placeholder 2"/>
          <p:cNvSpPr>
            <a:spLocks noGrp="1"/>
          </p:cNvSpPr>
          <p:nvPr>
            <p:custDataLst>
              <p:tags r:id="rId26"/>
            </p:custDataLst>
          </p:nvPr>
        </p:nvSpPr>
        <p:spPr bwMode="auto">
          <a:xfrm>
            <a:off x="7131050" y="5222875"/>
            <a:ext cx="1290638" cy="425450"/>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D518BAFA-C991-43C9-868E-9CACEBCFC90D}" type="datetime'M''''''oyen g''ap a''n''''nue''l ''''à co''''''''''mble''r'">
              <a:rPr lang="en-US" altLang="en-US" sz="1400" b="1"/>
              <a:pPr marL="0" indent="0" algn="ctr">
                <a:lnSpc>
                  <a:spcPct val="100000"/>
                </a:lnSpc>
                <a:spcBef>
                  <a:spcPct val="0"/>
                </a:spcBef>
                <a:spcAft>
                  <a:spcPct val="0"/>
                </a:spcAft>
                <a:buNone/>
              </a:pPr>
              <a:t>Moyen gap annuel à combler</a:t>
            </a:fld>
            <a:endParaRPr lang="en-US" sz="1400" b="1" dirty="0">
              <a:sym typeface="+mn-lt"/>
            </a:endParaRPr>
          </a:p>
        </p:txBody>
      </p:sp>
      <p:sp>
        <p:nvSpPr>
          <p:cNvPr id="46" name="Text Placeholder 2"/>
          <p:cNvSpPr>
            <a:spLocks noGrp="1"/>
          </p:cNvSpPr>
          <p:nvPr>
            <p:custDataLst>
              <p:tags r:id="rId27"/>
            </p:custDataLst>
          </p:nvPr>
        </p:nvSpPr>
        <p:spPr bwMode="gray">
          <a:xfrm>
            <a:off x="4651375" y="3462338"/>
            <a:ext cx="241300"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6988" tIns="0" rIns="2698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71C2F224-35A6-44B8-95A9-A24E26CA6B8A}" type="datetime'''''''3''''''''''''''''''4'''''''''">
              <a:rPr lang="en-US" altLang="en-US" sz="1450">
                <a:solidFill>
                  <a:schemeClr val="bg1"/>
                </a:solidFill>
                <a:sym typeface="+mn-lt"/>
              </a:rPr>
              <a:pPr marL="0" indent="0" algn="ctr">
                <a:lnSpc>
                  <a:spcPct val="100000"/>
                </a:lnSpc>
                <a:spcBef>
                  <a:spcPct val="0"/>
                </a:spcBef>
                <a:spcAft>
                  <a:spcPct val="0"/>
                </a:spcAft>
                <a:buNone/>
              </a:pPr>
              <a:t>34</a:t>
            </a:fld>
            <a:endParaRPr lang="en-US" sz="1450" dirty="0">
              <a:solidFill>
                <a:schemeClr val="bg1"/>
              </a:solidFill>
              <a:sym typeface="+mn-lt"/>
            </a:endParaRPr>
          </a:p>
        </p:txBody>
      </p:sp>
      <p:sp>
        <p:nvSpPr>
          <p:cNvPr id="43" name="Text Placeholder 2"/>
          <p:cNvSpPr>
            <a:spLocks noGrp="1"/>
          </p:cNvSpPr>
          <p:nvPr>
            <p:custDataLst>
              <p:tags r:id="rId28"/>
            </p:custDataLst>
          </p:nvPr>
        </p:nvSpPr>
        <p:spPr bwMode="auto">
          <a:xfrm>
            <a:off x="203200" y="1879600"/>
            <a:ext cx="1635125" cy="266700"/>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r>
              <a:rPr lang="en-US" altLang="en-US" sz="1750" dirty="0">
                <a:sym typeface="+mn-lt"/>
              </a:rPr>
              <a:t>$ million (annuel) </a:t>
            </a:r>
            <a:endParaRPr lang="en-US" sz="1750" dirty="0">
              <a:sym typeface="+mn-lt"/>
            </a:endParaRPr>
          </a:p>
        </p:txBody>
      </p:sp>
      <p:sp>
        <p:nvSpPr>
          <p:cNvPr id="2" name="Title 1"/>
          <p:cNvSpPr>
            <a:spLocks noGrp="1"/>
          </p:cNvSpPr>
          <p:nvPr>
            <p:ph type="title"/>
          </p:nvPr>
        </p:nvSpPr>
        <p:spPr>
          <a:xfrm>
            <a:off x="534988" y="70445"/>
            <a:ext cx="7886700" cy="1325563"/>
          </a:xfrm>
        </p:spPr>
        <p:txBody>
          <a:bodyPr>
            <a:noAutofit/>
          </a:bodyPr>
          <a:lstStyle/>
          <a:p>
            <a:pPr algn="ctr"/>
            <a:r>
              <a:rPr lang="fr-FR" sz="2400" b="1" dirty="0" smtClean="0"/>
              <a:t>Une moyenne du gap de $34 millions pour les prestations de service SRMNIA reste pour les trois prochaines années, mais une augmentation du budget de l’Etat de 1% pour la santé pourrait réduire ce gap d’environ 50%.</a:t>
            </a:r>
            <a:endParaRPr lang="en-US" sz="2400" b="1" dirty="0"/>
          </a:p>
        </p:txBody>
      </p:sp>
    </p:spTree>
    <p:extLst>
      <p:ext uri="{BB962C8B-B14F-4D97-AF65-F5344CB8AC3E}">
        <p14:creationId xmlns:p14="http://schemas.microsoft.com/office/powerpoint/2010/main" val="4002875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92020"/>
            <a:ext cx="7886700" cy="145862"/>
          </a:xfrm>
        </p:spPr>
        <p:txBody>
          <a:bodyPr>
            <a:normAutofit fontScale="90000"/>
          </a:bodyPr>
          <a:lstStyle/>
          <a:p>
            <a:r>
              <a:rPr lang="fr-FR" sz="3600" dirty="0" smtClean="0"/>
              <a:t>En outre, plusieurs fonds sont annoncés pour la SRMNIA et les maladies reliées </a:t>
            </a:r>
            <a:endParaRPr lang="en-US" sz="3600" dirty="0"/>
          </a:p>
        </p:txBody>
      </p:sp>
      <p:sp>
        <p:nvSpPr>
          <p:cNvPr id="3" name="Slide Number Placeholder 2"/>
          <p:cNvSpPr>
            <a:spLocks noGrp="1"/>
          </p:cNvSpPr>
          <p:nvPr>
            <p:ph type="sldNum" sz="quarter" idx="12"/>
          </p:nvPr>
        </p:nvSpPr>
        <p:spPr/>
        <p:txBody>
          <a:bodyPr/>
          <a:lstStyle/>
          <a:p>
            <a:fld id="{1CC95BC0-39EB-458F-84A4-488FFB81920F}" type="slidenum">
              <a:rPr lang="en-US" smtClean="0"/>
              <a:t>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014820802"/>
              </p:ext>
            </p:extLst>
          </p:nvPr>
        </p:nvGraphicFramePr>
        <p:xfrm>
          <a:off x="628651" y="1566081"/>
          <a:ext cx="7886700" cy="4389120"/>
        </p:xfrm>
        <a:graphic>
          <a:graphicData uri="http://schemas.openxmlformats.org/drawingml/2006/table">
            <a:tbl>
              <a:tblPr firstRow="1" firstCol="1" bandRow="1">
                <a:tableStyleId>{5C22544A-7EE6-4342-B048-85BDC9FD1C3A}</a:tableStyleId>
              </a:tblPr>
              <a:tblGrid>
                <a:gridCol w="1654766"/>
                <a:gridCol w="2935005"/>
                <a:gridCol w="1404481"/>
                <a:gridCol w="1892448"/>
              </a:tblGrid>
              <a:tr h="182880">
                <a:tc>
                  <a:txBody>
                    <a:bodyPr/>
                    <a:lstStyle/>
                    <a:p>
                      <a:pPr marL="0" marR="0">
                        <a:spcBef>
                          <a:spcPts val="0"/>
                        </a:spcBef>
                        <a:spcAft>
                          <a:spcPts val="0"/>
                        </a:spcAft>
                      </a:pPr>
                      <a:r>
                        <a:rPr lang="fr-FR" sz="1600" dirty="0">
                          <a:effectLst/>
                        </a:rPr>
                        <a:t>Sources de financement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Projets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Années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disponibles </a:t>
                      </a:r>
                      <a:endParaRPr lang="en-US" sz="1600" dirty="0">
                        <a:effectLst/>
                      </a:endParaRPr>
                    </a:p>
                    <a:p>
                      <a:pPr marL="0" marR="0">
                        <a:spcBef>
                          <a:spcPts val="0"/>
                        </a:spcBef>
                        <a:spcAft>
                          <a:spcPts val="0"/>
                        </a:spcAft>
                      </a:pPr>
                      <a:r>
                        <a:rPr lang="fr-FR" sz="1600" dirty="0">
                          <a:effectLst/>
                        </a:rPr>
                        <a:t>($ million)</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L’Etat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Augmentation de l’allocation gouvernementale à la Santé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Annuel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t>
                      </a:r>
                      <a:r>
                        <a:rPr lang="fr-FR" sz="1600" dirty="0" smtClean="0">
                          <a:effectLst/>
                        </a:rPr>
                        <a:t>18</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FM - Paludisme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paludisme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2018-2020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55.7</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BM</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FBR / Fonds SRMNIA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2018-2022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45</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FM - VIH/SIDA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VIH/SIDA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2018-2020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40.6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GIZ</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SRMNIA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2019-2021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smtClean="0">
                          <a:effectLst/>
                          <a:latin typeface="+mn-lt"/>
                          <a:ea typeface="+mn-ea"/>
                          <a:cs typeface="+mn-cs"/>
                        </a:rPr>
                        <a:t>11</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UE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PASA 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2020-?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FM - TB</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TB</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2018-2020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7.8</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GFF</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smtClean="0">
                          <a:effectLst/>
                        </a:rPr>
                        <a:t>Renforcement</a:t>
                      </a:r>
                      <a:r>
                        <a:rPr lang="fr-FR" sz="1600" baseline="0" dirty="0" smtClean="0">
                          <a:effectLst/>
                        </a:rPr>
                        <a:t> de capacité</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2018-2022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5</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PLAN Guinée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À déterminer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2018-2022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UNICEF</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régulier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2018-?</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UNFPA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régulier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2018-?</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OMS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régulier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Bi -annuel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PMI</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Fonds régulier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Annuel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Secteur privé</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Partenariats publics-privés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N/A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82880">
                <a:tc>
                  <a:txBody>
                    <a:bodyPr/>
                    <a:lstStyle/>
                    <a:p>
                      <a:pPr marL="0" marR="0">
                        <a:spcBef>
                          <a:spcPts val="0"/>
                        </a:spcBef>
                        <a:spcAft>
                          <a:spcPts val="0"/>
                        </a:spcAft>
                      </a:pPr>
                      <a:r>
                        <a:rPr lang="fr-FR" sz="1600" dirty="0">
                          <a:effectLst/>
                        </a:rPr>
                        <a:t>Total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fr-FR" sz="1600" dirty="0">
                          <a:effectLst/>
                        </a:rPr>
                        <a:t>Au moins $200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
        <p:nvSpPr>
          <p:cNvPr id="7" name="Rectangle 6"/>
          <p:cNvSpPr/>
          <p:nvPr/>
        </p:nvSpPr>
        <p:spPr>
          <a:xfrm>
            <a:off x="628651" y="977149"/>
            <a:ext cx="7886700" cy="53552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Résumé de fonds annoncés (hors engagements en cours de mise en œuvre) </a:t>
            </a:r>
            <a:endParaRPr lang="fr-FR" b="1" dirty="0" smtClean="0"/>
          </a:p>
          <a:p>
            <a:pPr algn="ctr"/>
            <a:r>
              <a:rPr lang="fr-FR" b="1" dirty="0" smtClean="0"/>
              <a:t>pour </a:t>
            </a:r>
            <a:r>
              <a:rPr lang="fr-FR" b="1" dirty="0"/>
              <a:t>la santé</a:t>
            </a:r>
            <a:r>
              <a:rPr lang="fr-FR" b="1" dirty="0" smtClean="0"/>
              <a:t> </a:t>
            </a:r>
            <a:endParaRPr lang="en-US" b="1" dirty="0"/>
          </a:p>
        </p:txBody>
      </p:sp>
      <p:sp>
        <p:nvSpPr>
          <p:cNvPr id="8" name="Rounded Rectangle 7"/>
          <p:cNvSpPr/>
          <p:nvPr/>
        </p:nvSpPr>
        <p:spPr>
          <a:xfrm>
            <a:off x="112736" y="6005348"/>
            <a:ext cx="8918530" cy="70231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On devrait déterminer comment allouer ces fonds aux interventions à haut impact et aux gaps les plus importants dans le système de santé. </a:t>
            </a:r>
            <a:endParaRPr lang="en-US" b="1" dirty="0"/>
          </a:p>
        </p:txBody>
      </p:sp>
    </p:spTree>
    <p:extLst>
      <p:ext uri="{BB962C8B-B14F-4D97-AF65-F5344CB8AC3E}">
        <p14:creationId xmlns:p14="http://schemas.microsoft.com/office/powerpoint/2010/main" val="1585153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custDataLst>
              <p:tags r:id="rId2"/>
            </p:custDataLst>
            <p:extLst>
              <p:ext uri="{D42A27DB-BD31-4B8C-83A1-F6EECF244321}">
                <p14:modId xmlns:p14="http://schemas.microsoft.com/office/powerpoint/2010/main" val="3015253047"/>
              </p:ext>
            </p:extLst>
          </p:nvPr>
        </p:nvGraphicFramePr>
        <p:xfrm>
          <a:off x="1192" y="858442"/>
          <a:ext cx="1190" cy="1190"/>
        </p:xfrm>
        <a:graphic>
          <a:graphicData uri="http://schemas.openxmlformats.org/presentationml/2006/ole">
            <mc:AlternateContent xmlns:mc="http://schemas.openxmlformats.org/markup-compatibility/2006">
              <mc:Choice xmlns:v="urn:schemas-microsoft-com:vml" Requires="v">
                <p:oleObj spid="_x0000_s11396" name="think-cell Slide" r:id="rId35" imgW="530" imgH="528" progId="TCLayout.ActiveDocument.1">
                  <p:embed/>
                </p:oleObj>
              </mc:Choice>
              <mc:Fallback>
                <p:oleObj name="think-cell Slide" r:id="rId35" imgW="530" imgH="528" progId="TCLayout.ActiveDocument.1">
                  <p:embed/>
                  <p:pic>
                    <p:nvPicPr>
                      <p:cNvPr id="0" name=""/>
                      <p:cNvPicPr/>
                      <p:nvPr/>
                    </p:nvPicPr>
                    <p:blipFill>
                      <a:blip r:embed="rId36"/>
                      <a:stretch>
                        <a:fillRect/>
                      </a:stretch>
                    </p:blipFill>
                    <p:spPr>
                      <a:xfrm>
                        <a:off x="1192" y="858442"/>
                        <a:ext cx="1190" cy="1190"/>
                      </a:xfrm>
                      <a:prstGeom prst="rect">
                        <a:avLst/>
                      </a:prstGeom>
                    </p:spPr>
                  </p:pic>
                </p:oleObj>
              </mc:Fallback>
            </mc:AlternateContent>
          </a:graphicData>
        </a:graphic>
      </p:graphicFrame>
      <p:sp>
        <p:nvSpPr>
          <p:cNvPr id="6" name="Rectangle 5" hidden="1"/>
          <p:cNvSpPr/>
          <p:nvPr>
            <p:custDataLst>
              <p:tags r:id="rId3"/>
            </p:custDataLst>
          </p:nvPr>
        </p:nvSpPr>
        <p:spPr bwMode="auto">
          <a:xfrm>
            <a:off x="0" y="857250"/>
            <a:ext cx="119063" cy="11906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2000" dirty="0">
              <a:sym typeface="+mn-lt"/>
            </a:endParaRPr>
          </a:p>
        </p:txBody>
      </p:sp>
      <p:sp>
        <p:nvSpPr>
          <p:cNvPr id="2" name="Title 1"/>
          <p:cNvSpPr>
            <a:spLocks noGrp="1"/>
          </p:cNvSpPr>
          <p:nvPr>
            <p:ph type="title"/>
          </p:nvPr>
        </p:nvSpPr>
        <p:spPr>
          <a:xfrm>
            <a:off x="259650" y="110926"/>
            <a:ext cx="8716775" cy="1325563"/>
          </a:xfrm>
        </p:spPr>
        <p:txBody>
          <a:bodyPr>
            <a:noAutofit/>
          </a:bodyPr>
          <a:lstStyle/>
          <a:p>
            <a:pPr algn="ctr"/>
            <a:r>
              <a:rPr lang="fr-FR" sz="2700" b="1" dirty="0" smtClean="0"/>
              <a:t>L’augmentation </a:t>
            </a:r>
            <a:r>
              <a:rPr lang="fr-FR" sz="2700" b="1" dirty="0"/>
              <a:t>moyenne du budget annuel nécessaire pour réussir les taux ciblés de couverture dans le DI par </a:t>
            </a:r>
            <a:r>
              <a:rPr lang="fr-FR" sz="2700" b="1" dirty="0" smtClean="0"/>
              <a:t>région.</a:t>
            </a:r>
            <a:endParaRPr lang="en-US" sz="2700" b="1" dirty="0"/>
          </a:p>
        </p:txBody>
      </p:sp>
      <p:graphicFrame>
        <p:nvGraphicFramePr>
          <p:cNvPr id="4" name="Object 3"/>
          <p:cNvGraphicFramePr>
            <a:graphicFrameLocks/>
          </p:cNvGraphicFramePr>
          <p:nvPr>
            <p:custDataLst>
              <p:tags r:id="rId4"/>
            </p:custDataLst>
            <p:extLst>
              <p:ext uri="{D42A27DB-BD31-4B8C-83A1-F6EECF244321}">
                <p14:modId xmlns:p14="http://schemas.microsoft.com/office/powerpoint/2010/main" val="1122113942"/>
              </p:ext>
            </p:extLst>
          </p:nvPr>
        </p:nvGraphicFramePr>
        <p:xfrm>
          <a:off x="1638300" y="2667000"/>
          <a:ext cx="6834941" cy="2522161"/>
        </p:xfrm>
        <a:graphic>
          <a:graphicData uri="http://schemas.openxmlformats.org/presentationml/2006/ole">
            <mc:AlternateContent xmlns:mc="http://schemas.openxmlformats.org/markup-compatibility/2006">
              <mc:Choice xmlns:v="urn:schemas-microsoft-com:vml" Requires="v">
                <p:oleObj spid="_x0000_s11397" name="Chart" r:id="rId37" imgW="6834941" imgH="2522161" progId="MSGraph.Chart.8">
                  <p:embed followColorScheme="full"/>
                </p:oleObj>
              </mc:Choice>
              <mc:Fallback>
                <p:oleObj name="Chart" r:id="rId37" imgW="6834941" imgH="2522161" progId="MSGraph.Chart.8">
                  <p:embed followColorScheme="full"/>
                  <p:pic>
                    <p:nvPicPr>
                      <p:cNvPr id="0" name=""/>
                      <p:cNvPicPr/>
                      <p:nvPr/>
                    </p:nvPicPr>
                    <p:blipFill>
                      <a:blip r:embed="rId38"/>
                      <a:stretch>
                        <a:fillRect/>
                      </a:stretch>
                    </p:blipFill>
                    <p:spPr>
                      <a:xfrm>
                        <a:off x="1638300" y="2667000"/>
                        <a:ext cx="6834941" cy="2522161"/>
                      </a:xfrm>
                      <a:prstGeom prst="rect">
                        <a:avLst/>
                      </a:prstGeom>
                    </p:spPr>
                  </p:pic>
                </p:oleObj>
              </mc:Fallback>
            </mc:AlternateContent>
          </a:graphicData>
        </a:graphic>
      </p:graphicFrame>
      <p:sp>
        <p:nvSpPr>
          <p:cNvPr id="37" name="Text Placeholder 2"/>
          <p:cNvSpPr>
            <a:spLocks noGrp="1"/>
          </p:cNvSpPr>
          <p:nvPr>
            <p:custDataLst>
              <p:tags r:id="rId5"/>
            </p:custDataLst>
          </p:nvPr>
        </p:nvSpPr>
        <p:spPr bwMode="gray">
          <a:xfrm>
            <a:off x="1536700" y="4956175"/>
            <a:ext cx="106363"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E4CD6E33-B4CB-45DB-8196-7A58EB33675D}" type="datetime'''''''''''''''''''''''''''''''0'''''">
              <a:rPr lang="en-US" altLang="en-US" sz="1650"/>
              <a:pPr marL="0" indent="0" algn="r">
                <a:lnSpc>
                  <a:spcPct val="100000"/>
                </a:lnSpc>
                <a:spcBef>
                  <a:spcPct val="0"/>
                </a:spcBef>
                <a:spcAft>
                  <a:spcPct val="0"/>
                </a:spcAft>
                <a:buNone/>
              </a:pPr>
              <a:t>0</a:t>
            </a:fld>
            <a:endParaRPr lang="en-US" sz="1650" dirty="0">
              <a:sym typeface="+mn-lt"/>
            </a:endParaRPr>
          </a:p>
        </p:txBody>
      </p:sp>
      <p:sp>
        <p:nvSpPr>
          <p:cNvPr id="48" name="Text Placeholder 2"/>
          <p:cNvSpPr>
            <a:spLocks noGrp="1"/>
          </p:cNvSpPr>
          <p:nvPr>
            <p:custDataLst>
              <p:tags r:id="rId6"/>
            </p:custDataLst>
          </p:nvPr>
        </p:nvSpPr>
        <p:spPr bwMode="gray">
          <a:xfrm>
            <a:off x="1385888" y="2659063"/>
            <a:ext cx="257175" cy="304800"/>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94929AF2-6A34-4E0B-B720-1DC5AD4F95BA}" type="datetime'''''''''1''''''''''''''''''''''''''''''''5'">
              <a:rPr lang="en-US" altLang="en-US" sz="2000">
                <a:sym typeface="+mn-lt"/>
              </a:rPr>
              <a:pPr marL="0" indent="0" algn="r">
                <a:lnSpc>
                  <a:spcPct val="100000"/>
                </a:lnSpc>
                <a:spcBef>
                  <a:spcPct val="0"/>
                </a:spcBef>
                <a:spcAft>
                  <a:spcPct val="0"/>
                </a:spcAft>
                <a:buNone/>
              </a:pPr>
              <a:t>15</a:t>
            </a:fld>
            <a:endParaRPr lang="en-US" sz="2000" dirty="0">
              <a:sym typeface="+mn-lt"/>
            </a:endParaRPr>
          </a:p>
        </p:txBody>
      </p:sp>
      <p:sp>
        <p:nvSpPr>
          <p:cNvPr id="47" name="Text Placeholder 2"/>
          <p:cNvSpPr>
            <a:spLocks noGrp="1"/>
          </p:cNvSpPr>
          <p:nvPr>
            <p:custDataLst>
              <p:tags r:id="rId7"/>
            </p:custDataLst>
          </p:nvPr>
        </p:nvSpPr>
        <p:spPr bwMode="gray">
          <a:xfrm>
            <a:off x="1514475" y="4175125"/>
            <a:ext cx="128588" cy="304800"/>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5D0DBFB2-2D72-467F-9A30-1361093F0B0B}" type="datetime'''''''''''''''''''''''''''''''''''''''''''5'''''''''''''''''">
              <a:rPr lang="en-US" altLang="en-US" sz="2000">
                <a:sym typeface="+mn-lt"/>
              </a:rPr>
              <a:pPr marL="0" indent="0" algn="r">
                <a:lnSpc>
                  <a:spcPct val="100000"/>
                </a:lnSpc>
                <a:spcBef>
                  <a:spcPct val="0"/>
                </a:spcBef>
                <a:spcAft>
                  <a:spcPct val="0"/>
                </a:spcAft>
                <a:buNone/>
              </a:pPr>
              <a:t>5</a:t>
            </a:fld>
            <a:endParaRPr lang="en-US" sz="2000" dirty="0">
              <a:sym typeface="+mn-lt"/>
            </a:endParaRPr>
          </a:p>
        </p:txBody>
      </p:sp>
      <p:sp>
        <p:nvSpPr>
          <p:cNvPr id="60" name="Text Placeholder 2"/>
          <p:cNvSpPr>
            <a:spLocks noGrp="1"/>
          </p:cNvSpPr>
          <p:nvPr>
            <p:custDataLst>
              <p:tags r:id="rId8"/>
            </p:custDataLst>
          </p:nvPr>
        </p:nvSpPr>
        <p:spPr bwMode="gray">
          <a:xfrm>
            <a:off x="1430338" y="3440113"/>
            <a:ext cx="212725"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ct val="0"/>
              </a:spcBef>
              <a:spcAft>
                <a:spcPct val="0"/>
              </a:spcAft>
              <a:buNone/>
            </a:pPr>
            <a:fld id="{F43AEFB4-6C1B-4073-8AD1-289AE4D872FA}" type="datetime'''''''''''''''''1''''''0'''">
              <a:rPr lang="en-US" altLang="en-US" sz="1650">
                <a:sym typeface="+mn-lt"/>
              </a:rPr>
              <a:pPr marL="0" indent="0" algn="r">
                <a:lnSpc>
                  <a:spcPct val="100000"/>
                </a:lnSpc>
                <a:spcBef>
                  <a:spcPct val="0"/>
                </a:spcBef>
                <a:spcAft>
                  <a:spcPct val="0"/>
                </a:spcAft>
                <a:buNone/>
              </a:pPr>
              <a:t>10</a:t>
            </a:fld>
            <a:endParaRPr lang="en-US" sz="1650" dirty="0">
              <a:sym typeface="+mn-lt"/>
            </a:endParaRPr>
          </a:p>
        </p:txBody>
      </p:sp>
      <p:sp>
        <p:nvSpPr>
          <p:cNvPr id="67" name="Text Placeholder 2"/>
          <p:cNvSpPr>
            <a:spLocks noGrp="1"/>
          </p:cNvSpPr>
          <p:nvPr>
            <p:custDataLst>
              <p:tags r:id="rId9"/>
            </p:custDataLst>
          </p:nvPr>
        </p:nvSpPr>
        <p:spPr bwMode="gray">
          <a:xfrm>
            <a:off x="2168525" y="3554413"/>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4F717F5B-A4C4-4D98-A777-067B7622B624}" type="datetime'''''''''8'''''''''''''''''''''''''''''''''''''''''''''''">
              <a:rPr lang="en-US" altLang="en-US" sz="1650">
                <a:solidFill>
                  <a:schemeClr val="bg1"/>
                </a:solidFill>
              </a:rPr>
              <a:pPr marL="0" indent="0" algn="ctr">
                <a:lnSpc>
                  <a:spcPct val="100000"/>
                </a:lnSpc>
                <a:spcBef>
                  <a:spcPct val="0"/>
                </a:spcBef>
                <a:spcAft>
                  <a:spcPct val="0"/>
                </a:spcAft>
                <a:buNone/>
              </a:pPr>
              <a:t>8</a:t>
            </a:fld>
            <a:endParaRPr lang="en-US" sz="1650" dirty="0">
              <a:solidFill>
                <a:schemeClr val="bg1"/>
              </a:solidFill>
              <a:sym typeface="+mn-lt"/>
            </a:endParaRPr>
          </a:p>
        </p:txBody>
      </p:sp>
      <p:sp>
        <p:nvSpPr>
          <p:cNvPr id="8" name="Text Placeholder 2"/>
          <p:cNvSpPr>
            <a:spLocks noGrp="1"/>
          </p:cNvSpPr>
          <p:nvPr>
            <p:custDataLst>
              <p:tags r:id="rId10"/>
            </p:custDataLst>
          </p:nvPr>
        </p:nvSpPr>
        <p:spPr bwMode="auto">
          <a:xfrm>
            <a:off x="3406775" y="5207000"/>
            <a:ext cx="949325" cy="2508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031BD432-D652-4CF8-A78C-64141942A614}" type="datetime'N''''''''’Zé''''''r''é''''''''k''''''''''''''''''or''''é'''">
              <a:rPr lang="en-US" altLang="en-US" sz="1650"/>
              <a:pPr marL="0" indent="0" algn="ctr">
                <a:lnSpc>
                  <a:spcPct val="100000"/>
                </a:lnSpc>
                <a:spcBef>
                  <a:spcPct val="0"/>
                </a:spcBef>
                <a:spcAft>
                  <a:spcPct val="0"/>
                </a:spcAft>
                <a:buNone/>
              </a:pPr>
              <a:t>N’Zérékoré</a:t>
            </a:fld>
            <a:endParaRPr lang="en-US" sz="1650" dirty="0">
              <a:sym typeface="+mn-lt"/>
            </a:endParaRPr>
          </a:p>
        </p:txBody>
      </p:sp>
      <p:sp>
        <p:nvSpPr>
          <p:cNvPr id="7" name="Text Placeholder 2"/>
          <p:cNvSpPr>
            <a:spLocks noGrp="1"/>
          </p:cNvSpPr>
          <p:nvPr>
            <p:custDataLst>
              <p:tags r:id="rId11"/>
            </p:custDataLst>
          </p:nvPr>
        </p:nvSpPr>
        <p:spPr bwMode="auto">
          <a:xfrm>
            <a:off x="2797175" y="5207000"/>
            <a:ext cx="536575" cy="2508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49A6DD36-F2B0-4670-90EF-3F6B5D83441B}" type="datetime'K''''i''n''''''d''''''''''''''i''''a'''''''''''''''''">
              <a:rPr lang="en-US" altLang="en-US" sz="1650"/>
              <a:pPr marL="0" indent="0" algn="ctr">
                <a:lnSpc>
                  <a:spcPct val="100000"/>
                </a:lnSpc>
                <a:spcBef>
                  <a:spcPct val="0"/>
                </a:spcBef>
                <a:spcAft>
                  <a:spcPct val="0"/>
                </a:spcAft>
                <a:buNone/>
              </a:pPr>
              <a:t>Kindia</a:t>
            </a:fld>
            <a:endParaRPr lang="en-US" sz="1650" dirty="0">
              <a:sym typeface="+mn-lt"/>
            </a:endParaRPr>
          </a:p>
        </p:txBody>
      </p:sp>
      <p:sp>
        <p:nvSpPr>
          <p:cNvPr id="13" name="Text Placeholder 2"/>
          <p:cNvSpPr>
            <a:spLocks noGrp="1"/>
          </p:cNvSpPr>
          <p:nvPr>
            <p:custDataLst>
              <p:tags r:id="rId12"/>
            </p:custDataLst>
          </p:nvPr>
        </p:nvSpPr>
        <p:spPr bwMode="gray">
          <a:xfrm>
            <a:off x="2930525" y="3762375"/>
            <a:ext cx="271463"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r>
              <a:rPr lang="en-US" altLang="en-US" sz="1650" dirty="0"/>
              <a:t>~</a:t>
            </a:r>
            <a:fld id="{F701C977-FACD-4322-8E56-C053564B63D5}" type="datetime'''''''''''''''''''''''''''''''''''''7'''''''''''''''''''''">
              <a:rPr lang="en-US" altLang="en-US" sz="1650"/>
              <a:pPr marL="0" indent="0" algn="ctr">
                <a:lnSpc>
                  <a:spcPct val="100000"/>
                </a:lnSpc>
                <a:spcBef>
                  <a:spcPct val="0"/>
                </a:spcBef>
                <a:spcAft>
                  <a:spcPct val="0"/>
                </a:spcAft>
                <a:buNone/>
              </a:pPr>
              <a:t>7</a:t>
            </a:fld>
            <a:endParaRPr lang="en-US" sz="1650" dirty="0">
              <a:sym typeface="+mn-lt"/>
            </a:endParaRPr>
          </a:p>
        </p:txBody>
      </p:sp>
      <p:sp>
        <p:nvSpPr>
          <p:cNvPr id="12" name="Text Placeholder 2"/>
          <p:cNvSpPr>
            <a:spLocks noGrp="1"/>
          </p:cNvSpPr>
          <p:nvPr>
            <p:custDataLst>
              <p:tags r:id="rId13"/>
            </p:custDataLst>
          </p:nvPr>
        </p:nvSpPr>
        <p:spPr bwMode="gray">
          <a:xfrm>
            <a:off x="2062163" y="2809875"/>
            <a:ext cx="377825"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r>
              <a:rPr lang="en-US" altLang="en-US" sz="1650" dirty="0"/>
              <a:t>~</a:t>
            </a:r>
            <a:fld id="{0B43FF96-4C89-44A2-88C0-C116EAE3FCAE}" type="datetime'''''''''''''''''''''''''1''''''''''''''''''''''''''3'''''">
              <a:rPr lang="en-US" altLang="en-US" sz="1650"/>
              <a:pPr marL="0" indent="0" algn="ctr">
                <a:lnSpc>
                  <a:spcPct val="100000"/>
                </a:lnSpc>
                <a:spcBef>
                  <a:spcPct val="0"/>
                </a:spcBef>
                <a:spcAft>
                  <a:spcPct val="0"/>
                </a:spcAft>
                <a:buNone/>
              </a:pPr>
              <a:t>13</a:t>
            </a:fld>
            <a:endParaRPr lang="en-US" sz="1650" dirty="0">
              <a:sym typeface="+mn-lt"/>
            </a:endParaRPr>
          </a:p>
        </p:txBody>
      </p:sp>
      <p:sp>
        <p:nvSpPr>
          <p:cNvPr id="95" name="Text Placeholder 2"/>
          <p:cNvSpPr>
            <a:spLocks noGrp="1"/>
          </p:cNvSpPr>
          <p:nvPr>
            <p:custDataLst>
              <p:tags r:id="rId14"/>
            </p:custDataLst>
          </p:nvPr>
        </p:nvSpPr>
        <p:spPr bwMode="gray">
          <a:xfrm>
            <a:off x="3798888" y="3975100"/>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3DC0A67E-03FA-483D-8298-F156E36717E4}" type="datetime'''''''''''''''''''''''''5'''''''">
              <a:rPr lang="en-US" altLang="en-US" sz="1650"/>
              <a:pPr marL="0" indent="0" algn="ctr">
                <a:lnSpc>
                  <a:spcPct val="100000"/>
                </a:lnSpc>
                <a:spcBef>
                  <a:spcPct val="0"/>
                </a:spcBef>
                <a:spcAft>
                  <a:spcPct val="0"/>
                </a:spcAft>
                <a:buNone/>
              </a:pPr>
              <a:t>5</a:t>
            </a:fld>
            <a:endParaRPr lang="en-US" sz="1650" dirty="0">
              <a:sym typeface="+mn-lt"/>
            </a:endParaRPr>
          </a:p>
        </p:txBody>
      </p:sp>
      <p:sp>
        <p:nvSpPr>
          <p:cNvPr id="5" name="Text Placeholder 2"/>
          <p:cNvSpPr>
            <a:spLocks noGrp="1"/>
          </p:cNvSpPr>
          <p:nvPr>
            <p:custDataLst>
              <p:tags r:id="rId15"/>
            </p:custDataLst>
          </p:nvPr>
        </p:nvSpPr>
        <p:spPr bwMode="auto">
          <a:xfrm>
            <a:off x="1936750" y="5207000"/>
            <a:ext cx="630238" cy="2508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5742917E-94DF-4E12-90C6-FB7EA47D5B94}" type="datetime'''''''''''''''''''''''K''''''''''''a''''nka''n'''''''''''">
              <a:rPr lang="en-US" altLang="en-US" sz="1650"/>
              <a:pPr marL="0" indent="0" algn="ctr">
                <a:lnSpc>
                  <a:spcPct val="100000"/>
                </a:lnSpc>
                <a:spcBef>
                  <a:spcPct val="0"/>
                </a:spcBef>
                <a:spcAft>
                  <a:spcPct val="0"/>
                </a:spcAft>
                <a:buNone/>
              </a:pPr>
              <a:t>Kankan</a:t>
            </a:fld>
            <a:endParaRPr lang="en-US" sz="1650" dirty="0">
              <a:sym typeface="+mn-lt"/>
            </a:endParaRPr>
          </a:p>
        </p:txBody>
      </p:sp>
      <p:sp>
        <p:nvSpPr>
          <p:cNvPr id="66" name="Text Placeholder 2"/>
          <p:cNvSpPr>
            <a:spLocks noGrp="1"/>
          </p:cNvSpPr>
          <p:nvPr>
            <p:custDataLst>
              <p:tags r:id="rId16"/>
            </p:custDataLst>
          </p:nvPr>
        </p:nvSpPr>
        <p:spPr bwMode="gray">
          <a:xfrm>
            <a:off x="2168525" y="4551363"/>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1A0027C6-ADB5-4129-86E0-B86B007E7356}" type="datetime'''''''''''''''5'''''''''''''''''''''''">
              <a:rPr lang="en-US" altLang="en-US" sz="1650">
                <a:solidFill>
                  <a:schemeClr val="bg1"/>
                </a:solidFill>
                <a:sym typeface="+mn-lt"/>
              </a:rPr>
              <a:pPr marL="0" indent="0" algn="ctr">
                <a:lnSpc>
                  <a:spcPct val="100000"/>
                </a:lnSpc>
                <a:spcBef>
                  <a:spcPct val="0"/>
                </a:spcBef>
                <a:spcAft>
                  <a:spcPct val="0"/>
                </a:spcAft>
                <a:buNone/>
              </a:pPr>
              <a:t>5</a:t>
            </a:fld>
            <a:endParaRPr lang="en-US" sz="1650" dirty="0">
              <a:solidFill>
                <a:schemeClr val="bg1"/>
              </a:solidFill>
              <a:sym typeface="+mn-lt"/>
            </a:endParaRPr>
          </a:p>
        </p:txBody>
      </p:sp>
      <p:sp>
        <p:nvSpPr>
          <p:cNvPr id="70" name="Text Placeholder 2"/>
          <p:cNvSpPr>
            <a:spLocks noGrp="1"/>
          </p:cNvSpPr>
          <p:nvPr>
            <p:custDataLst>
              <p:tags r:id="rId17"/>
            </p:custDataLst>
          </p:nvPr>
        </p:nvSpPr>
        <p:spPr bwMode="gray">
          <a:xfrm>
            <a:off x="2982913" y="4156075"/>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76CC495E-6D9D-461E-A766-E8CF0DE64B95}" type="datetime'''''''''''''''''''3'''''''''''''''''''''''">
              <a:rPr lang="en-US" altLang="en-US" sz="1650">
                <a:solidFill>
                  <a:schemeClr val="bg1"/>
                </a:solidFill>
              </a:rPr>
              <a:pPr marL="0" indent="0" algn="ctr">
                <a:lnSpc>
                  <a:spcPct val="100000"/>
                </a:lnSpc>
                <a:spcBef>
                  <a:spcPct val="0"/>
                </a:spcBef>
                <a:spcAft>
                  <a:spcPct val="0"/>
                </a:spcAft>
                <a:buNone/>
              </a:pPr>
              <a:t>3</a:t>
            </a:fld>
            <a:endParaRPr lang="en-US" sz="1650" dirty="0">
              <a:solidFill>
                <a:schemeClr val="bg1"/>
              </a:solidFill>
              <a:sym typeface="+mn-lt"/>
            </a:endParaRPr>
          </a:p>
        </p:txBody>
      </p:sp>
      <p:sp>
        <p:nvSpPr>
          <p:cNvPr id="69" name="Text Placeholder 2"/>
          <p:cNvSpPr>
            <a:spLocks noGrp="1"/>
          </p:cNvSpPr>
          <p:nvPr>
            <p:custDataLst>
              <p:tags r:id="rId18"/>
            </p:custDataLst>
          </p:nvPr>
        </p:nvSpPr>
        <p:spPr bwMode="gray">
          <a:xfrm>
            <a:off x="2982913" y="4678363"/>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8BF4AA6B-D460-4F91-A105-006AF6ADAA08}" type="datetime'''''''''''''''''''''''''''''''''''''''''''''''''4'''">
              <a:rPr lang="en-US" altLang="en-US" sz="1650">
                <a:solidFill>
                  <a:schemeClr val="bg1"/>
                </a:solidFill>
                <a:sym typeface="+mn-lt"/>
              </a:rPr>
              <a:pPr marL="0" indent="0" algn="ctr">
                <a:lnSpc>
                  <a:spcPct val="100000"/>
                </a:lnSpc>
                <a:spcBef>
                  <a:spcPct val="0"/>
                </a:spcBef>
                <a:spcAft>
                  <a:spcPct val="0"/>
                </a:spcAft>
                <a:buNone/>
              </a:pPr>
              <a:t>4</a:t>
            </a:fld>
            <a:endParaRPr lang="en-US" sz="1650" dirty="0">
              <a:solidFill>
                <a:schemeClr val="bg1"/>
              </a:solidFill>
              <a:sym typeface="+mn-lt"/>
            </a:endParaRPr>
          </a:p>
        </p:txBody>
      </p:sp>
      <p:sp>
        <p:nvSpPr>
          <p:cNvPr id="45" name="Text Placeholder 2"/>
          <p:cNvSpPr>
            <a:spLocks noGrp="1"/>
          </p:cNvSpPr>
          <p:nvPr>
            <p:custDataLst>
              <p:tags r:id="rId19"/>
            </p:custDataLst>
          </p:nvPr>
        </p:nvSpPr>
        <p:spPr bwMode="auto">
          <a:xfrm>
            <a:off x="252413" y="1817688"/>
            <a:ext cx="3182938" cy="63817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r>
              <a:rPr lang="fr-FR" altLang="en-US" sz="1400" dirty="0">
                <a:sym typeface="+mn-lt"/>
              </a:rPr>
              <a:t>L’augmentation moyenne du budget annuel </a:t>
            </a:r>
          </a:p>
          <a:p>
            <a:pPr marL="0" indent="0" algn="ctr">
              <a:lnSpc>
                <a:spcPct val="100000"/>
              </a:lnSpc>
              <a:spcBef>
                <a:spcPct val="0"/>
              </a:spcBef>
              <a:spcAft>
                <a:spcPct val="0"/>
              </a:spcAft>
              <a:buNone/>
            </a:pPr>
            <a:r>
              <a:rPr lang="fr-FR" altLang="en-US" sz="1400" dirty="0">
                <a:sym typeface="+mn-lt"/>
              </a:rPr>
              <a:t>nécessaire pour réussir les taux ciblés </a:t>
            </a:r>
          </a:p>
          <a:p>
            <a:pPr marL="0" indent="0" algn="ctr">
              <a:lnSpc>
                <a:spcPct val="100000"/>
              </a:lnSpc>
              <a:spcBef>
                <a:spcPct val="0"/>
              </a:spcBef>
              <a:spcAft>
                <a:spcPct val="0"/>
              </a:spcAft>
              <a:buNone/>
            </a:pPr>
            <a:r>
              <a:rPr lang="fr-FR" altLang="en-US" sz="1400" dirty="0">
                <a:sym typeface="+mn-lt"/>
              </a:rPr>
              <a:t>de couverture dans le DI par région ($M)</a:t>
            </a:r>
            <a:endParaRPr lang="en-US" sz="1400" dirty="0">
              <a:sym typeface="+mn-lt"/>
            </a:endParaRPr>
          </a:p>
        </p:txBody>
      </p:sp>
      <p:sp>
        <p:nvSpPr>
          <p:cNvPr id="100" name="Text Placeholder 2"/>
          <p:cNvSpPr>
            <a:spLocks noGrp="1"/>
          </p:cNvSpPr>
          <p:nvPr>
            <p:custDataLst>
              <p:tags r:id="rId20"/>
            </p:custDataLst>
          </p:nvPr>
        </p:nvSpPr>
        <p:spPr bwMode="gray">
          <a:xfrm>
            <a:off x="7883525" y="4614863"/>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AD28C40E-9AE8-424D-9330-E7C9F0799B7F}" type="datetime'''''''''''1'''''''''''''''''''''''''''''''''''''''''''''''''''">
              <a:rPr lang="en-US" altLang="en-US" sz="1650"/>
              <a:pPr marL="0" indent="0" algn="ctr">
                <a:lnSpc>
                  <a:spcPct val="100000"/>
                </a:lnSpc>
                <a:spcBef>
                  <a:spcPct val="0"/>
                </a:spcBef>
                <a:spcAft>
                  <a:spcPct val="0"/>
                </a:spcAft>
                <a:buNone/>
              </a:pPr>
              <a:t>1</a:t>
            </a:fld>
            <a:endParaRPr lang="en-US" sz="1650" dirty="0">
              <a:sym typeface="+mn-lt"/>
            </a:endParaRPr>
          </a:p>
        </p:txBody>
      </p:sp>
      <p:sp>
        <p:nvSpPr>
          <p:cNvPr id="19" name="Text Placeholder 2"/>
          <p:cNvSpPr>
            <a:spLocks noGrp="1"/>
          </p:cNvSpPr>
          <p:nvPr>
            <p:custDataLst>
              <p:tags r:id="rId21"/>
            </p:custDataLst>
          </p:nvPr>
        </p:nvSpPr>
        <p:spPr bwMode="auto">
          <a:xfrm>
            <a:off x="6934200" y="5207000"/>
            <a:ext cx="431800" cy="2508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AC8C8723-2E4E-4D6A-A7FA-BBB3CE81634C}" type="datetime'''''''''''''Bo''''''''''''''''''''''''''''k''''''''''''é'''''">
              <a:rPr lang="en-US" altLang="en-US" sz="1650"/>
              <a:pPr marL="0" indent="0" algn="ctr">
                <a:lnSpc>
                  <a:spcPct val="100000"/>
                </a:lnSpc>
                <a:spcBef>
                  <a:spcPct val="0"/>
                </a:spcBef>
                <a:spcAft>
                  <a:spcPct val="0"/>
                </a:spcAft>
                <a:buNone/>
              </a:pPr>
              <a:t>Boké</a:t>
            </a:fld>
            <a:endParaRPr lang="en-US" sz="1650" dirty="0">
              <a:sym typeface="+mn-lt"/>
            </a:endParaRPr>
          </a:p>
        </p:txBody>
      </p:sp>
      <p:sp>
        <p:nvSpPr>
          <p:cNvPr id="20" name="Text Placeholder 2"/>
          <p:cNvSpPr>
            <a:spLocks noGrp="1"/>
          </p:cNvSpPr>
          <p:nvPr>
            <p:custDataLst>
              <p:tags r:id="rId22"/>
            </p:custDataLst>
          </p:nvPr>
        </p:nvSpPr>
        <p:spPr bwMode="auto">
          <a:xfrm>
            <a:off x="7612063" y="5207000"/>
            <a:ext cx="709613" cy="2508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99D3D575-EA5D-4813-B9E8-916376599375}" type="datetime'''''''''''C''''''onak''''''''''''''''r''''''y'''">
              <a:rPr lang="en-US" altLang="en-US" sz="1650"/>
              <a:pPr marL="0" indent="0" algn="ctr">
                <a:lnSpc>
                  <a:spcPct val="100000"/>
                </a:lnSpc>
                <a:spcBef>
                  <a:spcPct val="0"/>
                </a:spcBef>
                <a:spcAft>
                  <a:spcPct val="0"/>
                </a:spcAft>
                <a:buNone/>
              </a:pPr>
              <a:t>Conakry</a:t>
            </a:fld>
            <a:endParaRPr lang="en-US" sz="1650" dirty="0">
              <a:sym typeface="+mn-lt"/>
            </a:endParaRPr>
          </a:p>
        </p:txBody>
      </p:sp>
      <p:sp>
        <p:nvSpPr>
          <p:cNvPr id="97" name="Text Placeholder 2"/>
          <p:cNvSpPr>
            <a:spLocks noGrp="1"/>
          </p:cNvSpPr>
          <p:nvPr>
            <p:custDataLst>
              <p:tags r:id="rId23"/>
            </p:custDataLst>
          </p:nvPr>
        </p:nvSpPr>
        <p:spPr bwMode="gray">
          <a:xfrm>
            <a:off x="5437188" y="4105275"/>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FC536985-37E5-4F9A-A92D-655F51C4E5FB}" type="datetime'''''''''''''''''''''''''''''''''''''5'''''''">
              <a:rPr lang="en-US" altLang="en-US" sz="1650"/>
              <a:pPr marL="0" indent="0" algn="ctr">
                <a:lnSpc>
                  <a:spcPct val="100000"/>
                </a:lnSpc>
                <a:spcBef>
                  <a:spcPct val="0"/>
                </a:spcBef>
                <a:spcAft>
                  <a:spcPct val="0"/>
                </a:spcAft>
                <a:buNone/>
              </a:pPr>
              <a:t>5</a:t>
            </a:fld>
            <a:endParaRPr lang="en-US" sz="1650" dirty="0">
              <a:sym typeface="+mn-lt"/>
            </a:endParaRPr>
          </a:p>
        </p:txBody>
      </p:sp>
      <p:sp>
        <p:nvSpPr>
          <p:cNvPr id="16" name="Text Placeholder 2"/>
          <p:cNvSpPr>
            <a:spLocks noGrp="1"/>
          </p:cNvSpPr>
          <p:nvPr>
            <p:custDataLst>
              <p:tags r:id="rId24"/>
            </p:custDataLst>
          </p:nvPr>
        </p:nvSpPr>
        <p:spPr bwMode="auto">
          <a:xfrm>
            <a:off x="4354513" y="5207000"/>
            <a:ext cx="692150" cy="2508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628178F8-05D3-484F-84FD-0DF89DE72094}" type="datetime'Fa''''''''''''''''''''''r''''an''''''''''ah'">
              <a:rPr lang="en-US" altLang="en-US" sz="1650"/>
              <a:pPr marL="0" indent="0" algn="ctr">
                <a:lnSpc>
                  <a:spcPct val="100000"/>
                </a:lnSpc>
                <a:spcBef>
                  <a:spcPct val="0"/>
                </a:spcBef>
                <a:spcAft>
                  <a:spcPct val="0"/>
                </a:spcAft>
                <a:buNone/>
              </a:pPr>
              <a:t>Faranah</a:t>
            </a:fld>
            <a:endParaRPr lang="en-US" sz="1650" dirty="0">
              <a:sym typeface="+mn-lt"/>
            </a:endParaRPr>
          </a:p>
        </p:txBody>
      </p:sp>
      <p:sp>
        <p:nvSpPr>
          <p:cNvPr id="18" name="Text Placeholder 2"/>
          <p:cNvSpPr>
            <a:spLocks noGrp="1"/>
          </p:cNvSpPr>
          <p:nvPr>
            <p:custDataLst>
              <p:tags r:id="rId25"/>
            </p:custDataLst>
          </p:nvPr>
        </p:nvSpPr>
        <p:spPr bwMode="auto">
          <a:xfrm>
            <a:off x="5994400" y="5207000"/>
            <a:ext cx="679450" cy="2508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925CA568-95D6-4F87-B495-3F860D6DD0D6}" type="datetime'''''''Ma''''''''m''''''o''''u'''">
              <a:rPr lang="en-US" altLang="en-US" sz="1650"/>
              <a:pPr marL="0" indent="0" algn="ctr">
                <a:lnSpc>
                  <a:spcPct val="100000"/>
                </a:lnSpc>
                <a:spcBef>
                  <a:spcPct val="0"/>
                </a:spcBef>
                <a:spcAft>
                  <a:spcPct val="0"/>
                </a:spcAft>
                <a:buNone/>
              </a:pPr>
              <a:t>Mamou</a:t>
            </a:fld>
            <a:endParaRPr lang="en-US" sz="1650" dirty="0">
              <a:sym typeface="+mn-lt"/>
            </a:endParaRPr>
          </a:p>
        </p:txBody>
      </p:sp>
      <p:sp>
        <p:nvSpPr>
          <p:cNvPr id="99" name="Text Placeholder 2"/>
          <p:cNvSpPr>
            <a:spLocks noGrp="1"/>
          </p:cNvSpPr>
          <p:nvPr>
            <p:custDataLst>
              <p:tags r:id="rId26"/>
            </p:custDataLst>
          </p:nvPr>
        </p:nvSpPr>
        <p:spPr bwMode="gray">
          <a:xfrm>
            <a:off x="7067550" y="4333875"/>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EC50C419-DD24-45F2-9FC7-D0897DB03117}" type="datetime'3'''''''''''''''''''''''''''''''''''''''''''''">
              <a:rPr lang="en-US" altLang="en-US" sz="1650"/>
              <a:pPr marL="0" indent="0" algn="ctr">
                <a:lnSpc>
                  <a:spcPct val="100000"/>
                </a:lnSpc>
                <a:spcBef>
                  <a:spcPct val="0"/>
                </a:spcBef>
                <a:spcAft>
                  <a:spcPct val="0"/>
                </a:spcAft>
                <a:buNone/>
              </a:pPr>
              <a:t>3</a:t>
            </a:fld>
            <a:endParaRPr lang="en-US" sz="1650" dirty="0">
              <a:sym typeface="+mn-lt"/>
            </a:endParaRPr>
          </a:p>
        </p:txBody>
      </p:sp>
      <p:sp>
        <p:nvSpPr>
          <p:cNvPr id="96" name="Text Placeholder 2"/>
          <p:cNvSpPr>
            <a:spLocks noGrp="1"/>
          </p:cNvSpPr>
          <p:nvPr>
            <p:custDataLst>
              <p:tags r:id="rId27"/>
            </p:custDataLst>
          </p:nvPr>
        </p:nvSpPr>
        <p:spPr bwMode="gray">
          <a:xfrm>
            <a:off x="4618038" y="4073525"/>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EFE80562-3F0A-4553-98E0-EF230C6283F8}" type="datetime'5'''''''''''''''''''''''''''''''''''''''''''''''">
              <a:rPr lang="en-US" altLang="en-US" sz="1650"/>
              <a:pPr marL="0" indent="0" algn="ctr">
                <a:lnSpc>
                  <a:spcPct val="100000"/>
                </a:lnSpc>
                <a:spcBef>
                  <a:spcPct val="0"/>
                </a:spcBef>
                <a:spcAft>
                  <a:spcPct val="0"/>
                </a:spcAft>
                <a:buNone/>
              </a:pPr>
              <a:t>5</a:t>
            </a:fld>
            <a:endParaRPr lang="en-US" sz="1650" dirty="0">
              <a:sym typeface="+mn-lt"/>
            </a:endParaRPr>
          </a:p>
        </p:txBody>
      </p:sp>
      <p:sp>
        <p:nvSpPr>
          <p:cNvPr id="98" name="Text Placeholder 2"/>
          <p:cNvSpPr>
            <a:spLocks noGrp="1"/>
          </p:cNvSpPr>
          <p:nvPr>
            <p:custDataLst>
              <p:tags r:id="rId28"/>
            </p:custDataLst>
          </p:nvPr>
        </p:nvSpPr>
        <p:spPr bwMode="gray">
          <a:xfrm>
            <a:off x="6251575" y="4279900"/>
            <a:ext cx="166688" cy="2508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30163" tIns="0" rIns="30163" bIns="0" numCol="1" spcCol="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D708D26E-979C-4BB6-B388-CBBE37A99110}" type="datetime'''''''''3'''''''''''''''''''''''''''''''''''''''''''''''''''">
              <a:rPr lang="en-US" altLang="en-US" sz="1650"/>
              <a:pPr marL="0" indent="0" algn="ctr">
                <a:lnSpc>
                  <a:spcPct val="100000"/>
                </a:lnSpc>
                <a:spcBef>
                  <a:spcPct val="0"/>
                </a:spcBef>
                <a:spcAft>
                  <a:spcPct val="0"/>
                </a:spcAft>
                <a:buNone/>
              </a:pPr>
              <a:t>3</a:t>
            </a:fld>
            <a:endParaRPr lang="en-US" sz="1650" dirty="0">
              <a:sym typeface="+mn-lt"/>
            </a:endParaRPr>
          </a:p>
        </p:txBody>
      </p:sp>
      <p:sp>
        <p:nvSpPr>
          <p:cNvPr id="17" name="Text Placeholder 2"/>
          <p:cNvSpPr>
            <a:spLocks noGrp="1"/>
          </p:cNvSpPr>
          <p:nvPr>
            <p:custDataLst>
              <p:tags r:id="rId29"/>
            </p:custDataLst>
          </p:nvPr>
        </p:nvSpPr>
        <p:spPr bwMode="auto">
          <a:xfrm>
            <a:off x="5313363" y="5207000"/>
            <a:ext cx="414338" cy="250825"/>
          </a:xfrm>
          <a:prstGeom prst="rect">
            <a:avLst/>
          </a:prstGeom>
          <a:noFill/>
          <a:extLst>
            <a:ext uri="{909E8E84-426E-40DD-AFC4-6F175D3DCCD1}">
              <a14:hiddenFill xmlns:a14="http://schemas.microsoft.com/office/drawing/2010/main">
                <a:solidFill>
                  <a:scrgbClr r="0" g="0" b="0"/>
                </a:solidFill>
              </a14:hiddenFill>
            </a:ext>
          </a:extLst>
        </p:spPr>
        <p:txBody>
          <a:bodyPr vert="horz"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0"/>
              </a:spcBef>
              <a:spcAft>
                <a:spcPct val="0"/>
              </a:spcAft>
              <a:buNone/>
            </a:pPr>
            <a:fld id="{21C7C36E-0725-4CA2-ACBA-65183E7C0DD7}" type="datetime'''L''a''b''''''''''''''''''''''''''''''''''''''''''''é'''''">
              <a:rPr lang="en-US" altLang="en-US" sz="1650"/>
              <a:pPr marL="0" indent="0" algn="ctr">
                <a:lnSpc>
                  <a:spcPct val="100000"/>
                </a:lnSpc>
                <a:spcBef>
                  <a:spcPct val="0"/>
                </a:spcBef>
                <a:spcAft>
                  <a:spcPct val="0"/>
                </a:spcAft>
                <a:buNone/>
              </a:pPr>
              <a:t>Labé</a:t>
            </a:fld>
            <a:endParaRPr lang="en-US" sz="1650" dirty="0">
              <a:sym typeface="+mn-lt"/>
            </a:endParaRPr>
          </a:p>
        </p:txBody>
      </p:sp>
      <p:sp>
        <p:nvSpPr>
          <p:cNvPr id="46" name="Rounded Rectangle 45"/>
          <p:cNvSpPr/>
          <p:nvPr/>
        </p:nvSpPr>
        <p:spPr>
          <a:xfrm>
            <a:off x="5437189" y="1646039"/>
            <a:ext cx="3357188" cy="863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dirty="0"/>
              <a:t>Dans cette analyse / scenario, la SRMNIA améliorera dans chaque région par un taux d’amélioration égale</a:t>
            </a:r>
            <a:endParaRPr lang="en-US" sz="1400" dirty="0"/>
          </a:p>
        </p:txBody>
      </p:sp>
      <p:sp>
        <p:nvSpPr>
          <p:cNvPr id="9" name="Rectangle 8"/>
          <p:cNvSpPr/>
          <p:nvPr>
            <p:custDataLst>
              <p:tags r:id="rId30"/>
            </p:custDataLst>
          </p:nvPr>
        </p:nvSpPr>
        <p:spPr bwMode="auto">
          <a:xfrm>
            <a:off x="4598988" y="2757488"/>
            <a:ext cx="258763" cy="193675"/>
          </a:xfrm>
          <a:prstGeom prst="rect">
            <a:avLst/>
          </a:prstGeom>
          <a:solidFill>
            <a:srgbClr val="C30C3E"/>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6" name="Rectangle 85"/>
          <p:cNvSpPr/>
          <p:nvPr>
            <p:custDataLst>
              <p:tags r:id="rId31"/>
            </p:custDataLst>
          </p:nvPr>
        </p:nvSpPr>
        <p:spPr bwMode="auto">
          <a:xfrm>
            <a:off x="4598988" y="3028950"/>
            <a:ext cx="258763" cy="193675"/>
          </a:xfrm>
          <a:prstGeom prst="rect">
            <a:avLst/>
          </a:prstGeom>
          <a:solidFill>
            <a:schemeClr val="accent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7" name="Text Placeholder 2"/>
          <p:cNvSpPr>
            <a:spLocks noGrp="1"/>
          </p:cNvSpPr>
          <p:nvPr>
            <p:custDataLst>
              <p:tags r:id="rId32"/>
            </p:custDataLst>
          </p:nvPr>
        </p:nvSpPr>
        <p:spPr bwMode="auto">
          <a:xfrm>
            <a:off x="4908550" y="2751138"/>
            <a:ext cx="871538"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18713F78-D27E-4070-8E6F-D3096A70F499}" type="datetime'''''''G''''''''a''''p'' ''''''''''''r''est''an''t'''''''''''">
              <a:rPr lang="en-US" altLang="en-US" sz="1450"/>
              <a:pPr marL="0" indent="0">
                <a:lnSpc>
                  <a:spcPct val="100000"/>
                </a:lnSpc>
                <a:spcBef>
                  <a:spcPct val="0"/>
                </a:spcBef>
                <a:spcAft>
                  <a:spcPct val="0"/>
                </a:spcAft>
                <a:buNone/>
              </a:pPr>
              <a:t>Gap restant</a:t>
            </a:fld>
            <a:endParaRPr lang="en-US" sz="1450" dirty="0">
              <a:sym typeface="+mn-lt"/>
            </a:endParaRPr>
          </a:p>
        </p:txBody>
      </p:sp>
      <p:sp>
        <p:nvSpPr>
          <p:cNvPr id="84" name="Text Placeholder 2"/>
          <p:cNvSpPr>
            <a:spLocks noGrp="1"/>
          </p:cNvSpPr>
          <p:nvPr>
            <p:custDataLst>
              <p:tags r:id="rId33"/>
            </p:custDataLst>
          </p:nvPr>
        </p:nvSpPr>
        <p:spPr bwMode="auto">
          <a:xfrm>
            <a:off x="4908550" y="3022600"/>
            <a:ext cx="3392488" cy="2206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fld id="{0E8CC50E-5F71-4C4D-AF02-99901B59F6E9}" type="datetime'Fon''ds prévue p''ar l''''e nou''v''eau projet'' G''''FF / BM'">
              <a:rPr lang="en-US" altLang="en-US" sz="1450"/>
              <a:pPr/>
              <a:t>Fonds prévue par le nouveau projet GFF / BM</a:t>
            </a:fld>
            <a:endParaRPr lang="en-US" sz="1450" dirty="0">
              <a:sym typeface="+mn-lt"/>
            </a:endParaRPr>
          </a:p>
        </p:txBody>
      </p:sp>
      <p:sp>
        <p:nvSpPr>
          <p:cNvPr id="10" name="5-Point Star 9"/>
          <p:cNvSpPr/>
          <p:nvPr/>
        </p:nvSpPr>
        <p:spPr>
          <a:xfrm>
            <a:off x="2197475" y="5498517"/>
            <a:ext cx="181268" cy="206837"/>
          </a:xfrm>
          <a:prstGeom prst="star5">
            <a:avLst/>
          </a:prstGeom>
          <a:solidFill>
            <a:schemeClr val="accent4"/>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dirty="0"/>
          </a:p>
        </p:txBody>
      </p:sp>
      <p:sp>
        <p:nvSpPr>
          <p:cNvPr id="107" name="5-Point Star 106"/>
          <p:cNvSpPr/>
          <p:nvPr/>
        </p:nvSpPr>
        <p:spPr>
          <a:xfrm>
            <a:off x="2996396" y="5498517"/>
            <a:ext cx="181268" cy="206837"/>
          </a:xfrm>
          <a:prstGeom prst="star5">
            <a:avLst/>
          </a:prstGeom>
          <a:solidFill>
            <a:schemeClr val="accent4"/>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dirty="0"/>
          </a:p>
        </p:txBody>
      </p:sp>
      <p:sp>
        <p:nvSpPr>
          <p:cNvPr id="108" name="5-Point Star 107"/>
          <p:cNvSpPr/>
          <p:nvPr/>
        </p:nvSpPr>
        <p:spPr>
          <a:xfrm>
            <a:off x="4663693" y="5498517"/>
            <a:ext cx="181268" cy="206837"/>
          </a:xfrm>
          <a:prstGeom prst="star5">
            <a:avLst/>
          </a:prstGeom>
          <a:solidFill>
            <a:schemeClr val="accent4"/>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dirty="0"/>
          </a:p>
        </p:txBody>
      </p:sp>
      <p:sp>
        <p:nvSpPr>
          <p:cNvPr id="109" name="5-Point Star 108"/>
          <p:cNvSpPr/>
          <p:nvPr/>
        </p:nvSpPr>
        <p:spPr>
          <a:xfrm>
            <a:off x="5406054" y="5498517"/>
            <a:ext cx="181268" cy="206837"/>
          </a:xfrm>
          <a:prstGeom prst="star5">
            <a:avLst/>
          </a:prstGeom>
          <a:solidFill>
            <a:schemeClr val="accent4"/>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dirty="0"/>
          </a:p>
        </p:txBody>
      </p:sp>
      <p:sp>
        <p:nvSpPr>
          <p:cNvPr id="110" name="5-Point Star 109"/>
          <p:cNvSpPr/>
          <p:nvPr/>
        </p:nvSpPr>
        <p:spPr>
          <a:xfrm>
            <a:off x="4648200" y="3400425"/>
            <a:ext cx="181268" cy="206837"/>
          </a:xfrm>
          <a:prstGeom prst="star5">
            <a:avLst/>
          </a:prstGeom>
          <a:solidFill>
            <a:schemeClr val="accent4"/>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dirty="0"/>
          </a:p>
        </p:txBody>
      </p:sp>
      <p:sp>
        <p:nvSpPr>
          <p:cNvPr id="111" name="Text Placeholder 2"/>
          <p:cNvSpPr>
            <a:spLocks noGrp="1"/>
          </p:cNvSpPr>
          <p:nvPr/>
        </p:nvSpPr>
        <p:spPr bwMode="auto">
          <a:xfrm>
            <a:off x="4867275" y="3452813"/>
            <a:ext cx="2144316" cy="159544"/>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spcAft>
                <a:spcPct val="0"/>
              </a:spcAft>
              <a:buNone/>
            </a:pPr>
            <a:r>
              <a:rPr lang="en-US" altLang="en-US" sz="1400" dirty="0"/>
              <a:t>Régions prioritaires pour les nouveaux investissements</a:t>
            </a:r>
            <a:endParaRPr lang="en-US" sz="1400" dirty="0">
              <a:sym typeface="+mn-lt"/>
            </a:endParaRPr>
          </a:p>
        </p:txBody>
      </p:sp>
      <p:sp>
        <p:nvSpPr>
          <p:cNvPr id="42" name="Rounded Rectangle 41"/>
          <p:cNvSpPr/>
          <p:nvPr/>
        </p:nvSpPr>
        <p:spPr>
          <a:xfrm>
            <a:off x="1654455" y="5951559"/>
            <a:ext cx="6283326" cy="70231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Le gap restant du budget nécessaire pour les quatre régions prioritaires est ~$21 millions</a:t>
            </a:r>
            <a:endParaRPr lang="en-US" b="1" dirty="0"/>
          </a:p>
        </p:txBody>
      </p:sp>
    </p:spTree>
    <p:extLst>
      <p:ext uri="{BB962C8B-B14F-4D97-AF65-F5344CB8AC3E}">
        <p14:creationId xmlns:p14="http://schemas.microsoft.com/office/powerpoint/2010/main" val="1206044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Proposition pour la gouvernance de l’opérationnalisation du DI</a:t>
            </a:r>
            <a:endParaRPr lang="en-US" dirty="0"/>
          </a:p>
        </p:txBody>
      </p:sp>
      <p:sp>
        <p:nvSpPr>
          <p:cNvPr id="3" name="Slide Number Placeholder 2"/>
          <p:cNvSpPr>
            <a:spLocks noGrp="1"/>
          </p:cNvSpPr>
          <p:nvPr>
            <p:ph type="sldNum" sz="quarter" idx="12"/>
          </p:nvPr>
        </p:nvSpPr>
        <p:spPr/>
        <p:txBody>
          <a:bodyPr/>
          <a:lstStyle/>
          <a:p>
            <a:fld id="{1CC95BC0-39EB-458F-84A4-488FFB81920F}" type="slidenum">
              <a:rPr lang="en-US" smtClean="0"/>
              <a:t>10</a:t>
            </a:fld>
            <a:endParaRPr lang="en-US" dirty="0"/>
          </a:p>
        </p:txBody>
      </p:sp>
      <p:sp>
        <p:nvSpPr>
          <p:cNvPr id="4" name="Rectangle 3"/>
          <p:cNvSpPr/>
          <p:nvPr/>
        </p:nvSpPr>
        <p:spPr>
          <a:xfrm>
            <a:off x="1999125" y="1990164"/>
            <a:ext cx="2433920" cy="87854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CCSS</a:t>
            </a:r>
            <a:endParaRPr lang="en-US" sz="2000" dirty="0"/>
          </a:p>
        </p:txBody>
      </p:sp>
      <p:sp>
        <p:nvSpPr>
          <p:cNvPr id="5" name="Rectangle 4"/>
          <p:cNvSpPr/>
          <p:nvPr/>
        </p:nvSpPr>
        <p:spPr>
          <a:xfrm>
            <a:off x="1999125" y="3054143"/>
            <a:ext cx="2433920" cy="87854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Cabinet du MS / Comité de S-E PNDS</a:t>
            </a:r>
            <a:endParaRPr lang="en-US" sz="2000" dirty="0"/>
          </a:p>
        </p:txBody>
      </p:sp>
      <p:sp>
        <p:nvSpPr>
          <p:cNvPr id="6" name="Rectangle 5"/>
          <p:cNvSpPr/>
          <p:nvPr/>
        </p:nvSpPr>
        <p:spPr>
          <a:xfrm>
            <a:off x="1999125" y="4132196"/>
            <a:ext cx="2433920" cy="120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Groupe de travail restreint</a:t>
            </a:r>
          </a:p>
        </p:txBody>
      </p:sp>
      <p:sp>
        <p:nvSpPr>
          <p:cNvPr id="7" name="Rectangle 6"/>
          <p:cNvSpPr/>
          <p:nvPr/>
        </p:nvSpPr>
        <p:spPr>
          <a:xfrm>
            <a:off x="4787152" y="4293090"/>
            <a:ext cx="2194109" cy="87854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Consultants national et international</a:t>
            </a:r>
            <a:endParaRPr lang="en-US" sz="2000" dirty="0"/>
          </a:p>
        </p:txBody>
      </p:sp>
      <p:sp>
        <p:nvSpPr>
          <p:cNvPr id="8" name="Rectangle 7"/>
          <p:cNvSpPr/>
          <p:nvPr/>
        </p:nvSpPr>
        <p:spPr>
          <a:xfrm>
            <a:off x="4787152" y="2680448"/>
            <a:ext cx="2194109" cy="87854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Secrétariat GFF à Washington DC</a:t>
            </a:r>
            <a:endParaRPr lang="en-US" sz="2000" dirty="0"/>
          </a:p>
        </p:txBody>
      </p:sp>
      <p:cxnSp>
        <p:nvCxnSpPr>
          <p:cNvPr id="10" name="Straight Connector 9"/>
          <p:cNvCxnSpPr>
            <a:stCxn id="4" idx="2"/>
            <a:endCxn id="5" idx="0"/>
          </p:cNvCxnSpPr>
          <p:nvPr/>
        </p:nvCxnSpPr>
        <p:spPr>
          <a:xfrm>
            <a:off x="3216085" y="2868706"/>
            <a:ext cx="0" cy="185437"/>
          </a:xfrm>
          <a:prstGeom prst="line">
            <a:avLst/>
          </a:prstGeom>
          <a:ln w="38100"/>
        </p:spPr>
        <p:style>
          <a:lnRef idx="1">
            <a:schemeClr val="dk1"/>
          </a:lnRef>
          <a:fillRef idx="0">
            <a:schemeClr val="dk1"/>
          </a:fillRef>
          <a:effectRef idx="0">
            <a:schemeClr val="dk1"/>
          </a:effectRef>
          <a:fontRef idx="minor">
            <a:schemeClr val="tx1"/>
          </a:fontRef>
        </p:style>
      </p:cxnSp>
      <p:cxnSp>
        <p:nvCxnSpPr>
          <p:cNvPr id="11" name="Straight Connector 10"/>
          <p:cNvCxnSpPr>
            <a:stCxn id="5" idx="2"/>
            <a:endCxn id="6" idx="0"/>
          </p:cNvCxnSpPr>
          <p:nvPr/>
        </p:nvCxnSpPr>
        <p:spPr>
          <a:xfrm>
            <a:off x="3216085" y="3932685"/>
            <a:ext cx="0" cy="199511"/>
          </a:xfrm>
          <a:prstGeom prst="line">
            <a:avLst/>
          </a:prstGeom>
          <a:ln w="38100"/>
        </p:spPr>
        <p:style>
          <a:lnRef idx="1">
            <a:schemeClr val="dk1"/>
          </a:lnRef>
          <a:fillRef idx="0">
            <a:schemeClr val="dk1"/>
          </a:fillRef>
          <a:effectRef idx="0">
            <a:schemeClr val="dk1"/>
          </a:effectRef>
          <a:fontRef idx="minor">
            <a:schemeClr val="tx1"/>
          </a:fontRef>
        </p:style>
      </p:cxnSp>
      <p:cxnSp>
        <p:nvCxnSpPr>
          <p:cNvPr id="14" name="Straight Connector 13"/>
          <p:cNvCxnSpPr>
            <a:stCxn id="6" idx="3"/>
            <a:endCxn id="7" idx="1"/>
          </p:cNvCxnSpPr>
          <p:nvPr/>
        </p:nvCxnSpPr>
        <p:spPr>
          <a:xfrm flipV="1">
            <a:off x="4433045" y="4732361"/>
            <a:ext cx="354107" cy="737"/>
          </a:xfrm>
          <a:prstGeom prst="line">
            <a:avLst/>
          </a:prstGeom>
          <a:ln w="38100"/>
        </p:spPr>
        <p:style>
          <a:lnRef idx="1">
            <a:schemeClr val="dk1"/>
          </a:lnRef>
          <a:fillRef idx="0">
            <a:schemeClr val="dk1"/>
          </a:fillRef>
          <a:effectRef idx="0">
            <a:schemeClr val="dk1"/>
          </a:effectRef>
          <a:fontRef idx="minor">
            <a:schemeClr val="tx1"/>
          </a:fontRef>
        </p:style>
      </p:cxnSp>
      <p:cxnSp>
        <p:nvCxnSpPr>
          <p:cNvPr id="17" name="Straight Connector 16"/>
          <p:cNvCxnSpPr>
            <a:stCxn id="8" idx="2"/>
            <a:endCxn id="7" idx="0"/>
          </p:cNvCxnSpPr>
          <p:nvPr/>
        </p:nvCxnSpPr>
        <p:spPr>
          <a:xfrm>
            <a:off x="5884207" y="3558990"/>
            <a:ext cx="0" cy="734100"/>
          </a:xfrm>
          <a:prstGeom prst="line">
            <a:avLst/>
          </a:prstGeom>
          <a:ln w="38100">
            <a:prstDash val="dash"/>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152393" y="2133603"/>
            <a:ext cx="1434353" cy="646331"/>
          </a:xfrm>
          <a:prstGeom prst="rect">
            <a:avLst/>
          </a:prstGeom>
          <a:noFill/>
        </p:spPr>
        <p:txBody>
          <a:bodyPr wrap="square" rtlCol="0">
            <a:spAutoFit/>
          </a:bodyPr>
          <a:lstStyle/>
          <a:p>
            <a:r>
              <a:rPr lang="fr-FR" dirty="0" smtClean="0"/>
              <a:t>Surveillance semestrielle </a:t>
            </a:r>
            <a:endParaRPr lang="en-US" dirty="0"/>
          </a:p>
        </p:txBody>
      </p:sp>
      <p:sp>
        <p:nvSpPr>
          <p:cNvPr id="28" name="TextBox 27"/>
          <p:cNvSpPr txBox="1"/>
          <p:nvPr/>
        </p:nvSpPr>
        <p:spPr>
          <a:xfrm>
            <a:off x="152393" y="3191438"/>
            <a:ext cx="1434353" cy="646331"/>
          </a:xfrm>
          <a:prstGeom prst="rect">
            <a:avLst/>
          </a:prstGeom>
          <a:noFill/>
        </p:spPr>
        <p:txBody>
          <a:bodyPr wrap="square" rtlCol="0">
            <a:spAutoFit/>
          </a:bodyPr>
          <a:lstStyle/>
          <a:p>
            <a:r>
              <a:rPr lang="fr-FR" dirty="0" smtClean="0"/>
              <a:t>Surveillance trimestrielle</a:t>
            </a:r>
            <a:endParaRPr lang="en-US" dirty="0"/>
          </a:p>
        </p:txBody>
      </p:sp>
      <p:sp>
        <p:nvSpPr>
          <p:cNvPr id="29" name="TextBox 28"/>
          <p:cNvSpPr txBox="1"/>
          <p:nvPr/>
        </p:nvSpPr>
        <p:spPr>
          <a:xfrm>
            <a:off x="152393" y="4078939"/>
            <a:ext cx="1846731" cy="1200329"/>
          </a:xfrm>
          <a:prstGeom prst="rect">
            <a:avLst/>
          </a:prstGeom>
          <a:noFill/>
        </p:spPr>
        <p:txBody>
          <a:bodyPr wrap="square" rtlCol="0">
            <a:spAutoFit/>
          </a:bodyPr>
          <a:lstStyle/>
          <a:p>
            <a:r>
              <a:rPr lang="fr-FR" dirty="0" smtClean="0"/>
              <a:t>Surveillance mensuelle et mise en œuvre des priorités</a:t>
            </a:r>
            <a:endParaRPr lang="en-US" dirty="0"/>
          </a:p>
        </p:txBody>
      </p:sp>
      <p:sp>
        <p:nvSpPr>
          <p:cNvPr id="35" name="TextBox 34"/>
          <p:cNvSpPr txBox="1"/>
          <p:nvPr/>
        </p:nvSpPr>
        <p:spPr>
          <a:xfrm>
            <a:off x="7041769" y="4132196"/>
            <a:ext cx="2037230" cy="1477328"/>
          </a:xfrm>
          <a:prstGeom prst="rect">
            <a:avLst/>
          </a:prstGeom>
          <a:noFill/>
        </p:spPr>
        <p:txBody>
          <a:bodyPr wrap="square" rtlCol="0">
            <a:spAutoFit/>
          </a:bodyPr>
          <a:lstStyle/>
          <a:p>
            <a:r>
              <a:rPr lang="fr-FR" dirty="0" smtClean="0"/>
              <a:t>Coordination, appui technique, et mise en œuvre des priorités de façon régulière</a:t>
            </a:r>
            <a:endParaRPr lang="en-US" dirty="0"/>
          </a:p>
        </p:txBody>
      </p:sp>
      <p:sp>
        <p:nvSpPr>
          <p:cNvPr id="42" name="TextBox 41"/>
          <p:cNvSpPr txBox="1"/>
          <p:nvPr/>
        </p:nvSpPr>
        <p:spPr>
          <a:xfrm>
            <a:off x="6981260" y="2649764"/>
            <a:ext cx="2162740" cy="923330"/>
          </a:xfrm>
          <a:prstGeom prst="rect">
            <a:avLst/>
          </a:prstGeom>
          <a:noFill/>
        </p:spPr>
        <p:txBody>
          <a:bodyPr wrap="square" rtlCol="0">
            <a:spAutoFit/>
          </a:bodyPr>
          <a:lstStyle/>
          <a:p>
            <a:r>
              <a:rPr lang="fr-FR" dirty="0" smtClean="0"/>
              <a:t>Appui technique, conseils et orientation</a:t>
            </a:r>
            <a:endParaRPr lang="en-US" dirty="0"/>
          </a:p>
        </p:txBody>
      </p:sp>
      <p:sp>
        <p:nvSpPr>
          <p:cNvPr id="47" name="Rectangle 46"/>
          <p:cNvSpPr/>
          <p:nvPr/>
        </p:nvSpPr>
        <p:spPr>
          <a:xfrm>
            <a:off x="1952069" y="5724774"/>
            <a:ext cx="1739148" cy="87854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t>Réunions mensuelles des PTF</a:t>
            </a:r>
            <a:endParaRPr lang="en-US" sz="2000" dirty="0"/>
          </a:p>
        </p:txBody>
      </p:sp>
      <p:cxnSp>
        <p:nvCxnSpPr>
          <p:cNvPr id="54" name="Elbow Connector 53"/>
          <p:cNvCxnSpPr>
            <a:stCxn id="6" idx="1"/>
            <a:endCxn id="47" idx="1"/>
          </p:cNvCxnSpPr>
          <p:nvPr/>
        </p:nvCxnSpPr>
        <p:spPr>
          <a:xfrm rot="10800000" flipV="1">
            <a:off x="1952069" y="4733097"/>
            <a:ext cx="47056" cy="1430947"/>
          </a:xfrm>
          <a:prstGeom prst="bentConnector3">
            <a:avLst>
              <a:gd name="adj1" fmla="val 585804"/>
            </a:avLst>
          </a:prstGeom>
          <a:ln w="28575">
            <a:solidFill>
              <a:schemeClr val="tx1"/>
            </a:solidFill>
            <a:prstDash val="dash"/>
          </a:ln>
        </p:spPr>
        <p:style>
          <a:lnRef idx="1">
            <a:schemeClr val="dk1"/>
          </a:lnRef>
          <a:fillRef idx="0">
            <a:schemeClr val="dk1"/>
          </a:fillRef>
          <a:effectRef idx="0">
            <a:schemeClr val="dk1"/>
          </a:effectRef>
          <a:fontRef idx="minor">
            <a:schemeClr val="tx1"/>
          </a:fontRef>
        </p:style>
      </p:cxnSp>
      <p:sp>
        <p:nvSpPr>
          <p:cNvPr id="61" name="TextBox 60"/>
          <p:cNvSpPr txBox="1"/>
          <p:nvPr/>
        </p:nvSpPr>
        <p:spPr>
          <a:xfrm>
            <a:off x="152393" y="5459504"/>
            <a:ext cx="1662960" cy="1200329"/>
          </a:xfrm>
          <a:prstGeom prst="rect">
            <a:avLst/>
          </a:prstGeom>
          <a:noFill/>
        </p:spPr>
        <p:txBody>
          <a:bodyPr wrap="square" rtlCol="0">
            <a:spAutoFit/>
          </a:bodyPr>
          <a:lstStyle/>
          <a:p>
            <a:r>
              <a:rPr lang="fr-FR" dirty="0" smtClean="0"/>
              <a:t>Informations sur l’Evolution &amp; Coordination GFF</a:t>
            </a:r>
            <a:endParaRPr lang="en-US" dirty="0"/>
          </a:p>
        </p:txBody>
      </p:sp>
    </p:spTree>
    <p:extLst>
      <p:ext uri="{BB962C8B-B14F-4D97-AF65-F5344CB8AC3E}">
        <p14:creationId xmlns:p14="http://schemas.microsoft.com/office/powerpoint/2010/main" val="16048734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8650" y="69661"/>
            <a:ext cx="7886700" cy="787268"/>
          </a:xfrm>
        </p:spPr>
        <p:txBody>
          <a:bodyPr>
            <a:noAutofit/>
          </a:bodyPr>
          <a:lstStyle/>
          <a:p>
            <a:r>
              <a:rPr lang="fr-FR" sz="3200" b="1" dirty="0" smtClean="0"/>
              <a:t>Propositions </a:t>
            </a:r>
            <a:r>
              <a:rPr lang="fr-FR" sz="3200" b="1" dirty="0"/>
              <a:t>des prochaines étapes pour le GFF</a:t>
            </a:r>
            <a:endParaRPr lang="en-US" sz="3200" b="1" dirty="0"/>
          </a:p>
        </p:txBody>
      </p:sp>
      <p:sp>
        <p:nvSpPr>
          <p:cNvPr id="5" name="Slide Number Placeholder 4"/>
          <p:cNvSpPr>
            <a:spLocks noGrp="1"/>
          </p:cNvSpPr>
          <p:nvPr>
            <p:ph type="sldNum" sz="quarter" idx="12"/>
          </p:nvPr>
        </p:nvSpPr>
        <p:spPr/>
        <p:txBody>
          <a:bodyPr/>
          <a:lstStyle/>
          <a:p>
            <a:fld id="{1CC95BC0-39EB-458F-84A4-488FFB81920F}" type="slidenum">
              <a:rPr lang="en-US" smtClean="0"/>
              <a:t>11</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162155622"/>
              </p:ext>
            </p:extLst>
          </p:nvPr>
        </p:nvGraphicFramePr>
        <p:xfrm>
          <a:off x="150311" y="939451"/>
          <a:ext cx="8899559" cy="4419600"/>
        </p:xfrm>
        <a:graphic>
          <a:graphicData uri="http://schemas.openxmlformats.org/drawingml/2006/table">
            <a:tbl>
              <a:tblPr firstRow="1" firstCol="1" bandRow="1">
                <a:tableStyleId>{5C22544A-7EE6-4342-B048-85BDC9FD1C3A}</a:tableStyleId>
              </a:tblPr>
              <a:tblGrid>
                <a:gridCol w="1204744"/>
                <a:gridCol w="3666048"/>
                <a:gridCol w="4028767"/>
              </a:tblGrid>
              <a:tr h="538620">
                <a:tc>
                  <a:txBody>
                    <a:bodyPr/>
                    <a:lstStyle/>
                    <a:p>
                      <a:r>
                        <a:rPr lang="fr-FR" sz="1600" dirty="0" smtClean="0"/>
                        <a:t>Domaines</a:t>
                      </a:r>
                      <a:endParaRPr lang="en-US" sz="1600" dirty="0"/>
                    </a:p>
                  </a:txBody>
                  <a:tcPr/>
                </a:tc>
                <a:tc>
                  <a:txBody>
                    <a:bodyPr/>
                    <a:lstStyle/>
                    <a:p>
                      <a:r>
                        <a:rPr lang="fr-FR" sz="1600" b="1" dirty="0" smtClean="0"/>
                        <a:t>1. </a:t>
                      </a:r>
                      <a:r>
                        <a:rPr lang="fr-FR" sz="1600" b="1" smtClean="0"/>
                        <a:t>Renforcer les </a:t>
                      </a:r>
                      <a:r>
                        <a:rPr lang="fr-FR" sz="1600" b="1" dirty="0" smtClean="0"/>
                        <a:t>prestations de service de la SRMNIA identifiées</a:t>
                      </a:r>
                      <a:r>
                        <a:rPr lang="fr-FR" sz="1600" b="1" baseline="0" dirty="0" smtClean="0"/>
                        <a:t> dans le Dossier d’Investissement </a:t>
                      </a:r>
                      <a:endParaRPr lang="fr-FR" sz="1600" b="1" dirty="0" smtClean="0"/>
                    </a:p>
                  </a:txBody>
                  <a:tcPr/>
                </a:tc>
                <a:tc>
                  <a:txBody>
                    <a:bodyPr/>
                    <a:lstStyle/>
                    <a:p>
                      <a:r>
                        <a:rPr lang="fr-FR" sz="1600" b="1" dirty="0" smtClean="0"/>
                        <a:t>2. Renforcer la capacité institutionnelle pour le financement et la planification</a:t>
                      </a:r>
                    </a:p>
                  </a:txBody>
                  <a:tcPr/>
                </a:tc>
              </a:tr>
              <a:tr h="370840">
                <a:tc>
                  <a:txBody>
                    <a:bodyPr/>
                    <a:lstStyle/>
                    <a:p>
                      <a:r>
                        <a:rPr lang="fr-FR" sz="1600" dirty="0" smtClean="0"/>
                        <a:t>Objectifs</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smtClean="0"/>
                        <a:t>Déterminer au niveau détaillé l’état actuel des prestations de services afin de mieux allouer les ressources</a:t>
                      </a:r>
                    </a:p>
                  </a:txBody>
                  <a:tcPr/>
                </a:tc>
                <a:tc>
                  <a:txBody>
                    <a:bodyPr/>
                    <a:lstStyle/>
                    <a:p>
                      <a:r>
                        <a:rPr lang="fr-FR" sz="1600" b="1" dirty="0" smtClean="0"/>
                        <a:t>Améliorer</a:t>
                      </a:r>
                      <a:r>
                        <a:rPr lang="fr-FR" sz="1600" b="1" baseline="0" dirty="0" smtClean="0"/>
                        <a:t> la capacité institutionnelle de gestion du système du santé afin de mieux financer, planifier et fournir les services.</a:t>
                      </a:r>
                      <a:endParaRPr lang="en-US" sz="1600" b="1" dirty="0"/>
                    </a:p>
                  </a:txBody>
                  <a:tcPr/>
                </a:tc>
              </a:tr>
              <a:tr h="370840">
                <a:tc>
                  <a:txBody>
                    <a:bodyPr/>
                    <a:lstStyle/>
                    <a:p>
                      <a:r>
                        <a:rPr lang="fr-FR" sz="1600" dirty="0" smtClean="0"/>
                        <a:t>Prochaines étapes</a:t>
                      </a:r>
                      <a:endParaRPr lang="en-US" sz="1600" dirty="0"/>
                    </a:p>
                  </a:txBody>
                  <a:tcPr/>
                </a:tc>
                <a:tc>
                  <a:txBody>
                    <a:bodyPr/>
                    <a:lstStyle/>
                    <a:p>
                      <a:pPr marL="285750" indent="-285750">
                        <a:buFont typeface="Arial" panose="020B0604020202020204" pitchFamily="34" charset="0"/>
                        <a:buChar char="•"/>
                      </a:pPr>
                      <a:r>
                        <a:rPr lang="fr-FR" sz="1600" dirty="0" smtClean="0"/>
                        <a:t>Mettre à jour la carte sanitaire et lier les résultats avec une nouvelle Enquête sur les Indicateurs de Prestations de Services (IPS)</a:t>
                      </a:r>
                    </a:p>
                    <a:p>
                      <a:pPr marL="285750" indent="-285750">
                        <a:buFont typeface="Arial" panose="020B0604020202020204" pitchFamily="34" charset="0"/>
                        <a:buChar char="•"/>
                      </a:pPr>
                      <a:r>
                        <a:rPr lang="fr-FR" sz="1600" dirty="0" smtClean="0"/>
                        <a:t>Mener une cartographie des ressources et interventions dans le système de santé  - Qui fait quoi, où, et pour combien de temps?</a:t>
                      </a:r>
                    </a:p>
                    <a:p>
                      <a:pPr marL="285750" indent="-285750">
                        <a:buFont typeface="Arial" panose="020B0604020202020204" pitchFamily="34" charset="0"/>
                        <a:buChar char="•"/>
                      </a:pPr>
                      <a:r>
                        <a:rPr lang="fr-FR" sz="1600" dirty="0" smtClean="0"/>
                        <a:t>Rédiger le PAO du nouveau projet de la Banque Mondiale pour les prestations de services SRMNIA</a:t>
                      </a:r>
                    </a:p>
                  </a:txBody>
                  <a:tcPr/>
                </a:tc>
                <a:tc>
                  <a:txBody>
                    <a:bodyPr/>
                    <a:lstStyle/>
                    <a:p>
                      <a:pPr marL="285750" indent="-285750">
                        <a:buFont typeface="Arial" panose="020B0604020202020204" pitchFamily="34" charset="0"/>
                        <a:buChar char="•"/>
                      </a:pPr>
                      <a:r>
                        <a:rPr lang="fr-FR" sz="1600" dirty="0" smtClean="0"/>
                        <a:t>Mener un diagnostic sur l’état</a:t>
                      </a:r>
                      <a:r>
                        <a:rPr lang="fr-FR" sz="1600" baseline="0" dirty="0" smtClean="0"/>
                        <a:t> du système de financement de santé; </a:t>
                      </a:r>
                    </a:p>
                    <a:p>
                      <a:pPr marL="285750" indent="-285750">
                        <a:buFont typeface="Arial" panose="020B0604020202020204" pitchFamily="34" charset="0"/>
                        <a:buChar char="•"/>
                      </a:pPr>
                      <a:r>
                        <a:rPr lang="fr-FR" sz="1600" dirty="0" smtClean="0"/>
                        <a:t>Mener un diagnostic des</a:t>
                      </a:r>
                      <a:r>
                        <a:rPr lang="fr-FR" sz="1600" baseline="0" dirty="0" smtClean="0"/>
                        <a:t> </a:t>
                      </a:r>
                      <a:r>
                        <a:rPr lang="fr-FR" sz="1600" dirty="0" smtClean="0"/>
                        <a:t>capacités du BSD </a:t>
                      </a:r>
                    </a:p>
                    <a:p>
                      <a:pPr marL="285750" indent="-285750">
                        <a:buFont typeface="Arial" panose="020B0604020202020204" pitchFamily="34" charset="0"/>
                        <a:buChar char="•"/>
                      </a:pPr>
                      <a:r>
                        <a:rPr lang="fr-FR" sz="1600" baseline="0" dirty="0" smtClean="0"/>
                        <a:t>Déterminer un plan de travail et un chronogramme pour le renforcement des capacités institutionnelles et particulièrement les capacités du BSD et ses liens avec les autres services</a:t>
                      </a:r>
                      <a:r>
                        <a:rPr lang="en-US" sz="1600" baseline="0" dirty="0" smtClean="0"/>
                        <a:t> (ex. DNSFN, DAF, DRH, DNPSC, DNEHS, DNPL, DNHP, IGS, etc.)</a:t>
                      </a:r>
                      <a:endParaRPr lang="en-US" sz="1600" dirty="0" smtClean="0"/>
                    </a:p>
                  </a:txBody>
                  <a:tcPr/>
                </a:tc>
              </a:tr>
            </a:tbl>
          </a:graphicData>
        </a:graphic>
      </p:graphicFrame>
      <p:sp>
        <p:nvSpPr>
          <p:cNvPr id="9" name="Rounded Rectangle 8"/>
          <p:cNvSpPr/>
          <p:nvPr/>
        </p:nvSpPr>
        <p:spPr>
          <a:xfrm>
            <a:off x="313151" y="5523978"/>
            <a:ext cx="8430016" cy="126512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dirty="0" smtClean="0"/>
              <a:t>Toutes ces activités seront coordonnées et harmonisées avec les efforts en cours et prévus par les autres partenaires (ex. OMS, HFG, UE, etc.)</a:t>
            </a:r>
          </a:p>
          <a:p>
            <a:pPr marL="285750" indent="-285750">
              <a:buFont typeface="Arial" panose="020B0604020202020204" pitchFamily="34" charset="0"/>
              <a:buChar char="•"/>
            </a:pPr>
            <a:r>
              <a:rPr lang="fr-FR" dirty="0" smtClean="0"/>
              <a:t>Les homologues du GFF dans le MS identifieront des interlocuteurs qui travailleront quotidiennement avec les consultants GFF .</a:t>
            </a:r>
            <a:endParaRPr lang="en-US" dirty="0"/>
          </a:p>
        </p:txBody>
      </p:sp>
    </p:spTree>
    <p:extLst>
      <p:ext uri="{BB962C8B-B14F-4D97-AF65-F5344CB8AC3E}">
        <p14:creationId xmlns:p14="http://schemas.microsoft.com/office/powerpoint/2010/main" val="10302840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09333" y="2046008"/>
            <a:ext cx="7886700" cy="1325563"/>
          </a:xfrm>
        </p:spPr>
        <p:txBody>
          <a:bodyPr/>
          <a:lstStyle/>
          <a:p>
            <a:pPr algn="ctr"/>
            <a:r>
              <a:rPr lang="fr-FR" b="1" dirty="0" smtClean="0"/>
              <a:t>Je vous remercie !</a:t>
            </a:r>
            <a:endParaRPr lang="fr-FR" b="1" dirty="0"/>
          </a:p>
        </p:txBody>
      </p:sp>
      <p:sp>
        <p:nvSpPr>
          <p:cNvPr id="3" name="Espace réservé du numéro de diapositive 2"/>
          <p:cNvSpPr>
            <a:spLocks noGrp="1"/>
          </p:cNvSpPr>
          <p:nvPr>
            <p:ph type="sldNum" sz="quarter" idx="12"/>
          </p:nvPr>
        </p:nvSpPr>
        <p:spPr/>
        <p:txBody>
          <a:bodyPr/>
          <a:lstStyle/>
          <a:p>
            <a:fld id="{1CC95BC0-39EB-458F-84A4-488FFB81920F}" type="slidenum">
              <a:rPr lang="en-US" smtClean="0"/>
              <a:t>12</a:t>
            </a:fld>
            <a:endParaRPr lang="en-US" dirty="0"/>
          </a:p>
        </p:txBody>
      </p:sp>
      <p:sp>
        <p:nvSpPr>
          <p:cNvPr id="5" name="AutoShape 2" descr="Résultat de recherche d'images pour &quot;livre ouvert&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4342" name="Picture 6" descr="Résultat de recherche d'images pour &quot;livre ouvert&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0885" y="3099996"/>
            <a:ext cx="6180954" cy="1888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1628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33&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fBMR2byKS7CcE6FxrcvRZ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_15SSI.mRBWmYFkI1LmZx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npsMQp9bTveihB1yiQeQt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qE0EmwieT.Km_7RcnuEFK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gp_XDnEyTO29UTKEahQud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dZ_bufOuR7mI_T_64kkjb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lR0g.zZRTD2cSoCOKaXsD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Ki5l5FjQRFyjFcZG0Jg_L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Ae6RlVquQSy5XaY6YUbNg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KN6Pdr1OTimw.yBJUFh2Y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sgOFA6hZTyq2JfPt.KM8m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0cL7Yjf8Sdu_31qmkcf2z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Bd6ybhtgSCG7F1YvLqbXB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n1ww1RqsReO5gMCIQkX09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X1ks54v9S9SaQiW_l7l_Z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khPQiufTQo2xz1OljBfqk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q87XdkSdRTKWPLAlXiJ7y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rU3DZ7iRHqtzrRXLgEDi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3c9j8h1rRxiV92B5ASvPk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rRk9hRY5SF2CsJX4AM5Vg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1aM7765RWG6iuyZ5PLBs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i1rUy48PS76Nm07J80YUL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VDv.sI5nSCqxc5qoKJ4QJ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k5sfnA7aRO.WO2p2gRcmj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AGTPqI7ySauFU2HagI6Cd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_8WKvXn2TSq7aeajrvAgQ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2VBCAbXWTaGNIp73prwsI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JeMtz4pFQU2fThYszMZRB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jhUiblEvQ7.pDpRBkjFxa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z4q90RVbQQGWk0L4EXADh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fSwcdf75Rs6H_XTd9NISL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xHi1RyzmQfWS99iX2Cg95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PceMVawZRxKqtxcwXmelq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j763NyF.RG6xnAfTQt0HH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V0tWRHXvQPmiIUYTGNLBA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4a7YYS.5TjaE4gLxG2hfS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F7gHTQ7yRQaJcdorTDef3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f5M2ZT1YRUaMfjSJeySkn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PIuHd0L4TcGVVt70ONsL5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WCempn7qQDGYoL2jby_wW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_yUtDVESfSuKEp1kYm_w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rm0ksXnFRS.52iTIo3Jqh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7XfCUTd0RCWy8voZWHDyQ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ORQAHxibRK2PxhWV1IEAZ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72pO5JJOTPKUHsk2L2HVq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fRZvBzAeQb.L8Rd2GnL_j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4Fwa1D9kSX2iupFfcv2.c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NYyQrlQDR7C8mv2JK26IP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mlV_R6LvTreqa6DFZZmwz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ryIzCPNJQTSQGz3_AlqfR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kUCNCEgZR2646oLQ77Z4p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6hVAJacSQxGVLyi3HmSVs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TxmLVU.DQsujHME5baarG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UiKX.aYNTP.q1uqoq76OG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cBkILr_UQ0.V4JTgTyknl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93vMttqdTkCJpjPNkDU3b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mKdel7VNSEy7uJTxBMPgx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oFIXl5tIQcuqORUzUdddi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8sL2UbACRKGmAPlvvoXq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NRKErzKRQAKNRiHV85EwR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wbwjLigpSP6cLeqJoqv_s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kw6UUmefSB2l7ihwgLtVs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jow_bnY_QQCNqWKNYUrIqg"/>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9khC_8voROmO6s4PHUQG_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_1dIJzQvTRuAZA65FvgH3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plk7CYsSR1.J.tdr_56KP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2U50B7iAQQK2GOkvJIeej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Qp8TECeYT1.WNs6TYNPeB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wb7j4uNBQTqcZXgGleeAk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RvyHfJRwQG.rKoLF02.bB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sHZTDvl1Qk6GeOeg9Asaz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kfZU7N9cQWGrXTTKYvAOy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jKHjsQ8yQgyQydg9fkeLW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ciNBbCXIREenNR9DqNDrO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JKhFGfJ8Tx.PK3ehzOoN6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NIDyVSznSSycQPvfbcIQn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7Ii6wnTmSLim1CRDZnatR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V1HLnCwRToa1WnpKujb_n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GIlx7UutROyYzamXW.0bq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ywGCtC0URfq_G46yByNgc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PkTFf4E3RLG8dX60XaahI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yLcsqpaR.6_X8AywP_j9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5hPBZ0zISe.3TywgJYcz5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RsWjXcJDTDO8xGMU66ZUj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Krv7AUlxRgW9mqCQtGQLK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Mv0GkBGESKqk8iwGhHJ8_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y5bCq_SQTaGj3.JVk49jq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5bZSbtxARQCu.yH6lwul2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qbO4D9JNSFejWrl345Ib7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B1wio9KMRQSx9swGyFg.a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dxjyWKyMR.6Xk9JklABr1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86LOCoGJSDOyG44pGjiaK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pFgMfD5oTAWw4ix.VSIEu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IPrtdYjJRKq_bk7IAqvWr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5E.me4lmS4ibRB9xgv9Wy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yn1Mw0fqRsabE0DbXMi7u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m232zlktQvmbrwRX.bZ_C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i.aFodUwS8CRk6o6pcllv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pQZY5hmKS6O5d_n949U91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VtuMXF4SSbS_cGSYeHf19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jjCFgsC3SQupyeGbExHA_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n0XUDNrgQ5aptE235wsDC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e6.mSN8OShKwsDdBg23Yg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OUftI9CuTK6ju01BepSUW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ud3Tg5W1TW.U1Vqp_cpXb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xoRmKYU7RMCS6ctP51H6O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7rGgQYTQvua89I1kR88c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JJfU2QmGQjGdxIC4xLubT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KRPbhquBT7.j5dP6W7KYzg"/>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uoCDffBNSBKKc5Rwl2R2P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xD2ZIRP2T361AlQM4I6as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leskI2mhTr.AW5SdA5vSi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kKofCPpYQ0W.vDeHgD9kA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Rn2tmzGSSJqMI_13Mu9bS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IIOI.c9sSweMfDqLyxPirA"/>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R1lS1aphQ0GC7t1ZpH_eEA"/>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wZwdN_6cRxKHJoYQQWkoP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duOGxGeFRHuP1R6ulen.a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xM7HpS5HRPmmTXmrZySaxw"/>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8KfUNmFKRmK6PCkMeh0fKg"/>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Nj49Pm_7S3uivGaqnXNJ7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P_5PAG3mRxagAuawRD9Jg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M1IVPd3KTiWxCOf9CpbGU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KBekvXhTh2Yx_BAtDl0Jw"/>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3040</TotalTime>
  <Words>1379</Words>
  <Application>Microsoft Office PowerPoint</Application>
  <PresentationFormat>Affichage à l'écran (4:3)</PresentationFormat>
  <Paragraphs>277</Paragraphs>
  <Slides>12</Slides>
  <Notes>0</Notes>
  <HiddenSlides>0</HiddenSlides>
  <MMClips>0</MMClips>
  <ScaleCrop>false</ScaleCrop>
  <HeadingPairs>
    <vt:vector size="6" baseType="variant">
      <vt:variant>
        <vt:lpstr>Thème</vt:lpstr>
      </vt:variant>
      <vt:variant>
        <vt:i4>1</vt:i4>
      </vt:variant>
      <vt:variant>
        <vt:lpstr>Serveurs OLE incorporés</vt:lpstr>
      </vt:variant>
      <vt:variant>
        <vt:i4>2</vt:i4>
      </vt:variant>
      <vt:variant>
        <vt:lpstr>Titres des diapositives</vt:lpstr>
      </vt:variant>
      <vt:variant>
        <vt:i4>12</vt:i4>
      </vt:variant>
    </vt:vector>
  </HeadingPairs>
  <TitlesOfParts>
    <vt:vector size="15" baseType="lpstr">
      <vt:lpstr>Office Theme</vt:lpstr>
      <vt:lpstr>think-cell Slide</vt:lpstr>
      <vt:lpstr>Chart</vt:lpstr>
      <vt:lpstr>REUNION DU CCSS Validation du Dossier d’Investissement SRMNIA-Guinée et Prochaines Etapes</vt:lpstr>
      <vt:lpstr>Partenaires et Objectifs du GFF Guinée</vt:lpstr>
      <vt:lpstr>Les objectifs et la méthodologie du Dossier d’Investissement (DI) </vt:lpstr>
      <vt:lpstr>Plan du Dossier d’Investissement (table des matières)</vt:lpstr>
      <vt:lpstr>Le DI se concentre sur cinq piliers du système de santé afin de progresser vers la couverture sanitaire universelle pour la SRMNIA</vt:lpstr>
      <vt:lpstr>On estime qu’on aura besoin d’une moyenne d’augmentation annuelle de $43 millions pour les trois prochaines années (2018-2020) afin de réussir les taux ciblés dans le PNDS pour les interventions à haut impact pour la SRMNIA</vt:lpstr>
      <vt:lpstr>Une moyenne du gap de $34 millions pour les prestations de service SRMNIA reste pour les trois prochaines années, mais une augmentation du budget de l’Etat de 1% pour la santé pourrait réduire ce gap d’environ 50%.</vt:lpstr>
      <vt:lpstr>En outre, plusieurs fonds sont annoncés pour la SRMNIA et les maladies reliées </vt:lpstr>
      <vt:lpstr>L’augmentation moyenne du budget annuel nécessaire pour réussir les taux ciblés de couverture dans le DI par région.</vt:lpstr>
      <vt:lpstr>Proposition pour la gouvernance de l’opérationnalisation du DI</vt:lpstr>
      <vt:lpstr>Propositions des prochaines étapes pour le GFF</vt:lpstr>
      <vt:lpstr>Je vous remercie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 Seidman</dc:creator>
  <cp:lastModifiedBy>Bigeard, Mr Alexis - bf</cp:lastModifiedBy>
  <cp:revision>85</cp:revision>
  <dcterms:created xsi:type="dcterms:W3CDTF">2017-06-01T10:56:26Z</dcterms:created>
  <dcterms:modified xsi:type="dcterms:W3CDTF">2017-09-12T20:36:47Z</dcterms:modified>
</cp:coreProperties>
</file>