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67" r:id="rId5"/>
    <p:sldId id="268" r:id="rId6"/>
    <p:sldId id="269" r:id="rId7"/>
    <p:sldId id="270" r:id="rId8"/>
    <p:sldId id="265" r:id="rId9"/>
    <p:sldId id="260" r:id="rId10"/>
    <p:sldId id="259" r:id="rId11"/>
    <p:sldId id="266"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23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2C2B2963-5275-4211-B138-7BCDE7E80B06}"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1663301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C2B2963-5275-4211-B138-7BCDE7E80B06}"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2967871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2C2B2963-5275-4211-B138-7BCDE7E80B06}"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1081679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C2B2963-5275-4211-B138-7BCDE7E80B06}" type="datetimeFigureOut">
              <a:rPr lang="fr-FR" smtClean="0"/>
              <a:t>05/10/2017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3454802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C2B2963-5275-4211-B138-7BCDE7E80B06}" type="datetimeFigureOut">
              <a:rPr lang="fr-FR" smtClean="0"/>
              <a:t>05/10/2017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2861233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2C2B2963-5275-4211-B138-7BCDE7E80B06}" type="datetimeFigureOut">
              <a:rPr lang="fr-FR" smtClean="0"/>
              <a:t>05/10/2017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900474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C2B2963-5275-4211-B138-7BCDE7E80B06}" type="datetimeFigureOut">
              <a:rPr lang="fr-FR" smtClean="0"/>
              <a:t>05/10/2017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2420645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C2B2963-5275-4211-B138-7BCDE7E80B06}" type="datetimeFigureOut">
              <a:rPr lang="fr-FR" smtClean="0"/>
              <a:t>05/10/2017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120198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C2B2963-5275-4211-B138-7BCDE7E80B06}" type="datetimeFigureOut">
              <a:rPr lang="fr-FR" smtClean="0"/>
              <a:t>05/10/2017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3337605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C2B2963-5275-4211-B138-7BCDE7E80B06}"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2254280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C2B2963-5275-4211-B138-7BCDE7E80B06}" type="datetimeFigureOut">
              <a:rPr lang="fr-FR" smtClean="0"/>
              <a:t>05/10/2017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B786DF3-3A4E-486A-A1D6-8A381085E49C}" type="slidenum">
              <a:rPr lang="fr-FR" smtClean="0"/>
              <a:t>‹N°›</a:t>
            </a:fld>
            <a:endParaRPr lang="fr-FR"/>
          </a:p>
        </p:txBody>
      </p:sp>
    </p:spTree>
    <p:extLst>
      <p:ext uri="{BB962C8B-B14F-4D97-AF65-F5344CB8AC3E}">
        <p14:creationId xmlns:p14="http://schemas.microsoft.com/office/powerpoint/2010/main" val="3362743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2B2963-5275-4211-B138-7BCDE7E80B06}" type="datetimeFigureOut">
              <a:rPr lang="fr-FR" smtClean="0"/>
              <a:t>05/10/2017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786DF3-3A4E-486A-A1D6-8A381085E49C}" type="slidenum">
              <a:rPr lang="fr-FR" smtClean="0"/>
              <a:t>‹N°›</a:t>
            </a:fld>
            <a:endParaRPr lang="fr-FR"/>
          </a:p>
        </p:txBody>
      </p:sp>
    </p:spTree>
    <p:extLst>
      <p:ext uri="{BB962C8B-B14F-4D97-AF65-F5344CB8AC3E}">
        <p14:creationId xmlns:p14="http://schemas.microsoft.com/office/powerpoint/2010/main" val="196264205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332656"/>
            <a:ext cx="8074453" cy="2016224"/>
          </a:xfrm>
        </p:spPr>
        <p:txBody>
          <a:bodyPr>
            <a:noAutofit/>
          </a:bodyPr>
          <a:lstStyle/>
          <a:p>
            <a:r>
              <a:rPr lang="fr-FR" sz="2600" dirty="0" smtClean="0"/>
              <a:t>La Stratégie Nationale de Financement de la Santé </a:t>
            </a:r>
            <a:br>
              <a:rPr lang="fr-FR" sz="2600" dirty="0" smtClean="0"/>
            </a:br>
            <a:r>
              <a:rPr lang="fr-FR" sz="2600" dirty="0" smtClean="0"/>
              <a:t>pour la Couverture Sanitaire Universelle </a:t>
            </a:r>
            <a:br>
              <a:rPr lang="fr-FR" sz="2600" dirty="0" smtClean="0"/>
            </a:br>
            <a:r>
              <a:rPr lang="fr-FR" sz="2600" dirty="0" smtClean="0"/>
              <a:t>au Burkina Faso (2017-2030)</a:t>
            </a:r>
            <a:endParaRPr lang="fr-FR" sz="2600" dirty="0"/>
          </a:p>
        </p:txBody>
      </p:sp>
      <p:sp>
        <p:nvSpPr>
          <p:cNvPr id="3" name="Sous-titre 2"/>
          <p:cNvSpPr>
            <a:spLocks noGrp="1"/>
          </p:cNvSpPr>
          <p:nvPr>
            <p:ph type="subTitle" idx="1"/>
          </p:nvPr>
        </p:nvSpPr>
        <p:spPr>
          <a:xfrm>
            <a:off x="2411760" y="6165304"/>
            <a:ext cx="6553200" cy="457200"/>
          </a:xfrm>
        </p:spPr>
        <p:txBody>
          <a:bodyPr>
            <a:normAutofit fontScale="47500" lnSpcReduction="20000"/>
          </a:bodyPr>
          <a:lstStyle/>
          <a:p>
            <a:pPr algn="r"/>
            <a:r>
              <a:rPr lang="fr-FR" dirty="0" smtClean="0"/>
              <a:t>Rencontre des PTF Santé « accès financier » le 5 Octobre 2017 à l’OMS</a:t>
            </a: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2363490"/>
            <a:ext cx="7344816" cy="3240360"/>
          </a:xfrm>
          <a:prstGeom prst="rect">
            <a:avLst/>
          </a:prstGeom>
        </p:spPr>
      </p:pic>
    </p:spTree>
    <p:extLst>
      <p:ext uri="{BB962C8B-B14F-4D97-AF65-F5344CB8AC3E}">
        <p14:creationId xmlns:p14="http://schemas.microsoft.com/office/powerpoint/2010/main" val="155592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22114"/>
          </a:xfrm>
        </p:spPr>
        <p:txBody>
          <a:bodyPr>
            <a:normAutofit fontScale="90000"/>
          </a:bodyPr>
          <a:lstStyle/>
          <a:p>
            <a:r>
              <a:rPr lang="fr-FR" dirty="0" smtClean="0"/>
              <a:t>Qu’est ce que la SNFS au Burkina ?	</a:t>
            </a:r>
            <a:endParaRPr lang="fr-FR" dirty="0"/>
          </a:p>
        </p:txBody>
      </p:sp>
      <p:sp>
        <p:nvSpPr>
          <p:cNvPr id="3" name="Espace réservé du contenu 2"/>
          <p:cNvSpPr>
            <a:spLocks noGrp="1"/>
          </p:cNvSpPr>
          <p:nvPr>
            <p:ph idx="1"/>
          </p:nvPr>
        </p:nvSpPr>
        <p:spPr>
          <a:xfrm>
            <a:off x="457200" y="1600200"/>
            <a:ext cx="8435280" cy="5141168"/>
          </a:xfrm>
        </p:spPr>
        <p:txBody>
          <a:bodyPr>
            <a:normAutofit/>
          </a:bodyPr>
          <a:lstStyle/>
          <a:p>
            <a:r>
              <a:rPr lang="fr-FR" dirty="0" smtClean="0"/>
              <a:t>Des orientations de long terme sur : </a:t>
            </a:r>
          </a:p>
          <a:p>
            <a:pPr lvl="1"/>
            <a:r>
              <a:rPr lang="fr-FR" dirty="0" smtClean="0"/>
              <a:t>L’effort financier de l’Etat dans le secteur</a:t>
            </a:r>
          </a:p>
          <a:p>
            <a:pPr lvl="1"/>
            <a:r>
              <a:rPr lang="fr-FR" dirty="0" smtClean="0"/>
              <a:t>Le circuit </a:t>
            </a:r>
            <a:r>
              <a:rPr lang="fr-FR" b="1" i="1" dirty="0" smtClean="0"/>
              <a:t>ressources =&gt; dépenses </a:t>
            </a:r>
            <a:r>
              <a:rPr lang="fr-FR" dirty="0" smtClean="0"/>
              <a:t>de la santé</a:t>
            </a:r>
          </a:p>
          <a:p>
            <a:pPr marL="457200" lvl="1" indent="0">
              <a:buNone/>
            </a:pPr>
            <a:endParaRPr lang="fr-FR" dirty="0" smtClean="0"/>
          </a:p>
          <a:p>
            <a:r>
              <a:rPr lang="fr-FR" dirty="0" smtClean="0"/>
              <a:t>Des réformes d’organisation et de fonctionnement du secteur</a:t>
            </a:r>
          </a:p>
          <a:p>
            <a:pPr>
              <a:buFont typeface="Wingdings" panose="05000000000000000000" pitchFamily="2" charset="2"/>
              <a:buChar char="Ø"/>
            </a:pPr>
            <a:r>
              <a:rPr lang="fr-FR" b="1" dirty="0">
                <a:solidFill>
                  <a:srgbClr val="FF0000"/>
                </a:solidFill>
              </a:rPr>
              <a:t>Objectif:</a:t>
            </a:r>
            <a:r>
              <a:rPr lang="fr-FR" dirty="0"/>
              <a:t> efficience et l’équité dans l’accès aux soins essentiels pour tous.</a:t>
            </a:r>
          </a:p>
          <a:p>
            <a:pPr marL="0" indent="0">
              <a:buNone/>
            </a:pPr>
            <a:endParaRPr lang="fr-FR" dirty="0" smtClean="0"/>
          </a:p>
        </p:txBody>
      </p:sp>
    </p:spTree>
    <p:extLst>
      <p:ext uri="{BB962C8B-B14F-4D97-AF65-F5344CB8AC3E}">
        <p14:creationId xmlns:p14="http://schemas.microsoft.com/office/powerpoint/2010/main" val="238574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17 mesures</a:t>
            </a:r>
            <a:endParaRPr lang="fr-FR" dirty="0"/>
          </a:p>
        </p:txBody>
      </p:sp>
      <p:sp>
        <p:nvSpPr>
          <p:cNvPr id="3" name="Espace réservé du contenu 2"/>
          <p:cNvSpPr>
            <a:spLocks noGrp="1"/>
          </p:cNvSpPr>
          <p:nvPr>
            <p:ph idx="1"/>
          </p:nvPr>
        </p:nvSpPr>
        <p:spPr>
          <a:xfrm>
            <a:off x="457200" y="2132856"/>
            <a:ext cx="8229600" cy="3993307"/>
          </a:xfrm>
        </p:spPr>
        <p:txBody>
          <a:bodyPr/>
          <a:lstStyle/>
          <a:p>
            <a:r>
              <a:rPr lang="fr-FR" dirty="0" smtClean="0"/>
              <a:t>Sur la mobilisation des ressources (5)</a:t>
            </a:r>
          </a:p>
          <a:p>
            <a:r>
              <a:rPr lang="fr-FR" dirty="0" smtClean="0"/>
              <a:t>Sur la gestion, la distribution et l’utilisation des ressources (5)</a:t>
            </a:r>
          </a:p>
          <a:p>
            <a:r>
              <a:rPr lang="fr-FR" dirty="0" smtClean="0"/>
              <a:t>Sur le pilotage, la gouvernance et le contrôle du financement de la santé (7)</a:t>
            </a:r>
          </a:p>
        </p:txBody>
      </p:sp>
    </p:spTree>
    <p:extLst>
      <p:ext uri="{BB962C8B-B14F-4D97-AF65-F5344CB8AC3E}">
        <p14:creationId xmlns:p14="http://schemas.microsoft.com/office/powerpoint/2010/main" val="14413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dirty="0" smtClean="0"/>
              <a:t>Mobilisation des ressources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32369217"/>
              </p:ext>
            </p:extLst>
          </p:nvPr>
        </p:nvGraphicFramePr>
        <p:xfrm>
          <a:off x="457200" y="1052738"/>
          <a:ext cx="8229600" cy="5302342"/>
        </p:xfrm>
        <a:graphic>
          <a:graphicData uri="http://schemas.openxmlformats.org/drawingml/2006/table">
            <a:tbl>
              <a:tblPr firstRow="1" bandRow="1">
                <a:tableStyleId>{5940675A-B579-460E-94D1-54222C63F5DA}</a:tableStyleId>
              </a:tblPr>
              <a:tblGrid>
                <a:gridCol w="946448"/>
                <a:gridCol w="3600400"/>
                <a:gridCol w="3682752"/>
              </a:tblGrid>
              <a:tr h="713777">
                <a:tc>
                  <a:txBody>
                    <a:bodyPr/>
                    <a:lstStyle/>
                    <a:p>
                      <a:endParaRPr lang="fr-FR" dirty="0"/>
                    </a:p>
                  </a:txBody>
                  <a:tcPr/>
                </a:tc>
                <a:tc>
                  <a:txBody>
                    <a:bodyPr/>
                    <a:lstStyle/>
                    <a:p>
                      <a:r>
                        <a:rPr lang="fr-FR" b="1" dirty="0" smtClean="0"/>
                        <a:t>Mesures relatives à la mobilisation</a:t>
                      </a:r>
                      <a:r>
                        <a:rPr lang="fr-FR" b="1" baseline="0" dirty="0" smtClean="0"/>
                        <a:t> des ressources</a:t>
                      </a:r>
                      <a:endParaRPr lang="fr-FR" b="1" dirty="0"/>
                    </a:p>
                  </a:txBody>
                  <a:tcPr>
                    <a:solidFill>
                      <a:schemeClr val="accent1">
                        <a:lumMod val="20000"/>
                        <a:lumOff val="80000"/>
                      </a:schemeClr>
                    </a:solidFill>
                  </a:tcPr>
                </a:tc>
                <a:tc>
                  <a:txBody>
                    <a:bodyPr/>
                    <a:lstStyle/>
                    <a:p>
                      <a:r>
                        <a:rPr lang="fr-FR" b="1" dirty="0" smtClean="0"/>
                        <a:t>Enjeu clé</a:t>
                      </a:r>
                      <a:endParaRPr lang="fr-FR" b="1" dirty="0"/>
                    </a:p>
                  </a:txBody>
                  <a:tcPr>
                    <a:solidFill>
                      <a:schemeClr val="accent1">
                        <a:lumMod val="20000"/>
                        <a:lumOff val="80000"/>
                      </a:schemeClr>
                    </a:solidFill>
                  </a:tcPr>
                </a:tc>
              </a:tr>
              <a:tr h="1189628">
                <a:tc>
                  <a:txBody>
                    <a:bodyPr/>
                    <a:lstStyle/>
                    <a:p>
                      <a:r>
                        <a:rPr lang="fr-FR" sz="1600" b="1" i="0" u="none" kern="1200" dirty="0" smtClean="0">
                          <a:solidFill>
                            <a:schemeClr val="dk1"/>
                          </a:solidFill>
                          <a:effectLst/>
                          <a:latin typeface="Arial Narrow" panose="020B0606020202030204" pitchFamily="34" charset="0"/>
                          <a:ea typeface="+mn-ea"/>
                          <a:cs typeface="+mn-cs"/>
                        </a:rPr>
                        <a:t>Mesure 1</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Mettre en place un dispositif cohérent de mobilisation, de capitalisation et de suivi des flux financiers en faveur de la santé</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Implication </a:t>
                      </a:r>
                      <a:r>
                        <a:rPr lang="fr-FR" sz="1600" b="1" i="0" u="none" kern="1200" dirty="0" smtClean="0">
                          <a:solidFill>
                            <a:schemeClr val="tx1"/>
                          </a:solidFill>
                          <a:effectLst/>
                          <a:latin typeface="Arial Narrow" panose="020B0606020202030204" pitchFamily="34" charset="0"/>
                          <a:ea typeface="+mn-ea"/>
                          <a:cs typeface="+mn-cs"/>
                        </a:rPr>
                        <a:t>du MS dans </a:t>
                      </a:r>
                      <a:r>
                        <a:rPr lang="fr-FR" sz="1600" b="1" i="0" u="none" kern="1200" dirty="0" smtClean="0">
                          <a:solidFill>
                            <a:srgbClr val="FF0000"/>
                          </a:solidFill>
                          <a:effectLst/>
                          <a:latin typeface="Arial Narrow" panose="020B0606020202030204" pitchFamily="34" charset="0"/>
                          <a:ea typeface="+mn-ea"/>
                          <a:cs typeface="+mn-cs"/>
                        </a:rPr>
                        <a:t>toute politique publique pour  impact santé</a:t>
                      </a:r>
                      <a:endParaRPr lang="fr-FR" sz="1600" b="1" i="0" u="none" kern="1200" dirty="0">
                        <a:solidFill>
                          <a:srgbClr val="FF0000"/>
                        </a:solidFill>
                        <a:effectLst/>
                        <a:latin typeface="Arial Narrow" panose="020B0606020202030204" pitchFamily="34" charset="0"/>
                        <a:ea typeface="+mn-ea"/>
                        <a:cs typeface="+mn-cs"/>
                      </a:endParaRPr>
                    </a:p>
                  </a:txBody>
                  <a:tcPr/>
                </a:tc>
              </a:tr>
              <a:tr h="917713">
                <a:tc>
                  <a:txBody>
                    <a:bodyPr/>
                    <a:lstStyle/>
                    <a:p>
                      <a:r>
                        <a:rPr lang="fr-FR" sz="1600" b="1" i="0" u="none" kern="1200" dirty="0" smtClean="0">
                          <a:solidFill>
                            <a:schemeClr val="dk1"/>
                          </a:solidFill>
                          <a:effectLst/>
                          <a:latin typeface="Arial Narrow" panose="020B0606020202030204" pitchFamily="34" charset="0"/>
                          <a:ea typeface="+mn-ea"/>
                          <a:cs typeface="+mn-cs"/>
                        </a:rPr>
                        <a:t>Mesure 2</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Allouer au minimum chaque année 12% du BE au Ministère de la Santé </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Assurer les </a:t>
                      </a:r>
                      <a:r>
                        <a:rPr lang="fr-FR" sz="1600" b="1" i="0" u="none" kern="1200" dirty="0" smtClean="0">
                          <a:solidFill>
                            <a:srgbClr val="FF0000"/>
                          </a:solidFill>
                          <a:effectLst/>
                          <a:latin typeface="Arial Narrow" panose="020B0606020202030204" pitchFamily="34" charset="0"/>
                          <a:ea typeface="+mn-ea"/>
                          <a:cs typeface="+mn-cs"/>
                        </a:rPr>
                        <a:t>besoins importants et croissants du financement du système de santé</a:t>
                      </a:r>
                      <a:r>
                        <a:rPr lang="fr-FR" sz="1600" b="1" i="0" u="none" kern="1200" dirty="0" smtClean="0">
                          <a:solidFill>
                            <a:schemeClr val="dk1"/>
                          </a:solidFill>
                          <a:effectLst/>
                          <a:latin typeface="Arial Narrow" panose="020B0606020202030204" pitchFamily="34" charset="0"/>
                          <a:ea typeface="+mn-ea"/>
                          <a:cs typeface="+mn-cs"/>
                        </a:rPr>
                        <a:t> (offre)</a:t>
                      </a:r>
                      <a:endParaRPr lang="fr-FR" sz="1600" b="1" i="0" u="none" kern="1200" dirty="0">
                        <a:solidFill>
                          <a:schemeClr val="dk1"/>
                        </a:solidFill>
                        <a:effectLst/>
                        <a:latin typeface="Arial Narrow" panose="020B0606020202030204" pitchFamily="34" charset="0"/>
                        <a:ea typeface="+mn-ea"/>
                        <a:cs typeface="+mn-cs"/>
                      </a:endParaRPr>
                    </a:p>
                  </a:txBody>
                  <a:tcPr/>
                </a:tc>
              </a:tr>
              <a:tr h="917713">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3 </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Mettre en place un plan de financement du RAMU</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Mobilisation </a:t>
                      </a:r>
                      <a:r>
                        <a:rPr lang="fr-FR" sz="1600" b="1" i="0" u="none" kern="1200" dirty="0" smtClean="0">
                          <a:solidFill>
                            <a:srgbClr val="FF0000"/>
                          </a:solidFill>
                          <a:effectLst/>
                          <a:latin typeface="Arial Narrow" panose="020B0606020202030204" pitchFamily="34" charset="0"/>
                          <a:ea typeface="+mn-ea"/>
                          <a:cs typeface="+mn-cs"/>
                        </a:rPr>
                        <a:t>d’un financement innovant de nature progressive et à moyen terme </a:t>
                      </a:r>
                      <a:r>
                        <a:rPr lang="fr-FR" sz="1600" b="1" i="0" u="none" kern="1200" dirty="0" smtClean="0">
                          <a:solidFill>
                            <a:schemeClr val="dk1"/>
                          </a:solidFill>
                          <a:effectLst/>
                          <a:latin typeface="Arial Narrow" panose="020B0606020202030204" pitchFamily="34" charset="0"/>
                          <a:ea typeface="+mn-ea"/>
                          <a:cs typeface="+mn-cs"/>
                        </a:rPr>
                        <a:t>pour participer au financement du RAMU</a:t>
                      </a:r>
                      <a:endParaRPr lang="fr-FR" sz="1600" b="1" i="0" u="none" kern="1200" dirty="0">
                        <a:solidFill>
                          <a:schemeClr val="dk1"/>
                        </a:solidFill>
                        <a:effectLst/>
                        <a:latin typeface="Arial Narrow" panose="020B0606020202030204" pitchFamily="34" charset="0"/>
                        <a:ea typeface="+mn-ea"/>
                        <a:cs typeface="+mn-cs"/>
                      </a:endParaRPr>
                    </a:p>
                  </a:txBody>
                  <a:tcPr/>
                </a:tc>
              </a:tr>
              <a:tr h="917713">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4 </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1">
                        <a:lumMod val="20000"/>
                        <a:lumOff val="80000"/>
                      </a:schemeClr>
                    </a:solidFill>
                  </a:tcPr>
                </a:tc>
                <a:tc>
                  <a:txBody>
                    <a:bodyPr/>
                    <a:lstStyle/>
                    <a:p>
                      <a:r>
                        <a:rPr lang="fr-FR" sz="1600" b="1" i="0" u="none" kern="1200" dirty="0" smtClean="0">
                          <a:solidFill>
                            <a:schemeClr val="dk1"/>
                          </a:solidFill>
                          <a:effectLst/>
                          <a:latin typeface="Arial Narrow" panose="020B0606020202030204" pitchFamily="34" charset="0"/>
                          <a:ea typeface="+mn-ea"/>
                          <a:cs typeface="+mn-cs"/>
                        </a:rPr>
                        <a:t>Mobiliser l’aide extérieure sur la base d’un achat de résultats et pour une liste d’activités consensuelle et standardisée</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Améliorer </a:t>
                      </a:r>
                      <a:r>
                        <a:rPr lang="fr-FR" sz="1600" b="1" i="0" u="none" kern="1200" dirty="0" smtClean="0">
                          <a:solidFill>
                            <a:srgbClr val="FF0000"/>
                          </a:solidFill>
                          <a:effectLst/>
                          <a:latin typeface="Arial Narrow" panose="020B0606020202030204" pitchFamily="34" charset="0"/>
                          <a:ea typeface="+mn-ea"/>
                          <a:cs typeface="+mn-cs"/>
                        </a:rPr>
                        <a:t>le leadership sur l’orientation</a:t>
                      </a:r>
                      <a:r>
                        <a:rPr lang="fr-FR" sz="1600" b="1" i="0" u="none" kern="1200" dirty="0" smtClean="0">
                          <a:solidFill>
                            <a:schemeClr val="dk1"/>
                          </a:solidFill>
                          <a:effectLst/>
                          <a:latin typeface="Arial Narrow" panose="020B0606020202030204" pitchFamily="34" charset="0"/>
                          <a:ea typeface="+mn-ea"/>
                          <a:cs typeface="+mn-cs"/>
                        </a:rPr>
                        <a:t> des dépenses et </a:t>
                      </a:r>
                      <a:r>
                        <a:rPr lang="fr-FR" sz="1600" b="1" i="0" u="none" kern="1200" dirty="0" smtClean="0">
                          <a:solidFill>
                            <a:srgbClr val="FF0000"/>
                          </a:solidFill>
                          <a:effectLst/>
                          <a:latin typeface="Arial Narrow" panose="020B0606020202030204" pitchFamily="34" charset="0"/>
                          <a:ea typeface="+mn-ea"/>
                          <a:cs typeface="+mn-cs"/>
                        </a:rPr>
                        <a:t>la performance générale </a:t>
                      </a:r>
                      <a:r>
                        <a:rPr lang="fr-FR" sz="1600" b="1" i="0" u="none" kern="1200" dirty="0" smtClean="0">
                          <a:solidFill>
                            <a:schemeClr val="dk1"/>
                          </a:solidFill>
                          <a:effectLst/>
                          <a:latin typeface="Arial Narrow" panose="020B0606020202030204" pitchFamily="34" charset="0"/>
                          <a:ea typeface="+mn-ea"/>
                          <a:cs typeface="+mn-cs"/>
                        </a:rPr>
                        <a:t>des financements extérieurs</a:t>
                      </a:r>
                      <a:endParaRPr lang="fr-FR" sz="1600" b="1" i="0" u="none" kern="1200" dirty="0">
                        <a:solidFill>
                          <a:schemeClr val="dk1"/>
                        </a:solidFill>
                        <a:effectLst/>
                        <a:latin typeface="Arial Narrow" panose="020B0606020202030204" pitchFamily="34" charset="0"/>
                        <a:ea typeface="+mn-ea"/>
                        <a:cs typeface="+mn-cs"/>
                      </a:endParaRPr>
                    </a:p>
                  </a:txBody>
                  <a:tcPr/>
                </a:tc>
              </a:tr>
              <a:tr h="645798">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5 </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1">
                        <a:lumMod val="20000"/>
                        <a:lumOff val="80000"/>
                      </a:schemeClr>
                    </a:solidFill>
                  </a:tcPr>
                </a:tc>
                <a:tc>
                  <a:txBody>
                    <a:bodyPr/>
                    <a:lstStyle/>
                    <a:p>
                      <a:r>
                        <a:rPr lang="fr-FR" sz="1600" b="1" i="0" u="none" kern="1200" dirty="0" smtClean="0">
                          <a:solidFill>
                            <a:schemeClr val="dk1"/>
                          </a:solidFill>
                          <a:effectLst/>
                          <a:latin typeface="Arial Narrow" panose="020B0606020202030204" pitchFamily="34" charset="0"/>
                          <a:ea typeface="+mn-ea"/>
                          <a:cs typeface="+mn-cs"/>
                        </a:rPr>
                        <a:t>Mobiliser le financement privé pour des objectifs de santé publique </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Utiliser pleinement </a:t>
                      </a:r>
                      <a:r>
                        <a:rPr lang="fr-FR" sz="1600" b="1" i="0" u="none" kern="1200" dirty="0" smtClean="0">
                          <a:solidFill>
                            <a:srgbClr val="FF0000"/>
                          </a:solidFill>
                          <a:effectLst/>
                          <a:latin typeface="Arial Narrow" panose="020B0606020202030204" pitchFamily="34" charset="0"/>
                          <a:ea typeface="+mn-ea"/>
                          <a:cs typeface="+mn-cs"/>
                        </a:rPr>
                        <a:t>l’opportunité que constitue le secteur privé</a:t>
                      </a:r>
                      <a:endParaRPr lang="fr-FR" sz="1600" b="1" i="0" u="none" kern="1200" dirty="0">
                        <a:solidFill>
                          <a:srgbClr val="FF0000"/>
                        </a:solidFill>
                        <a:effectLst/>
                        <a:latin typeface="Arial Narrow" panose="020B0606020202030204" pitchFamily="34" charset="0"/>
                        <a:ea typeface="+mn-ea"/>
                        <a:cs typeface="+mn-cs"/>
                      </a:endParaRPr>
                    </a:p>
                  </a:txBody>
                  <a:tcPr/>
                </a:tc>
              </a:tr>
            </a:tbl>
          </a:graphicData>
        </a:graphic>
      </p:graphicFrame>
    </p:spTree>
    <p:extLst>
      <p:ext uri="{BB962C8B-B14F-4D97-AF65-F5344CB8AC3E}">
        <p14:creationId xmlns:p14="http://schemas.microsoft.com/office/powerpoint/2010/main" val="2283540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864096"/>
          </a:xfrm>
        </p:spPr>
        <p:txBody>
          <a:bodyPr>
            <a:noAutofit/>
          </a:bodyPr>
          <a:lstStyle/>
          <a:p>
            <a:r>
              <a:rPr lang="fr-FR" sz="3600" dirty="0" smtClean="0"/>
              <a:t>Mutualisation des ressources et achat stratégique</a:t>
            </a:r>
            <a:endParaRPr lang="fr-FR" sz="36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407400434"/>
              </p:ext>
            </p:extLst>
          </p:nvPr>
        </p:nvGraphicFramePr>
        <p:xfrm>
          <a:off x="457200" y="1124745"/>
          <a:ext cx="8229600" cy="5616622"/>
        </p:xfrm>
        <a:graphic>
          <a:graphicData uri="http://schemas.openxmlformats.org/drawingml/2006/table">
            <a:tbl>
              <a:tblPr firstRow="1" bandRow="1">
                <a:tableStyleId>{5940675A-B579-460E-94D1-54222C63F5DA}</a:tableStyleId>
              </a:tblPr>
              <a:tblGrid>
                <a:gridCol w="1018456"/>
                <a:gridCol w="4536504"/>
                <a:gridCol w="2674640"/>
              </a:tblGrid>
              <a:tr h="655273">
                <a:tc>
                  <a:txBody>
                    <a:bodyPr/>
                    <a:lstStyle/>
                    <a:p>
                      <a:endParaRPr lang="fr-FR" dirty="0"/>
                    </a:p>
                  </a:txBody>
                  <a:tcPr/>
                </a:tc>
                <a:tc>
                  <a:txBody>
                    <a:bodyPr/>
                    <a:lstStyle/>
                    <a:p>
                      <a:r>
                        <a:rPr lang="fr-FR" b="1" dirty="0" smtClean="0"/>
                        <a:t>Mesures relatives à la mutualisation des ressources et achat stratégique </a:t>
                      </a:r>
                      <a:endParaRPr lang="fr-FR" b="1" dirty="0"/>
                    </a:p>
                  </a:txBody>
                  <a:tcPr>
                    <a:solidFill>
                      <a:schemeClr val="accent6">
                        <a:lumMod val="20000"/>
                        <a:lumOff val="80000"/>
                      </a:schemeClr>
                    </a:solidFill>
                  </a:tcPr>
                </a:tc>
                <a:tc>
                  <a:txBody>
                    <a:bodyPr/>
                    <a:lstStyle/>
                    <a:p>
                      <a:pPr algn="ctr"/>
                      <a:r>
                        <a:rPr lang="fr-FR" b="1" dirty="0" smtClean="0"/>
                        <a:t>Enjeu clé</a:t>
                      </a:r>
                      <a:endParaRPr lang="fr-FR" b="1" dirty="0"/>
                    </a:p>
                  </a:txBody>
                  <a:tcPr>
                    <a:solidFill>
                      <a:schemeClr val="accent6">
                        <a:lumMod val="20000"/>
                        <a:lumOff val="80000"/>
                      </a:schemeClr>
                    </a:solidFill>
                  </a:tcPr>
                </a:tc>
              </a:tr>
              <a:tr h="842493">
                <a:tc>
                  <a:txBody>
                    <a:bodyPr/>
                    <a:lstStyle/>
                    <a:p>
                      <a:r>
                        <a:rPr lang="fr-FR" sz="1600" b="1" i="0" u="none" kern="1200" dirty="0" smtClean="0">
                          <a:solidFill>
                            <a:schemeClr val="dk1"/>
                          </a:solidFill>
                          <a:effectLst/>
                          <a:latin typeface="Arial Narrow" panose="020B0606020202030204" pitchFamily="34" charset="0"/>
                          <a:ea typeface="+mn-ea"/>
                          <a:cs typeface="+mn-cs"/>
                        </a:rPr>
                        <a:t>Mesure 6</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Mesure 6 : Assurer la gestion de l’exemption par la CNAMU et intégrer les prestations dans le panier RAMU </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Transférer progressivement à la CNAMU </a:t>
                      </a:r>
                      <a:r>
                        <a:rPr lang="fr-FR" sz="1600" b="1" i="0" u="none" kern="1200" dirty="0" smtClean="0">
                          <a:solidFill>
                            <a:srgbClr val="FF0000"/>
                          </a:solidFill>
                          <a:effectLst/>
                          <a:latin typeface="Arial Narrow" panose="020B0606020202030204" pitchFamily="34" charset="0"/>
                          <a:ea typeface="+mn-ea"/>
                          <a:cs typeface="+mn-cs"/>
                        </a:rPr>
                        <a:t>la gestion des exemptions de paiement </a:t>
                      </a:r>
                      <a:endParaRPr lang="fr-FR" sz="1600" b="1" i="0" u="none" kern="1200" dirty="0">
                        <a:solidFill>
                          <a:srgbClr val="FF0000"/>
                        </a:solidFill>
                        <a:effectLst/>
                        <a:latin typeface="Arial Narrow" panose="020B0606020202030204" pitchFamily="34" charset="0"/>
                        <a:ea typeface="+mn-ea"/>
                        <a:cs typeface="+mn-cs"/>
                      </a:endParaRPr>
                    </a:p>
                  </a:txBody>
                  <a:tcPr/>
                </a:tc>
              </a:tr>
              <a:tr h="1591377">
                <a:tc>
                  <a:txBody>
                    <a:bodyPr/>
                    <a:lstStyle/>
                    <a:p>
                      <a:r>
                        <a:rPr lang="fr-FR" sz="1600" b="1" i="0" u="none" kern="1200" dirty="0" smtClean="0">
                          <a:solidFill>
                            <a:schemeClr val="dk1"/>
                          </a:solidFill>
                          <a:effectLst/>
                          <a:latin typeface="Arial Narrow" panose="020B0606020202030204" pitchFamily="34" charset="0"/>
                          <a:ea typeface="+mn-ea"/>
                          <a:cs typeface="+mn-cs"/>
                        </a:rPr>
                        <a:t>Mesure 7</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favoriser la mise en commun au sein du PADS des financements extérieurs pour les services d’encadrement des services de santé et pour la fourniture des services de soins de santé non couverts par le RAMU avec un système d'achat de résultats.</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Maximiser </a:t>
                      </a:r>
                      <a:r>
                        <a:rPr lang="fr-FR" sz="1600" b="1" i="0" u="none" kern="1200" dirty="0" smtClean="0">
                          <a:solidFill>
                            <a:srgbClr val="FF0000"/>
                          </a:solidFill>
                          <a:effectLst/>
                          <a:latin typeface="Arial Narrow" panose="020B0606020202030204" pitchFamily="34" charset="0"/>
                          <a:ea typeface="+mn-ea"/>
                          <a:cs typeface="+mn-cs"/>
                        </a:rPr>
                        <a:t>l’opportunité du financement </a:t>
                      </a:r>
                      <a:r>
                        <a:rPr lang="fr-FR" sz="1600" b="1" i="0" u="none" kern="1200" dirty="0" smtClean="0">
                          <a:solidFill>
                            <a:schemeClr val="dk1"/>
                          </a:solidFill>
                          <a:effectLst/>
                          <a:latin typeface="Arial Narrow" panose="020B0606020202030204" pitchFamily="34" charset="0"/>
                          <a:ea typeface="+mn-ea"/>
                          <a:cs typeface="+mn-cs"/>
                        </a:rPr>
                        <a:t>extérieur:</a:t>
                      </a:r>
                      <a:r>
                        <a:rPr lang="fr-FR" sz="1600" b="1" i="0" u="none" kern="1200" baseline="0" dirty="0" smtClean="0">
                          <a:solidFill>
                            <a:schemeClr val="dk1"/>
                          </a:solidFill>
                          <a:effectLst/>
                          <a:latin typeface="Arial Narrow" panose="020B0606020202030204" pitchFamily="34" charset="0"/>
                          <a:ea typeface="+mn-ea"/>
                          <a:cs typeface="+mn-cs"/>
                        </a:rPr>
                        <a:t> procédure souple+ cible nationale</a:t>
                      </a:r>
                      <a:r>
                        <a:rPr lang="fr-FR" sz="1600" b="1" i="0" u="none" kern="1200" dirty="0" smtClean="0">
                          <a:solidFill>
                            <a:schemeClr val="dk1"/>
                          </a:solidFill>
                          <a:effectLst/>
                          <a:latin typeface="Arial Narrow" panose="020B0606020202030204" pitchFamily="34" charset="0"/>
                          <a:ea typeface="+mn-ea"/>
                          <a:cs typeface="+mn-cs"/>
                        </a:rPr>
                        <a:t> </a:t>
                      </a:r>
                      <a:endParaRPr lang="fr-FR" sz="1600" b="1" i="0" u="none" kern="1200" dirty="0">
                        <a:solidFill>
                          <a:schemeClr val="dk1"/>
                        </a:solidFill>
                        <a:effectLst/>
                        <a:latin typeface="Arial Narrow" panose="020B0606020202030204" pitchFamily="34" charset="0"/>
                        <a:ea typeface="+mn-ea"/>
                        <a:cs typeface="+mn-cs"/>
                      </a:endParaRPr>
                    </a:p>
                  </a:txBody>
                  <a:tcPr/>
                </a:tc>
              </a:tr>
              <a:tr h="842493">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8 </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Assurer le financement efficient de la santé au niveau des communes :</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rgbClr val="FF0000"/>
                          </a:solidFill>
                          <a:effectLst/>
                          <a:latin typeface="Arial Narrow" panose="020B0606020202030204" pitchFamily="34" charset="0"/>
                          <a:ea typeface="+mn-ea"/>
                          <a:cs typeface="+mn-cs"/>
                        </a:rPr>
                        <a:t>Traiter les goulots d’étranglemen</a:t>
                      </a:r>
                      <a:r>
                        <a:rPr lang="fr-FR" sz="1600" b="1" i="0" u="none" kern="1200" dirty="0" smtClean="0">
                          <a:solidFill>
                            <a:schemeClr val="dk1"/>
                          </a:solidFill>
                          <a:effectLst/>
                          <a:latin typeface="Arial Narrow" panose="020B0606020202030204" pitchFamily="34" charset="0"/>
                          <a:ea typeface="+mn-ea"/>
                          <a:cs typeface="+mn-cs"/>
                        </a:rPr>
                        <a:t>t:</a:t>
                      </a:r>
                      <a:r>
                        <a:rPr lang="fr-FR" sz="1600" b="1" i="0" u="none" kern="1200" baseline="0" dirty="0" smtClean="0">
                          <a:solidFill>
                            <a:schemeClr val="dk1"/>
                          </a:solidFill>
                          <a:effectLst/>
                          <a:latin typeface="Arial Narrow" panose="020B0606020202030204" pitchFamily="34" charset="0"/>
                          <a:ea typeface="+mn-ea"/>
                          <a:cs typeface="+mn-cs"/>
                        </a:rPr>
                        <a:t> procédure d’achat, niveau de compétence </a:t>
                      </a:r>
                      <a:endParaRPr lang="fr-FR" sz="1600" b="1" i="0" u="none" kern="1200" dirty="0">
                        <a:solidFill>
                          <a:schemeClr val="dk1"/>
                        </a:solidFill>
                        <a:effectLst/>
                        <a:latin typeface="Arial Narrow" panose="020B0606020202030204" pitchFamily="34" charset="0"/>
                        <a:ea typeface="+mn-ea"/>
                        <a:cs typeface="+mn-cs"/>
                      </a:endParaRPr>
                    </a:p>
                  </a:txBody>
                  <a:tcPr/>
                </a:tc>
              </a:tr>
              <a:tr h="842493">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9 </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Optimiser la gestion des  ressources financières à travers le ciblage des crédits délégués </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endParaRPr lang="fr-FR" sz="1600" b="1" i="0" u="none" kern="1200" dirty="0">
                        <a:solidFill>
                          <a:schemeClr val="dk1"/>
                        </a:solidFill>
                        <a:effectLst/>
                        <a:latin typeface="Arial Narrow" panose="020B0606020202030204" pitchFamily="34" charset="0"/>
                        <a:ea typeface="+mn-ea"/>
                        <a:cs typeface="+mn-cs"/>
                      </a:endParaRPr>
                    </a:p>
                  </a:txBody>
                  <a:tcPr/>
                </a:tc>
              </a:tr>
              <a:tr h="842493">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10 </a:t>
                      </a:r>
                      <a:endParaRPr lang="fr-FR" sz="1600" b="1" i="0" u="none" kern="1200" dirty="0">
                        <a:solidFill>
                          <a:schemeClr val="dk1"/>
                        </a:solidFill>
                        <a:effectLst/>
                        <a:latin typeface="Arial Narrow" panose="020B0606020202030204" pitchFamily="34" charset="0"/>
                        <a:ea typeface="+mn-ea"/>
                        <a:cs typeface="+mn-cs"/>
                      </a:endParaRPr>
                    </a:p>
                  </a:txBody>
                  <a:tcP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 Mettre en place et former une équipe fonctionnelle chargée de l’achat stratégique</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rgbClr val="FF0000"/>
                          </a:solidFill>
                          <a:effectLst/>
                          <a:latin typeface="Arial Narrow" panose="020B0606020202030204" pitchFamily="34" charset="0"/>
                          <a:ea typeface="+mn-ea"/>
                          <a:cs typeface="+mn-cs"/>
                        </a:rPr>
                        <a:t>Opérationnalisation de l’achat stratégique</a:t>
                      </a:r>
                      <a:endParaRPr lang="fr-FR" sz="1600" b="1" i="0" u="none" kern="1200" dirty="0">
                        <a:solidFill>
                          <a:srgbClr val="FF0000"/>
                        </a:solidFill>
                        <a:effectLst/>
                        <a:latin typeface="Arial Narrow" panose="020B0606020202030204" pitchFamily="34" charset="0"/>
                        <a:ea typeface="+mn-ea"/>
                        <a:cs typeface="+mn-cs"/>
                      </a:endParaRPr>
                    </a:p>
                  </a:txBody>
                  <a:tcPr/>
                </a:tc>
              </a:tr>
            </a:tbl>
          </a:graphicData>
        </a:graphic>
      </p:graphicFrame>
    </p:spTree>
    <p:extLst>
      <p:ext uri="{BB962C8B-B14F-4D97-AF65-F5344CB8AC3E}">
        <p14:creationId xmlns:p14="http://schemas.microsoft.com/office/powerpoint/2010/main" val="3072469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Pilotage/Gouvernance/ Contrôle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25248849"/>
              </p:ext>
            </p:extLst>
          </p:nvPr>
        </p:nvGraphicFramePr>
        <p:xfrm>
          <a:off x="457200" y="1600200"/>
          <a:ext cx="8229600" cy="4997152"/>
        </p:xfrm>
        <a:graphic>
          <a:graphicData uri="http://schemas.openxmlformats.org/drawingml/2006/table">
            <a:tbl>
              <a:tblPr firstRow="1" bandRow="1">
                <a:tableStyleId>{5940675A-B579-460E-94D1-54222C63F5DA}</a:tableStyleId>
              </a:tblPr>
              <a:tblGrid>
                <a:gridCol w="1018456"/>
                <a:gridCol w="3744416"/>
                <a:gridCol w="3466728"/>
              </a:tblGrid>
              <a:tr h="1153189">
                <a:tc>
                  <a:txBody>
                    <a:bodyPr/>
                    <a:lstStyle/>
                    <a:p>
                      <a:endParaRPr lang="fr-FR" dirty="0"/>
                    </a:p>
                  </a:txBody>
                  <a:tcPr/>
                </a:tc>
                <a:tc>
                  <a:txBody>
                    <a:bodyPr/>
                    <a:lstStyle/>
                    <a:p>
                      <a:r>
                        <a:rPr lang="fr-FR" b="1" dirty="0" smtClean="0"/>
                        <a:t>Mesures relatives</a:t>
                      </a:r>
                      <a:r>
                        <a:rPr lang="fr-FR" b="1" baseline="0" dirty="0" smtClean="0"/>
                        <a:t> au pilotage,  à la gouvernance et au contrôle su système de financement</a:t>
                      </a:r>
                      <a:endParaRPr lang="fr-FR" b="1" dirty="0"/>
                    </a:p>
                  </a:txBody>
                  <a:tcPr>
                    <a:solidFill>
                      <a:srgbClr val="FFFF00"/>
                    </a:solidFill>
                  </a:tcPr>
                </a:tc>
                <a:tc>
                  <a:txBody>
                    <a:bodyPr/>
                    <a:lstStyle/>
                    <a:p>
                      <a:pPr algn="ctr"/>
                      <a:r>
                        <a:rPr lang="fr-FR" b="1" dirty="0" smtClean="0"/>
                        <a:t>Enjeu clé</a:t>
                      </a:r>
                      <a:endParaRPr lang="fr-FR" b="1" dirty="0"/>
                    </a:p>
                  </a:txBody>
                  <a:tcPr>
                    <a:solidFill>
                      <a:srgbClr val="FFFF00"/>
                    </a:solidFill>
                  </a:tcPr>
                </a:tc>
              </a:tr>
              <a:tr h="730353">
                <a:tc>
                  <a:txBody>
                    <a:bodyPr/>
                    <a:lstStyle/>
                    <a:p>
                      <a:r>
                        <a:rPr lang="fr-FR" sz="1600" b="1" i="0" u="none" kern="1200" dirty="0" smtClean="0">
                          <a:solidFill>
                            <a:schemeClr val="dk1"/>
                          </a:solidFill>
                          <a:effectLst/>
                          <a:latin typeface="Arial Narrow" panose="020B0606020202030204" pitchFamily="34" charset="0"/>
                          <a:ea typeface="+mn-ea"/>
                          <a:cs typeface="+mn-cs"/>
                        </a:rPr>
                        <a:t>Mesure 11</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Mettre en œuvre un cycle de planification axée sur les résultats</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Responsabilisation</a:t>
                      </a:r>
                      <a:r>
                        <a:rPr lang="fr-FR" sz="1600" b="1" i="0" u="none" kern="1200" baseline="0" dirty="0" smtClean="0">
                          <a:solidFill>
                            <a:schemeClr val="dk1"/>
                          </a:solidFill>
                          <a:effectLst/>
                          <a:latin typeface="Arial Narrow" panose="020B0606020202030204" pitchFamily="34" charset="0"/>
                          <a:ea typeface="+mn-ea"/>
                          <a:cs typeface="+mn-cs"/>
                        </a:rPr>
                        <a:t> dans les plans d’action</a:t>
                      </a:r>
                      <a:endParaRPr lang="fr-FR" sz="1600" b="1" i="0" u="none" kern="1200" dirty="0">
                        <a:solidFill>
                          <a:schemeClr val="dk1"/>
                        </a:solidFill>
                        <a:effectLst/>
                        <a:latin typeface="Arial Narrow" panose="020B0606020202030204" pitchFamily="34" charset="0"/>
                        <a:ea typeface="+mn-ea"/>
                        <a:cs typeface="+mn-cs"/>
                      </a:endParaRPr>
                    </a:p>
                  </a:txBody>
                  <a:tcPr/>
                </a:tc>
              </a:tr>
              <a:tr h="730353">
                <a:tc>
                  <a:txBody>
                    <a:bodyPr/>
                    <a:lstStyle/>
                    <a:p>
                      <a:r>
                        <a:rPr lang="fr-FR" sz="1600" b="1" i="0" u="none" kern="1200" dirty="0" smtClean="0">
                          <a:solidFill>
                            <a:schemeClr val="dk1"/>
                          </a:solidFill>
                          <a:effectLst/>
                          <a:latin typeface="Arial Narrow" panose="020B0606020202030204" pitchFamily="34" charset="0"/>
                          <a:ea typeface="+mn-ea"/>
                          <a:cs typeface="+mn-cs"/>
                        </a:rPr>
                        <a:t>Mesure 12</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assurer la normalisation et la régulation des infrastructures et équipements</a:t>
                      </a: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Efficience des infrastructures sur </a:t>
                      </a:r>
                      <a:r>
                        <a:rPr lang="fr-FR" sz="1600" b="1" i="0" u="none" kern="1200" dirty="0" smtClean="0">
                          <a:solidFill>
                            <a:srgbClr val="FF0000"/>
                          </a:solidFill>
                          <a:effectLst/>
                          <a:latin typeface="Arial Narrow" panose="020B0606020202030204" pitchFamily="34" charset="0"/>
                          <a:ea typeface="+mn-ea"/>
                          <a:cs typeface="+mn-cs"/>
                        </a:rPr>
                        <a:t>la base de la carte sanitaire</a:t>
                      </a:r>
                      <a:endParaRPr lang="fr-FR" sz="1600" b="1" i="0" u="none" kern="1200" dirty="0">
                        <a:solidFill>
                          <a:srgbClr val="FF0000"/>
                        </a:solidFill>
                        <a:effectLst/>
                        <a:latin typeface="Arial Narrow" panose="020B0606020202030204" pitchFamily="34" charset="0"/>
                        <a:ea typeface="+mn-ea"/>
                        <a:cs typeface="+mn-cs"/>
                      </a:endParaRPr>
                    </a:p>
                  </a:txBody>
                  <a:tcPr/>
                </a:tc>
              </a:tr>
              <a:tr h="1345387">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13 </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mettre en œuvre une réforme de la gestion des agents de santé et des agents chargés  de la  gestion financière et comptable</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Mise en œuvre de </a:t>
                      </a:r>
                      <a:r>
                        <a:rPr lang="fr-FR" sz="1600" b="1" i="0" u="none" kern="1200" dirty="0" smtClean="0">
                          <a:solidFill>
                            <a:srgbClr val="FF0000"/>
                          </a:solidFill>
                          <a:effectLst/>
                          <a:latin typeface="Arial Narrow" panose="020B0606020202030204" pitchFamily="34" charset="0"/>
                          <a:ea typeface="+mn-ea"/>
                          <a:cs typeface="+mn-cs"/>
                        </a:rPr>
                        <a:t>la stratégie des RH dans ses aspects</a:t>
                      </a:r>
                      <a:r>
                        <a:rPr lang="fr-FR" sz="1600" b="1" i="0" u="none" kern="1200" baseline="0" dirty="0" smtClean="0">
                          <a:solidFill>
                            <a:srgbClr val="FF0000"/>
                          </a:solidFill>
                          <a:effectLst/>
                          <a:latin typeface="Arial Narrow" panose="020B0606020202030204" pitchFamily="34" charset="0"/>
                          <a:ea typeface="+mn-ea"/>
                          <a:cs typeface="+mn-cs"/>
                        </a:rPr>
                        <a:t> financiers</a:t>
                      </a:r>
                      <a:r>
                        <a:rPr lang="fr-FR" sz="1600" b="1" i="0" u="none" kern="1200" dirty="0" smtClean="0">
                          <a:solidFill>
                            <a:schemeClr val="dk1"/>
                          </a:solidFill>
                          <a:effectLst/>
                          <a:latin typeface="Arial Narrow" panose="020B0606020202030204" pitchFamily="34" charset="0"/>
                          <a:ea typeface="+mn-ea"/>
                          <a:cs typeface="+mn-cs"/>
                        </a:rPr>
                        <a:t>  et renforcement des besoins en</a:t>
                      </a:r>
                      <a:r>
                        <a:rPr lang="fr-FR" sz="1600" b="1" i="0" u="none" kern="1200" baseline="0" dirty="0" smtClean="0">
                          <a:solidFill>
                            <a:schemeClr val="dk1"/>
                          </a:solidFill>
                          <a:effectLst/>
                          <a:latin typeface="Arial Narrow" panose="020B0606020202030204" pitchFamily="34" charset="0"/>
                          <a:ea typeface="+mn-ea"/>
                          <a:cs typeface="+mn-cs"/>
                        </a:rPr>
                        <a:t> gestion</a:t>
                      </a:r>
                      <a:endParaRPr lang="fr-FR" sz="1600" b="1" i="0" u="none" kern="1200" dirty="0">
                        <a:solidFill>
                          <a:schemeClr val="dk1"/>
                        </a:solidFill>
                        <a:effectLst/>
                        <a:latin typeface="Arial Narrow" panose="020B0606020202030204" pitchFamily="34" charset="0"/>
                        <a:ea typeface="+mn-ea"/>
                        <a:cs typeface="+mn-cs"/>
                      </a:endParaRPr>
                    </a:p>
                  </a:txBody>
                  <a:tcPr/>
                </a:tc>
              </a:tr>
              <a:tr h="1037870">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14 </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Mettre en œuvre la réforme de la politique pharmaceutique</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endParaRPr lang="fr-FR" sz="1600" b="1" i="0" u="none" kern="1200" dirty="0">
                        <a:solidFill>
                          <a:schemeClr val="dk1"/>
                        </a:solidFill>
                        <a:effectLst/>
                        <a:latin typeface="Arial Narrow" panose="020B0606020202030204" pitchFamily="34" charset="0"/>
                        <a:ea typeface="+mn-ea"/>
                        <a:cs typeface="+mn-cs"/>
                      </a:endParaRPr>
                    </a:p>
                  </a:txBody>
                  <a:tcPr/>
                </a:tc>
              </a:tr>
            </a:tbl>
          </a:graphicData>
        </a:graphic>
      </p:graphicFrame>
    </p:spTree>
    <p:extLst>
      <p:ext uri="{BB962C8B-B14F-4D97-AF65-F5344CB8AC3E}">
        <p14:creationId xmlns:p14="http://schemas.microsoft.com/office/powerpoint/2010/main" val="313378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Pilotage/Gouvernance/ Contrôle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237539716"/>
              </p:ext>
            </p:extLst>
          </p:nvPr>
        </p:nvGraphicFramePr>
        <p:xfrm>
          <a:off x="457200" y="1600200"/>
          <a:ext cx="8229600" cy="4853136"/>
        </p:xfrm>
        <a:graphic>
          <a:graphicData uri="http://schemas.openxmlformats.org/drawingml/2006/table">
            <a:tbl>
              <a:tblPr firstRow="1" bandRow="1">
                <a:tableStyleId>{5940675A-B579-460E-94D1-54222C63F5DA}</a:tableStyleId>
              </a:tblPr>
              <a:tblGrid>
                <a:gridCol w="1090464"/>
                <a:gridCol w="3672408"/>
                <a:gridCol w="3466728"/>
              </a:tblGrid>
              <a:tr h="1078475">
                <a:tc>
                  <a:txBody>
                    <a:bodyPr/>
                    <a:lstStyle/>
                    <a:p>
                      <a:endParaRPr lang="fr-FR" dirty="0"/>
                    </a:p>
                  </a:txBody>
                  <a:tcPr/>
                </a:tc>
                <a:tc>
                  <a:txBody>
                    <a:bodyPr/>
                    <a:lstStyle/>
                    <a:p>
                      <a:r>
                        <a:rPr lang="fr-FR" b="1" dirty="0" smtClean="0"/>
                        <a:t>Mesures relatives</a:t>
                      </a:r>
                      <a:r>
                        <a:rPr lang="fr-FR" b="1" baseline="0" dirty="0" smtClean="0"/>
                        <a:t> au pilotage,  à la gouvernance et au contrôle su système de financement</a:t>
                      </a:r>
                      <a:endParaRPr lang="fr-FR" b="1" dirty="0"/>
                    </a:p>
                  </a:txBody>
                  <a:tcPr>
                    <a:solidFill>
                      <a:srgbClr val="FFFF00"/>
                    </a:solidFill>
                  </a:tcPr>
                </a:tc>
                <a:tc>
                  <a:txBody>
                    <a:bodyPr/>
                    <a:lstStyle/>
                    <a:p>
                      <a:pPr algn="ctr"/>
                      <a:r>
                        <a:rPr lang="fr-FR" b="1" dirty="0" smtClean="0"/>
                        <a:t>Enjeu clé</a:t>
                      </a:r>
                      <a:endParaRPr lang="fr-FR" b="1" dirty="0"/>
                    </a:p>
                  </a:txBody>
                  <a:tcPr>
                    <a:solidFill>
                      <a:srgbClr val="FFFF00"/>
                    </a:solidFill>
                  </a:tcPr>
                </a:tc>
              </a:tr>
              <a:tr h="1258220">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15</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i="0" u="none" kern="1200" dirty="0" smtClean="0">
                          <a:solidFill>
                            <a:schemeClr val="dk1"/>
                          </a:solidFill>
                          <a:effectLst/>
                          <a:latin typeface="Arial Narrow" panose="020B0606020202030204" pitchFamily="34" charset="0"/>
                          <a:ea typeface="+mn-ea"/>
                          <a:cs typeface="+mn-cs"/>
                        </a:rPr>
                        <a:t>Réviser  certains textes relatifs à l’utilisation des ressources par les formations sanitaires</a:t>
                      </a:r>
                    </a:p>
                    <a:p>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L’autonomie et la bonne gestion sur la base des recouvrements des coûts </a:t>
                      </a:r>
                      <a:endParaRPr lang="fr-FR" sz="1600" b="1" i="0" u="none" kern="1200" dirty="0">
                        <a:solidFill>
                          <a:schemeClr val="dk1"/>
                        </a:solidFill>
                        <a:effectLst/>
                        <a:latin typeface="Arial Narrow" panose="020B0606020202030204" pitchFamily="34" charset="0"/>
                        <a:ea typeface="+mn-ea"/>
                        <a:cs typeface="+mn-cs"/>
                      </a:endParaRPr>
                    </a:p>
                  </a:txBody>
                  <a:tcPr/>
                </a:tc>
              </a:tr>
              <a:tr h="1545814">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16</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r>
                        <a:rPr lang="fr-FR" sz="1600" b="1" i="0" u="none" kern="1200" dirty="0" smtClean="0">
                          <a:solidFill>
                            <a:schemeClr val="dk1"/>
                          </a:solidFill>
                          <a:effectLst/>
                          <a:latin typeface="Arial Narrow" panose="020B0606020202030204" pitchFamily="34" charset="0"/>
                          <a:ea typeface="+mn-ea"/>
                          <a:cs typeface="+mn-cs"/>
                        </a:rPr>
                        <a:t>Mettre en place une structure chargée de la </a:t>
                      </a:r>
                      <a:r>
                        <a:rPr lang="fr-FR" sz="1600" b="1" i="0" u="none" kern="1200" dirty="0" smtClean="0">
                          <a:solidFill>
                            <a:srgbClr val="FF0000"/>
                          </a:solidFill>
                          <a:effectLst/>
                          <a:latin typeface="Arial Narrow" panose="020B0606020202030204" pitchFamily="34" charset="0"/>
                          <a:ea typeface="+mn-ea"/>
                          <a:cs typeface="+mn-cs"/>
                        </a:rPr>
                        <a:t>certification / accréditation / catégorisation des formations sanitaires selon la </a:t>
                      </a:r>
                      <a:r>
                        <a:rPr lang="fr-FR" sz="1600" b="1" i="0" u="none" kern="1200" dirty="0" smtClean="0">
                          <a:solidFill>
                            <a:schemeClr val="dk1"/>
                          </a:solidFill>
                          <a:effectLst/>
                          <a:latin typeface="Arial Narrow" panose="020B0606020202030204" pitchFamily="34" charset="0"/>
                          <a:ea typeface="+mn-ea"/>
                          <a:cs typeface="+mn-cs"/>
                        </a:rPr>
                        <a:t>disponibilité et la qualité des prestations du paquet par niveau</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Evaluer la qualité </a:t>
                      </a:r>
                      <a:r>
                        <a:rPr lang="fr-FR" sz="1600" b="1" i="0" u="none" kern="1200" smtClean="0">
                          <a:solidFill>
                            <a:schemeClr val="dk1"/>
                          </a:solidFill>
                          <a:effectLst/>
                          <a:latin typeface="Arial Narrow" panose="020B0606020202030204" pitchFamily="34" charset="0"/>
                          <a:ea typeface="+mn-ea"/>
                          <a:cs typeface="+mn-cs"/>
                        </a:rPr>
                        <a:t>et l’améliorer</a:t>
                      </a:r>
                      <a:endParaRPr lang="fr-FR" sz="1600" b="1" i="0" u="none" kern="1200" dirty="0">
                        <a:solidFill>
                          <a:schemeClr val="dk1"/>
                        </a:solidFill>
                        <a:effectLst/>
                        <a:latin typeface="Arial Narrow" panose="020B0606020202030204" pitchFamily="34" charset="0"/>
                        <a:ea typeface="+mn-ea"/>
                        <a:cs typeface="+mn-cs"/>
                      </a:endParaRPr>
                    </a:p>
                  </a:txBody>
                  <a:tcPr/>
                </a:tc>
              </a:tr>
              <a:tr h="970627">
                <a:tc>
                  <a:txBody>
                    <a:bodyPr/>
                    <a:lstStyle/>
                    <a:p>
                      <a:pPr marL="0" algn="l" defTabSz="914400" rtl="0" eaLnBrk="1" latinLnBrk="0" hangingPunct="1"/>
                      <a:r>
                        <a:rPr lang="fr-FR" sz="1600" b="1" i="0" u="none" kern="1200" dirty="0" smtClean="0">
                          <a:solidFill>
                            <a:schemeClr val="dk1"/>
                          </a:solidFill>
                          <a:effectLst/>
                          <a:latin typeface="Arial Narrow" panose="020B0606020202030204" pitchFamily="34" charset="0"/>
                          <a:ea typeface="+mn-ea"/>
                          <a:cs typeface="+mn-cs"/>
                        </a:rPr>
                        <a:t>Mesure 17</a:t>
                      </a:r>
                      <a:endParaRPr lang="fr-FR" sz="1600" b="1" i="0" u="none" kern="1200" dirty="0">
                        <a:solidFill>
                          <a:schemeClr val="dk1"/>
                        </a:solidFill>
                        <a:effectLst/>
                        <a:latin typeface="Arial Narrow" panose="020B0606020202030204" pitchFamily="34" charset="0"/>
                        <a:ea typeface="+mn-ea"/>
                        <a:cs typeface="+mn-cs"/>
                      </a:endParaRPr>
                    </a:p>
                  </a:txBody>
                  <a:tcPr>
                    <a:solidFill>
                      <a:srgbClr val="FFFF00"/>
                    </a:solidFill>
                  </a:tcPr>
                </a:tc>
                <a:tc>
                  <a:txBody>
                    <a:bodyPr/>
                    <a:lstStyle/>
                    <a:p>
                      <a:r>
                        <a:rPr lang="fr-FR" sz="1600" b="1" i="0" u="none" kern="1200" dirty="0" smtClean="0">
                          <a:solidFill>
                            <a:schemeClr val="dk1"/>
                          </a:solidFill>
                          <a:effectLst/>
                          <a:latin typeface="Arial Narrow" panose="020B0606020202030204" pitchFamily="34" charset="0"/>
                          <a:ea typeface="+mn-ea"/>
                          <a:cs typeface="+mn-cs"/>
                        </a:rPr>
                        <a:t>Renforcer la régulation au niveau des structures privées de soins afin de faire respecter la réglementation en vigueur</a:t>
                      </a:r>
                      <a:endParaRPr lang="fr-FR" sz="1600" b="1" i="0" u="none" kern="1200" dirty="0">
                        <a:solidFill>
                          <a:schemeClr val="dk1"/>
                        </a:solidFill>
                        <a:effectLst/>
                        <a:latin typeface="Arial Narrow" panose="020B0606020202030204" pitchFamily="34" charset="0"/>
                        <a:ea typeface="+mn-ea"/>
                        <a:cs typeface="+mn-cs"/>
                      </a:endParaRPr>
                    </a:p>
                  </a:txBody>
                  <a:tcPr/>
                </a:tc>
                <a:tc>
                  <a:txBody>
                    <a:bodyPr/>
                    <a:lstStyle/>
                    <a:p>
                      <a:r>
                        <a:rPr lang="fr-FR" sz="1600" b="1" i="0" u="none" kern="1200" dirty="0" smtClean="0">
                          <a:solidFill>
                            <a:schemeClr val="dk1"/>
                          </a:solidFill>
                          <a:effectLst/>
                          <a:latin typeface="Arial Narrow" panose="020B0606020202030204" pitchFamily="34" charset="0"/>
                          <a:ea typeface="+mn-ea"/>
                          <a:cs typeface="+mn-cs"/>
                        </a:rPr>
                        <a:t>Maitriser les règles de la motivation financière au</a:t>
                      </a:r>
                      <a:r>
                        <a:rPr lang="fr-FR" sz="1600" b="1" i="0" u="none" kern="1200" baseline="0" dirty="0" smtClean="0">
                          <a:solidFill>
                            <a:schemeClr val="dk1"/>
                          </a:solidFill>
                          <a:effectLst/>
                          <a:latin typeface="Arial Narrow" panose="020B0606020202030204" pitchFamily="34" charset="0"/>
                          <a:ea typeface="+mn-ea"/>
                          <a:cs typeface="+mn-cs"/>
                        </a:rPr>
                        <a:t> niveau des RH (flux personnel du public vers le privé..)</a:t>
                      </a:r>
                      <a:endParaRPr lang="fr-FR" sz="1600" b="1" i="0" u="none" kern="1200" dirty="0">
                        <a:solidFill>
                          <a:schemeClr val="dk1"/>
                        </a:solidFill>
                        <a:effectLst/>
                        <a:latin typeface="Arial Narrow" panose="020B0606020202030204" pitchFamily="34" charset="0"/>
                        <a:ea typeface="+mn-ea"/>
                        <a:cs typeface="+mn-cs"/>
                      </a:endParaRPr>
                    </a:p>
                  </a:txBody>
                  <a:tcPr/>
                </a:tc>
              </a:tr>
            </a:tbl>
          </a:graphicData>
        </a:graphic>
      </p:graphicFrame>
    </p:spTree>
    <p:extLst>
      <p:ext uri="{BB962C8B-B14F-4D97-AF65-F5344CB8AC3E}">
        <p14:creationId xmlns:p14="http://schemas.microsoft.com/office/powerpoint/2010/main" val="2123217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smtClean="0"/>
              <a:t>Quelques points clé</a:t>
            </a:r>
            <a:endParaRPr lang="fr-FR" dirty="0"/>
          </a:p>
        </p:txBody>
      </p:sp>
      <p:sp>
        <p:nvSpPr>
          <p:cNvPr id="3" name="Espace réservé du contenu 2"/>
          <p:cNvSpPr>
            <a:spLocks noGrp="1"/>
          </p:cNvSpPr>
          <p:nvPr>
            <p:ph idx="1"/>
          </p:nvPr>
        </p:nvSpPr>
        <p:spPr>
          <a:xfrm>
            <a:off x="251520" y="1340768"/>
            <a:ext cx="8640960" cy="5328592"/>
          </a:xfrm>
        </p:spPr>
        <p:txBody>
          <a:bodyPr>
            <a:normAutofit fontScale="92500"/>
          </a:bodyPr>
          <a:lstStyle/>
          <a:p>
            <a:pPr>
              <a:buFont typeface="Wingdings" panose="05000000000000000000" pitchFamily="2" charset="2"/>
              <a:buChar char="v"/>
            </a:pPr>
            <a:r>
              <a:rPr lang="fr-FR" dirty="0" smtClean="0"/>
              <a:t>Le Ministère impliqué dans toute la santé: (leadership des actions de santé dans tous les secteurs ministériels)</a:t>
            </a:r>
          </a:p>
          <a:p>
            <a:pPr>
              <a:buFont typeface="Wingdings" panose="05000000000000000000" pitchFamily="2" charset="2"/>
              <a:buChar char="v"/>
            </a:pPr>
            <a:r>
              <a:rPr lang="fr-FR" dirty="0" smtClean="0"/>
              <a:t>Cadrage budgétaire pour le Ministère de la Santé &amp; un autre pour la Couverture du Risque Maladie</a:t>
            </a:r>
          </a:p>
          <a:p>
            <a:pPr>
              <a:buFont typeface="Wingdings" panose="05000000000000000000" pitchFamily="2" charset="2"/>
              <a:buChar char="v"/>
            </a:pPr>
            <a:r>
              <a:rPr lang="fr-FR" dirty="0" smtClean="0"/>
              <a:t>Répartition du paquet AMU et non AMU</a:t>
            </a:r>
          </a:p>
          <a:p>
            <a:pPr>
              <a:buFont typeface="Wingdings" panose="05000000000000000000" pitchFamily="2" charset="2"/>
              <a:buChar char="v"/>
            </a:pPr>
            <a:r>
              <a:rPr lang="fr-FR" dirty="0" smtClean="0"/>
              <a:t>Conditions de la décentralisation en santé</a:t>
            </a:r>
          </a:p>
          <a:p>
            <a:pPr>
              <a:buFont typeface="Wingdings" panose="05000000000000000000" pitchFamily="2" charset="2"/>
              <a:buChar char="v"/>
            </a:pPr>
            <a:r>
              <a:rPr lang="fr-FR" dirty="0" smtClean="0"/>
              <a:t>Cadre de financement pour les </a:t>
            </a:r>
            <a:r>
              <a:rPr lang="fr-FR" dirty="0" err="1" smtClean="0"/>
              <a:t>PTFs</a:t>
            </a:r>
            <a:r>
              <a:rPr lang="fr-FR" dirty="0" smtClean="0"/>
              <a:t> (AMU &amp; PADS)</a:t>
            </a:r>
          </a:p>
          <a:p>
            <a:pPr>
              <a:buFont typeface="Wingdings" panose="05000000000000000000" pitchFamily="2" charset="2"/>
              <a:buChar char="v"/>
            </a:pPr>
            <a:r>
              <a:rPr lang="fr-FR" dirty="0" smtClean="0"/>
              <a:t>Réforme de gestion au niveau des FOSA </a:t>
            </a:r>
          </a:p>
        </p:txBody>
      </p:sp>
    </p:spTree>
    <p:extLst>
      <p:ext uri="{BB962C8B-B14F-4D97-AF65-F5344CB8AC3E}">
        <p14:creationId xmlns:p14="http://schemas.microsoft.com/office/powerpoint/2010/main" val="2955340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Prochaines étapes</a:t>
            </a:r>
            <a:endParaRPr lang="fr-FR" dirty="0"/>
          </a:p>
        </p:txBody>
      </p:sp>
      <p:sp>
        <p:nvSpPr>
          <p:cNvPr id="3" name="Espace réservé du contenu 2"/>
          <p:cNvSpPr>
            <a:spLocks noGrp="1"/>
          </p:cNvSpPr>
          <p:nvPr>
            <p:ph idx="1"/>
          </p:nvPr>
        </p:nvSpPr>
        <p:spPr/>
        <p:txBody>
          <a:bodyPr>
            <a:normAutofit fontScale="70000" lnSpcReduction="20000"/>
          </a:bodyPr>
          <a:lstStyle/>
          <a:p>
            <a:pPr marL="0" indent="0">
              <a:buNone/>
            </a:pPr>
            <a:r>
              <a:rPr lang="fr-FR" b="1" dirty="0" smtClean="0"/>
              <a:t>Validation:</a:t>
            </a:r>
          </a:p>
          <a:p>
            <a:pPr>
              <a:buFont typeface="Symbol"/>
              <a:buChar char="Þ"/>
            </a:pPr>
            <a:r>
              <a:rPr lang="fr-FR" dirty="0" smtClean="0"/>
              <a:t>Adoption en connaissance de causes </a:t>
            </a:r>
          </a:p>
          <a:p>
            <a:pPr>
              <a:buFont typeface="Symbol"/>
              <a:buChar char="Þ"/>
            </a:pPr>
            <a:endParaRPr lang="fr-FR" dirty="0"/>
          </a:p>
          <a:p>
            <a:pPr marL="0" indent="0">
              <a:buNone/>
            </a:pPr>
            <a:r>
              <a:rPr lang="fr-FR" b="1" dirty="0" smtClean="0"/>
              <a:t>Mise en œuvre</a:t>
            </a:r>
          </a:p>
          <a:p>
            <a:pPr>
              <a:buFont typeface="Symbol"/>
              <a:buChar char="Þ"/>
            </a:pPr>
            <a:r>
              <a:rPr lang="fr-FR" dirty="0" smtClean="0"/>
              <a:t>Plans d’action : faire l’état des lieux, développer les stratégies, mise en œuvre spécifiques de chaque mesure </a:t>
            </a:r>
          </a:p>
          <a:p>
            <a:pPr>
              <a:buFont typeface="Symbol"/>
              <a:buChar char="Þ"/>
            </a:pPr>
            <a:r>
              <a:rPr lang="fr-FR" dirty="0" smtClean="0"/>
              <a:t>Appropriation nationale (plus large, plus général)</a:t>
            </a:r>
          </a:p>
          <a:p>
            <a:pPr>
              <a:buFont typeface="Symbol"/>
              <a:buChar char="Þ"/>
            </a:pPr>
            <a:r>
              <a:rPr lang="fr-FR" dirty="0" smtClean="0"/>
              <a:t>Doter le Ministère d’un outil d’arbitrage des dépenses sur la base du PNDS et de la SNFS dans le cadre budgétaire proposé</a:t>
            </a:r>
          </a:p>
          <a:p>
            <a:pPr marL="0" indent="0">
              <a:buNone/>
            </a:pPr>
            <a:endParaRPr lang="fr-FR" dirty="0" smtClean="0"/>
          </a:p>
          <a:p>
            <a:pPr marL="0" indent="0">
              <a:buNone/>
            </a:pPr>
            <a:r>
              <a:rPr lang="fr-FR" b="1" dirty="0" smtClean="0"/>
              <a:t>Suivi  et évaluation:</a:t>
            </a:r>
          </a:p>
          <a:p>
            <a:pPr marL="0" indent="0">
              <a:buNone/>
            </a:pPr>
            <a:r>
              <a:rPr lang="fr-FR" dirty="0" smtClean="0"/>
              <a:t>=&gt; Dispositif de suivi et d’évaluation des réformes retenues dans la SNFS</a:t>
            </a:r>
          </a:p>
        </p:txBody>
      </p:sp>
    </p:spTree>
    <p:extLst>
      <p:ext uri="{BB962C8B-B14F-4D97-AF65-F5344CB8AC3E}">
        <p14:creationId xmlns:p14="http://schemas.microsoft.com/office/powerpoint/2010/main" val="30125561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Rôle des partenaires</a:t>
            </a:r>
            <a:endParaRPr lang="fr-FR" dirty="0"/>
          </a:p>
        </p:txBody>
      </p:sp>
      <p:sp>
        <p:nvSpPr>
          <p:cNvPr id="3" name="Espace réservé du contenu 2"/>
          <p:cNvSpPr>
            <a:spLocks noGrp="1"/>
          </p:cNvSpPr>
          <p:nvPr>
            <p:ph idx="1"/>
          </p:nvPr>
        </p:nvSpPr>
        <p:spPr/>
        <p:txBody>
          <a:bodyPr>
            <a:normAutofit lnSpcReduction="10000"/>
          </a:bodyPr>
          <a:lstStyle/>
          <a:p>
            <a:pPr>
              <a:buFont typeface="Wingdings" panose="05000000000000000000" pitchFamily="2" charset="2"/>
              <a:buChar char="v"/>
            </a:pPr>
            <a:r>
              <a:rPr lang="fr-FR" dirty="0" smtClean="0"/>
              <a:t>Rôle dans l’appropriation – chacun avec ses interlocuteurs</a:t>
            </a:r>
          </a:p>
          <a:p>
            <a:pPr>
              <a:buFont typeface="Wingdings" panose="05000000000000000000" pitchFamily="2" charset="2"/>
              <a:buChar char="v"/>
            </a:pPr>
            <a:r>
              <a:rPr lang="fr-FR" dirty="0" smtClean="0"/>
              <a:t>Rôle dans la mise en œuvre – chacun à son niveau (appuis études, renforcement des compétences…)</a:t>
            </a:r>
          </a:p>
          <a:p>
            <a:pPr>
              <a:buFont typeface="Wingdings" panose="05000000000000000000" pitchFamily="2" charset="2"/>
              <a:buChar char="v"/>
            </a:pPr>
            <a:r>
              <a:rPr lang="fr-FR" dirty="0" smtClean="0"/>
              <a:t>Rôle dans la mise en œuvre intersectorielle – connecter aux autres secteurs</a:t>
            </a:r>
          </a:p>
          <a:p>
            <a:pPr>
              <a:buFont typeface="Wingdings" panose="05000000000000000000" pitchFamily="2" charset="2"/>
              <a:buChar char="v"/>
            </a:pPr>
            <a:r>
              <a:rPr lang="fr-FR" dirty="0" smtClean="0"/>
              <a:t>Rôle de veille dans le suivi – continuité des politiques </a:t>
            </a:r>
          </a:p>
        </p:txBody>
      </p:sp>
    </p:spTree>
    <p:extLst>
      <p:ext uri="{BB962C8B-B14F-4D97-AF65-F5344CB8AC3E}">
        <p14:creationId xmlns:p14="http://schemas.microsoft.com/office/powerpoint/2010/main" val="2346041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marL="0" indent="0" algn="ctr">
              <a:buNone/>
            </a:pPr>
            <a:endParaRPr lang="fr-FR" dirty="0" smtClean="0"/>
          </a:p>
          <a:p>
            <a:pPr marL="0" indent="0" algn="ctr">
              <a:buNone/>
            </a:pPr>
            <a:endParaRPr lang="fr-FR" dirty="0"/>
          </a:p>
          <a:p>
            <a:pPr marL="0" indent="0" algn="ctr">
              <a:buNone/>
            </a:pPr>
            <a:r>
              <a:rPr lang="fr-FR" sz="5000" b="1" i="1" dirty="0" smtClean="0">
                <a:solidFill>
                  <a:srgbClr val="00B050"/>
                </a:solidFill>
              </a:rPr>
              <a:t>MERCI</a:t>
            </a:r>
            <a:endParaRPr lang="fr-FR" sz="5000" b="1" i="1" dirty="0">
              <a:solidFill>
                <a:srgbClr val="00B050"/>
              </a:solidFill>
            </a:endParaRPr>
          </a:p>
        </p:txBody>
      </p:sp>
    </p:spTree>
    <p:extLst>
      <p:ext uri="{BB962C8B-B14F-4D97-AF65-F5344CB8AC3E}">
        <p14:creationId xmlns:p14="http://schemas.microsoft.com/office/powerpoint/2010/main" val="6412783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651</TotalTime>
  <Words>845</Words>
  <Application>Microsoft Office PowerPoint</Application>
  <PresentationFormat>Affichage à l'écran (4:3)</PresentationFormat>
  <Paragraphs>100</Paragraphs>
  <Slides>11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vt:lpstr>
      <vt:lpstr>Arial Narrow</vt:lpstr>
      <vt:lpstr>Calibri</vt:lpstr>
      <vt:lpstr>Symbol</vt:lpstr>
      <vt:lpstr>Wingdings</vt:lpstr>
      <vt:lpstr>Thème Office</vt:lpstr>
      <vt:lpstr>La Stratégie Nationale de Financement de la Santé  pour la Couverture Sanitaire Universelle  au Burkina Faso (2017-2030)</vt:lpstr>
      <vt:lpstr>Qu’est ce que la SNFS au Burkina ? </vt:lpstr>
      <vt:lpstr>17 mesures</vt:lpstr>
      <vt:lpstr>Mobilisation des ressources</vt:lpstr>
      <vt:lpstr>Mutualisation des ressources et achat stratégique</vt:lpstr>
      <vt:lpstr>Pilotage/Gouvernance/ Contrôle</vt:lpstr>
      <vt:lpstr>Pilotage/Gouvernance/ Contrôle</vt:lpstr>
      <vt:lpstr>Quelques points clé</vt:lpstr>
      <vt:lpstr>Prochaines étapes</vt:lpstr>
      <vt:lpstr>Rôle des partenaires</vt:lpstr>
      <vt:lpstr>Présentation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SNFS AU BURKINA 2017-</dc:title>
  <dc:creator>Bigeard, Mr Alexis - bf</dc:creator>
  <cp:lastModifiedBy>Lioneldas</cp:lastModifiedBy>
  <cp:revision>49</cp:revision>
  <dcterms:created xsi:type="dcterms:W3CDTF">2017-07-01T13:06:36Z</dcterms:created>
  <dcterms:modified xsi:type="dcterms:W3CDTF">2017-10-05T07:42:53Z</dcterms:modified>
</cp:coreProperties>
</file>