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723" r:id="rId2"/>
  </p:sldMasterIdLst>
  <p:sldIdLst>
    <p:sldId id="256" r:id="rId3"/>
    <p:sldId id="269" r:id="rId4"/>
    <p:sldId id="271" r:id="rId5"/>
    <p:sldId id="257" r:id="rId6"/>
    <p:sldId id="258" r:id="rId7"/>
    <p:sldId id="260" r:id="rId8"/>
    <p:sldId id="261" r:id="rId9"/>
    <p:sldId id="262" r:id="rId10"/>
    <p:sldId id="263" r:id="rId11"/>
    <p:sldId id="259" r:id="rId12"/>
    <p:sldId id="265" r:id="rId13"/>
    <p:sldId id="266" r:id="rId14"/>
    <p:sldId id="270" r:id="rId15"/>
    <p:sldId id="267"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526" autoAdjust="0"/>
    <p:restoredTop sz="95501" autoAdjust="0"/>
  </p:normalViewPr>
  <p:slideViewPr>
    <p:cSldViewPr snapToGrid="0">
      <p:cViewPr varScale="1">
        <p:scale>
          <a:sx n="88" d="100"/>
          <a:sy n="88" d="100"/>
        </p:scale>
        <p:origin x="72" y="259"/>
      </p:cViewPr>
      <p:guideLst/>
    </p:cSldViewPr>
  </p:slideViewPr>
  <p:outlineViewPr>
    <p:cViewPr>
      <p:scale>
        <a:sx n="33" d="100"/>
        <a:sy n="33" d="100"/>
      </p:scale>
      <p:origin x="0" y="-607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fr-FR" smtClean="0"/>
              <a:t>Modifiez le style du titre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nchor="ct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fr-FR" smtClean="0"/>
              <a:t>Modifiez le style du titre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2/8/2017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fr-FR" smtClean="0"/>
              <a:t>Modifiez le style du titre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fr-FR" smtClean="0"/>
              <a:t>Modifiez le style du titre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Date Placeholder 2"/>
          <p:cNvSpPr>
            <a:spLocks noGrp="1"/>
          </p:cNvSpPr>
          <p:nvPr>
            <p:ph type="dt" sz="half" idx="10"/>
          </p:nvPr>
        </p:nvSpPr>
        <p:spPr/>
        <p:txBody>
          <a:bodyPr/>
          <a:lstStyle/>
          <a:p>
            <a:fld id="{B61BEF0D-F0BB-DE4B-95CE-6DB70DBA9567}" type="datetimeFigureOut">
              <a:rPr lang="en-US" dirty="0"/>
              <a:pPr/>
              <a:t>2/8/2017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fr-FR" smtClean="0"/>
              <a:t>Modifiez le style du titre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fr-FR" smtClean="0"/>
              <a:t>Modifiez le style du titre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fr-FR" smtClean="0"/>
              <a:t>Modifiez le style du titre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fr-FR" smtClean="0"/>
              <a:t>Modifiez le style du titre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fr-FR" smtClean="0"/>
              <a:t>Modifiez les styles du texte du masque</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fr-FR" smtClean="0"/>
              <a:t>Modifiez le style du titre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fr-FR" smtClean="0"/>
              <a:t>Modifiez les styles du texte du masque</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fr-FR" smtClean="0"/>
              <a:t>Modifiez le style du titre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6092753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fr-FR" smtClean="0"/>
              <a:t>Modifiez le style du titre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5148616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fr-FR" smtClean="0"/>
              <a:t>Modifiez le style du titre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smtClean="0"/>
              <a:pPr/>
              <a:t>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8015214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fr-FR" smtClean="0"/>
              <a:t>Modifiez le style du titre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3594806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12" name="Content Placeholder 3"/>
          <p:cNvSpPr>
            <a:spLocks noGrp="1"/>
          </p:cNvSpPr>
          <p:nvPr>
            <p:ph sz="quarter" idx="13"/>
          </p:nvPr>
        </p:nvSpPr>
        <p:spPr>
          <a:xfrm>
            <a:off x="913774" y="3051012"/>
            <a:ext cx="5106027" cy="274018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13" name="Content Placeholder 5"/>
          <p:cNvSpPr>
            <a:spLocks noGrp="1"/>
          </p:cNvSpPr>
          <p:nvPr>
            <p:ph sz="quarter" idx="14"/>
          </p:nvPr>
        </p:nvSpPr>
        <p:spPr>
          <a:xfrm>
            <a:off x="6172200" y="3051012"/>
            <a:ext cx="5105401" cy="2740187"/>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2/8/2017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7993870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2/8/2017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9293798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smtClean="0"/>
              <a:pPr/>
              <a:t>2/8/2017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677596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fr-FR" smtClean="0"/>
              <a:t>Modifiez le style du titre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smtClean="0"/>
              <a:pPr/>
              <a:t>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4771939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smtClean="0"/>
              <a:pPr/>
              <a:t>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8357749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smtClean="0"/>
              <a:pPr/>
              <a:t>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7923856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fr-FR" smtClean="0"/>
              <a:t>Modifiez le style du titre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smtClean="0"/>
              <a:pPr/>
              <a:t>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8807786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fr-FR" smtClean="0"/>
              <a:t>Modifiez le style du titre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smtClean="0"/>
              <a:pPr/>
              <a:t>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7407986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fr-FR" smtClean="0"/>
              <a:t>Modifiez le style du titre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smtClean="0"/>
              <a:pPr/>
              <a:t>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3545180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fr-FR" smtClean="0"/>
              <a:t>Modifiez le style du titre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3" name="Date Placeholder 2"/>
          <p:cNvSpPr>
            <a:spLocks noGrp="1"/>
          </p:cNvSpPr>
          <p:nvPr>
            <p:ph type="dt" sz="half" idx="10"/>
          </p:nvPr>
        </p:nvSpPr>
        <p:spPr/>
        <p:txBody>
          <a:bodyPr/>
          <a:lstStyle/>
          <a:p>
            <a:fld id="{B61BEF0D-F0BB-DE4B-95CE-6DB70DBA9567}" type="datetimeFigureOut">
              <a:rPr lang="en-US" smtClean="0"/>
              <a:pPr/>
              <a:t>2/8/2017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6575088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fr-FR" smtClean="0"/>
              <a:t>Modifiez le style du titre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3" name="Date Placeholder 2"/>
          <p:cNvSpPr>
            <a:spLocks noGrp="1"/>
          </p:cNvSpPr>
          <p:nvPr>
            <p:ph type="dt" sz="half" idx="10"/>
          </p:nvPr>
        </p:nvSpPr>
        <p:spPr/>
        <p:txBody>
          <a:bodyPr/>
          <a:lstStyle/>
          <a:p>
            <a:fld id="{B61BEF0D-F0BB-DE4B-95CE-6DB70DBA9567}" type="datetimeFigureOut">
              <a:rPr lang="en-US" smtClean="0"/>
              <a:pPr/>
              <a:t>2/8/2017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772679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fr-FR" smtClean="0"/>
              <a:t>Modifiez le style du titre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0850247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fr-FR" smtClean="0"/>
              <a:t>Modifiez le style du titre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577244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1.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2/8/2017</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B61BEF0D-F0BB-DE4B-95CE-6DB70DBA9567}" type="datetimeFigureOut">
              <a:rPr lang="en-US" smtClean="0"/>
              <a:pPr/>
              <a:t>2/8/2017</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495465390"/>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51260" y="1237734"/>
            <a:ext cx="9136975" cy="2971801"/>
          </a:xfrm>
        </p:spPr>
        <p:txBody>
          <a:bodyPr anchor="ctr">
            <a:normAutofit/>
          </a:bodyPr>
          <a:lstStyle/>
          <a:p>
            <a:pPr algn="ctr"/>
            <a:r>
              <a:rPr lang="fr-FR" sz="4000" b="1" dirty="0" smtClean="0">
                <a:solidFill>
                  <a:schemeClr val="bg1"/>
                </a:solidFill>
                <a:latin typeface="Arial Rounded MT Bold" panose="020F0704030504030204" pitchFamily="34" charset="0"/>
              </a:rPr>
              <a:t>Opportunités de partenariat public-prive pour l’augmentation du financement de la sante</a:t>
            </a:r>
            <a:endParaRPr lang="fr-FR" sz="4000" b="1"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33890362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913775" y="618517"/>
            <a:ext cx="10364451" cy="1020813"/>
          </a:xfrm>
        </p:spPr>
        <p:txBody>
          <a:bodyPr/>
          <a:lstStyle/>
          <a:p>
            <a:pPr algn="l"/>
            <a:r>
              <a:rPr lang="fr-FR" b="1" dirty="0" smtClean="0">
                <a:latin typeface="Arial Rounded MT Bold" panose="020F0704030504030204" pitchFamily="34" charset="0"/>
              </a:rPr>
              <a:t>SOMMAIRE </a:t>
            </a:r>
            <a:endParaRPr lang="fr-FR" b="1" dirty="0">
              <a:latin typeface="Arial Rounded MT Bold" panose="020F0704030504030204" pitchFamily="34" charset="0"/>
            </a:endParaRPr>
          </a:p>
        </p:txBody>
      </p:sp>
      <p:sp>
        <p:nvSpPr>
          <p:cNvPr id="5" name="Espace réservé du contenu 4"/>
          <p:cNvSpPr>
            <a:spLocks noGrp="1"/>
          </p:cNvSpPr>
          <p:nvPr>
            <p:ph sz="quarter" idx="13"/>
          </p:nvPr>
        </p:nvSpPr>
        <p:spPr>
          <a:xfrm>
            <a:off x="913774" y="1812324"/>
            <a:ext cx="10363826" cy="4291914"/>
          </a:xfrm>
        </p:spPr>
        <p:txBody>
          <a:bodyPr>
            <a:noAutofit/>
          </a:bodyPr>
          <a:lstStyle/>
          <a:p>
            <a:pPr marL="457200" lvl="1" indent="0">
              <a:buNone/>
            </a:pPr>
            <a:r>
              <a:rPr lang="fr-CI" sz="2800" cap="none" dirty="0" smtClean="0">
                <a:latin typeface="Arial Rounded MT Bold" panose="020F0704030504030204" pitchFamily="34" charset="0"/>
              </a:rPr>
              <a:t>Introduction </a:t>
            </a:r>
            <a:endParaRPr lang="fr-FR" sz="2800" cap="none" dirty="0" smtClean="0">
              <a:latin typeface="Arial Rounded MT Bold" panose="020F0704030504030204" pitchFamily="34" charset="0"/>
            </a:endParaRPr>
          </a:p>
          <a:p>
            <a:pPr marL="457200" lvl="1" indent="0">
              <a:buNone/>
            </a:pPr>
            <a:r>
              <a:rPr lang="fr-FR" sz="2800" cap="none" dirty="0" smtClean="0">
                <a:latin typeface="Arial Rounded MT Bold" panose="020F0704030504030204" pitchFamily="34" charset="0"/>
              </a:rPr>
              <a:t>1</a:t>
            </a:r>
            <a:r>
              <a:rPr lang="fr-FR" sz="2800" cap="none" dirty="0" smtClean="0">
                <a:latin typeface="Arial Rounded MT Bold" panose="020F0704030504030204" pitchFamily="34" charset="0"/>
              </a:rPr>
              <a:t>. Acteurs du secteur privé </a:t>
            </a:r>
          </a:p>
          <a:p>
            <a:pPr marL="457200" lvl="1" indent="0">
              <a:buNone/>
            </a:pPr>
            <a:endParaRPr lang="fr-FR" sz="1000" cap="none" dirty="0" smtClean="0">
              <a:latin typeface="Arial Rounded MT Bold" panose="020F0704030504030204" pitchFamily="34" charset="0"/>
            </a:endParaRPr>
          </a:p>
          <a:p>
            <a:pPr marL="457200" lvl="1" indent="0">
              <a:buNone/>
            </a:pPr>
            <a:r>
              <a:rPr lang="fr-FR" sz="2800" cap="none" dirty="0" smtClean="0">
                <a:latin typeface="Arial Rounded MT Bold" panose="020F0704030504030204" pitchFamily="34" charset="0"/>
              </a:rPr>
              <a:t>2. Contributions actuelles du secteur privé au financement de la santé</a:t>
            </a:r>
          </a:p>
          <a:p>
            <a:pPr marL="457200" lvl="1" indent="0">
              <a:buNone/>
            </a:pPr>
            <a:endParaRPr lang="fr-FR" sz="1000" cap="none" dirty="0" smtClean="0">
              <a:latin typeface="Arial Rounded MT Bold" panose="020F0704030504030204" pitchFamily="34" charset="0"/>
            </a:endParaRPr>
          </a:p>
          <a:p>
            <a:pPr marL="457200" lvl="1" indent="0">
              <a:buNone/>
            </a:pPr>
            <a:r>
              <a:rPr lang="fr-FR" sz="2800" cap="none" dirty="0" smtClean="0">
                <a:latin typeface="Arial Rounded MT Bold" panose="020F0704030504030204" pitchFamily="34" charset="0"/>
              </a:rPr>
              <a:t>3. Opportunités de partenariats publics privés pour l’augmentation du financement de la santé</a:t>
            </a:r>
          </a:p>
          <a:p>
            <a:pPr marL="457200" lvl="1" indent="0">
              <a:buNone/>
            </a:pPr>
            <a:endParaRPr lang="fr-FR" sz="1000" cap="none" dirty="0" smtClean="0">
              <a:latin typeface="Arial Rounded MT Bold" panose="020F0704030504030204" pitchFamily="34" charset="0"/>
            </a:endParaRPr>
          </a:p>
          <a:p>
            <a:pPr marL="457200" lvl="1" indent="0">
              <a:buNone/>
            </a:pPr>
            <a:r>
              <a:rPr lang="fr-FR" sz="2800" cap="none" dirty="0" smtClean="0">
                <a:latin typeface="Arial Rounded MT Bold" panose="020F0704030504030204" pitchFamily="34" charset="0"/>
              </a:rPr>
              <a:t>4. Conclusion</a:t>
            </a:r>
            <a:endParaRPr lang="fr-FR" sz="2800" cap="none" dirty="0">
              <a:latin typeface="Arial Rounded MT Bold" panose="020F0704030504030204" pitchFamily="34" charset="0"/>
            </a:endParaRPr>
          </a:p>
        </p:txBody>
      </p:sp>
    </p:spTree>
    <p:extLst>
      <p:ext uri="{BB962C8B-B14F-4D97-AF65-F5344CB8AC3E}">
        <p14:creationId xmlns:p14="http://schemas.microsoft.com/office/powerpoint/2010/main" val="28203084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3775" y="241541"/>
            <a:ext cx="10364451" cy="1302587"/>
          </a:xfrm>
        </p:spPr>
        <p:txBody>
          <a:bodyPr>
            <a:normAutofit/>
          </a:bodyPr>
          <a:lstStyle/>
          <a:p>
            <a:r>
              <a:rPr lang="fr-CI" sz="4000" b="1" dirty="0" smtClean="0"/>
              <a:t>INTRODUCTION</a:t>
            </a:r>
            <a:endParaRPr lang="fr-FR" sz="4000" b="1" dirty="0"/>
          </a:p>
        </p:txBody>
      </p:sp>
      <p:sp>
        <p:nvSpPr>
          <p:cNvPr id="3" name="Espace réservé du contenu 2"/>
          <p:cNvSpPr>
            <a:spLocks noGrp="1"/>
          </p:cNvSpPr>
          <p:nvPr>
            <p:ph sz="quarter" idx="13"/>
          </p:nvPr>
        </p:nvSpPr>
        <p:spPr>
          <a:xfrm>
            <a:off x="913774" y="1759790"/>
            <a:ext cx="10363826" cy="4641010"/>
          </a:xfrm>
        </p:spPr>
        <p:txBody>
          <a:bodyPr>
            <a:normAutofit fontScale="92500" lnSpcReduction="20000"/>
          </a:bodyPr>
          <a:lstStyle/>
          <a:p>
            <a:pPr lvl="0"/>
            <a:r>
              <a:rPr lang="fr-CI" b="1" cap="none" dirty="0" smtClean="0"/>
              <a:t>La santé n’a pas de prix, mais elle a un coût que quelqu’un doit supporter. </a:t>
            </a:r>
            <a:endParaRPr lang="fr-FR" b="1" cap="none" dirty="0" smtClean="0"/>
          </a:p>
          <a:p>
            <a:pPr lvl="0"/>
            <a:r>
              <a:rPr lang="fr-FR" b="1" cap="none" dirty="0" smtClean="0"/>
              <a:t>Les dépenses de santé augmentent rapidement et il y a nécessité </a:t>
            </a:r>
            <a:r>
              <a:rPr lang="fr-FR" b="1" cap="none" dirty="0"/>
              <a:t>d’augmenter les investissements dans la santé pour réduire la pauvreté et soutenir la </a:t>
            </a:r>
            <a:r>
              <a:rPr lang="fr-FR" b="1" cap="none" dirty="0" smtClean="0"/>
              <a:t>croissance </a:t>
            </a:r>
            <a:endParaRPr lang="fr-FR" b="1" cap="none" dirty="0"/>
          </a:p>
          <a:p>
            <a:pPr lvl="0"/>
            <a:r>
              <a:rPr lang="fr-FR" b="1" cap="none" dirty="0"/>
              <a:t>Ces investissements ne peuvent plus </a:t>
            </a:r>
            <a:r>
              <a:rPr lang="fr-FR" b="1" cap="none" dirty="0" smtClean="0"/>
              <a:t>être assurés </a:t>
            </a:r>
            <a:r>
              <a:rPr lang="fr-FR" b="1" cap="none" dirty="0"/>
              <a:t>par le seul Etat et l’Offre de soins de santé du public ne suffit pas à couvrir les besoins</a:t>
            </a:r>
          </a:p>
          <a:p>
            <a:pPr lvl="0"/>
            <a:r>
              <a:rPr lang="fr-FR" b="1" cap="none" dirty="0"/>
              <a:t>Le secteur privé joue déjà un rôle important dans la prestation des services sanitaires et la fourniture des produits de </a:t>
            </a:r>
            <a:r>
              <a:rPr lang="fr-FR" b="1" cap="none" dirty="0" smtClean="0"/>
              <a:t>santé, </a:t>
            </a:r>
          </a:p>
          <a:p>
            <a:pPr lvl="0"/>
            <a:r>
              <a:rPr lang="fr-CI" b="1" cap="none" dirty="0" smtClean="0"/>
              <a:t>Les populations manifestent une certaine confiance dans le secteur privé qui est jugé plus accessible</a:t>
            </a:r>
          </a:p>
          <a:p>
            <a:pPr lvl="0"/>
            <a:r>
              <a:rPr lang="fr-CI" b="1" cap="none" dirty="0" smtClean="0"/>
              <a:t>Secteur Privé de la santé au Togo s’organise à travers PSPS Togo</a:t>
            </a:r>
          </a:p>
          <a:p>
            <a:pPr lvl="0"/>
            <a:r>
              <a:rPr lang="fr-CI" b="1" cap="none" dirty="0" smtClean="0"/>
              <a:t>La collaboration entre les acteurs publiques et privés à travers un cadre de concertation permettra surement la réalisation des objectifs nationaux de santé.</a:t>
            </a:r>
            <a:endParaRPr lang="fr-FR" b="1" cap="none" dirty="0"/>
          </a:p>
        </p:txBody>
      </p:sp>
    </p:spTree>
    <p:extLst>
      <p:ext uri="{BB962C8B-B14F-4D97-AF65-F5344CB8AC3E}">
        <p14:creationId xmlns:p14="http://schemas.microsoft.com/office/powerpoint/2010/main" val="3349221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913775" y="618517"/>
            <a:ext cx="10364451" cy="1020813"/>
          </a:xfrm>
        </p:spPr>
        <p:txBody>
          <a:bodyPr/>
          <a:lstStyle/>
          <a:p>
            <a:pPr algn="l"/>
            <a:r>
              <a:rPr lang="fr-FR" b="1" dirty="0" smtClean="0">
                <a:latin typeface="Arial Rounded MT Bold" panose="020F0704030504030204" pitchFamily="34" charset="0"/>
              </a:rPr>
              <a:t>1- Acteurs du secteur privé</a:t>
            </a:r>
            <a:endParaRPr lang="fr-FR" b="1" dirty="0">
              <a:latin typeface="Arial Rounded MT Bold" panose="020F0704030504030204" pitchFamily="34" charset="0"/>
            </a:endParaRPr>
          </a:p>
        </p:txBody>
      </p:sp>
      <p:sp>
        <p:nvSpPr>
          <p:cNvPr id="5" name="Espace réservé du contenu 4"/>
          <p:cNvSpPr>
            <a:spLocks noGrp="1"/>
          </p:cNvSpPr>
          <p:nvPr>
            <p:ph sz="quarter" idx="13"/>
          </p:nvPr>
        </p:nvSpPr>
        <p:spPr>
          <a:xfrm>
            <a:off x="913774" y="1454728"/>
            <a:ext cx="10363826" cy="4603172"/>
          </a:xfrm>
        </p:spPr>
        <p:txBody>
          <a:bodyPr>
            <a:normAutofit fontScale="70000" lnSpcReduction="20000"/>
          </a:bodyPr>
          <a:lstStyle/>
          <a:p>
            <a:pPr>
              <a:buFont typeface="Wingdings" panose="05000000000000000000" pitchFamily="2" charset="2"/>
              <a:buChar char="Ø"/>
            </a:pPr>
            <a:r>
              <a:rPr lang="fr-FR" sz="2900" b="1" cap="none" dirty="0" smtClean="0">
                <a:latin typeface="Arial Rounded MT Bold" panose="020F0704030504030204" pitchFamily="34" charset="0"/>
              </a:rPr>
              <a:t>Secteur privé</a:t>
            </a:r>
            <a:r>
              <a:rPr lang="fr-FR" sz="2900" cap="none" dirty="0" smtClean="0">
                <a:latin typeface="Arial Rounded MT Bold" panose="020F0704030504030204" pitchFamily="34" charset="0"/>
              </a:rPr>
              <a:t>:</a:t>
            </a:r>
          </a:p>
          <a:p>
            <a:pPr lvl="1"/>
            <a:r>
              <a:rPr lang="fr-FR" sz="2400" cap="none" dirty="0" smtClean="0">
                <a:latin typeface="Arial Rounded MT Bold" panose="020F0704030504030204" pitchFamily="34" charset="0"/>
              </a:rPr>
              <a:t>Organisé et structuré est constitué d’organisations formelles </a:t>
            </a:r>
          </a:p>
          <a:p>
            <a:pPr lvl="1"/>
            <a:r>
              <a:rPr lang="fr-FR" sz="2400" cap="none" dirty="0" smtClean="0">
                <a:latin typeface="Arial Rounded MT Bold" panose="020F0704030504030204" pitchFamily="34" charset="0"/>
              </a:rPr>
              <a:t>Entretien avec l’</a:t>
            </a:r>
            <a:r>
              <a:rPr lang="fr-FR" sz="2400" cap="none" dirty="0">
                <a:latin typeface="Arial Rounded MT Bold" panose="020F0704030504030204" pitchFamily="34" charset="0"/>
              </a:rPr>
              <a:t>E</a:t>
            </a:r>
            <a:r>
              <a:rPr lang="fr-FR" sz="2400" cap="none" dirty="0" smtClean="0">
                <a:latin typeface="Arial Rounded MT Bold" panose="020F0704030504030204" pitchFamily="34" charset="0"/>
              </a:rPr>
              <a:t>tat des relations de partenariat non encore formelles</a:t>
            </a:r>
          </a:p>
          <a:p>
            <a:pPr lvl="1"/>
            <a:r>
              <a:rPr lang="fr-FR" sz="2400" cap="none" dirty="0" smtClean="0">
                <a:latin typeface="Arial Rounded MT Bold" panose="020F0704030504030204" pitchFamily="34" charset="0"/>
              </a:rPr>
              <a:t>Peut apporter une contribution significative dans le financement de la santé, ceci dans le cadre d’un partenariat public-privé, bien pensé et formalisé.</a:t>
            </a:r>
          </a:p>
          <a:p>
            <a:pPr>
              <a:buFont typeface="Wingdings" panose="05000000000000000000" pitchFamily="2" charset="2"/>
              <a:buChar char="Ø"/>
            </a:pPr>
            <a:r>
              <a:rPr lang="fr-FR" sz="2900" b="1" cap="none" dirty="0" smtClean="0">
                <a:latin typeface="Arial Rounded MT Bold" panose="020F0704030504030204" pitchFamily="34" charset="0"/>
              </a:rPr>
              <a:t>Acteurs du secteur privé sont</a:t>
            </a:r>
            <a:r>
              <a:rPr lang="fr-FR" sz="2900" cap="none" dirty="0" smtClean="0">
                <a:latin typeface="Arial Rounded MT Bold" panose="020F0704030504030204" pitchFamily="34" charset="0"/>
              </a:rPr>
              <a:t>:</a:t>
            </a:r>
          </a:p>
          <a:p>
            <a:pPr lvl="1"/>
            <a:r>
              <a:rPr lang="fr-FR" sz="2400" cap="none" dirty="0">
                <a:latin typeface="Arial Rounded MT Bold" panose="020F0704030504030204" pitchFamily="34" charset="0"/>
              </a:rPr>
              <a:t>Le secteur privé de santé (libéral et confessionnel) </a:t>
            </a:r>
            <a:r>
              <a:rPr lang="fr-FR" sz="2400" cap="none" dirty="0" smtClean="0">
                <a:latin typeface="Arial Rounded MT Bold" panose="020F0704030504030204" pitchFamily="34" charset="0"/>
              </a:rPr>
              <a:t>: PSPS-TOGO ;</a:t>
            </a:r>
            <a:endParaRPr lang="fr-FR" sz="2400" cap="none" dirty="0">
              <a:latin typeface="Arial Rounded MT Bold" panose="020F0704030504030204" pitchFamily="34" charset="0"/>
            </a:endParaRPr>
          </a:p>
          <a:p>
            <a:pPr lvl="1"/>
            <a:r>
              <a:rPr lang="fr-FR" sz="2400" cap="none" dirty="0">
                <a:latin typeface="Arial Rounded MT Bold" panose="020F0704030504030204" pitchFamily="34" charset="0"/>
              </a:rPr>
              <a:t>Les compagnies d’assurance maladie et les mutuelles de santé ;</a:t>
            </a:r>
          </a:p>
          <a:p>
            <a:pPr lvl="1"/>
            <a:r>
              <a:rPr lang="fr-FR" sz="2400" cap="none" dirty="0">
                <a:latin typeface="Arial Rounded MT Bold" panose="020F0704030504030204" pitchFamily="34" charset="0"/>
              </a:rPr>
              <a:t>Le patronat (conseil national du patronat) ;</a:t>
            </a:r>
          </a:p>
          <a:p>
            <a:pPr lvl="1"/>
            <a:r>
              <a:rPr lang="fr-FR" sz="2400" cap="none" dirty="0">
                <a:latin typeface="Arial Rounded MT Bold" panose="020F0704030504030204" pitchFamily="34" charset="0"/>
              </a:rPr>
              <a:t>La chambre de commerce et d’industrie du Togo (CCIT) ;</a:t>
            </a:r>
          </a:p>
          <a:p>
            <a:pPr lvl="1"/>
            <a:r>
              <a:rPr lang="fr-FR" sz="2400" cap="none" dirty="0">
                <a:latin typeface="Arial Rounded MT Bold" panose="020F0704030504030204" pitchFamily="34" charset="0"/>
              </a:rPr>
              <a:t>L’association des grandes entreprises du Togo (AGET) ;</a:t>
            </a:r>
          </a:p>
          <a:p>
            <a:pPr lvl="1"/>
            <a:r>
              <a:rPr lang="fr-FR" sz="2400" cap="none" dirty="0">
                <a:latin typeface="Arial Rounded MT Bold" panose="020F0704030504030204" pitchFamily="34" charset="0"/>
              </a:rPr>
              <a:t>Les clubs services, les organisations de la diaspora (togolais de l’extérieur) et les </a:t>
            </a:r>
            <a:r>
              <a:rPr lang="fr-FR" sz="2400" cap="none" dirty="0" err="1">
                <a:latin typeface="Arial Rounded MT Bold" panose="020F0704030504030204" pitchFamily="34" charset="0"/>
              </a:rPr>
              <a:t>ONGs</a:t>
            </a:r>
            <a:r>
              <a:rPr lang="fr-FR" sz="2400" cap="none" dirty="0">
                <a:latin typeface="Arial Rounded MT Bold" panose="020F0704030504030204" pitchFamily="34" charset="0"/>
              </a:rPr>
              <a:t> nationales et internationales</a:t>
            </a:r>
          </a:p>
          <a:p>
            <a:pPr lvl="1">
              <a:buFont typeface="Wingdings" panose="05000000000000000000" pitchFamily="2" charset="2"/>
              <a:buChar char="Ø"/>
            </a:pPr>
            <a:endParaRPr lang="fr-FR" sz="2200" dirty="0" smtClean="0">
              <a:latin typeface="Arial Rounded MT Bold" panose="020F0704030504030204" pitchFamily="34" charset="0"/>
            </a:endParaRPr>
          </a:p>
        </p:txBody>
      </p:sp>
    </p:spTree>
    <p:extLst>
      <p:ext uri="{BB962C8B-B14F-4D97-AF65-F5344CB8AC3E}">
        <p14:creationId xmlns:p14="http://schemas.microsoft.com/office/powerpoint/2010/main" val="27726087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913775" y="618518"/>
            <a:ext cx="10364451" cy="1152618"/>
          </a:xfrm>
        </p:spPr>
        <p:txBody>
          <a:bodyPr/>
          <a:lstStyle/>
          <a:p>
            <a:pPr algn="l"/>
            <a:r>
              <a:rPr lang="fr-FR" b="1" dirty="0" smtClean="0">
                <a:latin typeface="Arial Rounded MT Bold" panose="020F0704030504030204" pitchFamily="34" charset="0"/>
              </a:rPr>
              <a:t>2- Contributions actuelles du secteur privé</a:t>
            </a:r>
            <a:endParaRPr lang="fr-FR" b="1" dirty="0">
              <a:latin typeface="Arial Rounded MT Bold" panose="020F0704030504030204" pitchFamily="34" charset="0"/>
            </a:endParaRPr>
          </a:p>
        </p:txBody>
      </p:sp>
      <p:sp>
        <p:nvSpPr>
          <p:cNvPr id="3" name="Espace réservé du contenu 2"/>
          <p:cNvSpPr>
            <a:spLocks noGrp="1"/>
          </p:cNvSpPr>
          <p:nvPr>
            <p:ph sz="quarter" idx="13"/>
          </p:nvPr>
        </p:nvSpPr>
        <p:spPr>
          <a:xfrm>
            <a:off x="913774" y="2177143"/>
            <a:ext cx="9993712" cy="3754100"/>
          </a:xfrm>
        </p:spPr>
        <p:txBody>
          <a:bodyPr>
            <a:noAutofit/>
          </a:bodyPr>
          <a:lstStyle/>
          <a:p>
            <a:pPr>
              <a:buFont typeface="Wingdings" panose="05000000000000000000" pitchFamily="2" charset="2"/>
              <a:buChar char="Ø"/>
            </a:pPr>
            <a:r>
              <a:rPr lang="fr-FR" sz="2400" cap="none" dirty="0" smtClean="0">
                <a:latin typeface="Arial Rounded MT Bold" panose="020F0704030504030204" pitchFamily="34" charset="0"/>
              </a:rPr>
              <a:t>A ce jour, la contribution de ces acteurs certes difficile à quantifier et à prendre en compte dans les indicateurs de santé du pays, se traduit par plusieurs mesures et actions</a:t>
            </a:r>
          </a:p>
          <a:p>
            <a:pPr>
              <a:buFont typeface="Wingdings" panose="05000000000000000000" pitchFamily="2" charset="2"/>
              <a:buChar char="Ø"/>
            </a:pPr>
            <a:r>
              <a:rPr lang="fr-FR" sz="2400" cap="none" dirty="0" smtClean="0">
                <a:latin typeface="Arial Rounded MT Bold" panose="020F0704030504030204" pitchFamily="34" charset="0"/>
              </a:rPr>
              <a:t>La </a:t>
            </a:r>
            <a:r>
              <a:rPr lang="fr-FR" sz="2400" cap="none" dirty="0">
                <a:latin typeface="Arial Rounded MT Bold" panose="020F0704030504030204" pitchFamily="34" charset="0"/>
              </a:rPr>
              <a:t>contribution du secteur privé au financement de la santé </a:t>
            </a:r>
            <a:r>
              <a:rPr lang="fr-FR" sz="2400" cap="none" dirty="0" smtClean="0">
                <a:latin typeface="Arial Rounded MT Bold" panose="020F0704030504030204" pitchFamily="34" charset="0"/>
              </a:rPr>
              <a:t>peut être analysé </a:t>
            </a:r>
            <a:r>
              <a:rPr lang="fr-FR" sz="2400" cap="none" dirty="0">
                <a:latin typeface="Arial Rounded MT Bold" panose="020F0704030504030204" pitchFamily="34" charset="0"/>
              </a:rPr>
              <a:t>sous l’angle de:</a:t>
            </a:r>
          </a:p>
          <a:p>
            <a:pPr lvl="1"/>
            <a:r>
              <a:rPr lang="fr-FR" sz="2400" cap="none" dirty="0" smtClean="0">
                <a:latin typeface="Arial Rounded MT Bold" panose="020F0704030504030204" pitchFamily="34" charset="0"/>
              </a:rPr>
              <a:t>La </a:t>
            </a:r>
            <a:r>
              <a:rPr lang="fr-FR" sz="2400" cap="none" dirty="0">
                <a:latin typeface="Arial Rounded MT Bold" panose="020F0704030504030204" pitchFamily="34" charset="0"/>
              </a:rPr>
              <a:t>disponibilité de l’offre de soins</a:t>
            </a:r>
          </a:p>
          <a:p>
            <a:pPr lvl="1"/>
            <a:r>
              <a:rPr lang="fr-FR" sz="2400" cap="none" dirty="0" smtClean="0">
                <a:latin typeface="Arial Rounded MT Bold" panose="020F0704030504030204" pitchFamily="34" charset="0"/>
              </a:rPr>
              <a:t>La Protection </a:t>
            </a:r>
            <a:r>
              <a:rPr lang="fr-FR" sz="2400" cap="none" dirty="0">
                <a:latin typeface="Arial Rounded MT Bold" panose="020F0704030504030204" pitchFamily="34" charset="0"/>
              </a:rPr>
              <a:t>des risques financiers </a:t>
            </a:r>
          </a:p>
        </p:txBody>
      </p:sp>
    </p:spTree>
    <p:extLst>
      <p:ext uri="{BB962C8B-B14F-4D97-AF65-F5344CB8AC3E}">
        <p14:creationId xmlns:p14="http://schemas.microsoft.com/office/powerpoint/2010/main" val="20948741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3774" y="481029"/>
            <a:ext cx="10364451" cy="1042971"/>
          </a:xfrm>
        </p:spPr>
        <p:txBody>
          <a:bodyPr>
            <a:normAutofit/>
          </a:bodyPr>
          <a:lstStyle/>
          <a:p>
            <a:pPr algn="l"/>
            <a:r>
              <a:rPr lang="fr-FR" sz="2800" b="1" dirty="0">
                <a:latin typeface="Arial Rounded MT Bold" panose="020F0704030504030204" pitchFamily="34" charset="0"/>
              </a:rPr>
              <a:t>2- Contributions actuelles du secteur privé</a:t>
            </a:r>
            <a:r>
              <a:rPr lang="fr-FR" sz="2800" b="1" cap="none" dirty="0" smtClean="0">
                <a:solidFill>
                  <a:schemeClr val="accent1"/>
                </a:solidFill>
                <a:latin typeface="Arial Rounded MT Bold" panose="020F0704030504030204" pitchFamily="34" charset="0"/>
              </a:rPr>
              <a:t/>
            </a:r>
            <a:br>
              <a:rPr lang="fr-FR" sz="2800" b="1" cap="none" dirty="0" smtClean="0">
                <a:solidFill>
                  <a:schemeClr val="accent1"/>
                </a:solidFill>
                <a:latin typeface="Arial Rounded MT Bold" panose="020F0704030504030204" pitchFamily="34" charset="0"/>
              </a:rPr>
            </a:br>
            <a:r>
              <a:rPr lang="fr-FR" sz="2800" b="1" cap="none" dirty="0" smtClean="0">
                <a:solidFill>
                  <a:schemeClr val="accent1"/>
                </a:solidFill>
                <a:latin typeface="Arial Rounded MT Bold" panose="020F0704030504030204" pitchFamily="34" charset="0"/>
              </a:rPr>
              <a:t>Disponibilité de l’offre de santé</a:t>
            </a:r>
            <a:endParaRPr lang="fr-FR" sz="2800" b="1" cap="none" dirty="0">
              <a:solidFill>
                <a:schemeClr val="accent1"/>
              </a:solidFill>
              <a:latin typeface="Arial Rounded MT Bold" panose="020F0704030504030204" pitchFamily="34" charset="0"/>
            </a:endParaRPr>
          </a:p>
        </p:txBody>
      </p:sp>
      <p:sp>
        <p:nvSpPr>
          <p:cNvPr id="4" name="Espace réservé du contenu 3"/>
          <p:cNvSpPr>
            <a:spLocks noGrp="1"/>
          </p:cNvSpPr>
          <p:nvPr>
            <p:ph sz="quarter" idx="13"/>
          </p:nvPr>
        </p:nvSpPr>
        <p:spPr>
          <a:xfrm>
            <a:off x="913774" y="1730829"/>
            <a:ext cx="10363826" cy="4451762"/>
          </a:xfrm>
        </p:spPr>
        <p:txBody>
          <a:bodyPr>
            <a:noAutofit/>
          </a:bodyPr>
          <a:lstStyle/>
          <a:p>
            <a:pPr>
              <a:buFont typeface="Wingdings" panose="05000000000000000000" pitchFamily="2" charset="2"/>
              <a:buChar char="Ø"/>
            </a:pPr>
            <a:r>
              <a:rPr lang="fr-FR" cap="none" dirty="0" smtClean="0">
                <a:latin typeface="Arial Rounded MT Bold" panose="020F0704030504030204" pitchFamily="34" charset="0"/>
              </a:rPr>
              <a:t>Pour le secteur privé de santé, on constate </a:t>
            </a:r>
          </a:p>
          <a:p>
            <a:pPr lvl="1"/>
            <a:r>
              <a:rPr lang="fr-FR" cap="none" dirty="0">
                <a:latin typeface="Arial Rounded MT Bold" panose="020F0704030504030204" pitchFamily="34" charset="0"/>
              </a:rPr>
              <a:t>Q</a:t>
            </a:r>
            <a:r>
              <a:rPr lang="fr-FR" cap="none" dirty="0" smtClean="0">
                <a:latin typeface="Arial Rounded MT Bold" panose="020F0704030504030204" pitchFamily="34" charset="0"/>
              </a:rPr>
              <a:t>u’elles offrent toute la gamme de prise en charge des soins de santé (diagnostic, dispensation de médicament, hospitalisation</a:t>
            </a:r>
            <a:r>
              <a:rPr lang="fr-FR" cap="none" dirty="0" smtClean="0">
                <a:latin typeface="Arial Rounded MT Bold" panose="020F0704030504030204" pitchFamily="34" charset="0"/>
              </a:rPr>
              <a:t>) avec tous les niveaux de la pyramide. </a:t>
            </a:r>
            <a:endParaRPr lang="fr-FR" cap="none" dirty="0" smtClean="0">
              <a:latin typeface="Arial Rounded MT Bold" panose="020F0704030504030204" pitchFamily="34" charset="0"/>
            </a:endParaRPr>
          </a:p>
          <a:p>
            <a:pPr lvl="1"/>
            <a:r>
              <a:rPr lang="fr-FR" cap="none" dirty="0" smtClean="0">
                <a:latin typeface="Arial Rounded MT Bold" panose="020F0704030504030204" pitchFamily="34" charset="0"/>
              </a:rPr>
              <a:t>Qu’elles assurent aussi les investissements dans la santé à travers la construction et l’équipement des structures, le recrutement et la gestion du personnel, le maintien des plateaux techniques, le maintien des compétences des collaborateurs et </a:t>
            </a:r>
            <a:r>
              <a:rPr lang="fr-FR" cap="none" dirty="0" smtClean="0">
                <a:latin typeface="Arial Rounded MT Bold" panose="020F0704030504030204" pitchFamily="34" charset="0"/>
              </a:rPr>
              <a:t>même la </a:t>
            </a:r>
            <a:r>
              <a:rPr lang="fr-FR" cap="none" dirty="0" smtClean="0">
                <a:latin typeface="Arial Rounded MT Bold" panose="020F0704030504030204" pitchFamily="34" charset="0"/>
              </a:rPr>
              <a:t>formation sur le tas du personnel soignant. </a:t>
            </a:r>
          </a:p>
          <a:p>
            <a:pPr lvl="1"/>
            <a:r>
              <a:rPr lang="fr-FR" cap="none" dirty="0" smtClean="0">
                <a:latin typeface="Arial Rounded MT Bold" panose="020F0704030504030204" pitchFamily="34" charset="0"/>
              </a:rPr>
              <a:t>Qu’elles facilitent l’accessibilité géographique aux prestations de soins par leurs contributions à l’amélioration du maillage territorial. </a:t>
            </a:r>
          </a:p>
          <a:p>
            <a:pPr lvl="1"/>
            <a:r>
              <a:rPr lang="fr-FR" cap="none" dirty="0" smtClean="0">
                <a:latin typeface="Arial Rounded MT Bold" panose="020F0704030504030204" pitchFamily="34" charset="0"/>
              </a:rPr>
              <a:t>Que les structures confessionnelles, grâce aux contrats avec l’</a:t>
            </a:r>
            <a:r>
              <a:rPr lang="fr-FR" cap="none" dirty="0">
                <a:latin typeface="Arial Rounded MT Bold" panose="020F0704030504030204" pitchFamily="34" charset="0"/>
              </a:rPr>
              <a:t>E</a:t>
            </a:r>
            <a:r>
              <a:rPr lang="fr-FR" cap="none" dirty="0" smtClean="0">
                <a:latin typeface="Arial Rounded MT Bold" panose="020F0704030504030204" pitchFamily="34" charset="0"/>
              </a:rPr>
              <a:t>tat, développent des opportunités plus importantes de soins aux populations, surtout en milieu rural et d’accès difficile.</a:t>
            </a:r>
            <a:endParaRPr lang="fr-FR" cap="none" dirty="0">
              <a:latin typeface="Arial Rounded MT Bold" panose="020F0704030504030204" pitchFamily="34" charset="0"/>
            </a:endParaRPr>
          </a:p>
        </p:txBody>
      </p:sp>
    </p:spTree>
    <p:extLst>
      <p:ext uri="{BB962C8B-B14F-4D97-AF65-F5344CB8AC3E}">
        <p14:creationId xmlns:p14="http://schemas.microsoft.com/office/powerpoint/2010/main" val="15025033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913774" y="1690723"/>
            <a:ext cx="10363826" cy="4547286"/>
          </a:xfrm>
        </p:spPr>
        <p:txBody>
          <a:bodyPr>
            <a:normAutofit fontScale="92500" lnSpcReduction="20000"/>
          </a:bodyPr>
          <a:lstStyle/>
          <a:p>
            <a:pPr>
              <a:buFont typeface="Wingdings" panose="05000000000000000000" pitchFamily="2" charset="2"/>
              <a:buChar char="Ø"/>
            </a:pPr>
            <a:r>
              <a:rPr lang="fr-FR" cap="none" dirty="0" smtClean="0">
                <a:latin typeface="Arial Rounded MT Bold" panose="020F0704030504030204" pitchFamily="34" charset="0"/>
              </a:rPr>
              <a:t>Pour les grandes et moyennes entreprises, </a:t>
            </a:r>
          </a:p>
          <a:p>
            <a:pPr lvl="1"/>
            <a:r>
              <a:rPr lang="fr-FR" cap="none" dirty="0" smtClean="0">
                <a:latin typeface="Arial Rounded MT Bold" panose="020F0704030504030204" pitchFamily="34" charset="0"/>
              </a:rPr>
              <a:t>elles disposent </a:t>
            </a:r>
            <a:r>
              <a:rPr lang="fr-FR" b="1" cap="none" dirty="0" smtClean="0">
                <a:latin typeface="Arial Rounded MT Bold" panose="020F0704030504030204" pitchFamily="34" charset="0"/>
              </a:rPr>
              <a:t>des infirmeries et cabinets médicaux </a:t>
            </a:r>
            <a:r>
              <a:rPr lang="fr-FR" cap="none" dirty="0" smtClean="0">
                <a:latin typeface="Arial Rounded MT Bold" panose="020F0704030504030204" pitchFamily="34" charset="0"/>
              </a:rPr>
              <a:t>qui sont des investissements en termes de frais de personnel, d’équipements et de produits de santé. </a:t>
            </a:r>
          </a:p>
          <a:p>
            <a:pPr lvl="1"/>
            <a:r>
              <a:rPr lang="fr-FR" cap="none" dirty="0">
                <a:latin typeface="Arial Rounded MT Bold" panose="020F0704030504030204" pitchFamily="34" charset="0"/>
              </a:rPr>
              <a:t>elles  investissent également dans la santé à travers des </a:t>
            </a:r>
            <a:r>
              <a:rPr lang="fr-FR" b="1" cap="none" dirty="0">
                <a:latin typeface="Arial Rounded MT Bold" panose="020F0704030504030204" pitchFamily="34" charset="0"/>
              </a:rPr>
              <a:t>subventions pour la création ou l’aménagement de structures de santé, leurs équipements </a:t>
            </a:r>
            <a:r>
              <a:rPr lang="fr-FR" cap="none" dirty="0">
                <a:latin typeface="Arial Rounded MT Bold" panose="020F0704030504030204" pitchFamily="34" charset="0"/>
              </a:rPr>
              <a:t>et à travers le soutien à certaines actions sociales se santé. </a:t>
            </a:r>
            <a:r>
              <a:rPr lang="fr-FR" cap="none" dirty="0" smtClean="0">
                <a:latin typeface="Arial Rounded MT Bold" panose="020F0704030504030204" pitchFamily="34" charset="0"/>
              </a:rPr>
              <a:t>dans le cadre de la </a:t>
            </a:r>
            <a:r>
              <a:rPr lang="fr-FR" b="1" cap="none" dirty="0" smtClean="0">
                <a:latin typeface="Arial Rounded MT Bold" panose="020F0704030504030204" pitchFamily="34" charset="0"/>
              </a:rPr>
              <a:t>responsabilité sociétale des entreprises </a:t>
            </a:r>
            <a:r>
              <a:rPr lang="fr-FR" cap="none" dirty="0" smtClean="0">
                <a:latin typeface="Arial Rounded MT Bold" panose="020F0704030504030204" pitchFamily="34" charset="0"/>
              </a:rPr>
              <a:t>(RSE) </a:t>
            </a:r>
          </a:p>
          <a:p>
            <a:pPr lvl="1"/>
            <a:r>
              <a:rPr lang="fr-FR" cap="none" dirty="0" smtClean="0">
                <a:latin typeface="Arial Rounded MT Bold" panose="020F0704030504030204" pitchFamily="34" charset="0"/>
              </a:rPr>
              <a:t>(A titre d’exemple, PROGOSA, ECOBANK, UTB). </a:t>
            </a:r>
          </a:p>
          <a:p>
            <a:pPr>
              <a:buFont typeface="Wingdings" panose="05000000000000000000" pitchFamily="2" charset="2"/>
              <a:buChar char="Ø"/>
            </a:pPr>
            <a:r>
              <a:rPr lang="fr-FR" cap="none" dirty="0" smtClean="0">
                <a:latin typeface="Arial Rounded MT Bold" panose="020F0704030504030204" pitchFamily="34" charset="0"/>
              </a:rPr>
              <a:t>Quant au secteur privé associatif (clubs services, </a:t>
            </a:r>
            <a:r>
              <a:rPr lang="fr-FR" cap="none" dirty="0" err="1" smtClean="0">
                <a:latin typeface="Arial Rounded MT Bold" panose="020F0704030504030204" pitchFamily="34" charset="0"/>
              </a:rPr>
              <a:t>ONGs</a:t>
            </a:r>
            <a:r>
              <a:rPr lang="fr-FR" cap="none" dirty="0" smtClean="0">
                <a:latin typeface="Arial Rounded MT Bold" panose="020F0704030504030204" pitchFamily="34" charset="0"/>
              </a:rPr>
              <a:t> nationales et internationales, associations de la diaspora, etc.),  </a:t>
            </a:r>
          </a:p>
          <a:p>
            <a:pPr lvl="1"/>
            <a:r>
              <a:rPr lang="fr-FR" cap="none" dirty="0" smtClean="0">
                <a:latin typeface="Arial Rounded MT Bold" panose="020F0704030504030204" pitchFamily="34" charset="0"/>
              </a:rPr>
              <a:t>présent par </a:t>
            </a:r>
            <a:r>
              <a:rPr lang="fr-FR" b="1" cap="none" dirty="0" smtClean="0">
                <a:latin typeface="Arial Rounded MT Bold" panose="020F0704030504030204" pitchFamily="34" charset="0"/>
              </a:rPr>
              <a:t>ses dons, ses subventions</a:t>
            </a:r>
            <a:r>
              <a:rPr lang="fr-FR" cap="none" dirty="0" smtClean="0">
                <a:latin typeface="Arial Rounded MT Bold" panose="020F0704030504030204" pitchFamily="34" charset="0"/>
              </a:rPr>
              <a:t> aux hôpitaux, aux unités de soins, aux campagnes de vaccination, etc. </a:t>
            </a:r>
          </a:p>
          <a:p>
            <a:pPr lvl="1"/>
            <a:r>
              <a:rPr lang="fr-FR" cap="none" dirty="0" smtClean="0">
                <a:latin typeface="Arial Rounded MT Bold" panose="020F0704030504030204" pitchFamily="34" charset="0"/>
              </a:rPr>
              <a:t>est souvent engagé dans l’organisation des </a:t>
            </a:r>
            <a:r>
              <a:rPr lang="fr-FR" b="1" cap="none" dirty="0" smtClean="0">
                <a:latin typeface="Arial Rounded MT Bold" panose="020F0704030504030204" pitchFamily="34" charset="0"/>
              </a:rPr>
              <a:t>opérations foraines </a:t>
            </a:r>
            <a:r>
              <a:rPr lang="fr-FR" cap="none" dirty="0" smtClean="0">
                <a:latin typeface="Arial Rounded MT Bold" panose="020F0704030504030204" pitchFamily="34" charset="0"/>
              </a:rPr>
              <a:t>pour les consultations gratuites, les soins médico-chirurgicaux spécialisées et la distribution de matériels de santé. </a:t>
            </a:r>
          </a:p>
          <a:p>
            <a:endParaRPr lang="fr-FR" dirty="0">
              <a:latin typeface="Arial Rounded MT Bold" panose="020F0704030504030204" pitchFamily="34" charset="0"/>
            </a:endParaRPr>
          </a:p>
        </p:txBody>
      </p:sp>
      <p:sp>
        <p:nvSpPr>
          <p:cNvPr id="4" name="Titre 1"/>
          <p:cNvSpPr>
            <a:spLocks noGrp="1"/>
          </p:cNvSpPr>
          <p:nvPr>
            <p:ph type="title"/>
          </p:nvPr>
        </p:nvSpPr>
        <p:spPr>
          <a:xfrm>
            <a:off x="913775" y="618518"/>
            <a:ext cx="10364451" cy="963148"/>
          </a:xfrm>
        </p:spPr>
        <p:txBody>
          <a:bodyPr>
            <a:normAutofit/>
          </a:bodyPr>
          <a:lstStyle/>
          <a:p>
            <a:pPr algn="l"/>
            <a:r>
              <a:rPr lang="fr-FR" sz="2800" b="1" dirty="0">
                <a:latin typeface="Arial Rounded MT Bold" panose="020F0704030504030204" pitchFamily="34" charset="0"/>
              </a:rPr>
              <a:t>2- Contributions actuelles du secteur privé</a:t>
            </a:r>
            <a:r>
              <a:rPr lang="fr-FR" sz="2800" b="1" cap="none" dirty="0" smtClean="0">
                <a:solidFill>
                  <a:schemeClr val="accent1"/>
                </a:solidFill>
                <a:latin typeface="Arial Rounded MT Bold" panose="020F0704030504030204" pitchFamily="34" charset="0"/>
              </a:rPr>
              <a:t/>
            </a:r>
            <a:br>
              <a:rPr lang="fr-FR" sz="2800" b="1" cap="none" dirty="0" smtClean="0">
                <a:solidFill>
                  <a:schemeClr val="accent1"/>
                </a:solidFill>
                <a:latin typeface="Arial Rounded MT Bold" panose="020F0704030504030204" pitchFamily="34" charset="0"/>
              </a:rPr>
            </a:br>
            <a:r>
              <a:rPr lang="fr-FR" sz="2800" b="1" cap="none" dirty="0" smtClean="0">
                <a:solidFill>
                  <a:schemeClr val="accent1"/>
                </a:solidFill>
                <a:latin typeface="Arial Rounded MT Bold" panose="020F0704030504030204" pitchFamily="34" charset="0"/>
              </a:rPr>
              <a:t>Disponibilité de l’offre de santé (suite)</a:t>
            </a:r>
            <a:endParaRPr lang="fr-FR" sz="2800" b="1" cap="none" dirty="0">
              <a:solidFill>
                <a:schemeClr val="accent1"/>
              </a:solidFill>
              <a:latin typeface="Arial Rounded MT Bold" panose="020F0704030504030204" pitchFamily="34" charset="0"/>
            </a:endParaRPr>
          </a:p>
        </p:txBody>
      </p:sp>
    </p:spTree>
    <p:extLst>
      <p:ext uri="{BB962C8B-B14F-4D97-AF65-F5344CB8AC3E}">
        <p14:creationId xmlns:p14="http://schemas.microsoft.com/office/powerpoint/2010/main" val="27533697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3775" y="618518"/>
            <a:ext cx="10364451" cy="963148"/>
          </a:xfrm>
        </p:spPr>
        <p:txBody>
          <a:bodyPr>
            <a:normAutofit fontScale="90000"/>
          </a:bodyPr>
          <a:lstStyle/>
          <a:p>
            <a:pPr algn="l"/>
            <a:r>
              <a:rPr lang="fr-FR" sz="3100" b="1" dirty="0">
                <a:latin typeface="Arial Rounded MT Bold" panose="020F0704030504030204" pitchFamily="34" charset="0"/>
              </a:rPr>
              <a:t>2- Contributions actuelles du secteur privé</a:t>
            </a:r>
            <a:r>
              <a:rPr lang="fr-FR" sz="3100" b="1" cap="none" dirty="0" smtClean="0">
                <a:solidFill>
                  <a:schemeClr val="accent1"/>
                </a:solidFill>
                <a:latin typeface="Arial Rounded MT Bold" panose="020F0704030504030204" pitchFamily="34" charset="0"/>
              </a:rPr>
              <a:t/>
            </a:r>
            <a:br>
              <a:rPr lang="fr-FR" sz="3100" b="1" cap="none" dirty="0" smtClean="0">
                <a:solidFill>
                  <a:schemeClr val="accent1"/>
                </a:solidFill>
                <a:latin typeface="Arial Rounded MT Bold" panose="020F0704030504030204" pitchFamily="34" charset="0"/>
              </a:rPr>
            </a:br>
            <a:r>
              <a:rPr lang="fr-FR" b="1" cap="none" dirty="0" smtClean="0">
                <a:solidFill>
                  <a:schemeClr val="accent1"/>
                </a:solidFill>
                <a:latin typeface="Arial Rounded MT Bold" panose="020F0704030504030204" pitchFamily="34" charset="0"/>
              </a:rPr>
              <a:t>Protection des risques financiers</a:t>
            </a:r>
            <a:endParaRPr lang="fr-FR" b="1" cap="none" dirty="0">
              <a:solidFill>
                <a:schemeClr val="accent1"/>
              </a:solidFill>
              <a:latin typeface="Arial Rounded MT Bold" panose="020F0704030504030204" pitchFamily="34" charset="0"/>
            </a:endParaRPr>
          </a:p>
        </p:txBody>
      </p:sp>
      <p:sp>
        <p:nvSpPr>
          <p:cNvPr id="4" name="Espace réservé du contenu 3"/>
          <p:cNvSpPr>
            <a:spLocks noGrp="1"/>
          </p:cNvSpPr>
          <p:nvPr>
            <p:ph sz="quarter" idx="13"/>
          </p:nvPr>
        </p:nvSpPr>
        <p:spPr>
          <a:xfrm>
            <a:off x="913774" y="1812324"/>
            <a:ext cx="10363826" cy="3978875"/>
          </a:xfrm>
        </p:spPr>
        <p:txBody>
          <a:bodyPr>
            <a:normAutofit/>
          </a:bodyPr>
          <a:lstStyle/>
          <a:p>
            <a:pPr lvl="0">
              <a:buFont typeface="Wingdings" panose="05000000000000000000" pitchFamily="2" charset="2"/>
              <a:buChar char="Ø"/>
            </a:pPr>
            <a:r>
              <a:rPr lang="fr-FR" cap="none" dirty="0" smtClean="0">
                <a:latin typeface="Arial Rounded MT Bold" panose="020F0704030504030204" pitchFamily="34" charset="0"/>
              </a:rPr>
              <a:t>Les assurances privées pour les travailleurs des grandes et moyennes entreprises ;</a:t>
            </a:r>
            <a:endParaRPr lang="fr-FR" sz="1800" cap="none" dirty="0" smtClean="0">
              <a:latin typeface="Arial Rounded MT Bold" panose="020F0704030504030204" pitchFamily="34" charset="0"/>
            </a:endParaRPr>
          </a:p>
          <a:p>
            <a:pPr lvl="0">
              <a:buFont typeface="Wingdings" panose="05000000000000000000" pitchFamily="2" charset="2"/>
              <a:buChar char="Ø"/>
            </a:pPr>
            <a:r>
              <a:rPr lang="fr-FR" cap="none" dirty="0" smtClean="0">
                <a:latin typeface="Arial Rounded MT Bold" panose="020F0704030504030204" pitchFamily="34" charset="0"/>
              </a:rPr>
              <a:t>La mise en place de quelques mutuelles de santé des entreprises ;</a:t>
            </a:r>
            <a:endParaRPr lang="fr-FR" sz="1800" cap="none" dirty="0" smtClean="0">
              <a:latin typeface="Arial Rounded MT Bold" panose="020F0704030504030204" pitchFamily="34" charset="0"/>
            </a:endParaRPr>
          </a:p>
          <a:p>
            <a:pPr lvl="0">
              <a:buFont typeface="Wingdings" panose="05000000000000000000" pitchFamily="2" charset="2"/>
              <a:buChar char="Ø"/>
            </a:pPr>
            <a:r>
              <a:rPr lang="fr-FR" cap="none" dirty="0" smtClean="0">
                <a:latin typeface="Arial Rounded MT Bold" panose="020F0704030504030204" pitchFamily="34" charset="0"/>
              </a:rPr>
              <a:t>Le remboursement des frais de santé, par des subventions ou gratuité au personnel des PME/PMI;</a:t>
            </a:r>
            <a:endParaRPr lang="fr-FR" sz="1800" cap="none" dirty="0" smtClean="0">
              <a:latin typeface="Arial Rounded MT Bold" panose="020F0704030504030204" pitchFamily="34" charset="0"/>
            </a:endParaRPr>
          </a:p>
          <a:p>
            <a:pPr lvl="0">
              <a:buFont typeface="Wingdings" panose="05000000000000000000" pitchFamily="2" charset="2"/>
              <a:buChar char="Ø"/>
            </a:pPr>
            <a:r>
              <a:rPr lang="fr-FR" cap="none" dirty="0" smtClean="0">
                <a:latin typeface="Arial Rounded MT Bold" panose="020F0704030504030204" pitchFamily="34" charset="0"/>
              </a:rPr>
              <a:t>Les dons aux personnels et à leurs familles et même aux indigents, pour financer les frais de soins et d’hospitalisation (dans le cas des PME/PMI et du privé informel) ;</a:t>
            </a:r>
          </a:p>
          <a:p>
            <a:pPr>
              <a:buFont typeface="Wingdings" panose="05000000000000000000" pitchFamily="2" charset="2"/>
              <a:buChar char="Ø"/>
            </a:pPr>
            <a:r>
              <a:rPr lang="fr-FR" sz="1800" cap="none" dirty="0">
                <a:latin typeface="Arial Rounded MT Bold" panose="020F0704030504030204" pitchFamily="34" charset="0"/>
              </a:rPr>
              <a:t>Les tarifs sociaux pratiqués par les structures confessionnelles ; </a:t>
            </a:r>
            <a:endParaRPr lang="fr-FR" sz="1600" cap="none" dirty="0">
              <a:latin typeface="Arial Rounded MT Bold" panose="020F0704030504030204" pitchFamily="34" charset="0"/>
            </a:endParaRPr>
          </a:p>
          <a:p>
            <a:pPr lvl="0">
              <a:buFont typeface="Wingdings" panose="05000000000000000000" pitchFamily="2" charset="2"/>
              <a:buChar char="Ø"/>
            </a:pPr>
            <a:endParaRPr lang="fr-FR" sz="1800" cap="none" dirty="0" smtClean="0">
              <a:latin typeface="Arial Rounded MT Bold" panose="020F0704030504030204" pitchFamily="34" charset="0"/>
            </a:endParaRPr>
          </a:p>
          <a:p>
            <a:endParaRPr lang="fr-FR" cap="none" dirty="0">
              <a:latin typeface="Arial Rounded MT Bold" panose="020F0704030504030204" pitchFamily="34" charset="0"/>
            </a:endParaRPr>
          </a:p>
        </p:txBody>
      </p:sp>
    </p:spTree>
    <p:extLst>
      <p:ext uri="{BB962C8B-B14F-4D97-AF65-F5344CB8AC3E}">
        <p14:creationId xmlns:p14="http://schemas.microsoft.com/office/powerpoint/2010/main" val="34307337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sz="quarter" idx="13"/>
          </p:nvPr>
        </p:nvSpPr>
        <p:spPr>
          <a:xfrm>
            <a:off x="913774" y="1828799"/>
            <a:ext cx="10363826" cy="4281055"/>
          </a:xfrm>
        </p:spPr>
        <p:txBody>
          <a:bodyPr>
            <a:normAutofit fontScale="92500"/>
          </a:bodyPr>
          <a:lstStyle/>
          <a:p>
            <a:pPr lvl="0">
              <a:buFont typeface="Wingdings" panose="05000000000000000000" pitchFamily="2" charset="2"/>
              <a:buChar char="Ø"/>
            </a:pPr>
            <a:r>
              <a:rPr lang="fr-FR" cap="none" dirty="0" smtClean="0">
                <a:latin typeface="Arial Rounded MT Bold" panose="020F0704030504030204" pitchFamily="34" charset="0"/>
              </a:rPr>
              <a:t>Les financements des opérations foraines de santé ;</a:t>
            </a:r>
            <a:endParaRPr lang="fr-FR" sz="1800" cap="none" dirty="0" smtClean="0">
              <a:latin typeface="Arial Rounded MT Bold" panose="020F0704030504030204" pitchFamily="34" charset="0"/>
            </a:endParaRPr>
          </a:p>
          <a:p>
            <a:pPr lvl="0">
              <a:buFont typeface="Wingdings" panose="05000000000000000000" pitchFamily="2" charset="2"/>
              <a:buChar char="Ø"/>
            </a:pPr>
            <a:r>
              <a:rPr lang="fr-FR" cap="none" dirty="0" smtClean="0">
                <a:latin typeface="Arial Rounded MT Bold" panose="020F0704030504030204" pitchFamily="34" charset="0"/>
              </a:rPr>
              <a:t>La gratuité de certains soins, d’actes médico-chirurgicaux spécialisés, des médicaments, des prothèses etc. (Clubs services, </a:t>
            </a:r>
            <a:r>
              <a:rPr lang="fr-FR" cap="none" dirty="0" err="1" smtClean="0">
                <a:latin typeface="Arial Rounded MT Bold" panose="020F0704030504030204" pitchFamily="34" charset="0"/>
              </a:rPr>
              <a:t>ONGs</a:t>
            </a:r>
            <a:r>
              <a:rPr lang="fr-FR" cap="none" dirty="0" smtClean="0">
                <a:latin typeface="Arial Rounded MT Bold" panose="020F0704030504030204" pitchFamily="34" charset="0"/>
              </a:rPr>
              <a:t> nationales et internationales, diaspora, etc.) ;</a:t>
            </a:r>
            <a:endParaRPr lang="fr-FR" sz="1800" cap="none" dirty="0" smtClean="0">
              <a:latin typeface="Arial Rounded MT Bold" panose="020F0704030504030204" pitchFamily="34" charset="0"/>
            </a:endParaRPr>
          </a:p>
          <a:p>
            <a:pPr lvl="0">
              <a:buFont typeface="Wingdings" panose="05000000000000000000" pitchFamily="2" charset="2"/>
              <a:buChar char="Ø"/>
            </a:pPr>
            <a:r>
              <a:rPr lang="fr-FR" cap="none" dirty="0" smtClean="0">
                <a:latin typeface="Arial Rounded MT Bold" panose="020F0704030504030204" pitchFamily="34" charset="0"/>
              </a:rPr>
              <a:t>Le volontariat pratiqué, dans les cliniques privées et les clubs services, par les experts en santé travaillant dans les pays du nord, sous forme d’opérations vacances utiles, d’écotourisme, de renforcement et d’assistance technique.</a:t>
            </a:r>
          </a:p>
          <a:p>
            <a:pPr lvl="0">
              <a:buFont typeface="Wingdings" panose="05000000000000000000" pitchFamily="2" charset="2"/>
              <a:buChar char="Ø"/>
            </a:pPr>
            <a:r>
              <a:rPr lang="fr-FR" sz="1800" cap="none" dirty="0">
                <a:latin typeface="Arial Rounded MT Bold" panose="020F0704030504030204" pitchFamily="34" charset="0"/>
              </a:rPr>
              <a:t>Les différentes taxes et impôts collectées auprès des entreprises privées destinés à alimenter le budget de l’Etat, et qui contribuent au financement de la santé ; </a:t>
            </a:r>
          </a:p>
          <a:p>
            <a:pPr lvl="0">
              <a:buFont typeface="Wingdings" panose="05000000000000000000" pitchFamily="2" charset="2"/>
              <a:buChar char="Ø"/>
            </a:pPr>
            <a:r>
              <a:rPr lang="fr-FR" sz="1800" cap="none" dirty="0">
                <a:latin typeface="Arial Rounded MT Bold" panose="020F0704030504030204" pitchFamily="34" charset="0"/>
              </a:rPr>
              <a:t>La protection sociale du travailleur à travers les taxes payées par les entreprises à la caisse nationale de sécurité sociale (CNSS) et qui devraient donner droits à des prestations de santé.</a:t>
            </a:r>
          </a:p>
          <a:p>
            <a:endParaRPr lang="fr-FR" sz="1800" dirty="0">
              <a:latin typeface="Arial Rounded MT Bold" panose="020F0704030504030204" pitchFamily="34" charset="0"/>
            </a:endParaRPr>
          </a:p>
          <a:p>
            <a:pPr lvl="0">
              <a:buFont typeface="Wingdings" panose="05000000000000000000" pitchFamily="2" charset="2"/>
              <a:buChar char="Ø"/>
            </a:pPr>
            <a:endParaRPr lang="fr-FR" sz="1800" cap="none" dirty="0" smtClean="0">
              <a:latin typeface="Arial Rounded MT Bold" panose="020F0704030504030204" pitchFamily="34" charset="0"/>
            </a:endParaRPr>
          </a:p>
          <a:p>
            <a:pPr lvl="1"/>
            <a:endParaRPr lang="fr-FR" cap="none" dirty="0" smtClean="0">
              <a:latin typeface="Arial Rounded MT Bold" panose="020F0704030504030204" pitchFamily="34" charset="0"/>
            </a:endParaRPr>
          </a:p>
          <a:p>
            <a:endParaRPr lang="fr-FR" cap="none" dirty="0">
              <a:latin typeface="Arial Rounded MT Bold" panose="020F0704030504030204" pitchFamily="34" charset="0"/>
            </a:endParaRPr>
          </a:p>
        </p:txBody>
      </p:sp>
      <p:sp>
        <p:nvSpPr>
          <p:cNvPr id="3" name="Titre 1"/>
          <p:cNvSpPr>
            <a:spLocks noGrp="1"/>
          </p:cNvSpPr>
          <p:nvPr>
            <p:ph type="title"/>
          </p:nvPr>
        </p:nvSpPr>
        <p:spPr>
          <a:xfrm>
            <a:off x="913775" y="618518"/>
            <a:ext cx="10364451" cy="963148"/>
          </a:xfrm>
        </p:spPr>
        <p:txBody>
          <a:bodyPr>
            <a:normAutofit fontScale="90000"/>
          </a:bodyPr>
          <a:lstStyle/>
          <a:p>
            <a:pPr algn="l"/>
            <a:r>
              <a:rPr lang="fr-FR" sz="3100" b="1" dirty="0">
                <a:latin typeface="Arial Rounded MT Bold" panose="020F0704030504030204" pitchFamily="34" charset="0"/>
              </a:rPr>
              <a:t>2- Contributions actuelles du secteur privé</a:t>
            </a:r>
            <a:r>
              <a:rPr lang="fr-FR" sz="3100" b="1" cap="none" dirty="0" smtClean="0">
                <a:solidFill>
                  <a:schemeClr val="accent1"/>
                </a:solidFill>
                <a:latin typeface="Arial Rounded MT Bold" panose="020F0704030504030204" pitchFamily="34" charset="0"/>
              </a:rPr>
              <a:t/>
            </a:r>
            <a:br>
              <a:rPr lang="fr-FR" sz="3100" b="1" cap="none" dirty="0" smtClean="0">
                <a:solidFill>
                  <a:schemeClr val="accent1"/>
                </a:solidFill>
                <a:latin typeface="Arial Rounded MT Bold" panose="020F0704030504030204" pitchFamily="34" charset="0"/>
              </a:rPr>
            </a:br>
            <a:r>
              <a:rPr lang="fr-FR" b="1" cap="none" dirty="0" smtClean="0">
                <a:solidFill>
                  <a:schemeClr val="accent1"/>
                </a:solidFill>
                <a:latin typeface="Arial Rounded MT Bold" panose="020F0704030504030204" pitchFamily="34" charset="0"/>
              </a:rPr>
              <a:t>Protection des risques financiers (Suite)</a:t>
            </a:r>
            <a:endParaRPr lang="fr-FR" b="1" cap="none" dirty="0">
              <a:solidFill>
                <a:schemeClr val="accent1"/>
              </a:solidFill>
              <a:latin typeface="Arial Rounded MT Bold" panose="020F0704030504030204" pitchFamily="34" charset="0"/>
            </a:endParaRPr>
          </a:p>
        </p:txBody>
      </p:sp>
    </p:spTree>
    <p:extLst>
      <p:ext uri="{BB962C8B-B14F-4D97-AF65-F5344CB8AC3E}">
        <p14:creationId xmlns:p14="http://schemas.microsoft.com/office/powerpoint/2010/main" val="25089137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62056" y="2373086"/>
            <a:ext cx="10364451" cy="1785737"/>
          </a:xfrm>
        </p:spPr>
        <p:txBody>
          <a:bodyPr>
            <a:normAutofit fontScale="90000"/>
          </a:bodyPr>
          <a:lstStyle/>
          <a:p>
            <a:r>
              <a:rPr lang="fr-FR" b="1" dirty="0" smtClean="0">
                <a:latin typeface="Arial Rounded MT Bold" panose="020F0704030504030204" pitchFamily="34" charset="0"/>
              </a:rPr>
              <a:t>3- Opportunités </a:t>
            </a:r>
            <a:r>
              <a:rPr lang="fr-FR" b="1" dirty="0">
                <a:latin typeface="Arial Rounded MT Bold" panose="020F0704030504030204" pitchFamily="34" charset="0"/>
              </a:rPr>
              <a:t>de partenariats publics privés pour l’augmentation du financement de la santé</a:t>
            </a:r>
            <a:r>
              <a:rPr lang="fr-FR" dirty="0">
                <a:latin typeface="Arial Rounded MT Bold" panose="020F0704030504030204" pitchFamily="34" charset="0"/>
              </a:rPr>
              <a:t/>
            </a:r>
            <a:br>
              <a:rPr lang="fr-FR" dirty="0">
                <a:latin typeface="Arial Rounded MT Bold" panose="020F0704030504030204" pitchFamily="34" charset="0"/>
              </a:rPr>
            </a:br>
            <a:endParaRPr lang="fr-FR" dirty="0">
              <a:latin typeface="Arial Rounded MT Bold" panose="020F0704030504030204" pitchFamily="34" charset="0"/>
            </a:endParaRPr>
          </a:p>
        </p:txBody>
      </p:sp>
    </p:spTree>
    <p:extLst>
      <p:ext uri="{BB962C8B-B14F-4D97-AF65-F5344CB8AC3E}">
        <p14:creationId xmlns:p14="http://schemas.microsoft.com/office/powerpoint/2010/main" val="29461863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913774" y="1426029"/>
            <a:ext cx="10363826" cy="4902034"/>
          </a:xfrm>
        </p:spPr>
        <p:txBody>
          <a:bodyPr>
            <a:normAutofit fontScale="92500"/>
          </a:bodyPr>
          <a:lstStyle/>
          <a:p>
            <a:pPr lvl="0">
              <a:buFont typeface="Wingdings" panose="05000000000000000000" pitchFamily="2" charset="2"/>
              <a:buChar char="Ø"/>
            </a:pPr>
            <a:r>
              <a:rPr lang="fr-FR" sz="2200" cap="none" dirty="0" smtClean="0">
                <a:latin typeface="Arial Rounded MT Bold" panose="020F0704030504030204" pitchFamily="34" charset="0"/>
              </a:rPr>
              <a:t>Promouvoir le PPP par des accords-cadres de collaboration entre le MSPS et la PSPS-TOGO (Nécessité d’un encadrement légal et d’un accompagnement du gouvernement et des PTF);</a:t>
            </a:r>
          </a:p>
          <a:p>
            <a:pPr lvl="0">
              <a:buFont typeface="Wingdings" panose="05000000000000000000" pitchFamily="2" charset="2"/>
              <a:buChar char="Ø"/>
            </a:pPr>
            <a:r>
              <a:rPr lang="fr-FR" sz="2200" cap="none" dirty="0" smtClean="0">
                <a:latin typeface="Arial Rounded MT Bold" panose="020F0704030504030204" pitchFamily="34" charset="0"/>
              </a:rPr>
              <a:t>Asseoir une nomenclature consensuelle des tarifs des actes pour renforcer la confiance entre les prestataires et les assureurs (publics comme privés)</a:t>
            </a:r>
          </a:p>
          <a:p>
            <a:pPr lvl="0">
              <a:buFont typeface="Wingdings" panose="05000000000000000000" pitchFamily="2" charset="2"/>
              <a:buChar char="Ø"/>
            </a:pPr>
            <a:r>
              <a:rPr lang="fr-FR" sz="2200" cap="none" dirty="0" smtClean="0">
                <a:latin typeface="Arial Rounded MT Bold" panose="020F0704030504030204" pitchFamily="34" charset="0"/>
              </a:rPr>
              <a:t>Proposer des mesures incitatives pour renforcer le PPP en vue d’un maillage territorial des structures privées de la santé afin d’améliorer l’accès aux soins de santé :</a:t>
            </a:r>
          </a:p>
          <a:p>
            <a:pPr lvl="0">
              <a:buFont typeface="Wingdings" panose="05000000000000000000" pitchFamily="2" charset="2"/>
              <a:buChar char="Ø"/>
            </a:pPr>
            <a:r>
              <a:rPr lang="fr-FR" sz="2200" cap="none" dirty="0" smtClean="0">
                <a:latin typeface="Arial Rounded MT Bold" panose="020F0704030504030204" pitchFamily="34" charset="0"/>
              </a:rPr>
              <a:t>Promouvoir une amélioration de la chaine d’approvisionnement des produits de santé en s’appuyant sur l’expertise du secteur privé pharmaceutique. Un partenariat entre la CAMEG et le circuit privé de distribution pour assurer une disponibilité des médicaments générique au dernier kilomètre.  </a:t>
            </a:r>
          </a:p>
        </p:txBody>
      </p:sp>
      <p:sp>
        <p:nvSpPr>
          <p:cNvPr id="2" name="Rectangle 1"/>
          <p:cNvSpPr/>
          <p:nvPr/>
        </p:nvSpPr>
        <p:spPr>
          <a:xfrm>
            <a:off x="913774" y="541755"/>
            <a:ext cx="10276740" cy="707886"/>
          </a:xfrm>
          <a:prstGeom prst="rect">
            <a:avLst/>
          </a:prstGeom>
        </p:spPr>
        <p:txBody>
          <a:bodyPr wrap="square">
            <a:spAutoFit/>
          </a:bodyPr>
          <a:lstStyle/>
          <a:p>
            <a:r>
              <a:rPr lang="fr-FR" sz="4000" b="1" dirty="0" smtClean="0"/>
              <a:t>3- Opportunités </a:t>
            </a:r>
            <a:r>
              <a:rPr lang="fr-FR" sz="4000" b="1" dirty="0"/>
              <a:t>de partenariats publics </a:t>
            </a:r>
            <a:r>
              <a:rPr lang="fr-FR" sz="4000" b="1" dirty="0" smtClean="0"/>
              <a:t>privés</a:t>
            </a:r>
            <a:endParaRPr lang="fr-FR" sz="4000" dirty="0"/>
          </a:p>
        </p:txBody>
      </p:sp>
    </p:spTree>
    <p:extLst>
      <p:ext uri="{BB962C8B-B14F-4D97-AF65-F5344CB8AC3E}">
        <p14:creationId xmlns:p14="http://schemas.microsoft.com/office/powerpoint/2010/main" val="6788627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965728" y="1418607"/>
            <a:ext cx="10363826" cy="5003964"/>
          </a:xfrm>
        </p:spPr>
        <p:txBody>
          <a:bodyPr>
            <a:normAutofit fontScale="92500"/>
          </a:bodyPr>
          <a:lstStyle/>
          <a:p>
            <a:pPr lvl="0">
              <a:buFont typeface="Wingdings" panose="05000000000000000000" pitchFamily="2" charset="2"/>
              <a:buChar char="Ø"/>
            </a:pPr>
            <a:r>
              <a:rPr lang="fr-FR" sz="2200" cap="none" dirty="0">
                <a:latin typeface="Arial Rounded MT Bold" panose="020F0704030504030204" pitchFamily="34" charset="0"/>
              </a:rPr>
              <a:t>Promouvoir la contractualisation des services publics de santé avec l’expertise existant dans le secteur privé. A titre d’exemple :</a:t>
            </a:r>
          </a:p>
          <a:p>
            <a:pPr lvl="1">
              <a:buFont typeface="Wingdings" panose="05000000000000000000" pitchFamily="2" charset="2"/>
              <a:buChar char="Ø"/>
            </a:pPr>
            <a:r>
              <a:rPr lang="fr-FR" sz="2000" cap="none" dirty="0">
                <a:latin typeface="Arial Rounded MT Bold" panose="020F0704030504030204" pitchFamily="34" charset="0"/>
              </a:rPr>
              <a:t>Contractualisation des prestations des centres de diagnostic (laboratoires et imagerie) ;</a:t>
            </a:r>
          </a:p>
          <a:p>
            <a:pPr lvl="1">
              <a:buFont typeface="Wingdings" panose="05000000000000000000" pitchFamily="2" charset="2"/>
              <a:buChar char="Ø"/>
            </a:pPr>
            <a:r>
              <a:rPr lang="fr-FR" sz="2000" cap="none" dirty="0">
                <a:latin typeface="Arial Rounded MT Bold" panose="020F0704030504030204" pitchFamily="34" charset="0"/>
              </a:rPr>
              <a:t>Contractualisation de la maintenance des équipements ; </a:t>
            </a:r>
          </a:p>
          <a:p>
            <a:pPr lvl="1">
              <a:buFont typeface="Wingdings" panose="05000000000000000000" pitchFamily="2" charset="2"/>
              <a:buChar char="Ø"/>
            </a:pPr>
            <a:r>
              <a:rPr lang="fr-FR" sz="2000" cap="none" dirty="0">
                <a:latin typeface="Arial Rounded MT Bold" panose="020F0704030504030204" pitchFamily="34" charset="0"/>
              </a:rPr>
              <a:t>Contractualisation des pharmacies hospitalières</a:t>
            </a:r>
            <a:r>
              <a:rPr lang="fr-FR" sz="2000" cap="none" dirty="0" smtClean="0">
                <a:latin typeface="Arial Rounded MT Bold" panose="020F0704030504030204" pitchFamily="34" charset="0"/>
              </a:rPr>
              <a:t>.</a:t>
            </a:r>
          </a:p>
          <a:p>
            <a:pPr lvl="0">
              <a:buFont typeface="Wingdings" panose="05000000000000000000" pitchFamily="2" charset="2"/>
              <a:buChar char="Ø"/>
            </a:pPr>
            <a:r>
              <a:rPr lang="fr-FR" sz="2200" cap="none" dirty="0" smtClean="0">
                <a:latin typeface="Arial Rounded MT Bold" panose="020F0704030504030204" pitchFamily="34" charset="0"/>
              </a:rPr>
              <a:t>Promouvoir le PPP pour le contrôle et le renforcement des structures de prestation de soins aux normes et standard par rapport aux infrastructures, aux équipements, au personnel et aux procédures techniques ;</a:t>
            </a:r>
          </a:p>
          <a:p>
            <a:pPr lvl="0">
              <a:buFont typeface="Wingdings" panose="05000000000000000000" pitchFamily="2" charset="2"/>
              <a:buChar char="Ø"/>
            </a:pPr>
            <a:r>
              <a:rPr lang="fr-FR" sz="2200" cap="none" dirty="0" smtClean="0">
                <a:latin typeface="Arial Rounded MT Bold" panose="020F0704030504030204" pitchFamily="34" charset="0"/>
              </a:rPr>
              <a:t>Promouvoir la responsabilité sociétale des entreprises (RSE) dans la santé par des incitations fiscales et par des contrats cadre permettant aux infirmeries d’entreprises de s’ouvrir au public en dehors de leur personnel;</a:t>
            </a:r>
          </a:p>
        </p:txBody>
      </p:sp>
      <p:sp>
        <p:nvSpPr>
          <p:cNvPr id="4" name="Rectangle 3"/>
          <p:cNvSpPr/>
          <p:nvPr/>
        </p:nvSpPr>
        <p:spPr>
          <a:xfrm>
            <a:off x="965728" y="514541"/>
            <a:ext cx="10050615" cy="707886"/>
          </a:xfrm>
          <a:prstGeom prst="rect">
            <a:avLst/>
          </a:prstGeom>
        </p:spPr>
        <p:txBody>
          <a:bodyPr wrap="square">
            <a:spAutoFit/>
          </a:bodyPr>
          <a:lstStyle/>
          <a:p>
            <a:r>
              <a:rPr lang="fr-FR" sz="4000" b="1" dirty="0" smtClean="0"/>
              <a:t>3- Opportunités </a:t>
            </a:r>
            <a:r>
              <a:rPr lang="fr-FR" sz="4000" b="1" dirty="0"/>
              <a:t>de partenariats publics </a:t>
            </a:r>
            <a:r>
              <a:rPr lang="fr-FR" sz="4000" b="1" dirty="0" smtClean="0"/>
              <a:t>privés</a:t>
            </a:r>
            <a:endParaRPr lang="fr-FR" sz="4000" dirty="0"/>
          </a:p>
        </p:txBody>
      </p:sp>
    </p:spTree>
    <p:extLst>
      <p:ext uri="{BB962C8B-B14F-4D97-AF65-F5344CB8AC3E}">
        <p14:creationId xmlns:p14="http://schemas.microsoft.com/office/powerpoint/2010/main" val="4139703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965728" y="1360714"/>
            <a:ext cx="10363826" cy="5001986"/>
          </a:xfrm>
        </p:spPr>
        <p:txBody>
          <a:bodyPr>
            <a:normAutofit lnSpcReduction="10000"/>
          </a:bodyPr>
          <a:lstStyle/>
          <a:p>
            <a:pPr lvl="0">
              <a:buFont typeface="Wingdings" panose="05000000000000000000" pitchFamily="2" charset="2"/>
              <a:buChar char="Ø"/>
            </a:pPr>
            <a:r>
              <a:rPr lang="fr-FR" sz="2200" cap="none" dirty="0" smtClean="0">
                <a:latin typeface="Arial Rounded MT Bold" panose="020F0704030504030204" pitchFamily="34" charset="0"/>
              </a:rPr>
              <a:t>Renforcer le partenariat entre l’</a:t>
            </a:r>
            <a:r>
              <a:rPr lang="fr-FR" sz="2200" cap="none" dirty="0">
                <a:latin typeface="Arial Rounded MT Bold" panose="020F0704030504030204" pitchFamily="34" charset="0"/>
              </a:rPr>
              <a:t>E</a:t>
            </a:r>
            <a:r>
              <a:rPr lang="fr-FR" sz="2200" cap="none" dirty="0" smtClean="0">
                <a:latin typeface="Arial Rounded MT Bold" panose="020F0704030504030204" pitchFamily="34" charset="0"/>
              </a:rPr>
              <a:t>tat et les structures confessionnelles par des dispositifs formels ;</a:t>
            </a:r>
          </a:p>
          <a:p>
            <a:pPr lvl="0">
              <a:buFont typeface="Wingdings" panose="05000000000000000000" pitchFamily="2" charset="2"/>
              <a:buChar char="Ø"/>
            </a:pPr>
            <a:r>
              <a:rPr lang="fr-FR" sz="2200" cap="none" dirty="0" smtClean="0">
                <a:latin typeface="Arial Rounded MT Bold" panose="020F0704030504030204" pitchFamily="34" charset="0"/>
              </a:rPr>
              <a:t>Favoriser un partenariat entre l’INAM et les prestataires pour assurer le paiement des avances sur factures afin de pallier au retard de traitement des factures par l’INAM ;</a:t>
            </a:r>
          </a:p>
          <a:p>
            <a:pPr lvl="0">
              <a:buFont typeface="Wingdings" panose="05000000000000000000" pitchFamily="2" charset="2"/>
              <a:buChar char="Ø"/>
            </a:pPr>
            <a:r>
              <a:rPr lang="fr-FR" sz="2200" cap="none" dirty="0" smtClean="0">
                <a:latin typeface="Arial Rounded MT Bold" panose="020F0704030504030204" pitchFamily="34" charset="0"/>
              </a:rPr>
              <a:t>Promouvoir les grands projets d’intérêt général pour la santé par la synergie d’actions du public et du privé (par exemple la gestion des déchets bio médicaux, la mise en place de systèmes de secours sanitaires d’urgence de type SAMU)</a:t>
            </a:r>
          </a:p>
          <a:p>
            <a:pPr lvl="0">
              <a:buFont typeface="Wingdings" panose="05000000000000000000" pitchFamily="2" charset="2"/>
              <a:buChar char="Ø"/>
            </a:pPr>
            <a:r>
              <a:rPr lang="fr-FR" sz="2200" cap="none" dirty="0" smtClean="0">
                <a:latin typeface="Arial Rounded MT Bold" panose="020F0704030504030204" pitchFamily="34" charset="0"/>
              </a:rPr>
              <a:t>Promouvoir une meilleure coordination des interventions proposées par les différents clubs services, associations et </a:t>
            </a:r>
            <a:r>
              <a:rPr lang="fr-FR" sz="2200" cap="none" dirty="0" err="1" smtClean="0">
                <a:latin typeface="Arial Rounded MT Bold" panose="020F0704030504030204" pitchFamily="34" charset="0"/>
              </a:rPr>
              <a:t>ONGs</a:t>
            </a:r>
            <a:r>
              <a:rPr lang="fr-FR" sz="2200" cap="none" dirty="0" smtClean="0">
                <a:latin typeface="Arial Rounded MT Bold" panose="020F0704030504030204" pitchFamily="34" charset="0"/>
              </a:rPr>
              <a:t>, sous la responsabilité du ministère chargé de la santé. </a:t>
            </a:r>
            <a:endParaRPr lang="fr-FR" sz="2200" cap="none" dirty="0">
              <a:latin typeface="Arial Rounded MT Bold" panose="020F0704030504030204" pitchFamily="34" charset="0"/>
            </a:endParaRPr>
          </a:p>
        </p:txBody>
      </p:sp>
      <p:sp>
        <p:nvSpPr>
          <p:cNvPr id="4" name="Rectangle 3"/>
          <p:cNvSpPr/>
          <p:nvPr/>
        </p:nvSpPr>
        <p:spPr>
          <a:xfrm>
            <a:off x="965728" y="427454"/>
            <a:ext cx="10115929" cy="707886"/>
          </a:xfrm>
          <a:prstGeom prst="rect">
            <a:avLst/>
          </a:prstGeom>
        </p:spPr>
        <p:txBody>
          <a:bodyPr wrap="square">
            <a:spAutoFit/>
          </a:bodyPr>
          <a:lstStyle/>
          <a:p>
            <a:r>
              <a:rPr lang="fr-FR" sz="4000" b="1" dirty="0" smtClean="0"/>
              <a:t>3- Opportunités </a:t>
            </a:r>
            <a:r>
              <a:rPr lang="fr-FR" sz="4000" b="1" dirty="0"/>
              <a:t>de partenariats publics </a:t>
            </a:r>
            <a:r>
              <a:rPr lang="fr-FR" sz="4000" b="1" dirty="0" smtClean="0"/>
              <a:t>privés</a:t>
            </a:r>
            <a:endParaRPr lang="fr-FR" sz="4000" dirty="0"/>
          </a:p>
        </p:txBody>
      </p:sp>
    </p:spTree>
    <p:extLst>
      <p:ext uri="{BB962C8B-B14F-4D97-AF65-F5344CB8AC3E}">
        <p14:creationId xmlns:p14="http://schemas.microsoft.com/office/powerpoint/2010/main" val="10983380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3149" y="462654"/>
            <a:ext cx="10364451" cy="856992"/>
          </a:xfrm>
        </p:spPr>
        <p:txBody>
          <a:bodyPr/>
          <a:lstStyle/>
          <a:p>
            <a:pPr algn="l"/>
            <a:r>
              <a:rPr lang="fr-FR" b="1" dirty="0" smtClean="0">
                <a:latin typeface="Arial Rounded MT Bold" panose="020F0704030504030204" pitchFamily="34" charset="0"/>
              </a:rPr>
              <a:t>4- conclusion</a:t>
            </a:r>
            <a:endParaRPr lang="fr-FR" b="1" dirty="0">
              <a:latin typeface="Arial Rounded MT Bold" panose="020F0704030504030204" pitchFamily="34" charset="0"/>
            </a:endParaRPr>
          </a:p>
        </p:txBody>
      </p:sp>
      <p:sp>
        <p:nvSpPr>
          <p:cNvPr id="3" name="Espace réservé du contenu 2"/>
          <p:cNvSpPr>
            <a:spLocks noGrp="1"/>
          </p:cNvSpPr>
          <p:nvPr>
            <p:ph sz="quarter" idx="13"/>
          </p:nvPr>
        </p:nvSpPr>
        <p:spPr>
          <a:xfrm>
            <a:off x="909059" y="1319645"/>
            <a:ext cx="10363826" cy="4883727"/>
          </a:xfrm>
        </p:spPr>
        <p:txBody>
          <a:bodyPr>
            <a:normAutofit/>
          </a:bodyPr>
          <a:lstStyle/>
          <a:p>
            <a:pPr>
              <a:buFont typeface="Wingdings" panose="05000000000000000000" pitchFamily="2" charset="2"/>
              <a:buChar char="Ø"/>
            </a:pPr>
            <a:r>
              <a:rPr lang="fr-FR" cap="none" dirty="0" smtClean="0">
                <a:latin typeface="Arial Rounded MT Bold" panose="020F0704030504030204" pitchFamily="34" charset="0"/>
              </a:rPr>
              <a:t>Nous appelons de tous nos vœux un partenariat agissant entre le secteur public et le secteur privé que nous voyons comme une opportunité pour notre pays puisque les conditions sont réunies aujourd’hui pour permettre d’aller très vite vers des solutions exploitables;  </a:t>
            </a:r>
          </a:p>
          <a:p>
            <a:pPr>
              <a:buFont typeface="Wingdings" panose="05000000000000000000" pitchFamily="2" charset="2"/>
              <a:buChar char="Ø"/>
            </a:pPr>
            <a:r>
              <a:rPr lang="fr-FR" cap="none" dirty="0" smtClean="0">
                <a:latin typeface="Arial Rounded MT Bold" panose="020F0704030504030204" pitchFamily="34" charset="0"/>
              </a:rPr>
              <a:t>Nous réaffirmons la disponibilité de la PSPS-TOGO à continuer d’explorer toutes les pistes d’amélioration pouvant permettre de mieux assurer les missions au service de la santé et de son financement;</a:t>
            </a:r>
          </a:p>
          <a:p>
            <a:pPr>
              <a:buFont typeface="Wingdings" panose="05000000000000000000" pitchFamily="2" charset="2"/>
              <a:buChar char="Ø"/>
            </a:pPr>
            <a:r>
              <a:rPr lang="fr-FR" cap="none" dirty="0" smtClean="0">
                <a:latin typeface="Arial Rounded MT Bold" panose="020F0704030504030204" pitchFamily="34" charset="0"/>
              </a:rPr>
              <a:t>Nous </a:t>
            </a:r>
            <a:r>
              <a:rPr lang="fr-FR" cap="none" dirty="0">
                <a:latin typeface="Arial Rounded MT Bold" panose="020F0704030504030204" pitchFamily="34" charset="0"/>
              </a:rPr>
              <a:t>sommes convaincus que l’accord cadre en discussion entre la PSPS </a:t>
            </a:r>
            <a:r>
              <a:rPr lang="fr-FR" cap="none" dirty="0" smtClean="0">
                <a:latin typeface="Arial Rounded MT Bold" panose="020F0704030504030204" pitchFamily="34" charset="0"/>
              </a:rPr>
              <a:t>Togo </a:t>
            </a:r>
            <a:r>
              <a:rPr lang="fr-FR" cap="none" dirty="0">
                <a:latin typeface="Arial Rounded MT Bold" panose="020F0704030504030204" pitchFamily="34" charset="0"/>
              </a:rPr>
              <a:t>et le </a:t>
            </a:r>
            <a:r>
              <a:rPr lang="fr-FR" cap="none" dirty="0" smtClean="0">
                <a:latin typeface="Arial Rounded MT Bold" panose="020F0704030504030204" pitchFamily="34" charset="0"/>
              </a:rPr>
              <a:t>Ministère </a:t>
            </a:r>
            <a:r>
              <a:rPr lang="fr-FR" cap="none" dirty="0">
                <a:latin typeface="Arial Rounded MT Bold" panose="020F0704030504030204" pitchFamily="34" charset="0"/>
              </a:rPr>
              <a:t>de la santé et de la protection sociale sera rapidement signé et permettra de promouvoir un dialogue entre le secteur public et le secteur privé pour permettre de ressortir les domaines de collaboration alignés aux priorités nationales en matière de santé.</a:t>
            </a:r>
          </a:p>
          <a:p>
            <a:endParaRPr lang="fr-FR" dirty="0">
              <a:latin typeface="Arial Rounded MT Bold" panose="020F0704030504030204" pitchFamily="34" charset="0"/>
            </a:endParaRPr>
          </a:p>
          <a:p>
            <a:pPr>
              <a:buFont typeface="Wingdings" panose="05000000000000000000" pitchFamily="2" charset="2"/>
              <a:buChar char="Ø"/>
            </a:pPr>
            <a:endParaRPr lang="fr-FR" cap="none" dirty="0" smtClean="0">
              <a:latin typeface="Arial Rounded MT Bold" panose="020F0704030504030204" pitchFamily="34" charset="0"/>
            </a:endParaRPr>
          </a:p>
        </p:txBody>
      </p:sp>
    </p:spTree>
    <p:extLst>
      <p:ext uri="{BB962C8B-B14F-4D97-AF65-F5344CB8AC3E}">
        <p14:creationId xmlns:p14="http://schemas.microsoft.com/office/powerpoint/2010/main" val="3650537888"/>
      </p:ext>
    </p:extLst>
  </p:cSld>
  <p:clrMapOvr>
    <a:masterClrMapping/>
  </p:clrMapOvr>
  <p:timing>
    <p:tnLst>
      <p:par>
        <p:cTn id="1" dur="indefinite" restart="never" nodeType="tmRoot"/>
      </p:par>
    </p:tnLst>
  </p:timing>
</p:sld>
</file>

<file path=ppt/theme/theme1.xml><?xml version="1.0" encoding="utf-8"?>
<a:theme xmlns:a="http://schemas.openxmlformats.org/drawingml/2006/main" name="Secteur">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Ronds dans l’eau">
  <a:themeElements>
    <a:clrScheme name="Ronds dans l’eau">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Ronds dans l’eau">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onds dans l’eau">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docProps/app.xml><?xml version="1.0" encoding="utf-8"?>
<Properties xmlns="http://schemas.openxmlformats.org/officeDocument/2006/extended-properties" xmlns:vt="http://schemas.openxmlformats.org/officeDocument/2006/docPropsVTypes">
  <Template>Slice</Template>
  <TotalTime>172</TotalTime>
  <Words>735</Words>
  <Application>Microsoft Office PowerPoint</Application>
  <PresentationFormat>Grand écran</PresentationFormat>
  <Paragraphs>85</Paragraphs>
  <Slides>14</Slides>
  <Notes>0</Notes>
  <HiddenSlides>0</HiddenSlides>
  <MMClips>0</MMClips>
  <ScaleCrop>false</ScaleCrop>
  <HeadingPairs>
    <vt:vector size="6" baseType="variant">
      <vt:variant>
        <vt:lpstr>Polices utilisées</vt:lpstr>
      </vt:variant>
      <vt:variant>
        <vt:i4>6</vt:i4>
      </vt:variant>
      <vt:variant>
        <vt:lpstr>Thème</vt:lpstr>
      </vt:variant>
      <vt:variant>
        <vt:i4>2</vt:i4>
      </vt:variant>
      <vt:variant>
        <vt:lpstr>Titres des diapositives</vt:lpstr>
      </vt:variant>
      <vt:variant>
        <vt:i4>14</vt:i4>
      </vt:variant>
    </vt:vector>
  </HeadingPairs>
  <TitlesOfParts>
    <vt:vector size="22" baseType="lpstr">
      <vt:lpstr>Arial</vt:lpstr>
      <vt:lpstr>Arial Rounded MT Bold</vt:lpstr>
      <vt:lpstr>Century Gothic</vt:lpstr>
      <vt:lpstr>Tw Cen MT</vt:lpstr>
      <vt:lpstr>Wingdings</vt:lpstr>
      <vt:lpstr>Wingdings 3</vt:lpstr>
      <vt:lpstr>Secteur</vt:lpstr>
      <vt:lpstr>Ronds dans l’eau</vt:lpstr>
      <vt:lpstr>Opportunités de partenariat public-prive pour l’augmentation du financement de la sante</vt:lpstr>
      <vt:lpstr>SOMMAIRE </vt:lpstr>
      <vt:lpstr>INTRODUCTION</vt:lpstr>
      <vt:lpstr>1- Acteurs du secteur privé</vt:lpstr>
      <vt:lpstr>2- Contributions actuelles du secteur privé</vt:lpstr>
      <vt:lpstr>2- Contributions actuelles du secteur privé Disponibilité de l’offre de santé</vt:lpstr>
      <vt:lpstr>2- Contributions actuelles du secteur privé Disponibilité de l’offre de santé (suite)</vt:lpstr>
      <vt:lpstr>2- Contributions actuelles du secteur privé Protection des risques financiers</vt:lpstr>
      <vt:lpstr>2- Contributions actuelles du secteur privé Protection des risques financiers (Suite)</vt:lpstr>
      <vt:lpstr>3- Opportunités de partenariats publics privés pour l’augmentation du financement de la santé </vt:lpstr>
      <vt:lpstr>Présentation PowerPoint</vt:lpstr>
      <vt:lpstr>Présentation PowerPoint</vt:lpstr>
      <vt:lpstr>Présentation PowerPoint</vt:lpstr>
      <vt:lpstr>4- conclusion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Opportunités de partenariat public-prive</dc:title>
  <dc:creator>Sharlen VIGAN</dc:creator>
  <cp:lastModifiedBy>ikpet</cp:lastModifiedBy>
  <cp:revision>19</cp:revision>
  <dcterms:created xsi:type="dcterms:W3CDTF">2017-02-08T10:18:17Z</dcterms:created>
  <dcterms:modified xsi:type="dcterms:W3CDTF">2017-02-08T13:22:36Z</dcterms:modified>
</cp:coreProperties>
</file>