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2" r:id="rId6"/>
    <p:sldId id="264" r:id="rId7"/>
    <p:sldId id="265" r:id="rId8"/>
    <p:sldId id="266" r:id="rId9"/>
    <p:sldId id="267" r:id="rId10"/>
    <p:sldId id="268" r:id="rId11"/>
    <p:sldId id="303" r:id="rId12"/>
    <p:sldId id="304" r:id="rId13"/>
    <p:sldId id="305" r:id="rId14"/>
    <p:sldId id="269" r:id="rId15"/>
    <p:sldId id="270" r:id="rId16"/>
    <p:sldId id="271" r:id="rId17"/>
    <p:sldId id="272" r:id="rId18"/>
    <p:sldId id="277" r:id="rId19"/>
    <p:sldId id="278" r:id="rId20"/>
    <p:sldId id="279" r:id="rId21"/>
    <p:sldId id="280" r:id="rId22"/>
    <p:sldId id="294" r:id="rId23"/>
    <p:sldId id="281" r:id="rId24"/>
    <p:sldId id="284" r:id="rId25"/>
    <p:sldId id="282" r:id="rId26"/>
    <p:sldId id="315" r:id="rId27"/>
    <p:sldId id="306" r:id="rId28"/>
    <p:sldId id="307" r:id="rId29"/>
    <p:sldId id="308" r:id="rId30"/>
    <p:sldId id="309" r:id="rId31"/>
    <p:sldId id="310" r:id="rId32"/>
    <p:sldId id="311" r:id="rId33"/>
    <p:sldId id="312" r:id="rId34"/>
    <p:sldId id="313" r:id="rId35"/>
    <p:sldId id="314" r:id="rId36"/>
    <p:sldId id="283" r:id="rId37"/>
    <p:sldId id="285" r:id="rId38"/>
    <p:sldId id="287" r:id="rId39"/>
    <p:sldId id="288" r:id="rId40"/>
    <p:sldId id="289" r:id="rId41"/>
    <p:sldId id="290" r:id="rId42"/>
    <p:sldId id="291" r:id="rId43"/>
    <p:sldId id="292" r:id="rId44"/>
    <p:sldId id="295" r:id="rId4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662" autoAdjust="0"/>
  </p:normalViewPr>
  <p:slideViewPr>
    <p:cSldViewPr>
      <p:cViewPr>
        <p:scale>
          <a:sx n="70" d="100"/>
          <a:sy n="70" d="100"/>
        </p:scale>
        <p:origin x="-135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4" name="Titre 13"/>
          <p:cNvSpPr>
            <a:spLocks noGrp="1"/>
          </p:cNvSpPr>
          <p:nvPr>
            <p:ph type="ctrTitle"/>
          </p:nvPr>
        </p:nvSpPr>
        <p:spPr>
          <a:xfrm>
            <a:off x="1432560" y="359898"/>
            <a:ext cx="7406640" cy="1472184"/>
          </a:xfrm>
        </p:spPr>
        <p:txBody>
          <a:bodyPr anchor="b"/>
          <a:lstStyle>
            <a:lvl1pPr algn="l">
              <a:defRPr/>
            </a:lvl1pPr>
            <a:extLst/>
          </a:lstStyle>
          <a:p>
            <a:r>
              <a:rPr kumimoji="0" lang="fr-FR" smtClean="0"/>
              <a:t>Modifiez le style du titre</a:t>
            </a:r>
            <a:endParaRPr kumimoji="0" lang="en-US"/>
          </a:p>
        </p:txBody>
      </p:sp>
      <p:sp>
        <p:nvSpPr>
          <p:cNvPr id="22" name="Sous-titr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sp>
        <p:nvSpPr>
          <p:cNvPr id="7" name="Espace réservé de la date 6"/>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20" name="Espace réservé du pied de page 19"/>
          <p:cNvSpPr>
            <a:spLocks noGrp="1"/>
          </p:cNvSpPr>
          <p:nvPr>
            <p:ph type="ftr" sz="quarter" idx="11"/>
          </p:nvPr>
        </p:nvSpPr>
        <p:spPr/>
        <p:txBody>
          <a:bodyPr/>
          <a:lstStyle>
            <a:extLst/>
          </a:lstStyle>
          <a:p>
            <a:endParaRPr lang="fr-BE"/>
          </a:p>
        </p:txBody>
      </p:sp>
      <p:sp>
        <p:nvSpPr>
          <p:cNvPr id="10" name="Espace réservé du numéro de diapositive 9"/>
          <p:cNvSpPr>
            <a:spLocks noGrp="1"/>
          </p:cNvSpPr>
          <p:nvPr>
            <p:ph type="sldNum" sz="quarter" idx="12"/>
          </p:nvPr>
        </p:nvSpPr>
        <p:spPr/>
        <p:txBody>
          <a:bodyPr/>
          <a:lstStyle>
            <a:extLst/>
          </a:lstStyle>
          <a:p>
            <a:fld id="{CF4668DC-857F-487D-BFFA-8C0CA5037977}" type="slidenum">
              <a:rPr lang="fr-BE" smtClean="0"/>
              <a:t>‹N°›</a:t>
            </a:fld>
            <a:endParaRPr lang="fr-BE"/>
          </a:p>
        </p:txBody>
      </p:sp>
      <p:sp>
        <p:nvSpPr>
          <p:cNvPr id="8" name="Ellips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r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t>‹N°›</a:t>
            </a:fld>
            <a:endParaRPr lang="fr-BE"/>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Ellipse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lstStyle>
            <a:extLst/>
          </a:lstStyle>
          <a:p>
            <a:r>
              <a:rPr kumimoji="0" lang="fr-FR" smtClean="0"/>
              <a:t>Modifiez le style du titre</a:t>
            </a:r>
            <a:endParaRPr kumimoji="0" lang="en-US"/>
          </a:p>
        </p:txBody>
      </p:sp>
      <p:sp>
        <p:nvSpPr>
          <p:cNvPr id="3" name="Espace réservé du contenu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p:txBody>
          <a:bodyPr/>
          <a:lstStyle>
            <a:extLst/>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8" name="Espace réservé du pied de page 7"/>
          <p:cNvSpPr>
            <a:spLocks noGrp="1"/>
          </p:cNvSpPr>
          <p:nvPr>
            <p:ph type="ftr" sz="quarter" idx="11"/>
          </p:nvPr>
        </p:nvSpPr>
        <p:spPr/>
        <p:txBody>
          <a:bodyPr/>
          <a:lstStyle>
            <a:extLst/>
          </a:lstStyle>
          <a:p>
            <a:endParaRPr lang="fr-BE"/>
          </a:p>
        </p:txBody>
      </p:sp>
      <p:sp>
        <p:nvSpPr>
          <p:cNvPr id="9" name="Espace réservé du numéro de diapositive 8"/>
          <p:cNvSpPr>
            <a:spLocks noGrp="1"/>
          </p:cNvSpPr>
          <p:nvPr>
            <p:ph type="sldNum" sz="quarter" idx="12"/>
          </p:nvPr>
        </p:nvSpPr>
        <p:spPr/>
        <p:txBody>
          <a:bodyPr/>
          <a:lstStyle>
            <a:extLst/>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320"/>
            <a:ext cx="7498080" cy="1143000"/>
          </a:xfrm>
        </p:spPr>
        <p:txBody>
          <a:bodyPr anchor="ctr"/>
          <a:lstStyle>
            <a:extLst/>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4" name="Espace réservé du pied de page 3"/>
          <p:cNvSpPr>
            <a:spLocks noGrp="1"/>
          </p:cNvSpPr>
          <p:nvPr>
            <p:ph type="ftr" sz="quarter" idx="11"/>
          </p:nvPr>
        </p:nvSpPr>
        <p:spPr/>
        <p:txBody>
          <a:bodyPr/>
          <a:lstStyle>
            <a:extLst/>
          </a:lstStyle>
          <a:p>
            <a:endParaRPr lang="fr-BE"/>
          </a:p>
        </p:txBody>
      </p:sp>
      <p:sp>
        <p:nvSpPr>
          <p:cNvPr id="5" name="Espace réservé du numéro de diapositive 4"/>
          <p:cNvSpPr>
            <a:spLocks noGrp="1"/>
          </p:cNvSpPr>
          <p:nvPr>
            <p:ph type="sldNum" sz="quarter" idx="12"/>
          </p:nvPr>
        </p:nvSpPr>
        <p:spPr/>
        <p:txBody>
          <a:bodyPr/>
          <a:lstStyle>
            <a:extLst/>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Espace réservé de la date 1"/>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3" name="Espace réservé du pied de page 2"/>
          <p:cNvSpPr>
            <a:spLocks noGrp="1"/>
          </p:cNvSpPr>
          <p:nvPr>
            <p:ph type="ftr" sz="quarter" idx="11"/>
          </p:nvPr>
        </p:nvSpPr>
        <p:spPr/>
        <p:txBody>
          <a:bodyPr/>
          <a:lstStyle>
            <a:extLst/>
          </a:lstStyle>
          <a:p>
            <a:endParaRPr lang="fr-BE"/>
          </a:p>
        </p:txBody>
      </p:sp>
      <p:sp>
        <p:nvSpPr>
          <p:cNvPr id="4" name="Espace réservé du numéro de diapositive 3"/>
          <p:cNvSpPr>
            <a:spLocks noGrp="1"/>
          </p:cNvSpPr>
          <p:nvPr>
            <p:ph type="sldNum" sz="quarter" idx="12"/>
          </p:nvPr>
        </p:nvSpPr>
        <p:spPr/>
        <p:txBody>
          <a:bodyPr/>
          <a:lstStyle>
            <a:extLst/>
          </a:lstStyle>
          <a:p>
            <a:fld id="{CF4668DC-857F-487D-BFFA-8C0CA5037977}" type="slidenum">
              <a:rPr lang="fr-BE" smtClean="0"/>
              <a:t>‹N°›</a:t>
            </a:fld>
            <a:endParaRPr lang="fr-BE"/>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p:txBody>
          <a:bodyPr/>
          <a:lstStyle>
            <a:extLst/>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p:txBody>
          <a:bodyPr/>
          <a:lstStyle>
            <a:extLst/>
          </a:lstStyle>
          <a:p>
            <a:fld id="{CF4668DC-857F-487D-BFFA-8C0CA5037977}" type="slidenum">
              <a:rPr lang="fr-BE" smtClean="0"/>
              <a:t>‹N°›</a:t>
            </a:fld>
            <a:endParaRPr lang="fr-BE"/>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Espace réservé pour une imag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fr-FR" smtClean="0"/>
              <a:t>Cliquez sur l'icône pour ajouter une image</a:t>
            </a:r>
            <a:endParaRPr kumimoji="0" lang="en-US" dirty="0"/>
          </a:p>
        </p:txBody>
      </p:sp>
      <p:sp>
        <p:nvSpPr>
          <p:cNvPr id="9" name="Organigramme : Processu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Organigramme : Processu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Espace réservé du texte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fr-FR" smtClean="0"/>
              <a:t>Modifiez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274639"/>
            <a:ext cx="1828800" cy="5851525"/>
          </a:xfrm>
        </p:spPr>
        <p:txBody>
          <a:bodyPr vert="eaVe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1143000" y="274640"/>
            <a:ext cx="5562600" cy="5851525"/>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AA309A6D-C09C-4548-B29A-6CF363A7E532}" type="datetimeFigureOut">
              <a:rPr lang="fr-FR" smtClean="0"/>
              <a:t>18/07/2018</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ecteurs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Ellips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Bouée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Espace réservé du titre 4"/>
          <p:cNvSpPr>
            <a:spLocks noGrp="1"/>
          </p:cNvSpPr>
          <p:nvPr>
            <p:ph type="title"/>
          </p:nvPr>
        </p:nvSpPr>
        <p:spPr>
          <a:xfrm>
            <a:off x="1435608" y="274638"/>
            <a:ext cx="7498080" cy="1143000"/>
          </a:xfrm>
          <a:prstGeom prst="rect">
            <a:avLst/>
          </a:prstGeom>
        </p:spPr>
        <p:txBody>
          <a:bodyPr anchor="ctr">
            <a:normAutofit/>
          </a:bodyPr>
          <a:lstStyle>
            <a:extLst/>
          </a:lstStyle>
          <a:p>
            <a:r>
              <a:rPr kumimoji="0" lang="fr-FR" smtClean="0"/>
              <a:t>Modifiez le style du titre</a:t>
            </a:r>
            <a:endParaRPr kumimoji="0" lang="en-US"/>
          </a:p>
        </p:txBody>
      </p:sp>
      <p:sp>
        <p:nvSpPr>
          <p:cNvPr id="9" name="Espace réservé du texte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A309A6D-C09C-4548-B29A-6CF363A7E532}" type="datetimeFigureOut">
              <a:rPr lang="fr-FR" smtClean="0"/>
              <a:t>18/07/2018</a:t>
            </a:fld>
            <a:endParaRPr lang="fr-BE"/>
          </a:p>
        </p:txBody>
      </p:sp>
      <p:sp>
        <p:nvSpPr>
          <p:cNvPr id="10" name="Espace réservé du pied de page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fr-BE"/>
          </a:p>
        </p:txBody>
      </p:sp>
      <p:sp>
        <p:nvSpPr>
          <p:cNvPr id="22" name="Espace réservé du numéro de diapositive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F4668DC-857F-487D-BFFA-8C0CA5037977}" type="slidenum">
              <a:rPr lang="fr-BE" smtClean="0"/>
              <a:t>‹N°›</a:t>
            </a:fld>
            <a:endParaRPr lang="fr-BE"/>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noChangeArrowheads="1"/>
          </p:cNvSpPr>
          <p:nvPr>
            <p:ph type="ctrTitle"/>
          </p:nvPr>
        </p:nvSpPr>
        <p:spPr bwMode="auto">
          <a:xfrm>
            <a:off x="251520" y="1495832"/>
            <a:ext cx="8784976"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tabLst>
                <a:tab pos="1452563" algn="l"/>
              </a:tabLst>
              <a:defRPr>
                <a:solidFill>
                  <a:schemeClr val="tx1"/>
                </a:solidFill>
                <a:latin typeface="Arial" pitchFamily="34" charset="0"/>
                <a:cs typeface="Arial" pitchFamily="34" charset="0"/>
              </a:defRPr>
            </a:lvl1pPr>
            <a:lvl2pPr fontAlgn="base">
              <a:spcBef>
                <a:spcPct val="0"/>
              </a:spcBef>
              <a:spcAft>
                <a:spcPct val="0"/>
              </a:spcAft>
              <a:tabLst>
                <a:tab pos="1452563" algn="l"/>
              </a:tabLst>
              <a:defRPr>
                <a:solidFill>
                  <a:schemeClr val="tx1"/>
                </a:solidFill>
                <a:latin typeface="Arial" pitchFamily="34" charset="0"/>
                <a:cs typeface="Arial" pitchFamily="34" charset="0"/>
              </a:defRPr>
            </a:lvl2pPr>
            <a:lvl3pPr fontAlgn="base">
              <a:spcBef>
                <a:spcPct val="0"/>
              </a:spcBef>
              <a:spcAft>
                <a:spcPct val="0"/>
              </a:spcAft>
              <a:tabLst>
                <a:tab pos="1452563" algn="l"/>
              </a:tabLst>
              <a:defRPr>
                <a:solidFill>
                  <a:schemeClr val="tx1"/>
                </a:solidFill>
                <a:latin typeface="Arial" pitchFamily="34" charset="0"/>
                <a:cs typeface="Arial" pitchFamily="34" charset="0"/>
              </a:defRPr>
            </a:lvl3pPr>
            <a:lvl4pPr fontAlgn="base">
              <a:spcBef>
                <a:spcPct val="0"/>
              </a:spcBef>
              <a:spcAft>
                <a:spcPct val="0"/>
              </a:spcAft>
              <a:tabLst>
                <a:tab pos="1452563" algn="l"/>
              </a:tabLst>
              <a:defRPr>
                <a:solidFill>
                  <a:schemeClr val="tx1"/>
                </a:solidFill>
                <a:latin typeface="Arial" pitchFamily="34" charset="0"/>
                <a:cs typeface="Arial" pitchFamily="34" charset="0"/>
              </a:defRPr>
            </a:lvl4pPr>
            <a:lvl5pPr fontAlgn="base">
              <a:spcBef>
                <a:spcPct val="0"/>
              </a:spcBef>
              <a:spcAft>
                <a:spcPct val="0"/>
              </a:spcAft>
              <a:tabLst>
                <a:tab pos="1452563" algn="l"/>
              </a:tabLst>
              <a:defRPr>
                <a:solidFill>
                  <a:schemeClr val="tx1"/>
                </a:solidFill>
                <a:latin typeface="Arial" pitchFamily="34" charset="0"/>
                <a:cs typeface="Arial" pitchFamily="34" charset="0"/>
              </a:defRPr>
            </a:lvl5pPr>
            <a:lvl6pPr fontAlgn="base">
              <a:spcBef>
                <a:spcPct val="0"/>
              </a:spcBef>
              <a:spcAft>
                <a:spcPct val="0"/>
              </a:spcAft>
              <a:tabLst>
                <a:tab pos="1452563" algn="l"/>
              </a:tabLst>
              <a:defRPr>
                <a:solidFill>
                  <a:schemeClr val="tx1"/>
                </a:solidFill>
                <a:latin typeface="Arial" pitchFamily="34" charset="0"/>
                <a:cs typeface="Arial" pitchFamily="34" charset="0"/>
              </a:defRPr>
            </a:lvl6pPr>
            <a:lvl7pPr fontAlgn="base">
              <a:spcBef>
                <a:spcPct val="0"/>
              </a:spcBef>
              <a:spcAft>
                <a:spcPct val="0"/>
              </a:spcAft>
              <a:tabLst>
                <a:tab pos="1452563" algn="l"/>
              </a:tabLst>
              <a:defRPr>
                <a:solidFill>
                  <a:schemeClr val="tx1"/>
                </a:solidFill>
                <a:latin typeface="Arial" pitchFamily="34" charset="0"/>
                <a:cs typeface="Arial" pitchFamily="34" charset="0"/>
              </a:defRPr>
            </a:lvl7pPr>
            <a:lvl8pPr fontAlgn="base">
              <a:spcBef>
                <a:spcPct val="0"/>
              </a:spcBef>
              <a:spcAft>
                <a:spcPct val="0"/>
              </a:spcAft>
              <a:tabLst>
                <a:tab pos="1452563" algn="l"/>
              </a:tabLst>
              <a:defRPr>
                <a:solidFill>
                  <a:schemeClr val="tx1"/>
                </a:solidFill>
                <a:latin typeface="Arial" pitchFamily="34" charset="0"/>
                <a:cs typeface="Arial" pitchFamily="34" charset="0"/>
              </a:defRPr>
            </a:lvl8pPr>
            <a:lvl9pPr fontAlgn="base">
              <a:spcBef>
                <a:spcPct val="0"/>
              </a:spcBef>
              <a:spcAft>
                <a:spcPct val="0"/>
              </a:spcAft>
              <a:tabLst>
                <a:tab pos="1452563" algn="l"/>
              </a:tabLs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1452563" algn="l"/>
              </a:tabLst>
            </a:pPr>
            <a:r>
              <a:rPr kumimoji="0" lang="fr-CH" altLang="fr-FR" sz="3600" b="0" i="0" u="none" strike="noStrike" cap="none" normalizeH="0" baseline="0" dirty="0" smtClean="0">
                <a:ln>
                  <a:noFill/>
                </a:ln>
                <a:solidFill>
                  <a:srgbClr val="C00000"/>
                </a:solidFill>
                <a:effectLst/>
                <a:latin typeface="Aharoni" pitchFamily="2" charset="-79"/>
                <a:ea typeface="Calibri" pitchFamily="34" charset="0"/>
                <a:cs typeface="Aharoni" pitchFamily="2" charset="-79"/>
              </a:rPr>
              <a:t>SYNTHESE DES TRAVAUX</a:t>
            </a:r>
            <a:r>
              <a:rPr kumimoji="0" lang="fr-CH" altLang="fr-FR" sz="3600" b="0" i="0" u="none" strike="noStrike" cap="none" normalizeH="0" dirty="0" smtClean="0">
                <a:ln>
                  <a:noFill/>
                </a:ln>
                <a:solidFill>
                  <a:srgbClr val="C00000"/>
                </a:solidFill>
                <a:effectLst/>
                <a:latin typeface="Aharoni" pitchFamily="2" charset="-79"/>
                <a:ea typeface="Calibri" pitchFamily="34" charset="0"/>
                <a:cs typeface="Aharoni" pitchFamily="2" charset="-79"/>
              </a:rPr>
              <a:t> SUR</a:t>
            </a:r>
            <a:r>
              <a:rPr kumimoji="0" lang="fr-CH" altLang="fr-FR" sz="3600" b="0" i="0" u="none" strike="noStrike" cap="none" normalizeH="0" baseline="0" dirty="0" smtClean="0">
                <a:ln>
                  <a:noFill/>
                </a:ln>
                <a:solidFill>
                  <a:srgbClr val="C00000"/>
                </a:solidFill>
                <a:effectLst/>
                <a:latin typeface="Aharoni" pitchFamily="2" charset="-79"/>
                <a:ea typeface="Calibri" pitchFamily="34" charset="0"/>
                <a:cs typeface="Aharoni" pitchFamily="2" charset="-79"/>
              </a:rPr>
              <a:t/>
            </a:r>
            <a:br>
              <a:rPr kumimoji="0" lang="fr-CH" altLang="fr-FR" sz="3600" b="0" i="0" u="none" strike="noStrike" cap="none" normalizeH="0" baseline="0" dirty="0" smtClean="0">
                <a:ln>
                  <a:noFill/>
                </a:ln>
                <a:solidFill>
                  <a:srgbClr val="C00000"/>
                </a:solidFill>
                <a:effectLst/>
                <a:latin typeface="Aharoni" pitchFamily="2" charset="-79"/>
                <a:ea typeface="Calibri" pitchFamily="34" charset="0"/>
                <a:cs typeface="Aharoni" pitchFamily="2" charset="-79"/>
              </a:rPr>
            </a:br>
            <a:r>
              <a:rPr kumimoji="0" lang="fr-CH" altLang="fr-FR" sz="3600" b="0" i="0" u="none" strike="noStrike" cap="none" normalizeH="0" baseline="0" dirty="0" smtClean="0">
                <a:ln>
                  <a:noFill/>
                </a:ln>
                <a:solidFill>
                  <a:srgbClr val="C00000"/>
                </a:solidFill>
                <a:effectLst/>
                <a:latin typeface="Aharoni" pitchFamily="2" charset="-79"/>
                <a:ea typeface="Calibri" pitchFamily="34" charset="0"/>
                <a:cs typeface="Aharoni" pitchFamily="2" charset="-79"/>
              </a:rPr>
              <a:t>LA COUVERTURE SANTE UNIVERSELLE</a:t>
            </a:r>
            <a:br>
              <a:rPr kumimoji="0" lang="fr-CH" altLang="fr-FR" sz="3600" b="0" i="0" u="none" strike="noStrike" cap="none" normalizeH="0" baseline="0" dirty="0" smtClean="0">
                <a:ln>
                  <a:noFill/>
                </a:ln>
                <a:solidFill>
                  <a:srgbClr val="C00000"/>
                </a:solidFill>
                <a:effectLst/>
                <a:latin typeface="Aharoni" pitchFamily="2" charset="-79"/>
                <a:ea typeface="Calibri" pitchFamily="34" charset="0"/>
                <a:cs typeface="Aharoni" pitchFamily="2" charset="-79"/>
              </a:rPr>
            </a:br>
            <a:r>
              <a:rPr kumimoji="0" lang="fr-CH" altLang="fr-FR" sz="3600" b="0" i="0" u="none" strike="noStrike" cap="none" normalizeH="0" baseline="0" dirty="0" smtClean="0">
                <a:ln>
                  <a:noFill/>
                </a:ln>
                <a:solidFill>
                  <a:srgbClr val="C00000"/>
                </a:solidFill>
                <a:effectLst/>
                <a:latin typeface="Aharoni" pitchFamily="2" charset="-79"/>
                <a:ea typeface="Calibri" pitchFamily="34" charset="0"/>
                <a:cs typeface="Aharoni" pitchFamily="2" charset="-79"/>
              </a:rPr>
              <a:t> AU CAMEROUN </a:t>
            </a:r>
            <a:endParaRPr kumimoji="0" lang="fr-FR" altLang="fr-FR" sz="3600" b="0" i="0" u="none" strike="noStrike" cap="none" normalizeH="0" baseline="0" dirty="0" smtClean="0">
              <a:ln>
                <a:noFill/>
              </a:ln>
              <a:solidFill>
                <a:srgbClr val="C00000"/>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452563" algn="l"/>
              </a:tabLst>
            </a:pPr>
            <a:r>
              <a:rPr kumimoji="0" lang="fr-CH" altLang="fr-FR" sz="3200" b="0" i="0" u="none" strike="noStrike" cap="none" normalizeH="0" baseline="0" dirty="0" smtClean="0">
                <a:ln>
                  <a:noFill/>
                </a:ln>
                <a:solidFill>
                  <a:srgbClr val="C00000"/>
                </a:solidFill>
                <a:effectLst/>
                <a:latin typeface="Aharoni" pitchFamily="2" charset="-79"/>
                <a:ea typeface="Calibri" pitchFamily="34" charset="0"/>
                <a:cs typeface="Aharoni" pitchFamily="2" charset="-79"/>
              </a:rPr>
              <a:t>	</a:t>
            </a:r>
            <a:endParaRPr kumimoji="0" lang="fr-FR" altLang="fr-FR" sz="3200" b="0" i="0" u="none" strike="noStrike" cap="none" normalizeH="0" baseline="0" dirty="0" smtClean="0">
              <a:ln>
                <a:noFill/>
              </a:ln>
              <a:solidFill>
                <a:srgbClr val="C00000"/>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452563" algn="l"/>
              </a:tabLst>
            </a:pPr>
            <a:r>
              <a:rPr kumimoji="0" lang="fr-CH" altLang="fr-FR" sz="3200" b="0" i="0" u="none" strike="noStrike" cap="none" normalizeH="0" baseline="0" dirty="0" smtClean="0">
                <a:ln>
                  <a:noFill/>
                </a:ln>
                <a:solidFill>
                  <a:srgbClr val="7030A0"/>
                </a:solidFill>
                <a:effectLst/>
                <a:latin typeface="Aharoni" pitchFamily="2" charset="-79"/>
                <a:ea typeface="Calibri" pitchFamily="34" charset="0"/>
                <a:cs typeface="Aharoni" pitchFamily="2" charset="-79"/>
              </a:rPr>
              <a:t> </a:t>
            </a:r>
            <a:endParaRPr kumimoji="0" lang="fr-CH" altLang="fr-FR" sz="3200" b="0" i="0" u="none" strike="noStrike" cap="none" normalizeH="0" baseline="0" dirty="0" smtClean="0">
              <a:ln>
                <a:noFill/>
              </a:ln>
              <a:solidFill>
                <a:schemeClr val="tx1"/>
              </a:solidFill>
              <a:effectLst/>
            </a:endParaRPr>
          </a:p>
        </p:txBody>
      </p:sp>
      <p:sp>
        <p:nvSpPr>
          <p:cNvPr id="3" name="Sous-titre 2"/>
          <p:cNvSpPr>
            <a:spLocks noGrp="1"/>
          </p:cNvSpPr>
          <p:nvPr>
            <p:ph type="subTitle" idx="1"/>
          </p:nvPr>
        </p:nvSpPr>
        <p:spPr>
          <a:xfrm>
            <a:off x="1371600" y="4437112"/>
            <a:ext cx="6400800" cy="1512168"/>
          </a:xfrm>
        </p:spPr>
        <p:txBody>
          <a:bodyPr>
            <a:normAutofit fontScale="92500" lnSpcReduction="20000"/>
          </a:bodyPr>
          <a:lstStyle/>
          <a:p>
            <a:pPr algn="r"/>
            <a:r>
              <a:rPr lang="fr-FR" sz="1800" b="1" dirty="0" smtClean="0">
                <a:solidFill>
                  <a:srgbClr val="0070C0"/>
                </a:solidFill>
                <a:latin typeface="Agency FB" panose="020B0503020202020204" pitchFamily="34" charset="0"/>
              </a:rPr>
              <a:t>Dr Elise Virginie OWONO LONGANG;  MD, MPH</a:t>
            </a:r>
          </a:p>
          <a:p>
            <a:pPr algn="r"/>
            <a:endParaRPr lang="fr-FR" sz="1800" b="1" dirty="0" smtClean="0">
              <a:solidFill>
                <a:srgbClr val="0070C0"/>
              </a:solidFill>
              <a:latin typeface="Agency FB" panose="020B0503020202020204" pitchFamily="34" charset="0"/>
            </a:endParaRPr>
          </a:p>
          <a:p>
            <a:pPr algn="r"/>
            <a:r>
              <a:rPr lang="fr-FR" sz="1800" dirty="0" smtClean="0">
                <a:solidFill>
                  <a:srgbClr val="7030A0"/>
                </a:solidFill>
                <a:latin typeface="Agency FB" panose="020B0503020202020204" pitchFamily="34" charset="0"/>
              </a:rPr>
              <a:t>Sous-Directeur de la Prévention et de l’Action Communautaire</a:t>
            </a:r>
          </a:p>
          <a:p>
            <a:pPr algn="r"/>
            <a:r>
              <a:rPr lang="fr-FR" sz="1800" dirty="0" smtClean="0">
                <a:solidFill>
                  <a:srgbClr val="7030A0"/>
                </a:solidFill>
                <a:latin typeface="Agency FB" panose="020B0503020202020204" pitchFamily="34" charset="0"/>
              </a:rPr>
              <a:t>Rapporteur du Groupe Technique national CSU</a:t>
            </a:r>
          </a:p>
          <a:p>
            <a:pPr algn="r"/>
            <a:r>
              <a:rPr lang="fr-FR" sz="1800" dirty="0" smtClean="0">
                <a:solidFill>
                  <a:srgbClr val="7030A0"/>
                </a:solidFill>
                <a:latin typeface="Agency FB" panose="020B0503020202020204" pitchFamily="34" charset="0"/>
              </a:rPr>
              <a:t>Ministère de la santé publique</a:t>
            </a:r>
          </a:p>
          <a:p>
            <a:pPr algn="r"/>
            <a:endParaRPr lang="fr-FR" sz="1800" dirty="0" smtClean="0">
              <a:solidFill>
                <a:srgbClr val="7030A0"/>
              </a:solidFill>
              <a:latin typeface="Agency FB" panose="020B0503020202020204" pitchFamily="34" charset="0"/>
            </a:endParaRPr>
          </a:p>
          <a:p>
            <a:endParaRPr lang="fr-FR" sz="1800" dirty="0" smtClean="0">
              <a:solidFill>
                <a:srgbClr val="0070C0"/>
              </a:solidFill>
              <a:latin typeface="Baskerville Old Face" panose="02020602080505020303" pitchFamily="18" charset="0"/>
            </a:endParaRPr>
          </a:p>
          <a:p>
            <a:endParaRPr lang="fr-FR" sz="1800" dirty="0">
              <a:solidFill>
                <a:srgbClr val="0070C0"/>
              </a:solidFill>
              <a:latin typeface="Baskerville Old Face" panose="02020602080505020303" pitchFamily="18" charset="0"/>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1662"/>
            <a:ext cx="1584176" cy="1385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171662"/>
            <a:ext cx="1350640" cy="1385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7465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864096"/>
          </a:xfrm>
        </p:spPr>
        <p:txBody>
          <a:bodyPr/>
          <a:lstStyle/>
          <a:p>
            <a:r>
              <a:rPr lang="fr-FR" dirty="0" smtClean="0">
                <a:solidFill>
                  <a:srgbClr val="00B0F0"/>
                </a:solidFill>
              </a:rPr>
              <a:t>PLAN </a:t>
            </a:r>
            <a:endParaRPr lang="fr-FR" dirty="0">
              <a:solidFill>
                <a:srgbClr val="00B0F0"/>
              </a:solidFill>
            </a:endParaRPr>
          </a:p>
        </p:txBody>
      </p:sp>
      <p:sp>
        <p:nvSpPr>
          <p:cNvPr id="3" name="Espace réservé du contenu 2"/>
          <p:cNvSpPr>
            <a:spLocks noGrp="1"/>
          </p:cNvSpPr>
          <p:nvPr>
            <p:ph idx="1"/>
          </p:nvPr>
        </p:nvSpPr>
        <p:spPr>
          <a:xfrm>
            <a:off x="179512" y="908720"/>
            <a:ext cx="8856984" cy="5832648"/>
          </a:xfrm>
        </p:spPr>
        <p:txBody>
          <a:bodyPr>
            <a:normAutofit fontScale="55000" lnSpcReduction="20000"/>
          </a:bodyPr>
          <a:lstStyle/>
          <a:p>
            <a:pPr marL="0" indent="0">
              <a:buNone/>
            </a:pPr>
            <a:r>
              <a:rPr lang="fr-CH" sz="5100" dirty="0" smtClean="0"/>
              <a:t>I. Introduction</a:t>
            </a:r>
          </a:p>
          <a:p>
            <a:pPr marL="0" indent="0">
              <a:buNone/>
            </a:pPr>
            <a:endParaRPr lang="fr-CH" sz="5100" dirty="0" smtClean="0"/>
          </a:p>
          <a:p>
            <a:pPr marL="0" indent="0">
              <a:buNone/>
            </a:pPr>
            <a:r>
              <a:rPr lang="fr-CH" sz="5100" dirty="0" smtClean="0"/>
              <a:t>II. Situation </a:t>
            </a:r>
            <a:r>
              <a:rPr lang="fr-CH" sz="5100" dirty="0"/>
              <a:t>du financement de la santé et </a:t>
            </a:r>
            <a:r>
              <a:rPr lang="fr-CH" sz="5100" dirty="0" smtClean="0"/>
              <a:t>du niveau de </a:t>
            </a:r>
            <a:r>
              <a:rPr lang="fr-CH" sz="5100" dirty="0"/>
              <a:t>couverture en santé de la </a:t>
            </a:r>
            <a:r>
              <a:rPr lang="fr-CH" sz="5100" dirty="0" smtClean="0"/>
              <a:t>population</a:t>
            </a:r>
          </a:p>
          <a:p>
            <a:pPr marL="0" indent="0">
              <a:buNone/>
            </a:pPr>
            <a:endParaRPr lang="fr-CH" sz="5100" dirty="0" smtClean="0"/>
          </a:p>
          <a:p>
            <a:pPr marL="0" indent="0">
              <a:buNone/>
            </a:pPr>
            <a:r>
              <a:rPr lang="fr-CH" sz="5100" dirty="0" smtClean="0"/>
              <a:t>III. Description </a:t>
            </a:r>
            <a:r>
              <a:rPr lang="fr-CH" sz="5100" dirty="0"/>
              <a:t>du système national de Couverture Santé Universelle </a:t>
            </a:r>
            <a:endParaRPr lang="fr-CH" sz="5100" dirty="0" smtClean="0"/>
          </a:p>
          <a:p>
            <a:pPr lvl="0"/>
            <a:r>
              <a:rPr lang="fr-CH" sz="3400" i="1" dirty="0">
                <a:solidFill>
                  <a:srgbClr val="0070C0"/>
                </a:solidFill>
              </a:rPr>
              <a:t>Les </a:t>
            </a:r>
            <a:r>
              <a:rPr lang="fr-CH" sz="3400" i="1" dirty="0" smtClean="0">
                <a:solidFill>
                  <a:srgbClr val="0070C0"/>
                </a:solidFill>
              </a:rPr>
              <a:t>principes</a:t>
            </a:r>
            <a:endParaRPr lang="fr-FR" sz="3400" i="1" dirty="0">
              <a:solidFill>
                <a:srgbClr val="0070C0"/>
              </a:solidFill>
            </a:endParaRPr>
          </a:p>
          <a:p>
            <a:r>
              <a:rPr lang="fr-CH" sz="3400" i="1" dirty="0">
                <a:solidFill>
                  <a:srgbClr val="0070C0"/>
                </a:solidFill>
              </a:rPr>
              <a:t>L’architecture du système de Couverture  Santé Universelle </a:t>
            </a:r>
            <a:endParaRPr lang="fr-CH" sz="3400" i="1" dirty="0" smtClean="0">
              <a:solidFill>
                <a:srgbClr val="0070C0"/>
              </a:solidFill>
            </a:endParaRPr>
          </a:p>
          <a:p>
            <a:pPr lvl="0"/>
            <a:r>
              <a:rPr lang="fr-CH" sz="3400" i="1" dirty="0" smtClean="0">
                <a:solidFill>
                  <a:srgbClr val="0070C0"/>
                </a:solidFill>
              </a:rPr>
              <a:t>Le </a:t>
            </a:r>
            <a:r>
              <a:rPr lang="fr-CH" sz="3400" i="1" dirty="0">
                <a:solidFill>
                  <a:srgbClr val="0070C0"/>
                </a:solidFill>
              </a:rPr>
              <a:t>paquet de soins et services de santé du système de Couverture Santé </a:t>
            </a:r>
            <a:r>
              <a:rPr lang="fr-CH" sz="3400" i="1" dirty="0" smtClean="0">
                <a:solidFill>
                  <a:srgbClr val="0070C0"/>
                </a:solidFill>
              </a:rPr>
              <a:t>Universelle</a:t>
            </a:r>
            <a:endParaRPr lang="fr-FR" sz="3400" i="1" dirty="0">
              <a:solidFill>
                <a:srgbClr val="0070C0"/>
              </a:solidFill>
            </a:endParaRPr>
          </a:p>
          <a:p>
            <a:pPr lvl="0"/>
            <a:r>
              <a:rPr lang="fr-CH" sz="3400" i="1" dirty="0" smtClean="0">
                <a:solidFill>
                  <a:srgbClr val="0070C0"/>
                </a:solidFill>
              </a:rPr>
              <a:t>L’estimation </a:t>
            </a:r>
            <a:r>
              <a:rPr lang="fr-CH" sz="3400" i="1" dirty="0">
                <a:solidFill>
                  <a:srgbClr val="0070C0"/>
                </a:solidFill>
              </a:rPr>
              <a:t>du coût du  système de Couverture Santé </a:t>
            </a:r>
            <a:r>
              <a:rPr lang="fr-CH" sz="3400" i="1" dirty="0" smtClean="0">
                <a:solidFill>
                  <a:srgbClr val="0070C0"/>
                </a:solidFill>
              </a:rPr>
              <a:t>Universelle</a:t>
            </a:r>
          </a:p>
          <a:p>
            <a:pPr lvl="0"/>
            <a:r>
              <a:rPr lang="fr-CH" sz="3400" i="1" dirty="0" smtClean="0">
                <a:solidFill>
                  <a:srgbClr val="0070C0"/>
                </a:solidFill>
              </a:rPr>
              <a:t>L’enrôlement et l’immatriculation</a:t>
            </a:r>
            <a:endParaRPr lang="fr-FR" sz="3400" i="1" dirty="0">
              <a:solidFill>
                <a:srgbClr val="0070C0"/>
              </a:solidFill>
            </a:endParaRPr>
          </a:p>
          <a:p>
            <a:pPr lvl="0"/>
            <a:r>
              <a:rPr lang="fr-CH" sz="3400" i="1" dirty="0" smtClean="0">
                <a:solidFill>
                  <a:srgbClr val="0070C0"/>
                </a:solidFill>
              </a:rPr>
              <a:t>Les conditions </a:t>
            </a:r>
            <a:r>
              <a:rPr lang="fr-CH" sz="3400" i="1" dirty="0">
                <a:solidFill>
                  <a:srgbClr val="0070C0"/>
                </a:solidFill>
              </a:rPr>
              <a:t>de </a:t>
            </a:r>
            <a:r>
              <a:rPr lang="fr-CH" sz="3400" i="1" dirty="0" smtClean="0">
                <a:solidFill>
                  <a:srgbClr val="0070C0"/>
                </a:solidFill>
              </a:rPr>
              <a:t>réussite</a:t>
            </a:r>
            <a:endParaRPr lang="fr-FR" sz="3400" i="1" dirty="0">
              <a:solidFill>
                <a:srgbClr val="0070C0"/>
              </a:solidFill>
            </a:endParaRPr>
          </a:p>
          <a:p>
            <a:pPr lvl="0"/>
            <a:r>
              <a:rPr lang="fr-CH" sz="3400" i="1" dirty="0">
                <a:solidFill>
                  <a:srgbClr val="0070C0"/>
                </a:solidFill>
              </a:rPr>
              <a:t>Les sources de financement du système de Couverture Santé Universelle </a:t>
            </a:r>
            <a:endParaRPr lang="fr-FR" sz="3400" i="1" dirty="0">
              <a:solidFill>
                <a:srgbClr val="0070C0"/>
              </a:solidFill>
            </a:endParaRPr>
          </a:p>
          <a:p>
            <a:pPr marL="0" indent="0">
              <a:buNone/>
            </a:pPr>
            <a:r>
              <a:rPr lang="fr-CH" i="1" dirty="0"/>
              <a:t> </a:t>
            </a:r>
            <a:endParaRPr lang="fr-FR" i="1" dirty="0"/>
          </a:p>
          <a:p>
            <a:pPr marL="0" indent="0">
              <a:buNone/>
            </a:pPr>
            <a:r>
              <a:rPr lang="fr-CH" sz="5100" dirty="0" smtClean="0"/>
              <a:t>IV. Conclusion </a:t>
            </a:r>
            <a:r>
              <a:rPr lang="fr-CH" sz="5100" dirty="0"/>
              <a:t>et perspectives</a:t>
            </a:r>
            <a:endParaRPr lang="fr-FR" sz="5100" dirty="0"/>
          </a:p>
        </p:txBody>
      </p:sp>
    </p:spTree>
    <p:extLst>
      <p:ext uri="{BB962C8B-B14F-4D97-AF65-F5344CB8AC3E}">
        <p14:creationId xmlns:p14="http://schemas.microsoft.com/office/powerpoint/2010/main" val="848503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792088"/>
          </a:xfrm>
        </p:spPr>
        <p:txBody>
          <a:bodyPr>
            <a:normAutofit/>
          </a:bodyPr>
          <a:lstStyle/>
          <a:p>
            <a:r>
              <a:rPr lang="fr-FR" dirty="0">
                <a:solidFill>
                  <a:srgbClr val="00B0F0"/>
                </a:solidFill>
              </a:rPr>
              <a:t>Introduction</a:t>
            </a:r>
            <a:endParaRPr lang="fr-FR" dirty="0"/>
          </a:p>
        </p:txBody>
      </p:sp>
      <p:sp>
        <p:nvSpPr>
          <p:cNvPr id="3" name="Espace réservé du contenu 2"/>
          <p:cNvSpPr>
            <a:spLocks noGrp="1"/>
          </p:cNvSpPr>
          <p:nvPr>
            <p:ph idx="1"/>
          </p:nvPr>
        </p:nvSpPr>
        <p:spPr>
          <a:xfrm>
            <a:off x="457200" y="1268760"/>
            <a:ext cx="8579296" cy="5472608"/>
          </a:xfrm>
        </p:spPr>
        <p:txBody>
          <a:bodyPr>
            <a:normAutofit fontScale="92500" lnSpcReduction="20000"/>
          </a:bodyPr>
          <a:lstStyle/>
          <a:p>
            <a:pPr algn="just"/>
            <a:r>
              <a:rPr lang="fr-FR" dirty="0" smtClean="0"/>
              <a:t>En effet, dans sa vision stratégique pour garantir un accès équitable aux soins de santé de qualité aux camerounais, le </a:t>
            </a:r>
            <a:r>
              <a:rPr lang="fr-FR" dirty="0"/>
              <a:t>Gouvernement a initié un processus visant à doter </a:t>
            </a:r>
            <a:r>
              <a:rPr lang="fr-FR" dirty="0" smtClean="0"/>
              <a:t>notre </a:t>
            </a:r>
            <a:r>
              <a:rPr lang="fr-FR" dirty="0"/>
              <a:t>pays, à terme, d’un système de couverture  Santé </a:t>
            </a:r>
            <a:r>
              <a:rPr lang="fr-FR" dirty="0" smtClean="0"/>
              <a:t>Universelle</a:t>
            </a:r>
          </a:p>
          <a:p>
            <a:pPr marL="0" indent="0" algn="just">
              <a:buNone/>
            </a:pPr>
            <a:endParaRPr lang="fr-FR" dirty="0" smtClean="0"/>
          </a:p>
          <a:p>
            <a:pPr algn="just"/>
            <a:r>
              <a:rPr lang="fr-FR" dirty="0"/>
              <a:t>Un Groupe Technique National </a:t>
            </a:r>
            <a:r>
              <a:rPr lang="fr-FR" dirty="0" smtClean="0"/>
              <a:t>multisectoriel</a:t>
            </a:r>
            <a:r>
              <a:rPr lang="fr-FR" dirty="0"/>
              <a:t>, présidé par </a:t>
            </a:r>
            <a:r>
              <a:rPr lang="fr-FR" dirty="0" smtClean="0"/>
              <a:t>les Ministres de </a:t>
            </a:r>
            <a:r>
              <a:rPr lang="fr-FR" dirty="0"/>
              <a:t>la Santé Publique et du Travail et la Sécurité Sociale a été créé en 2015 avec pour mission principale de conduire le processus et faire des propositions au Gouvernement sur les différents aspects </a:t>
            </a:r>
            <a:r>
              <a:rPr lang="fr-FR" dirty="0" smtClean="0"/>
              <a:t>de ce système</a:t>
            </a:r>
            <a:endParaRPr lang="fr-FR" dirty="0"/>
          </a:p>
        </p:txBody>
      </p:sp>
    </p:spTree>
    <p:extLst>
      <p:ext uri="{BB962C8B-B14F-4D97-AF65-F5344CB8AC3E}">
        <p14:creationId xmlns:p14="http://schemas.microsoft.com/office/powerpoint/2010/main" val="2553948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720080"/>
          </a:xfrm>
        </p:spPr>
        <p:txBody>
          <a:bodyPr>
            <a:normAutofit fontScale="90000"/>
          </a:bodyPr>
          <a:lstStyle/>
          <a:p>
            <a:r>
              <a:rPr lang="fr-FR" dirty="0">
                <a:solidFill>
                  <a:srgbClr val="00B0F0"/>
                </a:solidFill>
              </a:rPr>
              <a:t>Introduction</a:t>
            </a:r>
            <a:endParaRPr lang="fr-FR" dirty="0"/>
          </a:p>
        </p:txBody>
      </p:sp>
      <p:sp>
        <p:nvSpPr>
          <p:cNvPr id="3" name="Espace réservé du contenu 2"/>
          <p:cNvSpPr>
            <a:spLocks noGrp="1"/>
          </p:cNvSpPr>
          <p:nvPr>
            <p:ph idx="1"/>
          </p:nvPr>
        </p:nvSpPr>
        <p:spPr>
          <a:xfrm>
            <a:off x="457200" y="1196752"/>
            <a:ext cx="8363272" cy="5544616"/>
          </a:xfrm>
        </p:spPr>
        <p:txBody>
          <a:bodyPr>
            <a:normAutofit/>
          </a:bodyPr>
          <a:lstStyle/>
          <a:p>
            <a:pPr marL="0" indent="0">
              <a:buNone/>
            </a:pPr>
            <a:r>
              <a:rPr lang="fr-FR" sz="3600" dirty="0" smtClean="0">
                <a:solidFill>
                  <a:srgbClr val="92D050"/>
                </a:solidFill>
              </a:rPr>
              <a:t>Couverture </a:t>
            </a:r>
            <a:r>
              <a:rPr lang="fr-FR" sz="3600" dirty="0">
                <a:solidFill>
                  <a:srgbClr val="92D050"/>
                </a:solidFill>
              </a:rPr>
              <a:t>Santé Universelle signifie</a:t>
            </a:r>
            <a:r>
              <a:rPr lang="fr-FR" dirty="0"/>
              <a:t> </a:t>
            </a:r>
            <a:r>
              <a:rPr lang="fr-FR" dirty="0" smtClean="0"/>
              <a:t>: 2 grands volets à adresser</a:t>
            </a:r>
            <a:endParaRPr lang="fr-FR" dirty="0"/>
          </a:p>
          <a:p>
            <a:pPr algn="just"/>
            <a:r>
              <a:rPr lang="fr-FR" dirty="0"/>
              <a:t> </a:t>
            </a:r>
            <a:r>
              <a:rPr lang="fr-FR" dirty="0">
                <a:solidFill>
                  <a:srgbClr val="0070C0"/>
                </a:solidFill>
              </a:rPr>
              <a:t>Renforcement de l’offre de soins </a:t>
            </a:r>
            <a:r>
              <a:rPr lang="fr-FR" dirty="0" smtClean="0"/>
              <a:t>pour la disponibilité </a:t>
            </a:r>
            <a:r>
              <a:rPr lang="fr-FR" dirty="0"/>
              <a:t>des soins </a:t>
            </a:r>
            <a:r>
              <a:rPr lang="fr-FR" dirty="0" smtClean="0"/>
              <a:t>et services de </a:t>
            </a:r>
            <a:r>
              <a:rPr lang="fr-FR" dirty="0"/>
              <a:t>santé de qualité sur toute l’étendue du territoire national </a:t>
            </a:r>
            <a:endParaRPr lang="fr-FR" dirty="0" smtClean="0"/>
          </a:p>
          <a:p>
            <a:pPr marL="0" indent="0" algn="just">
              <a:buNone/>
            </a:pPr>
            <a:endParaRPr lang="fr-FR" dirty="0"/>
          </a:p>
          <a:p>
            <a:pPr algn="just"/>
            <a:r>
              <a:rPr lang="fr-FR" dirty="0" smtClean="0">
                <a:solidFill>
                  <a:srgbClr val="0070C0"/>
                </a:solidFill>
              </a:rPr>
              <a:t>organisation du </a:t>
            </a:r>
            <a:r>
              <a:rPr lang="fr-FR" dirty="0">
                <a:solidFill>
                  <a:srgbClr val="0070C0"/>
                </a:solidFill>
              </a:rPr>
              <a:t>financement de la demande de soins </a:t>
            </a:r>
            <a:r>
              <a:rPr lang="fr-FR" dirty="0"/>
              <a:t>ou la protection sociale en </a:t>
            </a:r>
            <a:r>
              <a:rPr lang="fr-FR" dirty="0" smtClean="0"/>
              <a:t>santé</a:t>
            </a:r>
            <a:endParaRPr lang="fr-FR" dirty="0"/>
          </a:p>
        </p:txBody>
      </p:sp>
    </p:spTree>
    <p:extLst>
      <p:ext uri="{BB962C8B-B14F-4D97-AF65-F5344CB8AC3E}">
        <p14:creationId xmlns:p14="http://schemas.microsoft.com/office/powerpoint/2010/main" val="2817387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20688"/>
            <a:ext cx="8229600" cy="936104"/>
          </a:xfrm>
        </p:spPr>
        <p:txBody>
          <a:bodyPr>
            <a:noAutofit/>
          </a:bodyPr>
          <a:lstStyle/>
          <a:p>
            <a:pPr marL="0" indent="0"/>
            <a:r>
              <a:rPr lang="fr-CH" sz="3600" dirty="0">
                <a:solidFill>
                  <a:srgbClr val="00B0F0"/>
                </a:solidFill>
              </a:rPr>
              <a:t>II. Situation du financement de la santé et </a:t>
            </a:r>
            <a:r>
              <a:rPr lang="fr-CH" sz="3600" dirty="0" smtClean="0">
                <a:solidFill>
                  <a:srgbClr val="00B0F0"/>
                </a:solidFill>
              </a:rPr>
              <a:t>du niveau de couverture </a:t>
            </a:r>
            <a:r>
              <a:rPr lang="fr-CH" sz="3600" dirty="0">
                <a:solidFill>
                  <a:srgbClr val="00B0F0"/>
                </a:solidFill>
              </a:rPr>
              <a:t>de la population</a:t>
            </a:r>
            <a:br>
              <a:rPr lang="fr-CH" sz="3600" dirty="0">
                <a:solidFill>
                  <a:srgbClr val="00B0F0"/>
                </a:solidFill>
              </a:rPr>
            </a:br>
            <a:r>
              <a:rPr lang="fr-CH" sz="3600" dirty="0">
                <a:solidFill>
                  <a:srgbClr val="00B0F0"/>
                </a:solidFill>
              </a:rPr>
              <a:t/>
            </a:r>
            <a:br>
              <a:rPr lang="fr-CH" sz="3600" dirty="0">
                <a:solidFill>
                  <a:srgbClr val="00B0F0"/>
                </a:solidFill>
              </a:rPr>
            </a:br>
            <a:endParaRPr lang="fr-FR" sz="3600" dirty="0">
              <a:solidFill>
                <a:srgbClr val="00B0F0"/>
              </a:solidFill>
            </a:endParaRPr>
          </a:p>
        </p:txBody>
      </p:sp>
      <p:sp>
        <p:nvSpPr>
          <p:cNvPr id="3" name="Espace réservé du contenu 2"/>
          <p:cNvSpPr>
            <a:spLocks noGrp="1"/>
          </p:cNvSpPr>
          <p:nvPr>
            <p:ph idx="1"/>
          </p:nvPr>
        </p:nvSpPr>
        <p:spPr>
          <a:xfrm>
            <a:off x="467544" y="1484784"/>
            <a:ext cx="8496944" cy="5256584"/>
          </a:xfrm>
        </p:spPr>
        <p:txBody>
          <a:bodyPr/>
          <a:lstStyle/>
          <a:p>
            <a:pPr marL="0" indent="0">
              <a:buNone/>
            </a:pPr>
            <a:r>
              <a:rPr lang="fr-FR" dirty="0">
                <a:solidFill>
                  <a:srgbClr val="00B050"/>
                </a:solidFill>
              </a:rPr>
              <a:t>Ressources financières allouées à la </a:t>
            </a:r>
            <a:r>
              <a:rPr lang="fr-FR" dirty="0" smtClean="0">
                <a:solidFill>
                  <a:srgbClr val="00B050"/>
                </a:solidFill>
              </a:rPr>
              <a:t>santé</a:t>
            </a:r>
          </a:p>
          <a:p>
            <a:pPr marL="0" indent="0">
              <a:buNone/>
            </a:pPr>
            <a:endParaRPr lang="fr-FR" dirty="0" smtClean="0"/>
          </a:p>
          <a:p>
            <a:pPr algn="just"/>
            <a:r>
              <a:rPr lang="fr-FR" dirty="0" smtClean="0"/>
              <a:t>Dépense </a:t>
            </a:r>
            <a:r>
              <a:rPr lang="fr-FR" dirty="0"/>
              <a:t>totale de </a:t>
            </a:r>
            <a:r>
              <a:rPr lang="fr-FR" dirty="0" smtClean="0"/>
              <a:t>santé: </a:t>
            </a:r>
            <a:r>
              <a:rPr lang="fr-FR" dirty="0" smtClean="0">
                <a:solidFill>
                  <a:srgbClr val="FF0000"/>
                </a:solidFill>
              </a:rPr>
              <a:t>728.1 </a:t>
            </a:r>
            <a:r>
              <a:rPr lang="fr-FR" dirty="0">
                <a:solidFill>
                  <a:srgbClr val="FF0000"/>
                </a:solidFill>
              </a:rPr>
              <a:t>milliards FCFA </a:t>
            </a:r>
            <a:endParaRPr lang="fr-FR" dirty="0" smtClean="0">
              <a:solidFill>
                <a:srgbClr val="FF0000"/>
              </a:solidFill>
            </a:endParaRPr>
          </a:p>
          <a:p>
            <a:pPr algn="just"/>
            <a:r>
              <a:rPr lang="fr-FR" dirty="0" smtClean="0"/>
              <a:t>Dépense </a:t>
            </a:r>
            <a:r>
              <a:rPr lang="fr-FR" dirty="0"/>
              <a:t>totale de santé par habitant : </a:t>
            </a:r>
            <a:r>
              <a:rPr lang="fr-FR" dirty="0">
                <a:solidFill>
                  <a:srgbClr val="FF0000"/>
                </a:solidFill>
              </a:rPr>
              <a:t>67$ / 86$ pour atteindre la CSU</a:t>
            </a:r>
          </a:p>
          <a:p>
            <a:r>
              <a:rPr lang="fr-FR" dirty="0" smtClean="0"/>
              <a:t>Paiements </a:t>
            </a:r>
            <a:r>
              <a:rPr lang="fr-FR" dirty="0"/>
              <a:t>directs des ménages : </a:t>
            </a:r>
            <a:r>
              <a:rPr lang="fr-FR" dirty="0">
                <a:solidFill>
                  <a:srgbClr val="FF0000"/>
                </a:solidFill>
              </a:rPr>
              <a:t>70,27% des dépenses de santé</a:t>
            </a:r>
            <a:r>
              <a:rPr lang="fr-FR" dirty="0"/>
              <a:t>/475 milliards en 2012</a:t>
            </a:r>
          </a:p>
          <a:p>
            <a:pPr algn="just"/>
            <a:r>
              <a:rPr lang="fr-FR" dirty="0" smtClean="0"/>
              <a:t>Part </a:t>
            </a:r>
            <a:r>
              <a:rPr lang="fr-FR" dirty="0"/>
              <a:t>du budget de l’Etat alloué à la fonction santé oscille entre </a:t>
            </a:r>
            <a:r>
              <a:rPr lang="fr-FR" dirty="0">
                <a:solidFill>
                  <a:schemeClr val="accent6">
                    <a:lumMod val="75000"/>
                  </a:schemeClr>
                </a:solidFill>
              </a:rPr>
              <a:t>5.5 et 7% </a:t>
            </a:r>
            <a:r>
              <a:rPr lang="fr-FR" dirty="0"/>
              <a:t>depuis 2011</a:t>
            </a:r>
            <a:endParaRPr lang="fr-FR" dirty="0">
              <a:solidFill>
                <a:srgbClr val="00B050"/>
              </a:solidFill>
            </a:endParaRPr>
          </a:p>
        </p:txBody>
      </p:sp>
    </p:spTree>
    <p:extLst>
      <p:ext uri="{BB962C8B-B14F-4D97-AF65-F5344CB8AC3E}">
        <p14:creationId xmlns:p14="http://schemas.microsoft.com/office/powerpoint/2010/main" val="559175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476672"/>
            <a:ext cx="7498080" cy="940966"/>
          </a:xfrm>
        </p:spPr>
        <p:txBody>
          <a:bodyPr>
            <a:normAutofit fontScale="90000"/>
          </a:bodyPr>
          <a:lstStyle/>
          <a:p>
            <a:r>
              <a:rPr lang="fr-CH" sz="4000" dirty="0">
                <a:solidFill>
                  <a:srgbClr val="00B0F0"/>
                </a:solidFill>
              </a:rPr>
              <a:t>Situation du financement de la santé et du niveau de couverture de la population</a:t>
            </a:r>
            <a:r>
              <a:rPr lang="fr-CH" dirty="0">
                <a:solidFill>
                  <a:srgbClr val="00B0F0"/>
                </a:solidFill>
              </a:rPr>
              <a:t/>
            </a:r>
            <a:br>
              <a:rPr lang="fr-CH" dirty="0">
                <a:solidFill>
                  <a:srgbClr val="00B0F0"/>
                </a:solidFill>
              </a:rPr>
            </a:br>
            <a:endParaRPr lang="fr-FR" dirty="0"/>
          </a:p>
        </p:txBody>
      </p:sp>
      <p:sp>
        <p:nvSpPr>
          <p:cNvPr id="3" name="Espace réservé du contenu 2"/>
          <p:cNvSpPr>
            <a:spLocks noGrp="1"/>
          </p:cNvSpPr>
          <p:nvPr>
            <p:ph idx="1"/>
          </p:nvPr>
        </p:nvSpPr>
        <p:spPr>
          <a:xfrm>
            <a:off x="457200" y="1600200"/>
            <a:ext cx="8229600" cy="5069160"/>
          </a:xfrm>
        </p:spPr>
        <p:txBody>
          <a:bodyPr>
            <a:normAutofit lnSpcReduction="10000"/>
          </a:bodyPr>
          <a:lstStyle/>
          <a:p>
            <a:pPr marL="0" indent="0">
              <a:buNone/>
            </a:pPr>
            <a:r>
              <a:rPr lang="fr-FR" dirty="0" smtClean="0">
                <a:solidFill>
                  <a:srgbClr val="00B050"/>
                </a:solidFill>
              </a:rPr>
              <a:t>Niveau de couverture </a:t>
            </a:r>
            <a:r>
              <a:rPr lang="fr-FR" dirty="0">
                <a:solidFill>
                  <a:srgbClr val="00B050"/>
                </a:solidFill>
              </a:rPr>
              <a:t>en santé de la population </a:t>
            </a:r>
            <a:endParaRPr lang="fr-FR" dirty="0" smtClean="0">
              <a:solidFill>
                <a:srgbClr val="00B050"/>
              </a:solidFill>
            </a:endParaRPr>
          </a:p>
          <a:p>
            <a:endParaRPr lang="fr-FR" dirty="0" smtClean="0"/>
          </a:p>
          <a:p>
            <a:pPr algn="just"/>
            <a:r>
              <a:rPr lang="fr-FR" dirty="0" smtClean="0"/>
              <a:t>Seulement </a:t>
            </a:r>
            <a:r>
              <a:rPr lang="fr-FR" dirty="0">
                <a:solidFill>
                  <a:srgbClr val="FF0000"/>
                </a:solidFill>
              </a:rPr>
              <a:t>6.46 %</a:t>
            </a:r>
            <a:r>
              <a:rPr lang="fr-FR" dirty="0"/>
              <a:t> de la population camerounaise </a:t>
            </a:r>
            <a:r>
              <a:rPr lang="fr-FR" dirty="0" smtClean="0"/>
              <a:t>couverte </a:t>
            </a:r>
            <a:r>
              <a:rPr lang="fr-FR" dirty="0"/>
              <a:t>par un mécanisme de protection sociale en santé. </a:t>
            </a:r>
            <a:endParaRPr lang="fr-FR" dirty="0" smtClean="0"/>
          </a:p>
          <a:p>
            <a:pPr algn="just"/>
            <a:r>
              <a:rPr lang="fr-FR" dirty="0"/>
              <a:t>L</a:t>
            </a:r>
            <a:r>
              <a:rPr lang="fr-FR" dirty="0" smtClean="0"/>
              <a:t>a </a:t>
            </a:r>
            <a:r>
              <a:rPr lang="fr-FR" dirty="0"/>
              <a:t>majorité </a:t>
            </a:r>
            <a:r>
              <a:rPr lang="fr-FR" dirty="0" smtClean="0">
                <a:solidFill>
                  <a:srgbClr val="FF0000"/>
                </a:solidFill>
              </a:rPr>
              <a:t>(93,54 %)</a:t>
            </a:r>
            <a:r>
              <a:rPr lang="fr-FR" dirty="0" smtClean="0"/>
              <a:t> ne </a:t>
            </a:r>
            <a:r>
              <a:rPr lang="fr-FR" dirty="0"/>
              <a:t>fait partie d’aucun dispositif de protection du risque financier et continue de supporter les dépenses directes de santé à travers le paiement direct des soins.</a:t>
            </a:r>
          </a:p>
          <a:p>
            <a:pPr marL="0" indent="0">
              <a:buNone/>
            </a:pPr>
            <a:endParaRPr lang="fr-FR" dirty="0"/>
          </a:p>
          <a:p>
            <a:endParaRPr lang="fr-FR" dirty="0">
              <a:solidFill>
                <a:srgbClr val="00B050"/>
              </a:solidFill>
            </a:endParaRPr>
          </a:p>
        </p:txBody>
      </p:sp>
    </p:spTree>
    <p:extLst>
      <p:ext uri="{BB962C8B-B14F-4D97-AF65-F5344CB8AC3E}">
        <p14:creationId xmlns:p14="http://schemas.microsoft.com/office/powerpoint/2010/main" val="3477009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620688"/>
            <a:ext cx="7498080" cy="796950"/>
          </a:xfrm>
        </p:spPr>
        <p:txBody>
          <a:bodyPr>
            <a:normAutofit fontScale="90000"/>
          </a:bodyPr>
          <a:lstStyle/>
          <a:p>
            <a:r>
              <a:rPr lang="fr-CH" sz="4000" dirty="0">
                <a:solidFill>
                  <a:srgbClr val="00B0F0"/>
                </a:solidFill>
              </a:rPr>
              <a:t>Situation du financement de la santé et du niveau de couverture de la population</a:t>
            </a:r>
            <a:r>
              <a:rPr lang="fr-CH" dirty="0">
                <a:solidFill>
                  <a:srgbClr val="00B0F0"/>
                </a:solidFill>
              </a:rPr>
              <a:t/>
            </a:r>
            <a:br>
              <a:rPr lang="fr-CH" dirty="0">
                <a:solidFill>
                  <a:srgbClr val="00B0F0"/>
                </a:solidFill>
              </a:rPr>
            </a:br>
            <a:endParaRPr lang="fr-FR" dirty="0"/>
          </a:p>
        </p:txBody>
      </p:sp>
      <p:sp>
        <p:nvSpPr>
          <p:cNvPr id="3" name="Espace réservé du contenu 2"/>
          <p:cNvSpPr>
            <a:spLocks noGrp="1"/>
          </p:cNvSpPr>
          <p:nvPr>
            <p:ph idx="1"/>
          </p:nvPr>
        </p:nvSpPr>
        <p:spPr>
          <a:xfrm>
            <a:off x="457200" y="1600200"/>
            <a:ext cx="8507288" cy="4525963"/>
          </a:xfrm>
        </p:spPr>
        <p:txBody>
          <a:bodyPr>
            <a:normAutofit/>
          </a:bodyPr>
          <a:lstStyle/>
          <a:p>
            <a:r>
              <a:rPr lang="fr-FR" dirty="0">
                <a:solidFill>
                  <a:srgbClr val="00B050"/>
                </a:solidFill>
              </a:rPr>
              <a:t>Mutualisation des </a:t>
            </a:r>
            <a:r>
              <a:rPr lang="fr-FR" dirty="0" smtClean="0">
                <a:solidFill>
                  <a:srgbClr val="00B050"/>
                </a:solidFill>
              </a:rPr>
              <a:t>ressources</a:t>
            </a:r>
          </a:p>
          <a:p>
            <a:pPr marL="0" indent="0">
              <a:buNone/>
            </a:pPr>
            <a:endParaRPr lang="fr-FR" dirty="0" smtClean="0">
              <a:solidFill>
                <a:srgbClr val="00B050"/>
              </a:solidFill>
            </a:endParaRPr>
          </a:p>
          <a:p>
            <a:r>
              <a:rPr lang="fr-FR" dirty="0">
                <a:solidFill>
                  <a:srgbClr val="FF0000"/>
                </a:solidFill>
              </a:rPr>
              <a:t>Forte fragmentation </a:t>
            </a:r>
            <a:r>
              <a:rPr lang="fr-FR" dirty="0"/>
              <a:t>du financement de la </a:t>
            </a:r>
            <a:r>
              <a:rPr lang="fr-FR" dirty="0" smtClean="0"/>
              <a:t>santé</a:t>
            </a:r>
            <a:endParaRPr lang="fr-FR" dirty="0"/>
          </a:p>
          <a:p>
            <a:r>
              <a:rPr lang="fr-FR" dirty="0"/>
              <a:t>Taux de mutualisation très faible: </a:t>
            </a:r>
            <a:r>
              <a:rPr lang="fr-FR" dirty="0">
                <a:solidFill>
                  <a:srgbClr val="FF0000"/>
                </a:solidFill>
              </a:rPr>
              <a:t>2</a:t>
            </a:r>
            <a:r>
              <a:rPr lang="fr-FR" dirty="0" smtClean="0">
                <a:solidFill>
                  <a:srgbClr val="FF0000"/>
                </a:solidFill>
              </a:rPr>
              <a:t>%</a:t>
            </a:r>
          </a:p>
          <a:p>
            <a:r>
              <a:rPr lang="fr-FR" dirty="0" smtClean="0"/>
              <a:t>Plusieurs dispositifs de gratuité et subventions </a:t>
            </a:r>
            <a:r>
              <a:rPr lang="fr-FR" dirty="0"/>
              <a:t>très limités en couverture, dédiés à des cibles ou des maladies spécifiques</a:t>
            </a:r>
            <a:endParaRPr lang="fr-FR" dirty="0">
              <a:solidFill>
                <a:srgbClr val="FF0000"/>
              </a:solidFill>
            </a:endParaRPr>
          </a:p>
          <a:p>
            <a:endParaRPr lang="fr-FR" dirty="0">
              <a:solidFill>
                <a:srgbClr val="00B050"/>
              </a:solidFill>
            </a:endParaRPr>
          </a:p>
        </p:txBody>
      </p:sp>
    </p:spTree>
    <p:extLst>
      <p:ext uri="{BB962C8B-B14F-4D97-AF65-F5344CB8AC3E}">
        <p14:creationId xmlns:p14="http://schemas.microsoft.com/office/powerpoint/2010/main" val="3691527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620688"/>
            <a:ext cx="7498080" cy="796950"/>
          </a:xfrm>
        </p:spPr>
        <p:txBody>
          <a:bodyPr>
            <a:normAutofit fontScale="90000"/>
          </a:bodyPr>
          <a:lstStyle/>
          <a:p>
            <a:r>
              <a:rPr lang="fr-CH" sz="4000" dirty="0">
                <a:solidFill>
                  <a:srgbClr val="00B0F0"/>
                </a:solidFill>
              </a:rPr>
              <a:t>Situation du financement de la santé et du niveau de couverture de la population</a:t>
            </a:r>
            <a:r>
              <a:rPr lang="fr-CH" dirty="0">
                <a:solidFill>
                  <a:srgbClr val="00B0F0"/>
                </a:solidFill>
              </a:rPr>
              <a:t/>
            </a:r>
            <a:br>
              <a:rPr lang="fr-CH" dirty="0">
                <a:solidFill>
                  <a:srgbClr val="00B0F0"/>
                </a:solidFill>
              </a:rPr>
            </a:br>
            <a:endParaRPr lang="fr-FR" dirty="0"/>
          </a:p>
        </p:txBody>
      </p:sp>
      <p:sp>
        <p:nvSpPr>
          <p:cNvPr id="3" name="Espace réservé du contenu 2"/>
          <p:cNvSpPr>
            <a:spLocks noGrp="1"/>
          </p:cNvSpPr>
          <p:nvPr>
            <p:ph idx="1"/>
          </p:nvPr>
        </p:nvSpPr>
        <p:spPr>
          <a:xfrm>
            <a:off x="457200" y="1600200"/>
            <a:ext cx="8435280" cy="4997152"/>
          </a:xfrm>
        </p:spPr>
        <p:txBody>
          <a:bodyPr/>
          <a:lstStyle/>
          <a:p>
            <a:r>
              <a:rPr lang="fr-FR" dirty="0">
                <a:solidFill>
                  <a:srgbClr val="00B050"/>
                </a:solidFill>
              </a:rPr>
              <a:t>Degré d’équité dans le financement de la </a:t>
            </a:r>
            <a:r>
              <a:rPr lang="fr-FR" dirty="0" smtClean="0">
                <a:solidFill>
                  <a:srgbClr val="00B050"/>
                </a:solidFill>
              </a:rPr>
              <a:t>santé</a:t>
            </a:r>
          </a:p>
          <a:p>
            <a:pPr marL="0" indent="0">
              <a:buNone/>
            </a:pPr>
            <a:endParaRPr lang="fr-FR" dirty="0" smtClean="0">
              <a:solidFill>
                <a:srgbClr val="00B050"/>
              </a:solidFill>
            </a:endParaRPr>
          </a:p>
          <a:p>
            <a:r>
              <a:rPr lang="fr-FR" dirty="0"/>
              <a:t>A</a:t>
            </a:r>
            <a:r>
              <a:rPr lang="fr-FR" dirty="0" smtClean="0"/>
              <a:t>llocation </a:t>
            </a:r>
            <a:r>
              <a:rPr lang="fr-FR" dirty="0"/>
              <a:t>des ressources publiques </a:t>
            </a:r>
            <a:r>
              <a:rPr lang="fr-FR" dirty="0" smtClean="0"/>
              <a:t>en </a:t>
            </a:r>
            <a:r>
              <a:rPr lang="fr-FR" dirty="0"/>
              <a:t>partie de manière "historique" ou égalitaire </a:t>
            </a:r>
            <a:endParaRPr lang="fr-FR" dirty="0" smtClean="0"/>
          </a:p>
          <a:p>
            <a:r>
              <a:rPr lang="fr-FR" dirty="0">
                <a:solidFill>
                  <a:srgbClr val="FF0000"/>
                </a:solidFill>
              </a:rPr>
              <a:t>33% </a:t>
            </a:r>
            <a:r>
              <a:rPr lang="fr-FR" dirty="0"/>
              <a:t>des dépenses publiques de </a:t>
            </a:r>
            <a:r>
              <a:rPr lang="fr-FR" dirty="0" smtClean="0"/>
              <a:t>santé </a:t>
            </a:r>
            <a:r>
              <a:rPr lang="fr-FR" dirty="0"/>
              <a:t>captées par les fonctions </a:t>
            </a:r>
            <a:r>
              <a:rPr lang="fr-FR" dirty="0" smtClean="0"/>
              <a:t>administratives, 42% dans les mutuelles de santé</a:t>
            </a:r>
          </a:p>
          <a:p>
            <a:r>
              <a:rPr lang="fr-FR" dirty="0"/>
              <a:t>R</a:t>
            </a:r>
            <a:r>
              <a:rPr lang="fr-FR" dirty="0" smtClean="0"/>
              <a:t>edevabilité et transparence faible</a:t>
            </a:r>
            <a:endParaRPr lang="fr-FR" dirty="0">
              <a:solidFill>
                <a:srgbClr val="00B050"/>
              </a:solidFill>
            </a:endParaRPr>
          </a:p>
        </p:txBody>
      </p:sp>
    </p:spTree>
    <p:extLst>
      <p:ext uri="{BB962C8B-B14F-4D97-AF65-F5344CB8AC3E}">
        <p14:creationId xmlns:p14="http://schemas.microsoft.com/office/powerpoint/2010/main" val="1656472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548680"/>
            <a:ext cx="7498080" cy="868958"/>
          </a:xfrm>
        </p:spPr>
        <p:txBody>
          <a:bodyPr>
            <a:normAutofit fontScale="90000"/>
          </a:bodyPr>
          <a:lstStyle/>
          <a:p>
            <a:r>
              <a:rPr lang="fr-CH" sz="4000" dirty="0">
                <a:solidFill>
                  <a:srgbClr val="00B0F0"/>
                </a:solidFill>
              </a:rPr>
              <a:t>Situation du financement de la santé et du niveau de couverture de la population</a:t>
            </a:r>
            <a:r>
              <a:rPr lang="fr-CH" dirty="0">
                <a:solidFill>
                  <a:srgbClr val="00B0F0"/>
                </a:solidFill>
              </a:rPr>
              <a:t/>
            </a:r>
            <a:br>
              <a:rPr lang="fr-CH" dirty="0">
                <a:solidFill>
                  <a:srgbClr val="00B0F0"/>
                </a:solidFill>
              </a:rPr>
            </a:br>
            <a:endParaRPr lang="fr-FR" dirty="0"/>
          </a:p>
        </p:txBody>
      </p:sp>
      <p:sp>
        <p:nvSpPr>
          <p:cNvPr id="3" name="Espace réservé du contenu 2"/>
          <p:cNvSpPr>
            <a:spLocks noGrp="1"/>
          </p:cNvSpPr>
          <p:nvPr>
            <p:ph idx="1"/>
          </p:nvPr>
        </p:nvSpPr>
        <p:spPr>
          <a:xfrm>
            <a:off x="457200" y="1772816"/>
            <a:ext cx="8229600" cy="4680520"/>
          </a:xfrm>
        </p:spPr>
        <p:txBody>
          <a:bodyPr>
            <a:normAutofit lnSpcReduction="10000"/>
          </a:bodyPr>
          <a:lstStyle/>
          <a:p>
            <a:pPr marL="0" indent="0">
              <a:buNone/>
            </a:pPr>
            <a:r>
              <a:rPr lang="fr-FR" dirty="0">
                <a:solidFill>
                  <a:srgbClr val="00B050"/>
                </a:solidFill>
              </a:rPr>
              <a:t>Achat </a:t>
            </a:r>
            <a:r>
              <a:rPr lang="fr-FR" dirty="0" smtClean="0">
                <a:solidFill>
                  <a:srgbClr val="00B050"/>
                </a:solidFill>
              </a:rPr>
              <a:t>des </a:t>
            </a:r>
            <a:r>
              <a:rPr lang="fr-FR" dirty="0">
                <a:solidFill>
                  <a:srgbClr val="00B050"/>
                </a:solidFill>
              </a:rPr>
              <a:t>prestations </a:t>
            </a:r>
            <a:endParaRPr lang="fr-FR" dirty="0" smtClean="0">
              <a:solidFill>
                <a:srgbClr val="00B050"/>
              </a:solidFill>
            </a:endParaRPr>
          </a:p>
          <a:p>
            <a:pPr marL="0" indent="0">
              <a:buNone/>
            </a:pPr>
            <a:r>
              <a:rPr lang="fr-FR" dirty="0" smtClean="0"/>
              <a:t>    Trois principaux acteurs: </a:t>
            </a:r>
          </a:p>
          <a:p>
            <a:r>
              <a:rPr lang="fr-FR" dirty="0" smtClean="0"/>
              <a:t>Les ménages à travers </a:t>
            </a:r>
            <a:r>
              <a:rPr lang="fr-FR" dirty="0"/>
              <a:t>les paiements directs et les tickets </a:t>
            </a:r>
            <a:r>
              <a:rPr lang="fr-FR" dirty="0" smtClean="0"/>
              <a:t>modérateurs</a:t>
            </a:r>
          </a:p>
          <a:p>
            <a:r>
              <a:rPr lang="fr-FR" dirty="0" smtClean="0"/>
              <a:t>Le MINSANTE</a:t>
            </a:r>
          </a:p>
          <a:p>
            <a:r>
              <a:rPr lang="fr-FR" dirty="0" smtClean="0"/>
              <a:t>Les assureurs privés et mutuelles de santé</a:t>
            </a:r>
          </a:p>
          <a:p>
            <a:pPr marL="0" indent="0">
              <a:buNone/>
            </a:pPr>
            <a:r>
              <a:rPr lang="fr-FR" dirty="0" smtClean="0"/>
              <a:t> </a:t>
            </a:r>
          </a:p>
          <a:p>
            <a:r>
              <a:rPr lang="fr-FR" dirty="0" smtClean="0"/>
              <a:t>Principal mécanisme de paiement est le </a:t>
            </a:r>
            <a:r>
              <a:rPr lang="fr-FR" dirty="0" smtClean="0">
                <a:solidFill>
                  <a:srgbClr val="0070C0"/>
                </a:solidFill>
              </a:rPr>
              <a:t>paiement à l’acte </a:t>
            </a:r>
            <a:r>
              <a:rPr lang="fr-FR" dirty="0" smtClean="0"/>
              <a:t>=</a:t>
            </a:r>
            <a:r>
              <a:rPr lang="fr-FR" dirty="0"/>
              <a:t> </a:t>
            </a:r>
            <a:r>
              <a:rPr lang="fr-FR" dirty="0" smtClean="0"/>
              <a:t>»  surconsommation </a:t>
            </a:r>
            <a:endParaRPr lang="fr-FR" dirty="0"/>
          </a:p>
        </p:txBody>
      </p:sp>
    </p:spTree>
    <p:extLst>
      <p:ext uri="{BB962C8B-B14F-4D97-AF65-F5344CB8AC3E}">
        <p14:creationId xmlns:p14="http://schemas.microsoft.com/office/powerpoint/2010/main" val="243517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92696"/>
            <a:ext cx="8229600" cy="936104"/>
          </a:xfrm>
        </p:spPr>
        <p:txBody>
          <a:bodyPr>
            <a:normAutofit fontScale="90000"/>
          </a:bodyPr>
          <a:lstStyle/>
          <a:p>
            <a:pPr lvl="0"/>
            <a:r>
              <a:rPr lang="fr-FR" sz="3600" dirty="0" smtClean="0">
                <a:solidFill>
                  <a:srgbClr val="00B0F0"/>
                </a:solidFill>
              </a:rPr>
              <a:t>III. Description </a:t>
            </a:r>
            <a:r>
              <a:rPr lang="fr-FR" sz="3600" dirty="0">
                <a:solidFill>
                  <a:srgbClr val="00B0F0"/>
                </a:solidFill>
              </a:rPr>
              <a:t>du projet de système national de    </a:t>
            </a:r>
            <a:br>
              <a:rPr lang="fr-FR" sz="3600" dirty="0">
                <a:solidFill>
                  <a:srgbClr val="00B0F0"/>
                </a:solidFill>
              </a:rPr>
            </a:br>
            <a:r>
              <a:rPr lang="fr-FR" sz="3600" dirty="0">
                <a:solidFill>
                  <a:srgbClr val="00B0F0"/>
                </a:solidFill>
              </a:rPr>
              <a:t>Couverture Santé Universelle au Cameroun</a:t>
            </a:r>
            <a:r>
              <a:rPr lang="fr-FR" dirty="0"/>
              <a:t/>
            </a:r>
            <a:br>
              <a:rPr lang="fr-FR" dirty="0"/>
            </a:br>
            <a:r>
              <a:rPr lang="fr-FR" b="1" dirty="0"/>
              <a:t> </a:t>
            </a:r>
            <a:r>
              <a:rPr lang="fr-FR" dirty="0"/>
              <a:t/>
            </a:r>
            <a:br>
              <a:rPr lang="fr-FR" dirty="0"/>
            </a:br>
            <a:endParaRPr lang="fr-FR" dirty="0"/>
          </a:p>
        </p:txBody>
      </p:sp>
      <p:sp>
        <p:nvSpPr>
          <p:cNvPr id="3" name="Espace réservé du contenu 2"/>
          <p:cNvSpPr>
            <a:spLocks noGrp="1"/>
          </p:cNvSpPr>
          <p:nvPr>
            <p:ph idx="1"/>
          </p:nvPr>
        </p:nvSpPr>
        <p:spPr>
          <a:xfrm>
            <a:off x="457200" y="1484784"/>
            <a:ext cx="8229600" cy="5373216"/>
          </a:xfrm>
        </p:spPr>
        <p:txBody>
          <a:bodyPr>
            <a:normAutofit fontScale="92500" lnSpcReduction="20000"/>
          </a:bodyPr>
          <a:lstStyle/>
          <a:p>
            <a:pPr marL="0" indent="0">
              <a:buNone/>
            </a:pPr>
            <a:r>
              <a:rPr lang="fr-FR" b="1" dirty="0">
                <a:solidFill>
                  <a:srgbClr val="00B050"/>
                </a:solidFill>
              </a:rPr>
              <a:t>Les principes </a:t>
            </a:r>
            <a:r>
              <a:rPr lang="fr-FR" b="1" dirty="0" smtClean="0">
                <a:solidFill>
                  <a:srgbClr val="00B050"/>
                </a:solidFill>
              </a:rPr>
              <a:t>directeurs</a:t>
            </a:r>
          </a:p>
          <a:p>
            <a:pPr marL="0" indent="0">
              <a:buNone/>
            </a:pPr>
            <a:endParaRPr lang="fr-FR" b="1" dirty="0" smtClean="0">
              <a:solidFill>
                <a:srgbClr val="00B050"/>
              </a:solidFill>
            </a:endParaRPr>
          </a:p>
          <a:p>
            <a:pPr lvl="0" algn="just"/>
            <a:r>
              <a:rPr lang="fr-CM" dirty="0">
                <a:solidFill>
                  <a:srgbClr val="FF0000"/>
                </a:solidFill>
              </a:rPr>
              <a:t>Universalité</a:t>
            </a:r>
            <a:r>
              <a:rPr lang="fr-CM" dirty="0"/>
              <a:t>: couverture de l’ensemble de la population sans discrimination </a:t>
            </a:r>
            <a:endParaRPr lang="fr-FR" dirty="0"/>
          </a:p>
          <a:p>
            <a:pPr lvl="0" algn="just"/>
            <a:r>
              <a:rPr lang="fr-CM" dirty="0"/>
              <a:t> </a:t>
            </a:r>
            <a:r>
              <a:rPr lang="fr-CM" dirty="0">
                <a:solidFill>
                  <a:srgbClr val="FF0000"/>
                </a:solidFill>
              </a:rPr>
              <a:t>Solidarité nationale</a:t>
            </a:r>
            <a:r>
              <a:rPr lang="fr-CM" dirty="0"/>
              <a:t>: </a:t>
            </a:r>
            <a:r>
              <a:rPr lang="fr-CM" dirty="0" smtClean="0"/>
              <a:t>pilier du système par l’équité contributive </a:t>
            </a:r>
            <a:r>
              <a:rPr lang="fr-CM" dirty="0"/>
              <a:t>et </a:t>
            </a:r>
            <a:r>
              <a:rPr lang="fr-CM" dirty="0" smtClean="0"/>
              <a:t>l’équité dans l’accès </a:t>
            </a:r>
            <a:r>
              <a:rPr lang="fr-CM" dirty="0"/>
              <a:t>aux soins </a:t>
            </a:r>
            <a:endParaRPr lang="fr-FR" dirty="0"/>
          </a:p>
          <a:p>
            <a:pPr algn="just"/>
            <a:r>
              <a:rPr lang="fr-FR" dirty="0" smtClean="0">
                <a:solidFill>
                  <a:srgbClr val="FF0000"/>
                </a:solidFill>
              </a:rPr>
              <a:t>Responsabilité générale de l’Etat</a:t>
            </a:r>
            <a:r>
              <a:rPr lang="fr-FR" dirty="0" smtClean="0"/>
              <a:t>: </a:t>
            </a:r>
            <a:r>
              <a:rPr lang="fr-FR" dirty="0"/>
              <a:t>Etat garant du bon </a:t>
            </a:r>
            <a:r>
              <a:rPr lang="fr-FR" dirty="0" smtClean="0"/>
              <a:t>fonctionnement </a:t>
            </a:r>
            <a:r>
              <a:rPr lang="fr-FR" dirty="0"/>
              <a:t>du </a:t>
            </a:r>
            <a:r>
              <a:rPr lang="fr-FR" dirty="0" smtClean="0"/>
              <a:t>système, la santé étant un bien public et la protection sociale un droit consacré par la constitution</a:t>
            </a:r>
            <a:endParaRPr lang="fr-FR" dirty="0"/>
          </a:p>
          <a:p>
            <a:pPr algn="just"/>
            <a:r>
              <a:rPr lang="fr-FR" dirty="0">
                <a:solidFill>
                  <a:srgbClr val="FF0000"/>
                </a:solidFill>
              </a:rPr>
              <a:t>Affiliation obligatoire</a:t>
            </a:r>
            <a:r>
              <a:rPr lang="fr-FR" dirty="0"/>
              <a:t>: un défi </a:t>
            </a:r>
            <a:r>
              <a:rPr lang="fr-FR" dirty="0" smtClean="0"/>
              <a:t>majeur au </a:t>
            </a:r>
            <a:r>
              <a:rPr lang="fr-FR" dirty="0"/>
              <a:t>vue de l’importance de la population travaillant dans l’économie informelle </a:t>
            </a:r>
          </a:p>
          <a:p>
            <a:endParaRPr lang="fr-FR" dirty="0">
              <a:solidFill>
                <a:srgbClr val="92D050"/>
              </a:solidFill>
            </a:endParaRPr>
          </a:p>
        </p:txBody>
      </p:sp>
    </p:spTree>
    <p:extLst>
      <p:ext uri="{BB962C8B-B14F-4D97-AF65-F5344CB8AC3E}">
        <p14:creationId xmlns:p14="http://schemas.microsoft.com/office/powerpoint/2010/main" val="502223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76672"/>
            <a:ext cx="8229600" cy="940966"/>
          </a:xfrm>
        </p:spPr>
        <p:txBody>
          <a:bodyPr>
            <a:normAutofit fontScale="90000"/>
          </a:bodyPr>
          <a:lstStyle/>
          <a:p>
            <a:pPr lvl="0"/>
            <a:r>
              <a:rPr lang="fr-CH" sz="4000" dirty="0">
                <a:solidFill>
                  <a:srgbClr val="00B050"/>
                </a:solidFill>
              </a:rPr>
              <a:t>L’architecture </a:t>
            </a:r>
            <a:r>
              <a:rPr lang="fr-CH" sz="4000" dirty="0" smtClean="0">
                <a:solidFill>
                  <a:srgbClr val="00B050"/>
                </a:solidFill>
              </a:rPr>
              <a:t>proposée du </a:t>
            </a:r>
            <a:r>
              <a:rPr lang="fr-CH" sz="4000" dirty="0">
                <a:solidFill>
                  <a:srgbClr val="00B050"/>
                </a:solidFill>
              </a:rPr>
              <a:t>système de Couverture  Santé Universelle </a:t>
            </a:r>
            <a:r>
              <a:rPr lang="fr-FR" i="1" dirty="0">
                <a:solidFill>
                  <a:srgbClr val="0070C0"/>
                </a:solidFill>
              </a:rPr>
              <a:t/>
            </a:r>
            <a:br>
              <a:rPr lang="fr-FR" i="1" dirty="0">
                <a:solidFill>
                  <a:srgbClr val="0070C0"/>
                </a:solidFill>
              </a:rPr>
            </a:br>
            <a:endParaRPr lang="fr-FR" dirty="0"/>
          </a:p>
        </p:txBody>
      </p:sp>
      <p:sp>
        <p:nvSpPr>
          <p:cNvPr id="3" name="Espace réservé du contenu 2"/>
          <p:cNvSpPr>
            <a:spLocks noGrp="1"/>
          </p:cNvSpPr>
          <p:nvPr>
            <p:ph idx="1"/>
          </p:nvPr>
        </p:nvSpPr>
        <p:spPr>
          <a:xfrm>
            <a:off x="457200" y="1988840"/>
            <a:ext cx="8229600" cy="4137323"/>
          </a:xfrm>
        </p:spPr>
        <p:txBody>
          <a:bodyPr/>
          <a:lstStyle/>
          <a:p>
            <a:pPr algn="just"/>
            <a:r>
              <a:rPr lang="fr-FR" dirty="0">
                <a:solidFill>
                  <a:srgbClr val="0070C0"/>
                </a:solidFill>
              </a:rPr>
              <a:t>L’architecture du système </a:t>
            </a:r>
            <a:r>
              <a:rPr lang="fr-FR" dirty="0"/>
              <a:t>de couverture santé universelle est définie comme un  ensemble cohérent de mécanismes ou instruments de regroupement et de gestion des fonds pour permettre la prise en charge collective des dépenses liées à l’accès des populations aux soins et services de </a:t>
            </a:r>
            <a:r>
              <a:rPr lang="fr-FR" dirty="0" smtClean="0"/>
              <a:t>santé</a:t>
            </a:r>
            <a:endParaRPr lang="fr-FR" dirty="0"/>
          </a:p>
          <a:p>
            <a:pPr marL="0" indent="0" algn="just">
              <a:buNone/>
            </a:pPr>
            <a:endParaRPr lang="fr-FR" dirty="0"/>
          </a:p>
        </p:txBody>
      </p:sp>
    </p:spTree>
    <p:extLst>
      <p:ext uri="{BB962C8B-B14F-4D97-AF65-F5344CB8AC3E}">
        <p14:creationId xmlns:p14="http://schemas.microsoft.com/office/powerpoint/2010/main" val="2957732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1052736"/>
            <a:ext cx="8229600" cy="5073427"/>
          </a:xfrm>
        </p:spPr>
        <p:txBody>
          <a:bodyPr/>
          <a:lstStyle/>
          <a:p>
            <a:r>
              <a:rPr lang="fr-FR" b="1" dirty="0">
                <a:solidFill>
                  <a:srgbClr val="FF0000"/>
                </a:solidFill>
              </a:rPr>
              <a:t>structure nationale unique</a:t>
            </a:r>
            <a:r>
              <a:rPr lang="fr-FR" dirty="0">
                <a:solidFill>
                  <a:srgbClr val="FF0000"/>
                </a:solidFill>
              </a:rPr>
              <a:t> </a:t>
            </a:r>
            <a:r>
              <a:rPr lang="fr-FR" b="1" dirty="0">
                <a:solidFill>
                  <a:srgbClr val="FF0000"/>
                </a:solidFill>
              </a:rPr>
              <a:t>de gestion technique et financière</a:t>
            </a:r>
            <a:r>
              <a:rPr lang="fr-FR" dirty="0">
                <a:solidFill>
                  <a:srgbClr val="FF0000"/>
                </a:solidFill>
              </a:rPr>
              <a:t> </a:t>
            </a:r>
            <a:r>
              <a:rPr lang="fr-FR" dirty="0"/>
              <a:t>du système de couverture santé universelle, ayant le statut d’établissement public à caractère social ou un Etablissement Public Administratif (EPA) et jouissant de l’autonomie administrative et financière et la délégation/contractualisation des fonctions de proximité à des institutions spécialisées </a:t>
            </a:r>
          </a:p>
          <a:p>
            <a:endParaRPr lang="fr-FR" dirty="0"/>
          </a:p>
        </p:txBody>
      </p:sp>
    </p:spTree>
    <p:extLst>
      <p:ext uri="{BB962C8B-B14F-4D97-AF65-F5344CB8AC3E}">
        <p14:creationId xmlns:p14="http://schemas.microsoft.com/office/powerpoint/2010/main" val="110394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sp>
        <p:nvSpPr>
          <p:cNvPr id="77" name="Rectangle à coins arrondis 76"/>
          <p:cNvSpPr>
            <a:spLocks noChangeArrowheads="1"/>
          </p:cNvSpPr>
          <p:nvPr/>
        </p:nvSpPr>
        <p:spPr bwMode="auto">
          <a:xfrm>
            <a:off x="3897898" y="1715460"/>
            <a:ext cx="1884489" cy="3386830"/>
          </a:xfrm>
          <a:prstGeom prst="roundRect">
            <a:avLst>
              <a:gd name="adj" fmla="val 16667"/>
            </a:avLst>
          </a:prstGeom>
          <a:solidFill>
            <a:srgbClr val="FFFF99"/>
          </a:solidFill>
          <a:ln w="9525">
            <a:solidFill>
              <a:srgbClr val="FFCC00"/>
            </a:solidFill>
            <a:round/>
            <a:headEnd/>
            <a:tailEnd/>
          </a:ln>
        </p:spPr>
        <p:txBody>
          <a:bodyPr rot="0" vert="horz" wrap="square" lIns="91440" tIns="45720" rIns="91440" bIns="45720" anchor="t" anchorCtr="0" upright="1">
            <a:noAutofit/>
          </a:bodyPr>
          <a:lstStyle/>
          <a:p>
            <a:endParaRPr lang="fr-FR"/>
          </a:p>
        </p:txBody>
      </p:sp>
      <p:sp>
        <p:nvSpPr>
          <p:cNvPr id="78" name="Rectangle à coins arrondis 77"/>
          <p:cNvSpPr>
            <a:spLocks noChangeArrowheads="1"/>
          </p:cNvSpPr>
          <p:nvPr/>
        </p:nvSpPr>
        <p:spPr bwMode="auto">
          <a:xfrm>
            <a:off x="4182407" y="2474492"/>
            <a:ext cx="1419848" cy="503210"/>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lgn="ctr"/>
            <a:r>
              <a:rPr lang="fr-FR" sz="1400" dirty="0" smtClean="0"/>
              <a:t>Fonds de mise en commun</a:t>
            </a:r>
            <a:endParaRPr lang="fr-FR" sz="1400" dirty="0"/>
          </a:p>
        </p:txBody>
      </p:sp>
      <p:sp>
        <p:nvSpPr>
          <p:cNvPr id="79" name="Rectangle à coins arrondis 78"/>
          <p:cNvSpPr>
            <a:spLocks noChangeArrowheads="1"/>
          </p:cNvSpPr>
          <p:nvPr/>
        </p:nvSpPr>
        <p:spPr bwMode="auto">
          <a:xfrm>
            <a:off x="1325077" y="1678979"/>
            <a:ext cx="967333" cy="341224"/>
          </a:xfrm>
          <a:prstGeom prst="roundRect">
            <a:avLst>
              <a:gd name="adj" fmla="val 16667"/>
            </a:avLst>
          </a:prstGeom>
          <a:solidFill>
            <a:srgbClr val="008000"/>
          </a:solidFill>
          <a:ln w="9525">
            <a:solidFill>
              <a:srgbClr val="808000"/>
            </a:solidFill>
            <a:round/>
            <a:headEnd/>
            <a:tailEnd/>
          </a:ln>
        </p:spPr>
        <p:txBody>
          <a:bodyPr rot="0" vert="horz" wrap="square" lIns="91440" tIns="45720" rIns="91440" bIns="45720" anchor="t" anchorCtr="0" upright="1">
            <a:noAutofit/>
          </a:bodyPr>
          <a:lstStyle/>
          <a:p>
            <a:r>
              <a:rPr lang="fr-FR" sz="1000" dirty="0" smtClean="0">
                <a:solidFill>
                  <a:schemeClr val="bg1"/>
                </a:solidFill>
              </a:rPr>
              <a:t>Trésor public</a:t>
            </a:r>
            <a:endParaRPr lang="fr-FR" sz="1000" dirty="0">
              <a:solidFill>
                <a:schemeClr val="bg1"/>
              </a:solidFill>
            </a:endParaRPr>
          </a:p>
        </p:txBody>
      </p:sp>
      <p:sp>
        <p:nvSpPr>
          <p:cNvPr id="80" name="Rectangle à coins arrondis 79"/>
          <p:cNvSpPr>
            <a:spLocks noChangeArrowheads="1"/>
          </p:cNvSpPr>
          <p:nvPr/>
        </p:nvSpPr>
        <p:spPr bwMode="auto">
          <a:xfrm>
            <a:off x="1366685" y="1177812"/>
            <a:ext cx="1007713" cy="320423"/>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Employeurs</a:t>
            </a:r>
            <a:endParaRPr lang="fr-FR"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81" name="Rectangle à coins arrondis 80"/>
          <p:cNvSpPr>
            <a:spLocks noChangeArrowheads="1"/>
          </p:cNvSpPr>
          <p:nvPr/>
        </p:nvSpPr>
        <p:spPr bwMode="auto">
          <a:xfrm>
            <a:off x="1731958" y="2875093"/>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MS</a:t>
            </a:r>
            <a:endParaRPr lang="fr-FR" sz="1200" dirty="0">
              <a:solidFill>
                <a:schemeClr val="bg1"/>
              </a:solidFill>
            </a:endParaRPr>
          </a:p>
        </p:txBody>
      </p:sp>
      <p:cxnSp>
        <p:nvCxnSpPr>
          <p:cNvPr id="82" name="Connecteur droit 81"/>
          <p:cNvCxnSpPr>
            <a:cxnSpLocks noChangeShapeType="1"/>
          </p:cNvCxnSpPr>
          <p:nvPr/>
        </p:nvCxnSpPr>
        <p:spPr bwMode="auto">
          <a:xfrm flipH="1">
            <a:off x="1474983" y="2980514"/>
            <a:ext cx="0" cy="2012841"/>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cxnSp>
      <p:cxnSp>
        <p:nvCxnSpPr>
          <p:cNvPr id="83" name="Connecteur droit 82"/>
          <p:cNvCxnSpPr>
            <a:cxnSpLocks noChangeShapeType="1"/>
          </p:cNvCxnSpPr>
          <p:nvPr/>
        </p:nvCxnSpPr>
        <p:spPr bwMode="auto">
          <a:xfrm>
            <a:off x="1474983" y="2991056"/>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84" name="Connecteur droit 83"/>
          <p:cNvCxnSpPr>
            <a:cxnSpLocks noChangeShapeType="1"/>
          </p:cNvCxnSpPr>
          <p:nvPr/>
        </p:nvCxnSpPr>
        <p:spPr bwMode="auto">
          <a:xfrm>
            <a:off x="1474983" y="356033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85" name="Connecteur droit 84"/>
          <p:cNvCxnSpPr>
            <a:cxnSpLocks noChangeShapeType="1"/>
          </p:cNvCxnSpPr>
          <p:nvPr/>
        </p:nvCxnSpPr>
        <p:spPr bwMode="auto">
          <a:xfrm>
            <a:off x="1474983" y="4076894"/>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86" name="Connecteur droit 85"/>
          <p:cNvCxnSpPr>
            <a:cxnSpLocks noChangeShapeType="1"/>
          </p:cNvCxnSpPr>
          <p:nvPr/>
        </p:nvCxnSpPr>
        <p:spPr bwMode="auto">
          <a:xfrm>
            <a:off x="1484160" y="4582915"/>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87" name="Connecteur droit 86"/>
          <p:cNvCxnSpPr>
            <a:cxnSpLocks noChangeShapeType="1"/>
          </p:cNvCxnSpPr>
          <p:nvPr/>
        </p:nvCxnSpPr>
        <p:spPr bwMode="auto">
          <a:xfrm>
            <a:off x="1474983" y="500460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88" name="Connecteur droit 87"/>
          <p:cNvCxnSpPr>
            <a:cxnSpLocks noChangeShapeType="1"/>
          </p:cNvCxnSpPr>
          <p:nvPr/>
        </p:nvCxnSpPr>
        <p:spPr bwMode="auto">
          <a:xfrm flipH="1">
            <a:off x="2576308" y="2790756"/>
            <a:ext cx="9178" cy="2133724"/>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cxnSp>
      <p:cxnSp>
        <p:nvCxnSpPr>
          <p:cNvPr id="89" name="Connecteur droit 88"/>
          <p:cNvCxnSpPr>
            <a:cxnSpLocks noChangeShapeType="1"/>
          </p:cNvCxnSpPr>
          <p:nvPr/>
        </p:nvCxnSpPr>
        <p:spPr bwMode="auto">
          <a:xfrm>
            <a:off x="2337687" y="301214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90" name="Connecteur droit 89"/>
          <p:cNvCxnSpPr>
            <a:cxnSpLocks noChangeShapeType="1"/>
          </p:cNvCxnSpPr>
          <p:nvPr/>
        </p:nvCxnSpPr>
        <p:spPr bwMode="auto">
          <a:xfrm>
            <a:off x="2346865" y="3549788"/>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91" name="Connecteur droit 90"/>
          <p:cNvCxnSpPr>
            <a:cxnSpLocks noChangeShapeType="1"/>
          </p:cNvCxnSpPr>
          <p:nvPr/>
        </p:nvCxnSpPr>
        <p:spPr bwMode="auto">
          <a:xfrm>
            <a:off x="2352983" y="4582915"/>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92" name="Connecteur droit 91"/>
          <p:cNvCxnSpPr>
            <a:cxnSpLocks noChangeShapeType="1"/>
          </p:cNvCxnSpPr>
          <p:nvPr/>
        </p:nvCxnSpPr>
        <p:spPr bwMode="auto">
          <a:xfrm>
            <a:off x="2337687" y="4066352"/>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93" name="Rectangle à coins arrondis 92"/>
          <p:cNvSpPr>
            <a:spLocks noChangeArrowheads="1"/>
          </p:cNvSpPr>
          <p:nvPr/>
        </p:nvSpPr>
        <p:spPr bwMode="auto">
          <a:xfrm>
            <a:off x="6311635" y="4477494"/>
            <a:ext cx="868823" cy="430821"/>
          </a:xfrm>
          <a:prstGeom prst="roundRect">
            <a:avLst>
              <a:gd name="adj" fmla="val 16667"/>
            </a:avLst>
          </a:prstGeom>
          <a:solidFill>
            <a:srgbClr val="FF9900"/>
          </a:solidFill>
          <a:ln w="9525">
            <a:solidFill>
              <a:srgbClr val="000000"/>
            </a:solidFill>
            <a:round/>
            <a:headEnd/>
            <a:tailEnd/>
          </a:ln>
        </p:spPr>
        <p:txBody>
          <a:bodyPr rot="0" vert="horz" wrap="square" lIns="91440" tIns="45720" rIns="91440" bIns="45720" anchor="t" anchorCtr="0" upright="1">
            <a:noAutofit/>
          </a:bodyPr>
          <a:lstStyle/>
          <a:p>
            <a:pPr algn="ctr"/>
            <a:r>
              <a:rPr lang="fr-FR" dirty="0" smtClean="0"/>
              <a:t>FRPS</a:t>
            </a:r>
            <a:endParaRPr lang="fr-FR" dirty="0"/>
          </a:p>
        </p:txBody>
      </p:sp>
      <p:cxnSp>
        <p:nvCxnSpPr>
          <p:cNvPr id="94" name="Connecteur droit 93"/>
          <p:cNvCxnSpPr>
            <a:cxnSpLocks noChangeShapeType="1"/>
          </p:cNvCxnSpPr>
          <p:nvPr/>
        </p:nvCxnSpPr>
        <p:spPr bwMode="auto">
          <a:xfrm>
            <a:off x="6687921" y="4920263"/>
            <a:ext cx="0" cy="539054"/>
          </a:xfrm>
          <a:prstGeom prst="line">
            <a:avLst/>
          </a:prstGeom>
          <a:noFill/>
          <a:ln w="9525">
            <a:solidFill>
              <a:srgbClr val="22A872"/>
            </a:solidFill>
            <a:prstDash val="dash"/>
            <a:round/>
            <a:headEnd type="triangle" w="med" len="med"/>
            <a:tailEnd type="triangle" w="med" len="med"/>
          </a:ln>
          <a:extLst>
            <a:ext uri="{909E8E84-426E-40DD-AFC4-6F175D3DCCD1}">
              <a14:hiddenFill xmlns:a14="http://schemas.microsoft.com/office/drawing/2010/main">
                <a:noFill/>
              </a14:hiddenFill>
            </a:ext>
          </a:extLst>
        </p:spPr>
      </p:cxnSp>
      <p:cxnSp>
        <p:nvCxnSpPr>
          <p:cNvPr id="95" name="Connecteur droit 94"/>
          <p:cNvCxnSpPr>
            <a:cxnSpLocks noChangeShapeType="1"/>
          </p:cNvCxnSpPr>
          <p:nvPr/>
        </p:nvCxnSpPr>
        <p:spPr bwMode="auto">
          <a:xfrm>
            <a:off x="2576308" y="2780214"/>
            <a:ext cx="1492907"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96" name="Connecteur droit 95"/>
          <p:cNvCxnSpPr>
            <a:cxnSpLocks noChangeShapeType="1"/>
          </p:cNvCxnSpPr>
          <p:nvPr/>
        </p:nvCxnSpPr>
        <p:spPr bwMode="auto">
          <a:xfrm>
            <a:off x="2576308" y="1304317"/>
            <a:ext cx="9178" cy="1419672"/>
          </a:xfrm>
          <a:prstGeom prst="line">
            <a:avLst/>
          </a:prstGeom>
          <a:noFill/>
          <a:ln w="9525">
            <a:solidFill>
              <a:srgbClr val="008000"/>
            </a:solidFill>
            <a:round/>
            <a:headEnd/>
            <a:tailEnd/>
          </a:ln>
          <a:extLst>
            <a:ext uri="{909E8E84-426E-40DD-AFC4-6F175D3DCCD1}">
              <a14:hiddenFill xmlns:a14="http://schemas.microsoft.com/office/drawing/2010/main">
                <a:noFill/>
              </a14:hiddenFill>
            </a:ext>
          </a:extLst>
        </p:spPr>
      </p:cxnSp>
      <p:cxnSp>
        <p:nvCxnSpPr>
          <p:cNvPr id="97" name="Connecteur droit 96"/>
          <p:cNvCxnSpPr>
            <a:cxnSpLocks noChangeShapeType="1"/>
          </p:cNvCxnSpPr>
          <p:nvPr/>
        </p:nvCxnSpPr>
        <p:spPr bwMode="auto">
          <a:xfrm>
            <a:off x="2585485" y="2706419"/>
            <a:ext cx="1492907"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98" name="Parenthèse fermante 97"/>
          <p:cNvSpPr>
            <a:spLocks/>
          </p:cNvSpPr>
          <p:nvPr/>
        </p:nvSpPr>
        <p:spPr bwMode="auto">
          <a:xfrm rot="5400000">
            <a:off x="1385561" y="4727898"/>
            <a:ext cx="105421" cy="2517751"/>
          </a:xfrm>
          <a:prstGeom prst="rightBracket">
            <a:avLst>
              <a:gd name="adj" fmla="val 251366"/>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99" name="Parenthèse fermante 98"/>
          <p:cNvSpPr>
            <a:spLocks/>
          </p:cNvSpPr>
          <p:nvPr/>
        </p:nvSpPr>
        <p:spPr bwMode="auto">
          <a:xfrm rot="5400000">
            <a:off x="4416930" y="4892165"/>
            <a:ext cx="85743" cy="2080281"/>
          </a:xfrm>
          <a:prstGeom prst="rightBracket">
            <a:avLst>
              <a:gd name="adj" fmla="val 23224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100" name="Parenthèse fermante 99"/>
          <p:cNvSpPr>
            <a:spLocks/>
          </p:cNvSpPr>
          <p:nvPr/>
        </p:nvSpPr>
        <p:spPr bwMode="auto">
          <a:xfrm rot="5400000">
            <a:off x="6344426" y="5169492"/>
            <a:ext cx="132122" cy="1522810"/>
          </a:xfrm>
          <a:prstGeom prst="rightBracket">
            <a:avLst>
              <a:gd name="adj" fmla="val 14071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cxnSp>
        <p:nvCxnSpPr>
          <p:cNvPr id="101" name="Connecteur droit avec flèche 100"/>
          <p:cNvCxnSpPr>
            <a:cxnSpLocks noChangeShapeType="1"/>
          </p:cNvCxnSpPr>
          <p:nvPr/>
        </p:nvCxnSpPr>
        <p:spPr bwMode="auto">
          <a:xfrm>
            <a:off x="4778958" y="597996"/>
            <a:ext cx="0" cy="5193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02" name="Rectangle à coins arrondis 101"/>
          <p:cNvSpPr>
            <a:spLocks noChangeArrowheads="1"/>
          </p:cNvSpPr>
          <p:nvPr/>
        </p:nvSpPr>
        <p:spPr bwMode="auto">
          <a:xfrm>
            <a:off x="4000382" y="1096989"/>
            <a:ext cx="1650152" cy="330321"/>
          </a:xfrm>
          <a:prstGeom prst="roundRect">
            <a:avLst>
              <a:gd name="adj" fmla="val 16667"/>
            </a:avLst>
          </a:prstGeom>
          <a:solidFill>
            <a:srgbClr val="FFC000"/>
          </a:solidFill>
          <a:ln w="9525">
            <a:solidFill>
              <a:srgbClr val="000000"/>
            </a:solidFill>
            <a:round/>
            <a:headEnd/>
            <a:tailEnd/>
          </a:ln>
        </p:spPr>
        <p:txBody>
          <a:bodyPr rot="0" vert="horz" wrap="square" lIns="91440" tIns="45720" rIns="91440" bIns="45720" anchor="t" anchorCtr="0" upright="1">
            <a:noAutofit/>
          </a:bodyPr>
          <a:lstStyle/>
          <a:p>
            <a:pPr algn="ctr">
              <a:spcAft>
                <a:spcPts val="0"/>
              </a:spcAft>
            </a:pPr>
            <a:r>
              <a:rPr lang="fr-FR" sz="800" b="1" dirty="0">
                <a:effectLst/>
                <a:latin typeface="Arial" panose="020B0604020202020204" pitchFamily="34" charset="0"/>
                <a:ea typeface="MS Mincho" panose="02020609040205080304" pitchFamily="49" charset="-128"/>
                <a:cs typeface="Times New Roman" panose="02020603050405020304" pitchFamily="18" charset="0"/>
              </a:rPr>
              <a:t>CONSEIL D’ADMINISTRATION</a:t>
            </a:r>
            <a:endParaRPr lang="fr-FR" sz="1000" dirty="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103" name="Connecteur droit avec flèche 102"/>
          <p:cNvCxnSpPr>
            <a:cxnSpLocks noChangeShapeType="1"/>
          </p:cNvCxnSpPr>
          <p:nvPr/>
        </p:nvCxnSpPr>
        <p:spPr bwMode="auto">
          <a:xfrm>
            <a:off x="4778958" y="1556625"/>
            <a:ext cx="0" cy="15883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04" name="Connecteur droit 103"/>
          <p:cNvCxnSpPr>
            <a:cxnSpLocks noChangeShapeType="1"/>
          </p:cNvCxnSpPr>
          <p:nvPr/>
        </p:nvCxnSpPr>
        <p:spPr bwMode="auto">
          <a:xfrm>
            <a:off x="2622196" y="2579913"/>
            <a:ext cx="1458644" cy="6325"/>
          </a:xfrm>
          <a:prstGeom prst="line">
            <a:avLst/>
          </a:prstGeom>
          <a:noFill/>
          <a:ln w="4445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05" name="Connecteur droit 104"/>
          <p:cNvCxnSpPr>
            <a:cxnSpLocks noChangeShapeType="1"/>
          </p:cNvCxnSpPr>
          <p:nvPr/>
        </p:nvCxnSpPr>
        <p:spPr bwMode="auto">
          <a:xfrm>
            <a:off x="2622196" y="545285"/>
            <a:ext cx="20191" cy="2016355"/>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cxnSp>
      <p:cxnSp>
        <p:nvCxnSpPr>
          <p:cNvPr id="106" name="Connecteur droit 105"/>
          <p:cNvCxnSpPr>
            <a:cxnSpLocks noChangeShapeType="1"/>
          </p:cNvCxnSpPr>
          <p:nvPr/>
        </p:nvCxnSpPr>
        <p:spPr bwMode="auto">
          <a:xfrm>
            <a:off x="4834024" y="3085935"/>
            <a:ext cx="0" cy="266785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cxnSp>
      <p:sp>
        <p:nvSpPr>
          <p:cNvPr id="107" name="Zone de texte 2472"/>
          <p:cNvSpPr txBox="1">
            <a:spLocks noChangeArrowheads="1"/>
          </p:cNvSpPr>
          <p:nvPr/>
        </p:nvSpPr>
        <p:spPr bwMode="auto">
          <a:xfrm>
            <a:off x="701650" y="371342"/>
            <a:ext cx="1782270" cy="743920"/>
          </a:xfrm>
          <a:prstGeom prst="rect">
            <a:avLst/>
          </a:prstGeom>
          <a:solidFill>
            <a:srgbClr val="FF0000"/>
          </a:solidFill>
          <a:ln w="9525">
            <a:noFill/>
            <a:miter lim="800000"/>
            <a:headEnd/>
            <a:tailEnd/>
          </a:ln>
          <a:extLst/>
        </p:spPr>
        <p:txBody>
          <a:bodyPr rot="0" vert="horz" wrap="square" lIns="91440" tIns="45720" rIns="91440" bIns="45720" anchor="t" anchorCtr="0" upright="1">
            <a:noAutofit/>
          </a:bodyPr>
          <a:lstStyle/>
          <a:p>
            <a:pPr algn="ctr">
              <a:spcAft>
                <a:spcPts val="0"/>
              </a:spcAft>
            </a:pPr>
            <a:r>
              <a:rPr lang="fr-CH" sz="1000" b="1" dirty="0">
                <a:solidFill>
                  <a:srgbClr val="FFFFFF"/>
                </a:solidFill>
                <a:effectLst/>
                <a:latin typeface="Tahoma" panose="020B0604030504040204" pitchFamily="34" charset="0"/>
                <a:ea typeface="MS Mincho" panose="02020609040205080304" pitchFamily="49" charset="-128"/>
                <a:cs typeface="Times New Roman" panose="02020603050405020304" pitchFamily="18" charset="0"/>
              </a:rPr>
              <a:t>Subvention d’équilibre de l’Etat pour l’accès </a:t>
            </a:r>
            <a:r>
              <a:rPr lang="fr-CH" sz="1000" b="1" u="sng" dirty="0">
                <a:solidFill>
                  <a:srgbClr val="FFFFFF"/>
                </a:solidFill>
                <a:effectLst/>
                <a:latin typeface="Tahoma" panose="020B0604030504040204" pitchFamily="34" charset="0"/>
                <a:ea typeface="MS Mincho" panose="02020609040205080304" pitchFamily="49" charset="-128"/>
                <a:cs typeface="Times New Roman" panose="02020603050405020304" pitchFamily="18" charset="0"/>
              </a:rPr>
              <a:t>universel </a:t>
            </a:r>
            <a:r>
              <a:rPr lang="fr-CH" sz="1000" b="1" dirty="0">
                <a:solidFill>
                  <a:srgbClr val="FFFFFF"/>
                </a:solidFill>
                <a:effectLst/>
                <a:latin typeface="Tahoma" panose="020B0604030504040204" pitchFamily="34" charset="0"/>
                <a:ea typeface="MS Mincho" panose="02020609040205080304" pitchFamily="49" charset="-128"/>
                <a:cs typeface="Times New Roman" panose="02020603050405020304" pitchFamily="18" charset="0"/>
              </a:rPr>
              <a:t> à un paquet de soins unique</a:t>
            </a:r>
            <a:endParaRPr lang="fr-FR" sz="1000" dirty="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108" name="Connecteur droit 107"/>
          <p:cNvCxnSpPr>
            <a:cxnSpLocks noChangeShapeType="1"/>
          </p:cNvCxnSpPr>
          <p:nvPr/>
        </p:nvCxnSpPr>
        <p:spPr bwMode="auto">
          <a:xfrm>
            <a:off x="2466175" y="545285"/>
            <a:ext cx="181107" cy="0"/>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cxnSp>
      <p:sp>
        <p:nvSpPr>
          <p:cNvPr id="109" name="Rectangle à coins arrondis 108"/>
          <p:cNvSpPr>
            <a:spLocks noChangeArrowheads="1"/>
          </p:cNvSpPr>
          <p:nvPr/>
        </p:nvSpPr>
        <p:spPr bwMode="auto">
          <a:xfrm>
            <a:off x="107504" y="5341948"/>
            <a:ext cx="2547120" cy="590358"/>
          </a:xfrm>
          <a:prstGeom prst="roundRect">
            <a:avLst>
              <a:gd name="adj" fmla="val 16667"/>
            </a:avLst>
          </a:prstGeom>
          <a:solidFill>
            <a:srgbClr val="CC99FF"/>
          </a:solidFill>
          <a:ln w="9525">
            <a:solidFill>
              <a:srgbClr val="6600CC"/>
            </a:solidFill>
            <a:round/>
            <a:headEnd/>
            <a:tailEnd/>
          </a:ln>
        </p:spPr>
        <p:txBody>
          <a:bodyPr rot="0" vert="horz" wrap="square" lIns="91440" tIns="45720" rIns="91440" bIns="45720" anchor="t" anchorCtr="0" upright="1">
            <a:noAutofit/>
          </a:bodyPr>
          <a:lstStyle/>
          <a:p>
            <a:pPr algn="ctr">
              <a:spcAft>
                <a:spcPts val="0"/>
              </a:spcAft>
            </a:pPr>
            <a:r>
              <a:rPr lang="fr-CH" sz="1100" b="1" dirty="0">
                <a:effectLst/>
                <a:latin typeface="Arial" panose="020B0604020202020204" pitchFamily="34" charset="0"/>
                <a:ea typeface="MS Mincho" panose="02020609040205080304" pitchFamily="49" charset="-128"/>
                <a:cs typeface="Times New Roman" panose="02020603050405020304" pitchFamily="18" charset="0"/>
              </a:rPr>
              <a:t>Financements internationaux pour l’accès universel au paquet de soins unique</a:t>
            </a:r>
            <a:endParaRPr lang="fr-FR" sz="1100" b="1" dirty="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110" name="Connecteur droit 109"/>
          <p:cNvCxnSpPr>
            <a:cxnSpLocks noChangeShapeType="1"/>
          </p:cNvCxnSpPr>
          <p:nvPr/>
        </p:nvCxnSpPr>
        <p:spPr bwMode="auto">
          <a:xfrm flipV="1">
            <a:off x="2732329" y="2885635"/>
            <a:ext cx="1343005" cy="12651"/>
          </a:xfrm>
          <a:prstGeom prst="line">
            <a:avLst/>
          </a:prstGeom>
          <a:noFill/>
          <a:ln w="9525">
            <a:solidFill>
              <a:srgbClr val="6600CC"/>
            </a:solidFill>
            <a:round/>
            <a:headEnd/>
            <a:tailEnd type="triangle" w="med" len="med"/>
          </a:ln>
          <a:extLst>
            <a:ext uri="{909E8E84-426E-40DD-AFC4-6F175D3DCCD1}">
              <a14:hiddenFill xmlns:a14="http://schemas.microsoft.com/office/drawing/2010/main">
                <a:noFill/>
              </a14:hiddenFill>
            </a:ext>
          </a:extLst>
        </p:spPr>
      </p:cxnSp>
      <p:cxnSp>
        <p:nvCxnSpPr>
          <p:cNvPr id="111" name="Connecteur droit 110"/>
          <p:cNvCxnSpPr>
            <a:cxnSpLocks noChangeShapeType="1"/>
          </p:cNvCxnSpPr>
          <p:nvPr/>
        </p:nvCxnSpPr>
        <p:spPr bwMode="auto">
          <a:xfrm flipH="1">
            <a:off x="2723151" y="2896177"/>
            <a:ext cx="9178" cy="2694565"/>
          </a:xfrm>
          <a:prstGeom prst="line">
            <a:avLst/>
          </a:prstGeom>
          <a:noFill/>
          <a:ln w="9525">
            <a:solidFill>
              <a:srgbClr val="6600CC"/>
            </a:solidFill>
            <a:round/>
            <a:headEnd/>
            <a:tailEnd/>
          </a:ln>
          <a:extLst>
            <a:ext uri="{909E8E84-426E-40DD-AFC4-6F175D3DCCD1}">
              <a14:hiddenFill xmlns:a14="http://schemas.microsoft.com/office/drawing/2010/main">
                <a:noFill/>
              </a14:hiddenFill>
            </a:ext>
          </a:extLst>
        </p:spPr>
      </p:cxnSp>
      <p:cxnSp>
        <p:nvCxnSpPr>
          <p:cNvPr id="112" name="Connecteur droit 111"/>
          <p:cNvCxnSpPr>
            <a:cxnSpLocks noChangeShapeType="1"/>
          </p:cNvCxnSpPr>
          <p:nvPr/>
        </p:nvCxnSpPr>
        <p:spPr bwMode="auto">
          <a:xfrm flipH="1">
            <a:off x="7376249" y="1652207"/>
            <a:ext cx="226995"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113" name="Connecteur droit 112"/>
          <p:cNvCxnSpPr>
            <a:cxnSpLocks noChangeShapeType="1"/>
          </p:cNvCxnSpPr>
          <p:nvPr/>
        </p:nvCxnSpPr>
        <p:spPr bwMode="auto">
          <a:xfrm flipH="1">
            <a:off x="7376249" y="2158229"/>
            <a:ext cx="226995"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114" name="Connecteur droit 113"/>
          <p:cNvCxnSpPr>
            <a:cxnSpLocks noChangeShapeType="1"/>
          </p:cNvCxnSpPr>
          <p:nvPr/>
        </p:nvCxnSpPr>
        <p:spPr bwMode="auto">
          <a:xfrm flipH="1">
            <a:off x="7376249" y="2664250"/>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115" name="Connecteur droit 114"/>
          <p:cNvCxnSpPr>
            <a:cxnSpLocks noChangeShapeType="1"/>
          </p:cNvCxnSpPr>
          <p:nvPr/>
        </p:nvCxnSpPr>
        <p:spPr bwMode="auto">
          <a:xfrm flipH="1">
            <a:off x="7385427" y="3033224"/>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116" name="Connecteur droit 115"/>
          <p:cNvCxnSpPr>
            <a:cxnSpLocks noChangeShapeType="1"/>
          </p:cNvCxnSpPr>
          <p:nvPr/>
        </p:nvCxnSpPr>
        <p:spPr bwMode="auto">
          <a:xfrm flipH="1">
            <a:off x="7376249" y="3412741"/>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117" name="Connecteur droit 116"/>
          <p:cNvCxnSpPr>
            <a:cxnSpLocks noChangeShapeType="1"/>
          </p:cNvCxnSpPr>
          <p:nvPr/>
        </p:nvCxnSpPr>
        <p:spPr bwMode="auto">
          <a:xfrm flipH="1">
            <a:off x="7385427" y="3802799"/>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118" name="Connecteur droit 117"/>
          <p:cNvCxnSpPr>
            <a:cxnSpLocks noChangeShapeType="1"/>
          </p:cNvCxnSpPr>
          <p:nvPr/>
        </p:nvCxnSpPr>
        <p:spPr bwMode="auto">
          <a:xfrm flipH="1">
            <a:off x="7376249" y="4182315"/>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119" name="Connecteur droit 118"/>
          <p:cNvCxnSpPr>
            <a:cxnSpLocks noChangeShapeType="1"/>
          </p:cNvCxnSpPr>
          <p:nvPr/>
        </p:nvCxnSpPr>
        <p:spPr bwMode="auto">
          <a:xfrm>
            <a:off x="7357894" y="1652207"/>
            <a:ext cx="0" cy="2524485"/>
          </a:xfrm>
          <a:prstGeom prst="line">
            <a:avLst/>
          </a:prstGeom>
          <a:noFill/>
          <a:ln w="9525">
            <a:solidFill>
              <a:sysClr val="windowText" lastClr="000000"/>
            </a:solidFill>
            <a:prstDash val="dash"/>
            <a:round/>
            <a:headEnd/>
            <a:tailEnd/>
          </a:ln>
          <a:extLst>
            <a:ext uri="{909E8E84-426E-40DD-AFC4-6F175D3DCCD1}">
              <a14:hiddenFill xmlns:a14="http://schemas.microsoft.com/office/drawing/2010/main">
                <a:noFill/>
              </a14:hiddenFill>
            </a:ext>
          </a:extLst>
        </p:spPr>
      </p:cxnSp>
      <p:cxnSp>
        <p:nvCxnSpPr>
          <p:cNvPr id="120" name="Connecteur droit 119"/>
          <p:cNvCxnSpPr>
            <a:cxnSpLocks noChangeShapeType="1"/>
          </p:cNvCxnSpPr>
          <p:nvPr/>
        </p:nvCxnSpPr>
        <p:spPr bwMode="auto">
          <a:xfrm flipH="1">
            <a:off x="7403782" y="5700380"/>
            <a:ext cx="502327" cy="0"/>
          </a:xfrm>
          <a:prstGeom prst="line">
            <a:avLst/>
          </a:prstGeom>
          <a:noFill/>
          <a:ln w="9525">
            <a:solidFill>
              <a:srgbClr val="C0504D">
                <a:lumMod val="75000"/>
              </a:srgbClr>
            </a:solidFill>
            <a:prstDash val="dash"/>
            <a:round/>
            <a:headEnd/>
            <a:tailEnd type="triangle" w="med" len="med"/>
          </a:ln>
          <a:extLst>
            <a:ext uri="{909E8E84-426E-40DD-AFC4-6F175D3DCCD1}">
              <a14:hiddenFill xmlns:a14="http://schemas.microsoft.com/office/drawing/2010/main">
                <a:noFill/>
              </a14:hiddenFill>
            </a:ext>
          </a:extLst>
        </p:spPr>
      </p:cxnSp>
      <p:cxnSp>
        <p:nvCxnSpPr>
          <p:cNvPr id="121" name="Connecteur droit 120"/>
          <p:cNvCxnSpPr>
            <a:cxnSpLocks noChangeShapeType="1"/>
          </p:cNvCxnSpPr>
          <p:nvPr/>
        </p:nvCxnSpPr>
        <p:spPr bwMode="auto">
          <a:xfrm flipH="1">
            <a:off x="7201873" y="4698879"/>
            <a:ext cx="702401" cy="12651"/>
          </a:xfrm>
          <a:prstGeom prst="line">
            <a:avLst/>
          </a:prstGeom>
          <a:noFill/>
          <a:ln w="9525">
            <a:solidFill>
              <a:srgbClr val="C0504D">
                <a:lumMod val="75000"/>
              </a:srgbClr>
            </a:solidFill>
            <a:prstDash val="dash"/>
            <a:round/>
            <a:headEnd/>
            <a:tailEnd type="triangle" w="med" len="med"/>
          </a:ln>
          <a:extLst>
            <a:ext uri="{909E8E84-426E-40DD-AFC4-6F175D3DCCD1}">
              <a14:hiddenFill xmlns:a14="http://schemas.microsoft.com/office/drawing/2010/main">
                <a:noFill/>
              </a14:hiddenFill>
            </a:ext>
          </a:extLst>
        </p:spPr>
      </p:cxnSp>
      <p:cxnSp>
        <p:nvCxnSpPr>
          <p:cNvPr id="122" name="Connecteur droit 121"/>
          <p:cNvCxnSpPr>
            <a:cxnSpLocks noChangeShapeType="1"/>
          </p:cNvCxnSpPr>
          <p:nvPr/>
        </p:nvCxnSpPr>
        <p:spPr bwMode="auto">
          <a:xfrm>
            <a:off x="7899378" y="4308820"/>
            <a:ext cx="0" cy="1393668"/>
          </a:xfrm>
          <a:prstGeom prst="line">
            <a:avLst/>
          </a:prstGeom>
          <a:noFill/>
          <a:ln w="9525">
            <a:solidFill>
              <a:srgbClr val="C0504D">
                <a:lumMod val="75000"/>
              </a:srgbClr>
            </a:solidFill>
            <a:prstDash val="dash"/>
            <a:round/>
            <a:headEnd/>
            <a:tailEnd/>
          </a:ln>
          <a:extLst>
            <a:ext uri="{909E8E84-426E-40DD-AFC4-6F175D3DCCD1}">
              <a14:hiddenFill xmlns:a14="http://schemas.microsoft.com/office/drawing/2010/main">
                <a:noFill/>
              </a14:hiddenFill>
            </a:ext>
          </a:extLst>
        </p:spPr>
      </p:cxnSp>
      <p:sp>
        <p:nvSpPr>
          <p:cNvPr id="123" name="Parenthèse fermante 122"/>
          <p:cNvSpPr>
            <a:spLocks/>
          </p:cNvSpPr>
          <p:nvPr/>
        </p:nvSpPr>
        <p:spPr bwMode="auto">
          <a:xfrm rot="5400000">
            <a:off x="8188244" y="5093542"/>
            <a:ext cx="74498" cy="1622007"/>
          </a:xfrm>
          <a:prstGeom prst="rightBracket">
            <a:avLst>
              <a:gd name="adj" fmla="val 14071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124" name="Parenthèse fermante 123"/>
          <p:cNvSpPr>
            <a:spLocks/>
          </p:cNvSpPr>
          <p:nvPr/>
        </p:nvSpPr>
        <p:spPr>
          <a:xfrm>
            <a:off x="8269813" y="1134940"/>
            <a:ext cx="45719" cy="3108519"/>
          </a:xfrm>
          <a:prstGeom prst="rightBracket">
            <a:avLst/>
          </a:prstGeom>
          <a:noFill/>
          <a:ln w="952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125" name="Connecteur droit 124"/>
          <p:cNvCxnSpPr>
            <a:cxnSpLocks noChangeShapeType="1"/>
          </p:cNvCxnSpPr>
          <p:nvPr/>
        </p:nvCxnSpPr>
        <p:spPr bwMode="auto">
          <a:xfrm flipV="1">
            <a:off x="4834024" y="5742548"/>
            <a:ext cx="1475776" cy="2108"/>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126" name="Connecteur droit 125"/>
          <p:cNvCxnSpPr>
            <a:cxnSpLocks noChangeShapeType="1"/>
          </p:cNvCxnSpPr>
          <p:nvPr/>
        </p:nvCxnSpPr>
        <p:spPr bwMode="auto">
          <a:xfrm flipV="1">
            <a:off x="5182777" y="3085935"/>
            <a:ext cx="0" cy="428010"/>
          </a:xfrm>
          <a:prstGeom prst="line">
            <a:avLst/>
          </a:prstGeom>
          <a:noFill/>
          <a:ln w="9525">
            <a:solidFill>
              <a:srgbClr val="22A872"/>
            </a:solidFill>
            <a:prstDash val="dash"/>
            <a:round/>
            <a:headEnd/>
            <a:tailEnd type="triangle" w="med" len="med"/>
          </a:ln>
          <a:extLst>
            <a:ext uri="{909E8E84-426E-40DD-AFC4-6F175D3DCCD1}">
              <a14:hiddenFill xmlns:a14="http://schemas.microsoft.com/office/drawing/2010/main">
                <a:noFill/>
              </a14:hiddenFill>
            </a:ext>
          </a:extLst>
        </p:spPr>
      </p:cxnSp>
      <p:cxnSp>
        <p:nvCxnSpPr>
          <p:cNvPr id="127" name="Connecteur droit 126"/>
          <p:cNvCxnSpPr>
            <a:cxnSpLocks noChangeShapeType="1"/>
          </p:cNvCxnSpPr>
          <p:nvPr/>
        </p:nvCxnSpPr>
        <p:spPr bwMode="auto">
          <a:xfrm>
            <a:off x="5182777" y="3507620"/>
            <a:ext cx="1538796" cy="0"/>
          </a:xfrm>
          <a:prstGeom prst="line">
            <a:avLst/>
          </a:prstGeom>
          <a:noFill/>
          <a:ln w="9525">
            <a:solidFill>
              <a:srgbClr val="22A872"/>
            </a:solidFill>
            <a:prstDash val="dash"/>
            <a:round/>
            <a:headEnd/>
            <a:tailEnd/>
          </a:ln>
          <a:extLst>
            <a:ext uri="{909E8E84-426E-40DD-AFC4-6F175D3DCCD1}">
              <a14:hiddenFill xmlns:a14="http://schemas.microsoft.com/office/drawing/2010/main">
                <a:noFill/>
              </a14:hiddenFill>
            </a:ext>
          </a:extLst>
        </p:spPr>
      </p:cxnSp>
      <p:cxnSp>
        <p:nvCxnSpPr>
          <p:cNvPr id="128" name="Connecteur droit 127"/>
          <p:cNvCxnSpPr>
            <a:cxnSpLocks noChangeShapeType="1"/>
          </p:cNvCxnSpPr>
          <p:nvPr/>
        </p:nvCxnSpPr>
        <p:spPr bwMode="auto">
          <a:xfrm>
            <a:off x="6724632" y="3507620"/>
            <a:ext cx="6118" cy="913650"/>
          </a:xfrm>
          <a:prstGeom prst="line">
            <a:avLst/>
          </a:prstGeom>
          <a:noFill/>
          <a:ln w="9525">
            <a:solidFill>
              <a:srgbClr val="22A872"/>
            </a:solidFill>
            <a:prstDash val="dash"/>
            <a:round/>
            <a:headEnd/>
            <a:tailEnd type="triangle" w="med" len="med"/>
          </a:ln>
          <a:extLst>
            <a:ext uri="{909E8E84-426E-40DD-AFC4-6F175D3DCCD1}">
              <a14:hiddenFill xmlns:a14="http://schemas.microsoft.com/office/drawing/2010/main">
                <a:noFill/>
              </a14:hiddenFill>
            </a:ext>
          </a:extLst>
        </p:spPr>
      </p:cxnSp>
      <p:cxnSp>
        <p:nvCxnSpPr>
          <p:cNvPr id="129" name="Connecteur droit 128"/>
          <p:cNvCxnSpPr>
            <a:cxnSpLocks noChangeShapeType="1"/>
          </p:cNvCxnSpPr>
          <p:nvPr/>
        </p:nvCxnSpPr>
        <p:spPr bwMode="auto">
          <a:xfrm>
            <a:off x="6908186" y="4930805"/>
            <a:ext cx="0" cy="539054"/>
          </a:xfrm>
          <a:prstGeom prst="line">
            <a:avLst/>
          </a:prstGeom>
          <a:noFill/>
          <a:ln w="9525">
            <a:solidFill>
              <a:srgbClr val="C0504D">
                <a:lumMod val="75000"/>
              </a:srgbClr>
            </a:solidFill>
            <a:prstDash val="dash"/>
            <a:round/>
            <a:headEnd type="triangle" w="med" len="med"/>
            <a:tailEnd type="triangle" w="med" len="med"/>
          </a:ln>
          <a:extLst>
            <a:ext uri="{909E8E84-426E-40DD-AFC4-6F175D3DCCD1}">
              <a14:hiddenFill xmlns:a14="http://schemas.microsoft.com/office/drawing/2010/main">
                <a:noFill/>
              </a14:hiddenFill>
            </a:ext>
          </a:extLst>
        </p:spPr>
      </p:cxnSp>
      <p:sp>
        <p:nvSpPr>
          <p:cNvPr id="130" name="Rectangle à coins arrondis 129"/>
          <p:cNvSpPr>
            <a:spLocks noChangeArrowheads="1"/>
          </p:cNvSpPr>
          <p:nvPr/>
        </p:nvSpPr>
        <p:spPr bwMode="auto">
          <a:xfrm>
            <a:off x="6082192" y="3729004"/>
            <a:ext cx="1173523" cy="347890"/>
          </a:xfrm>
          <a:prstGeom prst="roundRect">
            <a:avLst>
              <a:gd name="adj" fmla="val 16667"/>
            </a:avLst>
          </a:prstGeom>
          <a:solidFill>
            <a:srgbClr val="FFC000"/>
          </a:solidFill>
          <a:ln w="9525">
            <a:solidFill>
              <a:srgbClr val="000000"/>
            </a:solidFill>
            <a:round/>
            <a:headEnd/>
            <a:tailEnd/>
          </a:ln>
        </p:spPr>
        <p:txBody>
          <a:bodyPr rot="0" vert="horz" wrap="square" lIns="91440" tIns="45720" rIns="91440" bIns="45720" anchor="t" anchorCtr="0" upright="1">
            <a:noAutofit/>
          </a:bodyPr>
          <a:lstStyle/>
          <a:p>
            <a:pPr algn="ctr">
              <a:spcAft>
                <a:spcPts val="0"/>
              </a:spcAft>
            </a:pPr>
            <a:r>
              <a:rPr lang="fr-FR" sz="800" b="1">
                <a:effectLst/>
                <a:latin typeface="Arial" panose="020B0604020202020204" pitchFamily="34" charset="0"/>
                <a:ea typeface="MS Mincho" panose="02020609040205080304" pitchFamily="49" charset="-128"/>
                <a:cs typeface="Times New Roman" panose="02020603050405020304" pitchFamily="18" charset="0"/>
              </a:rPr>
              <a:t>COMITE DE REGION</a:t>
            </a:r>
            <a:endParaRPr lang="fr-FR" sz="100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131" name="Connecteur droit 130"/>
          <p:cNvCxnSpPr>
            <a:cxnSpLocks noChangeShapeType="1"/>
          </p:cNvCxnSpPr>
          <p:nvPr/>
        </p:nvCxnSpPr>
        <p:spPr bwMode="auto">
          <a:xfrm>
            <a:off x="2319330" y="1849591"/>
            <a:ext cx="244739"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132" name="Rectangle à coins arrondis 131"/>
          <p:cNvSpPr>
            <a:spLocks noChangeArrowheads="1"/>
          </p:cNvSpPr>
          <p:nvPr/>
        </p:nvSpPr>
        <p:spPr bwMode="auto">
          <a:xfrm>
            <a:off x="1721908" y="3423994"/>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IMF</a:t>
            </a:r>
            <a:endParaRPr lang="fr-FR" sz="1200" dirty="0">
              <a:solidFill>
                <a:schemeClr val="bg1"/>
              </a:solidFill>
            </a:endParaRPr>
          </a:p>
        </p:txBody>
      </p:sp>
      <p:sp>
        <p:nvSpPr>
          <p:cNvPr id="133" name="Rectangle à coins arrondis 132"/>
          <p:cNvSpPr>
            <a:spLocks noChangeArrowheads="1"/>
          </p:cNvSpPr>
          <p:nvPr/>
        </p:nvSpPr>
        <p:spPr bwMode="auto">
          <a:xfrm>
            <a:off x="1734281" y="3945116"/>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Taxes</a:t>
            </a:r>
            <a:endParaRPr lang="fr-FR" sz="1200" dirty="0">
              <a:solidFill>
                <a:schemeClr val="bg1"/>
              </a:solidFill>
            </a:endParaRPr>
          </a:p>
        </p:txBody>
      </p:sp>
      <p:sp>
        <p:nvSpPr>
          <p:cNvPr id="134" name="Rectangle à coins arrondis 133"/>
          <p:cNvSpPr>
            <a:spLocks noChangeArrowheads="1"/>
          </p:cNvSpPr>
          <p:nvPr/>
        </p:nvSpPr>
        <p:spPr bwMode="auto">
          <a:xfrm>
            <a:off x="1731957" y="4477494"/>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GA</a:t>
            </a:r>
            <a:endParaRPr lang="fr-FR" sz="1200" dirty="0">
              <a:solidFill>
                <a:schemeClr val="bg1"/>
              </a:solidFill>
            </a:endParaRPr>
          </a:p>
        </p:txBody>
      </p:sp>
      <p:sp>
        <p:nvSpPr>
          <p:cNvPr id="135" name="Rectangle à coins arrondis 134"/>
          <p:cNvSpPr>
            <a:spLocks noChangeArrowheads="1"/>
          </p:cNvSpPr>
          <p:nvPr/>
        </p:nvSpPr>
        <p:spPr bwMode="auto">
          <a:xfrm>
            <a:off x="3953882" y="225036"/>
            <a:ext cx="1650152" cy="372960"/>
          </a:xfrm>
          <a:prstGeom prst="roundRect">
            <a:avLst>
              <a:gd name="adj" fmla="val 16667"/>
            </a:avLst>
          </a:prstGeom>
          <a:solidFill>
            <a:srgbClr val="FFC000"/>
          </a:solidFill>
          <a:ln w="9525">
            <a:solidFill>
              <a:srgbClr val="000000"/>
            </a:solidFill>
            <a:round/>
            <a:headEnd/>
            <a:tailEnd/>
          </a:ln>
        </p:spPr>
        <p:txBody>
          <a:bodyPr rot="0" vert="horz" wrap="square" lIns="91440" tIns="45720" rIns="91440" bIns="45720" anchor="t" anchorCtr="0" upright="1">
            <a:noAutofit/>
          </a:bodyPr>
          <a:lstStyle/>
          <a:p>
            <a:pPr algn="ctr">
              <a:spcAft>
                <a:spcPts val="0"/>
              </a:spcAft>
            </a:pPr>
            <a:r>
              <a:rPr lang="fr-FR" sz="800" b="1" dirty="0">
                <a:effectLst/>
                <a:latin typeface="Arial" panose="020B0604020202020204" pitchFamily="34" charset="0"/>
                <a:ea typeface="MS Mincho" panose="02020609040205080304" pitchFamily="49" charset="-128"/>
                <a:cs typeface="Times New Roman" panose="02020603050405020304" pitchFamily="18" charset="0"/>
              </a:rPr>
              <a:t>CONSEIL </a:t>
            </a:r>
            <a:r>
              <a:rPr lang="fr-FR" sz="800" b="1" dirty="0" smtClean="0">
                <a:effectLst/>
                <a:latin typeface="Arial" panose="020B0604020202020204" pitchFamily="34" charset="0"/>
                <a:ea typeface="MS Mincho" panose="02020609040205080304" pitchFamily="49" charset="-128"/>
                <a:cs typeface="Times New Roman" panose="02020603050405020304" pitchFamily="18" charset="0"/>
              </a:rPr>
              <a:t>D’ORIENTATION ET DE SURVEILLANCE</a:t>
            </a:r>
          </a:p>
          <a:p>
            <a:pPr algn="ctr">
              <a:spcAft>
                <a:spcPts val="0"/>
              </a:spcAft>
            </a:pPr>
            <a:endParaRPr lang="fr-FR" sz="10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136" name="ZoneTexte 135"/>
          <p:cNvSpPr txBox="1"/>
          <p:nvPr/>
        </p:nvSpPr>
        <p:spPr>
          <a:xfrm>
            <a:off x="7606974" y="1427310"/>
            <a:ext cx="400110" cy="2749382"/>
          </a:xfrm>
          <a:prstGeom prst="rect">
            <a:avLst/>
          </a:prstGeom>
          <a:solidFill>
            <a:schemeClr val="accent1">
              <a:lumMod val="20000"/>
              <a:lumOff val="80000"/>
            </a:schemeClr>
          </a:solidFill>
        </p:spPr>
        <p:txBody>
          <a:bodyPr vert="vert270" wrap="square" rtlCol="0">
            <a:spAutoFit/>
          </a:bodyPr>
          <a:lstStyle/>
          <a:p>
            <a:r>
              <a:rPr lang="fr-FR" sz="1400" dirty="0" smtClean="0"/>
              <a:t>Poste d’enregistrement biométrique</a:t>
            </a:r>
            <a:endParaRPr lang="fr-FR" sz="1400" dirty="0"/>
          </a:p>
        </p:txBody>
      </p:sp>
      <p:sp>
        <p:nvSpPr>
          <p:cNvPr id="137" name="ZoneTexte 136"/>
          <p:cNvSpPr txBox="1"/>
          <p:nvPr/>
        </p:nvSpPr>
        <p:spPr>
          <a:xfrm>
            <a:off x="8610402" y="597996"/>
            <a:ext cx="461665" cy="3610673"/>
          </a:xfrm>
          <a:prstGeom prst="rect">
            <a:avLst/>
          </a:prstGeom>
          <a:noFill/>
        </p:spPr>
        <p:txBody>
          <a:bodyPr vert="vert270" wrap="square" rtlCol="0">
            <a:spAutoFit/>
          </a:bodyPr>
          <a:lstStyle/>
          <a:p>
            <a:r>
              <a:rPr lang="fr-FR" dirty="0" smtClean="0"/>
              <a:t>Toutes les catégories de population</a:t>
            </a:r>
            <a:endParaRPr lang="fr-FR" dirty="0"/>
          </a:p>
        </p:txBody>
      </p:sp>
      <p:cxnSp>
        <p:nvCxnSpPr>
          <p:cNvPr id="138" name="Connecteur droit avec flèche 137"/>
          <p:cNvCxnSpPr/>
          <p:nvPr/>
        </p:nvCxnSpPr>
        <p:spPr>
          <a:xfrm flipH="1">
            <a:off x="8345638" y="2423187"/>
            <a:ext cx="4028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9" name="Rectangle à coins arrondis 138"/>
          <p:cNvSpPr>
            <a:spLocks noChangeArrowheads="1"/>
          </p:cNvSpPr>
          <p:nvPr/>
        </p:nvSpPr>
        <p:spPr bwMode="auto">
          <a:xfrm>
            <a:off x="1283314" y="2257412"/>
            <a:ext cx="1007713" cy="320423"/>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000" dirty="0" smtClean="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CNPS</a:t>
            </a:r>
            <a:endParaRPr lang="fr-FR"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140" name="Connecteur droit 139"/>
          <p:cNvCxnSpPr>
            <a:cxnSpLocks noChangeShapeType="1"/>
          </p:cNvCxnSpPr>
          <p:nvPr/>
        </p:nvCxnSpPr>
        <p:spPr bwMode="auto">
          <a:xfrm>
            <a:off x="2325450" y="2474492"/>
            <a:ext cx="244739"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141" name="Connecteur droit 140"/>
          <p:cNvCxnSpPr>
            <a:cxnSpLocks noChangeShapeType="1"/>
          </p:cNvCxnSpPr>
          <p:nvPr/>
        </p:nvCxnSpPr>
        <p:spPr bwMode="auto">
          <a:xfrm>
            <a:off x="2388400" y="1304317"/>
            <a:ext cx="244739"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142" name="ZoneTexte 141"/>
          <p:cNvSpPr txBox="1"/>
          <p:nvPr/>
        </p:nvSpPr>
        <p:spPr>
          <a:xfrm>
            <a:off x="4069216" y="1849591"/>
            <a:ext cx="1533040" cy="276999"/>
          </a:xfrm>
          <a:prstGeom prst="rect">
            <a:avLst/>
          </a:prstGeom>
          <a:noFill/>
        </p:spPr>
        <p:txBody>
          <a:bodyPr wrap="square" rtlCol="0">
            <a:spAutoFit/>
          </a:bodyPr>
          <a:lstStyle/>
          <a:p>
            <a:pPr algn="ctr"/>
            <a:r>
              <a:rPr lang="fr-FR" sz="1200" b="1" dirty="0" smtClean="0"/>
              <a:t>Direction Générale </a:t>
            </a:r>
            <a:endParaRPr lang="fr-FR" sz="1200" b="1" dirty="0"/>
          </a:p>
        </p:txBody>
      </p:sp>
      <p:sp>
        <p:nvSpPr>
          <p:cNvPr id="143" name="Rectangle à coins arrondis 142"/>
          <p:cNvSpPr>
            <a:spLocks noChangeArrowheads="1"/>
          </p:cNvSpPr>
          <p:nvPr/>
        </p:nvSpPr>
        <p:spPr bwMode="auto">
          <a:xfrm>
            <a:off x="1721907" y="4846063"/>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CTD</a:t>
            </a:r>
            <a:endParaRPr lang="fr-FR" sz="1200" dirty="0">
              <a:solidFill>
                <a:schemeClr val="bg1"/>
              </a:solidFill>
            </a:endParaRPr>
          </a:p>
        </p:txBody>
      </p:sp>
      <p:cxnSp>
        <p:nvCxnSpPr>
          <p:cNvPr id="144" name="Connecteur droit 143"/>
          <p:cNvCxnSpPr>
            <a:cxnSpLocks noChangeShapeType="1"/>
          </p:cNvCxnSpPr>
          <p:nvPr/>
        </p:nvCxnSpPr>
        <p:spPr bwMode="auto">
          <a:xfrm>
            <a:off x="2291027" y="4979249"/>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145" name="ZoneTexte 144"/>
          <p:cNvSpPr txBox="1"/>
          <p:nvPr/>
        </p:nvSpPr>
        <p:spPr>
          <a:xfrm>
            <a:off x="107503" y="1304317"/>
            <a:ext cx="1313944" cy="261610"/>
          </a:xfrm>
          <a:prstGeom prst="rect">
            <a:avLst/>
          </a:prstGeom>
          <a:noFill/>
        </p:spPr>
        <p:txBody>
          <a:bodyPr wrap="square" rtlCol="0">
            <a:spAutoFit/>
          </a:bodyPr>
          <a:lstStyle/>
          <a:p>
            <a:r>
              <a:rPr lang="fr-FR" sz="1100" dirty="0" smtClean="0"/>
              <a:t>Cotisations salariés</a:t>
            </a:r>
            <a:endParaRPr lang="fr-FR" sz="1100" dirty="0"/>
          </a:p>
        </p:txBody>
      </p:sp>
      <p:sp>
        <p:nvSpPr>
          <p:cNvPr id="146" name="ZoneTexte 145"/>
          <p:cNvSpPr txBox="1"/>
          <p:nvPr/>
        </p:nvSpPr>
        <p:spPr>
          <a:xfrm>
            <a:off x="18795" y="1662453"/>
            <a:ext cx="1313944" cy="430887"/>
          </a:xfrm>
          <a:prstGeom prst="rect">
            <a:avLst/>
          </a:prstGeom>
          <a:noFill/>
        </p:spPr>
        <p:txBody>
          <a:bodyPr wrap="square" rtlCol="0">
            <a:spAutoFit/>
          </a:bodyPr>
          <a:lstStyle/>
          <a:p>
            <a:r>
              <a:rPr lang="fr-FR" sz="1100" dirty="0" smtClean="0"/>
              <a:t>Cotisations Agents Etat</a:t>
            </a:r>
            <a:endParaRPr lang="fr-FR" sz="1100" dirty="0"/>
          </a:p>
        </p:txBody>
      </p:sp>
      <p:sp>
        <p:nvSpPr>
          <p:cNvPr id="147" name="ZoneTexte 146"/>
          <p:cNvSpPr txBox="1"/>
          <p:nvPr/>
        </p:nvSpPr>
        <p:spPr>
          <a:xfrm>
            <a:off x="13429" y="2303308"/>
            <a:ext cx="1313944" cy="430887"/>
          </a:xfrm>
          <a:prstGeom prst="rect">
            <a:avLst/>
          </a:prstGeom>
          <a:noFill/>
        </p:spPr>
        <p:txBody>
          <a:bodyPr wrap="square" rtlCol="0">
            <a:spAutoFit/>
          </a:bodyPr>
          <a:lstStyle/>
          <a:p>
            <a:r>
              <a:rPr lang="fr-FR" sz="1100" dirty="0" smtClean="0"/>
              <a:t>Retraités secteur privé</a:t>
            </a:r>
            <a:endParaRPr lang="fr-FR" sz="1100" dirty="0"/>
          </a:p>
        </p:txBody>
      </p:sp>
      <p:sp>
        <p:nvSpPr>
          <p:cNvPr id="148" name="ZoneTexte 147"/>
          <p:cNvSpPr txBox="1"/>
          <p:nvPr/>
        </p:nvSpPr>
        <p:spPr>
          <a:xfrm>
            <a:off x="93736" y="3776769"/>
            <a:ext cx="1313944" cy="600164"/>
          </a:xfrm>
          <a:prstGeom prst="rect">
            <a:avLst/>
          </a:prstGeom>
          <a:noFill/>
        </p:spPr>
        <p:txBody>
          <a:bodyPr wrap="square" rtlCol="0">
            <a:spAutoFit/>
          </a:bodyPr>
          <a:lstStyle/>
          <a:p>
            <a:r>
              <a:rPr lang="fr-FR" sz="1100" dirty="0" smtClean="0"/>
              <a:t>Cotisations travailleurs indépendants</a:t>
            </a:r>
            <a:endParaRPr lang="fr-FR" sz="1100" dirty="0"/>
          </a:p>
        </p:txBody>
      </p:sp>
      <p:sp>
        <p:nvSpPr>
          <p:cNvPr id="149" name="ZoneTexte 148"/>
          <p:cNvSpPr txBox="1"/>
          <p:nvPr/>
        </p:nvSpPr>
        <p:spPr>
          <a:xfrm>
            <a:off x="6309800" y="5435414"/>
            <a:ext cx="1048094" cy="461665"/>
          </a:xfrm>
          <a:prstGeom prst="rect">
            <a:avLst/>
          </a:prstGeom>
          <a:noFill/>
        </p:spPr>
        <p:txBody>
          <a:bodyPr wrap="square" rtlCol="0">
            <a:spAutoFit/>
          </a:bodyPr>
          <a:lstStyle/>
          <a:p>
            <a:r>
              <a:rPr lang="fr-FR" sz="1200" dirty="0" smtClean="0"/>
              <a:t>Prestataires de soins</a:t>
            </a:r>
            <a:endParaRPr lang="fr-FR" sz="1200" dirty="0"/>
          </a:p>
        </p:txBody>
      </p:sp>
      <p:sp>
        <p:nvSpPr>
          <p:cNvPr id="150" name="ZoneTexte 149"/>
          <p:cNvSpPr txBox="1"/>
          <p:nvPr/>
        </p:nvSpPr>
        <p:spPr>
          <a:xfrm>
            <a:off x="4846716" y="5454018"/>
            <a:ext cx="1313944" cy="261610"/>
          </a:xfrm>
          <a:prstGeom prst="rect">
            <a:avLst/>
          </a:prstGeom>
          <a:noFill/>
        </p:spPr>
        <p:txBody>
          <a:bodyPr wrap="square" rtlCol="0">
            <a:spAutoFit/>
          </a:bodyPr>
          <a:lstStyle/>
          <a:p>
            <a:r>
              <a:rPr lang="fr-FR" sz="1100" dirty="0" smtClean="0"/>
              <a:t>Financement</a:t>
            </a:r>
            <a:endParaRPr lang="fr-FR" sz="1100" dirty="0"/>
          </a:p>
        </p:txBody>
      </p:sp>
      <p:sp>
        <p:nvSpPr>
          <p:cNvPr id="151" name="ZoneTexte 150"/>
          <p:cNvSpPr txBox="1"/>
          <p:nvPr/>
        </p:nvSpPr>
        <p:spPr>
          <a:xfrm>
            <a:off x="701649" y="6151871"/>
            <a:ext cx="1645216" cy="261610"/>
          </a:xfrm>
          <a:prstGeom prst="rect">
            <a:avLst/>
          </a:prstGeom>
          <a:noFill/>
        </p:spPr>
        <p:txBody>
          <a:bodyPr wrap="square" rtlCol="0">
            <a:spAutoFit/>
          </a:bodyPr>
          <a:lstStyle/>
          <a:p>
            <a:r>
              <a:rPr lang="fr-FR" sz="1100" dirty="0" smtClean="0"/>
              <a:t>Source de financement</a:t>
            </a:r>
            <a:endParaRPr lang="fr-FR" sz="1100" dirty="0"/>
          </a:p>
        </p:txBody>
      </p:sp>
      <p:sp>
        <p:nvSpPr>
          <p:cNvPr id="152" name="ZoneTexte 151"/>
          <p:cNvSpPr txBox="1"/>
          <p:nvPr/>
        </p:nvSpPr>
        <p:spPr>
          <a:xfrm>
            <a:off x="4000382" y="6042649"/>
            <a:ext cx="1313944" cy="261610"/>
          </a:xfrm>
          <a:prstGeom prst="rect">
            <a:avLst/>
          </a:prstGeom>
          <a:noFill/>
        </p:spPr>
        <p:txBody>
          <a:bodyPr wrap="square" rtlCol="0">
            <a:spAutoFit/>
          </a:bodyPr>
          <a:lstStyle/>
          <a:p>
            <a:r>
              <a:rPr lang="fr-FR" sz="1100" dirty="0" smtClean="0"/>
              <a:t>Ingénierie</a:t>
            </a:r>
            <a:endParaRPr lang="fr-FR" sz="1100" dirty="0"/>
          </a:p>
        </p:txBody>
      </p:sp>
      <p:sp>
        <p:nvSpPr>
          <p:cNvPr id="153" name="ZoneTexte 152"/>
          <p:cNvSpPr txBox="1"/>
          <p:nvPr/>
        </p:nvSpPr>
        <p:spPr>
          <a:xfrm>
            <a:off x="5467062" y="6056496"/>
            <a:ext cx="1704830" cy="261610"/>
          </a:xfrm>
          <a:prstGeom prst="rect">
            <a:avLst/>
          </a:prstGeom>
          <a:noFill/>
        </p:spPr>
        <p:txBody>
          <a:bodyPr wrap="square" rtlCol="0">
            <a:spAutoFit/>
          </a:bodyPr>
          <a:lstStyle/>
          <a:p>
            <a:r>
              <a:rPr lang="fr-FR" sz="1100" dirty="0" smtClean="0"/>
              <a:t>Gestion des prestations</a:t>
            </a:r>
            <a:endParaRPr lang="fr-FR" sz="1100" dirty="0"/>
          </a:p>
        </p:txBody>
      </p:sp>
      <p:sp>
        <p:nvSpPr>
          <p:cNvPr id="154" name="ZoneTexte 153"/>
          <p:cNvSpPr txBox="1"/>
          <p:nvPr/>
        </p:nvSpPr>
        <p:spPr>
          <a:xfrm>
            <a:off x="7658560" y="6001278"/>
            <a:ext cx="1313944" cy="261610"/>
          </a:xfrm>
          <a:prstGeom prst="rect">
            <a:avLst/>
          </a:prstGeom>
          <a:noFill/>
        </p:spPr>
        <p:txBody>
          <a:bodyPr wrap="square" rtlCol="0">
            <a:spAutoFit/>
          </a:bodyPr>
          <a:lstStyle/>
          <a:p>
            <a:r>
              <a:rPr lang="fr-FR" sz="1100" dirty="0" smtClean="0"/>
              <a:t>Affiliation</a:t>
            </a:r>
            <a:endParaRPr lang="fr-FR" sz="1100" dirty="0"/>
          </a:p>
        </p:txBody>
      </p:sp>
    </p:spTree>
    <p:extLst>
      <p:ext uri="{BB962C8B-B14F-4D97-AF65-F5344CB8AC3E}">
        <p14:creationId xmlns:p14="http://schemas.microsoft.com/office/powerpoint/2010/main" val="2033057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1368152"/>
          </a:xfrm>
        </p:spPr>
        <p:txBody>
          <a:bodyPr>
            <a:normAutofit fontScale="90000"/>
          </a:bodyPr>
          <a:lstStyle/>
          <a:p>
            <a:pPr lvl="0"/>
            <a:r>
              <a:rPr lang="fr-CH" sz="4000" dirty="0">
                <a:solidFill>
                  <a:srgbClr val="00B050"/>
                </a:solidFill>
              </a:rPr>
              <a:t>Le paquet de soins et services de santé du système de Couverture Santé Universelle</a:t>
            </a:r>
            <a:r>
              <a:rPr lang="fr-FR" dirty="0">
                <a:solidFill>
                  <a:srgbClr val="00B050"/>
                </a:solidFill>
              </a:rPr>
              <a:t/>
            </a:r>
            <a:br>
              <a:rPr lang="fr-FR" dirty="0">
                <a:solidFill>
                  <a:srgbClr val="00B050"/>
                </a:solidFill>
              </a:rPr>
            </a:br>
            <a:endParaRPr lang="fr-FR" dirty="0">
              <a:solidFill>
                <a:srgbClr val="00B050"/>
              </a:solidFill>
            </a:endParaRPr>
          </a:p>
        </p:txBody>
      </p:sp>
      <p:sp>
        <p:nvSpPr>
          <p:cNvPr id="3" name="Espace réservé du contenu 2"/>
          <p:cNvSpPr>
            <a:spLocks noGrp="1"/>
          </p:cNvSpPr>
          <p:nvPr>
            <p:ph idx="1"/>
          </p:nvPr>
        </p:nvSpPr>
        <p:spPr>
          <a:xfrm>
            <a:off x="457200" y="1600200"/>
            <a:ext cx="8229600" cy="5141168"/>
          </a:xfrm>
        </p:spPr>
        <p:txBody>
          <a:bodyPr>
            <a:normAutofit/>
          </a:bodyPr>
          <a:lstStyle/>
          <a:p>
            <a:pPr algn="just"/>
            <a:r>
              <a:rPr lang="fr-FR" dirty="0">
                <a:solidFill>
                  <a:srgbClr val="0070C0"/>
                </a:solidFill>
              </a:rPr>
              <a:t>Le paquet de base </a:t>
            </a:r>
            <a:r>
              <a:rPr lang="fr-FR" dirty="0"/>
              <a:t>est l’ensemble des soins, préventifs et curatifs, des médicaments et des dispositifs médicaux considérés comme fondamentaux et prioritaires et dont la prise en charge collective sera garantie par le système </a:t>
            </a:r>
            <a:r>
              <a:rPr lang="fr-FR" dirty="0" smtClean="0"/>
              <a:t>national</a:t>
            </a:r>
          </a:p>
          <a:p>
            <a:pPr marL="0" indent="0" algn="just">
              <a:buNone/>
            </a:pPr>
            <a:endParaRPr lang="fr-FR" dirty="0" smtClean="0"/>
          </a:p>
          <a:p>
            <a:pPr algn="just"/>
            <a:r>
              <a:rPr lang="fr-FR" dirty="0">
                <a:solidFill>
                  <a:srgbClr val="FF0000"/>
                </a:solidFill>
              </a:rPr>
              <a:t>185 </a:t>
            </a:r>
            <a:r>
              <a:rPr lang="fr-FR" dirty="0" smtClean="0">
                <a:solidFill>
                  <a:srgbClr val="FF0000"/>
                </a:solidFill>
              </a:rPr>
              <a:t>affections et interventions </a:t>
            </a:r>
            <a:r>
              <a:rPr lang="fr-FR" dirty="0">
                <a:solidFill>
                  <a:srgbClr val="FF0000"/>
                </a:solidFill>
              </a:rPr>
              <a:t>de santé publique</a:t>
            </a:r>
            <a:r>
              <a:rPr lang="fr-FR" dirty="0">
                <a:solidFill>
                  <a:schemeClr val="accent6">
                    <a:lumMod val="75000"/>
                  </a:schemeClr>
                </a:solidFill>
              </a:rPr>
              <a:t>  </a:t>
            </a:r>
            <a:r>
              <a:rPr lang="fr-FR" dirty="0"/>
              <a:t>ont été retenues dans le paquet de soins de </a:t>
            </a:r>
            <a:r>
              <a:rPr lang="fr-FR" dirty="0" smtClean="0"/>
              <a:t>base, avec </a:t>
            </a:r>
            <a:r>
              <a:rPr lang="fr-FR" dirty="0" smtClean="0">
                <a:solidFill>
                  <a:srgbClr val="FF0000"/>
                </a:solidFill>
              </a:rPr>
              <a:t>101 sous-interventions</a:t>
            </a:r>
            <a:endParaRPr lang="fr-FR" dirty="0">
              <a:solidFill>
                <a:srgbClr val="FF0000"/>
              </a:solidFill>
            </a:endParaRPr>
          </a:p>
          <a:p>
            <a:endParaRPr lang="fr-FR" dirty="0"/>
          </a:p>
        </p:txBody>
      </p:sp>
    </p:spTree>
    <p:extLst>
      <p:ext uri="{BB962C8B-B14F-4D97-AF65-F5344CB8AC3E}">
        <p14:creationId xmlns:p14="http://schemas.microsoft.com/office/powerpoint/2010/main" val="2614368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691863447"/>
              </p:ext>
            </p:extLst>
          </p:nvPr>
        </p:nvGraphicFramePr>
        <p:xfrm>
          <a:off x="539552" y="620689"/>
          <a:ext cx="7704856" cy="1801292"/>
        </p:xfrm>
        <a:graphic>
          <a:graphicData uri="http://schemas.openxmlformats.org/drawingml/2006/table">
            <a:tbl>
              <a:tblPr firstRow="1" firstCol="1" bandRow="1">
                <a:tableStyleId>{5C22544A-7EE6-4342-B048-85BDC9FD1C3A}</a:tableStyleId>
              </a:tblPr>
              <a:tblGrid>
                <a:gridCol w="2030031"/>
                <a:gridCol w="2506473"/>
                <a:gridCol w="3168352"/>
              </a:tblGrid>
              <a:tr h="648071">
                <a:tc>
                  <a:txBody>
                    <a:bodyPr/>
                    <a:lstStyle/>
                    <a:p>
                      <a:pPr algn="ctr">
                        <a:lnSpc>
                          <a:spcPct val="115000"/>
                        </a:lnSpc>
                        <a:spcAft>
                          <a:spcPts val="0"/>
                        </a:spcAft>
                      </a:pPr>
                      <a:r>
                        <a:rPr lang="fr-FR" sz="1400" dirty="0">
                          <a:effectLst/>
                        </a:rPr>
                        <a:t>Paquet d'Activité</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Nombre d’INTERVENTIONS</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600" dirty="0">
                          <a:effectLst/>
                        </a:rPr>
                        <a:t>%</a:t>
                      </a:r>
                      <a:endParaRPr lang="fr-FR" sz="1600" dirty="0">
                        <a:effectLst/>
                        <a:latin typeface="Calibri"/>
                        <a:ea typeface="Times New Roman"/>
                        <a:cs typeface="Times New Roman"/>
                      </a:endParaRPr>
                    </a:p>
                  </a:txBody>
                  <a:tcPr marL="44450" marR="44450" marT="0" marB="0"/>
                </a:tc>
              </a:tr>
              <a:tr h="384407">
                <a:tc>
                  <a:txBody>
                    <a:bodyPr/>
                    <a:lstStyle/>
                    <a:p>
                      <a:pPr>
                        <a:lnSpc>
                          <a:spcPct val="115000"/>
                        </a:lnSpc>
                        <a:spcAft>
                          <a:spcPts val="0"/>
                        </a:spcAft>
                      </a:pPr>
                      <a:r>
                        <a:rPr lang="fr-FR" sz="1400" dirty="0">
                          <a:effectLst/>
                        </a:rPr>
                        <a:t>PAC</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a:effectLst/>
                        </a:rPr>
                        <a:t>29</a:t>
                      </a:r>
                      <a:endParaRPr lang="fr-FR" sz="140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15.68</a:t>
                      </a:r>
                      <a:endParaRPr lang="fr-FR" sz="1400" b="1" dirty="0">
                        <a:solidFill>
                          <a:schemeClr val="accent6">
                            <a:lumMod val="75000"/>
                          </a:schemeClr>
                        </a:solidFill>
                        <a:effectLst/>
                        <a:latin typeface="Calibri"/>
                        <a:ea typeface="Times New Roman"/>
                        <a:cs typeface="Times New Roman"/>
                      </a:endParaRPr>
                    </a:p>
                  </a:txBody>
                  <a:tcPr marL="44450" marR="44450" marT="0" marB="0"/>
                </a:tc>
              </a:tr>
              <a:tr h="384407">
                <a:tc>
                  <a:txBody>
                    <a:bodyPr/>
                    <a:lstStyle/>
                    <a:p>
                      <a:pPr>
                        <a:lnSpc>
                          <a:spcPct val="115000"/>
                        </a:lnSpc>
                        <a:spcAft>
                          <a:spcPts val="0"/>
                        </a:spcAft>
                      </a:pPr>
                      <a:r>
                        <a:rPr lang="fr-FR" sz="1400" dirty="0">
                          <a:effectLst/>
                        </a:rPr>
                        <a:t>PMA/PCA</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smtClean="0">
                          <a:effectLst/>
                        </a:rPr>
                        <a:t>156</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84.32</a:t>
                      </a:r>
                      <a:endParaRPr lang="fr-FR" sz="1400" b="1" dirty="0">
                        <a:solidFill>
                          <a:schemeClr val="accent6">
                            <a:lumMod val="75000"/>
                          </a:schemeClr>
                        </a:solidFill>
                        <a:effectLst/>
                        <a:latin typeface="Calibri"/>
                        <a:ea typeface="Times New Roman"/>
                        <a:cs typeface="Times New Roman"/>
                      </a:endParaRPr>
                    </a:p>
                  </a:txBody>
                  <a:tcPr marL="44450" marR="44450" marT="0" marB="0"/>
                </a:tc>
              </a:tr>
              <a:tr h="384407">
                <a:tc>
                  <a:txBody>
                    <a:bodyPr/>
                    <a:lstStyle/>
                    <a:p>
                      <a:pPr>
                        <a:lnSpc>
                          <a:spcPct val="115000"/>
                        </a:lnSpc>
                        <a:spcAft>
                          <a:spcPts val="0"/>
                        </a:spcAft>
                      </a:pPr>
                      <a:r>
                        <a:rPr lang="fr-FR" sz="1400" dirty="0">
                          <a:effectLst/>
                        </a:rPr>
                        <a:t>Total général</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smtClean="0">
                          <a:effectLst/>
                        </a:rPr>
                        <a:t>185</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100</a:t>
                      </a:r>
                      <a:endParaRPr lang="fr-FR" sz="1400" dirty="0">
                        <a:effectLst/>
                        <a:latin typeface="Calibri"/>
                        <a:ea typeface="Times New Roman"/>
                        <a:cs typeface="Times New Roman"/>
                      </a:endParaRPr>
                    </a:p>
                  </a:txBody>
                  <a:tcPr marL="44450" marR="44450" marT="0" marB="0"/>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4194422429"/>
              </p:ext>
            </p:extLst>
          </p:nvPr>
        </p:nvGraphicFramePr>
        <p:xfrm>
          <a:off x="539552" y="3068960"/>
          <a:ext cx="7704856" cy="3528392"/>
        </p:xfrm>
        <a:graphic>
          <a:graphicData uri="http://schemas.openxmlformats.org/drawingml/2006/table">
            <a:tbl>
              <a:tblPr firstRow="1" firstCol="1" bandRow="1">
                <a:tableStyleId>{5C22544A-7EE6-4342-B048-85BDC9FD1C3A}</a:tableStyleId>
              </a:tblPr>
              <a:tblGrid>
                <a:gridCol w="668378"/>
                <a:gridCol w="743296"/>
                <a:gridCol w="591992"/>
                <a:gridCol w="762392"/>
                <a:gridCol w="572895"/>
                <a:gridCol w="558206"/>
                <a:gridCol w="906350"/>
                <a:gridCol w="790302"/>
                <a:gridCol w="564082"/>
                <a:gridCol w="682867"/>
                <a:gridCol w="864096"/>
              </a:tblGrid>
              <a:tr h="504056">
                <a:tc gridSpan="11">
                  <a:txBody>
                    <a:bodyPr/>
                    <a:lstStyle/>
                    <a:p>
                      <a:pPr algn="ctr">
                        <a:lnSpc>
                          <a:spcPct val="115000"/>
                        </a:lnSpc>
                        <a:spcAft>
                          <a:spcPts val="0"/>
                        </a:spcAft>
                      </a:pPr>
                      <a:r>
                        <a:rPr lang="fr-FR" sz="1600" dirty="0">
                          <a:effectLst/>
                        </a:rPr>
                        <a:t>INTERVENTIONS PAR SPECIALITE</a:t>
                      </a:r>
                      <a:endParaRPr lang="fr-FR" sz="1600" dirty="0">
                        <a:effectLst/>
                        <a:latin typeface="Calibri"/>
                        <a:ea typeface="Times New Roman"/>
                        <a:cs typeface="Times New Roman"/>
                      </a:endParaRPr>
                    </a:p>
                  </a:txBody>
                  <a:tcPr marL="44450" marR="44450" marT="0" marB="0" anchor="b"/>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519839">
                <a:tc>
                  <a:txBody>
                    <a:bodyPr/>
                    <a:lstStyle/>
                    <a:p>
                      <a:pPr algn="l">
                        <a:lnSpc>
                          <a:spcPct val="115000"/>
                        </a:lnSpc>
                        <a:spcAft>
                          <a:spcPts val="0"/>
                        </a:spcAft>
                      </a:pPr>
                      <a:r>
                        <a:rPr lang="fr-FR" sz="1100" dirty="0">
                          <a:effectLst/>
                        </a:rPr>
                        <a:t>CIBLE</a:t>
                      </a:r>
                      <a:endParaRPr lang="fr-FR" sz="1100" dirty="0">
                        <a:effectLst/>
                        <a:latin typeface="Calibri"/>
                        <a:ea typeface="Times New Roman"/>
                        <a:cs typeface="Times New Roman"/>
                      </a:endParaRPr>
                    </a:p>
                  </a:txBody>
                  <a:tcPr marL="44450" marR="44450" marT="0" marB="0" anchor="b"/>
                </a:tc>
                <a:tc>
                  <a:txBody>
                    <a:bodyPr/>
                    <a:lstStyle/>
                    <a:p>
                      <a:pPr algn="l">
                        <a:lnSpc>
                          <a:spcPct val="115000"/>
                        </a:lnSpc>
                        <a:spcAft>
                          <a:spcPts val="0"/>
                        </a:spcAft>
                      </a:pPr>
                      <a:r>
                        <a:rPr lang="fr-FR" sz="800">
                          <a:effectLst/>
                        </a:rPr>
                        <a:t>Gynécologie-</a:t>
                      </a:r>
                      <a:endParaRPr lang="fr-FR" sz="1100">
                        <a:effectLst/>
                      </a:endParaRPr>
                    </a:p>
                    <a:p>
                      <a:pPr algn="l">
                        <a:lnSpc>
                          <a:spcPct val="115000"/>
                        </a:lnSpc>
                        <a:spcAft>
                          <a:spcPts val="0"/>
                        </a:spcAft>
                      </a:pPr>
                      <a:r>
                        <a:rPr lang="fr-FR" sz="800">
                          <a:effectLst/>
                        </a:rPr>
                        <a:t>Obstétrique</a:t>
                      </a:r>
                      <a:endParaRPr lang="fr-FR" sz="1100">
                        <a:effectLst/>
                        <a:latin typeface="Calibri"/>
                        <a:ea typeface="Times New Roman"/>
                        <a:cs typeface="Times New Roman"/>
                      </a:endParaRPr>
                    </a:p>
                  </a:txBody>
                  <a:tcPr marL="44450" marR="44450" marT="0" marB="0" anchor="b"/>
                </a:tc>
                <a:tc>
                  <a:txBody>
                    <a:bodyPr/>
                    <a:lstStyle/>
                    <a:p>
                      <a:pPr algn="l">
                        <a:lnSpc>
                          <a:spcPct val="115000"/>
                        </a:lnSpc>
                        <a:spcAft>
                          <a:spcPts val="0"/>
                        </a:spcAft>
                      </a:pPr>
                      <a:r>
                        <a:rPr lang="fr-FR" sz="800">
                          <a:effectLst/>
                        </a:rPr>
                        <a:t>Médecine </a:t>
                      </a:r>
                      <a:endParaRPr lang="fr-FR" sz="1100">
                        <a:effectLst/>
                      </a:endParaRPr>
                    </a:p>
                    <a:p>
                      <a:pPr algn="l">
                        <a:lnSpc>
                          <a:spcPct val="115000"/>
                        </a:lnSpc>
                        <a:spcAft>
                          <a:spcPts val="0"/>
                        </a:spcAft>
                      </a:pPr>
                      <a:r>
                        <a:rPr lang="fr-FR" sz="800">
                          <a:effectLst/>
                        </a:rPr>
                        <a:t>Interne</a:t>
                      </a:r>
                      <a:endParaRPr lang="fr-FR" sz="1100">
                        <a:effectLst/>
                        <a:latin typeface="Calibri"/>
                        <a:ea typeface="Times New Roman"/>
                        <a:cs typeface="Times New Roman"/>
                      </a:endParaRPr>
                    </a:p>
                  </a:txBody>
                  <a:tcPr marL="44450" marR="44450" marT="0" marB="0" anchor="b"/>
                </a:tc>
                <a:tc>
                  <a:txBody>
                    <a:bodyPr/>
                    <a:lstStyle/>
                    <a:p>
                      <a:pPr algn="l">
                        <a:lnSpc>
                          <a:spcPct val="115000"/>
                        </a:lnSpc>
                        <a:spcAft>
                          <a:spcPts val="0"/>
                        </a:spcAft>
                      </a:pPr>
                      <a:r>
                        <a:rPr lang="fr-FR" sz="800">
                          <a:effectLst/>
                        </a:rPr>
                        <a:t>Ophtalmologie</a:t>
                      </a:r>
                      <a:endParaRPr lang="fr-FR" sz="1100">
                        <a:effectLst/>
                        <a:latin typeface="Calibri"/>
                        <a:ea typeface="Times New Roman"/>
                        <a:cs typeface="Times New Roman"/>
                      </a:endParaRPr>
                    </a:p>
                  </a:txBody>
                  <a:tcPr marL="44450" marR="44450" marT="0" marB="0" anchor="b"/>
                </a:tc>
                <a:tc>
                  <a:txBody>
                    <a:bodyPr/>
                    <a:lstStyle/>
                    <a:p>
                      <a:pPr algn="l">
                        <a:lnSpc>
                          <a:spcPct val="115000"/>
                        </a:lnSpc>
                        <a:spcAft>
                          <a:spcPts val="0"/>
                        </a:spcAft>
                      </a:pPr>
                      <a:r>
                        <a:rPr lang="fr-FR" sz="800">
                          <a:effectLst/>
                        </a:rPr>
                        <a:t>ORL</a:t>
                      </a:r>
                      <a:endParaRPr lang="fr-FR" sz="1100">
                        <a:effectLst/>
                        <a:latin typeface="Calibri"/>
                        <a:ea typeface="Times New Roman"/>
                        <a:cs typeface="Times New Roman"/>
                      </a:endParaRPr>
                    </a:p>
                  </a:txBody>
                  <a:tcPr marL="44450" marR="44450" marT="0" marB="0" anchor="b"/>
                </a:tc>
                <a:tc>
                  <a:txBody>
                    <a:bodyPr/>
                    <a:lstStyle/>
                    <a:p>
                      <a:pPr algn="l">
                        <a:lnSpc>
                          <a:spcPct val="115000"/>
                        </a:lnSpc>
                        <a:spcAft>
                          <a:spcPts val="0"/>
                        </a:spcAft>
                      </a:pPr>
                      <a:r>
                        <a:rPr lang="fr-FR" sz="800">
                          <a:effectLst/>
                        </a:rPr>
                        <a:t>Pédiatrie</a:t>
                      </a:r>
                      <a:endParaRPr lang="fr-FR" sz="1100">
                        <a:effectLst/>
                        <a:latin typeface="Calibri"/>
                        <a:ea typeface="Times New Roman"/>
                        <a:cs typeface="Times New Roman"/>
                      </a:endParaRPr>
                    </a:p>
                  </a:txBody>
                  <a:tcPr marL="44450" marR="44450" marT="0" marB="0" anchor="b"/>
                </a:tc>
                <a:tc>
                  <a:txBody>
                    <a:bodyPr/>
                    <a:lstStyle/>
                    <a:p>
                      <a:pPr algn="l">
                        <a:lnSpc>
                          <a:spcPct val="115000"/>
                        </a:lnSpc>
                        <a:spcAft>
                          <a:spcPts val="0"/>
                        </a:spcAft>
                      </a:pPr>
                      <a:r>
                        <a:rPr lang="fr-FR" sz="800">
                          <a:effectLst/>
                        </a:rPr>
                        <a:t>Santé</a:t>
                      </a:r>
                      <a:endParaRPr lang="fr-FR" sz="1100">
                        <a:effectLst/>
                      </a:endParaRPr>
                    </a:p>
                    <a:p>
                      <a:pPr algn="l">
                        <a:lnSpc>
                          <a:spcPct val="115000"/>
                        </a:lnSpc>
                        <a:spcAft>
                          <a:spcPts val="0"/>
                        </a:spcAft>
                      </a:pPr>
                      <a:r>
                        <a:rPr lang="fr-FR" sz="800">
                          <a:effectLst/>
                        </a:rPr>
                        <a:t>Communautaire</a:t>
                      </a:r>
                      <a:endParaRPr lang="fr-FR" sz="1100">
                        <a:effectLst/>
                        <a:latin typeface="Calibri"/>
                        <a:ea typeface="Times New Roman"/>
                        <a:cs typeface="Times New Roman"/>
                      </a:endParaRPr>
                    </a:p>
                  </a:txBody>
                  <a:tcPr marL="44450" marR="44450" marT="0" marB="0" anchor="b"/>
                </a:tc>
                <a:tc>
                  <a:txBody>
                    <a:bodyPr/>
                    <a:lstStyle/>
                    <a:p>
                      <a:pPr algn="l">
                        <a:lnSpc>
                          <a:spcPct val="115000"/>
                        </a:lnSpc>
                        <a:spcAft>
                          <a:spcPts val="0"/>
                        </a:spcAft>
                      </a:pPr>
                      <a:r>
                        <a:rPr lang="fr-FR" sz="800">
                          <a:effectLst/>
                        </a:rPr>
                        <a:t>Odonto</a:t>
                      </a:r>
                      <a:endParaRPr lang="fr-FR" sz="1100">
                        <a:effectLst/>
                      </a:endParaRPr>
                    </a:p>
                    <a:p>
                      <a:pPr algn="l">
                        <a:lnSpc>
                          <a:spcPct val="115000"/>
                        </a:lnSpc>
                        <a:spcAft>
                          <a:spcPts val="0"/>
                        </a:spcAft>
                      </a:pPr>
                      <a:r>
                        <a:rPr lang="fr-FR" sz="800">
                          <a:effectLst/>
                        </a:rPr>
                        <a:t>Stomatologie</a:t>
                      </a:r>
                      <a:endParaRPr lang="fr-FR" sz="1100">
                        <a:effectLst/>
                        <a:latin typeface="Calibri"/>
                        <a:ea typeface="Times New Roman"/>
                        <a:cs typeface="Times New Roman"/>
                      </a:endParaRPr>
                    </a:p>
                  </a:txBody>
                  <a:tcPr marL="44450" marR="44450" marT="0" marB="0" anchor="b"/>
                </a:tc>
                <a:tc>
                  <a:txBody>
                    <a:bodyPr/>
                    <a:lstStyle/>
                    <a:p>
                      <a:pPr algn="l">
                        <a:lnSpc>
                          <a:spcPct val="115000"/>
                        </a:lnSpc>
                        <a:spcAft>
                          <a:spcPts val="0"/>
                        </a:spcAft>
                      </a:pPr>
                      <a:r>
                        <a:rPr lang="fr-FR" sz="800">
                          <a:effectLst/>
                        </a:rPr>
                        <a:t>Chirurgie</a:t>
                      </a:r>
                      <a:endParaRPr lang="fr-FR" sz="1100">
                        <a:effectLst/>
                        <a:latin typeface="Calibri"/>
                        <a:ea typeface="Times New Roman"/>
                        <a:cs typeface="Times New Roman"/>
                      </a:endParaRPr>
                    </a:p>
                  </a:txBody>
                  <a:tcPr marL="44450" marR="44450" marT="0" marB="0" anchor="b"/>
                </a:tc>
                <a:tc>
                  <a:txBody>
                    <a:bodyPr/>
                    <a:lstStyle/>
                    <a:p>
                      <a:pPr algn="l">
                        <a:lnSpc>
                          <a:spcPct val="115000"/>
                        </a:lnSpc>
                        <a:spcAft>
                          <a:spcPts val="0"/>
                        </a:spcAft>
                      </a:pPr>
                      <a:r>
                        <a:rPr lang="fr-FR" sz="1100">
                          <a:effectLst/>
                        </a:rPr>
                        <a:t>Total </a:t>
                      </a:r>
                      <a:endParaRPr lang="fr-FR" sz="110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200">
                          <a:effectLst/>
                        </a:rPr>
                        <a:t>%</a:t>
                      </a:r>
                      <a:endParaRPr lang="fr-FR" sz="1100">
                        <a:effectLst/>
                        <a:latin typeface="Calibri"/>
                        <a:ea typeface="Times New Roman"/>
                        <a:cs typeface="Times New Roman"/>
                      </a:endParaRPr>
                    </a:p>
                  </a:txBody>
                  <a:tcPr marL="44450" marR="44450" marT="0" marB="0" anchor="b"/>
                </a:tc>
              </a:tr>
              <a:tr h="289207">
                <a:tc>
                  <a:txBody>
                    <a:bodyPr/>
                    <a:lstStyle/>
                    <a:p>
                      <a:pPr algn="l">
                        <a:lnSpc>
                          <a:spcPct val="115000"/>
                        </a:lnSpc>
                        <a:spcAft>
                          <a:spcPts val="0"/>
                        </a:spcAft>
                      </a:pPr>
                      <a:r>
                        <a:rPr lang="fr-FR" sz="1000" dirty="0">
                          <a:effectLst/>
                        </a:rPr>
                        <a:t>ENFANT</a:t>
                      </a:r>
                      <a:endParaRPr lang="fr-FR" sz="11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1</a:t>
                      </a:r>
                      <a:endParaRPr lang="fr-FR" sz="1400" dirty="0">
                        <a:effectLst/>
                        <a:latin typeface="Calibri"/>
                        <a:ea typeface="Times New Roman"/>
                        <a:cs typeface="Times New Roman"/>
                      </a:endParaRPr>
                    </a:p>
                  </a:txBody>
                  <a:tcPr marL="44450" marR="44450" marT="0" marB="0" anchor="b"/>
                </a:tc>
                <a:tc>
                  <a:txBody>
                    <a:bodyPr/>
                    <a:lstStyle/>
                    <a:p>
                      <a:pPr algn="l">
                        <a:lnSpc>
                          <a:spcPct val="115000"/>
                        </a:lnSpc>
                      </a:pPr>
                      <a:endParaRPr lang="fr-FR" sz="1400">
                        <a:effectLst/>
                        <a:latin typeface="Calibri"/>
                      </a:endParaRPr>
                    </a:p>
                  </a:txBody>
                  <a:tcPr marL="44450" marR="44450" marT="0" marB="0" anchor="b"/>
                </a:tc>
                <a:tc>
                  <a:txBody>
                    <a:bodyPr/>
                    <a:lstStyle/>
                    <a:p>
                      <a:pPr algn="ctr">
                        <a:lnSpc>
                          <a:spcPct val="115000"/>
                        </a:lnSpc>
                        <a:spcAft>
                          <a:spcPts val="0"/>
                        </a:spcAft>
                      </a:pPr>
                      <a:r>
                        <a:rPr lang="fr-FR" sz="1400">
                          <a:effectLst/>
                        </a:rPr>
                        <a:t>1</a:t>
                      </a:r>
                      <a:endParaRPr lang="fr-FR" sz="1400">
                        <a:effectLst/>
                        <a:latin typeface="Calibri"/>
                        <a:ea typeface="Times New Roman"/>
                        <a:cs typeface="Times New Roman"/>
                      </a:endParaRPr>
                    </a:p>
                  </a:txBody>
                  <a:tcPr marL="44450" marR="44450" marT="0" marB="0" anchor="b"/>
                </a:tc>
                <a:tc>
                  <a:txBody>
                    <a:bodyPr/>
                    <a:lstStyle/>
                    <a:p>
                      <a:pPr algn="l">
                        <a:lnSpc>
                          <a:spcPct val="115000"/>
                        </a:lnSpc>
                      </a:pPr>
                      <a:endParaRPr lang="fr-FR" sz="1400">
                        <a:effectLst/>
                        <a:latin typeface="Calibri"/>
                      </a:endParaRPr>
                    </a:p>
                  </a:txBody>
                  <a:tcPr marL="44450" marR="44450" marT="0" marB="0" anchor="b"/>
                </a:tc>
                <a:tc>
                  <a:txBody>
                    <a:bodyPr/>
                    <a:lstStyle/>
                    <a:p>
                      <a:pPr algn="ctr">
                        <a:lnSpc>
                          <a:spcPct val="115000"/>
                        </a:lnSpc>
                        <a:spcAft>
                          <a:spcPts val="0"/>
                        </a:spcAft>
                      </a:pPr>
                      <a:r>
                        <a:rPr lang="fr-FR" sz="1400">
                          <a:effectLst/>
                        </a:rPr>
                        <a:t>34</a:t>
                      </a:r>
                      <a:endParaRPr lang="fr-FR" sz="140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a:effectLst/>
                        </a:rPr>
                        <a:t>11</a:t>
                      </a:r>
                      <a:endParaRPr lang="fr-FR" sz="1400">
                        <a:effectLst/>
                        <a:latin typeface="Calibri"/>
                        <a:ea typeface="Times New Roman"/>
                        <a:cs typeface="Times New Roman"/>
                      </a:endParaRPr>
                    </a:p>
                  </a:txBody>
                  <a:tcPr marL="44450" marR="44450" marT="0" marB="0" anchor="b"/>
                </a:tc>
                <a:tc>
                  <a:txBody>
                    <a:bodyPr/>
                    <a:lstStyle/>
                    <a:p>
                      <a:pPr algn="l">
                        <a:lnSpc>
                          <a:spcPct val="115000"/>
                        </a:lnSpc>
                      </a:pPr>
                      <a:endParaRPr lang="fr-FR" sz="1400">
                        <a:effectLst/>
                        <a:latin typeface="Calibri"/>
                      </a:endParaRPr>
                    </a:p>
                  </a:txBody>
                  <a:tcPr marL="44450" marR="44450" marT="0" marB="0" anchor="b"/>
                </a:tc>
                <a:tc>
                  <a:txBody>
                    <a:bodyPr/>
                    <a:lstStyle/>
                    <a:p>
                      <a:pPr algn="ctr">
                        <a:lnSpc>
                          <a:spcPct val="115000"/>
                        </a:lnSpc>
                        <a:spcAft>
                          <a:spcPts val="0"/>
                        </a:spcAft>
                      </a:pPr>
                      <a:r>
                        <a:rPr lang="fr-FR" sz="1400">
                          <a:effectLst/>
                        </a:rPr>
                        <a:t>1</a:t>
                      </a:r>
                      <a:endParaRPr lang="fr-FR" sz="140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b="1" dirty="0">
                          <a:solidFill>
                            <a:schemeClr val="tx1"/>
                          </a:solidFill>
                          <a:effectLst/>
                        </a:rPr>
                        <a:t>48</a:t>
                      </a:r>
                      <a:endParaRPr lang="fr-FR" sz="1400" b="1" dirty="0">
                        <a:solidFill>
                          <a:schemeClr val="tx1"/>
                        </a:solidFill>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25,94</a:t>
                      </a:r>
                      <a:endParaRPr lang="fr-FR" sz="1400" b="1" dirty="0">
                        <a:solidFill>
                          <a:schemeClr val="accent6">
                            <a:lumMod val="75000"/>
                          </a:schemeClr>
                        </a:solidFill>
                        <a:effectLst/>
                        <a:latin typeface="Calibri"/>
                        <a:ea typeface="Times New Roman"/>
                        <a:cs typeface="Times New Roman"/>
                      </a:endParaRPr>
                    </a:p>
                  </a:txBody>
                  <a:tcPr marL="44450" marR="44450" marT="0" marB="0" anchor="b"/>
                </a:tc>
              </a:tr>
              <a:tr h="289207">
                <a:tc>
                  <a:txBody>
                    <a:bodyPr/>
                    <a:lstStyle/>
                    <a:p>
                      <a:pPr algn="l">
                        <a:lnSpc>
                          <a:spcPct val="115000"/>
                        </a:lnSpc>
                        <a:spcAft>
                          <a:spcPts val="0"/>
                        </a:spcAft>
                      </a:pPr>
                      <a:r>
                        <a:rPr lang="fr-FR" sz="1000" dirty="0">
                          <a:effectLst/>
                        </a:rPr>
                        <a:t>MERE</a:t>
                      </a:r>
                      <a:endParaRPr lang="fr-FR" sz="11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smtClean="0">
                          <a:effectLst/>
                        </a:rPr>
                        <a:t>24</a:t>
                      </a:r>
                      <a:endParaRPr lang="fr-FR" sz="1400" dirty="0">
                        <a:effectLst/>
                        <a:latin typeface="Calibri"/>
                        <a:ea typeface="Times New Roman"/>
                        <a:cs typeface="Times New Roman"/>
                      </a:endParaRPr>
                    </a:p>
                  </a:txBody>
                  <a:tcPr marL="44450" marR="44450" marT="0" marB="0" anchor="b"/>
                </a:tc>
                <a:tc>
                  <a:txBody>
                    <a:bodyPr/>
                    <a:lstStyle/>
                    <a:p>
                      <a:pPr algn="l">
                        <a:lnSpc>
                          <a:spcPct val="115000"/>
                        </a:lnSpc>
                      </a:pPr>
                      <a:endParaRPr lang="fr-FR" sz="1400" dirty="0">
                        <a:effectLst/>
                        <a:latin typeface="Calibri"/>
                      </a:endParaRPr>
                    </a:p>
                  </a:txBody>
                  <a:tcPr marL="44450" marR="44450" marT="0" marB="0" anchor="b"/>
                </a:tc>
                <a:tc>
                  <a:txBody>
                    <a:bodyPr/>
                    <a:lstStyle/>
                    <a:p>
                      <a:pPr algn="l">
                        <a:lnSpc>
                          <a:spcPct val="115000"/>
                        </a:lnSpc>
                      </a:pPr>
                      <a:endParaRPr lang="fr-FR" sz="1400" dirty="0">
                        <a:effectLst/>
                        <a:latin typeface="Calibri"/>
                      </a:endParaRPr>
                    </a:p>
                  </a:txBody>
                  <a:tcPr marL="44450" marR="44450" marT="0" marB="0" anchor="b"/>
                </a:tc>
                <a:tc>
                  <a:txBody>
                    <a:bodyPr/>
                    <a:lstStyle/>
                    <a:p>
                      <a:pPr algn="l">
                        <a:lnSpc>
                          <a:spcPct val="115000"/>
                        </a:lnSpc>
                      </a:pPr>
                      <a:endParaRPr lang="fr-FR" sz="1400">
                        <a:effectLst/>
                        <a:latin typeface="Calibri"/>
                      </a:endParaRPr>
                    </a:p>
                  </a:txBody>
                  <a:tcPr marL="44450" marR="44450" marT="0" marB="0" anchor="b"/>
                </a:tc>
                <a:tc>
                  <a:txBody>
                    <a:bodyPr/>
                    <a:lstStyle/>
                    <a:p>
                      <a:pPr algn="l">
                        <a:lnSpc>
                          <a:spcPct val="115000"/>
                        </a:lnSpc>
                      </a:pPr>
                      <a:endParaRPr lang="fr-FR" sz="1400">
                        <a:effectLst/>
                        <a:latin typeface="Calibri"/>
                      </a:endParaRPr>
                    </a:p>
                  </a:txBody>
                  <a:tcPr marL="44450" marR="44450" marT="0" marB="0" anchor="b"/>
                </a:tc>
                <a:tc>
                  <a:txBody>
                    <a:bodyPr/>
                    <a:lstStyle/>
                    <a:p>
                      <a:pPr algn="ctr">
                        <a:lnSpc>
                          <a:spcPct val="115000"/>
                        </a:lnSpc>
                        <a:spcAft>
                          <a:spcPts val="0"/>
                        </a:spcAft>
                      </a:pPr>
                      <a:r>
                        <a:rPr lang="fr-FR" sz="1400">
                          <a:effectLst/>
                        </a:rPr>
                        <a:t>2</a:t>
                      </a:r>
                      <a:endParaRPr lang="fr-FR" sz="1400">
                        <a:effectLst/>
                        <a:latin typeface="Calibri"/>
                        <a:ea typeface="Times New Roman"/>
                        <a:cs typeface="Times New Roman"/>
                      </a:endParaRPr>
                    </a:p>
                  </a:txBody>
                  <a:tcPr marL="44450" marR="44450" marT="0" marB="0" anchor="b"/>
                </a:tc>
                <a:tc>
                  <a:txBody>
                    <a:bodyPr/>
                    <a:lstStyle/>
                    <a:p>
                      <a:pPr algn="l">
                        <a:lnSpc>
                          <a:spcPct val="115000"/>
                        </a:lnSpc>
                      </a:pPr>
                      <a:endParaRPr lang="fr-FR" sz="1400">
                        <a:effectLst/>
                        <a:latin typeface="Calibri"/>
                      </a:endParaRPr>
                    </a:p>
                  </a:txBody>
                  <a:tcPr marL="44450" marR="44450" marT="0" marB="0" anchor="b"/>
                </a:tc>
                <a:tc>
                  <a:txBody>
                    <a:bodyPr/>
                    <a:lstStyle/>
                    <a:p>
                      <a:pPr algn="l">
                        <a:lnSpc>
                          <a:spcPct val="115000"/>
                        </a:lnSpc>
                      </a:pPr>
                      <a:endParaRPr lang="fr-FR" sz="1400">
                        <a:effectLst/>
                        <a:latin typeface="Calibri"/>
                      </a:endParaRPr>
                    </a:p>
                  </a:txBody>
                  <a:tcPr marL="44450" marR="44450" marT="0" marB="0" anchor="b"/>
                </a:tc>
                <a:tc>
                  <a:txBody>
                    <a:bodyPr/>
                    <a:lstStyle/>
                    <a:p>
                      <a:pPr algn="ctr">
                        <a:lnSpc>
                          <a:spcPct val="115000"/>
                        </a:lnSpc>
                        <a:spcAft>
                          <a:spcPts val="0"/>
                        </a:spcAft>
                      </a:pPr>
                      <a:r>
                        <a:rPr lang="fr-FR" sz="1400" b="1" dirty="0" smtClean="0">
                          <a:solidFill>
                            <a:schemeClr val="tx1"/>
                          </a:solidFill>
                          <a:effectLst/>
                        </a:rPr>
                        <a:t>26</a:t>
                      </a:r>
                      <a:endParaRPr lang="fr-FR" sz="1400" b="1" dirty="0">
                        <a:solidFill>
                          <a:schemeClr val="tx1"/>
                        </a:solidFill>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14,06</a:t>
                      </a:r>
                      <a:endParaRPr lang="fr-FR" sz="1400" b="1" dirty="0">
                        <a:solidFill>
                          <a:schemeClr val="accent6">
                            <a:lumMod val="75000"/>
                          </a:schemeClr>
                        </a:solidFill>
                        <a:effectLst/>
                        <a:latin typeface="Calibri"/>
                        <a:ea typeface="Times New Roman"/>
                        <a:cs typeface="Times New Roman"/>
                      </a:endParaRPr>
                    </a:p>
                  </a:txBody>
                  <a:tcPr marL="44450" marR="44450" marT="0" marB="0" anchor="b"/>
                </a:tc>
              </a:tr>
              <a:tr h="289207">
                <a:tc>
                  <a:txBody>
                    <a:bodyPr/>
                    <a:lstStyle/>
                    <a:p>
                      <a:pPr algn="l">
                        <a:lnSpc>
                          <a:spcPct val="115000"/>
                        </a:lnSpc>
                        <a:spcAft>
                          <a:spcPts val="0"/>
                        </a:spcAft>
                      </a:pPr>
                      <a:r>
                        <a:rPr lang="fr-FR" sz="1000">
                          <a:effectLst/>
                        </a:rPr>
                        <a:t>TOUS</a:t>
                      </a:r>
                      <a:endParaRPr lang="fr-FR" sz="1100">
                        <a:effectLst/>
                        <a:latin typeface="Calibri"/>
                        <a:ea typeface="Times New Roman"/>
                        <a:cs typeface="Times New Roman"/>
                      </a:endParaRPr>
                    </a:p>
                  </a:txBody>
                  <a:tcPr marL="44450" marR="44450" marT="0" marB="0" anchor="b"/>
                </a:tc>
                <a:tc>
                  <a:txBody>
                    <a:bodyPr/>
                    <a:lstStyle/>
                    <a:p>
                      <a:pPr algn="l">
                        <a:lnSpc>
                          <a:spcPct val="115000"/>
                        </a:lnSpc>
                      </a:pPr>
                      <a:endParaRPr lang="fr-FR" sz="1400">
                        <a:effectLst/>
                        <a:latin typeface="Calibri"/>
                      </a:endParaRPr>
                    </a:p>
                  </a:txBody>
                  <a:tcPr marL="44450" marR="44450" marT="0" marB="0" anchor="b"/>
                </a:tc>
                <a:tc>
                  <a:txBody>
                    <a:bodyPr/>
                    <a:lstStyle/>
                    <a:p>
                      <a:pPr algn="ctr">
                        <a:lnSpc>
                          <a:spcPct val="115000"/>
                        </a:lnSpc>
                        <a:spcAft>
                          <a:spcPts val="0"/>
                        </a:spcAft>
                      </a:pPr>
                      <a:r>
                        <a:rPr lang="fr-FR" sz="1400" dirty="0" smtClean="0">
                          <a:effectLst/>
                        </a:rPr>
                        <a:t>49</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3</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11</a:t>
                      </a:r>
                      <a:endParaRPr lang="fr-FR" sz="1400" dirty="0">
                        <a:effectLst/>
                        <a:latin typeface="Calibri"/>
                        <a:ea typeface="Times New Roman"/>
                        <a:cs typeface="Times New Roman"/>
                      </a:endParaRPr>
                    </a:p>
                  </a:txBody>
                  <a:tcPr marL="44450" marR="44450" marT="0" marB="0" anchor="b"/>
                </a:tc>
                <a:tc>
                  <a:txBody>
                    <a:bodyPr/>
                    <a:lstStyle/>
                    <a:p>
                      <a:pPr algn="l">
                        <a:lnSpc>
                          <a:spcPct val="115000"/>
                        </a:lnSpc>
                      </a:pPr>
                      <a:endParaRPr lang="fr-FR" sz="1400">
                        <a:effectLst/>
                        <a:latin typeface="Calibri"/>
                      </a:endParaRPr>
                    </a:p>
                  </a:txBody>
                  <a:tcPr marL="44450" marR="44450" marT="0" marB="0" anchor="b"/>
                </a:tc>
                <a:tc>
                  <a:txBody>
                    <a:bodyPr/>
                    <a:lstStyle/>
                    <a:p>
                      <a:pPr algn="ctr">
                        <a:lnSpc>
                          <a:spcPct val="115000"/>
                        </a:lnSpc>
                        <a:spcAft>
                          <a:spcPts val="0"/>
                        </a:spcAft>
                      </a:pPr>
                      <a:r>
                        <a:rPr lang="fr-FR" sz="1400">
                          <a:effectLst/>
                        </a:rPr>
                        <a:t>16</a:t>
                      </a:r>
                      <a:endParaRPr lang="fr-FR" sz="140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smtClean="0">
                          <a:effectLst/>
                        </a:rPr>
                        <a:t>11</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21</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b="1" dirty="0" smtClean="0">
                          <a:solidFill>
                            <a:schemeClr val="tx1"/>
                          </a:solidFill>
                          <a:effectLst/>
                        </a:rPr>
                        <a:t>111</a:t>
                      </a:r>
                      <a:endParaRPr lang="fr-FR" sz="1400" b="1" dirty="0">
                        <a:solidFill>
                          <a:schemeClr val="tx1"/>
                        </a:solidFill>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latin typeface="+mn-lt"/>
                          <a:ea typeface="+mn-ea"/>
                          <a:cs typeface="+mn-cs"/>
                        </a:rPr>
                        <a:t>60</a:t>
                      </a:r>
                      <a:endParaRPr lang="fr-FR" sz="1400" b="1" dirty="0">
                        <a:solidFill>
                          <a:schemeClr val="accent6">
                            <a:lumMod val="75000"/>
                          </a:schemeClr>
                        </a:solidFill>
                        <a:effectLst/>
                        <a:latin typeface="Calibri"/>
                        <a:ea typeface="Times New Roman"/>
                        <a:cs typeface="Times New Roman"/>
                      </a:endParaRPr>
                    </a:p>
                  </a:txBody>
                  <a:tcPr marL="44450" marR="44450" marT="0" marB="0" anchor="b"/>
                </a:tc>
              </a:tr>
              <a:tr h="844788">
                <a:tc>
                  <a:txBody>
                    <a:bodyPr/>
                    <a:lstStyle/>
                    <a:p>
                      <a:pPr algn="l">
                        <a:lnSpc>
                          <a:spcPct val="115000"/>
                        </a:lnSpc>
                        <a:spcAft>
                          <a:spcPts val="0"/>
                        </a:spcAft>
                      </a:pPr>
                      <a:r>
                        <a:rPr lang="fr-FR" sz="1100">
                          <a:effectLst/>
                        </a:rPr>
                        <a:t>Total</a:t>
                      </a:r>
                      <a:endParaRPr lang="fr-FR" sz="110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a:effectLst/>
                        </a:rPr>
                        <a:t>24</a:t>
                      </a:r>
                      <a:endParaRPr lang="fr-FR" sz="140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smtClean="0">
                          <a:effectLst/>
                        </a:rPr>
                        <a:t>49</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a:effectLst/>
                        </a:rPr>
                        <a:t>4</a:t>
                      </a:r>
                      <a:endParaRPr lang="fr-FR" sz="140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11</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34</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29</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smtClean="0">
                          <a:effectLst/>
                        </a:rPr>
                        <a:t>11</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22</a:t>
                      </a:r>
                      <a:endParaRPr lang="fr-FR" sz="1400" dirty="0">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b="1" dirty="0" smtClean="0">
                          <a:solidFill>
                            <a:schemeClr val="accent6">
                              <a:lumMod val="75000"/>
                            </a:schemeClr>
                          </a:solidFill>
                          <a:effectLst/>
                        </a:rPr>
                        <a:t>185</a:t>
                      </a:r>
                      <a:endParaRPr lang="fr-FR" sz="1400" b="1" dirty="0">
                        <a:solidFill>
                          <a:schemeClr val="accent6">
                            <a:lumMod val="75000"/>
                          </a:schemeClr>
                        </a:solidFill>
                        <a:effectLst/>
                        <a:latin typeface="Calibri"/>
                        <a:ea typeface="Times New Roman"/>
                        <a:cs typeface="Times New Roman"/>
                      </a:endParaRPr>
                    </a:p>
                  </a:txBody>
                  <a:tcPr marL="44450" marR="44450" marT="0" marB="0" anchor="b"/>
                </a:tc>
                <a:tc>
                  <a:txBody>
                    <a:bodyPr/>
                    <a:lstStyle/>
                    <a:p>
                      <a:pPr algn="ctr">
                        <a:lnSpc>
                          <a:spcPct val="115000"/>
                        </a:lnSpc>
                        <a:spcAft>
                          <a:spcPts val="0"/>
                        </a:spcAft>
                      </a:pPr>
                      <a:r>
                        <a:rPr lang="fr-FR" sz="1400" dirty="0">
                          <a:effectLst/>
                        </a:rPr>
                        <a:t>100</a:t>
                      </a:r>
                      <a:endParaRPr lang="fr-FR" sz="1400" dirty="0">
                        <a:effectLst/>
                        <a:latin typeface="Calibri"/>
                        <a:ea typeface="Times New Roman"/>
                        <a:cs typeface="Times New Roman"/>
                      </a:endParaRPr>
                    </a:p>
                  </a:txBody>
                  <a:tcPr marL="44450" marR="44450" marT="0" marB="0" anchor="b"/>
                </a:tc>
              </a:tr>
              <a:tr h="289207">
                <a:tc gridSpan="11">
                  <a:txBody>
                    <a:bodyPr/>
                    <a:lstStyle/>
                    <a:p>
                      <a:pPr algn="l">
                        <a:lnSpc>
                          <a:spcPct val="115000"/>
                        </a:lnSpc>
                      </a:pPr>
                      <a:endParaRPr lang="fr-FR" sz="1100">
                        <a:effectLst/>
                        <a:latin typeface="Calibri"/>
                      </a:endParaRPr>
                    </a:p>
                  </a:txBody>
                  <a:tcPr marL="44450" marR="44450" marT="0" marB="0" anchor="b"/>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502881">
                <a:tc gridSpan="11">
                  <a:txBody>
                    <a:bodyPr/>
                    <a:lstStyle/>
                    <a:p>
                      <a:pPr algn="l">
                        <a:lnSpc>
                          <a:spcPct val="115000"/>
                        </a:lnSpc>
                        <a:spcAft>
                          <a:spcPts val="0"/>
                        </a:spcAft>
                      </a:pPr>
                      <a:r>
                        <a:rPr lang="fr-FR" sz="1100" dirty="0">
                          <a:effectLst/>
                        </a:rPr>
                        <a:t>NB : TOUS = Mère + Enfant + Hommes et Femmes</a:t>
                      </a:r>
                      <a:endParaRPr lang="fr-FR" sz="1100" dirty="0">
                        <a:effectLst/>
                        <a:latin typeface="Calibri"/>
                        <a:ea typeface="Times New Roman"/>
                        <a:cs typeface="Times New Roman"/>
                      </a:endParaRPr>
                    </a:p>
                  </a:txBody>
                  <a:tcPr marL="44450" marR="44450" marT="0" marB="0" anchor="b"/>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bl>
          </a:graphicData>
        </a:graphic>
      </p:graphicFrame>
    </p:spTree>
    <p:extLst>
      <p:ext uri="{BB962C8B-B14F-4D97-AF65-F5344CB8AC3E}">
        <p14:creationId xmlns:p14="http://schemas.microsoft.com/office/powerpoint/2010/main" val="1565044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06090"/>
          </a:xfrm>
        </p:spPr>
        <p:txBody>
          <a:bodyPr>
            <a:normAutofit fontScale="90000"/>
          </a:bodyPr>
          <a:lstStyle/>
          <a:p>
            <a:r>
              <a:rPr lang="fr-FR" dirty="0" smtClean="0">
                <a:solidFill>
                  <a:srgbClr val="00B050"/>
                </a:solidFill>
              </a:rPr>
              <a:t>Les protocoles de soins par spécialités</a:t>
            </a:r>
            <a:endParaRPr lang="fr-FR" dirty="0">
              <a:solidFill>
                <a:srgbClr val="00B050"/>
              </a:solidFill>
            </a:endParaRPr>
          </a:p>
        </p:txBody>
      </p:sp>
      <p:sp>
        <p:nvSpPr>
          <p:cNvPr id="3" name="Espace réservé du contenu 2"/>
          <p:cNvSpPr>
            <a:spLocks noGrp="1"/>
          </p:cNvSpPr>
          <p:nvPr>
            <p:ph idx="1"/>
          </p:nvPr>
        </p:nvSpPr>
        <p:spPr>
          <a:xfrm>
            <a:off x="457200" y="1412776"/>
            <a:ext cx="8435280" cy="5256584"/>
          </a:xfrm>
        </p:spPr>
        <p:txBody>
          <a:bodyPr>
            <a:normAutofit fontScale="92500" lnSpcReduction="20000"/>
          </a:bodyPr>
          <a:lstStyle/>
          <a:p>
            <a:pPr algn="just"/>
            <a:r>
              <a:rPr lang="fr-FR" dirty="0" smtClean="0"/>
              <a:t>Elaborés pour favoriser </a:t>
            </a:r>
            <a:r>
              <a:rPr lang="fr-FR" dirty="0"/>
              <a:t>une bonne délivrance des interventions du paquet de soins de </a:t>
            </a:r>
            <a:r>
              <a:rPr lang="fr-FR" dirty="0" smtClean="0"/>
              <a:t>base</a:t>
            </a:r>
            <a:endParaRPr lang="fr-FR" dirty="0"/>
          </a:p>
          <a:p>
            <a:pPr marL="0" indent="0" algn="just">
              <a:buNone/>
            </a:pPr>
            <a:endParaRPr lang="fr-FR" dirty="0" smtClean="0"/>
          </a:p>
          <a:p>
            <a:pPr algn="just"/>
            <a:r>
              <a:rPr lang="fr-FR" dirty="0" smtClean="0"/>
              <a:t>Document </a:t>
            </a:r>
            <a:r>
              <a:rPr lang="fr-FR" dirty="0"/>
              <a:t>fixant les règles </a:t>
            </a:r>
            <a:r>
              <a:rPr lang="fr-FR" dirty="0" smtClean="0"/>
              <a:t>de </a:t>
            </a:r>
            <a:r>
              <a:rPr lang="fr-FR" dirty="0"/>
              <a:t>bonne pratique d’un acte médical ou paramédical, basées sur une expérience clinique partagée et un consensus de </a:t>
            </a:r>
            <a:r>
              <a:rPr lang="fr-FR" dirty="0" smtClean="0"/>
              <a:t>professionnels</a:t>
            </a:r>
          </a:p>
          <a:p>
            <a:pPr algn="just"/>
            <a:endParaRPr lang="fr-FR" dirty="0"/>
          </a:p>
          <a:p>
            <a:pPr algn="just"/>
            <a:r>
              <a:rPr lang="fr-FR" dirty="0" smtClean="0"/>
              <a:t>Guide </a:t>
            </a:r>
            <a:r>
              <a:rPr lang="fr-FR" dirty="0"/>
              <a:t>de rappel  des procédures de soins que les professionnels de  santé se devront de suivre dans le cadre de la prise en charge des pathologies et des services arrêtés dans le panier de soins.</a:t>
            </a:r>
          </a:p>
          <a:p>
            <a:endParaRPr lang="fr-FR" dirty="0"/>
          </a:p>
        </p:txBody>
      </p:sp>
    </p:spTree>
    <p:extLst>
      <p:ext uri="{BB962C8B-B14F-4D97-AF65-F5344CB8AC3E}">
        <p14:creationId xmlns:p14="http://schemas.microsoft.com/office/powerpoint/2010/main" val="4038327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lnSpcReduction="10000"/>
          </a:bodyPr>
          <a:lstStyle/>
          <a:p>
            <a:pPr marL="0" indent="0">
              <a:buNone/>
            </a:pPr>
            <a:endParaRPr lang="fr-FR" dirty="0" smtClean="0">
              <a:solidFill>
                <a:srgbClr val="0070C0"/>
              </a:solidFill>
            </a:endParaRPr>
          </a:p>
          <a:p>
            <a:pPr marL="0" indent="0">
              <a:buNone/>
            </a:pPr>
            <a:endParaRPr lang="fr-FR" dirty="0">
              <a:solidFill>
                <a:srgbClr val="0070C0"/>
              </a:solidFill>
            </a:endParaRPr>
          </a:p>
          <a:p>
            <a:pPr marL="0" indent="0">
              <a:buNone/>
            </a:pPr>
            <a:r>
              <a:rPr lang="fr-FR" dirty="0" smtClean="0">
                <a:solidFill>
                  <a:srgbClr val="0070C0"/>
                </a:solidFill>
              </a:rPr>
              <a:t>Trois </a:t>
            </a:r>
            <a:r>
              <a:rPr lang="fr-FR" dirty="0">
                <a:solidFill>
                  <a:srgbClr val="0070C0"/>
                </a:solidFill>
              </a:rPr>
              <a:t>objectifs </a:t>
            </a:r>
            <a:r>
              <a:rPr lang="fr-FR" dirty="0" smtClean="0">
                <a:solidFill>
                  <a:srgbClr val="0070C0"/>
                </a:solidFill>
              </a:rPr>
              <a:t>poursuivis dans ce cadre</a:t>
            </a:r>
            <a:r>
              <a:rPr lang="fr-FR" dirty="0">
                <a:solidFill>
                  <a:srgbClr val="0070C0"/>
                </a:solidFill>
              </a:rPr>
              <a:t> </a:t>
            </a:r>
            <a:r>
              <a:rPr lang="fr-FR" dirty="0" smtClean="0">
                <a:solidFill>
                  <a:srgbClr val="0070C0"/>
                </a:solidFill>
              </a:rPr>
              <a:t>:</a:t>
            </a:r>
          </a:p>
          <a:p>
            <a:pPr marL="0" indent="0">
              <a:buNone/>
            </a:pPr>
            <a:endParaRPr lang="fr-FR" dirty="0"/>
          </a:p>
          <a:p>
            <a:pPr lvl="0"/>
            <a:r>
              <a:rPr lang="fr-FR" dirty="0"/>
              <a:t>Offrir des soins et services de qualité </a:t>
            </a:r>
          </a:p>
          <a:p>
            <a:pPr lvl="0"/>
            <a:r>
              <a:rPr lang="fr-FR" dirty="0"/>
              <a:t>Rationaliser les dépenses de santé </a:t>
            </a:r>
          </a:p>
          <a:p>
            <a:pPr lvl="0"/>
            <a:r>
              <a:rPr lang="fr-FR" dirty="0"/>
              <a:t>Servir de référence pour le remboursement des prestations aux formations </a:t>
            </a:r>
            <a:r>
              <a:rPr lang="fr-FR" dirty="0" smtClean="0"/>
              <a:t>sanitaires</a:t>
            </a:r>
            <a:endParaRPr lang="fr-FR" dirty="0"/>
          </a:p>
          <a:p>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88640"/>
            <a:ext cx="3347864" cy="2088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7529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517632" cy="1359024"/>
          </a:xfrm>
        </p:spPr>
        <p:txBody>
          <a:bodyPr>
            <a:normAutofit fontScale="90000"/>
          </a:bodyPr>
          <a:lstStyle/>
          <a:p>
            <a:pPr lvl="0"/>
            <a:r>
              <a:rPr lang="fr-CH" sz="4000" dirty="0">
                <a:solidFill>
                  <a:srgbClr val="00B050"/>
                </a:solidFill>
              </a:rPr>
              <a:t>L’estimation du coût du  système de Couverture Santé Universelle</a:t>
            </a:r>
            <a:r>
              <a:rPr lang="fr-FR" i="1" dirty="0">
                <a:solidFill>
                  <a:srgbClr val="00B050"/>
                </a:solidFill>
              </a:rPr>
              <a:t/>
            </a:r>
            <a:br>
              <a:rPr lang="fr-FR" i="1" dirty="0">
                <a:solidFill>
                  <a:srgbClr val="00B050"/>
                </a:solidFill>
              </a:rPr>
            </a:br>
            <a:endParaRPr lang="fr-FR" dirty="0">
              <a:solidFill>
                <a:srgbClr val="00B050"/>
              </a:solidFill>
            </a:endParaRPr>
          </a:p>
        </p:txBody>
      </p:sp>
      <p:sp>
        <p:nvSpPr>
          <p:cNvPr id="3" name="Espace réservé du contenu 2"/>
          <p:cNvSpPr>
            <a:spLocks noGrp="1"/>
          </p:cNvSpPr>
          <p:nvPr>
            <p:ph idx="1"/>
          </p:nvPr>
        </p:nvSpPr>
        <p:spPr/>
        <p:txBody>
          <a:bodyPr/>
          <a:lstStyle/>
          <a:p>
            <a:r>
              <a:rPr lang="fr-FR" dirty="0"/>
              <a:t>Le </a:t>
            </a:r>
            <a:r>
              <a:rPr lang="fr-FR" b="1" dirty="0"/>
              <a:t>coût total </a:t>
            </a:r>
            <a:r>
              <a:rPr lang="fr-FR" dirty="0"/>
              <a:t>est composé du </a:t>
            </a:r>
            <a:r>
              <a:rPr lang="fr-FR" dirty="0">
                <a:solidFill>
                  <a:srgbClr val="0070C0"/>
                </a:solidFill>
              </a:rPr>
              <a:t>coût technique </a:t>
            </a:r>
            <a:r>
              <a:rPr lang="fr-FR" dirty="0"/>
              <a:t>c’est-à-dire </a:t>
            </a:r>
            <a:r>
              <a:rPr lang="fr-FR" dirty="0" smtClean="0">
                <a:solidFill>
                  <a:srgbClr val="0070C0"/>
                </a:solidFill>
              </a:rPr>
              <a:t>coût </a:t>
            </a:r>
            <a:r>
              <a:rPr lang="fr-FR" dirty="0">
                <a:solidFill>
                  <a:srgbClr val="0070C0"/>
                </a:solidFill>
              </a:rPr>
              <a:t>des interventions du paquet de soins </a:t>
            </a:r>
            <a:r>
              <a:rPr lang="fr-FR" dirty="0"/>
              <a:t>de base et les </a:t>
            </a:r>
            <a:r>
              <a:rPr lang="fr-FR" dirty="0">
                <a:solidFill>
                  <a:srgbClr val="0070C0"/>
                </a:solidFill>
              </a:rPr>
              <a:t>coûts de gestion </a:t>
            </a:r>
            <a:r>
              <a:rPr lang="fr-FR" dirty="0"/>
              <a:t>de l’architecture.</a:t>
            </a:r>
          </a:p>
          <a:p>
            <a:endParaRPr lang="fr-FR" dirty="0" smtClean="0"/>
          </a:p>
          <a:p>
            <a:r>
              <a:rPr lang="fr-FR" sz="3600" dirty="0" smtClean="0">
                <a:solidFill>
                  <a:srgbClr val="0070C0"/>
                </a:solidFill>
              </a:rPr>
              <a:t>Coût technique</a:t>
            </a:r>
            <a:r>
              <a:rPr lang="fr-FR" dirty="0" smtClean="0"/>
              <a:t>: Logiciel « </a:t>
            </a:r>
            <a:r>
              <a:rPr lang="fr-FR" dirty="0" smtClean="0">
                <a:solidFill>
                  <a:schemeClr val="accent6">
                    <a:lumMod val="75000"/>
                  </a:schemeClr>
                </a:solidFill>
              </a:rPr>
              <a:t>One </a:t>
            </a:r>
            <a:r>
              <a:rPr lang="fr-FR" dirty="0" err="1" smtClean="0">
                <a:solidFill>
                  <a:schemeClr val="accent6">
                    <a:lumMod val="75000"/>
                  </a:schemeClr>
                </a:solidFill>
              </a:rPr>
              <a:t>heath</a:t>
            </a:r>
            <a:r>
              <a:rPr lang="fr-FR" dirty="0" smtClean="0"/>
              <a:t> », </a:t>
            </a:r>
          </a:p>
          <a:p>
            <a:pPr marL="0" indent="0">
              <a:buNone/>
            </a:pPr>
            <a:r>
              <a:rPr lang="fr-FR" dirty="0" smtClean="0"/>
              <a:t> trois variables prises en compte</a:t>
            </a:r>
            <a:r>
              <a:rPr lang="fr-FR" dirty="0"/>
              <a:t> </a:t>
            </a:r>
          </a:p>
          <a:p>
            <a:endParaRPr lang="fr-FR" dirty="0"/>
          </a:p>
        </p:txBody>
      </p:sp>
    </p:spTree>
    <p:extLst>
      <p:ext uri="{BB962C8B-B14F-4D97-AF65-F5344CB8AC3E}">
        <p14:creationId xmlns:p14="http://schemas.microsoft.com/office/powerpoint/2010/main" val="3375589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30026"/>
          </a:xfrm>
        </p:spPr>
        <p:txBody>
          <a:bodyPr>
            <a:normAutofit fontScale="90000"/>
          </a:bodyPr>
          <a:lstStyle/>
          <a:p>
            <a:endParaRPr lang="fr-FR" dirty="0"/>
          </a:p>
        </p:txBody>
      </p:sp>
      <p:sp>
        <p:nvSpPr>
          <p:cNvPr id="3" name="Espace réservé du contenu 2"/>
          <p:cNvSpPr>
            <a:spLocks noGrp="1"/>
          </p:cNvSpPr>
          <p:nvPr>
            <p:ph idx="1"/>
          </p:nvPr>
        </p:nvSpPr>
        <p:spPr>
          <a:xfrm>
            <a:off x="457200" y="476672"/>
            <a:ext cx="8229600" cy="6048672"/>
          </a:xfrm>
        </p:spPr>
        <p:txBody>
          <a:bodyPr>
            <a:normAutofit fontScale="92500" lnSpcReduction="20000"/>
          </a:bodyPr>
          <a:lstStyle/>
          <a:p>
            <a:pPr lvl="0"/>
            <a:r>
              <a:rPr lang="fr-FR" b="1" dirty="0"/>
              <a:t>Le coût unitaire des intrants pour la réalisation de chaque intervention</a:t>
            </a:r>
            <a:r>
              <a:rPr lang="fr-FR" dirty="0"/>
              <a:t> : </a:t>
            </a:r>
            <a:r>
              <a:rPr lang="fr-FR" dirty="0" smtClean="0"/>
              <a:t> </a:t>
            </a:r>
            <a:r>
              <a:rPr lang="fr-FR" i="1" dirty="0">
                <a:solidFill>
                  <a:srgbClr val="0070C0"/>
                </a:solidFill>
              </a:rPr>
              <a:t>D</a:t>
            </a:r>
            <a:r>
              <a:rPr lang="fr-FR" i="1" dirty="0" smtClean="0">
                <a:solidFill>
                  <a:srgbClr val="0070C0"/>
                </a:solidFill>
              </a:rPr>
              <a:t>écret </a:t>
            </a:r>
            <a:r>
              <a:rPr lang="fr-FR" i="1" dirty="0">
                <a:solidFill>
                  <a:srgbClr val="0070C0"/>
                </a:solidFill>
              </a:rPr>
              <a:t>N°87-529 du 21 avril 1987</a:t>
            </a:r>
            <a:r>
              <a:rPr lang="fr-FR" dirty="0"/>
              <a:t> </a:t>
            </a:r>
            <a:r>
              <a:rPr lang="fr-FR" dirty="0">
                <a:solidFill>
                  <a:srgbClr val="0070C0"/>
                </a:solidFill>
              </a:rPr>
              <a:t>sur la tarification des prestations </a:t>
            </a:r>
            <a:r>
              <a:rPr lang="fr-FR" dirty="0"/>
              <a:t>a été le document de référence pour les actes médicaux et </a:t>
            </a:r>
            <a:r>
              <a:rPr lang="fr-FR" dirty="0" smtClean="0"/>
              <a:t>paramédicaux</a:t>
            </a:r>
          </a:p>
          <a:p>
            <a:pPr lvl="0"/>
            <a:endParaRPr lang="fr-FR" dirty="0" smtClean="0"/>
          </a:p>
          <a:p>
            <a:pPr lvl="0"/>
            <a:r>
              <a:rPr lang="fr-FR" b="1" dirty="0" smtClean="0"/>
              <a:t>La prévalence </a:t>
            </a:r>
            <a:r>
              <a:rPr lang="fr-FR" b="1" dirty="0"/>
              <a:t>de chaque intervention</a:t>
            </a:r>
            <a:r>
              <a:rPr lang="fr-FR" dirty="0"/>
              <a:t> : </a:t>
            </a:r>
            <a:r>
              <a:rPr lang="fr-FR" dirty="0" smtClean="0"/>
              <a:t> </a:t>
            </a:r>
            <a:r>
              <a:rPr lang="fr-FR" dirty="0"/>
              <a:t>proportion de personnes ayant besoin de chaque </a:t>
            </a:r>
            <a:r>
              <a:rPr lang="fr-FR" dirty="0" smtClean="0"/>
              <a:t>intervention</a:t>
            </a:r>
            <a:endParaRPr lang="fr-FR" dirty="0"/>
          </a:p>
          <a:p>
            <a:pPr marL="0" lvl="0" indent="0">
              <a:buNone/>
            </a:pPr>
            <a:endParaRPr lang="fr-FR" dirty="0" smtClean="0"/>
          </a:p>
          <a:p>
            <a:pPr lvl="0"/>
            <a:r>
              <a:rPr lang="fr-FR" b="1" dirty="0" smtClean="0"/>
              <a:t>La </a:t>
            </a:r>
            <a:r>
              <a:rPr lang="fr-FR" b="1" dirty="0"/>
              <a:t>population cible</a:t>
            </a:r>
            <a:r>
              <a:rPr lang="fr-FR" dirty="0"/>
              <a:t> </a:t>
            </a:r>
            <a:r>
              <a:rPr lang="fr-FR" dirty="0" smtClean="0"/>
              <a:t>: </a:t>
            </a:r>
            <a:r>
              <a:rPr lang="fr-FR" dirty="0"/>
              <a:t>part de la population qui est concernée par chaque intervention avec l’hypothèse principale d’une couverture à 100% de ladite population.</a:t>
            </a:r>
          </a:p>
          <a:p>
            <a:endParaRPr lang="fr-FR" dirty="0"/>
          </a:p>
        </p:txBody>
      </p:sp>
    </p:spTree>
    <p:extLst>
      <p:ext uri="{BB962C8B-B14F-4D97-AF65-F5344CB8AC3E}">
        <p14:creationId xmlns:p14="http://schemas.microsoft.com/office/powerpoint/2010/main" val="914789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8058"/>
          </a:xfrm>
        </p:spPr>
        <p:txBody>
          <a:bodyPr>
            <a:normAutofit fontScale="90000"/>
          </a:bodyPr>
          <a:lstStyle/>
          <a:p>
            <a:endParaRPr lang="fr-FR" dirty="0"/>
          </a:p>
        </p:txBody>
      </p:sp>
      <p:sp>
        <p:nvSpPr>
          <p:cNvPr id="3" name="Espace réservé du contenu 2"/>
          <p:cNvSpPr>
            <a:spLocks noGrp="1"/>
          </p:cNvSpPr>
          <p:nvPr>
            <p:ph idx="1"/>
          </p:nvPr>
        </p:nvSpPr>
        <p:spPr>
          <a:xfrm>
            <a:off x="457200" y="908720"/>
            <a:ext cx="8229600" cy="5472608"/>
          </a:xfrm>
        </p:spPr>
        <p:txBody>
          <a:bodyPr>
            <a:normAutofit/>
          </a:bodyPr>
          <a:lstStyle/>
          <a:p>
            <a:r>
              <a:rPr lang="fr-FR" sz="3600" dirty="0" smtClean="0">
                <a:solidFill>
                  <a:srgbClr val="0070C0"/>
                </a:solidFill>
              </a:rPr>
              <a:t>Coûts de gestion</a:t>
            </a:r>
          </a:p>
          <a:p>
            <a:pPr marL="0" indent="0">
              <a:buNone/>
            </a:pPr>
            <a:endParaRPr lang="fr-FR" dirty="0" smtClean="0">
              <a:solidFill>
                <a:srgbClr val="0070C0"/>
              </a:solidFill>
            </a:endParaRPr>
          </a:p>
          <a:p>
            <a:pPr marL="0" indent="0" algn="just">
              <a:buNone/>
            </a:pPr>
            <a:r>
              <a:rPr lang="fr-FR" dirty="0" smtClean="0"/>
              <a:t>Environ </a:t>
            </a:r>
            <a:r>
              <a:rPr lang="fr-FR" dirty="0" smtClean="0">
                <a:solidFill>
                  <a:srgbClr val="FF0000"/>
                </a:solidFill>
              </a:rPr>
              <a:t>15% du coût total</a:t>
            </a:r>
            <a:r>
              <a:rPr lang="fr-FR" dirty="0" smtClean="0"/>
              <a:t>, selon les règles de prévoyance sociale, incluent </a:t>
            </a:r>
            <a:r>
              <a:rPr lang="fr-FR" dirty="0"/>
              <a:t>notamment les investissements (système d’information, infrastructures et équipements, système d’immatriculation…), les salaires du personnel, les autres dépenses de fonctionnement courantes, la communication, les frais de formation</a:t>
            </a:r>
          </a:p>
        </p:txBody>
      </p:sp>
    </p:spTree>
    <p:extLst>
      <p:ext uri="{BB962C8B-B14F-4D97-AF65-F5344CB8AC3E}">
        <p14:creationId xmlns:p14="http://schemas.microsoft.com/office/powerpoint/2010/main" val="2447528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74042"/>
          </a:xfrm>
        </p:spPr>
        <p:txBody>
          <a:bodyPr>
            <a:normAutofit fontScale="90000"/>
          </a:bodyPr>
          <a:lstStyle/>
          <a:p>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622465463"/>
              </p:ext>
            </p:extLst>
          </p:nvPr>
        </p:nvGraphicFramePr>
        <p:xfrm>
          <a:off x="107502" y="-3"/>
          <a:ext cx="8928994" cy="6780336"/>
        </p:xfrm>
        <a:graphic>
          <a:graphicData uri="http://schemas.openxmlformats.org/drawingml/2006/table">
            <a:tbl>
              <a:tblPr firstRow="1" firstCol="1" bandRow="1">
                <a:tableStyleId>{5C22544A-7EE6-4342-B048-85BDC9FD1C3A}</a:tableStyleId>
              </a:tblPr>
              <a:tblGrid>
                <a:gridCol w="1469094"/>
                <a:gridCol w="1207030"/>
                <a:gridCol w="1207030"/>
                <a:gridCol w="1207030"/>
                <a:gridCol w="1207030"/>
                <a:gridCol w="1207030"/>
                <a:gridCol w="1424750"/>
              </a:tblGrid>
              <a:tr h="381656">
                <a:tc>
                  <a:txBody>
                    <a:bodyPr/>
                    <a:lstStyle/>
                    <a:p>
                      <a:pPr>
                        <a:lnSpc>
                          <a:spcPct val="115000"/>
                        </a:lnSpc>
                        <a:spcAft>
                          <a:spcPts val="0"/>
                        </a:spcAft>
                      </a:pPr>
                      <a:r>
                        <a:rPr lang="en-US" sz="1200" b="1" dirty="0">
                          <a:solidFill>
                            <a:schemeClr val="bg1"/>
                          </a:solidFill>
                          <a:effectLst/>
                        </a:rPr>
                        <a:t>100% de couverture</a:t>
                      </a:r>
                      <a:endParaRPr lang="fr-FR" sz="1200" b="1" dirty="0">
                        <a:solidFill>
                          <a:schemeClr val="bg1"/>
                        </a:solidFill>
                        <a:effectLst/>
                        <a:latin typeface="Calibri"/>
                        <a:ea typeface="Calibri"/>
                        <a:cs typeface="Times New Roman"/>
                      </a:endParaRPr>
                    </a:p>
                  </a:txBody>
                  <a:tcPr marL="60221" marR="60221" marT="0" marB="0" anchor="b"/>
                </a:tc>
                <a:tc>
                  <a:txBody>
                    <a:bodyPr/>
                    <a:lstStyle/>
                    <a:p>
                      <a:pPr algn="ctr">
                        <a:lnSpc>
                          <a:spcPct val="115000"/>
                        </a:lnSpc>
                        <a:spcAft>
                          <a:spcPts val="0"/>
                        </a:spcAft>
                      </a:pPr>
                      <a:r>
                        <a:rPr lang="en-US" sz="1400" b="1" dirty="0">
                          <a:solidFill>
                            <a:schemeClr val="bg1"/>
                          </a:solidFill>
                          <a:effectLst/>
                        </a:rPr>
                        <a:t>2018</a:t>
                      </a:r>
                      <a:endParaRPr lang="fr-FR" sz="1400" b="1" dirty="0">
                        <a:solidFill>
                          <a:schemeClr val="bg1"/>
                        </a:solidFill>
                        <a:effectLst/>
                        <a:latin typeface="Calibri"/>
                        <a:ea typeface="Calibri"/>
                        <a:cs typeface="Times New Roman"/>
                      </a:endParaRPr>
                    </a:p>
                  </a:txBody>
                  <a:tcPr marL="60221" marR="60221" marT="0" marB="0" anchor="b"/>
                </a:tc>
                <a:tc>
                  <a:txBody>
                    <a:bodyPr/>
                    <a:lstStyle/>
                    <a:p>
                      <a:pPr algn="ctr">
                        <a:lnSpc>
                          <a:spcPct val="115000"/>
                        </a:lnSpc>
                        <a:spcAft>
                          <a:spcPts val="0"/>
                        </a:spcAft>
                      </a:pPr>
                      <a:r>
                        <a:rPr lang="en-US" sz="1400" dirty="0">
                          <a:effectLst/>
                        </a:rPr>
                        <a:t>2019</a:t>
                      </a:r>
                      <a:endParaRPr lang="fr-FR" sz="1400" dirty="0">
                        <a:effectLst/>
                        <a:latin typeface="Calibri"/>
                        <a:ea typeface="Calibri"/>
                        <a:cs typeface="Times New Roman"/>
                      </a:endParaRPr>
                    </a:p>
                  </a:txBody>
                  <a:tcPr marL="60221" marR="60221" marT="0" marB="0" anchor="b"/>
                </a:tc>
                <a:tc>
                  <a:txBody>
                    <a:bodyPr/>
                    <a:lstStyle/>
                    <a:p>
                      <a:pPr algn="ctr">
                        <a:lnSpc>
                          <a:spcPct val="115000"/>
                        </a:lnSpc>
                        <a:spcAft>
                          <a:spcPts val="0"/>
                        </a:spcAft>
                      </a:pPr>
                      <a:r>
                        <a:rPr lang="en-US" sz="1400" dirty="0">
                          <a:effectLst/>
                        </a:rPr>
                        <a:t>2020</a:t>
                      </a:r>
                      <a:endParaRPr lang="fr-FR" sz="1400" dirty="0">
                        <a:effectLst/>
                        <a:latin typeface="Calibri"/>
                        <a:ea typeface="Calibri"/>
                        <a:cs typeface="Times New Roman"/>
                      </a:endParaRPr>
                    </a:p>
                  </a:txBody>
                  <a:tcPr marL="60221" marR="60221" marT="0" marB="0" anchor="b"/>
                </a:tc>
                <a:tc>
                  <a:txBody>
                    <a:bodyPr/>
                    <a:lstStyle/>
                    <a:p>
                      <a:pPr algn="ctr">
                        <a:lnSpc>
                          <a:spcPct val="115000"/>
                        </a:lnSpc>
                        <a:spcAft>
                          <a:spcPts val="0"/>
                        </a:spcAft>
                      </a:pPr>
                      <a:r>
                        <a:rPr lang="en-US" sz="1400" dirty="0">
                          <a:effectLst/>
                        </a:rPr>
                        <a:t>2021</a:t>
                      </a:r>
                      <a:endParaRPr lang="fr-FR" sz="1400" dirty="0">
                        <a:effectLst/>
                        <a:latin typeface="Calibri"/>
                        <a:ea typeface="Calibri"/>
                        <a:cs typeface="Times New Roman"/>
                      </a:endParaRPr>
                    </a:p>
                  </a:txBody>
                  <a:tcPr marL="60221" marR="60221" marT="0" marB="0" anchor="b"/>
                </a:tc>
                <a:tc>
                  <a:txBody>
                    <a:bodyPr/>
                    <a:lstStyle/>
                    <a:p>
                      <a:pPr algn="ctr">
                        <a:lnSpc>
                          <a:spcPct val="115000"/>
                        </a:lnSpc>
                        <a:spcAft>
                          <a:spcPts val="0"/>
                        </a:spcAft>
                      </a:pPr>
                      <a:r>
                        <a:rPr lang="en-US" sz="1400" dirty="0">
                          <a:effectLst/>
                        </a:rPr>
                        <a:t>2022</a:t>
                      </a:r>
                      <a:endParaRPr lang="fr-FR" sz="1400" dirty="0">
                        <a:effectLst/>
                        <a:latin typeface="Calibri"/>
                        <a:ea typeface="Calibri"/>
                        <a:cs typeface="Times New Roman"/>
                      </a:endParaRPr>
                    </a:p>
                  </a:txBody>
                  <a:tcPr marL="60221" marR="60221" marT="0" marB="0" anchor="b"/>
                </a:tc>
                <a:tc>
                  <a:txBody>
                    <a:bodyPr/>
                    <a:lstStyle/>
                    <a:p>
                      <a:pPr algn="ctr">
                        <a:lnSpc>
                          <a:spcPct val="115000"/>
                        </a:lnSpc>
                        <a:spcAft>
                          <a:spcPts val="0"/>
                        </a:spcAft>
                      </a:pPr>
                      <a:r>
                        <a:rPr lang="en-US" sz="1400" dirty="0">
                          <a:effectLst/>
                        </a:rPr>
                        <a:t>Total</a:t>
                      </a:r>
                      <a:endParaRPr lang="fr-FR" sz="1400" dirty="0">
                        <a:effectLst/>
                        <a:latin typeface="Calibri"/>
                        <a:ea typeface="Calibri"/>
                        <a:cs typeface="Times New Roman"/>
                      </a:endParaRPr>
                    </a:p>
                  </a:txBody>
                  <a:tcPr marL="60221" marR="60221" marT="0" marB="0" anchor="b"/>
                </a:tc>
              </a:tr>
              <a:tr h="763312">
                <a:tc>
                  <a:txBody>
                    <a:bodyPr/>
                    <a:lstStyle/>
                    <a:p>
                      <a:pPr>
                        <a:lnSpc>
                          <a:spcPct val="115000"/>
                        </a:lnSpc>
                        <a:spcAft>
                          <a:spcPts val="0"/>
                        </a:spcAft>
                      </a:pPr>
                      <a:r>
                        <a:rPr lang="en-US" sz="1100" dirty="0">
                          <a:effectLst/>
                        </a:rPr>
                        <a:t>A-Santé </a:t>
                      </a:r>
                      <a:r>
                        <a:rPr lang="en-US" sz="1100" dirty="0" err="1">
                          <a:effectLst/>
                        </a:rPr>
                        <a:t>communautaire</a:t>
                      </a:r>
                      <a:endParaRPr lang="fr-FR" sz="1000" dirty="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2,974,839,992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2,389,455,192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2,869,935,192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2,389,455,192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2,974,839,992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13,598,525,560</a:t>
                      </a:r>
                      <a:endParaRPr lang="fr-FR" sz="1000">
                        <a:effectLst/>
                        <a:latin typeface="Calibri"/>
                        <a:ea typeface="Calibri"/>
                        <a:cs typeface="Times New Roman"/>
                      </a:endParaRPr>
                    </a:p>
                  </a:txBody>
                  <a:tcPr marL="60221" marR="60221" marT="0" marB="0" anchor="b"/>
                </a:tc>
              </a:tr>
              <a:tr h="731202">
                <a:tc>
                  <a:txBody>
                    <a:bodyPr/>
                    <a:lstStyle/>
                    <a:p>
                      <a:pPr>
                        <a:lnSpc>
                          <a:spcPct val="115000"/>
                        </a:lnSpc>
                        <a:spcAft>
                          <a:spcPts val="0"/>
                        </a:spcAft>
                      </a:pPr>
                      <a:r>
                        <a:rPr lang="en-US" sz="1100">
                          <a:effectLst/>
                        </a:rPr>
                        <a:t>B- Médecine interne</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dirty="0">
                          <a:effectLst/>
                        </a:rPr>
                        <a:t>595,435,459,789</a:t>
                      </a:r>
                      <a:endParaRPr lang="fr-FR" sz="1000" dirty="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589,050,495,034</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dirty="0">
                          <a:effectLst/>
                        </a:rPr>
                        <a:t>609,953,888,798</a:t>
                      </a:r>
                      <a:endParaRPr lang="fr-FR" sz="1000" dirty="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631,700,505,591</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654,632,348,154</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3,080,772,697,367</a:t>
                      </a:r>
                      <a:endParaRPr lang="fr-FR" sz="1000">
                        <a:effectLst/>
                        <a:latin typeface="Calibri"/>
                        <a:ea typeface="Calibri"/>
                        <a:cs typeface="Times New Roman"/>
                      </a:endParaRPr>
                    </a:p>
                  </a:txBody>
                  <a:tcPr marL="60221" marR="60221" marT="0" marB="0" anchor="b"/>
                </a:tc>
              </a:tr>
              <a:tr h="731202">
                <a:tc>
                  <a:txBody>
                    <a:bodyPr/>
                    <a:lstStyle/>
                    <a:p>
                      <a:pPr>
                        <a:lnSpc>
                          <a:spcPct val="115000"/>
                        </a:lnSpc>
                        <a:spcAft>
                          <a:spcPts val="0"/>
                        </a:spcAft>
                      </a:pPr>
                      <a:r>
                        <a:rPr lang="en-US" sz="1100">
                          <a:effectLst/>
                        </a:rPr>
                        <a:t>C-Pediatrie </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215,384,949,856</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217,850,913,171</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dirty="0">
                          <a:effectLst/>
                        </a:rPr>
                        <a:t>219,909,536,010</a:t>
                      </a:r>
                      <a:endParaRPr lang="fr-FR" sz="1000" dirty="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222,145,878,317</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224,516,462,619</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1,099,807,739,973</a:t>
                      </a:r>
                      <a:endParaRPr lang="fr-FR" sz="1000">
                        <a:effectLst/>
                        <a:latin typeface="Calibri"/>
                        <a:ea typeface="Calibri"/>
                        <a:cs typeface="Times New Roman"/>
                      </a:endParaRPr>
                    </a:p>
                  </a:txBody>
                  <a:tcPr marL="60221" marR="60221" marT="0" marB="0" anchor="b"/>
                </a:tc>
              </a:tr>
              <a:tr h="381656">
                <a:tc>
                  <a:txBody>
                    <a:bodyPr/>
                    <a:lstStyle/>
                    <a:p>
                      <a:pPr>
                        <a:lnSpc>
                          <a:spcPct val="115000"/>
                        </a:lnSpc>
                        <a:spcAft>
                          <a:spcPts val="0"/>
                        </a:spcAft>
                      </a:pPr>
                      <a:r>
                        <a:rPr lang="en-US" sz="1100">
                          <a:effectLst/>
                        </a:rPr>
                        <a:t>D- Gynecologie </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140,852,628,770</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144,776,240,896</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149,135,027,942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153,638,365,826</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158,259,275,688</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746,661,539,122</a:t>
                      </a:r>
                      <a:endParaRPr lang="fr-FR" sz="1000">
                        <a:effectLst/>
                        <a:latin typeface="Calibri"/>
                        <a:ea typeface="Calibri"/>
                        <a:cs typeface="Times New Roman"/>
                      </a:endParaRPr>
                    </a:p>
                  </a:txBody>
                  <a:tcPr marL="60221" marR="60221" marT="0" marB="0" anchor="b"/>
                </a:tc>
              </a:tr>
              <a:tr h="381656">
                <a:tc>
                  <a:txBody>
                    <a:bodyPr/>
                    <a:lstStyle/>
                    <a:p>
                      <a:pPr>
                        <a:lnSpc>
                          <a:spcPct val="115000"/>
                        </a:lnSpc>
                        <a:spcAft>
                          <a:spcPts val="0"/>
                        </a:spcAft>
                      </a:pPr>
                      <a:r>
                        <a:rPr lang="en-US" sz="1100">
                          <a:effectLst/>
                        </a:rPr>
                        <a:t>E -Chirurgie</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79,416,476,920</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87,515,200,995</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90,120,139,403</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92,821,518,441</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95,590,670,854</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445,464,006,615</a:t>
                      </a:r>
                      <a:endParaRPr lang="fr-FR" sz="1000">
                        <a:effectLst/>
                        <a:latin typeface="Calibri"/>
                        <a:ea typeface="Calibri"/>
                        <a:cs typeface="Times New Roman"/>
                      </a:endParaRPr>
                    </a:p>
                  </a:txBody>
                  <a:tcPr marL="60221" marR="60221" marT="0" marB="0" anchor="b"/>
                </a:tc>
              </a:tr>
              <a:tr h="381656">
                <a:tc>
                  <a:txBody>
                    <a:bodyPr/>
                    <a:lstStyle/>
                    <a:p>
                      <a:pPr>
                        <a:lnSpc>
                          <a:spcPct val="115000"/>
                        </a:lnSpc>
                        <a:spcAft>
                          <a:spcPts val="0"/>
                        </a:spcAft>
                      </a:pPr>
                      <a:r>
                        <a:rPr lang="en-US" sz="1100">
                          <a:effectLst/>
                        </a:rPr>
                        <a:t>F - Ophtalmologie</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36,589,060,451</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37,789,621,884</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39,070,059,152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40,434,835,449</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41,902,721,740</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195,786,298,676</a:t>
                      </a:r>
                      <a:endParaRPr lang="fr-FR" sz="1000">
                        <a:effectLst/>
                        <a:latin typeface="Calibri"/>
                        <a:ea typeface="Calibri"/>
                        <a:cs typeface="Times New Roman"/>
                      </a:endParaRPr>
                    </a:p>
                  </a:txBody>
                  <a:tcPr marL="60221" marR="60221" marT="0" marB="0" anchor="b"/>
                </a:tc>
              </a:tr>
              <a:tr h="763312">
                <a:tc>
                  <a:txBody>
                    <a:bodyPr/>
                    <a:lstStyle/>
                    <a:p>
                      <a:pPr>
                        <a:lnSpc>
                          <a:spcPct val="115000"/>
                        </a:lnSpc>
                        <a:spcAft>
                          <a:spcPts val="0"/>
                        </a:spcAft>
                      </a:pPr>
                      <a:r>
                        <a:rPr lang="en-US" sz="1100" dirty="0">
                          <a:effectLst/>
                        </a:rPr>
                        <a:t>G - Oto-Rhino-</a:t>
                      </a:r>
                      <a:r>
                        <a:rPr lang="en-US" sz="1100" dirty="0" err="1">
                          <a:effectLst/>
                        </a:rPr>
                        <a:t>Laryngologie</a:t>
                      </a:r>
                      <a:endParaRPr lang="fr-FR" sz="1000" dirty="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27,686,594,330</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28,017,294,946</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28,347,995,562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28,678,696,178</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29,009,396,792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141,739,977,809</a:t>
                      </a:r>
                      <a:endParaRPr lang="fr-FR" sz="1000">
                        <a:effectLst/>
                        <a:latin typeface="Calibri"/>
                        <a:ea typeface="Calibri"/>
                        <a:cs typeface="Times New Roman"/>
                      </a:endParaRPr>
                    </a:p>
                  </a:txBody>
                  <a:tcPr marL="60221" marR="60221" marT="0" marB="0" anchor="b"/>
                </a:tc>
              </a:tr>
              <a:tr h="381656">
                <a:tc>
                  <a:txBody>
                    <a:bodyPr/>
                    <a:lstStyle/>
                    <a:p>
                      <a:pPr>
                        <a:lnSpc>
                          <a:spcPct val="115000"/>
                        </a:lnSpc>
                        <a:spcAft>
                          <a:spcPts val="0"/>
                        </a:spcAft>
                      </a:pPr>
                      <a:r>
                        <a:rPr lang="en-US" sz="1100">
                          <a:effectLst/>
                        </a:rPr>
                        <a:t>H - Stomatologie</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30,451,262,164</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31,371,459,109</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32,337,428,606</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33,344,540,881</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34,360,560,501</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161,865,251,262</a:t>
                      </a:r>
                      <a:endParaRPr lang="fr-FR" sz="1000">
                        <a:effectLst/>
                        <a:latin typeface="Calibri"/>
                        <a:ea typeface="Calibri"/>
                        <a:cs typeface="Times New Roman"/>
                      </a:endParaRPr>
                    </a:p>
                  </a:txBody>
                  <a:tcPr marL="60221" marR="60221" marT="0" marB="0" anchor="b"/>
                </a:tc>
              </a:tr>
              <a:tr h="381656">
                <a:tc>
                  <a:txBody>
                    <a:bodyPr/>
                    <a:lstStyle/>
                    <a:p>
                      <a:pPr>
                        <a:lnSpc>
                          <a:spcPct val="115000"/>
                        </a:lnSpc>
                        <a:spcAft>
                          <a:spcPts val="0"/>
                        </a:spcAft>
                      </a:pPr>
                      <a:r>
                        <a:rPr lang="en-US" sz="1100">
                          <a:effectLst/>
                        </a:rPr>
                        <a:t>I - Vaccintion </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32,971,961,301</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31,663,516,999</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32,363,040,601</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33,071,182,893</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33,847,456,674</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163,917,158,468</a:t>
                      </a:r>
                      <a:endParaRPr lang="fr-FR" sz="1000">
                        <a:effectLst/>
                        <a:latin typeface="Calibri"/>
                        <a:ea typeface="Calibri"/>
                        <a:cs typeface="Times New Roman"/>
                      </a:endParaRPr>
                    </a:p>
                  </a:txBody>
                  <a:tcPr marL="60221" marR="60221" marT="0" marB="0" anchor="b"/>
                </a:tc>
              </a:tr>
              <a:tr h="731202">
                <a:tc>
                  <a:txBody>
                    <a:bodyPr/>
                    <a:lstStyle/>
                    <a:p>
                      <a:pPr>
                        <a:lnSpc>
                          <a:spcPct val="115000"/>
                        </a:lnSpc>
                        <a:spcAft>
                          <a:spcPts val="0"/>
                        </a:spcAft>
                      </a:pPr>
                      <a:r>
                        <a:rPr lang="en-US" sz="1100">
                          <a:effectLst/>
                        </a:rPr>
                        <a:t>J – Gestion </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dirty="0">
                          <a:effectLst/>
                        </a:rPr>
                        <a:t>205,017,041,219</a:t>
                      </a:r>
                      <a:endParaRPr lang="fr-FR" sz="1000" dirty="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206,545,446,746</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212,489,479,635</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218,510,290,371</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225,016,541,120</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1,067,578,799,091</a:t>
                      </a:r>
                      <a:endParaRPr lang="fr-FR" sz="1000">
                        <a:effectLst/>
                        <a:latin typeface="Calibri"/>
                        <a:ea typeface="Calibri"/>
                        <a:cs typeface="Times New Roman"/>
                      </a:endParaRPr>
                    </a:p>
                  </a:txBody>
                  <a:tcPr marL="60221" marR="60221" marT="0" marB="0" anchor="b"/>
                </a:tc>
              </a:tr>
              <a:tr h="731202">
                <a:tc>
                  <a:txBody>
                    <a:bodyPr/>
                    <a:lstStyle/>
                    <a:p>
                      <a:pPr>
                        <a:lnSpc>
                          <a:spcPct val="115000"/>
                        </a:lnSpc>
                        <a:spcAft>
                          <a:spcPts val="0"/>
                        </a:spcAft>
                      </a:pPr>
                      <a:r>
                        <a:rPr lang="en-US" sz="1400" dirty="0">
                          <a:effectLst/>
                        </a:rPr>
                        <a:t>Total</a:t>
                      </a:r>
                      <a:endParaRPr lang="fr-FR" sz="1400" dirty="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b="1" dirty="0">
                          <a:solidFill>
                            <a:schemeClr val="accent6">
                              <a:lumMod val="75000"/>
                            </a:schemeClr>
                          </a:solidFill>
                          <a:effectLst/>
                        </a:rPr>
                        <a:t>1,366,780,274,793</a:t>
                      </a:r>
                      <a:endParaRPr lang="fr-FR" sz="1000" b="1" dirty="0">
                        <a:solidFill>
                          <a:schemeClr val="accent6">
                            <a:lumMod val="75000"/>
                          </a:schemeClr>
                        </a:solidFill>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1,376,969,644,973</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1,416,596,530,902</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1,456,735,269,139</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a:effectLst/>
                        </a:rPr>
                        <a:t>1,500,110,274,136</a:t>
                      </a:r>
                      <a:endParaRPr lang="fr-FR" sz="1000">
                        <a:effectLst/>
                        <a:latin typeface="Calibri"/>
                        <a:ea typeface="Calibri"/>
                        <a:cs typeface="Times New Roman"/>
                      </a:endParaRPr>
                    </a:p>
                  </a:txBody>
                  <a:tcPr marL="60221" marR="60221" marT="0" marB="0" anchor="b"/>
                </a:tc>
                <a:tc>
                  <a:txBody>
                    <a:bodyPr/>
                    <a:lstStyle/>
                    <a:p>
                      <a:pPr algn="r">
                        <a:lnSpc>
                          <a:spcPct val="115000"/>
                        </a:lnSpc>
                        <a:spcAft>
                          <a:spcPts val="0"/>
                        </a:spcAft>
                      </a:pPr>
                      <a:r>
                        <a:rPr lang="en-US" sz="1100" dirty="0">
                          <a:effectLst/>
                        </a:rPr>
                        <a:t>7,117,191,993,943</a:t>
                      </a:r>
                      <a:endParaRPr lang="fr-FR" sz="1000" dirty="0">
                        <a:effectLst/>
                        <a:latin typeface="Calibri"/>
                        <a:ea typeface="Calibri"/>
                        <a:cs typeface="Times New Roman"/>
                      </a:endParaRPr>
                    </a:p>
                  </a:txBody>
                  <a:tcPr marL="60221" marR="60221" marT="0" marB="0" anchor="b"/>
                </a:tc>
              </a:tr>
            </a:tbl>
          </a:graphicData>
        </a:graphic>
      </p:graphicFrame>
    </p:spTree>
    <p:extLst>
      <p:ext uri="{BB962C8B-B14F-4D97-AF65-F5344CB8AC3E}">
        <p14:creationId xmlns:p14="http://schemas.microsoft.com/office/powerpoint/2010/main" val="2244937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8058"/>
          </a:xfrm>
        </p:spPr>
        <p:txBody>
          <a:bodyPr>
            <a:normAutofit fontScale="90000"/>
          </a:bodyPr>
          <a:lstStyle/>
          <a:p>
            <a:endParaRPr lang="fr-FR"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332656"/>
            <a:ext cx="8208912" cy="619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898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0"/>
            <a:ext cx="8229600" cy="908720"/>
          </a:xfrm>
        </p:spPr>
        <p:txBody>
          <a:bodyPr>
            <a:normAutofit fontScale="90000"/>
          </a:bodyPr>
          <a:lstStyle/>
          <a:p>
            <a:r>
              <a:rPr lang="fr-FR" sz="4000" dirty="0" smtClean="0">
                <a:solidFill>
                  <a:srgbClr val="92D050"/>
                </a:solidFill>
              </a:rPr>
              <a:t>Modélisation: moins de 5ans et gynéco-obstétrique</a:t>
            </a:r>
            <a:endParaRPr lang="fr-FR" sz="4000" dirty="0">
              <a:solidFill>
                <a:srgbClr val="92D050"/>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377996467"/>
              </p:ext>
            </p:extLst>
          </p:nvPr>
        </p:nvGraphicFramePr>
        <p:xfrm>
          <a:off x="107506" y="1556792"/>
          <a:ext cx="8928988" cy="4663414"/>
        </p:xfrm>
        <a:graphic>
          <a:graphicData uri="http://schemas.openxmlformats.org/drawingml/2006/table">
            <a:tbl>
              <a:tblPr firstRow="1" firstCol="1" bandRow="1">
                <a:tableStyleId>{5C22544A-7EE6-4342-B048-85BDC9FD1C3A}</a:tableStyleId>
              </a:tblPr>
              <a:tblGrid>
                <a:gridCol w="1748054"/>
                <a:gridCol w="1167458"/>
                <a:gridCol w="1167458"/>
                <a:gridCol w="1167458"/>
                <a:gridCol w="1167458"/>
                <a:gridCol w="1167458"/>
                <a:gridCol w="1343644"/>
              </a:tblGrid>
              <a:tr h="681189">
                <a:tc>
                  <a:txBody>
                    <a:bodyPr/>
                    <a:lstStyle/>
                    <a:p>
                      <a:pPr>
                        <a:lnSpc>
                          <a:spcPct val="115000"/>
                        </a:lnSpc>
                        <a:spcAft>
                          <a:spcPts val="0"/>
                        </a:spcAft>
                      </a:pPr>
                      <a:r>
                        <a:rPr lang="fr-CH" sz="1400" dirty="0">
                          <a:effectLst/>
                        </a:rPr>
                        <a:t>Moins de 5 ans + Gynécologie obstétrique</a:t>
                      </a:r>
                      <a:endParaRPr lang="fr-FR" sz="1400" dirty="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400" dirty="0">
                          <a:effectLst/>
                        </a:rPr>
                        <a:t>2018</a:t>
                      </a:r>
                      <a:endParaRPr lang="fr-FR" sz="1400" dirty="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2019</a:t>
                      </a:r>
                      <a:endParaRPr lang="fr-FR" sz="100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2020</a:t>
                      </a:r>
                      <a:endParaRPr lang="fr-FR" sz="100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2021</a:t>
                      </a:r>
                      <a:endParaRPr lang="fr-FR" sz="100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2022</a:t>
                      </a:r>
                      <a:endParaRPr lang="fr-FR" sz="100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Total</a:t>
                      </a:r>
                      <a:endParaRPr lang="fr-FR" sz="1000">
                        <a:effectLst/>
                        <a:latin typeface="Calibri"/>
                        <a:ea typeface="Calibri"/>
                        <a:cs typeface="Times New Roman"/>
                      </a:endParaRPr>
                    </a:p>
                  </a:txBody>
                  <a:tcPr marL="62411" marR="62411" marT="0" marB="0" anchor="b"/>
                </a:tc>
              </a:tr>
              <a:tr h="785670">
                <a:tc>
                  <a:txBody>
                    <a:bodyPr/>
                    <a:lstStyle/>
                    <a:p>
                      <a:pPr>
                        <a:lnSpc>
                          <a:spcPct val="115000"/>
                        </a:lnSpc>
                        <a:spcAft>
                          <a:spcPts val="0"/>
                        </a:spcAft>
                      </a:pPr>
                      <a:r>
                        <a:rPr lang="fr-CH" sz="1100">
                          <a:effectLst/>
                        </a:rPr>
                        <a:t>A-Pediatrie moins de 5 ans</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142,906,614,400</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143,565,407,090</a:t>
                      </a:r>
                      <a:endParaRPr lang="fr-FR" sz="1000" dirty="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143,538,685,245</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143,807,909,739</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144,247,563,215</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718,066,179,689</a:t>
                      </a:r>
                      <a:endParaRPr lang="fr-FR" sz="1000">
                        <a:effectLst/>
                        <a:latin typeface="Calibri"/>
                        <a:ea typeface="Calibri"/>
                        <a:cs typeface="Times New Roman"/>
                      </a:endParaRPr>
                    </a:p>
                  </a:txBody>
                  <a:tcPr marL="62411" marR="62411" marT="0" marB="0" anchor="b"/>
                </a:tc>
              </a:tr>
              <a:tr h="1016023">
                <a:tc>
                  <a:txBody>
                    <a:bodyPr/>
                    <a:lstStyle/>
                    <a:p>
                      <a:pPr>
                        <a:lnSpc>
                          <a:spcPct val="115000"/>
                        </a:lnSpc>
                        <a:spcAft>
                          <a:spcPts val="0"/>
                        </a:spcAft>
                      </a:pPr>
                      <a:r>
                        <a:rPr lang="fr-CH" sz="1100">
                          <a:effectLst/>
                        </a:rPr>
                        <a:t>B - Vaccintion moins de 5  ans</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32,971,961,301</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31,663,516,999</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32,363,040,601</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33,071,182,893</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33,847,456,674</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163,917,158,468</a:t>
                      </a:r>
                      <a:endParaRPr lang="fr-FR" sz="1000">
                        <a:effectLst/>
                        <a:latin typeface="Calibri"/>
                        <a:ea typeface="Calibri"/>
                        <a:cs typeface="Times New Roman"/>
                      </a:endParaRPr>
                    </a:p>
                  </a:txBody>
                  <a:tcPr marL="62411" marR="62411" marT="0" marB="0" anchor="b"/>
                </a:tc>
              </a:tr>
              <a:tr h="1001627">
                <a:tc>
                  <a:txBody>
                    <a:bodyPr/>
                    <a:lstStyle/>
                    <a:p>
                      <a:pPr>
                        <a:lnSpc>
                          <a:spcPct val="115000"/>
                        </a:lnSpc>
                        <a:spcAft>
                          <a:spcPts val="0"/>
                        </a:spcAft>
                      </a:pPr>
                      <a:r>
                        <a:rPr lang="en-US" sz="1100">
                          <a:effectLst/>
                        </a:rPr>
                        <a:t>C- Gynécologie obstétrique</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140,852,628,770</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144,776,240,896</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149,135,027,942</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153,638,365,826</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158,259,275,688</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746,661,539,122</a:t>
                      </a:r>
                      <a:endParaRPr lang="fr-FR" sz="1000">
                        <a:effectLst/>
                        <a:latin typeface="Calibri"/>
                        <a:ea typeface="Calibri"/>
                        <a:cs typeface="Times New Roman"/>
                      </a:endParaRPr>
                    </a:p>
                  </a:txBody>
                  <a:tcPr marL="62411" marR="62411" marT="0" marB="0" anchor="b"/>
                </a:tc>
              </a:tr>
              <a:tr h="1124002">
                <a:tc>
                  <a:txBody>
                    <a:bodyPr/>
                    <a:lstStyle/>
                    <a:p>
                      <a:pPr>
                        <a:lnSpc>
                          <a:spcPct val="115000"/>
                        </a:lnSpc>
                        <a:spcAft>
                          <a:spcPts val="0"/>
                        </a:spcAft>
                      </a:pPr>
                      <a:r>
                        <a:rPr lang="en-US" sz="1100">
                          <a:effectLst/>
                        </a:rPr>
                        <a:t>Total </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b="1" dirty="0">
                          <a:solidFill>
                            <a:schemeClr val="accent6">
                              <a:lumMod val="75000"/>
                            </a:schemeClr>
                          </a:solidFill>
                          <a:effectLst/>
                        </a:rPr>
                        <a:t>316,731,204,471</a:t>
                      </a:r>
                      <a:endParaRPr lang="fr-FR" sz="1100" b="1" dirty="0">
                        <a:solidFill>
                          <a:schemeClr val="accent6">
                            <a:lumMod val="75000"/>
                          </a:schemeClr>
                        </a:solidFill>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320,005,164,985</a:t>
                      </a:r>
                      <a:endParaRPr lang="fr-FR" sz="1000" dirty="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325,036,753,788</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330,517,458,458</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336,354,295,577</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1,628,644,877,279</a:t>
                      </a:r>
                      <a:endParaRPr lang="fr-FR" sz="1000" dirty="0">
                        <a:effectLst/>
                        <a:latin typeface="Calibri"/>
                        <a:ea typeface="Calibri"/>
                        <a:cs typeface="Times New Roman"/>
                      </a:endParaRPr>
                    </a:p>
                  </a:txBody>
                  <a:tcPr marL="62411" marR="62411" marT="0" marB="0" anchor="b"/>
                </a:tc>
              </a:tr>
            </a:tbl>
          </a:graphicData>
        </a:graphic>
      </p:graphicFrame>
    </p:spTree>
    <p:extLst>
      <p:ext uri="{BB962C8B-B14F-4D97-AF65-F5344CB8AC3E}">
        <p14:creationId xmlns:p14="http://schemas.microsoft.com/office/powerpoint/2010/main" val="1821767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080120"/>
          </a:xfrm>
        </p:spPr>
        <p:txBody>
          <a:bodyPr>
            <a:normAutofit fontScale="90000"/>
          </a:bodyPr>
          <a:lstStyle/>
          <a:p>
            <a:r>
              <a:rPr lang="fr-FR" dirty="0">
                <a:solidFill>
                  <a:srgbClr val="92D050"/>
                </a:solidFill>
              </a:rPr>
              <a:t>Modélisation: </a:t>
            </a:r>
            <a:r>
              <a:rPr lang="fr-FR" dirty="0" smtClean="0">
                <a:solidFill>
                  <a:srgbClr val="92D050"/>
                </a:solidFill>
              </a:rPr>
              <a:t>0 à 15ans </a:t>
            </a:r>
            <a:r>
              <a:rPr lang="fr-FR" dirty="0">
                <a:solidFill>
                  <a:srgbClr val="92D050"/>
                </a:solidFill>
              </a:rPr>
              <a:t>et gynéco-obstétrique</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841331451"/>
              </p:ext>
            </p:extLst>
          </p:nvPr>
        </p:nvGraphicFramePr>
        <p:xfrm>
          <a:off x="107506" y="1700809"/>
          <a:ext cx="8928988" cy="4483892"/>
        </p:xfrm>
        <a:graphic>
          <a:graphicData uri="http://schemas.openxmlformats.org/drawingml/2006/table">
            <a:tbl>
              <a:tblPr firstRow="1" firstCol="1" bandRow="1">
                <a:tableStyleId>{5C22544A-7EE6-4342-B048-85BDC9FD1C3A}</a:tableStyleId>
              </a:tblPr>
              <a:tblGrid>
                <a:gridCol w="1748054"/>
                <a:gridCol w="1167458"/>
                <a:gridCol w="1167458"/>
                <a:gridCol w="1167458"/>
                <a:gridCol w="1167458"/>
                <a:gridCol w="1167458"/>
                <a:gridCol w="1343644"/>
              </a:tblGrid>
              <a:tr h="467522">
                <a:tc>
                  <a:txBody>
                    <a:bodyPr/>
                    <a:lstStyle/>
                    <a:p>
                      <a:pPr>
                        <a:lnSpc>
                          <a:spcPct val="115000"/>
                        </a:lnSpc>
                        <a:spcAft>
                          <a:spcPts val="0"/>
                        </a:spcAft>
                      </a:pPr>
                      <a:r>
                        <a:rPr lang="fr-CH" sz="1200" dirty="0">
                          <a:effectLst/>
                        </a:rPr>
                        <a:t>Moins de 15 ans + Gynécologie obstétrique</a:t>
                      </a:r>
                      <a:endParaRPr lang="fr-FR" sz="1200" dirty="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200" dirty="0">
                          <a:effectLst/>
                        </a:rPr>
                        <a:t>2018</a:t>
                      </a:r>
                      <a:endParaRPr lang="fr-FR" sz="1200" dirty="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2019</a:t>
                      </a:r>
                      <a:endParaRPr lang="fr-FR" sz="100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2020</a:t>
                      </a:r>
                      <a:endParaRPr lang="fr-FR" sz="100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2021</a:t>
                      </a:r>
                      <a:endParaRPr lang="fr-FR" sz="100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2022</a:t>
                      </a:r>
                      <a:endParaRPr lang="fr-FR" sz="1000">
                        <a:effectLst/>
                        <a:latin typeface="Calibri"/>
                        <a:ea typeface="Calibri"/>
                        <a:cs typeface="Times New Roman"/>
                      </a:endParaRPr>
                    </a:p>
                  </a:txBody>
                  <a:tcPr marL="62411" marR="62411" marT="0" marB="0" anchor="b"/>
                </a:tc>
                <a:tc>
                  <a:txBody>
                    <a:bodyPr/>
                    <a:lstStyle/>
                    <a:p>
                      <a:pPr algn="ctr">
                        <a:lnSpc>
                          <a:spcPct val="115000"/>
                        </a:lnSpc>
                        <a:spcAft>
                          <a:spcPts val="0"/>
                        </a:spcAft>
                      </a:pPr>
                      <a:r>
                        <a:rPr lang="en-US" sz="1100">
                          <a:effectLst/>
                        </a:rPr>
                        <a:t>Total</a:t>
                      </a:r>
                      <a:endParaRPr lang="fr-FR" sz="1000">
                        <a:effectLst/>
                        <a:latin typeface="Calibri"/>
                        <a:ea typeface="Calibri"/>
                        <a:cs typeface="Times New Roman"/>
                      </a:endParaRPr>
                    </a:p>
                  </a:txBody>
                  <a:tcPr marL="62411" marR="62411" marT="0" marB="0" anchor="b"/>
                </a:tc>
              </a:tr>
              <a:tr h="804610">
                <a:tc>
                  <a:txBody>
                    <a:bodyPr/>
                    <a:lstStyle/>
                    <a:p>
                      <a:pPr>
                        <a:lnSpc>
                          <a:spcPct val="115000"/>
                        </a:lnSpc>
                        <a:spcAft>
                          <a:spcPts val="0"/>
                        </a:spcAft>
                      </a:pPr>
                      <a:r>
                        <a:rPr lang="fr-CH" sz="1100">
                          <a:effectLst/>
                        </a:rPr>
                        <a:t>A-Pediatrie moins de 15 ans</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210,431,836,974</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212,728,628,270</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214,583,003,460</a:t>
                      </a:r>
                      <a:endParaRPr lang="fr-FR" sz="1000" dirty="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216,591,379,370</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218,733,695,982</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1,073,068,544,055</a:t>
                      </a:r>
                      <a:endParaRPr lang="fr-FR" sz="1000">
                        <a:effectLst/>
                        <a:latin typeface="Calibri"/>
                        <a:ea typeface="Calibri"/>
                        <a:cs typeface="Times New Roman"/>
                      </a:endParaRPr>
                    </a:p>
                  </a:txBody>
                  <a:tcPr marL="62411" marR="62411" marT="0" marB="0" anchor="b"/>
                </a:tc>
              </a:tr>
              <a:tr h="890013">
                <a:tc>
                  <a:txBody>
                    <a:bodyPr/>
                    <a:lstStyle/>
                    <a:p>
                      <a:pPr>
                        <a:lnSpc>
                          <a:spcPct val="115000"/>
                        </a:lnSpc>
                        <a:spcAft>
                          <a:spcPts val="0"/>
                        </a:spcAft>
                      </a:pPr>
                      <a:r>
                        <a:rPr lang="fr-CH" sz="1100">
                          <a:effectLst/>
                        </a:rPr>
                        <a:t>B - Vaccintion moins de 15 ans</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32,971,961,301</a:t>
                      </a:r>
                      <a:endParaRPr lang="fr-FR" sz="1000" dirty="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31,663,516,999</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32,363,040,601</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33,071,182,893</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33,847,456,674</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163,917,158,468</a:t>
                      </a:r>
                      <a:endParaRPr lang="fr-FR" sz="1000">
                        <a:effectLst/>
                        <a:latin typeface="Calibri"/>
                        <a:ea typeface="Calibri"/>
                        <a:cs typeface="Times New Roman"/>
                      </a:endParaRPr>
                    </a:p>
                  </a:txBody>
                  <a:tcPr marL="62411" marR="62411" marT="0" marB="0" anchor="b"/>
                </a:tc>
              </a:tr>
              <a:tr h="1066462">
                <a:tc>
                  <a:txBody>
                    <a:bodyPr/>
                    <a:lstStyle/>
                    <a:p>
                      <a:pPr>
                        <a:lnSpc>
                          <a:spcPct val="115000"/>
                        </a:lnSpc>
                        <a:spcAft>
                          <a:spcPts val="0"/>
                        </a:spcAft>
                      </a:pPr>
                      <a:r>
                        <a:rPr lang="en-US" sz="1100">
                          <a:effectLst/>
                        </a:rPr>
                        <a:t>C - Gynécologie obstétrique </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140,852,628,770</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144,776,240,896</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149,135,027,942</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153,638,365,826</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158,259,275,688</a:t>
                      </a:r>
                      <a:endParaRPr lang="fr-FR" sz="100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a:effectLst/>
                        </a:rPr>
                        <a:t>746,661,539,122</a:t>
                      </a:r>
                      <a:endParaRPr lang="fr-FR" sz="1000">
                        <a:effectLst/>
                        <a:latin typeface="Calibri"/>
                        <a:ea typeface="Calibri"/>
                        <a:cs typeface="Times New Roman"/>
                      </a:endParaRPr>
                    </a:p>
                  </a:txBody>
                  <a:tcPr marL="62411" marR="62411" marT="0" marB="0" anchor="b"/>
                </a:tc>
              </a:tr>
              <a:tr h="1091871">
                <a:tc>
                  <a:txBody>
                    <a:bodyPr/>
                    <a:lstStyle/>
                    <a:p>
                      <a:pPr>
                        <a:lnSpc>
                          <a:spcPct val="115000"/>
                        </a:lnSpc>
                        <a:spcAft>
                          <a:spcPts val="0"/>
                        </a:spcAft>
                      </a:pPr>
                      <a:r>
                        <a:rPr lang="en-US" sz="1400" dirty="0">
                          <a:effectLst/>
                        </a:rPr>
                        <a:t>Tota</a:t>
                      </a:r>
                      <a:r>
                        <a:rPr lang="en-US" sz="1100" dirty="0">
                          <a:effectLst/>
                        </a:rPr>
                        <a:t>l </a:t>
                      </a:r>
                      <a:endParaRPr lang="fr-FR" sz="1000" dirty="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b="1" dirty="0">
                          <a:solidFill>
                            <a:schemeClr val="accent6">
                              <a:lumMod val="75000"/>
                            </a:schemeClr>
                          </a:solidFill>
                          <a:effectLst/>
                        </a:rPr>
                        <a:t>384,256,427,045</a:t>
                      </a:r>
                      <a:endParaRPr lang="fr-FR" sz="1000" b="1" dirty="0">
                        <a:solidFill>
                          <a:schemeClr val="accent6">
                            <a:lumMod val="75000"/>
                          </a:schemeClr>
                        </a:solidFill>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389,168,386,165</a:t>
                      </a:r>
                      <a:endParaRPr lang="fr-FR" sz="1100" dirty="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396,081,072,002</a:t>
                      </a:r>
                      <a:endParaRPr lang="fr-FR" sz="1100" dirty="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403,300,928,088</a:t>
                      </a:r>
                      <a:endParaRPr lang="fr-FR" sz="1100" dirty="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410,840,428,345</a:t>
                      </a:r>
                      <a:endParaRPr lang="fr-FR" sz="1100" dirty="0">
                        <a:effectLst/>
                        <a:latin typeface="Calibri"/>
                        <a:ea typeface="Calibri"/>
                        <a:cs typeface="Times New Roman"/>
                      </a:endParaRPr>
                    </a:p>
                  </a:txBody>
                  <a:tcPr marL="62411" marR="62411" marT="0" marB="0" anchor="b"/>
                </a:tc>
                <a:tc>
                  <a:txBody>
                    <a:bodyPr/>
                    <a:lstStyle/>
                    <a:p>
                      <a:pPr algn="r">
                        <a:lnSpc>
                          <a:spcPct val="115000"/>
                        </a:lnSpc>
                        <a:spcAft>
                          <a:spcPts val="0"/>
                        </a:spcAft>
                      </a:pPr>
                      <a:r>
                        <a:rPr lang="en-US" sz="1100" dirty="0">
                          <a:effectLst/>
                        </a:rPr>
                        <a:t>1,983,647,241,646</a:t>
                      </a:r>
                      <a:endParaRPr lang="fr-FR" sz="1100" dirty="0">
                        <a:effectLst/>
                        <a:latin typeface="Calibri"/>
                        <a:ea typeface="Calibri"/>
                        <a:cs typeface="Times New Roman"/>
                      </a:endParaRPr>
                    </a:p>
                  </a:txBody>
                  <a:tcPr marL="62411" marR="62411" marT="0" marB="0" anchor="b"/>
                </a:tc>
              </a:tr>
            </a:tbl>
          </a:graphicData>
        </a:graphic>
      </p:graphicFrame>
    </p:spTree>
    <p:extLst>
      <p:ext uri="{BB962C8B-B14F-4D97-AF65-F5344CB8AC3E}">
        <p14:creationId xmlns:p14="http://schemas.microsoft.com/office/powerpoint/2010/main" val="1702986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720080"/>
          </a:xfrm>
        </p:spPr>
        <p:txBody>
          <a:bodyPr>
            <a:normAutofit fontScale="90000"/>
          </a:bodyPr>
          <a:lstStyle/>
          <a:p>
            <a:r>
              <a:rPr lang="fr-FR" dirty="0" smtClean="0">
                <a:solidFill>
                  <a:srgbClr val="92D050"/>
                </a:solidFill>
              </a:rPr>
              <a:t>Enrôlement progressif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810192984"/>
              </p:ext>
            </p:extLst>
          </p:nvPr>
        </p:nvGraphicFramePr>
        <p:xfrm>
          <a:off x="107504" y="1052740"/>
          <a:ext cx="8856983" cy="5616624"/>
        </p:xfrm>
        <a:graphic>
          <a:graphicData uri="http://schemas.openxmlformats.org/drawingml/2006/table">
            <a:tbl>
              <a:tblPr firstRow="1" firstCol="1" bandRow="1">
                <a:tableStyleId>{5C22544A-7EE6-4342-B048-85BDC9FD1C3A}</a:tableStyleId>
              </a:tblPr>
              <a:tblGrid>
                <a:gridCol w="2070686"/>
                <a:gridCol w="1322458"/>
                <a:gridCol w="1322458"/>
                <a:gridCol w="1496465"/>
                <a:gridCol w="1322458"/>
                <a:gridCol w="1322458"/>
              </a:tblGrid>
              <a:tr h="432048">
                <a:tc>
                  <a:txBody>
                    <a:bodyPr/>
                    <a:lstStyle/>
                    <a:p>
                      <a:pPr>
                        <a:lnSpc>
                          <a:spcPct val="115000"/>
                        </a:lnSpc>
                        <a:spcAft>
                          <a:spcPts val="0"/>
                        </a:spcAft>
                      </a:pPr>
                      <a:r>
                        <a:rPr lang="fr-FR" sz="1200" dirty="0">
                          <a:effectLst/>
                        </a:rPr>
                        <a:t>Interventions</a:t>
                      </a:r>
                      <a:endParaRPr lang="fr-FR" sz="12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fr-FR" sz="1200" dirty="0">
                          <a:effectLst/>
                        </a:rPr>
                        <a:t>2018</a:t>
                      </a:r>
                      <a:endParaRPr lang="fr-FR" sz="12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fr-FR" sz="1200" dirty="0">
                          <a:effectLst/>
                        </a:rPr>
                        <a:t>2019</a:t>
                      </a:r>
                      <a:endParaRPr lang="fr-FR" sz="12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fr-FR" sz="1200" dirty="0">
                          <a:effectLst/>
                        </a:rPr>
                        <a:t>2020</a:t>
                      </a:r>
                      <a:endParaRPr lang="fr-FR" sz="12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fr-FR" sz="1200" dirty="0">
                          <a:effectLst/>
                        </a:rPr>
                        <a:t>2021</a:t>
                      </a:r>
                      <a:endParaRPr lang="fr-FR" sz="12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fr-FR" sz="1200" dirty="0">
                          <a:effectLst/>
                        </a:rPr>
                        <a:t>2022</a:t>
                      </a:r>
                      <a:endParaRPr lang="fr-FR" sz="1200" dirty="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400" b="1" dirty="0" err="1">
                          <a:effectLst/>
                        </a:rPr>
                        <a:t>Enrolement</a:t>
                      </a:r>
                      <a:r>
                        <a:rPr lang="fr-FR" sz="1400" b="1" dirty="0">
                          <a:effectLst/>
                        </a:rPr>
                        <a:t> progressif</a:t>
                      </a:r>
                      <a:endParaRPr lang="fr-FR" sz="1400" b="1"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200" b="1" dirty="0">
                          <a:effectLst/>
                        </a:rPr>
                        <a:t>30%</a:t>
                      </a:r>
                      <a:endParaRPr lang="fr-FR" sz="1200" b="1"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200" b="1" dirty="0">
                          <a:effectLst/>
                        </a:rPr>
                        <a:t>60%</a:t>
                      </a:r>
                      <a:endParaRPr lang="fr-FR" sz="1200" b="1"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200" b="1" dirty="0">
                          <a:effectLst/>
                        </a:rPr>
                        <a:t>80%</a:t>
                      </a:r>
                      <a:endParaRPr lang="fr-FR" sz="1200" b="1"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200" b="1" dirty="0">
                          <a:effectLst/>
                        </a:rPr>
                        <a:t>100%</a:t>
                      </a:r>
                      <a:endParaRPr lang="fr-FR" sz="1200" b="1"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200" b="1" dirty="0">
                          <a:effectLst/>
                        </a:rPr>
                        <a:t>100%</a:t>
                      </a:r>
                      <a:endParaRPr lang="fr-FR" sz="1200" b="1" dirty="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A-Santé communautaire</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892,451,997.6</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1,433,673,115.2</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2,295,948,153.6</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2,389,455,192</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2,974,839,992</a:t>
                      </a:r>
                      <a:endParaRPr lang="fr-FR" sz="100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B- Médecine interne</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178,630,637,936.7</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353,430,297,020.3</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487,963,111,038.7</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631,700,505,591</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654,632,348,154</a:t>
                      </a:r>
                      <a:endParaRPr lang="fr-FR" sz="100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C-</a:t>
                      </a:r>
                      <a:r>
                        <a:rPr lang="fr-FR" sz="1100" dirty="0" err="1">
                          <a:effectLst/>
                        </a:rPr>
                        <a:t>Pediatrie</a:t>
                      </a:r>
                      <a:r>
                        <a:rPr lang="fr-FR" sz="1100" dirty="0">
                          <a:effectLst/>
                        </a:rPr>
                        <a:t> </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64,615,484,956.7</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130,710,547,902.9</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175,927,628,808.0</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222,145,878,317</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224,516,462,619</a:t>
                      </a:r>
                      <a:endParaRPr lang="fr-FR" sz="100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D- </a:t>
                      </a:r>
                      <a:r>
                        <a:rPr lang="fr-FR" sz="1100" dirty="0" err="1">
                          <a:effectLst/>
                        </a:rPr>
                        <a:t>Gynecologie</a:t>
                      </a:r>
                      <a:r>
                        <a:rPr lang="fr-FR" sz="1100" dirty="0">
                          <a:effectLst/>
                        </a:rPr>
                        <a:t> </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42,255,788,631.0</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86,865,744,537.7</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119,308,022,353.6</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153,638,365,826</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158,259,275,688</a:t>
                      </a:r>
                      <a:endParaRPr lang="fr-FR" sz="100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E -Chirurgie</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23,824,943,076.1</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52,509,120,597.2</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72,096,111,522.6</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92,821,518,441</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95,590,670,854</a:t>
                      </a:r>
                      <a:endParaRPr lang="fr-FR" sz="100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F - Ophtalmologie</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10,976,718,135.4</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22,673,773,130.2</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31,256,047,321.7</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40,434,835,449</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41,902,721,740</a:t>
                      </a:r>
                      <a:endParaRPr lang="fr-FR" sz="100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G - Oto-Rhino-Laryngologie</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8,305,978,299.0</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16,810,376,967.8</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22,678,396,449.7</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28,678,696,178</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29,009,396,792</a:t>
                      </a:r>
                      <a:endParaRPr lang="fr-FR" sz="100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H - Stomatologie</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9,135,378,649.2</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18,822,875,465.4</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25,869,942,885.1</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33,344,540,881</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34,360,560,501</a:t>
                      </a:r>
                      <a:endParaRPr lang="fr-FR" sz="100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I - </a:t>
                      </a:r>
                      <a:r>
                        <a:rPr lang="fr-FR" sz="1100" dirty="0" err="1">
                          <a:effectLst/>
                        </a:rPr>
                        <a:t>Vaccintion</a:t>
                      </a:r>
                      <a:r>
                        <a:rPr lang="fr-FR" sz="1100" dirty="0">
                          <a:effectLst/>
                        </a:rPr>
                        <a:t> </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9,891,588,390.4</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18,998,110,199.5</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25,890,432,480.5</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33,071,182,893</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33,847,456,674</a:t>
                      </a:r>
                      <a:endParaRPr lang="fr-FR" sz="100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100" dirty="0">
                          <a:effectLst/>
                        </a:rPr>
                        <a:t>J - Fonctionnement </a:t>
                      </a:r>
                      <a:endParaRPr lang="fr-FR" sz="11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61,505,112,365.7</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123,927,268,047.5</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a:effectLst/>
                        </a:rPr>
                        <a:t>169,991,583,708.3</a:t>
                      </a:r>
                      <a:endParaRPr lang="fr-FR" sz="100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218,510,290,371</a:t>
                      </a:r>
                      <a:endParaRPr lang="fr-FR" sz="10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dirty="0">
                          <a:effectLst/>
                        </a:rPr>
                        <a:t>225,016,541,120</a:t>
                      </a:r>
                      <a:endParaRPr lang="fr-FR" sz="1000" dirty="0">
                        <a:effectLst/>
                        <a:latin typeface="Calibri"/>
                        <a:ea typeface="Calibri"/>
                        <a:cs typeface="Times New Roman"/>
                      </a:endParaRPr>
                    </a:p>
                  </a:txBody>
                  <a:tcPr marL="68580" marR="68580" marT="0" marB="0" anchor="b"/>
                </a:tc>
              </a:tr>
              <a:tr h="432048">
                <a:tc>
                  <a:txBody>
                    <a:bodyPr/>
                    <a:lstStyle/>
                    <a:p>
                      <a:pPr>
                        <a:lnSpc>
                          <a:spcPct val="115000"/>
                        </a:lnSpc>
                        <a:spcAft>
                          <a:spcPts val="0"/>
                        </a:spcAft>
                      </a:pPr>
                      <a:r>
                        <a:rPr lang="fr-FR" sz="1400" dirty="0">
                          <a:effectLst/>
                        </a:rPr>
                        <a:t>Total</a:t>
                      </a:r>
                      <a:endParaRPr lang="fr-FR" sz="1400" dirty="0">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410,034,082,437.8</a:t>
                      </a:r>
                      <a:endParaRPr lang="fr-FR" sz="1000" b="1" dirty="0">
                        <a:solidFill>
                          <a:schemeClr val="accent6">
                            <a:lumMod val="75000"/>
                          </a:schemeClr>
                        </a:solidFill>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826,181,786,983.6</a:t>
                      </a:r>
                      <a:endParaRPr lang="fr-FR" sz="1000" b="1" dirty="0">
                        <a:solidFill>
                          <a:schemeClr val="accent6">
                            <a:lumMod val="75000"/>
                          </a:schemeClr>
                        </a:solidFill>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1,133,277,224,721.7</a:t>
                      </a:r>
                      <a:endParaRPr lang="fr-FR" sz="1000" b="1" dirty="0">
                        <a:solidFill>
                          <a:schemeClr val="accent6">
                            <a:lumMod val="75000"/>
                          </a:schemeClr>
                        </a:solidFill>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1,456,735,269,139</a:t>
                      </a:r>
                      <a:endParaRPr lang="fr-FR" sz="1000" b="1" dirty="0">
                        <a:solidFill>
                          <a:schemeClr val="accent6">
                            <a:lumMod val="75000"/>
                          </a:schemeClr>
                        </a:solidFill>
                        <a:effectLst/>
                        <a:latin typeface="Calibri"/>
                        <a:ea typeface="Calibri"/>
                        <a:cs typeface="Times New Roman"/>
                      </a:endParaRPr>
                    </a:p>
                  </a:txBody>
                  <a:tcPr marL="68580" marR="68580" marT="0" marB="0" anchor="b"/>
                </a:tc>
                <a:tc>
                  <a:txBody>
                    <a:bodyPr/>
                    <a:lstStyle/>
                    <a:p>
                      <a:pPr algn="r">
                        <a:lnSpc>
                          <a:spcPct val="115000"/>
                        </a:lnSpc>
                        <a:spcAft>
                          <a:spcPts val="0"/>
                        </a:spcAft>
                      </a:pPr>
                      <a:r>
                        <a:rPr lang="fr-FR" sz="1000" b="1" dirty="0">
                          <a:solidFill>
                            <a:schemeClr val="accent6">
                              <a:lumMod val="75000"/>
                            </a:schemeClr>
                          </a:solidFill>
                          <a:effectLst/>
                        </a:rPr>
                        <a:t>1,500,110,274,136</a:t>
                      </a:r>
                      <a:endParaRPr lang="fr-FR" sz="1000" b="1" dirty="0">
                        <a:solidFill>
                          <a:schemeClr val="accent6">
                            <a:lumMod val="75000"/>
                          </a:schemeClr>
                        </a:solidFill>
                        <a:effectLst/>
                        <a:latin typeface="Calibri"/>
                        <a:ea typeface="Calibri"/>
                        <a:cs typeface="Times New Roman"/>
                      </a:endParaRPr>
                    </a:p>
                  </a:txBody>
                  <a:tcPr marL="68580" marR="68580" marT="0" marB="0" anchor="b"/>
                </a:tc>
              </a:tr>
            </a:tbl>
          </a:graphicData>
        </a:graphic>
      </p:graphicFrame>
    </p:spTree>
    <p:extLst>
      <p:ext uri="{BB962C8B-B14F-4D97-AF65-F5344CB8AC3E}">
        <p14:creationId xmlns:p14="http://schemas.microsoft.com/office/powerpoint/2010/main" val="3025739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31640" y="188640"/>
            <a:ext cx="7056784" cy="1008112"/>
          </a:xfrm>
        </p:spPr>
        <p:txBody>
          <a:bodyPr>
            <a:normAutofit/>
          </a:bodyPr>
          <a:lstStyle/>
          <a:p>
            <a:r>
              <a:rPr lang="fr-FR" sz="4000" dirty="0">
                <a:solidFill>
                  <a:srgbClr val="92D050"/>
                </a:solidFill>
              </a:rPr>
              <a:t>Phasage</a:t>
            </a:r>
            <a:endParaRPr lang="fr-FR" sz="4000" dirty="0">
              <a:solidFill>
                <a:srgbClr val="92D050"/>
              </a:solidFill>
            </a:endParaRPr>
          </a:p>
        </p:txBody>
      </p:sp>
      <p:sp>
        <p:nvSpPr>
          <p:cNvPr id="3" name="Espace réservé du contenu 2"/>
          <p:cNvSpPr>
            <a:spLocks noGrp="1"/>
          </p:cNvSpPr>
          <p:nvPr>
            <p:ph idx="1"/>
          </p:nvPr>
        </p:nvSpPr>
        <p:spPr>
          <a:xfrm>
            <a:off x="1435608" y="1447800"/>
            <a:ext cx="7498080" cy="5077544"/>
          </a:xfrm>
        </p:spPr>
        <p:txBody>
          <a:bodyPr>
            <a:normAutofit fontScale="92500" lnSpcReduction="10000"/>
          </a:bodyPr>
          <a:lstStyle/>
          <a:p>
            <a:r>
              <a:rPr lang="fr-FR" b="1" dirty="0">
                <a:solidFill>
                  <a:srgbClr val="0070C0"/>
                </a:solidFill>
              </a:rPr>
              <a:t>Phase 0</a:t>
            </a:r>
            <a:r>
              <a:rPr lang="fr-FR" dirty="0"/>
              <a:t> (</a:t>
            </a:r>
            <a:r>
              <a:rPr lang="fr-FR"/>
              <a:t>2ans</a:t>
            </a:r>
            <a:r>
              <a:rPr lang="fr-FR" smtClean="0"/>
              <a:t>) : </a:t>
            </a:r>
            <a:r>
              <a:rPr lang="fr-FR" dirty="0"/>
              <a:t>(avant le lancement de la CSU)</a:t>
            </a:r>
          </a:p>
          <a:p>
            <a:pPr marL="82296" indent="0">
              <a:buNone/>
            </a:pPr>
            <a:r>
              <a:rPr lang="fr-FR" dirty="0" smtClean="0"/>
              <a:t>  - </a:t>
            </a:r>
            <a:r>
              <a:rPr lang="fr-FR" dirty="0"/>
              <a:t>mise en place des structures, instruments et outils de gestion du système;</a:t>
            </a:r>
          </a:p>
          <a:p>
            <a:pPr marL="82296" indent="0">
              <a:buNone/>
            </a:pPr>
            <a:r>
              <a:rPr lang="fr-FR" dirty="0" smtClean="0"/>
              <a:t>  </a:t>
            </a:r>
            <a:r>
              <a:rPr lang="fr-FR" dirty="0"/>
              <a:t>- Démarrage de l’affiliation </a:t>
            </a:r>
          </a:p>
          <a:p>
            <a:r>
              <a:rPr lang="fr-FR" b="1" dirty="0" smtClean="0">
                <a:solidFill>
                  <a:srgbClr val="0070C0"/>
                </a:solidFill>
              </a:rPr>
              <a:t>Phase </a:t>
            </a:r>
            <a:r>
              <a:rPr lang="fr-FR" b="1" dirty="0">
                <a:solidFill>
                  <a:srgbClr val="0070C0"/>
                </a:solidFill>
              </a:rPr>
              <a:t>1</a:t>
            </a:r>
            <a:r>
              <a:rPr lang="fr-FR" dirty="0"/>
              <a:t>(5 ans) : démarrage du système de la CSU</a:t>
            </a:r>
          </a:p>
          <a:p>
            <a:pPr marL="82296" indent="0">
              <a:buNone/>
            </a:pPr>
            <a:r>
              <a:rPr lang="fr-FR" dirty="0" smtClean="0"/>
              <a:t>   Panier </a:t>
            </a:r>
            <a:r>
              <a:rPr lang="fr-FR" dirty="0"/>
              <a:t>de soins de démarrage couvert </a:t>
            </a:r>
          </a:p>
          <a:p>
            <a:r>
              <a:rPr lang="fr-FR" b="1" dirty="0">
                <a:solidFill>
                  <a:srgbClr val="0070C0"/>
                </a:solidFill>
              </a:rPr>
              <a:t>Phase 2</a:t>
            </a:r>
            <a:r>
              <a:rPr lang="fr-FR" dirty="0"/>
              <a:t> (5ans</a:t>
            </a:r>
            <a:r>
              <a:rPr lang="fr-FR" dirty="0" smtClean="0"/>
              <a:t>) : </a:t>
            </a:r>
            <a:r>
              <a:rPr lang="fr-FR" dirty="0"/>
              <a:t>extension du panier de soins et de la cible</a:t>
            </a:r>
          </a:p>
          <a:p>
            <a:r>
              <a:rPr lang="fr-FR" b="1" dirty="0">
                <a:solidFill>
                  <a:srgbClr val="0070C0"/>
                </a:solidFill>
              </a:rPr>
              <a:t>Phase 3</a:t>
            </a:r>
            <a:r>
              <a:rPr lang="fr-FR" dirty="0"/>
              <a:t>: panier de soins totalement couvert</a:t>
            </a:r>
          </a:p>
          <a:p>
            <a:endParaRPr lang="fr-FR" dirty="0"/>
          </a:p>
        </p:txBody>
      </p:sp>
    </p:spTree>
    <p:extLst>
      <p:ext uri="{BB962C8B-B14F-4D97-AF65-F5344CB8AC3E}">
        <p14:creationId xmlns:p14="http://schemas.microsoft.com/office/powerpoint/2010/main" val="807360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638"/>
            <a:ext cx="7498080" cy="922114"/>
          </a:xfrm>
        </p:spPr>
        <p:txBody>
          <a:bodyPr/>
          <a:lstStyle/>
          <a:p>
            <a:r>
              <a:rPr lang="fr-FR" sz="4000" b="1" dirty="0">
                <a:solidFill>
                  <a:srgbClr val="92D050"/>
                </a:solidFill>
                <a:effectLst/>
                <a:latin typeface="Calibri"/>
              </a:rPr>
              <a:t>Phase 1</a:t>
            </a:r>
            <a:endParaRPr lang="fr-FR" b="1"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412776"/>
            <a:ext cx="7992888"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1801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400" dirty="0">
                <a:solidFill>
                  <a:srgbClr val="92D050"/>
                </a:solidFill>
              </a:rPr>
              <a:t>Soins et services de santé couverts</a:t>
            </a:r>
            <a:endParaRPr lang="fr-FR"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467138"/>
            <a:ext cx="8064896" cy="5202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3362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400" dirty="0">
                <a:solidFill>
                  <a:srgbClr val="92D050"/>
                </a:solidFill>
              </a:rPr>
              <a:t>Estimation du coût annuel (2019)</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749892533"/>
              </p:ext>
            </p:extLst>
          </p:nvPr>
        </p:nvGraphicFramePr>
        <p:xfrm>
          <a:off x="971600" y="1340768"/>
          <a:ext cx="8096872" cy="5388050"/>
        </p:xfrm>
        <a:graphic>
          <a:graphicData uri="http://schemas.openxmlformats.org/drawingml/2006/table">
            <a:tbl>
              <a:tblPr/>
              <a:tblGrid>
                <a:gridCol w="4320480"/>
                <a:gridCol w="3776392"/>
              </a:tblGrid>
              <a:tr h="648072">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1" i="0" u="none" strike="noStrike" cap="none" normalizeH="0" baseline="0" dirty="0" smtClean="0">
                          <a:ln>
                            <a:noFill/>
                          </a:ln>
                          <a:solidFill>
                            <a:srgbClr val="FFFFFF"/>
                          </a:solidFill>
                          <a:effectLst/>
                          <a:latin typeface="Cambria" panose="02040503050406030204" pitchFamily="18" charset="0"/>
                          <a:ea typeface="Calibri" panose="020F0502020204030204" pitchFamily="34" charset="0"/>
                        </a:rPr>
                        <a:t>Soins et services de santé</a:t>
                      </a:r>
                      <a:endParaRPr kumimoji="0" lang="en-US" sz="2200" b="1" i="0" u="none" strike="noStrike" cap="none" normalizeH="0" baseline="0" dirty="0" smtClean="0">
                        <a:ln>
                          <a:noFill/>
                        </a:ln>
                        <a:solidFill>
                          <a:srgbClr val="FFFFFF"/>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1" i="0" u="none" strike="noStrike" cap="none" normalizeH="0" baseline="0" dirty="0" smtClean="0">
                          <a:ln>
                            <a:noFill/>
                          </a:ln>
                          <a:solidFill>
                            <a:srgbClr val="FFFFFF"/>
                          </a:solidFill>
                          <a:effectLst/>
                          <a:latin typeface="Cambria" panose="02040503050406030204" pitchFamily="18" charset="0"/>
                          <a:ea typeface="Calibri" panose="020F0502020204030204" pitchFamily="34" charset="0"/>
                        </a:rPr>
                        <a:t>Coût de prise en charge en FCFA par  an</a:t>
                      </a:r>
                      <a:endParaRPr kumimoji="0" lang="en-US" sz="2200" b="1" i="0" u="none" strike="noStrike" cap="none" normalizeH="0" baseline="0" dirty="0" smtClean="0">
                        <a:ln>
                          <a:noFill/>
                        </a:ln>
                        <a:solidFill>
                          <a:srgbClr val="FFFFFF"/>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49765">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dirty="0" smtClean="0">
                          <a:ln>
                            <a:noFill/>
                          </a:ln>
                          <a:solidFill>
                            <a:srgbClr val="000000"/>
                          </a:solidFill>
                          <a:effectLst/>
                          <a:latin typeface="Cambria" panose="02040503050406030204" pitchFamily="18" charset="0"/>
                          <a:ea typeface="Calibri" panose="020F0502020204030204" pitchFamily="34" charset="0"/>
                        </a:rPr>
                        <a:t>Vaccination</a:t>
                      </a:r>
                      <a:endParaRPr kumimoji="0" lang="en-US" sz="2200" b="0" i="0" u="none" strike="noStrike" cap="none" normalizeH="0" baseline="0" dirty="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31 663 516 999 </a:t>
                      </a:r>
                      <a:endParaRPr kumimoji="0" lang="en-US" sz="22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576064">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dirty="0" smtClean="0">
                          <a:ln>
                            <a:noFill/>
                          </a:ln>
                          <a:solidFill>
                            <a:srgbClr val="000000"/>
                          </a:solidFill>
                          <a:effectLst/>
                          <a:latin typeface="Cambria" panose="02040503050406030204" pitchFamily="18" charset="0"/>
                          <a:ea typeface="Calibri" panose="020F0502020204030204" pitchFamily="34" charset="0"/>
                        </a:rPr>
                        <a:t>Pédiatrie  </a:t>
                      </a:r>
                      <a:endParaRPr kumimoji="0" lang="en-US" sz="2200" b="0" i="0" u="none" strike="noStrike" cap="none" normalizeH="0" baseline="0" dirty="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143 922 146 428 </a:t>
                      </a:r>
                      <a:endParaRPr kumimoji="0" lang="en-US" sz="22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48072">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Gynécologie/obstétrique </a:t>
                      </a:r>
                      <a:endParaRPr kumimoji="0" lang="en-US" sz="22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95 328 975 849 </a:t>
                      </a:r>
                      <a:endParaRPr kumimoji="0" lang="en-US" sz="22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271379">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VIH SIDA, Paludisme, Tuberculose, cancer, dialyse, schistosomiase, helminthiase intestinales. </a:t>
                      </a:r>
                      <a:endParaRPr kumimoji="0" lang="en-US" sz="22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61 451 147 000  </a:t>
                      </a:r>
                      <a:endParaRPr kumimoji="0" lang="en-US" sz="22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78581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dirty="0" smtClean="0">
                          <a:ln>
                            <a:noFill/>
                          </a:ln>
                          <a:solidFill>
                            <a:srgbClr val="000000"/>
                          </a:solidFill>
                          <a:effectLst/>
                          <a:latin typeface="Cambria" panose="02040503050406030204" pitchFamily="18" charset="0"/>
                          <a:ea typeface="Calibri" panose="020F0502020204030204" pitchFamily="34" charset="0"/>
                        </a:rPr>
                        <a:t>Services de promotion de la santé (Santé communautaire )</a:t>
                      </a:r>
                      <a:endParaRPr kumimoji="0" lang="en-US" sz="2200" b="0" i="0" u="none" strike="noStrike" cap="none" normalizeH="0" baseline="0" dirty="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0"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2 389 455 192 FCFA </a:t>
                      </a:r>
                      <a:endParaRPr kumimoji="0" lang="en-US" sz="22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85813">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1"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Total</a:t>
                      </a:r>
                      <a:r>
                        <a:rPr kumimoji="0" lang="fr-FR" sz="2200" b="0"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   </a:t>
                      </a:r>
                      <a:r>
                        <a:rPr kumimoji="0" lang="fr-FR" sz="2200" b="1"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Phase Une</a:t>
                      </a:r>
                      <a:r>
                        <a:rPr kumimoji="0" lang="fr-FR" sz="2200" b="0" i="0" u="none" strike="noStrike" cap="none" normalizeH="0" baseline="0" smtClean="0">
                          <a:ln>
                            <a:noFill/>
                          </a:ln>
                          <a:solidFill>
                            <a:srgbClr val="000000"/>
                          </a:solidFill>
                          <a:effectLst/>
                          <a:latin typeface="Cambria" panose="02040503050406030204" pitchFamily="18" charset="0"/>
                          <a:ea typeface="Calibri" panose="020F0502020204030204" pitchFamily="34" charset="0"/>
                        </a:rPr>
                        <a:t> </a:t>
                      </a:r>
                      <a:endParaRPr kumimoji="0" lang="en-US" sz="22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fr-FR" sz="2200" b="1" i="0" u="none" strike="noStrike" cap="none" normalizeH="0" baseline="0" dirty="0" smtClean="0">
                          <a:ln>
                            <a:noFill/>
                          </a:ln>
                          <a:solidFill>
                            <a:srgbClr val="FF0000"/>
                          </a:solidFill>
                          <a:effectLst/>
                          <a:latin typeface="Cambria" panose="02040503050406030204" pitchFamily="18" charset="0"/>
                          <a:ea typeface="Calibri" panose="020F0502020204030204" pitchFamily="34" charset="0"/>
                        </a:rPr>
                        <a:t>334 765 241 460</a:t>
                      </a:r>
                      <a:endParaRPr kumimoji="0" lang="en-US" sz="2200" b="0"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extLst>
      <p:ext uri="{BB962C8B-B14F-4D97-AF65-F5344CB8AC3E}">
        <p14:creationId xmlns:p14="http://schemas.microsoft.com/office/powerpoint/2010/main" val="563976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0"/>
            <a:ext cx="838842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1064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87624" y="274638"/>
            <a:ext cx="7848872" cy="1143000"/>
          </a:xfrm>
        </p:spPr>
        <p:txBody>
          <a:bodyPr>
            <a:noAutofit/>
          </a:bodyPr>
          <a:lstStyle/>
          <a:p>
            <a:r>
              <a:rPr lang="x-none" altLang="fr-FR" sz="4000">
                <a:solidFill>
                  <a:srgbClr val="92D050"/>
                </a:solidFill>
              </a:rPr>
              <a:t>Informations collectées durant l'enrôlement</a:t>
            </a:r>
            <a:br>
              <a:rPr lang="x-none" altLang="fr-FR" sz="4000">
                <a:solidFill>
                  <a:srgbClr val="92D050"/>
                </a:solidFill>
              </a:rPr>
            </a:br>
            <a:endParaRPr lang="fr-FR" sz="4000" dirty="0">
              <a:solidFill>
                <a:srgbClr val="92D050"/>
              </a:solidFill>
            </a:endParaRPr>
          </a:p>
        </p:txBody>
      </p:sp>
      <p:sp>
        <p:nvSpPr>
          <p:cNvPr id="3" name="Espace réservé du contenu 2"/>
          <p:cNvSpPr>
            <a:spLocks noGrp="1"/>
          </p:cNvSpPr>
          <p:nvPr>
            <p:ph idx="1"/>
          </p:nvPr>
        </p:nvSpPr>
        <p:spPr>
          <a:xfrm>
            <a:off x="1435608" y="1052736"/>
            <a:ext cx="7498080" cy="5195664"/>
          </a:xfrm>
        </p:spPr>
        <p:txBody>
          <a:bodyPr>
            <a:normAutofit fontScale="25000" lnSpcReduction="20000"/>
          </a:bodyPr>
          <a:lstStyle/>
          <a:p>
            <a:pPr algn="just"/>
            <a:endParaRPr lang="x-none" altLang="fr-FR" sz="1050"/>
          </a:p>
          <a:p>
            <a:pPr algn="just"/>
            <a:r>
              <a:rPr lang="x-none" altLang="fr-FR" sz="9600"/>
              <a:t>1. </a:t>
            </a:r>
            <a:r>
              <a:rPr lang="x-none" altLang="fr-FR" sz="9600">
                <a:solidFill>
                  <a:srgbClr val="0070C0"/>
                </a:solidFill>
              </a:rPr>
              <a:t>Informations de premier groupe: données biographiques et biométriques</a:t>
            </a:r>
          </a:p>
          <a:p>
            <a:pPr marL="342900" indent="-342900" algn="just" fontAlgn="auto">
              <a:lnSpc>
                <a:spcPct val="150000"/>
              </a:lnSpc>
              <a:buFont typeface="Arial" panose="02080604020202020204" charset="0"/>
              <a:buChar char="•"/>
            </a:pPr>
            <a:r>
              <a:rPr lang="x-none" altLang="fr-FR" sz="9600"/>
              <a:t>Nom et prénom(s)</a:t>
            </a:r>
          </a:p>
          <a:p>
            <a:pPr marL="342900" indent="-342900" algn="just" fontAlgn="auto">
              <a:lnSpc>
                <a:spcPct val="150000"/>
              </a:lnSpc>
              <a:buFont typeface="Arial" panose="02080604020202020204" charset="0"/>
              <a:buChar char="•"/>
            </a:pPr>
            <a:r>
              <a:rPr lang="x-none" altLang="fr-FR" sz="9600"/>
              <a:t>Date et lieu de naissance</a:t>
            </a:r>
          </a:p>
          <a:p>
            <a:pPr marL="342900" indent="-342900" algn="just" fontAlgn="auto">
              <a:lnSpc>
                <a:spcPct val="150000"/>
              </a:lnSpc>
              <a:buFont typeface="Arial" panose="02080604020202020204" charset="0"/>
              <a:buChar char="•"/>
            </a:pPr>
            <a:r>
              <a:rPr lang="x-none" altLang="fr-FR" sz="9600"/>
              <a:t>Sexe</a:t>
            </a:r>
          </a:p>
          <a:p>
            <a:pPr marL="342900" indent="-342900" algn="just" fontAlgn="auto">
              <a:lnSpc>
                <a:spcPct val="150000"/>
              </a:lnSpc>
              <a:buFont typeface="Arial" panose="02080604020202020204" charset="0"/>
              <a:buChar char="•"/>
            </a:pPr>
            <a:r>
              <a:rPr lang="x-none" altLang="fr-FR" sz="9600"/>
              <a:t>Paramètres biométriques (empreintes, iris, reconnaissance faciale, timbre vocal,...)</a:t>
            </a:r>
          </a:p>
          <a:p>
            <a:pPr marL="342900" indent="-342900" algn="just" fontAlgn="auto">
              <a:lnSpc>
                <a:spcPct val="150000"/>
              </a:lnSpc>
              <a:buFont typeface="Arial" panose="02080604020202020204" charset="0"/>
              <a:buChar char="•"/>
            </a:pPr>
            <a:r>
              <a:rPr lang="x-none" altLang="fr-FR" sz="9600"/>
              <a:t>Photo 4x4 prise séance tenante</a:t>
            </a:r>
          </a:p>
          <a:p>
            <a:pPr marL="342900" indent="-342900" algn="just" fontAlgn="auto">
              <a:lnSpc>
                <a:spcPct val="150000"/>
              </a:lnSpc>
              <a:buFont typeface="Arial" panose="02080604020202020204" charset="0"/>
              <a:buChar char="•"/>
            </a:pPr>
            <a:r>
              <a:rPr lang="x-none" altLang="fr-FR" sz="9600"/>
              <a:t>Noms des parents</a:t>
            </a:r>
          </a:p>
          <a:p>
            <a:pPr marL="342900" indent="-342900" algn="just" fontAlgn="auto">
              <a:lnSpc>
                <a:spcPct val="150000"/>
              </a:lnSpc>
              <a:buFont typeface="Arial" panose="02080604020202020204" charset="0"/>
              <a:buChar char="•"/>
            </a:pPr>
            <a:r>
              <a:rPr lang="x-none" altLang="fr-FR" sz="9600"/>
              <a:t>Statut professionnel</a:t>
            </a:r>
          </a:p>
          <a:p>
            <a:pPr marL="342900" indent="-342900" algn="just" fontAlgn="auto">
              <a:lnSpc>
                <a:spcPct val="150000"/>
              </a:lnSpc>
              <a:buFont typeface="Arial" panose="02080604020202020204" charset="0"/>
              <a:buChar char="•"/>
            </a:pPr>
            <a:r>
              <a:rPr lang="x-none" altLang="fr-FR" sz="9600"/>
              <a:t>Profession</a:t>
            </a:r>
            <a:endParaRPr lang="fr-FR" sz="9600" dirty="0"/>
          </a:p>
        </p:txBody>
      </p:sp>
    </p:spTree>
    <p:extLst>
      <p:ext uri="{BB962C8B-B14F-4D97-AF65-F5344CB8AC3E}">
        <p14:creationId xmlns:p14="http://schemas.microsoft.com/office/powerpoint/2010/main" val="20819290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x-none" altLang="fr-FR" sz="4400">
                <a:solidFill>
                  <a:srgbClr val="92D050"/>
                </a:solidFill>
              </a:rPr>
              <a:t>Informations collectées durant l'enrôlement</a:t>
            </a:r>
            <a:br>
              <a:rPr lang="x-none" altLang="fr-FR" sz="4400">
                <a:solidFill>
                  <a:srgbClr val="92D050"/>
                </a:solidFill>
              </a:rPr>
            </a:br>
            <a:endParaRPr lang="fr-FR" dirty="0"/>
          </a:p>
        </p:txBody>
      </p:sp>
      <p:sp>
        <p:nvSpPr>
          <p:cNvPr id="3" name="Espace réservé du contenu 2"/>
          <p:cNvSpPr>
            <a:spLocks noGrp="1"/>
          </p:cNvSpPr>
          <p:nvPr>
            <p:ph idx="1"/>
          </p:nvPr>
        </p:nvSpPr>
        <p:spPr>
          <a:xfrm>
            <a:off x="1435608" y="1412776"/>
            <a:ext cx="7498080" cy="5112568"/>
          </a:xfrm>
        </p:spPr>
        <p:txBody>
          <a:bodyPr>
            <a:normAutofit fontScale="62500" lnSpcReduction="20000"/>
          </a:bodyPr>
          <a:lstStyle/>
          <a:p>
            <a:r>
              <a:rPr lang="fr-FR" altLang="fr-FR" dirty="0" smtClean="0">
                <a:solidFill>
                  <a:srgbClr val="0070C0"/>
                </a:solidFill>
                <a:sym typeface="+mn-ea"/>
              </a:rPr>
              <a:t>2</a:t>
            </a:r>
            <a:r>
              <a:rPr lang="x-none" altLang="fr-FR" smtClean="0">
                <a:solidFill>
                  <a:srgbClr val="0070C0"/>
                </a:solidFill>
                <a:sym typeface="+mn-ea"/>
              </a:rPr>
              <a:t>. </a:t>
            </a:r>
            <a:r>
              <a:rPr lang="x-none" altLang="fr-FR" b="1">
                <a:solidFill>
                  <a:srgbClr val="0070C0"/>
                </a:solidFill>
                <a:sym typeface="+mn-ea"/>
              </a:rPr>
              <a:t>Informations de deuxième groupe</a:t>
            </a:r>
            <a:r>
              <a:rPr lang="x-none" altLang="fr-FR">
                <a:solidFill>
                  <a:srgbClr val="0070C0"/>
                </a:solidFill>
                <a:sym typeface="+mn-ea"/>
              </a:rPr>
              <a:t>: </a:t>
            </a:r>
            <a:r>
              <a:rPr lang="x-none" altLang="fr-FR" b="1">
                <a:solidFill>
                  <a:srgbClr val="0070C0"/>
                </a:solidFill>
                <a:sym typeface="+mn-ea"/>
              </a:rPr>
              <a:t>données faisant reférences aux autres systèmes d'immatriculation</a:t>
            </a:r>
          </a:p>
          <a:p>
            <a:endParaRPr lang="x-none" altLang="fr-FR" sz="1000" b="1">
              <a:solidFill>
                <a:srgbClr val="0070C0"/>
              </a:solidFill>
              <a:sym typeface="+mn-ea"/>
            </a:endParaRPr>
          </a:p>
          <a:p>
            <a:pPr marL="342900" indent="-342900" fontAlgn="auto">
              <a:lnSpc>
                <a:spcPct val="150000"/>
              </a:lnSpc>
              <a:buFont typeface="Arial" panose="02080604020202020204" charset="0"/>
              <a:buChar char="•"/>
            </a:pPr>
            <a:r>
              <a:rPr lang="x-none" altLang="fr-FR"/>
              <a:t>Numéro de la Carte Nationale d'Identité</a:t>
            </a:r>
          </a:p>
          <a:p>
            <a:pPr marL="342900" indent="-342900" fontAlgn="auto">
              <a:lnSpc>
                <a:spcPct val="150000"/>
              </a:lnSpc>
              <a:buFont typeface="Arial" panose="02080604020202020204" charset="0"/>
              <a:buChar char="•"/>
            </a:pPr>
            <a:r>
              <a:rPr lang="x-none" altLang="fr-FR"/>
              <a:t>Numéro de l'acte de naissance</a:t>
            </a:r>
          </a:p>
          <a:p>
            <a:pPr marL="342900" indent="-342900" fontAlgn="auto">
              <a:lnSpc>
                <a:spcPct val="150000"/>
              </a:lnSpc>
              <a:buFont typeface="Arial" panose="02080604020202020204" charset="0"/>
              <a:buChar char="•"/>
            </a:pPr>
            <a:r>
              <a:rPr lang="x-none" altLang="fr-FR"/>
              <a:t>Numéro de passeport</a:t>
            </a:r>
          </a:p>
          <a:p>
            <a:pPr marL="342900" indent="-342900" fontAlgn="auto">
              <a:lnSpc>
                <a:spcPct val="150000"/>
              </a:lnSpc>
              <a:buFont typeface="Arial" panose="02080604020202020204" charset="0"/>
              <a:buChar char="•"/>
            </a:pPr>
            <a:r>
              <a:rPr lang="x-none" altLang="fr-FR"/>
              <a:t>Numéro de la Carte Nationale d'Invalidité si personne socialement vulnérable</a:t>
            </a:r>
          </a:p>
          <a:p>
            <a:pPr marL="342900" indent="-342900" fontAlgn="auto">
              <a:lnSpc>
                <a:spcPct val="150000"/>
              </a:lnSpc>
              <a:buFont typeface="Arial" panose="02080604020202020204" charset="0"/>
              <a:buChar char="•"/>
            </a:pPr>
            <a:r>
              <a:rPr lang="x-none" altLang="fr-FR"/>
              <a:t>Numéro de permis de séjour si étranger</a:t>
            </a:r>
          </a:p>
          <a:p>
            <a:pPr marL="342900" indent="-342900" fontAlgn="auto">
              <a:lnSpc>
                <a:spcPct val="150000"/>
              </a:lnSpc>
              <a:buFont typeface="Arial" panose="02080604020202020204" charset="0"/>
              <a:buChar char="•"/>
            </a:pPr>
            <a:r>
              <a:rPr lang="x-none" altLang="fr-FR"/>
              <a:t>Numéro allocataire CNPS</a:t>
            </a:r>
          </a:p>
          <a:p>
            <a:pPr marL="342900" indent="-342900" fontAlgn="auto">
              <a:lnSpc>
                <a:spcPct val="150000"/>
              </a:lnSpc>
              <a:buFont typeface="Arial" panose="02080604020202020204" charset="0"/>
              <a:buChar char="•"/>
            </a:pPr>
            <a:r>
              <a:rPr lang="x-none" altLang="fr-FR"/>
              <a:t>Matricule solde si agent de l'Etat</a:t>
            </a:r>
          </a:p>
          <a:p>
            <a:pPr marL="342900" indent="-342900" fontAlgn="auto">
              <a:lnSpc>
                <a:spcPct val="150000"/>
              </a:lnSpc>
              <a:buFont typeface="Arial" panose="02080604020202020204" charset="0"/>
              <a:buChar char="•"/>
            </a:pPr>
            <a:r>
              <a:rPr lang="x-none" altLang="fr-FR"/>
              <a:t>Téléphone opérationnel au Cameroun</a:t>
            </a:r>
          </a:p>
          <a:p>
            <a:endParaRPr lang="fr-FR" dirty="0"/>
          </a:p>
        </p:txBody>
      </p:sp>
    </p:spTree>
    <p:extLst>
      <p:ext uri="{BB962C8B-B14F-4D97-AF65-F5344CB8AC3E}">
        <p14:creationId xmlns:p14="http://schemas.microsoft.com/office/powerpoint/2010/main" val="3762997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274638"/>
            <a:ext cx="7498080" cy="562074"/>
          </a:xfrm>
        </p:spPr>
        <p:txBody>
          <a:bodyPr>
            <a:normAutofit fontScale="90000"/>
          </a:bodyPr>
          <a:lstStyle/>
          <a:p>
            <a:r>
              <a:rPr lang="x-none" altLang="fr-FR" sz="4000">
                <a:solidFill>
                  <a:srgbClr val="92D050"/>
                </a:solidFill>
              </a:rPr>
              <a:t>Informations collectées durant l'enrôlement</a:t>
            </a:r>
            <a:endParaRPr lang="fr-FR" dirty="0"/>
          </a:p>
        </p:txBody>
      </p:sp>
      <p:sp>
        <p:nvSpPr>
          <p:cNvPr id="3" name="Espace réservé du contenu 2"/>
          <p:cNvSpPr>
            <a:spLocks noGrp="1"/>
          </p:cNvSpPr>
          <p:nvPr>
            <p:ph idx="1"/>
          </p:nvPr>
        </p:nvSpPr>
        <p:spPr>
          <a:xfrm>
            <a:off x="1435608" y="1268760"/>
            <a:ext cx="7498080" cy="5328592"/>
          </a:xfrm>
        </p:spPr>
        <p:txBody>
          <a:bodyPr>
            <a:normAutofit fontScale="47500" lnSpcReduction="20000"/>
          </a:bodyPr>
          <a:lstStyle/>
          <a:p>
            <a:r>
              <a:rPr lang="x-none" altLang="fr-FR" sz="4400">
                <a:solidFill>
                  <a:srgbClr val="0070C0"/>
                </a:solidFill>
                <a:sym typeface="+mn-ea"/>
              </a:rPr>
              <a:t>3. </a:t>
            </a:r>
            <a:r>
              <a:rPr lang="x-none" altLang="fr-FR" sz="4400" b="1">
                <a:solidFill>
                  <a:srgbClr val="0070C0"/>
                </a:solidFill>
                <a:sym typeface="+mn-ea"/>
              </a:rPr>
              <a:t>Informations de troisième groupe</a:t>
            </a:r>
            <a:r>
              <a:rPr lang="x-none" altLang="fr-FR" sz="4400">
                <a:solidFill>
                  <a:srgbClr val="0070C0"/>
                </a:solidFill>
                <a:sym typeface="+mn-ea"/>
              </a:rPr>
              <a:t>: </a:t>
            </a:r>
            <a:r>
              <a:rPr lang="x-none" altLang="fr-FR" sz="4400" b="1">
                <a:solidFill>
                  <a:srgbClr val="0070C0"/>
                </a:solidFill>
                <a:sym typeface="+mn-ea"/>
              </a:rPr>
              <a:t>informations complémentaires</a:t>
            </a:r>
          </a:p>
          <a:p>
            <a:endParaRPr lang="x-none" altLang="fr-FR" sz="4400" b="1">
              <a:solidFill>
                <a:srgbClr val="0070C0"/>
              </a:solidFill>
              <a:sym typeface="+mn-ea"/>
            </a:endParaRPr>
          </a:p>
          <a:p>
            <a:pPr marL="342900" indent="-342900" fontAlgn="auto">
              <a:lnSpc>
                <a:spcPct val="150000"/>
              </a:lnSpc>
              <a:buFont typeface="Arial" panose="02080604020202020204" charset="0"/>
              <a:buChar char="•"/>
            </a:pPr>
            <a:r>
              <a:rPr lang="x-none" altLang="fr-FR" sz="4400">
                <a:sym typeface="+mn-ea"/>
              </a:rPr>
              <a:t>La Commune de retrait de la carte CSU biométrique</a:t>
            </a:r>
            <a:endParaRPr lang="x-none" altLang="fr-FR" sz="4400"/>
          </a:p>
          <a:p>
            <a:pPr marL="342900" indent="-342900" fontAlgn="auto">
              <a:lnSpc>
                <a:spcPct val="150000"/>
              </a:lnSpc>
              <a:buFont typeface="Arial" panose="02080604020202020204" charset="0"/>
              <a:buChar char="•"/>
            </a:pPr>
            <a:r>
              <a:rPr lang="x-none" altLang="fr-FR" sz="4400"/>
              <a:t>Email</a:t>
            </a:r>
          </a:p>
          <a:p>
            <a:pPr marL="342900" indent="-342900" fontAlgn="auto">
              <a:lnSpc>
                <a:spcPct val="150000"/>
              </a:lnSpc>
              <a:buFont typeface="Arial" panose="02080604020202020204" charset="0"/>
              <a:buChar char="•"/>
            </a:pPr>
            <a:r>
              <a:rPr lang="x-none" altLang="fr-FR" sz="4400"/>
              <a:t>Ville de résidence, quartier, rue, boîte postale</a:t>
            </a:r>
          </a:p>
          <a:p>
            <a:pPr marL="342900" indent="-342900" fontAlgn="auto">
              <a:lnSpc>
                <a:spcPct val="150000"/>
              </a:lnSpc>
              <a:buFont typeface="Arial" panose="02080604020202020204" charset="0"/>
              <a:buChar char="•"/>
            </a:pPr>
            <a:r>
              <a:rPr lang="x-none" altLang="fr-FR" sz="4400"/>
              <a:t>Situation matrimoniale</a:t>
            </a:r>
          </a:p>
          <a:p>
            <a:pPr marL="342900" indent="-342900" fontAlgn="auto">
              <a:lnSpc>
                <a:spcPct val="150000"/>
              </a:lnSpc>
              <a:buFont typeface="Arial" panose="02080604020202020204" charset="0"/>
              <a:buChar char="•"/>
            </a:pPr>
            <a:r>
              <a:rPr lang="x-none" altLang="fr-FR" sz="4400"/>
              <a:t>Nom du conjoint si marié(e)</a:t>
            </a:r>
          </a:p>
          <a:p>
            <a:pPr marL="342900" indent="-342900" fontAlgn="auto">
              <a:lnSpc>
                <a:spcPct val="150000"/>
              </a:lnSpc>
              <a:buFont typeface="Arial" panose="02080604020202020204" charset="0"/>
              <a:buChar char="•"/>
            </a:pPr>
            <a:r>
              <a:rPr lang="x-none" altLang="fr-FR" sz="4400"/>
              <a:t>Nom de l'employeur</a:t>
            </a:r>
          </a:p>
          <a:p>
            <a:pPr marL="342900" indent="-342900" fontAlgn="auto">
              <a:lnSpc>
                <a:spcPct val="150000"/>
              </a:lnSpc>
              <a:buFont typeface="Arial" panose="02080604020202020204" charset="0"/>
              <a:buChar char="•"/>
            </a:pPr>
            <a:r>
              <a:rPr lang="x-none" altLang="fr-FR" sz="4400"/>
              <a:t>Adresse complète de l'employeur (BP, téléphone...)</a:t>
            </a:r>
          </a:p>
          <a:p>
            <a:pPr indent="0" fontAlgn="auto">
              <a:lnSpc>
                <a:spcPct val="150000"/>
              </a:lnSpc>
              <a:buFont typeface="Arial" panose="02080604020202020204" charset="0"/>
              <a:buNone/>
            </a:pPr>
            <a:r>
              <a:rPr lang="x-none" altLang="fr-FR" sz="4400"/>
              <a:t>A la fin de l'enregistremnt des données, il est généré un recepissé d'enrôlement et un matricule CSU unique</a:t>
            </a:r>
          </a:p>
          <a:p>
            <a:endParaRPr lang="fr-FR" dirty="0"/>
          </a:p>
        </p:txBody>
      </p:sp>
    </p:spTree>
    <p:extLst>
      <p:ext uri="{BB962C8B-B14F-4D97-AF65-F5344CB8AC3E}">
        <p14:creationId xmlns:p14="http://schemas.microsoft.com/office/powerpoint/2010/main" val="4185704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35608" y="188640"/>
            <a:ext cx="7498080" cy="936104"/>
          </a:xfrm>
        </p:spPr>
        <p:txBody>
          <a:bodyPr>
            <a:normAutofit fontScale="90000"/>
          </a:bodyPr>
          <a:lstStyle/>
          <a:p>
            <a:pPr lvl="0">
              <a:spcBef>
                <a:spcPts val="0"/>
              </a:spcBef>
            </a:pPr>
            <a:r>
              <a:rPr lang="x-none" altLang="fr-FR" sz="1800">
                <a:solidFill>
                  <a:srgbClr val="000000"/>
                </a:solidFill>
                <a:effectLst/>
                <a:latin typeface="Arial"/>
                <a:ea typeface="SimSun"/>
                <a:cs typeface="+mn-cs"/>
              </a:rPr>
              <a:t>La partie A du récepissé est remise au bénéficiaire</a:t>
            </a:r>
            <a:br>
              <a:rPr lang="x-none" altLang="fr-FR" sz="1800">
                <a:solidFill>
                  <a:srgbClr val="000000"/>
                </a:solidFill>
                <a:effectLst/>
                <a:latin typeface="Arial"/>
                <a:ea typeface="SimSun"/>
                <a:cs typeface="+mn-cs"/>
              </a:rPr>
            </a:br>
            <a:r>
              <a:rPr lang="x-none" altLang="fr-FR" sz="1800">
                <a:solidFill>
                  <a:srgbClr val="000000"/>
                </a:solidFill>
                <a:effectLst/>
                <a:latin typeface="Arial"/>
                <a:ea typeface="SimSun"/>
                <a:cs typeface="+mn-cs"/>
              </a:rPr>
              <a:t>La partie B du </a:t>
            </a:r>
            <a:r>
              <a:rPr lang="x-none" altLang="fr-FR" sz="1800">
                <a:solidFill>
                  <a:srgbClr val="000000"/>
                </a:solidFill>
                <a:effectLst/>
                <a:latin typeface="Arial"/>
                <a:ea typeface="SimSun"/>
                <a:cs typeface="+mn-cs"/>
                <a:sym typeface="+mn-ea"/>
              </a:rPr>
              <a:t>récepissé </a:t>
            </a:r>
            <a:r>
              <a:rPr lang="x-none" altLang="fr-FR" sz="1800">
                <a:solidFill>
                  <a:srgbClr val="000000"/>
                </a:solidFill>
                <a:effectLst/>
                <a:latin typeface="Arial"/>
                <a:ea typeface="SimSun"/>
                <a:cs typeface="+mn-cs"/>
              </a:rPr>
              <a:t>est conservée dans la Commune</a:t>
            </a:r>
            <a:br>
              <a:rPr lang="x-none" altLang="fr-FR" sz="1800">
                <a:solidFill>
                  <a:srgbClr val="000000"/>
                </a:solidFill>
                <a:effectLst/>
                <a:latin typeface="Arial"/>
                <a:ea typeface="SimSun"/>
                <a:cs typeface="+mn-cs"/>
              </a:rPr>
            </a:br>
            <a:endParaRPr lang="fr-FR" dirty="0"/>
          </a:p>
        </p:txBody>
      </p:sp>
      <p:pic>
        <p:nvPicPr>
          <p:cNvPr id="4" name="Espace réservé du contenu 3" descr="CSU - Recepisse"/>
          <p:cNvPicPr>
            <a:picLocks noGrp="1" noChangeAspect="1"/>
          </p:cNvPicPr>
          <p:nvPr>
            <p:ph idx="1"/>
          </p:nvPr>
        </p:nvPicPr>
        <p:blipFill>
          <a:blip r:embed="rId2"/>
          <a:stretch>
            <a:fillRect/>
          </a:stretch>
        </p:blipFill>
        <p:spPr>
          <a:xfrm>
            <a:off x="971600" y="836712"/>
            <a:ext cx="8172400" cy="5544616"/>
          </a:xfrm>
          <a:prstGeom prst="rect">
            <a:avLst/>
          </a:prstGeom>
        </p:spPr>
      </p:pic>
    </p:spTree>
    <p:extLst>
      <p:ext uri="{BB962C8B-B14F-4D97-AF65-F5344CB8AC3E}">
        <p14:creationId xmlns:p14="http://schemas.microsoft.com/office/powerpoint/2010/main" val="3111287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59632" y="274638"/>
            <a:ext cx="7776864" cy="1138138"/>
          </a:xfrm>
        </p:spPr>
        <p:txBody>
          <a:bodyPr>
            <a:normAutofit/>
          </a:bodyPr>
          <a:lstStyle/>
          <a:p>
            <a:pPr lvl="0">
              <a:spcBef>
                <a:spcPts val="0"/>
              </a:spcBef>
            </a:pPr>
            <a:r>
              <a:rPr lang="x-none" altLang="fr-FR" sz="2000" b="1">
                <a:solidFill>
                  <a:srgbClr val="0070C0"/>
                </a:solidFill>
                <a:effectLst/>
                <a:latin typeface="Arial"/>
                <a:ea typeface="SimSun"/>
                <a:cs typeface="+mn-cs"/>
              </a:rPr>
              <a:t>Kits d'enrôlement par Commune estimé à 11 000 000 FCFA  </a:t>
            </a:r>
            <a:r>
              <a:rPr lang="x-none" altLang="fr-FR" sz="2000" b="1">
                <a:solidFill>
                  <a:srgbClr val="000000"/>
                </a:solidFill>
                <a:effectLst/>
                <a:latin typeface="Arial"/>
                <a:ea typeface="SimSun"/>
                <a:cs typeface="+mn-cs"/>
              </a:rPr>
              <a:t/>
            </a:r>
            <a:br>
              <a:rPr lang="x-none" altLang="fr-FR" sz="2000" b="1">
                <a:solidFill>
                  <a:srgbClr val="000000"/>
                </a:solidFill>
                <a:effectLst/>
                <a:latin typeface="Arial"/>
                <a:ea typeface="SimSun"/>
                <a:cs typeface="+mn-cs"/>
              </a:rPr>
            </a:br>
            <a:endParaRPr lang="fr-FR"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447800"/>
            <a:ext cx="7920880" cy="5221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5473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CH" dirty="0">
                <a:solidFill>
                  <a:srgbClr val="92D050"/>
                </a:solidFill>
              </a:rPr>
              <a:t>Les conditions de réussite</a:t>
            </a:r>
            <a:r>
              <a:rPr lang="fr-FR" dirty="0">
                <a:solidFill>
                  <a:srgbClr val="92D050"/>
                </a:solidFill>
              </a:rPr>
              <a:t/>
            </a:r>
            <a:br>
              <a:rPr lang="fr-FR" dirty="0">
                <a:solidFill>
                  <a:srgbClr val="92D050"/>
                </a:solidFill>
              </a:rPr>
            </a:br>
            <a:endParaRPr lang="fr-FR" dirty="0">
              <a:solidFill>
                <a:srgbClr val="92D050"/>
              </a:solidFill>
            </a:endParaRPr>
          </a:p>
        </p:txBody>
      </p:sp>
      <p:sp>
        <p:nvSpPr>
          <p:cNvPr id="3" name="Espace réservé du contenu 2"/>
          <p:cNvSpPr>
            <a:spLocks noGrp="1"/>
          </p:cNvSpPr>
          <p:nvPr>
            <p:ph idx="1"/>
          </p:nvPr>
        </p:nvSpPr>
        <p:spPr>
          <a:xfrm>
            <a:off x="457200" y="1340768"/>
            <a:ext cx="8229600" cy="5256584"/>
          </a:xfrm>
        </p:spPr>
        <p:txBody>
          <a:bodyPr>
            <a:normAutofit lnSpcReduction="10000"/>
          </a:bodyPr>
          <a:lstStyle/>
          <a:p>
            <a:pPr lvl="0"/>
            <a:r>
              <a:rPr lang="fr-FR" dirty="0"/>
              <a:t>Le plateau technique doit être  </a:t>
            </a:r>
            <a:r>
              <a:rPr lang="fr-FR" dirty="0" smtClean="0"/>
              <a:t>relevé sur </a:t>
            </a:r>
            <a:r>
              <a:rPr lang="fr-FR" dirty="0"/>
              <a:t>l’ensemble des formations sanitaires ; </a:t>
            </a:r>
            <a:r>
              <a:rPr lang="fr-FR" dirty="0" smtClean="0"/>
              <a:t>un </a:t>
            </a:r>
            <a:r>
              <a:rPr lang="fr-FR" dirty="0"/>
              <a:t>dossier d’investissement pour la mise à niveau des infrastructures </a:t>
            </a:r>
            <a:r>
              <a:rPr lang="fr-FR" dirty="0" smtClean="0"/>
              <a:t>et équipements en cours</a:t>
            </a:r>
          </a:p>
          <a:p>
            <a:pPr marL="0" lvl="0" indent="0">
              <a:buNone/>
            </a:pPr>
            <a:endParaRPr lang="fr-FR" dirty="0"/>
          </a:p>
          <a:p>
            <a:pPr lvl="0"/>
            <a:r>
              <a:rPr lang="fr-FR" dirty="0"/>
              <a:t> </a:t>
            </a:r>
            <a:r>
              <a:rPr lang="fr-FR" dirty="0" smtClean="0"/>
              <a:t>Un </a:t>
            </a:r>
            <a:r>
              <a:rPr lang="fr-FR" dirty="0"/>
              <a:t>dossier de recrutement du personnel technique devrait y être adossé soit à travers l’Etat, soit par contractualisation avec les structures </a:t>
            </a:r>
            <a:r>
              <a:rPr lang="fr-FR" dirty="0" smtClean="0"/>
              <a:t>locales</a:t>
            </a:r>
          </a:p>
          <a:p>
            <a:pPr marL="82296" lvl="0" indent="0">
              <a:buNone/>
            </a:pPr>
            <a:endParaRPr lang="fr-FR" dirty="0" smtClean="0"/>
          </a:p>
          <a:p>
            <a:pPr lvl="0"/>
            <a:r>
              <a:rPr lang="fr-FR" dirty="0" smtClean="0"/>
              <a:t>La gouvernance</a:t>
            </a:r>
            <a:endParaRPr lang="fr-FR" dirty="0"/>
          </a:p>
        </p:txBody>
      </p:sp>
    </p:spTree>
    <p:extLst>
      <p:ext uri="{BB962C8B-B14F-4D97-AF65-F5344CB8AC3E}">
        <p14:creationId xmlns:p14="http://schemas.microsoft.com/office/powerpoint/2010/main" val="593836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836712"/>
            <a:ext cx="8229600" cy="576064"/>
          </a:xfrm>
        </p:spPr>
        <p:txBody>
          <a:bodyPr>
            <a:normAutofit fontScale="90000"/>
          </a:bodyPr>
          <a:lstStyle/>
          <a:p>
            <a:pPr lvl="0"/>
            <a:r>
              <a:rPr lang="fr-CH" sz="4000" dirty="0">
                <a:solidFill>
                  <a:srgbClr val="92D050"/>
                </a:solidFill>
              </a:rPr>
              <a:t>Les sources de financement du système de Couverture Santé Universelle </a:t>
            </a:r>
            <a:r>
              <a:rPr lang="fr-FR" sz="4000" dirty="0">
                <a:solidFill>
                  <a:srgbClr val="92D050"/>
                </a:solidFill>
              </a:rPr>
              <a:t/>
            </a:r>
            <a:br>
              <a:rPr lang="fr-FR" sz="4000" dirty="0">
                <a:solidFill>
                  <a:srgbClr val="92D050"/>
                </a:solidFill>
              </a:rPr>
            </a:br>
            <a:r>
              <a:rPr lang="fr-CH" i="1" dirty="0"/>
              <a:t> </a:t>
            </a:r>
            <a:r>
              <a:rPr lang="fr-FR" i="1" dirty="0"/>
              <a:t/>
            </a:r>
            <a:br>
              <a:rPr lang="fr-FR" i="1" dirty="0"/>
            </a:br>
            <a:endParaRPr lang="fr-FR" dirty="0"/>
          </a:p>
        </p:txBody>
      </p:sp>
      <p:sp>
        <p:nvSpPr>
          <p:cNvPr id="3" name="Espace réservé du contenu 2"/>
          <p:cNvSpPr>
            <a:spLocks noGrp="1"/>
          </p:cNvSpPr>
          <p:nvPr>
            <p:ph idx="1"/>
          </p:nvPr>
        </p:nvSpPr>
        <p:spPr>
          <a:xfrm>
            <a:off x="457200" y="1340768"/>
            <a:ext cx="8229600" cy="5040560"/>
          </a:xfrm>
        </p:spPr>
        <p:txBody>
          <a:bodyPr>
            <a:normAutofit/>
          </a:bodyPr>
          <a:lstStyle/>
          <a:p>
            <a:pPr marL="0" indent="0">
              <a:buNone/>
            </a:pPr>
            <a:r>
              <a:rPr lang="fr-FR" sz="3600" dirty="0" smtClean="0">
                <a:solidFill>
                  <a:srgbClr val="0070C0"/>
                </a:solidFill>
              </a:rPr>
              <a:t>Trois sources de financement </a:t>
            </a:r>
            <a:r>
              <a:rPr lang="fr-FR" sz="3600" dirty="0" smtClean="0"/>
              <a:t>:</a:t>
            </a:r>
          </a:p>
          <a:p>
            <a:r>
              <a:rPr lang="fr-FR" sz="3600" dirty="0" smtClean="0"/>
              <a:t>L’Etat</a:t>
            </a:r>
          </a:p>
          <a:p>
            <a:r>
              <a:rPr lang="fr-FR" sz="3600" dirty="0" smtClean="0"/>
              <a:t>Les ménages</a:t>
            </a:r>
          </a:p>
          <a:p>
            <a:r>
              <a:rPr lang="fr-FR" sz="3600" dirty="0" smtClean="0"/>
              <a:t>Les partenaires</a:t>
            </a:r>
            <a:endParaRPr lang="fr-FR" sz="36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2132856"/>
            <a:ext cx="489654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0041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90066"/>
          </a:xfrm>
        </p:spPr>
        <p:txBody>
          <a:bodyPr>
            <a:normAutofit fontScale="90000"/>
          </a:bodyPr>
          <a:lstStyle/>
          <a:p>
            <a:r>
              <a:rPr lang="fr-FR" dirty="0">
                <a:solidFill>
                  <a:srgbClr val="92D050"/>
                </a:solidFill>
              </a:rPr>
              <a:t>Capacités </a:t>
            </a:r>
            <a:r>
              <a:rPr lang="fr-FR" dirty="0" smtClean="0">
                <a:solidFill>
                  <a:srgbClr val="92D050"/>
                </a:solidFill>
              </a:rPr>
              <a:t>contributives totales des populations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286378166"/>
              </p:ext>
            </p:extLst>
          </p:nvPr>
        </p:nvGraphicFramePr>
        <p:xfrm>
          <a:off x="107504" y="1268761"/>
          <a:ext cx="8928992" cy="5495211"/>
        </p:xfrm>
        <a:graphic>
          <a:graphicData uri="http://schemas.openxmlformats.org/drawingml/2006/table">
            <a:tbl>
              <a:tblPr firstRow="1" firstCol="1" bandRow="1">
                <a:tableStyleId>{5C22544A-7EE6-4342-B048-85BDC9FD1C3A}</a:tableStyleId>
              </a:tblPr>
              <a:tblGrid>
                <a:gridCol w="1388584"/>
                <a:gridCol w="1666300"/>
                <a:gridCol w="1665681"/>
                <a:gridCol w="1928553"/>
                <a:gridCol w="2279874"/>
              </a:tblGrid>
              <a:tr h="578942">
                <a:tc>
                  <a:txBody>
                    <a:bodyPr/>
                    <a:lstStyle/>
                    <a:p>
                      <a:pPr algn="ctr">
                        <a:lnSpc>
                          <a:spcPct val="115000"/>
                        </a:lnSpc>
                        <a:spcAft>
                          <a:spcPts val="0"/>
                        </a:spcAft>
                      </a:pPr>
                      <a:r>
                        <a:rPr lang="fr-FR" sz="1200" dirty="0">
                          <a:effectLst/>
                        </a:rPr>
                        <a:t>Groupe socioéconomique</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Effectif de la population</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100" dirty="0">
                          <a:effectLst/>
                        </a:rPr>
                        <a:t>Contribution </a:t>
                      </a:r>
                      <a:r>
                        <a:rPr lang="fr-FR" sz="1100" dirty="0" smtClean="0">
                          <a:effectLst/>
                        </a:rPr>
                        <a:t>individuelle</a:t>
                      </a:r>
                    </a:p>
                    <a:p>
                      <a:pPr algn="ctr">
                        <a:lnSpc>
                          <a:spcPct val="115000"/>
                        </a:lnSpc>
                        <a:spcAft>
                          <a:spcPts val="0"/>
                        </a:spcAft>
                      </a:pPr>
                      <a:r>
                        <a:rPr lang="fr-FR" sz="1000" dirty="0" smtClean="0">
                          <a:effectLst/>
                        </a:rPr>
                        <a:t> </a:t>
                      </a:r>
                      <a:r>
                        <a:rPr lang="fr-FR" sz="1000" dirty="0">
                          <a:effectLst/>
                        </a:rPr>
                        <a:t>(en FCFA)</a:t>
                      </a:r>
                      <a:endParaRPr lang="fr-FR" sz="10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Contribution de la </a:t>
                      </a:r>
                      <a:r>
                        <a:rPr lang="fr-FR" sz="1200" dirty="0" smtClean="0">
                          <a:effectLst/>
                        </a:rPr>
                        <a:t>classe</a:t>
                      </a:r>
                    </a:p>
                    <a:p>
                      <a:pPr algn="ctr">
                        <a:lnSpc>
                          <a:spcPct val="115000"/>
                        </a:lnSpc>
                        <a:spcAft>
                          <a:spcPts val="0"/>
                        </a:spcAft>
                      </a:pPr>
                      <a:r>
                        <a:rPr lang="fr-FR" sz="1000" dirty="0" smtClean="0">
                          <a:effectLst/>
                        </a:rPr>
                        <a:t> </a:t>
                      </a:r>
                      <a:r>
                        <a:rPr lang="fr-FR" sz="1000" dirty="0">
                          <a:effectLst/>
                        </a:rPr>
                        <a:t>(en FCFA)</a:t>
                      </a:r>
                      <a:endParaRPr lang="fr-FR" sz="10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Contribution de l'ensemble par critère</a:t>
                      </a:r>
                    </a:p>
                    <a:p>
                      <a:pPr algn="ctr">
                        <a:lnSpc>
                          <a:spcPct val="115000"/>
                        </a:lnSpc>
                        <a:spcAft>
                          <a:spcPts val="0"/>
                        </a:spcAft>
                      </a:pPr>
                      <a:r>
                        <a:rPr lang="fr-FR" sz="1000" dirty="0">
                          <a:effectLst/>
                        </a:rPr>
                        <a:t> (en FCFA)</a:t>
                      </a:r>
                      <a:endParaRPr lang="fr-FR" sz="1000" dirty="0">
                        <a:effectLst/>
                        <a:latin typeface="Calibri"/>
                        <a:ea typeface="Calibri"/>
                        <a:cs typeface="Times New Roman"/>
                      </a:endParaRPr>
                    </a:p>
                  </a:txBody>
                  <a:tcPr marL="39922" marR="39922" marT="0" marB="0" anchor="ctr"/>
                </a:tc>
              </a:tr>
              <a:tr h="426101">
                <a:tc>
                  <a:txBody>
                    <a:bodyPr/>
                    <a:lstStyle/>
                    <a:p>
                      <a:pPr>
                        <a:lnSpc>
                          <a:spcPct val="115000"/>
                        </a:lnSpc>
                        <a:spcAft>
                          <a:spcPts val="0"/>
                        </a:spcAft>
                      </a:pPr>
                      <a:r>
                        <a:rPr lang="fr-FR" sz="1000" dirty="0">
                          <a:effectLst/>
                        </a:rPr>
                        <a:t>Autre salarié du privé formel</a:t>
                      </a:r>
                      <a:endParaRPr lang="fr-FR" sz="10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490 764</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49 836</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24 457 818 598</a:t>
                      </a:r>
                      <a:endParaRPr lang="fr-FR" sz="1200" dirty="0">
                        <a:effectLst/>
                        <a:latin typeface="Calibri"/>
                        <a:ea typeface="Calibri"/>
                        <a:cs typeface="Times New Roman"/>
                      </a:endParaRPr>
                    </a:p>
                  </a:txBody>
                  <a:tcPr marL="39922" marR="39922" marT="0" marB="0" anchor="ctr"/>
                </a:tc>
                <a:tc rowSpan="13">
                  <a:txBody>
                    <a:bodyPr/>
                    <a:lstStyle/>
                    <a:p>
                      <a:pPr algn="ctr">
                        <a:lnSpc>
                          <a:spcPct val="115000"/>
                        </a:lnSpc>
                        <a:spcAft>
                          <a:spcPts val="0"/>
                        </a:spcAft>
                      </a:pPr>
                      <a:r>
                        <a:rPr lang="fr-FR" sz="1800" b="1" dirty="0">
                          <a:solidFill>
                            <a:schemeClr val="accent6">
                              <a:lumMod val="75000"/>
                            </a:schemeClr>
                          </a:solidFill>
                          <a:effectLst/>
                        </a:rPr>
                        <a:t>357 663 368 609</a:t>
                      </a:r>
                      <a:endParaRPr lang="fr-FR" sz="1800" b="1" dirty="0">
                        <a:solidFill>
                          <a:schemeClr val="accent6">
                            <a:lumMod val="75000"/>
                          </a:schemeClr>
                        </a:solidFill>
                        <a:effectLst/>
                        <a:latin typeface="Calibri"/>
                        <a:ea typeface="Calibri"/>
                        <a:cs typeface="Times New Roman"/>
                      </a:endParaRPr>
                    </a:p>
                  </a:txBody>
                  <a:tcPr marL="39922" marR="39922" marT="0" marB="0" anchor="ctr"/>
                </a:tc>
              </a:tr>
              <a:tr h="283506">
                <a:tc>
                  <a:txBody>
                    <a:bodyPr/>
                    <a:lstStyle/>
                    <a:p>
                      <a:pPr>
                        <a:lnSpc>
                          <a:spcPct val="115000"/>
                        </a:lnSpc>
                        <a:spcAft>
                          <a:spcPts val="0"/>
                        </a:spcAft>
                      </a:pPr>
                      <a:r>
                        <a:rPr lang="fr-FR" sz="1000">
                          <a:effectLst/>
                        </a:rPr>
                        <a:t>Autre inactif</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707 405</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solidFill>
                            <a:srgbClr val="FF0000"/>
                          </a:solidFill>
                          <a:effectLst/>
                        </a:rPr>
                        <a:t>15 154</a:t>
                      </a:r>
                      <a:endParaRPr lang="fr-FR" sz="1200" dirty="0">
                        <a:solidFill>
                          <a:srgbClr val="FF0000"/>
                        </a:solidFill>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10 720 343 808</a:t>
                      </a:r>
                      <a:endParaRPr lang="fr-FR" sz="1200">
                        <a:effectLst/>
                        <a:latin typeface="Calibri"/>
                        <a:ea typeface="Calibri"/>
                        <a:cs typeface="Times New Roman"/>
                      </a:endParaRPr>
                    </a:p>
                  </a:txBody>
                  <a:tcPr marL="39922" marR="39922" marT="0" marB="0" anchor="ctr"/>
                </a:tc>
                <a:tc vMerge="1">
                  <a:txBody>
                    <a:bodyPr/>
                    <a:lstStyle/>
                    <a:p>
                      <a:endParaRPr lang="fr-FR"/>
                    </a:p>
                  </a:txBody>
                  <a:tcPr/>
                </a:tc>
              </a:tr>
              <a:tr h="278595">
                <a:tc>
                  <a:txBody>
                    <a:bodyPr/>
                    <a:lstStyle/>
                    <a:p>
                      <a:pPr>
                        <a:lnSpc>
                          <a:spcPct val="115000"/>
                        </a:lnSpc>
                        <a:spcAft>
                          <a:spcPts val="0"/>
                        </a:spcAft>
                      </a:pPr>
                      <a:r>
                        <a:rPr lang="fr-FR" sz="1000">
                          <a:effectLst/>
                        </a:rPr>
                        <a:t>Cadre du public</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430 362</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solidFill>
                            <a:srgbClr val="FF0000"/>
                          </a:solidFill>
                          <a:effectLst/>
                        </a:rPr>
                        <a:t>65 000</a:t>
                      </a:r>
                      <a:endParaRPr lang="fr-FR" sz="1200" dirty="0">
                        <a:solidFill>
                          <a:srgbClr val="FF0000"/>
                        </a:solidFill>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27 973 530 000</a:t>
                      </a:r>
                      <a:endParaRPr lang="fr-FR" sz="1200">
                        <a:effectLst/>
                        <a:latin typeface="Calibri"/>
                        <a:ea typeface="Calibri"/>
                        <a:cs typeface="Times New Roman"/>
                      </a:endParaRPr>
                    </a:p>
                  </a:txBody>
                  <a:tcPr marL="39922" marR="39922" marT="0" marB="0" anchor="ctr"/>
                </a:tc>
                <a:tc vMerge="1">
                  <a:txBody>
                    <a:bodyPr/>
                    <a:lstStyle/>
                    <a:p>
                      <a:endParaRPr lang="fr-FR"/>
                    </a:p>
                  </a:txBody>
                  <a:tcPr/>
                </a:tc>
              </a:tr>
              <a:tr h="490522">
                <a:tc>
                  <a:txBody>
                    <a:bodyPr/>
                    <a:lstStyle/>
                    <a:p>
                      <a:pPr>
                        <a:lnSpc>
                          <a:spcPct val="115000"/>
                        </a:lnSpc>
                        <a:spcAft>
                          <a:spcPts val="0"/>
                        </a:spcAft>
                      </a:pPr>
                      <a:r>
                        <a:rPr lang="fr-FR" sz="1000">
                          <a:effectLst/>
                        </a:rPr>
                        <a:t>Cadre/Patron du privé formel</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274 154</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solidFill>
                            <a:srgbClr val="FF0000"/>
                          </a:solidFill>
                          <a:effectLst/>
                        </a:rPr>
                        <a:t>50 000</a:t>
                      </a:r>
                      <a:endParaRPr lang="fr-FR" sz="1200" dirty="0">
                        <a:solidFill>
                          <a:srgbClr val="FF0000"/>
                        </a:solidFill>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13 707 700 000</a:t>
                      </a:r>
                      <a:endParaRPr lang="fr-FR" sz="1200">
                        <a:effectLst/>
                        <a:latin typeface="Calibri"/>
                        <a:ea typeface="Calibri"/>
                        <a:cs typeface="Times New Roman"/>
                      </a:endParaRPr>
                    </a:p>
                  </a:txBody>
                  <a:tcPr marL="39922" marR="39922" marT="0" marB="0" anchor="ctr"/>
                </a:tc>
                <a:tc vMerge="1">
                  <a:txBody>
                    <a:bodyPr/>
                    <a:lstStyle/>
                    <a:p>
                      <a:endParaRPr lang="fr-FR"/>
                    </a:p>
                  </a:txBody>
                  <a:tcPr/>
                </a:tc>
              </a:tr>
              <a:tr h="231577">
                <a:tc>
                  <a:txBody>
                    <a:bodyPr/>
                    <a:lstStyle/>
                    <a:p>
                      <a:pPr>
                        <a:lnSpc>
                          <a:spcPct val="115000"/>
                        </a:lnSpc>
                        <a:spcAft>
                          <a:spcPts val="0"/>
                        </a:spcAft>
                      </a:pPr>
                      <a:r>
                        <a:rPr lang="fr-FR" sz="1000">
                          <a:effectLst/>
                        </a:rPr>
                        <a:t>Chômeur</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306 603</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23 825</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7 304 816 475</a:t>
                      </a:r>
                      <a:endParaRPr lang="fr-FR" sz="1200">
                        <a:effectLst/>
                        <a:latin typeface="Calibri"/>
                        <a:ea typeface="Calibri"/>
                        <a:cs typeface="Times New Roman"/>
                      </a:endParaRPr>
                    </a:p>
                  </a:txBody>
                  <a:tcPr marL="39922" marR="39922" marT="0" marB="0" anchor="ctr"/>
                </a:tc>
                <a:tc vMerge="1">
                  <a:txBody>
                    <a:bodyPr/>
                    <a:lstStyle/>
                    <a:p>
                      <a:endParaRPr lang="fr-FR"/>
                    </a:p>
                  </a:txBody>
                  <a:tcPr/>
                </a:tc>
              </a:tr>
              <a:tr h="432278">
                <a:tc>
                  <a:txBody>
                    <a:bodyPr/>
                    <a:lstStyle/>
                    <a:p>
                      <a:pPr>
                        <a:lnSpc>
                          <a:spcPct val="115000"/>
                        </a:lnSpc>
                        <a:spcAft>
                          <a:spcPts val="0"/>
                        </a:spcAft>
                      </a:pPr>
                      <a:r>
                        <a:rPr lang="fr-FR" sz="1000">
                          <a:effectLst/>
                        </a:rPr>
                        <a:t>Dépendant agricole informel</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187 861</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23 197</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4 357 824 019</a:t>
                      </a:r>
                      <a:endParaRPr lang="fr-FR" sz="1200" dirty="0">
                        <a:effectLst/>
                        <a:latin typeface="Calibri"/>
                        <a:ea typeface="Calibri"/>
                        <a:cs typeface="Times New Roman"/>
                      </a:endParaRPr>
                    </a:p>
                  </a:txBody>
                  <a:tcPr marL="39922" marR="39922" marT="0" marB="0" anchor="ctr"/>
                </a:tc>
                <a:tc vMerge="1">
                  <a:txBody>
                    <a:bodyPr/>
                    <a:lstStyle/>
                    <a:p>
                      <a:endParaRPr lang="fr-FR"/>
                    </a:p>
                  </a:txBody>
                  <a:tcPr/>
                </a:tc>
              </a:tr>
              <a:tr h="388769">
                <a:tc>
                  <a:txBody>
                    <a:bodyPr/>
                    <a:lstStyle/>
                    <a:p>
                      <a:pPr>
                        <a:lnSpc>
                          <a:spcPct val="115000"/>
                        </a:lnSpc>
                        <a:spcAft>
                          <a:spcPts val="0"/>
                        </a:spcAft>
                      </a:pPr>
                      <a:r>
                        <a:rPr lang="fr-FR" sz="1000">
                          <a:effectLst/>
                        </a:rPr>
                        <a:t>Elèves/Etudiants</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408 131</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23 050</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9 407 419 550</a:t>
                      </a:r>
                      <a:endParaRPr lang="fr-FR" sz="1200" dirty="0">
                        <a:effectLst/>
                        <a:latin typeface="Calibri"/>
                        <a:ea typeface="Calibri"/>
                        <a:cs typeface="Times New Roman"/>
                      </a:endParaRPr>
                    </a:p>
                  </a:txBody>
                  <a:tcPr marL="39922" marR="39922" marT="0" marB="0" anchor="ctr"/>
                </a:tc>
                <a:tc vMerge="1">
                  <a:txBody>
                    <a:bodyPr/>
                    <a:lstStyle/>
                    <a:p>
                      <a:endParaRPr lang="fr-FR"/>
                    </a:p>
                  </a:txBody>
                  <a:tcPr/>
                </a:tc>
              </a:tr>
              <a:tr h="426101">
                <a:tc>
                  <a:txBody>
                    <a:bodyPr/>
                    <a:lstStyle/>
                    <a:p>
                      <a:pPr>
                        <a:lnSpc>
                          <a:spcPct val="115000"/>
                        </a:lnSpc>
                        <a:spcAft>
                          <a:spcPts val="0"/>
                        </a:spcAft>
                      </a:pPr>
                      <a:r>
                        <a:rPr lang="fr-FR" sz="1000">
                          <a:effectLst/>
                        </a:rPr>
                        <a:t>Exploitant agricole informel</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4 559 333</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24 175</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110 221 875 275</a:t>
                      </a:r>
                      <a:endParaRPr lang="fr-FR" sz="1200" dirty="0">
                        <a:effectLst/>
                        <a:latin typeface="Calibri"/>
                        <a:ea typeface="Calibri"/>
                        <a:cs typeface="Times New Roman"/>
                      </a:endParaRPr>
                    </a:p>
                  </a:txBody>
                  <a:tcPr marL="39922" marR="39922" marT="0" marB="0" anchor="ctr"/>
                </a:tc>
                <a:tc vMerge="1">
                  <a:txBody>
                    <a:bodyPr/>
                    <a:lstStyle/>
                    <a:p>
                      <a:endParaRPr lang="fr-FR"/>
                    </a:p>
                  </a:txBody>
                  <a:tcPr/>
                </a:tc>
              </a:tr>
              <a:tr h="426101">
                <a:tc>
                  <a:txBody>
                    <a:bodyPr/>
                    <a:lstStyle/>
                    <a:p>
                      <a:pPr>
                        <a:lnSpc>
                          <a:spcPct val="115000"/>
                        </a:lnSpc>
                        <a:spcAft>
                          <a:spcPts val="0"/>
                        </a:spcAft>
                      </a:pPr>
                      <a:r>
                        <a:rPr lang="fr-FR" sz="1000">
                          <a:effectLst/>
                        </a:rPr>
                        <a:t>Patron non agricole informel</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343 782</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39 212</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13 480 379 784</a:t>
                      </a:r>
                      <a:endParaRPr lang="fr-FR" sz="1200" dirty="0">
                        <a:effectLst/>
                        <a:latin typeface="Calibri"/>
                        <a:ea typeface="Calibri"/>
                        <a:cs typeface="Times New Roman"/>
                      </a:endParaRPr>
                    </a:p>
                  </a:txBody>
                  <a:tcPr marL="39922" marR="39922" marT="0" marB="0" anchor="ctr"/>
                </a:tc>
                <a:tc vMerge="1">
                  <a:txBody>
                    <a:bodyPr/>
                    <a:lstStyle/>
                    <a:p>
                      <a:endParaRPr lang="fr-FR"/>
                    </a:p>
                  </a:txBody>
                  <a:tcPr/>
                </a:tc>
              </a:tr>
              <a:tr h="231577">
                <a:tc>
                  <a:txBody>
                    <a:bodyPr/>
                    <a:lstStyle/>
                    <a:p>
                      <a:pPr>
                        <a:lnSpc>
                          <a:spcPct val="115000"/>
                        </a:lnSpc>
                        <a:spcAft>
                          <a:spcPts val="0"/>
                        </a:spcAft>
                      </a:pPr>
                      <a:r>
                        <a:rPr lang="fr-FR" sz="1000">
                          <a:effectLst/>
                        </a:rPr>
                        <a:t>Retraité</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327 235</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solidFill>
                            <a:schemeClr val="tx1"/>
                          </a:solidFill>
                          <a:effectLst/>
                        </a:rPr>
                        <a:t>17 907</a:t>
                      </a:r>
                      <a:endParaRPr lang="fr-FR" sz="1200" dirty="0">
                        <a:solidFill>
                          <a:schemeClr val="tx1"/>
                        </a:solidFill>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5 859 688 067</a:t>
                      </a:r>
                      <a:endParaRPr lang="fr-FR" sz="1200" dirty="0">
                        <a:effectLst/>
                        <a:latin typeface="Calibri"/>
                        <a:ea typeface="Calibri"/>
                        <a:cs typeface="Times New Roman"/>
                      </a:endParaRPr>
                    </a:p>
                  </a:txBody>
                  <a:tcPr marL="39922" marR="39922" marT="0" marB="0" anchor="ctr"/>
                </a:tc>
                <a:tc vMerge="1">
                  <a:txBody>
                    <a:bodyPr/>
                    <a:lstStyle/>
                    <a:p>
                      <a:endParaRPr lang="fr-FR"/>
                    </a:p>
                  </a:txBody>
                  <a:tcPr/>
                </a:tc>
              </a:tr>
              <a:tr h="426101">
                <a:tc>
                  <a:txBody>
                    <a:bodyPr/>
                    <a:lstStyle/>
                    <a:p>
                      <a:pPr>
                        <a:lnSpc>
                          <a:spcPct val="115000"/>
                        </a:lnSpc>
                        <a:spcAft>
                          <a:spcPts val="0"/>
                        </a:spcAft>
                      </a:pPr>
                      <a:r>
                        <a:rPr lang="fr-FR" sz="1000">
                          <a:effectLst/>
                        </a:rPr>
                        <a:t>Salarié non agricole informel</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1 375 833</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23 263</a:t>
                      </a:r>
                      <a:endParaRPr lang="fr-FR" sz="1200" dirty="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32 006 003 079</a:t>
                      </a:r>
                      <a:endParaRPr lang="fr-FR" sz="1200" dirty="0">
                        <a:effectLst/>
                        <a:latin typeface="Calibri"/>
                        <a:ea typeface="Calibri"/>
                        <a:cs typeface="Times New Roman"/>
                      </a:endParaRPr>
                    </a:p>
                  </a:txBody>
                  <a:tcPr marL="39922" marR="39922" marT="0" marB="0" anchor="ctr"/>
                </a:tc>
                <a:tc vMerge="1">
                  <a:txBody>
                    <a:bodyPr/>
                    <a:lstStyle/>
                    <a:p>
                      <a:endParaRPr lang="fr-FR"/>
                    </a:p>
                  </a:txBody>
                  <a:tcPr/>
                </a:tc>
              </a:tr>
              <a:tr h="218946">
                <a:tc>
                  <a:txBody>
                    <a:bodyPr/>
                    <a:lstStyle/>
                    <a:p>
                      <a:pPr>
                        <a:lnSpc>
                          <a:spcPct val="115000"/>
                        </a:lnSpc>
                        <a:spcAft>
                          <a:spcPts val="0"/>
                        </a:spcAft>
                      </a:pPr>
                      <a:r>
                        <a:rPr lang="fr-FR" sz="1000">
                          <a:effectLst/>
                        </a:rPr>
                        <a:t>Salarié public</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621 481</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44 510</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27 662 119 310</a:t>
                      </a:r>
                      <a:endParaRPr lang="fr-FR" sz="1200" dirty="0">
                        <a:effectLst/>
                        <a:latin typeface="Calibri"/>
                        <a:ea typeface="Calibri"/>
                        <a:cs typeface="Times New Roman"/>
                      </a:endParaRPr>
                    </a:p>
                  </a:txBody>
                  <a:tcPr marL="39922" marR="39922" marT="0" marB="0" anchor="ctr"/>
                </a:tc>
                <a:tc vMerge="1">
                  <a:txBody>
                    <a:bodyPr/>
                    <a:lstStyle/>
                    <a:p>
                      <a:endParaRPr lang="fr-FR"/>
                    </a:p>
                  </a:txBody>
                  <a:tcPr/>
                </a:tc>
              </a:tr>
              <a:tr h="639153">
                <a:tc>
                  <a:txBody>
                    <a:bodyPr/>
                    <a:lstStyle/>
                    <a:p>
                      <a:pPr>
                        <a:lnSpc>
                          <a:spcPct val="115000"/>
                        </a:lnSpc>
                        <a:spcAft>
                          <a:spcPts val="0"/>
                        </a:spcAft>
                      </a:pPr>
                      <a:r>
                        <a:rPr lang="fr-FR" sz="1000">
                          <a:effectLst/>
                        </a:rPr>
                        <a:t>Travailleur pour compte propre non agricole informel</a:t>
                      </a:r>
                      <a:endParaRPr lang="fr-FR" sz="10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3 334 682</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a:effectLst/>
                        </a:rPr>
                        <a:t>21 143</a:t>
                      </a:r>
                      <a:endParaRPr lang="fr-FR" sz="1200">
                        <a:effectLst/>
                        <a:latin typeface="Calibri"/>
                        <a:ea typeface="Calibri"/>
                        <a:cs typeface="Times New Roman"/>
                      </a:endParaRPr>
                    </a:p>
                  </a:txBody>
                  <a:tcPr marL="39922" marR="39922" marT="0" marB="0" anchor="ctr"/>
                </a:tc>
                <a:tc>
                  <a:txBody>
                    <a:bodyPr/>
                    <a:lstStyle/>
                    <a:p>
                      <a:pPr algn="ctr">
                        <a:lnSpc>
                          <a:spcPct val="115000"/>
                        </a:lnSpc>
                        <a:spcAft>
                          <a:spcPts val="0"/>
                        </a:spcAft>
                      </a:pPr>
                      <a:r>
                        <a:rPr lang="fr-FR" sz="1200" dirty="0">
                          <a:effectLst/>
                        </a:rPr>
                        <a:t>70 503 850 644</a:t>
                      </a:r>
                      <a:endParaRPr lang="fr-FR" sz="1200" dirty="0">
                        <a:effectLst/>
                        <a:latin typeface="Calibri"/>
                        <a:ea typeface="Calibri"/>
                        <a:cs typeface="Times New Roman"/>
                      </a:endParaRPr>
                    </a:p>
                  </a:txBody>
                  <a:tcPr marL="39922" marR="39922" marT="0" marB="0" anchor="ctr"/>
                </a:tc>
                <a:tc vMerge="1">
                  <a:txBody>
                    <a:bodyPr/>
                    <a:lstStyle/>
                    <a:p>
                      <a:endParaRPr lang="fr-FR"/>
                    </a:p>
                  </a:txBody>
                  <a:tcPr/>
                </a:tc>
              </a:tr>
            </a:tbl>
          </a:graphicData>
        </a:graphic>
      </p:graphicFrame>
    </p:spTree>
    <p:extLst>
      <p:ext uri="{BB962C8B-B14F-4D97-AF65-F5344CB8AC3E}">
        <p14:creationId xmlns:p14="http://schemas.microsoft.com/office/powerpoint/2010/main" val="346620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normAutofit fontScale="90000"/>
          </a:bodyPr>
          <a:lstStyle/>
          <a:p>
            <a:r>
              <a:rPr lang="fr-FR" dirty="0" smtClean="0">
                <a:solidFill>
                  <a:srgbClr val="00B050"/>
                </a:solidFill>
              </a:rPr>
              <a:t>Contribution des partenaires au développement</a:t>
            </a:r>
            <a:endParaRPr lang="fr-FR" dirty="0">
              <a:solidFill>
                <a:srgbClr val="00B050"/>
              </a:solidFill>
            </a:endParaRPr>
          </a:p>
        </p:txBody>
      </p:sp>
      <p:sp>
        <p:nvSpPr>
          <p:cNvPr id="3" name="Espace réservé du contenu 2"/>
          <p:cNvSpPr>
            <a:spLocks noGrp="1"/>
          </p:cNvSpPr>
          <p:nvPr>
            <p:ph idx="1"/>
          </p:nvPr>
        </p:nvSpPr>
        <p:spPr>
          <a:xfrm>
            <a:off x="457200" y="1484784"/>
            <a:ext cx="8229600" cy="5112568"/>
          </a:xfrm>
        </p:spPr>
        <p:txBody>
          <a:bodyPr>
            <a:normAutofit lnSpcReduction="10000"/>
          </a:bodyPr>
          <a:lstStyle/>
          <a:p>
            <a:r>
              <a:rPr lang="fr-FR" sz="3600" dirty="0" smtClean="0"/>
              <a:t>Estimée à environ 50 milliards de FCFA</a:t>
            </a:r>
          </a:p>
          <a:p>
            <a:r>
              <a:rPr lang="fr-FR" sz="3600" dirty="0" smtClean="0"/>
              <a:t>Proposition d’allocation de 50% à la mise en œuvre de la CSU, soit 25 milliards de FCFA</a:t>
            </a:r>
          </a:p>
          <a:p>
            <a:endParaRPr lang="fr-FR" sz="3600" dirty="0" smtClean="0">
              <a:solidFill>
                <a:schemeClr val="accent6">
                  <a:lumMod val="75000"/>
                </a:schemeClr>
              </a:solidFill>
            </a:endParaRPr>
          </a:p>
          <a:p>
            <a:pPr algn="just"/>
            <a:r>
              <a:rPr lang="fr-FR" sz="3600" dirty="0">
                <a:solidFill>
                  <a:srgbClr val="FF0000"/>
                </a:solidFill>
              </a:rPr>
              <a:t>Ecart de financement </a:t>
            </a:r>
            <a:r>
              <a:rPr lang="fr-FR" sz="3600" dirty="0"/>
              <a:t>de l’ordre de </a:t>
            </a:r>
            <a:r>
              <a:rPr lang="fr-CH" sz="3600" dirty="0"/>
              <a:t>985 milliards FCFA sur l’année 1 dans le scénario le plus ambitieux de 100% de couverture</a:t>
            </a:r>
            <a:endParaRPr lang="fr-FR" sz="3600" dirty="0"/>
          </a:p>
          <a:p>
            <a:endParaRPr lang="fr-FR" sz="3600" dirty="0">
              <a:solidFill>
                <a:schemeClr val="accent6">
                  <a:lumMod val="75000"/>
                </a:schemeClr>
              </a:solidFill>
            </a:endParaRPr>
          </a:p>
        </p:txBody>
      </p:sp>
    </p:spTree>
    <p:extLst>
      <p:ext uri="{BB962C8B-B14F-4D97-AF65-F5344CB8AC3E}">
        <p14:creationId xmlns:p14="http://schemas.microsoft.com/office/powerpoint/2010/main" val="2515176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936104"/>
          </a:xfrm>
        </p:spPr>
        <p:txBody>
          <a:bodyPr>
            <a:normAutofit/>
          </a:bodyPr>
          <a:lstStyle/>
          <a:p>
            <a:r>
              <a:rPr lang="fr-FR" sz="3600" dirty="0" smtClean="0">
                <a:solidFill>
                  <a:srgbClr val="92D050"/>
                </a:solidFill>
              </a:rPr>
              <a:t>Contribution potentiel de l’Etat</a:t>
            </a:r>
            <a:endParaRPr lang="fr-FR" sz="3600" dirty="0">
              <a:solidFill>
                <a:srgbClr val="92D050"/>
              </a:solidFill>
            </a:endParaRPr>
          </a:p>
        </p:txBody>
      </p:sp>
      <p:sp>
        <p:nvSpPr>
          <p:cNvPr id="3" name="Espace réservé du contenu 2"/>
          <p:cNvSpPr>
            <a:spLocks noGrp="1"/>
          </p:cNvSpPr>
          <p:nvPr>
            <p:ph idx="1"/>
          </p:nvPr>
        </p:nvSpPr>
        <p:spPr>
          <a:xfrm>
            <a:off x="457200" y="1412776"/>
            <a:ext cx="8229600" cy="5256584"/>
          </a:xfrm>
        </p:spPr>
        <p:txBody>
          <a:bodyPr/>
          <a:lstStyle/>
          <a:p>
            <a:r>
              <a:rPr lang="fr-FR" dirty="0">
                <a:solidFill>
                  <a:srgbClr val="0070C0"/>
                </a:solidFill>
              </a:rPr>
              <a:t>M</a:t>
            </a:r>
            <a:r>
              <a:rPr lang="fr-FR" dirty="0" smtClean="0">
                <a:solidFill>
                  <a:srgbClr val="0070C0"/>
                </a:solidFill>
              </a:rPr>
              <a:t>écanismes </a:t>
            </a:r>
            <a:r>
              <a:rPr lang="fr-FR" dirty="0">
                <a:solidFill>
                  <a:srgbClr val="0070C0"/>
                </a:solidFill>
              </a:rPr>
              <a:t>de prise en charge directe </a:t>
            </a:r>
            <a:r>
              <a:rPr lang="fr-FR" dirty="0"/>
              <a:t>des populations existent déjà sous financement du budget de </a:t>
            </a:r>
            <a:r>
              <a:rPr lang="fr-FR" dirty="0" smtClean="0"/>
              <a:t>l’Etat (Agents de l’Etat, Personnes vulnérables, certaines maladies</a:t>
            </a:r>
          </a:p>
          <a:p>
            <a:pPr marL="0" indent="0">
              <a:buNone/>
            </a:pPr>
            <a:endParaRPr lang="fr-FR" dirty="0" smtClean="0"/>
          </a:p>
          <a:p>
            <a:r>
              <a:rPr lang="fr-FR" dirty="0" smtClean="0"/>
              <a:t>Autres sources potentielles: </a:t>
            </a:r>
            <a:r>
              <a:rPr lang="fr-FR" dirty="0" smtClean="0">
                <a:solidFill>
                  <a:srgbClr val="0070C0"/>
                </a:solidFill>
              </a:rPr>
              <a:t>Taxes parafiscales </a:t>
            </a:r>
            <a:r>
              <a:rPr lang="fr-FR" dirty="0" smtClean="0"/>
              <a:t>sur certains produits (Ressources naturelles, téléphonie mobile, transactions financières, Tabac, alcool…)</a:t>
            </a:r>
            <a:endParaRPr lang="fr-FR" dirty="0"/>
          </a:p>
        </p:txBody>
      </p:sp>
    </p:spTree>
    <p:extLst>
      <p:ext uri="{BB962C8B-B14F-4D97-AF65-F5344CB8AC3E}">
        <p14:creationId xmlns:p14="http://schemas.microsoft.com/office/powerpoint/2010/main" val="22272945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00B0F0"/>
                </a:solidFill>
              </a:rPr>
              <a:t>Conclusion et perspectives</a:t>
            </a:r>
            <a:endParaRPr lang="fr-FR" dirty="0">
              <a:solidFill>
                <a:srgbClr val="00B0F0"/>
              </a:solidFill>
            </a:endParaRPr>
          </a:p>
        </p:txBody>
      </p:sp>
      <p:sp>
        <p:nvSpPr>
          <p:cNvPr id="3" name="Espace réservé du contenu 2"/>
          <p:cNvSpPr>
            <a:spLocks noGrp="1"/>
          </p:cNvSpPr>
          <p:nvPr>
            <p:ph idx="1"/>
          </p:nvPr>
        </p:nvSpPr>
        <p:spPr>
          <a:xfrm>
            <a:off x="457200" y="1600200"/>
            <a:ext cx="8507288" cy="4997152"/>
          </a:xfrm>
        </p:spPr>
        <p:txBody>
          <a:bodyPr>
            <a:normAutofit fontScale="92500" lnSpcReduction="20000"/>
          </a:bodyPr>
          <a:lstStyle/>
          <a:p>
            <a:pPr algn="just"/>
            <a:r>
              <a:rPr lang="fr-FR" dirty="0"/>
              <a:t>Au terme d’environ </a:t>
            </a:r>
            <a:r>
              <a:rPr lang="fr-FR" dirty="0" smtClean="0"/>
              <a:t>quatre </a:t>
            </a:r>
            <a:r>
              <a:rPr lang="fr-FR" dirty="0"/>
              <a:t>années de réflexions participatives, le Groupe Technique National a défini les principaux éléments de base pour la prise de décision politique sur la mise en place d’un système de Couverture Santé Universelle au Cameroun.</a:t>
            </a:r>
          </a:p>
          <a:p>
            <a:pPr marL="0" indent="0" algn="just">
              <a:buNone/>
            </a:pPr>
            <a:r>
              <a:rPr lang="fr-FR" dirty="0"/>
              <a:t> </a:t>
            </a:r>
          </a:p>
          <a:p>
            <a:pPr algn="just"/>
            <a:r>
              <a:rPr lang="fr-FR" dirty="0"/>
              <a:t>L’ensemble des éléments proposé est fondé à la fois sur les leçons tirées des expériences internationales en matière de couverture santé universelle mais aussi et surtout sur le contexte camerounais.</a:t>
            </a:r>
          </a:p>
          <a:p>
            <a:endParaRPr lang="fr-FR" dirty="0"/>
          </a:p>
        </p:txBody>
      </p:sp>
    </p:spTree>
    <p:extLst>
      <p:ext uri="{BB962C8B-B14F-4D97-AF65-F5344CB8AC3E}">
        <p14:creationId xmlns:p14="http://schemas.microsoft.com/office/powerpoint/2010/main" val="34920137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648072"/>
          </a:xfrm>
        </p:spPr>
        <p:txBody>
          <a:bodyPr>
            <a:normAutofit fontScale="90000"/>
          </a:bodyPr>
          <a:lstStyle/>
          <a:p>
            <a:pPr algn="l"/>
            <a:r>
              <a:rPr lang="fr-FR" dirty="0" smtClean="0">
                <a:solidFill>
                  <a:srgbClr val="92D050"/>
                </a:solidFill>
              </a:rPr>
              <a:t>La suite…</a:t>
            </a:r>
            <a:endParaRPr lang="fr-FR" dirty="0">
              <a:solidFill>
                <a:srgbClr val="92D050"/>
              </a:solidFill>
            </a:endParaRPr>
          </a:p>
        </p:txBody>
      </p:sp>
      <p:sp>
        <p:nvSpPr>
          <p:cNvPr id="3" name="Espace réservé du contenu 2"/>
          <p:cNvSpPr>
            <a:spLocks noGrp="1"/>
          </p:cNvSpPr>
          <p:nvPr>
            <p:ph idx="1"/>
          </p:nvPr>
        </p:nvSpPr>
        <p:spPr>
          <a:xfrm>
            <a:off x="457200" y="1052736"/>
            <a:ext cx="8229600" cy="5544616"/>
          </a:xfrm>
        </p:spPr>
        <p:txBody>
          <a:bodyPr>
            <a:normAutofit fontScale="85000" lnSpcReduction="20000"/>
          </a:bodyPr>
          <a:lstStyle/>
          <a:p>
            <a:pPr lvl="0"/>
            <a:r>
              <a:rPr lang="fr-FR" dirty="0"/>
              <a:t>L’adoption d’une Loi sur la Couverture Santé Universelle </a:t>
            </a:r>
          </a:p>
          <a:p>
            <a:pPr marL="0" indent="0">
              <a:buNone/>
            </a:pPr>
            <a:r>
              <a:rPr lang="fr-FR" dirty="0"/>
              <a:t> </a:t>
            </a:r>
          </a:p>
          <a:p>
            <a:pPr lvl="0"/>
            <a:r>
              <a:rPr lang="fr-FR" dirty="0"/>
              <a:t>La création de la structure nationale de gestion de la Couverture Santé Universelle </a:t>
            </a:r>
            <a:endParaRPr lang="fr-FR" dirty="0" smtClean="0"/>
          </a:p>
          <a:p>
            <a:pPr marL="0" lvl="0" indent="0">
              <a:buNone/>
            </a:pPr>
            <a:endParaRPr lang="fr-FR" dirty="0"/>
          </a:p>
          <a:p>
            <a:pPr lvl="0"/>
            <a:r>
              <a:rPr lang="fr-FR" dirty="0"/>
              <a:t>Le palier de contribution des populations</a:t>
            </a:r>
          </a:p>
          <a:p>
            <a:pPr marL="0" indent="0">
              <a:buNone/>
            </a:pPr>
            <a:r>
              <a:rPr lang="fr-FR" dirty="0"/>
              <a:t> </a:t>
            </a:r>
          </a:p>
          <a:p>
            <a:pPr lvl="0" algn="just"/>
            <a:r>
              <a:rPr lang="fr-FR" dirty="0"/>
              <a:t>L’élaboration d’un dossier quinquennal d’investissement pour la mise à niveau des infrastructures et du plateau technique des Centres de Santé Intégrés (CSI), Centres Médicaux d’Arrondissement (CMA), Hôpitaux de  District (HD) </a:t>
            </a:r>
          </a:p>
          <a:p>
            <a:pPr marL="0" indent="0" algn="just">
              <a:buNone/>
            </a:pPr>
            <a:r>
              <a:rPr lang="fr-FR" dirty="0"/>
              <a:t> </a:t>
            </a:r>
          </a:p>
          <a:p>
            <a:endParaRPr lang="fr-FR" dirty="0"/>
          </a:p>
        </p:txBody>
      </p:sp>
    </p:spTree>
    <p:extLst>
      <p:ext uri="{BB962C8B-B14F-4D97-AF65-F5344CB8AC3E}">
        <p14:creationId xmlns:p14="http://schemas.microsoft.com/office/powerpoint/2010/main" val="27950773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640"/>
            <a:ext cx="8229600" cy="792088"/>
          </a:xfrm>
        </p:spPr>
        <p:txBody>
          <a:bodyPr>
            <a:normAutofit/>
          </a:bodyPr>
          <a:lstStyle/>
          <a:p>
            <a:pPr algn="l"/>
            <a:r>
              <a:rPr lang="fr-FR" sz="3600" dirty="0">
                <a:solidFill>
                  <a:srgbClr val="92D050"/>
                </a:solidFill>
              </a:rPr>
              <a:t>La suite…</a:t>
            </a:r>
            <a:endParaRPr lang="fr-FR" sz="3600" dirty="0"/>
          </a:p>
        </p:txBody>
      </p:sp>
      <p:sp>
        <p:nvSpPr>
          <p:cNvPr id="3" name="Espace réservé du contenu 2"/>
          <p:cNvSpPr>
            <a:spLocks noGrp="1"/>
          </p:cNvSpPr>
          <p:nvPr>
            <p:ph idx="1"/>
          </p:nvPr>
        </p:nvSpPr>
        <p:spPr>
          <a:xfrm>
            <a:off x="457200" y="1052736"/>
            <a:ext cx="8229600" cy="5805264"/>
          </a:xfrm>
        </p:spPr>
        <p:txBody>
          <a:bodyPr>
            <a:normAutofit fontScale="85000" lnSpcReduction="20000"/>
          </a:bodyPr>
          <a:lstStyle/>
          <a:p>
            <a:pPr lvl="0"/>
            <a:r>
              <a:rPr lang="fr-FR" dirty="0"/>
              <a:t>L’élaboration de Conventions Cadres avec les acteurs </a:t>
            </a:r>
            <a:r>
              <a:rPr lang="fr-FR" dirty="0" smtClean="0"/>
              <a:t>partenaires</a:t>
            </a:r>
          </a:p>
          <a:p>
            <a:pPr marL="0" lvl="0" indent="0">
              <a:buNone/>
            </a:pPr>
            <a:endParaRPr lang="fr-FR" dirty="0"/>
          </a:p>
          <a:p>
            <a:pPr lvl="0"/>
            <a:r>
              <a:rPr lang="fr-FR" dirty="0"/>
              <a:t>La signature des contrats d’accréditation avec les prestataires de soins et de services </a:t>
            </a:r>
            <a:endParaRPr lang="fr-FR" dirty="0" smtClean="0"/>
          </a:p>
          <a:p>
            <a:pPr marL="0" lvl="0" indent="0">
              <a:buNone/>
            </a:pPr>
            <a:endParaRPr lang="fr-FR" dirty="0"/>
          </a:p>
          <a:p>
            <a:pPr lvl="0"/>
            <a:r>
              <a:rPr lang="fr-FR" dirty="0"/>
              <a:t>La mise en place d’un Système de Gestion et d’Information </a:t>
            </a:r>
          </a:p>
          <a:p>
            <a:pPr marL="0" indent="0">
              <a:buNone/>
            </a:pPr>
            <a:r>
              <a:rPr lang="fr-FR" dirty="0"/>
              <a:t> </a:t>
            </a:r>
          </a:p>
          <a:p>
            <a:pPr lvl="0"/>
            <a:r>
              <a:rPr lang="fr-FR" dirty="0"/>
              <a:t>Le ciblage de personnes pauvres extrêmes et indigentes </a:t>
            </a:r>
          </a:p>
          <a:p>
            <a:pPr marL="0" indent="0">
              <a:buNone/>
            </a:pPr>
            <a:r>
              <a:rPr lang="fr-FR" dirty="0"/>
              <a:t> </a:t>
            </a:r>
          </a:p>
          <a:p>
            <a:pPr lvl="0"/>
            <a:r>
              <a:rPr lang="fr-FR" dirty="0" smtClean="0"/>
              <a:t>Le plan </a:t>
            </a:r>
            <a:r>
              <a:rPr lang="fr-FR" dirty="0"/>
              <a:t>de </a:t>
            </a:r>
            <a:r>
              <a:rPr lang="fr-FR" dirty="0" smtClean="0"/>
              <a:t>communication / Plan de développement CSU</a:t>
            </a:r>
            <a:endParaRPr lang="fr-FR" dirty="0"/>
          </a:p>
          <a:p>
            <a:endParaRPr lang="fr-FR" dirty="0"/>
          </a:p>
        </p:txBody>
      </p:sp>
    </p:spTree>
    <p:extLst>
      <p:ext uri="{BB962C8B-B14F-4D97-AF65-F5344CB8AC3E}">
        <p14:creationId xmlns:p14="http://schemas.microsoft.com/office/powerpoint/2010/main" val="27058226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52736"/>
            <a:ext cx="8229600" cy="364902"/>
          </a:xfrm>
        </p:spPr>
        <p:txBody>
          <a:bodyPr>
            <a:normAutofit fontScale="90000"/>
          </a:bodyPr>
          <a:lstStyle/>
          <a:p>
            <a:r>
              <a:rPr lang="fr-FR" sz="3600" dirty="0">
                <a:solidFill>
                  <a:srgbClr val="92D050"/>
                </a:solidFill>
                <a:latin typeface="Bauhaus 93" panose="04030905020B02020C02" pitchFamily="82" charset="0"/>
              </a:rPr>
              <a:t>MERCI DE VOTRE BIEN AIMABLE ATTENTION</a:t>
            </a:r>
            <a:r>
              <a:rPr lang="fr-FR" dirty="0">
                <a:solidFill>
                  <a:srgbClr val="92D050"/>
                </a:solidFill>
                <a:latin typeface="Bauhaus 93" panose="04030905020B02020C02" pitchFamily="82" charset="0"/>
              </a:rPr>
              <a:t/>
            </a:r>
            <a:br>
              <a:rPr lang="fr-FR" dirty="0">
                <a:solidFill>
                  <a:srgbClr val="92D050"/>
                </a:solidFill>
                <a:latin typeface="Bauhaus 93" panose="04030905020B02020C02" pitchFamily="82" charset="0"/>
              </a:rPr>
            </a:br>
            <a:r>
              <a:rPr lang="fr-FR" sz="3600" dirty="0">
                <a:solidFill>
                  <a:srgbClr val="00B0F0"/>
                </a:solidFill>
                <a:latin typeface="Bauhaus 93" panose="04030905020B02020C02" pitchFamily="82" charset="0"/>
              </a:rPr>
              <a:t>THANKS FOR YOUR KIND ATTENTION</a:t>
            </a:r>
            <a:br>
              <a:rPr lang="fr-FR" sz="3600" dirty="0">
                <a:solidFill>
                  <a:srgbClr val="00B0F0"/>
                </a:solidFill>
                <a:latin typeface="Bauhaus 93" panose="04030905020B02020C02" pitchFamily="82" charset="0"/>
              </a:rPr>
            </a:br>
            <a:r>
              <a:rPr lang="fr-FR" sz="3600" dirty="0">
                <a:latin typeface="Bauhaus 93" panose="04030905020B02020C02" pitchFamily="82" charset="0"/>
              </a:rPr>
              <a:t/>
            </a:r>
            <a:br>
              <a:rPr lang="fr-FR" sz="3600" dirty="0">
                <a:latin typeface="Bauhaus 93" panose="04030905020B02020C02" pitchFamily="82" charset="0"/>
              </a:rPr>
            </a:br>
            <a:endParaRPr lang="fr-FR" sz="3600" dirty="0"/>
          </a:p>
        </p:txBody>
      </p:sp>
      <p:pic>
        <p:nvPicPr>
          <p:cNvPr id="5" name="Picture 2" descr="C:\Users\HP\Documents\CSU\PHOTOS\Photo groupe.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435100" y="1520192"/>
            <a:ext cx="7499350" cy="4655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7178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836</TotalTime>
  <Words>2091</Words>
  <Application>Microsoft Office PowerPoint</Application>
  <PresentationFormat>Affichage à l'écran (4:3)</PresentationFormat>
  <Paragraphs>596</Paragraphs>
  <Slides>44</Slides>
  <Notes>0</Notes>
  <HiddenSlides>0</HiddenSlides>
  <MMClips>0</MMClips>
  <ScaleCrop>false</ScaleCrop>
  <HeadingPairs>
    <vt:vector size="4" baseType="variant">
      <vt:variant>
        <vt:lpstr>Thème</vt:lpstr>
      </vt:variant>
      <vt:variant>
        <vt:i4>1</vt:i4>
      </vt:variant>
      <vt:variant>
        <vt:lpstr>Titres des diapositives</vt:lpstr>
      </vt:variant>
      <vt:variant>
        <vt:i4>44</vt:i4>
      </vt:variant>
    </vt:vector>
  </HeadingPairs>
  <TitlesOfParts>
    <vt:vector size="45" baseType="lpstr">
      <vt:lpstr>Solstice</vt:lpstr>
      <vt:lpstr>SYNTHESE DES TRAVAUX SUR LA COUVERTURE SANTE UNIVERSELLE  AU CAMEROUN     </vt:lpstr>
      <vt:lpstr>PLAN </vt:lpstr>
      <vt:lpstr>Introduction</vt:lpstr>
      <vt:lpstr>Introduction</vt:lpstr>
      <vt:lpstr>II. Situation du financement de la santé et du niveau de couverture de la population  </vt:lpstr>
      <vt:lpstr>Situation du financement de la santé et du niveau de couverture de la population </vt:lpstr>
      <vt:lpstr>Situation du financement de la santé et du niveau de couverture de la population </vt:lpstr>
      <vt:lpstr>Situation du financement de la santé et du niveau de couverture de la population </vt:lpstr>
      <vt:lpstr>Situation du financement de la santé et du niveau de couverture de la population </vt:lpstr>
      <vt:lpstr>III. Description du projet de système national de     Couverture Santé Universelle au Cameroun   </vt:lpstr>
      <vt:lpstr>L’architecture proposée du système de Couverture  Santé Universelle  </vt:lpstr>
      <vt:lpstr>Présentation PowerPoint</vt:lpstr>
      <vt:lpstr>Présentation PowerPoint</vt:lpstr>
      <vt:lpstr>Le paquet de soins et services de santé du système de Couverture Santé Universelle </vt:lpstr>
      <vt:lpstr>Présentation PowerPoint</vt:lpstr>
      <vt:lpstr>Les protocoles de soins par spécialités</vt:lpstr>
      <vt:lpstr>Présentation PowerPoint</vt:lpstr>
      <vt:lpstr>L’estimation du coût du  système de Couverture Santé Universelle </vt:lpstr>
      <vt:lpstr>Présentation PowerPoint</vt:lpstr>
      <vt:lpstr>Présentation PowerPoint</vt:lpstr>
      <vt:lpstr>Présentation PowerPoint</vt:lpstr>
      <vt:lpstr>Présentation PowerPoint</vt:lpstr>
      <vt:lpstr>Modélisation: moins de 5ans et gynéco-obstétrique</vt:lpstr>
      <vt:lpstr>Modélisation: 0 à 15ans et gynéco-obstétrique</vt:lpstr>
      <vt:lpstr>Enrôlement progressif</vt:lpstr>
      <vt:lpstr>Phasage</vt:lpstr>
      <vt:lpstr>Phase 1</vt:lpstr>
      <vt:lpstr>Soins et services de santé couverts</vt:lpstr>
      <vt:lpstr>Estimation du coût annuel (2019)</vt:lpstr>
      <vt:lpstr>Présentation PowerPoint</vt:lpstr>
      <vt:lpstr>Informations collectées durant l'enrôlement </vt:lpstr>
      <vt:lpstr>Informations collectées durant l'enrôlement </vt:lpstr>
      <vt:lpstr>Informations collectées durant l'enrôlement</vt:lpstr>
      <vt:lpstr>La partie A du récepissé est remise au bénéficiaire La partie B du récepissé est conservée dans la Commune </vt:lpstr>
      <vt:lpstr>Kits d'enrôlement par Commune estimé à 11 000 000 FCFA   </vt:lpstr>
      <vt:lpstr>Les conditions de réussite </vt:lpstr>
      <vt:lpstr>Les sources de financement du système de Couverture Santé Universelle    </vt:lpstr>
      <vt:lpstr>Capacités contributives totales des populations</vt:lpstr>
      <vt:lpstr>Contribution des partenaires au développement</vt:lpstr>
      <vt:lpstr>Contribution potentiel de l’Etat</vt:lpstr>
      <vt:lpstr>Conclusion et perspectives</vt:lpstr>
      <vt:lpstr>La suite…</vt:lpstr>
      <vt:lpstr>La suite…</vt:lpstr>
      <vt:lpstr>MERCI DE VOTRE BIEN AIMABLE ATTENTION THANKS FOR YOUR KIND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INSTAURATION DE  LA COUVERTURE SANTE UNIVERSELLE  AU CAMEROUN     </dc:title>
  <dc:creator>Dr Owono Virginie L.</dc:creator>
  <cp:lastModifiedBy>HP</cp:lastModifiedBy>
  <cp:revision>57</cp:revision>
  <dcterms:created xsi:type="dcterms:W3CDTF">2018-01-23T08:57:51Z</dcterms:created>
  <dcterms:modified xsi:type="dcterms:W3CDTF">2018-07-18T08:52:43Z</dcterms:modified>
</cp:coreProperties>
</file>