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</p:sldMasterIdLst>
  <p:handoutMasterIdLst>
    <p:handoutMasterId r:id="rId14"/>
  </p:handoutMasterIdLst>
  <p:sldIdLst>
    <p:sldId id="259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259"/>
    <a:srgbClr val="2D424C"/>
    <a:srgbClr val="F92B3F"/>
    <a:srgbClr val="E8E7E2"/>
    <a:srgbClr val="CE1438"/>
    <a:srgbClr val="EFF5FB"/>
    <a:srgbClr val="3C38FF"/>
    <a:srgbClr val="972545"/>
    <a:srgbClr val="B3BAC7"/>
    <a:srgbClr val="F60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9C61B-A2AF-6745-B2B8-31344CDF8229}" type="datetimeFigureOut">
              <a:rPr lang="fr-FR" smtClean="0"/>
              <a:t>05/02/2018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73E19-930F-B745-B789-FCCA807880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853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  <p:pic>
        <p:nvPicPr>
          <p:cNvPr id="7" name="Picture 6" descr="222.png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718" y="3819127"/>
            <a:ext cx="5569413" cy="39373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74315" y="4635739"/>
            <a:ext cx="7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94259"/>
                </a:solidFill>
                <a:latin typeface="Open Sans"/>
                <a:cs typeface="Open Sans"/>
              </a:rPr>
              <a:t>P4H</a:t>
            </a:r>
            <a:endParaRPr lang="en-US" sz="2000" b="1" dirty="0">
              <a:solidFill>
                <a:srgbClr val="394259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01074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56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5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8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149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19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2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6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99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35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38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222.png"/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718" y="3819127"/>
            <a:ext cx="5569413" cy="3937327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74315" y="4635739"/>
            <a:ext cx="7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394259"/>
                </a:solidFill>
                <a:latin typeface="Open Sans"/>
                <a:cs typeface="Open Sans"/>
              </a:rPr>
              <a:t>P4H</a:t>
            </a:r>
            <a:endParaRPr lang="en-US" sz="2000" b="1" dirty="0">
              <a:solidFill>
                <a:srgbClr val="394259"/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96343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85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8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881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40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100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514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89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74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00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8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4E41-3EA6-6F47-BF53-051745E239E3}" type="datetimeFigureOut">
              <a:rPr lang="en-US" smtClean="0"/>
              <a:t>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06D-F534-2641-A872-DC262249DE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95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4E41-3EA6-6F47-BF53-051745E239E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2/5/2018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06D-F534-2641-A872-DC262249DE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12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png"/><Relationship Id="rId41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5" Type="http://schemas.openxmlformats.org/officeDocument/2006/relationships/image" Target="../media/image9.jp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" Type="http://schemas.openxmlformats.org/officeDocument/2006/relationships/image" Target="../media/image8.jp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69136" y="4733540"/>
            <a:ext cx="425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P4H countries’ </a:t>
            </a:r>
            <a:r>
              <a:rPr lang="fr-FR" sz="2400" b="1" dirty="0" err="1">
                <a:solidFill>
                  <a:schemeClr val="bg1"/>
                </a:solidFill>
              </a:rPr>
              <a:t>experiences</a:t>
            </a:r>
            <a:r>
              <a:rPr lang="fr-FR" sz="2400" b="1" dirty="0">
                <a:solidFill>
                  <a:schemeClr val="bg1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  <a:latin typeface="Open Sans"/>
              <a:cs typeface="Open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21080" y="5288795"/>
            <a:ext cx="4713354" cy="369332"/>
          </a:xfrm>
          <a:prstGeom prst="rect">
            <a:avLst/>
          </a:prstGeom>
          <a:solidFill>
            <a:srgbClr val="F92B3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Phnom Penh, Cambodia, 6</a:t>
            </a:r>
            <a:r>
              <a:rPr lang="en-US" baseline="300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th</a:t>
            </a:r>
            <a:r>
              <a:rPr lang="en-US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Lato Light"/>
                <a:cs typeface="Lato Light"/>
              </a:rPr>
              <a:t> February 2018 </a:t>
            </a:r>
            <a:endParaRPr lang="en-US" dirty="0">
              <a:solidFill>
                <a:schemeClr val="accent4">
                  <a:lumMod val="20000"/>
                  <a:lumOff val="80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646779"/>
            <a:ext cx="6441538" cy="369332"/>
          </a:xfrm>
          <a:prstGeom prst="rect">
            <a:avLst/>
          </a:prstGeom>
          <a:solidFill>
            <a:srgbClr val="F92B3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EFF5FB"/>
                </a:solidFill>
                <a:latin typeface="Open Sans"/>
                <a:cs typeface="Open Sans"/>
              </a:rPr>
              <a:t>Global Network for Health Financing and Social Protection</a:t>
            </a:r>
            <a:endParaRPr lang="en-US" dirty="0">
              <a:solidFill>
                <a:srgbClr val="EFF5FB"/>
              </a:solidFill>
              <a:latin typeface="Open Sans"/>
              <a:cs typeface="Open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69" y="178280"/>
            <a:ext cx="2071255" cy="20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0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P4H focal point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470515" cy="309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026" y="1868746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68746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69536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52" y="2725413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119624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602" y="2480169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73" y="2801621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651" y="2647631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274" y="2261030"/>
            <a:ext cx="132429" cy="2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re 1"/>
          <p:cNvSpPr txBox="1">
            <a:spLocks/>
          </p:cNvSpPr>
          <p:nvPr/>
        </p:nvSpPr>
        <p:spPr>
          <a:xfrm>
            <a:off x="299969" y="42302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P4H country focal point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32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ape 2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13419" y="2481767"/>
            <a:ext cx="1704629" cy="448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1095" y="2048196"/>
            <a:ext cx="1042657" cy="995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227" descr="unicef logo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0723" y="3493386"/>
            <a:ext cx="1061458" cy="82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240" descr="the-world-bank-674x280.jpg"/>
          <p:cNvPicPr preferRelativeResize="0">
            <a:picLocks noGrp="1"/>
          </p:cNvPicPr>
          <p:nvPr>
            <p:ph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283968" y="2996952"/>
            <a:ext cx="2562444" cy="126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bigearda\AppData\Local\Temp\Rar$DIa0.586\ilo-logo-vecto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48" y="1989033"/>
            <a:ext cx="791877" cy="79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 de recherche d'images pour &quot;logo SDC&quot;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003" y="2784086"/>
            <a:ext cx="1149155" cy="51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ésultat de recherche d'images pour &quot;logo WHO&quot;"/>
          <p:cNvSpPr>
            <a:spLocks noChangeAspect="1" noChangeArrowheads="1"/>
          </p:cNvSpPr>
          <p:nvPr/>
        </p:nvSpPr>
        <p:spPr bwMode="auto">
          <a:xfrm>
            <a:off x="-1671" y="-1558925"/>
            <a:ext cx="36671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8" descr="Résultat de recherche d'images pour &quot;logo WHO&quot;"/>
          <p:cNvSpPr>
            <a:spLocks noChangeAspect="1" noChangeArrowheads="1"/>
          </p:cNvSpPr>
          <p:nvPr/>
        </p:nvSpPr>
        <p:spPr bwMode="auto">
          <a:xfrm>
            <a:off x="307974" y="-1322649"/>
            <a:ext cx="36671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10" descr="Résultat de recherche d'images pour &quot;logo WHO&quot;"/>
          <p:cNvSpPr>
            <a:spLocks noChangeAspect="1" noChangeArrowheads="1"/>
          </p:cNvSpPr>
          <p:nvPr/>
        </p:nvSpPr>
        <p:spPr bwMode="auto">
          <a:xfrm>
            <a:off x="460375" y="-1485900"/>
            <a:ext cx="36671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12" descr="Image associé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38" y="2869361"/>
            <a:ext cx="1620651" cy="165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15" descr="Résultat de recherche d'images pour &quot;logo MSF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58" y="2203002"/>
            <a:ext cx="925052" cy="56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222810"/>
            <a:ext cx="793626" cy="79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84" y="1617045"/>
            <a:ext cx="1006019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630" y="4864560"/>
            <a:ext cx="678330" cy="271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1" descr="Résultat de recherche d'images pour &quot;European Union Delegation logo&quot;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019" y="4258459"/>
            <a:ext cx="1092095" cy="72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360" y="1518378"/>
            <a:ext cx="927269" cy="349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486" y="4630056"/>
            <a:ext cx="899076" cy="77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115" y="837278"/>
            <a:ext cx="945084" cy="70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094" y="5736681"/>
            <a:ext cx="1075383" cy="37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528767"/>
            <a:ext cx="1008952" cy="43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893" y="5369598"/>
            <a:ext cx="587743" cy="58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453" y="2694860"/>
            <a:ext cx="655443" cy="34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568" y="2203002"/>
            <a:ext cx="881460" cy="2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00" y="3276131"/>
            <a:ext cx="612318" cy="30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57" y="4010766"/>
            <a:ext cx="1407935" cy="49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680" y="5530468"/>
            <a:ext cx="898858" cy="59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990" y="5574536"/>
            <a:ext cx="935473" cy="26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57" y="4841613"/>
            <a:ext cx="544955" cy="408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0" name="Picture 3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295" y="4844936"/>
            <a:ext cx="700485" cy="23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300" y="3459442"/>
            <a:ext cx="1159311" cy="150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75" y="1550857"/>
            <a:ext cx="456756" cy="284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484" y="5810590"/>
            <a:ext cx="545956" cy="436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" name="Picture 40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365" y="1013739"/>
            <a:ext cx="676982" cy="38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" name="Picture 41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6" y="1032376"/>
            <a:ext cx="522848" cy="31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6" name="Picture 42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955" y="4128728"/>
            <a:ext cx="317946" cy="42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654" y="1373319"/>
            <a:ext cx="654274" cy="34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525" y="910009"/>
            <a:ext cx="296482" cy="75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300" y="5415369"/>
            <a:ext cx="704982" cy="704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612775" y="160338"/>
            <a:ext cx="8207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Partners</a:t>
            </a:r>
            <a:r>
              <a:rPr lang="fr-FR" dirty="0" smtClean="0"/>
              <a:t> in: Benin, Burkina Faso, </a:t>
            </a:r>
            <a:r>
              <a:rPr lang="fr-FR" dirty="0" err="1" smtClean="0"/>
              <a:t>Cambodia</a:t>
            </a:r>
            <a:r>
              <a:rPr lang="fr-FR" dirty="0" smtClean="0"/>
              <a:t>, </a:t>
            </a:r>
            <a:r>
              <a:rPr lang="fr-FR" dirty="0" err="1" smtClean="0"/>
              <a:t>Cameroon</a:t>
            </a:r>
            <a:r>
              <a:rPr lang="fr-FR" dirty="0" smtClean="0"/>
              <a:t>, Chad, </a:t>
            </a:r>
            <a:r>
              <a:rPr lang="fr-FR" dirty="0" err="1" smtClean="0"/>
              <a:t>Haiti</a:t>
            </a:r>
            <a:r>
              <a:rPr lang="fr-FR" dirty="0" smtClean="0"/>
              <a:t>, </a:t>
            </a:r>
            <a:r>
              <a:rPr lang="fr-FR" dirty="0" err="1" smtClean="0"/>
              <a:t>Mauritania</a:t>
            </a:r>
            <a:r>
              <a:rPr lang="fr-FR" dirty="0" smtClean="0"/>
              <a:t>, Mali, Malawi, </a:t>
            </a:r>
            <a:r>
              <a:rPr lang="fr-FR" dirty="0" err="1" smtClean="0"/>
              <a:t>Mozambic</a:t>
            </a:r>
            <a:r>
              <a:rPr lang="fr-FR" dirty="0" smtClean="0"/>
              <a:t>, </a:t>
            </a:r>
            <a:r>
              <a:rPr lang="fr-FR" dirty="0" err="1" smtClean="0"/>
              <a:t>Tanzania</a:t>
            </a:r>
            <a:r>
              <a:rPr lang="fr-FR" dirty="0" smtClean="0"/>
              <a:t>, </a:t>
            </a:r>
            <a:r>
              <a:rPr lang="fr-FR" dirty="0" err="1" smtClean="0"/>
              <a:t>Zambia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36" y="922906"/>
            <a:ext cx="609596" cy="293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859" y="806669"/>
            <a:ext cx="368872" cy="36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630" y="1025369"/>
            <a:ext cx="407234" cy="39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32" y="5994396"/>
            <a:ext cx="471544" cy="24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636" y="1965027"/>
            <a:ext cx="926652" cy="41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928" y="1867150"/>
            <a:ext cx="542319" cy="38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019" y="6091206"/>
            <a:ext cx="717695" cy="29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Collaborative set </a:t>
            </a:r>
            <a:r>
              <a:rPr lang="fr-FR" dirty="0" err="1" smtClean="0"/>
              <a:t>ups</a:t>
            </a:r>
            <a:r>
              <a:rPr lang="fr-FR" dirty="0" smtClean="0"/>
              <a:t> </a:t>
            </a:r>
            <a:r>
              <a:rPr lang="fr-FR" dirty="0"/>
              <a:t>&amp;</a:t>
            </a:r>
            <a:r>
              <a:rPr lang="fr-FR" dirty="0" smtClean="0"/>
              <a:t> practice</a:t>
            </a:r>
            <a:endParaRPr lang="fr-F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020240"/>
            <a:ext cx="5793065" cy="259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4750891" cy="2331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5724128" y="220615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Same</a:t>
            </a:r>
            <a:r>
              <a:rPr lang="fr-FR" dirty="0" smtClean="0"/>
              <a:t> </a:t>
            </a:r>
            <a:r>
              <a:rPr lang="fr-FR" dirty="0" err="1" smtClean="0"/>
              <a:t>weight</a:t>
            </a:r>
            <a:r>
              <a:rPr lang="fr-FR" dirty="0" smtClean="0"/>
              <a:t> on </a:t>
            </a:r>
            <a:r>
              <a:rPr lang="fr-FR" dirty="0" err="1" smtClean="0"/>
              <a:t>average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8366" y="4941955"/>
            <a:ext cx="304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Different</a:t>
            </a:r>
            <a:r>
              <a:rPr lang="fr-FR" dirty="0" smtClean="0"/>
              <a:t> practice in countries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973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 </a:t>
            </a:r>
            <a:r>
              <a:rPr lang="fr-FR" dirty="0" err="1" smtClean="0"/>
              <a:t>work</a:t>
            </a:r>
            <a:r>
              <a:rPr lang="fr-FR" dirty="0" smtClean="0"/>
              <a:t> areas at country </a:t>
            </a:r>
            <a:r>
              <a:rPr lang="fr-FR" dirty="0" err="1" smtClean="0"/>
              <a:t>level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59" y="1600200"/>
            <a:ext cx="698388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563888" y="3140968"/>
            <a:ext cx="93610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200" b="1" dirty="0" smtClean="0"/>
              <a:t>HFS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660232" y="1914063"/>
            <a:ext cx="792088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SP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987824" y="2420888"/>
            <a:ext cx="496855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User </a:t>
            </a:r>
            <a:r>
              <a:rPr lang="fr-FR" dirty="0" err="1" smtClean="0"/>
              <a:t>fees</a:t>
            </a:r>
            <a:r>
              <a:rPr lang="fr-FR" dirty="0" smtClean="0"/>
              <a:t> / </a:t>
            </a:r>
            <a:r>
              <a:rPr lang="fr-FR" dirty="0" err="1" smtClean="0"/>
              <a:t>fee</a:t>
            </a:r>
            <a:r>
              <a:rPr lang="fr-FR" dirty="0" smtClean="0"/>
              <a:t> exemption / vouchers / HEF / </a:t>
            </a:r>
            <a:r>
              <a:rPr lang="fr-FR" sz="2800" b="1" dirty="0" smtClean="0"/>
              <a:t>SHI</a:t>
            </a:r>
            <a:endParaRPr lang="fr-FR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1403648" y="2858375"/>
            <a:ext cx="144016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/>
              <a:t>Health</a:t>
            </a:r>
            <a:r>
              <a:rPr lang="fr-FR" sz="1400" dirty="0" smtClean="0"/>
              <a:t> </a:t>
            </a:r>
            <a:r>
              <a:rPr lang="fr-FR" sz="1400" dirty="0" err="1" smtClean="0"/>
              <a:t>economics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472100" y="4036422"/>
            <a:ext cx="176419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Political</a:t>
            </a:r>
            <a:r>
              <a:rPr lang="fr-FR" sz="1600" dirty="0" smtClean="0"/>
              <a:t> </a:t>
            </a:r>
            <a:r>
              <a:rPr lang="fr-FR" sz="1600" dirty="0" err="1"/>
              <a:t>e</a:t>
            </a:r>
            <a:r>
              <a:rPr lang="fr-FR" sz="1600" dirty="0" err="1" smtClean="0"/>
              <a:t>conomy</a:t>
            </a:r>
            <a:endParaRPr lang="fr-FR" sz="1600" dirty="0"/>
          </a:p>
        </p:txBody>
      </p:sp>
      <p:sp>
        <p:nvSpPr>
          <p:cNvPr id="12" name="ZoneTexte 11"/>
          <p:cNvSpPr txBox="1"/>
          <p:nvPr/>
        </p:nvSpPr>
        <p:spPr>
          <a:xfrm>
            <a:off x="5472100" y="4619709"/>
            <a:ext cx="176419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L4UHC</a:t>
            </a:r>
            <a:endParaRPr lang="fr-FR" sz="16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1691680" y="3556466"/>
            <a:ext cx="17641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GFM focus </a:t>
            </a:r>
            <a:r>
              <a:rPr lang="fr-FR" b="1" dirty="0" smtClean="0"/>
              <a:t>GFF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2735796" y="4221088"/>
            <a:ext cx="176419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Budget </a:t>
            </a:r>
            <a:r>
              <a:rPr lang="fr-FR" sz="1400" dirty="0" err="1" smtClean="0"/>
              <a:t>advocacy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573778" y="4712042"/>
            <a:ext cx="1926214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Fiscal </a:t>
            </a:r>
            <a:r>
              <a:rPr lang="fr-FR" sz="1400" dirty="0" err="1" smtClean="0"/>
              <a:t>space</a:t>
            </a:r>
            <a:r>
              <a:rPr lang="fr-FR" sz="1400" dirty="0" smtClean="0"/>
              <a:t> </a:t>
            </a:r>
            <a:r>
              <a:rPr lang="fr-FR" sz="1400" dirty="0" err="1" smtClean="0"/>
              <a:t>analysis</a:t>
            </a:r>
            <a:endParaRPr lang="fr-FR" sz="14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472100" y="5270395"/>
            <a:ext cx="1764196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600" dirty="0" err="1" smtClean="0"/>
              <a:t>Legal</a:t>
            </a:r>
            <a:r>
              <a:rPr lang="fr-FR" sz="1600" dirty="0" smtClean="0"/>
              <a:t> provision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3311860" y="1915708"/>
            <a:ext cx="1188132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/>
              <a:t>Quality</a:t>
            </a:r>
            <a:endParaRPr lang="fr-FR" sz="1400" dirty="0"/>
          </a:p>
        </p:txBody>
      </p:sp>
      <p:sp>
        <p:nvSpPr>
          <p:cNvPr id="18" name="Rectangle 17"/>
          <p:cNvSpPr/>
          <p:nvPr/>
        </p:nvSpPr>
        <p:spPr>
          <a:xfrm>
            <a:off x="4962986" y="2944108"/>
            <a:ext cx="1553230" cy="33855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600" i="1" dirty="0" smtClean="0"/>
              <a:t>Focus: inclusion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5232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Outcome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>
              <a:buFont typeface="Symbol"/>
              <a:buChar char="Þ"/>
            </a:pPr>
            <a:r>
              <a:rPr lang="fr-FR" dirty="0" smtClean="0"/>
              <a:t>Malawi</a:t>
            </a:r>
          </a:p>
          <a:p>
            <a:pPr marL="0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>
              <a:buFont typeface="Symbol"/>
              <a:buChar char="Þ"/>
            </a:pPr>
            <a:r>
              <a:rPr lang="fr-FR" dirty="0" err="1" smtClean="0"/>
              <a:t>Zambia</a:t>
            </a:r>
            <a:endParaRPr lang="fr-FR" dirty="0" smtClean="0"/>
          </a:p>
          <a:p>
            <a:pPr>
              <a:buFont typeface="Symbol"/>
              <a:buChar char="Þ"/>
            </a:pPr>
            <a:endParaRPr lang="fr-FR" dirty="0"/>
          </a:p>
          <a:p>
            <a:pPr marL="0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Challenges…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1484784"/>
            <a:ext cx="5040560" cy="19082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…</a:t>
            </a:r>
            <a:r>
              <a:rPr lang="fr-FR" sz="2800" b="1" dirty="0" err="1" smtClean="0"/>
              <a:t>that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give</a:t>
            </a:r>
            <a:r>
              <a:rPr lang="fr-FR" sz="2800" b="1" dirty="0" smtClean="0"/>
              <a:t> P4H all </a:t>
            </a:r>
            <a:r>
              <a:rPr lang="fr-FR" sz="2800" b="1" dirty="0" err="1" smtClean="0"/>
              <a:t>reasons</a:t>
            </a:r>
            <a:r>
              <a:rPr lang="fr-FR" sz="2800" b="1" dirty="0" smtClean="0"/>
              <a:t> to </a:t>
            </a:r>
            <a:r>
              <a:rPr lang="fr-FR" sz="2800" b="1" dirty="0" err="1" smtClean="0"/>
              <a:t>be</a:t>
            </a:r>
            <a:endParaRPr lang="fr-FR" sz="2800" b="1" dirty="0" smtClean="0"/>
          </a:p>
          <a:p>
            <a:r>
              <a:rPr lang="fr-FR" dirty="0" err="1" smtClean="0"/>
              <a:t>Maintaining</a:t>
            </a:r>
            <a:r>
              <a:rPr lang="fr-FR" dirty="0" smtClean="0"/>
              <a:t> the agenda</a:t>
            </a:r>
          </a:p>
          <a:p>
            <a:r>
              <a:rPr lang="fr-FR" dirty="0" err="1" smtClean="0"/>
              <a:t>Making</a:t>
            </a:r>
            <a:r>
              <a:rPr lang="fr-FR" dirty="0" smtClean="0"/>
              <a:t> </a:t>
            </a:r>
            <a:r>
              <a:rPr lang="fr-FR" dirty="0" err="1" smtClean="0"/>
              <a:t>partners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</a:t>
            </a:r>
            <a:r>
              <a:rPr lang="fr-FR" dirty="0" err="1" smtClean="0"/>
              <a:t>together</a:t>
            </a:r>
            <a:endParaRPr lang="fr-FR" dirty="0" smtClean="0"/>
          </a:p>
          <a:p>
            <a:r>
              <a:rPr lang="fr-FR" dirty="0" smtClean="0"/>
              <a:t>The </a:t>
            </a:r>
            <a:r>
              <a:rPr lang="fr-FR" dirty="0" err="1" smtClean="0"/>
              <a:t>environment</a:t>
            </a:r>
            <a:r>
              <a:rPr lang="fr-FR" dirty="0" smtClean="0"/>
              <a:t> (State)</a:t>
            </a:r>
          </a:p>
          <a:p>
            <a:r>
              <a:rPr lang="fr-FR" dirty="0" err="1" smtClean="0"/>
              <a:t>Suboptimal</a:t>
            </a:r>
            <a:r>
              <a:rPr lang="fr-FR" dirty="0" smtClean="0"/>
              <a:t> </a:t>
            </a:r>
            <a:r>
              <a:rPr lang="fr-FR" dirty="0" err="1" smtClean="0"/>
              <a:t>intersectoral</a:t>
            </a:r>
            <a:r>
              <a:rPr lang="fr-FR" dirty="0" smtClean="0"/>
              <a:t> dialogue</a:t>
            </a:r>
          </a:p>
          <a:p>
            <a:r>
              <a:rPr lang="fr-FR" dirty="0" smtClean="0"/>
              <a:t>Time </a:t>
            </a:r>
            <a:r>
              <a:rPr lang="fr-FR" dirty="0" err="1" smtClean="0"/>
              <a:t>needed</a:t>
            </a:r>
            <a:r>
              <a:rPr lang="fr-FR" dirty="0" smtClean="0"/>
              <a:t> for </a:t>
            </a:r>
            <a:r>
              <a:rPr lang="fr-FR" dirty="0" err="1" smtClean="0"/>
              <a:t>processes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635896" y="3645024"/>
            <a:ext cx="524820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… </a:t>
            </a:r>
            <a:r>
              <a:rPr lang="fr-FR" sz="2800" b="1" dirty="0" err="1" smtClean="0"/>
              <a:t>that</a:t>
            </a:r>
            <a:r>
              <a:rPr lang="fr-FR" sz="2800" b="1" dirty="0" smtClean="0"/>
              <a:t> question P4H position</a:t>
            </a:r>
          </a:p>
          <a:p>
            <a:r>
              <a:rPr lang="fr-FR" dirty="0" smtClean="0"/>
              <a:t>UHC </a:t>
            </a:r>
            <a:r>
              <a:rPr lang="fr-FR" dirty="0" err="1" smtClean="0"/>
              <a:t>much</a:t>
            </a:r>
            <a:r>
              <a:rPr lang="fr-FR" dirty="0" smtClean="0"/>
              <a:t> </a:t>
            </a:r>
            <a:r>
              <a:rPr lang="fr-FR" dirty="0" err="1" smtClean="0"/>
              <a:t>broader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</a:t>
            </a:r>
            <a:r>
              <a:rPr lang="fr-FR" dirty="0" err="1" smtClean="0"/>
              <a:t>Health</a:t>
            </a:r>
            <a:r>
              <a:rPr lang="fr-FR" dirty="0" smtClean="0"/>
              <a:t> </a:t>
            </a:r>
            <a:r>
              <a:rPr lang="fr-FR" dirty="0" err="1" smtClean="0"/>
              <a:t>Financing</a:t>
            </a:r>
            <a:endParaRPr lang="fr-FR" dirty="0" smtClean="0"/>
          </a:p>
          <a:p>
            <a:r>
              <a:rPr lang="fr-FR" dirty="0" err="1" smtClean="0"/>
              <a:t>Political</a:t>
            </a:r>
            <a:r>
              <a:rPr lang="fr-FR" dirty="0" smtClean="0"/>
              <a:t> </a:t>
            </a:r>
            <a:r>
              <a:rPr lang="fr-FR" dirty="0" err="1" smtClean="0"/>
              <a:t>economy</a:t>
            </a:r>
            <a:r>
              <a:rPr lang="fr-FR" dirty="0" smtClean="0"/>
              <a:t> more important </a:t>
            </a:r>
            <a:r>
              <a:rPr lang="fr-FR" dirty="0" err="1" smtClean="0"/>
              <a:t>than</a:t>
            </a:r>
            <a:r>
              <a:rPr lang="fr-FR" dirty="0" smtClean="0"/>
              <a:t> </a:t>
            </a:r>
            <a:r>
              <a:rPr lang="fr-FR" dirty="0" err="1" smtClean="0"/>
              <a:t>technical</a:t>
            </a:r>
            <a:r>
              <a:rPr lang="fr-FR" dirty="0" smtClean="0"/>
              <a:t> issue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03558" y="5047535"/>
            <a:ext cx="5856076" cy="13542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… to </a:t>
            </a:r>
            <a:r>
              <a:rPr lang="fr-FR" sz="2800" b="1" dirty="0" err="1" smtClean="0"/>
              <a:t>our</a:t>
            </a:r>
            <a:r>
              <a:rPr lang="fr-FR" sz="2800" b="1" dirty="0" smtClean="0"/>
              <a:t> set up</a:t>
            </a:r>
            <a:endParaRPr lang="fr-FR" dirty="0" smtClean="0"/>
          </a:p>
          <a:p>
            <a:r>
              <a:rPr lang="fr-FR" dirty="0" err="1" smtClean="0"/>
              <a:t>Dependance</a:t>
            </a:r>
            <a:r>
              <a:rPr lang="fr-FR" dirty="0" smtClean="0"/>
              <a:t> on the Focal Point </a:t>
            </a:r>
            <a:r>
              <a:rPr lang="fr-FR" dirty="0" err="1" smtClean="0"/>
              <a:t>person</a:t>
            </a:r>
            <a:endParaRPr lang="fr-FR" dirty="0" smtClean="0"/>
          </a:p>
          <a:p>
            <a:r>
              <a:rPr lang="fr-FR" dirty="0" err="1" smtClean="0"/>
              <a:t>Visibility</a:t>
            </a:r>
            <a:r>
              <a:rPr lang="fr-FR" dirty="0" smtClean="0"/>
              <a:t> / P4H label in </a:t>
            </a:r>
            <a:r>
              <a:rPr lang="fr-FR" dirty="0" err="1" smtClean="0"/>
              <a:t>activities</a:t>
            </a:r>
            <a:endParaRPr lang="fr-FR" dirty="0" smtClean="0"/>
          </a:p>
          <a:p>
            <a:r>
              <a:rPr lang="fr-FR" dirty="0" smtClean="0"/>
              <a:t>P4H </a:t>
            </a:r>
            <a:r>
              <a:rPr lang="fr-FR" dirty="0" err="1" smtClean="0"/>
              <a:t>weight</a:t>
            </a:r>
            <a:r>
              <a:rPr lang="fr-FR" dirty="0" smtClean="0"/>
              <a:t> in Focal Point position (</a:t>
            </a:r>
            <a:r>
              <a:rPr lang="fr-FR" dirty="0" err="1" smtClean="0"/>
              <a:t>ToR</a:t>
            </a:r>
            <a:r>
              <a:rPr lang="fr-FR" dirty="0" smtClean="0"/>
              <a:t>, agenda, </a:t>
            </a:r>
            <a:r>
              <a:rPr lang="fr-FR" dirty="0" err="1" smtClean="0"/>
              <a:t>evaluation</a:t>
            </a:r>
            <a:r>
              <a:rPr lang="fr-FR" dirty="0" smtClean="0"/>
              <a:t>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91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specificities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67744" y="1412776"/>
            <a:ext cx="6419056" cy="504056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Support </a:t>
            </a:r>
            <a:r>
              <a:rPr lang="fr-FR" dirty="0"/>
              <a:t>to NHI </a:t>
            </a:r>
            <a:r>
              <a:rPr lang="fr-FR" dirty="0" err="1"/>
              <a:t>through</a:t>
            </a:r>
            <a:r>
              <a:rPr lang="fr-FR" dirty="0"/>
              <a:t> a </a:t>
            </a:r>
            <a:r>
              <a:rPr lang="fr-FR" dirty="0" err="1"/>
              <a:t>broader</a:t>
            </a:r>
            <a:r>
              <a:rPr lang="fr-FR" dirty="0"/>
              <a:t> and </a:t>
            </a:r>
            <a:r>
              <a:rPr lang="fr-FR" dirty="0" err="1"/>
              <a:t>integrated</a:t>
            </a:r>
            <a:r>
              <a:rPr lang="fr-FR" dirty="0"/>
              <a:t> Social protection </a:t>
            </a:r>
            <a:r>
              <a:rPr lang="fr-FR" dirty="0" smtClean="0"/>
              <a:t>perspective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Critical </a:t>
            </a:r>
            <a:r>
              <a:rPr lang="fr-FR" dirty="0" err="1"/>
              <a:t>environment</a:t>
            </a:r>
            <a:r>
              <a:rPr lang="fr-FR" dirty="0"/>
              <a:t> (</a:t>
            </a:r>
            <a:r>
              <a:rPr lang="fr-FR" dirty="0" err="1"/>
              <a:t>extreme</a:t>
            </a:r>
            <a:r>
              <a:rPr lang="fr-FR" dirty="0"/>
              <a:t> situation </a:t>
            </a:r>
            <a:r>
              <a:rPr lang="fr-FR" dirty="0" err="1"/>
              <a:t>re</a:t>
            </a:r>
            <a:r>
              <a:rPr lang="fr-FR" dirty="0"/>
              <a:t>- </a:t>
            </a:r>
            <a:r>
              <a:rPr lang="fr-FR" dirty="0" err="1"/>
              <a:t>many</a:t>
            </a:r>
            <a:r>
              <a:rPr lang="fr-FR" dirty="0"/>
              <a:t> </a:t>
            </a:r>
            <a:r>
              <a:rPr lang="fr-FR" dirty="0" err="1"/>
              <a:t>partners</a:t>
            </a:r>
            <a:r>
              <a:rPr lang="fr-FR" dirty="0"/>
              <a:t> &amp; </a:t>
            </a:r>
            <a:r>
              <a:rPr lang="fr-FR" dirty="0" err="1"/>
              <a:t>week</a:t>
            </a:r>
            <a:r>
              <a:rPr lang="fr-FR" dirty="0"/>
              <a:t> State</a:t>
            </a:r>
            <a:r>
              <a:rPr lang="fr-FR" dirty="0" smtClean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lvl="0" indent="0">
              <a:buNone/>
            </a:pPr>
            <a:r>
              <a:rPr lang="fr-FR" dirty="0" smtClean="0"/>
              <a:t>At </a:t>
            </a:r>
            <a:r>
              <a:rPr lang="en-US" dirty="0"/>
              <a:t>regional level linking PBF and Vouchers via the RFHP (</a:t>
            </a:r>
            <a:r>
              <a:rPr lang="fr-FR" dirty="0" err="1"/>
              <a:t>Regional</a:t>
            </a:r>
            <a:r>
              <a:rPr lang="fr-FR" dirty="0"/>
              <a:t> Funds for </a:t>
            </a:r>
            <a:r>
              <a:rPr lang="fr-FR" dirty="0" err="1"/>
              <a:t>Health</a:t>
            </a:r>
            <a:r>
              <a:rPr lang="fr-FR" dirty="0"/>
              <a:t> Promotion = </a:t>
            </a:r>
            <a:r>
              <a:rPr lang="en-US" dirty="0"/>
              <a:t>Public Interest Groups with tripartite governance = State, Communities and Development partners)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Look into </a:t>
            </a:r>
            <a:r>
              <a:rPr lang="fr-FR" dirty="0" smtClean="0"/>
              <a:t>GBD </a:t>
            </a:r>
            <a:r>
              <a:rPr lang="fr-FR" dirty="0" err="1" smtClean="0"/>
              <a:t>risk</a:t>
            </a:r>
            <a:r>
              <a:rPr lang="fr-FR" dirty="0" smtClean="0"/>
              <a:t> </a:t>
            </a:r>
            <a:r>
              <a:rPr lang="fr-FR" dirty="0" err="1" smtClean="0"/>
              <a:t>factors</a:t>
            </a:r>
            <a:r>
              <a:rPr lang="fr-FR" dirty="0" smtClean="0"/>
              <a:t> (Malnutrition, WASH, </a:t>
            </a:r>
            <a:r>
              <a:rPr lang="fr-FR" dirty="0" err="1" smtClean="0"/>
              <a:t>Environment</a:t>
            </a:r>
            <a:r>
              <a:rPr lang="fr-FR" dirty="0" smtClean="0"/>
              <a:t>) &amp;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intersectoral</a:t>
            </a:r>
            <a:r>
              <a:rPr lang="fr-FR" dirty="0" smtClean="0"/>
              <a:t> </a:t>
            </a:r>
            <a:r>
              <a:rPr lang="fr-FR" dirty="0" err="1" smtClean="0"/>
              <a:t>approach</a:t>
            </a:r>
            <a:r>
              <a:rPr lang="fr-FR" dirty="0" smtClean="0"/>
              <a:t> as per UHC</a:t>
            </a:r>
          </a:p>
          <a:p>
            <a:pPr marL="0" indent="0">
              <a:buNone/>
            </a:pPr>
            <a:endParaRPr lang="fr-FR" dirty="0" smtClean="0"/>
          </a:p>
          <a:p>
            <a:pPr marL="0" lvl="1" indent="0">
              <a:buNone/>
            </a:pPr>
            <a:r>
              <a:rPr lang="fr-FR" sz="3300" dirty="0" smtClean="0"/>
              <a:t>Collaboration model (consensus building, </a:t>
            </a:r>
            <a:r>
              <a:rPr lang="fr-FR" sz="3300" dirty="0" err="1" smtClean="0"/>
              <a:t>individual</a:t>
            </a:r>
            <a:r>
              <a:rPr lang="fr-FR" sz="3300" dirty="0" smtClean="0"/>
              <a:t> lobbying, relation building)</a:t>
            </a:r>
          </a:p>
          <a:p>
            <a:pPr marL="0" indent="0">
              <a:buNone/>
            </a:pPr>
            <a:endParaRPr lang="fr-FR" dirty="0"/>
          </a:p>
          <a:p>
            <a:pPr lvl="0">
              <a:buFont typeface="Arial" charset="0"/>
              <a:buChar char="•"/>
            </a:pPr>
            <a:endParaRPr lang="fr-FR" dirty="0"/>
          </a:p>
          <a:p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22" y="5417435"/>
            <a:ext cx="1360934" cy="865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03" y="1556792"/>
            <a:ext cx="12858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02" y="2458528"/>
            <a:ext cx="1285875" cy="97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03929"/>
            <a:ext cx="1289434" cy="85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02" y="4406675"/>
            <a:ext cx="1323975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483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Regional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of P4H: WA insight</a:t>
            </a:r>
            <a:br>
              <a:rPr lang="fr-FR" dirty="0"/>
            </a:b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340768"/>
            <a:ext cx="5718943" cy="465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29442" y="1718814"/>
            <a:ext cx="359448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P4H tentative </a:t>
            </a:r>
            <a:r>
              <a:rPr lang="fr-FR" b="1" dirty="0" err="1" smtClean="0"/>
              <a:t>work</a:t>
            </a:r>
            <a:endParaRPr lang="fr-FR" b="1" dirty="0" smtClean="0"/>
          </a:p>
          <a:p>
            <a:r>
              <a:rPr lang="fr-FR" dirty="0" smtClean="0"/>
              <a:t>1 + 2 + 4</a:t>
            </a:r>
          </a:p>
          <a:p>
            <a:endParaRPr lang="fr-FR" dirty="0" smtClean="0"/>
          </a:p>
          <a:p>
            <a:r>
              <a:rPr lang="fr-FR" b="1" dirty="0" smtClean="0"/>
              <a:t>State of State building</a:t>
            </a:r>
          </a:p>
          <a:p>
            <a:r>
              <a:rPr lang="fr-FR" sz="1400" dirty="0" smtClean="0"/>
              <a:t>Niger, Mali vs Ghana</a:t>
            </a:r>
          </a:p>
          <a:p>
            <a:r>
              <a:rPr lang="fr-FR" sz="1400" dirty="0" smtClean="0"/>
              <a:t>Togo, </a:t>
            </a:r>
            <a:r>
              <a:rPr lang="fr-FR" sz="1400" dirty="0" err="1" smtClean="0"/>
              <a:t>Guinea</a:t>
            </a:r>
            <a:r>
              <a:rPr lang="fr-FR" sz="1400" dirty="0" smtClean="0"/>
              <a:t> Bissau</a:t>
            </a:r>
          </a:p>
          <a:p>
            <a:r>
              <a:rPr lang="fr-FR" sz="1400" dirty="0" smtClean="0"/>
              <a:t>Ebola </a:t>
            </a:r>
            <a:r>
              <a:rPr lang="fr-FR" sz="1400" dirty="0" err="1" smtClean="0"/>
              <a:t>affected</a:t>
            </a:r>
            <a:r>
              <a:rPr lang="fr-FR" sz="1400" dirty="0" smtClean="0"/>
              <a:t> countries</a:t>
            </a:r>
          </a:p>
          <a:p>
            <a:endParaRPr lang="fr-FR" sz="1400" dirty="0" smtClean="0"/>
          </a:p>
          <a:p>
            <a:r>
              <a:rPr lang="fr-FR" b="1" dirty="0" err="1" smtClean="0"/>
              <a:t>Discontinuity</a:t>
            </a:r>
            <a:endParaRPr lang="fr-FR" b="1" dirty="0" smtClean="0"/>
          </a:p>
          <a:p>
            <a:r>
              <a:rPr lang="fr-FR" sz="1400" dirty="0" smtClean="0"/>
              <a:t>Benin</a:t>
            </a:r>
          </a:p>
          <a:p>
            <a:endParaRPr lang="fr-FR" dirty="0" smtClean="0"/>
          </a:p>
          <a:p>
            <a:r>
              <a:rPr lang="fr-FR" b="1" dirty="0" smtClean="0"/>
              <a:t>P4H focal point </a:t>
            </a:r>
            <a:r>
              <a:rPr lang="fr-FR" b="1" dirty="0" err="1" smtClean="0"/>
              <a:t>needed</a:t>
            </a:r>
            <a:r>
              <a:rPr lang="fr-FR" b="1" dirty="0"/>
              <a:t> </a:t>
            </a:r>
            <a:endParaRPr lang="fr-FR" b="1" dirty="0" smtClean="0"/>
          </a:p>
          <a:p>
            <a:pPr marL="285750" indent="-285750">
              <a:buFont typeface="Symbol"/>
              <a:buChar char="Þ"/>
            </a:pPr>
            <a:r>
              <a:rPr lang="fr-FR" dirty="0" smtClean="0"/>
              <a:t>to </a:t>
            </a:r>
            <a:r>
              <a:rPr lang="fr-FR" dirty="0" err="1" smtClean="0"/>
              <a:t>build</a:t>
            </a:r>
            <a:r>
              <a:rPr lang="fr-FR" dirty="0" smtClean="0"/>
              <a:t>: </a:t>
            </a:r>
            <a:r>
              <a:rPr lang="fr-FR" sz="1400" dirty="0" err="1" smtClean="0"/>
              <a:t>Senegal</a:t>
            </a:r>
            <a:r>
              <a:rPr lang="fr-FR" sz="1400" dirty="0" smtClean="0"/>
              <a:t>, </a:t>
            </a:r>
            <a:r>
              <a:rPr lang="fr-FR" sz="1400" dirty="0" err="1" smtClean="0"/>
              <a:t>Ivory</a:t>
            </a:r>
            <a:r>
              <a:rPr lang="fr-FR" sz="1400" dirty="0" smtClean="0"/>
              <a:t> </a:t>
            </a:r>
            <a:r>
              <a:rPr lang="fr-FR" sz="1400" dirty="0" err="1" smtClean="0"/>
              <a:t>Coast</a:t>
            </a:r>
            <a:r>
              <a:rPr lang="fr-FR" sz="1400" dirty="0" smtClean="0"/>
              <a:t>, Nigeria(+)</a:t>
            </a:r>
            <a:endParaRPr lang="fr-FR" sz="1400" dirty="0"/>
          </a:p>
          <a:p>
            <a:pPr marL="285750" indent="-285750">
              <a:buFont typeface="Symbol"/>
              <a:buChar char="Þ"/>
            </a:pPr>
            <a:r>
              <a:rPr lang="fr-FR" dirty="0" smtClean="0"/>
              <a:t>for damage control </a:t>
            </a:r>
            <a:r>
              <a:rPr lang="fr-FR" sz="1400" dirty="0" err="1" smtClean="0"/>
              <a:t>Guinea</a:t>
            </a:r>
            <a:r>
              <a:rPr lang="fr-FR" sz="1400" dirty="0" smtClean="0"/>
              <a:t>, Niger</a:t>
            </a:r>
          </a:p>
          <a:p>
            <a:pPr marL="285750" indent="-285750">
              <a:buFont typeface="Symbol"/>
              <a:buChar char="Þ"/>
            </a:pPr>
            <a:endParaRPr lang="fr-FR" sz="1400" dirty="0"/>
          </a:p>
          <a:p>
            <a:pPr marL="285750" indent="-285750">
              <a:buFont typeface="Symbol"/>
              <a:buChar char="Þ"/>
            </a:pPr>
            <a:endParaRPr lang="fr-FR" sz="1400" dirty="0" smtClean="0"/>
          </a:p>
          <a:p>
            <a:r>
              <a:rPr lang="fr-FR" sz="1400" b="1" dirty="0" err="1" smtClean="0"/>
              <a:t>Experience</a:t>
            </a:r>
            <a:r>
              <a:rPr lang="fr-FR" sz="1400" b="1" dirty="0" smtClean="0"/>
              <a:t> in </a:t>
            </a:r>
            <a:r>
              <a:rPr lang="fr-FR" sz="1400" b="1" dirty="0" err="1" smtClean="0"/>
              <a:t>terms</a:t>
            </a:r>
            <a:r>
              <a:rPr lang="fr-FR" sz="1400" b="1" dirty="0" smtClean="0"/>
              <a:t> of </a:t>
            </a:r>
            <a:r>
              <a:rPr lang="fr-FR" sz="1400" b="1" dirty="0" err="1" smtClean="0"/>
              <a:t>regional</a:t>
            </a:r>
            <a:r>
              <a:rPr lang="fr-FR" sz="1400" b="1" dirty="0" smtClean="0"/>
              <a:t> network</a:t>
            </a:r>
            <a:r>
              <a:rPr lang="fr-FR" sz="1400" dirty="0" smtClean="0"/>
              <a:t>: </a:t>
            </a:r>
          </a:p>
          <a:p>
            <a:r>
              <a:rPr lang="fr-FR" sz="1400" i="1" dirty="0" smtClean="0"/>
              <a:t>an </a:t>
            </a:r>
            <a:r>
              <a:rPr lang="fr-FR" sz="1400" i="1" dirty="0" err="1" smtClean="0"/>
              <a:t>adapted</a:t>
            </a:r>
            <a:r>
              <a:rPr lang="fr-FR" sz="1400" i="1" dirty="0" smtClean="0"/>
              <a:t> support </a:t>
            </a:r>
            <a:r>
              <a:rPr lang="fr-FR" sz="1400" i="1" dirty="0" err="1" smtClean="0"/>
              <a:t>with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specific</a:t>
            </a:r>
            <a:r>
              <a:rPr lang="fr-FR" sz="1400" i="1" dirty="0" smtClean="0"/>
              <a:t> set up</a:t>
            </a:r>
            <a:endParaRPr lang="fr-FR" i="1" dirty="0" smtClean="0"/>
          </a:p>
          <a:p>
            <a:pPr marL="342900" indent="-342900">
              <a:buAutoNum type="arabicPeriod"/>
            </a:pPr>
            <a:endParaRPr lang="fr-FR" dirty="0"/>
          </a:p>
        </p:txBody>
      </p:sp>
      <p:sp>
        <p:nvSpPr>
          <p:cNvPr id="6" name="Étoile à 4 branches 5"/>
          <p:cNvSpPr/>
          <p:nvPr/>
        </p:nvSpPr>
        <p:spPr>
          <a:xfrm>
            <a:off x="5343239" y="3861048"/>
            <a:ext cx="288032" cy="288032"/>
          </a:xfrm>
          <a:prstGeom prst="star4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76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Regional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r>
              <a:rPr lang="fr-FR" dirty="0" smtClean="0"/>
              <a:t> of P4H: EAC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3717032"/>
            <a:ext cx="8640960" cy="250087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smtClean="0"/>
              <a:t>Currently MOU of collaboration being established between P4H and the EAC with focus </a:t>
            </a:r>
            <a:r>
              <a:rPr lang="en-GB" smtClean="0"/>
              <a:t>to: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Strengthen SHP and HF </a:t>
            </a:r>
            <a:r>
              <a:rPr lang="en-GB" dirty="0"/>
              <a:t>for </a:t>
            </a:r>
            <a:r>
              <a:rPr lang="en-GB" dirty="0" smtClean="0"/>
              <a:t>UHC, </a:t>
            </a:r>
            <a:endParaRPr lang="en-GB" dirty="0"/>
          </a:p>
          <a:p>
            <a:r>
              <a:rPr lang="en-GB" dirty="0" smtClean="0"/>
              <a:t>Strengthen leadership</a:t>
            </a:r>
            <a:r>
              <a:rPr lang="en-GB" dirty="0"/>
              <a:t>, governance, coordination and harmonization in the EAC Partner States and at regional level</a:t>
            </a:r>
          </a:p>
          <a:p>
            <a:r>
              <a:rPr lang="en-GB" dirty="0" smtClean="0"/>
              <a:t>Establishment </a:t>
            </a:r>
            <a:r>
              <a:rPr lang="en-GB" dirty="0"/>
              <a:t>of an EAC sub-regional network on SHP/ HF for UHC (continental &amp; global </a:t>
            </a:r>
            <a:r>
              <a:rPr lang="en-GB" dirty="0" smtClean="0"/>
              <a:t>linkages</a:t>
            </a:r>
            <a:r>
              <a:rPr lang="en-GB" dirty="0"/>
              <a:t>)</a:t>
            </a:r>
          </a:p>
          <a:p>
            <a:r>
              <a:rPr lang="en-GB" dirty="0" smtClean="0"/>
              <a:t>Develop </a:t>
            </a:r>
            <a:r>
              <a:rPr lang="en-GB" dirty="0"/>
              <a:t>capacity of the EAC secretariat and individual PSs according to needs</a:t>
            </a:r>
          </a:p>
          <a:p>
            <a:r>
              <a:rPr lang="en-GB" dirty="0" smtClean="0"/>
              <a:t>Support </a:t>
            </a:r>
            <a:r>
              <a:rPr lang="en-GB" dirty="0"/>
              <a:t>the </a:t>
            </a:r>
            <a:r>
              <a:rPr lang="en-GB" dirty="0" smtClean="0"/>
              <a:t>SHP portability roadmap</a:t>
            </a:r>
            <a:endParaRPr lang="fr-FR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6093296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 err="1" smtClean="0"/>
              <a:t>Once</a:t>
            </a:r>
            <a:r>
              <a:rPr lang="de-DE" i="1" dirty="0" smtClean="0"/>
              <a:t> MOU </a:t>
            </a:r>
            <a:r>
              <a:rPr lang="de-DE" i="1" dirty="0" err="1" smtClean="0"/>
              <a:t>signed</a:t>
            </a:r>
            <a:r>
              <a:rPr lang="de-DE" i="1" dirty="0" smtClean="0"/>
              <a:t> </a:t>
            </a:r>
            <a:r>
              <a:rPr lang="de-DE" i="1" dirty="0" err="1" smtClean="0"/>
              <a:t>it</a:t>
            </a:r>
            <a:r>
              <a:rPr lang="de-DE" i="1" dirty="0" smtClean="0"/>
              <a:t> </a:t>
            </a:r>
            <a:r>
              <a:rPr lang="de-DE" i="1" dirty="0" err="1" smtClean="0"/>
              <a:t>is</a:t>
            </a:r>
            <a:r>
              <a:rPr lang="de-DE" i="1" dirty="0" smtClean="0"/>
              <a:t> </a:t>
            </a:r>
            <a:r>
              <a:rPr lang="de-DE" i="1" dirty="0" err="1" smtClean="0"/>
              <a:t>foreseen</a:t>
            </a:r>
            <a:r>
              <a:rPr lang="de-DE" i="1" dirty="0" smtClean="0"/>
              <a:t> </a:t>
            </a:r>
            <a:r>
              <a:rPr lang="de-DE" i="1" dirty="0" err="1" smtClean="0"/>
              <a:t>to</a:t>
            </a:r>
            <a:r>
              <a:rPr lang="de-DE" i="1" dirty="0" smtClean="0"/>
              <a:t> </a:t>
            </a:r>
            <a:r>
              <a:rPr lang="de-DE" i="1" dirty="0" err="1" smtClean="0"/>
              <a:t>have</a:t>
            </a:r>
            <a:r>
              <a:rPr lang="de-DE" i="1" dirty="0" smtClean="0"/>
              <a:t> a Regional </a:t>
            </a:r>
            <a:r>
              <a:rPr lang="de-DE" i="1" dirty="0" err="1" smtClean="0"/>
              <a:t>Focal</a:t>
            </a:r>
            <a:r>
              <a:rPr lang="de-DE" i="1" dirty="0" smtClean="0"/>
              <a:t> Person </a:t>
            </a:r>
            <a:r>
              <a:rPr lang="de-DE" i="1" dirty="0" err="1" smtClean="0"/>
              <a:t>placed</a:t>
            </a:r>
            <a:r>
              <a:rPr lang="de-DE" i="1" dirty="0" smtClean="0"/>
              <a:t> at </a:t>
            </a:r>
            <a:r>
              <a:rPr lang="de-DE" i="1" dirty="0" err="1" smtClean="0"/>
              <a:t>the</a:t>
            </a:r>
            <a:r>
              <a:rPr lang="de-DE" i="1" dirty="0" smtClean="0"/>
              <a:t> EAC </a:t>
            </a:r>
            <a:r>
              <a:rPr lang="de-DE" i="1" dirty="0"/>
              <a:t>H</a:t>
            </a:r>
            <a:r>
              <a:rPr lang="de-DE" i="1" dirty="0" smtClean="0"/>
              <a:t>ealth Department </a:t>
            </a:r>
            <a:r>
              <a:rPr lang="de-DE" i="1" dirty="0" err="1" smtClean="0"/>
              <a:t>to</a:t>
            </a:r>
            <a:r>
              <a:rPr lang="de-DE" i="1" dirty="0" smtClean="0"/>
              <a:t> </a:t>
            </a:r>
            <a:r>
              <a:rPr lang="de-DE" i="1" dirty="0" err="1" smtClean="0"/>
              <a:t>coordinate</a:t>
            </a:r>
            <a:r>
              <a:rPr lang="de-DE" i="1" dirty="0" smtClean="0"/>
              <a:t> </a:t>
            </a:r>
            <a:r>
              <a:rPr lang="de-DE" i="1" dirty="0" err="1" smtClean="0"/>
              <a:t>activities</a:t>
            </a:r>
            <a:r>
              <a:rPr lang="de-DE" i="1" dirty="0" smtClean="0"/>
              <a:t> </a:t>
            </a:r>
            <a:r>
              <a:rPr lang="de-DE" i="1" dirty="0" err="1" smtClean="0"/>
              <a:t>and</a:t>
            </a:r>
            <a:r>
              <a:rPr lang="de-DE" i="1" dirty="0" smtClean="0"/>
              <a:t> </a:t>
            </a:r>
            <a:r>
              <a:rPr lang="de-DE" i="1" dirty="0" err="1" smtClean="0"/>
              <a:t>partners</a:t>
            </a:r>
            <a:r>
              <a:rPr lang="de-DE" i="1" dirty="0" smtClean="0"/>
              <a:t> </a:t>
            </a:r>
            <a:r>
              <a:rPr lang="de-DE" i="1" dirty="0" err="1" smtClean="0"/>
              <a:t>under</a:t>
            </a:r>
            <a:r>
              <a:rPr lang="de-DE" i="1" dirty="0" smtClean="0"/>
              <a:t> </a:t>
            </a:r>
            <a:r>
              <a:rPr lang="de-DE" i="1" dirty="0" err="1" smtClean="0"/>
              <a:t>above</a:t>
            </a:r>
            <a:r>
              <a:rPr lang="de-DE" i="1" dirty="0" smtClean="0"/>
              <a:t> </a:t>
            </a:r>
            <a:r>
              <a:rPr lang="de-DE" i="1" dirty="0" err="1" smtClean="0"/>
              <a:t>objectives</a:t>
            </a:r>
            <a:r>
              <a:rPr lang="de-DE" i="1" dirty="0" smtClean="0"/>
              <a:t>  </a:t>
            </a:r>
            <a:endParaRPr lang="de-DE" i="1" dirty="0"/>
          </a:p>
        </p:txBody>
      </p:sp>
      <p:sp>
        <p:nvSpPr>
          <p:cNvPr id="5" name="AutoShape 2" descr="Résultat de recherche d'images pour &quot;east african community&quot;"/>
          <p:cNvSpPr>
            <a:spLocks noChangeAspect="1" noChangeArrowheads="1"/>
          </p:cNvSpPr>
          <p:nvPr/>
        </p:nvSpPr>
        <p:spPr bwMode="auto">
          <a:xfrm>
            <a:off x="155575" y="-1493838"/>
            <a:ext cx="55245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62" y="980728"/>
            <a:ext cx="4499758" cy="2528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25" y="1169996"/>
            <a:ext cx="20955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3524" y="1069983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23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6111" y="960689"/>
            <a:ext cx="8576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b="1" dirty="0">
                <a:solidFill>
                  <a:srgbClr val="EFF5FB"/>
                </a:solidFill>
              </a:rPr>
              <a:t>Connect with us: www. </a:t>
            </a:r>
            <a:r>
              <a:rPr lang="en-GB" sz="2800" b="1" dirty="0" smtClean="0">
                <a:solidFill>
                  <a:srgbClr val="EFF5FB"/>
                </a:solidFill>
              </a:rPr>
              <a:t>p4H.world</a:t>
            </a:r>
            <a:endParaRPr lang="en-GB" sz="2800" b="1" dirty="0">
              <a:solidFill>
                <a:srgbClr val="EFF5FB"/>
              </a:solidFill>
            </a:endParaRPr>
          </a:p>
        </p:txBody>
      </p:sp>
      <p:pic>
        <p:nvPicPr>
          <p:cNvPr id="7" name="Picture 6" descr="Bildergebnis für linkedin signature site butt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212"/>
          <a:stretch/>
        </p:blipFill>
        <p:spPr bwMode="auto">
          <a:xfrm>
            <a:off x="6695914" y="1864849"/>
            <a:ext cx="1948370" cy="651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9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400</Words>
  <Application>Microsoft Office PowerPoint</Application>
  <PresentationFormat>Affichage à l'écran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3" baseType="lpstr">
      <vt:lpstr>Office Theme</vt:lpstr>
      <vt:lpstr>3_Office Theme</vt:lpstr>
      <vt:lpstr>Présentation PowerPoint</vt:lpstr>
      <vt:lpstr>P4H focal point</vt:lpstr>
      <vt:lpstr>Présentation PowerPoint</vt:lpstr>
      <vt:lpstr>Collaborative set ups &amp; practice</vt:lpstr>
      <vt:lpstr>Main work areas at country level</vt:lpstr>
      <vt:lpstr>Outcome</vt:lpstr>
      <vt:lpstr>Challenges…</vt:lpstr>
      <vt:lpstr>Some specificities</vt:lpstr>
      <vt:lpstr>Regional level of P4H: WA insight </vt:lpstr>
      <vt:lpstr>Regional level of P4H: EAC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HEADLINE HERE</dc:title>
  <dc:creator>Dr Gwenael Dhaene</dc:creator>
  <cp:lastModifiedBy>Bigeard, Mr Alexis - bf</cp:lastModifiedBy>
  <cp:revision>41</cp:revision>
  <dcterms:created xsi:type="dcterms:W3CDTF">2016-12-05T17:53:35Z</dcterms:created>
  <dcterms:modified xsi:type="dcterms:W3CDTF">2018-02-05T15:26:08Z</dcterms:modified>
</cp:coreProperties>
</file>