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60" r:id="rId5"/>
    <p:sldId id="258" r:id="rId6"/>
    <p:sldId id="269" r:id="rId7"/>
    <p:sldId id="266" r:id="rId8"/>
    <p:sldId id="270" r:id="rId9"/>
    <p:sldId id="261" r:id="rId10"/>
    <p:sldId id="262" r:id="rId11"/>
    <p:sldId id="268" r:id="rId12"/>
    <p:sldId id="264" r:id="rId13"/>
    <p:sldId id="263" r:id="rId14"/>
    <p:sldId id="26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923782304581506E-2"/>
          <c:y val="7.8638308265571916E-2"/>
          <c:w val="0.94191163283134793"/>
          <c:h val="0.83044300192394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Feuil1!$A$5</c:f>
              <c:strCache>
                <c:ptCount val="1"/>
                <c:pt idx="0">
                  <c:v>Taux d'effectivité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Feuil1!$B$4:$E$4</c:f>
              <c:strCache>
                <c:ptCount val="4"/>
                <c:pt idx="0">
                  <c:v>Sahel</c:v>
                </c:pt>
                <c:pt idx="1">
                  <c:v>Centre Ouest</c:v>
                </c:pt>
                <c:pt idx="2">
                  <c:v>centre sud</c:v>
                </c:pt>
                <c:pt idx="3">
                  <c:v>centre</c:v>
                </c:pt>
              </c:strCache>
            </c:strRef>
          </c:cat>
          <c:val>
            <c:numRef>
              <c:f>Feuil1!$B$5:$E$5</c:f>
              <c:numCache>
                <c:formatCode>General</c:formatCode>
                <c:ptCount val="4"/>
                <c:pt idx="0">
                  <c:v>97.28</c:v>
                </c:pt>
                <c:pt idx="1">
                  <c:v>95</c:v>
                </c:pt>
                <c:pt idx="2">
                  <c:v>90.2</c:v>
                </c:pt>
                <c:pt idx="3">
                  <c:v>86.15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22-4005-96B5-E364CDB125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6994176"/>
        <c:axId val="196767744"/>
      </c:barChart>
      <c:catAx>
        <c:axId val="19699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767744"/>
        <c:crosses val="autoZero"/>
        <c:auto val="1"/>
        <c:lblAlgn val="ctr"/>
        <c:lblOffset val="100"/>
        <c:noMultiLvlLbl val="0"/>
      </c:catAx>
      <c:valAx>
        <c:axId val="19676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99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813A1-AFD5-4135-82B1-8270B3F44CC3}" type="datetimeFigureOut">
              <a:rPr lang="fr-FR" smtClean="0"/>
              <a:t>05/10/2017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4C0FA-D777-4F78-9627-B2FCD30670E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564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34F97-6BD4-44BE-AA84-A18749B79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C2B580-64E6-4D40-8B85-F63D14848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6087CF-D945-4F6F-B6E6-569D3B9C1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25D777-1F4F-45D1-B4B7-8CF81A6A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90FDE-478B-42BC-BA4F-6A54EA5A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37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47812D-ACCC-4157-BF41-E3B056D9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ECCE14-F6AF-4D07-8799-67B9B6184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123729-6744-45C0-B9ED-05DA36C6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FBB74E-9EF9-4B8C-A1BD-A7DEE514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90D38D-8FD7-4499-963A-06C562BF0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200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6B4BF2-A353-4F44-A6C5-41A6619E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C4AB2A-83C2-46A6-8D74-E68376B41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9B5521-A21F-4DB5-8C6E-28FDA139C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38447C-0921-4DAE-978C-69249D15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99DBA5-F7A3-482D-96A4-4AE1803C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91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F684A-FAAE-476D-90AA-6705C25E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40CC5E-F65E-482E-B805-12DAEF3E5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EB27AD-9B0D-4FEC-85B3-3DC366082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CF42CB-23DF-4989-A3FF-F855A2B9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CE2EE7-51A3-4471-969A-0B28756B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328E22-9E38-455A-AAE2-148DD334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695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57D318-C705-4B59-9760-C2E7C302F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F59CA4-3ABA-4321-BF07-EDA6D189B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5051E7-509A-45CC-A707-DC3CC1DD7D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1F7745-38E6-40FD-B15D-B6A24ABB34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48D29EB-7651-46E9-AD2F-2D9EA8936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C208877-519B-4E5F-BA69-9893EBAA8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40BE133-10F7-41C2-B8D8-C65BCB00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198C610-57B9-409B-A6EE-C370FFC1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22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586DD-7A29-401C-9E91-1F8E40F9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78CE97-1263-460A-976F-79A91175D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8C73B5-1E1B-4296-921D-42187D9B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B8CC31F-5A61-423F-82B3-A62863B8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95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A3C3123-D4E5-4D77-A446-9D7FCD53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7E64A6-3711-43D7-8D21-E1533B0E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485FA8F-D70B-4543-BD1B-3B885884A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58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9A78F-F51D-4CDD-856C-D8B397D4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9A5A89-83DD-4FEC-89CF-4399F82F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16B4C6-49DE-4D24-8F3C-65DEADC58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DA8440-A557-436C-B8AB-AE412A90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31E036-8AAC-4E87-A70A-CABB09657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CDA1CC-E013-4953-A167-D1F506192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44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22A3B-D9C2-4754-B17E-F21654DF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3194646-80B1-4ECD-BC76-9511AA5C7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4A473F-C7E5-47FE-8075-B4DEDE7A0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B2DE00-A446-4294-A31F-ACA61FCBE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23BC21-AD0B-49E1-875F-7FED987AE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8F30095-32B4-43E4-B09A-91E4B56F8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49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E7F34-29F3-4C6F-9ED8-EBD754BE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2FEE356-6354-4247-8E59-D6C13C0BF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B86E0D-E700-406F-B6CD-05100FF1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BF7547-C7FD-4D66-A814-C77F34BDD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A7FD8E-D2D1-4087-9586-E88A050A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28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F82429-A5BE-4DDF-94FC-2348B79A6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92074B-D9B0-488D-B2E7-ECF4D9AD1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0769E6-0AE8-488E-8A00-6989B707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27F63C-DE23-4E9E-B2F4-0941E7CD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DA5FAC-A0F9-4873-8609-BED1F8FB0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667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7F35A70-72FD-4DA7-94A9-81E56A01A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C87159-F1C0-46FE-B9DC-2DFF35DD2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8C46E4-4BF3-4337-9BBB-3BB2868B5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05/10/2017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AC36F3-1117-4566-BFFF-3024C86EC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B756A6-E4EB-4826-A7B1-F9AFBE325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D1187-3A65-4983-ADA6-C8F93ED1AB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33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yampite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645C2-802C-47A2-9C7E-80C6697F2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930" y="1122363"/>
            <a:ext cx="9568070" cy="2387600"/>
          </a:xfrm>
        </p:spPr>
        <p:txBody>
          <a:bodyPr>
            <a:noAutofit/>
          </a:bodyPr>
          <a:lstStyle/>
          <a:p>
            <a:r>
              <a:rPr lang="fr-FR" sz="4400" b="1" dirty="0"/>
              <a:t>Rencontre d’échanges sur le financement de la santé au BF : l’achat stratégique des soins et des services de santé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6F977BF-A0EC-438A-B93C-B370EC55E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1095" y="3959846"/>
            <a:ext cx="4929810" cy="119524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800100" lvl="1" indent="-342900" algn="l">
              <a:buFont typeface="Wingdings" panose="05000000000000000000" pitchFamily="2" charset="2"/>
              <a:buChar char="ü"/>
            </a:pPr>
            <a:r>
              <a:rPr lang="fr-FR" sz="3200" dirty="0"/>
              <a:t>Equipe fonctionnelle 2 </a:t>
            </a:r>
          </a:p>
          <a:p>
            <a:pPr lvl="1" algn="l"/>
            <a:r>
              <a:rPr lang="fr-FR" sz="3200" dirty="0"/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667403-9044-4CA8-B52C-BCD2BC7B1F67}"/>
              </a:ext>
            </a:extLst>
          </p:cNvPr>
          <p:cNvSpPr txBox="1"/>
          <p:nvPr/>
        </p:nvSpPr>
        <p:spPr>
          <a:xfrm>
            <a:off x="4053421" y="5300178"/>
            <a:ext cx="40851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Dr S Pierre YAMEGO, MD, MPH</a:t>
            </a:r>
          </a:p>
          <a:p>
            <a:r>
              <a:rPr lang="fr-FR" dirty="0"/>
              <a:t>Directeur des établissements de santé</a:t>
            </a:r>
          </a:p>
          <a:p>
            <a:r>
              <a:rPr lang="fr-FR" sz="2800" dirty="0">
                <a:hlinkClick r:id="rId2"/>
              </a:rPr>
              <a:t>yampite@gmail.com</a:t>
            </a:r>
            <a:r>
              <a:rPr lang="fr-FR" sz="2800" dirty="0"/>
              <a:t>   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F04BD9-12B8-4598-A819-A0068759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CCACE6-D2FB-404C-8153-9C089473C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75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2FAA-8C21-4533-A234-13B55397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Equipe fonctionnelle 2 « accès et services de qualité »: principales missions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B3DDF-C212-4324-9FCB-FCF973FC3179}"/>
              </a:ext>
            </a:extLst>
          </p:cNvPr>
          <p:cNvSpPr/>
          <p:nvPr/>
        </p:nvSpPr>
        <p:spPr>
          <a:xfrm>
            <a:off x="725557" y="2008740"/>
            <a:ext cx="10628243" cy="3804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Discuter des questions d’actualité en rapport avec les réformes pour l’accès et la qualité des soins</a:t>
            </a:r>
          </a:p>
          <a:p>
            <a:pPr marL="514350" indent="-514350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Saisir les opportunités pour traiter et proposer des actions concrètes</a:t>
            </a:r>
          </a:p>
          <a:p>
            <a:pPr marL="514350" indent="-514350">
              <a:lnSpc>
                <a:spcPct val="2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Faciliter et améliorer les échanges et communications entre les acteurs du système de santé sur l’achat stratégique des soins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F43DD9-D6AF-433D-82E2-3371A51A7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371ED7-C8C2-402C-8E4D-56EE0CF22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67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2FAA-8C21-4533-A234-13B55397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Equipe fonctionnelle 2 « accès et services de qualité »: principales missions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B3DDF-C212-4324-9FCB-FCF973FC3179}"/>
              </a:ext>
            </a:extLst>
          </p:cNvPr>
          <p:cNvSpPr/>
          <p:nvPr/>
        </p:nvSpPr>
        <p:spPr>
          <a:xfrm>
            <a:off x="725557" y="2618340"/>
            <a:ext cx="10628243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L’équipe fonctionnelle ne remplace pas la structure ou direction qui porte le dossier.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875DD95-377A-4032-B75A-2E050F102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04AEF1-59D7-458B-9B49-8E58EE4C1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3672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E3AD86-C595-4139-BA2F-260CA297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Fonctionnement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CFF942-D797-4F60-B902-22BD05D2B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Une réunion mensuelle en session ordinaire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Une première réunion réalisée en Aout 2017 pour examiner les deux documents de réflexion sur l'application de l’achat stratégique des soins et des services de santé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Réflexion sur la mise en place de compte d’exploitation dans les formations sanitaires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75B5F-1D72-42F2-A9B6-A23E7A0E5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27C3CD1-26E8-49DF-A8C6-D32E03CAB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2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82FAA-8C21-4533-A234-13B55397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Equipe fonctionnelle : composition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0E53753-117B-4885-AFFC-311FE7D7C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85239"/>
              </p:ext>
            </p:extLst>
          </p:nvPr>
        </p:nvGraphicFramePr>
        <p:xfrm>
          <a:off x="1683027" y="1425645"/>
          <a:ext cx="7646504" cy="5029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8237">
                  <a:extLst>
                    <a:ext uri="{9D8B030D-6E8A-4147-A177-3AD203B41FA5}">
                      <a16:colId xmlns:a16="http://schemas.microsoft.com/office/drawing/2014/main" val="4051169057"/>
                    </a:ext>
                  </a:extLst>
                </a:gridCol>
                <a:gridCol w="2326318">
                  <a:extLst>
                    <a:ext uri="{9D8B030D-6E8A-4147-A177-3AD203B41FA5}">
                      <a16:colId xmlns:a16="http://schemas.microsoft.com/office/drawing/2014/main" val="3629716472"/>
                    </a:ext>
                  </a:extLst>
                </a:gridCol>
                <a:gridCol w="4591949">
                  <a:extLst>
                    <a:ext uri="{9D8B030D-6E8A-4147-A177-3AD203B41FA5}">
                      <a16:colId xmlns:a16="http://schemas.microsoft.com/office/drawing/2014/main" val="3888577078"/>
                    </a:ext>
                  </a:extLst>
                </a:gridCol>
              </a:tblGrid>
              <a:tr h="290353">
                <a:tc>
                  <a:txBody>
                    <a:bodyPr/>
                    <a:lstStyle/>
                    <a:p>
                      <a:pPr algn="l" fontAlgn="b"/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 2 accès et qualité des SS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699352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S Pierre YAMEOGO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142297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Mme Dissa/Boro Kadidia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3274634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DAF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ZONGO Trapsida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940628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DSF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 TRAORE Adams El Kader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5415501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DSAP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SANOU Gisele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7862873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DAHANY Marie Michelle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7539481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CEDIM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GAMPINI Sandrine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0578177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DRH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BATIONO Adou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1157654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DLM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SAVADOGO Yacouba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0307837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6739024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DPV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2518855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DLUM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OUEDRAOGO Mathieu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9548709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 AMU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SEBGO Toussaint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9124597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DCPM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4254323"/>
                  </a:ext>
                </a:extLst>
              </a:tr>
              <a:tr h="301967"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DPPO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1788334"/>
                  </a:ext>
                </a:extLst>
              </a:tr>
            </a:tbl>
          </a:graphicData>
        </a:graphic>
      </p:graphicFrame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61959D-8B51-4074-83B0-44B4E197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107A214-7B36-4A54-80EB-899B270C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259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1CDA0-A4A0-40C0-B62E-419996D6D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Achat stratégique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E5E311-F01A-4458-93E7-BF5953289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78" y="1958147"/>
            <a:ext cx="10515600" cy="2163279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Volet achats des soins : document de réflexion en cours de finalisation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Volet achats des prestations d’encadrement : idem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Volet subvention : relecture des critères de subvention de l’Etat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DD3941E-D066-4474-846C-966BF4AA20B6}"/>
              </a:ext>
            </a:extLst>
          </p:cNvPr>
          <p:cNvSpPr txBox="1">
            <a:spLocks/>
          </p:cNvSpPr>
          <p:nvPr/>
        </p:nvSpPr>
        <p:spPr>
          <a:xfrm>
            <a:off x="2834308" y="5011738"/>
            <a:ext cx="6523383" cy="1057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Lien avec la performance (qualité) et certification des formations sanitaires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02C443AC-2A4C-447F-A5D4-861ED33B239E}"/>
              </a:ext>
            </a:extLst>
          </p:cNvPr>
          <p:cNvSpPr/>
          <p:nvPr/>
        </p:nvSpPr>
        <p:spPr>
          <a:xfrm>
            <a:off x="5088835" y="4174435"/>
            <a:ext cx="662608" cy="8373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F46988-4805-47E4-9CC8-5D10C67F1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E36727-19AF-4C3C-8560-F05A78B7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5308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2A16F-062F-4EFC-A267-2A5323E0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Contributions des PTF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9FA98E-FC62-4366-98EE-32B5236B6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297"/>
            <a:ext cx="10515600" cy="3988904"/>
          </a:xfrm>
        </p:spPr>
        <p:txBody>
          <a:bodyPr/>
          <a:lstStyle/>
          <a:p>
            <a:r>
              <a:rPr lang="fr-FR" b="1" dirty="0"/>
              <a:t>Appui technique 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orientations, conseils,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participations actives aux rencontres d’échanges pour faciliter la mise en œuvre des mesures relatives à la SNFS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Appui à la capitalisation des bonnes pratiques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dirty="0"/>
          </a:p>
          <a:p>
            <a:r>
              <a:rPr lang="fr-FR" b="1" dirty="0"/>
              <a:t>Appui financier pour le fonctionnement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Création d’un panier virtuel pour l’achat stratégique des soins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9E2F36-3551-4417-A7B3-A6EBFF60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1AFC362-7735-4AF1-B5E5-41279E59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209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067A93-375C-415F-9A36-8A8DF654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2774" y="1120498"/>
            <a:ext cx="6251713" cy="1325563"/>
          </a:xfrm>
        </p:spPr>
        <p:txBody>
          <a:bodyPr/>
          <a:lstStyle/>
          <a:p>
            <a:r>
              <a:rPr lang="fr-FR" b="1" dirty="0"/>
              <a:t>Merci de votre attention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DFA00A-3B3E-4120-9CC3-6A43CE57F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55642"/>
            <a:ext cx="10515600" cy="1341645"/>
          </a:xfrm>
        </p:spPr>
        <p:txBody>
          <a:bodyPr>
            <a:normAutofit/>
          </a:bodyPr>
          <a:lstStyle/>
          <a:p>
            <a:r>
              <a:rPr lang="fr-FR" sz="3600" dirty="0"/>
              <a:t>Mais juste un bref aperçu sur la politique nationale de gratuité des soins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DCE968-4A43-4DB0-BC7B-A0A1F1531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3A1C326-3A6C-4330-AC73-BAC287001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911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Politique de gratuité des soins : cibles, panier de soins et services couverts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53" y="1917010"/>
            <a:ext cx="5297381" cy="2462485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Cibles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Enfants de 0 à 5 ans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Femmes enceintes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Femmes vivant avec une fistule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Femmes de 25 à 55 ans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553200" y="1970019"/>
            <a:ext cx="5029200" cy="2688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70C0"/>
                </a:solidFill>
              </a:rPr>
              <a:t>Biens et services couverts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Actes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Médicaments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Examens complémentaires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Hospitalisation et MEO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Évacuations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3391771" y="4938157"/>
            <a:ext cx="4966252" cy="1533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Population couverte : 25%</a:t>
            </a:r>
          </a:p>
          <a:p>
            <a:r>
              <a:rPr lang="fr-FR" dirty="0"/>
              <a:t>Mais attention au dynamisme de cette population couverte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F0A130E-2E7B-425F-A865-29A3CCE1D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75E73F-E55A-457E-870E-B3541860E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672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Politique de gratuité des soins : financement, gestion, contrôle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82" y="1917010"/>
            <a:ext cx="4966252" cy="2163279"/>
          </a:xfrm>
        </p:spPr>
        <p:txBody>
          <a:bodyPr>
            <a:normAutofit lnSpcReduction="1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Mobilisation</a:t>
            </a:r>
            <a:r>
              <a:rPr lang="fr-FR" dirty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Sources de financement : BE, PTF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Environ 27 à 30 milliards par ans (y compris les activités de soutien)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702287" y="4426926"/>
            <a:ext cx="4966252" cy="1987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70C0"/>
                </a:solidFill>
              </a:rPr>
              <a:t>Utilisation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Tiers payant,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Pré financement pour 3 mois d’utilisation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Séparation justifications et financement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1007164" y="4426926"/>
            <a:ext cx="4996070" cy="21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Contrôle a posteriori +++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ONG : effectivité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MS : gestion et effectivité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dirty="0"/>
              <a:t>Autres corps de contrôle de l’Etat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66E962-C1E5-4B16-B5D7-6FC74D9FD544}"/>
              </a:ext>
            </a:extLst>
          </p:cNvPr>
          <p:cNvSpPr txBox="1">
            <a:spLocks/>
          </p:cNvSpPr>
          <p:nvPr/>
        </p:nvSpPr>
        <p:spPr>
          <a:xfrm>
            <a:off x="6687378" y="1690688"/>
            <a:ext cx="4996070" cy="1918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Mise en commun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Circuit direct du trésor public avec création de compte spécial « gratuité des soins par FS »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344E89-D547-43AA-8BD2-EFC64D3E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4A9741D-82F7-4E65-A9F6-5ED6DE5E8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999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Politique de gratuité des soins : quelques résultats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164" y="1690688"/>
            <a:ext cx="4966252" cy="2163279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Utilisations des services </a:t>
            </a: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687378" y="3598107"/>
            <a:ext cx="4966252" cy="700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70C0"/>
                </a:solidFill>
              </a:rPr>
              <a:t>Taux effectivité (ONG Help)</a:t>
            </a:r>
          </a:p>
          <a:p>
            <a:pPr marL="0" indent="0">
              <a:buNone/>
            </a:pPr>
            <a:r>
              <a:rPr lang="fr-FR" sz="2400" b="1" dirty="0">
                <a:solidFill>
                  <a:srgbClr val="0070C0"/>
                </a:solidFill>
              </a:rPr>
              <a:t>  </a:t>
            </a:r>
          </a:p>
          <a:p>
            <a:pPr marL="457200" lvl="1" indent="0">
              <a:buNone/>
            </a:pPr>
            <a:r>
              <a:rPr lang="fr-FR" sz="2000" dirty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fr-FR" sz="200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977346" y="4208914"/>
            <a:ext cx="4996070" cy="21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Coûts moyens enfants CSPS </a:t>
            </a:r>
          </a:p>
          <a:p>
            <a:pPr marL="457200" lvl="1" indent="0" algn="just">
              <a:buNone/>
            </a:pP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66E962-C1E5-4B16-B5D7-6FC74D9FD544}"/>
              </a:ext>
            </a:extLst>
          </p:cNvPr>
          <p:cNvSpPr txBox="1">
            <a:spLocks/>
          </p:cNvSpPr>
          <p:nvPr/>
        </p:nvSpPr>
        <p:spPr>
          <a:xfrm>
            <a:off x="6687378" y="1690688"/>
            <a:ext cx="4996070" cy="1918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Coûts de mise en œuvre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Prestations : 2 milliards par mois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Activités de soutien : &lt; 6% du coût total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736BDC-15E9-452B-96E6-530BB23C1DE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64" y="2112457"/>
            <a:ext cx="4465983" cy="2095757"/>
          </a:xfrm>
          <a:prstGeom prst="rect">
            <a:avLst/>
          </a:prstGeo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5AFB58A7-E65E-4153-BFC8-85F50C2347D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30" y="4617691"/>
            <a:ext cx="5760720" cy="2189311"/>
          </a:xfrm>
          <a:prstGeom prst="rect">
            <a:avLst/>
          </a:prstGeom>
          <a:noFill/>
          <a:ln>
            <a:noFill/>
          </a:ln>
          <a:effectLst/>
          <a:extLst/>
        </p:spPr>
      </p:pic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5ED961AD-6200-4B9F-ABF3-2E26F92064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508186"/>
              </p:ext>
            </p:extLst>
          </p:nvPr>
        </p:nvGraphicFramePr>
        <p:xfrm>
          <a:off x="6551295" y="4208214"/>
          <a:ext cx="4802505" cy="214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64E17A71-B256-42D5-B526-2F192AD0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9A7448C6-DFBB-4549-B0E9-6B6B813D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1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Politique de gratuité des soins : forces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82" y="1917010"/>
            <a:ext cx="4966252" cy="2163279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Stratégie de « </a:t>
            </a:r>
            <a:r>
              <a:rPr lang="fr-FR" b="1" dirty="0" err="1">
                <a:solidFill>
                  <a:srgbClr val="0070C0"/>
                </a:solidFill>
              </a:rPr>
              <a:t>learning</a:t>
            </a:r>
            <a:r>
              <a:rPr lang="fr-FR" b="1" dirty="0">
                <a:solidFill>
                  <a:srgbClr val="0070C0"/>
                </a:solidFill>
              </a:rPr>
              <a:t> by doing »</a:t>
            </a:r>
            <a:r>
              <a:rPr lang="fr-FR" dirty="0"/>
              <a:t>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Flexibilité dans l’application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Directives de corrections des insuffisances 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702287" y="3938692"/>
            <a:ext cx="4966252" cy="2065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70C0"/>
                </a:solidFill>
              </a:rPr>
              <a:t>Adhésion des acteurs et populations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Politique bien accueillie par la population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Fort engagement des autorités 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1007164" y="4306611"/>
            <a:ext cx="4996070" cy="1533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Effectivité de la gratuité des soins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Sauf les médicaments (72%) les autres biens et services sont à plus de 95% d’effectivité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Régularité des fonds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66E962-C1E5-4B16-B5D7-6FC74D9FD544}"/>
              </a:ext>
            </a:extLst>
          </p:cNvPr>
          <p:cNvSpPr txBox="1">
            <a:spLocks/>
          </p:cNvSpPr>
          <p:nvPr/>
        </p:nvSpPr>
        <p:spPr>
          <a:xfrm>
            <a:off x="6687378" y="1690688"/>
            <a:ext cx="4996070" cy="22480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Séparation de fonctions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Prestataires : offre du panier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DES : conception et gestion du risque financier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ONG : contrôle effectivité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MINEFID/DAF : paiement des factures, certification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423D28-BB7D-439F-A943-203A6C77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A81F0A60-25F9-46BF-AD0C-8A0CD4E4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57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Politique de gratuité des soins : principales difficultés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82" y="1917010"/>
            <a:ext cx="4966252" cy="2163279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Faible disponibilité des médicaments : ISC = </a:t>
            </a:r>
            <a:r>
              <a:rPr lang="fr-FR" b="1" dirty="0">
                <a:solidFill>
                  <a:srgbClr val="FF0000"/>
                </a:solidFill>
              </a:rPr>
              <a:t>60%</a:t>
            </a:r>
            <a:r>
              <a:rPr lang="fr-FR" dirty="0">
                <a:solidFill>
                  <a:srgbClr val="FF0000"/>
                </a:solidFill>
              </a:rPr>
              <a:t> </a:t>
            </a:r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702287" y="3938692"/>
            <a:ext cx="4966252" cy="2293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rgbClr val="0070C0"/>
                </a:solidFill>
              </a:rPr>
              <a:t>Organisation des soins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Longue file d’attente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Conflits entre agents populations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 dirty="0"/>
              <a:t>Faible communication 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1007164" y="4306610"/>
            <a:ext cx="4996070" cy="19257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Motivation des agents de santé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Question de l’harmonisation et de l’amélioration des ristournes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Question de répartition équitable des RH en santé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66E962-C1E5-4B16-B5D7-6FC74D9FD544}"/>
              </a:ext>
            </a:extLst>
          </p:cNvPr>
          <p:cNvSpPr txBox="1">
            <a:spLocks/>
          </p:cNvSpPr>
          <p:nvPr/>
        </p:nvSpPr>
        <p:spPr>
          <a:xfrm>
            <a:off x="6687378" y="1690688"/>
            <a:ext cx="4996070" cy="1533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Irrégularités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Rackettage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Vente parallèle de médicaments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Insuffisance de communication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2104EE0-5AE1-4D8E-ACE7-F68093B90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6982" y="2672656"/>
            <a:ext cx="4581940" cy="1407633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1ECC771-F9AB-4F17-B29E-512B87C3B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5B01CED-C66C-40F7-8967-BE6367FC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96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D9DF51-8186-4347-BDFA-06CCCA48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Politique de gratuité des soins : questions et perspectives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254CD-719E-43F8-A1DE-4F3E020A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82" y="1917010"/>
            <a:ext cx="4966252" cy="1656369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L’achat des soins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200" dirty="0"/>
              <a:t>Mise en place d’un modèle d’Achat stratégique des services et des soins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09E63DE-D4EC-4324-8DB1-AFEB8FB2EF20}"/>
              </a:ext>
            </a:extLst>
          </p:cNvPr>
          <p:cNvSpPr txBox="1">
            <a:spLocks/>
          </p:cNvSpPr>
          <p:nvPr/>
        </p:nvSpPr>
        <p:spPr>
          <a:xfrm>
            <a:off x="6702287" y="3938693"/>
            <a:ext cx="4966252" cy="13672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Assurance qualité / certification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Catégorisation des FS</a:t>
            </a:r>
          </a:p>
          <a:p>
            <a:pPr marL="0" indent="0">
              <a:buNone/>
            </a:pP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A2F0B37-54D8-4C69-A07E-2C4602C7BD1A}"/>
              </a:ext>
            </a:extLst>
          </p:cNvPr>
          <p:cNvSpPr txBox="1">
            <a:spLocks/>
          </p:cNvSpPr>
          <p:nvPr/>
        </p:nvSpPr>
        <p:spPr>
          <a:xfrm>
            <a:off x="1007164" y="3799701"/>
            <a:ext cx="4996070" cy="1925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Motivation des agents de santé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Marge brute, par exemple 30 à 50%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66E962-C1E5-4B16-B5D7-6FC74D9FD544}"/>
              </a:ext>
            </a:extLst>
          </p:cNvPr>
          <p:cNvSpPr txBox="1">
            <a:spLocks/>
          </p:cNvSpPr>
          <p:nvPr/>
        </p:nvSpPr>
        <p:spPr>
          <a:xfrm>
            <a:off x="6687378" y="1690688"/>
            <a:ext cx="4996070" cy="1533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70C0"/>
                </a:solidFill>
              </a:rPr>
              <a:t>Gestion performante des FS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dirty="0"/>
              <a:t>Compte d’exploitation 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A9FEFE6-0914-4265-8384-41539DFB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05/10/2017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6656F46-CD49-49A6-9FB4-3F9AED2B0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D1187-3A65-4983-ADA6-C8F93ED1ABB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0833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739</Words>
  <Application>Microsoft Office PowerPoint</Application>
  <PresentationFormat>Grand écran</PresentationFormat>
  <Paragraphs>185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Thème Office</vt:lpstr>
      <vt:lpstr>Rencontre d’échanges sur le financement de la santé au BF : l’achat stratégique des soins et des services de santé</vt:lpstr>
      <vt:lpstr>Equipe fonctionnelle 2 « accès et services de qualité »: principales missions</vt:lpstr>
      <vt:lpstr>Equipe fonctionnelle 2 « accès et services de qualité »: principales missions</vt:lpstr>
      <vt:lpstr>Fonctionnement </vt:lpstr>
      <vt:lpstr>Equipe fonctionnelle : composition</vt:lpstr>
      <vt:lpstr>Achat stratégique </vt:lpstr>
      <vt:lpstr> Contributions des PTF</vt:lpstr>
      <vt:lpstr>Merci de votre attention </vt:lpstr>
      <vt:lpstr>Politique de gratuité des soins : cibles, panier de soins et services couverts</vt:lpstr>
      <vt:lpstr>Politique de gratuité des soins : financement, gestion, contrôle </vt:lpstr>
      <vt:lpstr>Politique de gratuité des soins : quelques résultats</vt:lpstr>
      <vt:lpstr>Politique de gratuité des soins : forces  </vt:lpstr>
      <vt:lpstr>Politique de gratuité des soins : principales difficultés  </vt:lpstr>
      <vt:lpstr>Politique de gratuité des soins : questions et perspectives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 d’échanges sur l’achat stratégique des soins et des services de santé</dc:title>
  <dc:creator>Pierre YAMEOGO</dc:creator>
  <cp:lastModifiedBy>Pierre YAMEOGO</cp:lastModifiedBy>
  <cp:revision>38</cp:revision>
  <dcterms:created xsi:type="dcterms:W3CDTF">2017-10-02T09:21:19Z</dcterms:created>
  <dcterms:modified xsi:type="dcterms:W3CDTF">2017-10-05T08:41:27Z</dcterms:modified>
</cp:coreProperties>
</file>