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71" r:id="rId2"/>
    <p:sldId id="268" r:id="rId3"/>
    <p:sldId id="269" r:id="rId4"/>
    <p:sldId id="256" r:id="rId5"/>
    <p:sldId id="270" r:id="rId6"/>
    <p:sldId id="266"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2362" autoAdjust="0"/>
  </p:normalViewPr>
  <p:slideViewPr>
    <p:cSldViewPr>
      <p:cViewPr varScale="1">
        <p:scale>
          <a:sx n="108" d="100"/>
          <a:sy n="108" d="100"/>
        </p:scale>
        <p:origin x="-170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68C1C4-7F67-495D-9B9D-26378C6F8B63}" type="datetimeFigureOut">
              <a:rPr lang="fr-FR" smtClean="0"/>
              <a:t>11/05/2017</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56D263-4410-416B-870D-34721120BC7C}" type="slidenum">
              <a:rPr lang="fr-FR" smtClean="0"/>
              <a:t>‹Nr.›</a:t>
            </a:fld>
            <a:endParaRPr lang="fr-FR"/>
          </a:p>
        </p:txBody>
      </p:sp>
    </p:spTree>
    <p:extLst>
      <p:ext uri="{BB962C8B-B14F-4D97-AF65-F5344CB8AC3E}">
        <p14:creationId xmlns:p14="http://schemas.microsoft.com/office/powerpoint/2010/main" val="304542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Leadership for UHC Program </a:t>
            </a:r>
            <a:r>
              <a:rPr lang="en-US" sz="1200" b="0" i="0" u="none" strike="noStrike" kern="1200" baseline="0" dirty="0" smtClean="0">
                <a:solidFill>
                  <a:schemeClr val="tx1"/>
                </a:solidFill>
                <a:latin typeface="+mn-lt"/>
                <a:ea typeface="+mn-ea"/>
                <a:cs typeface="+mn-cs"/>
              </a:rPr>
              <a:t>is implemented as part of </a:t>
            </a:r>
            <a:r>
              <a:rPr lang="en-US" sz="1200" b="1" i="0" u="none" strike="noStrike" kern="1200" baseline="0" dirty="0" smtClean="0">
                <a:solidFill>
                  <a:schemeClr val="tx1"/>
                </a:solidFill>
                <a:latin typeface="+mn-lt"/>
                <a:ea typeface="+mn-ea"/>
                <a:cs typeface="+mn-cs"/>
              </a:rPr>
              <a:t>GIZ and World Bank’s</a:t>
            </a:r>
          </a:p>
          <a:p>
            <a:r>
              <a:rPr lang="en-US" sz="1200" b="0" i="0" u="none" strike="noStrike" kern="1200" baseline="0" dirty="0" smtClean="0">
                <a:solidFill>
                  <a:schemeClr val="tx1"/>
                </a:solidFill>
                <a:latin typeface="+mn-lt"/>
                <a:ea typeface="+mn-ea"/>
                <a:cs typeface="+mn-cs"/>
              </a:rPr>
              <a:t>collaboration in the </a:t>
            </a:r>
            <a:r>
              <a:rPr lang="en-US" sz="1200" b="1" i="0" u="none" strike="noStrike" kern="1200" baseline="0" dirty="0" smtClean="0">
                <a:solidFill>
                  <a:schemeClr val="tx1"/>
                </a:solidFill>
                <a:latin typeface="+mn-lt"/>
                <a:ea typeface="+mn-ea"/>
                <a:cs typeface="+mn-cs"/>
              </a:rPr>
              <a:t>Providing for Health (P4H) Network. </a:t>
            </a:r>
            <a:r>
              <a:rPr lang="en-US" sz="1200" b="0" i="0" u="none" strike="noStrike" kern="1200" baseline="0" dirty="0" smtClean="0">
                <a:solidFill>
                  <a:schemeClr val="tx1"/>
                </a:solidFill>
                <a:latin typeface="+mn-lt"/>
                <a:ea typeface="+mn-ea"/>
                <a:cs typeface="+mn-cs"/>
              </a:rPr>
              <a:t>P4H is a </a:t>
            </a:r>
            <a:r>
              <a:rPr lang="en-US" sz="1200" b="1" i="0" u="none" strike="noStrike" kern="1200" baseline="0" dirty="0" smtClean="0">
                <a:solidFill>
                  <a:schemeClr val="tx1"/>
                </a:solidFill>
                <a:latin typeface="+mn-lt"/>
                <a:ea typeface="+mn-ea"/>
                <a:cs typeface="+mn-cs"/>
              </a:rPr>
              <a:t>global network for</a:t>
            </a:r>
          </a:p>
          <a:p>
            <a:r>
              <a:rPr lang="en-US" sz="1200" b="1" i="0" u="none" strike="noStrike" kern="1200" baseline="0" dirty="0" smtClean="0">
                <a:solidFill>
                  <a:schemeClr val="tx1"/>
                </a:solidFill>
                <a:latin typeface="+mn-lt"/>
                <a:ea typeface="+mn-ea"/>
                <a:cs typeface="+mn-cs"/>
              </a:rPr>
              <a:t>UHC and Social Health Protection (SHP). </a:t>
            </a:r>
            <a:r>
              <a:rPr lang="en-US" sz="1200" b="0" i="0" u="none" strike="noStrike" kern="1200" baseline="0" dirty="0" smtClean="0">
                <a:solidFill>
                  <a:schemeClr val="tx1"/>
                </a:solidFill>
                <a:latin typeface="+mn-lt"/>
                <a:ea typeface="+mn-ea"/>
                <a:cs typeface="+mn-cs"/>
              </a:rPr>
              <a:t>Launched in 2007 as a G8 political initiative,</a:t>
            </a:r>
          </a:p>
          <a:p>
            <a:r>
              <a:rPr lang="en-US" sz="1200" b="0" i="0" u="none" strike="noStrike" kern="1200" baseline="0" dirty="0" smtClean="0">
                <a:solidFill>
                  <a:schemeClr val="tx1"/>
                </a:solidFill>
                <a:latin typeface="+mn-lt"/>
                <a:ea typeface="+mn-ea"/>
                <a:cs typeface="+mn-cs"/>
              </a:rPr>
              <a:t>it now comprises of the following members: African Development Bank (</a:t>
            </a:r>
            <a:r>
              <a:rPr lang="en-US" sz="1200" b="0" i="0" u="none" strike="noStrike" kern="1200" baseline="0" dirty="0" err="1" smtClean="0">
                <a:solidFill>
                  <a:schemeClr val="tx1"/>
                </a:solidFill>
                <a:latin typeface="+mn-lt"/>
                <a:ea typeface="+mn-ea"/>
                <a:cs typeface="+mn-cs"/>
              </a:rPr>
              <a:t>AfDB</a:t>
            </a:r>
            <a:r>
              <a:rPr lang="en-US" sz="1200" b="0" i="0" u="none" strike="noStrike" kern="1200" baseline="0" dirty="0" smtClean="0">
                <a:solidFill>
                  <a:schemeClr val="tx1"/>
                </a:solidFill>
                <a:latin typeface="+mn-lt"/>
                <a:ea typeface="+mn-ea"/>
                <a:cs typeface="+mn-cs"/>
              </a:rPr>
              <a:t>), Asian</a:t>
            </a:r>
          </a:p>
          <a:p>
            <a:r>
              <a:rPr lang="en-US" sz="1200" b="0" i="0" u="none" strike="noStrike" kern="1200" baseline="0" dirty="0" smtClean="0">
                <a:solidFill>
                  <a:schemeClr val="tx1"/>
                </a:solidFill>
                <a:latin typeface="+mn-lt"/>
                <a:ea typeface="+mn-ea"/>
                <a:cs typeface="+mn-cs"/>
              </a:rPr>
              <a:t>Development Bank (ADB), France, Germany, the Global Fund to Fight AIDS, Tuberculosis and Malaria (GFATM), International </a:t>
            </a:r>
            <a:r>
              <a:rPr lang="en-US" sz="1200" b="0" i="0" u="none" strike="noStrike" kern="1200" baseline="0" dirty="0" err="1" smtClean="0">
                <a:solidFill>
                  <a:schemeClr val="tx1"/>
                </a:solidFill>
                <a:latin typeface="+mn-lt"/>
                <a:ea typeface="+mn-ea"/>
                <a:cs typeface="+mn-cs"/>
              </a:rPr>
              <a:t>Labour</a:t>
            </a:r>
            <a:r>
              <a:rPr lang="en-US" sz="1200" b="0" i="0" u="none" strike="noStrike" kern="1200" baseline="0" dirty="0" smtClean="0">
                <a:solidFill>
                  <a:schemeClr val="tx1"/>
                </a:solidFill>
                <a:latin typeface="+mn-lt"/>
                <a:ea typeface="+mn-ea"/>
                <a:cs typeface="+mn-cs"/>
              </a:rPr>
              <a:t> Organization (ILO),</a:t>
            </a:r>
          </a:p>
          <a:p>
            <a:r>
              <a:rPr lang="en-US" sz="1200" b="0" i="0" u="none" strike="noStrike" kern="1200" baseline="0" dirty="0" smtClean="0">
                <a:solidFill>
                  <a:schemeClr val="tx1"/>
                </a:solidFill>
                <a:latin typeface="+mn-lt"/>
                <a:ea typeface="+mn-ea"/>
                <a:cs typeface="+mn-cs"/>
              </a:rPr>
              <a:t>Spain, Switzerland, USA, World Bank (WB), World Health Organization (WHO).</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Program is jointly designed and implemented by GIZ and the Leadership Learning,</a:t>
            </a:r>
          </a:p>
          <a:p>
            <a:r>
              <a:rPr lang="en-US" sz="1200" b="0" i="0" u="none" strike="noStrike" kern="1200" baseline="0" dirty="0" smtClean="0">
                <a:solidFill>
                  <a:schemeClr val="tx1"/>
                </a:solidFill>
                <a:latin typeface="+mn-lt"/>
                <a:ea typeface="+mn-ea"/>
                <a:cs typeface="+mn-cs"/>
              </a:rPr>
              <a:t>and Innovation (LLI) Vice Presidency of the World Bank Group (WBG). Both organizations</a:t>
            </a:r>
          </a:p>
          <a:p>
            <a:r>
              <a:rPr lang="en-US" sz="1200" b="0" i="0" u="none" strike="noStrike" kern="1200" baseline="0" dirty="0" smtClean="0">
                <a:solidFill>
                  <a:schemeClr val="tx1"/>
                </a:solidFill>
                <a:latin typeface="+mn-lt"/>
                <a:ea typeface="+mn-ea"/>
                <a:cs typeface="+mn-cs"/>
              </a:rPr>
              <a:t>have extensive experience in the field of UHC and in leadership development.</a:t>
            </a:r>
          </a:p>
          <a:p>
            <a:r>
              <a:rPr lang="en-US" sz="1200" b="0" i="0" u="none" strike="noStrike" kern="1200" baseline="0" dirty="0" smtClean="0">
                <a:solidFill>
                  <a:schemeClr val="tx1"/>
                </a:solidFill>
                <a:latin typeface="+mn-lt"/>
                <a:ea typeface="+mn-ea"/>
                <a:cs typeface="+mn-cs"/>
              </a:rPr>
              <a:t>At GIZ, the Sector Project P4H and the Leadership Group at the Academy for International</a:t>
            </a:r>
          </a:p>
          <a:p>
            <a:r>
              <a:rPr lang="en-US" sz="1200" b="0" i="0" u="none" strike="noStrike" kern="1200" baseline="0" dirty="0" smtClean="0">
                <a:solidFill>
                  <a:schemeClr val="tx1"/>
                </a:solidFill>
                <a:latin typeface="+mn-lt"/>
                <a:ea typeface="+mn-ea"/>
                <a:cs typeface="+mn-cs"/>
              </a:rPr>
              <a:t>Cooperation (AIZ) are involved; at the World Bank, the LLI and the Global</a:t>
            </a:r>
          </a:p>
          <a:p>
            <a:r>
              <a:rPr lang="de-DE" sz="1200" b="0" i="0" u="none" strike="noStrike" kern="1200" baseline="0" dirty="0" err="1" smtClean="0">
                <a:solidFill>
                  <a:schemeClr val="tx1"/>
                </a:solidFill>
                <a:latin typeface="+mn-lt"/>
                <a:ea typeface="+mn-ea"/>
                <a:cs typeface="+mn-cs"/>
              </a:rPr>
              <a:t>Health</a:t>
            </a:r>
            <a:r>
              <a:rPr lang="de-DE" sz="1200" b="0" i="0" u="none" strike="noStrike" kern="1200" baseline="0" dirty="0" smtClean="0">
                <a:solidFill>
                  <a:schemeClr val="tx1"/>
                </a:solidFill>
                <a:latin typeface="+mn-lt"/>
                <a:ea typeface="+mn-ea"/>
                <a:cs typeface="+mn-cs"/>
              </a:rPr>
              <a:t> Practice </a:t>
            </a:r>
            <a:r>
              <a:rPr lang="de-DE" sz="1200" b="0" i="0" u="none" strike="noStrike" kern="1200" baseline="0" dirty="0" err="1" smtClean="0">
                <a:solidFill>
                  <a:schemeClr val="tx1"/>
                </a:solidFill>
                <a:latin typeface="+mn-lt"/>
                <a:ea typeface="+mn-ea"/>
                <a:cs typeface="+mn-cs"/>
              </a:rPr>
              <a:t>are</a:t>
            </a:r>
            <a:r>
              <a:rPr lang="de-DE" sz="1200" b="0" i="0" u="none" strike="noStrike" kern="1200" baseline="0" dirty="0" smtClean="0">
                <a:solidFill>
                  <a:schemeClr val="tx1"/>
                </a:solidFill>
                <a:latin typeface="+mn-lt"/>
                <a:ea typeface="+mn-ea"/>
                <a:cs typeface="+mn-cs"/>
              </a:rPr>
              <a:t> </a:t>
            </a:r>
            <a:r>
              <a:rPr lang="de-DE" sz="1200" b="0" i="0" u="none" strike="noStrike" kern="1200" baseline="0" dirty="0" err="1" smtClean="0">
                <a:solidFill>
                  <a:schemeClr val="tx1"/>
                </a:solidFill>
                <a:latin typeface="+mn-lt"/>
                <a:ea typeface="+mn-ea"/>
                <a:cs typeface="+mn-cs"/>
              </a:rPr>
              <a:t>partners</a:t>
            </a:r>
            <a:r>
              <a:rPr lang="de-DE" sz="1200" b="0" i="0" u="none" strike="noStrike" kern="1200" baseline="0" dirty="0" smtClean="0">
                <a:solidFill>
                  <a:schemeClr val="tx1"/>
                </a:solidFill>
                <a:latin typeface="+mn-lt"/>
                <a:ea typeface="+mn-ea"/>
                <a:cs typeface="+mn-cs"/>
              </a:rPr>
              <a:t>.</a:t>
            </a:r>
            <a:endParaRPr lang="de-DE" dirty="0" smtClean="0"/>
          </a:p>
          <a:p>
            <a:endParaRPr lang="en-US" dirty="0"/>
          </a:p>
        </p:txBody>
      </p:sp>
      <p:sp>
        <p:nvSpPr>
          <p:cNvPr id="4" name="Foliennummernplatzhalter 3"/>
          <p:cNvSpPr>
            <a:spLocks noGrp="1"/>
          </p:cNvSpPr>
          <p:nvPr>
            <p:ph type="sldNum" sz="quarter" idx="10"/>
          </p:nvPr>
        </p:nvSpPr>
        <p:spPr/>
        <p:txBody>
          <a:bodyPr/>
          <a:lstStyle/>
          <a:p>
            <a:fld id="{FBFD7B08-AD7B-484C-B935-2A53D6F29915}" type="slidenum">
              <a:rPr lang="de-DE" smtClean="0"/>
              <a:t>1</a:t>
            </a:fld>
            <a:endParaRPr lang="de-DE"/>
          </a:p>
        </p:txBody>
      </p:sp>
    </p:spTree>
    <p:extLst>
      <p:ext uri="{BB962C8B-B14F-4D97-AF65-F5344CB8AC3E}">
        <p14:creationId xmlns:p14="http://schemas.microsoft.com/office/powerpoint/2010/main" val="3801270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91268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1414438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1948666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292762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4282805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572133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363570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433380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3452600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272811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FD06E2F-1632-4B9E-B7F5-449BEA04BB40}" type="datetimeFigureOut">
              <a:rPr lang="en-GB" smtClean="0"/>
              <a:pPr/>
              <a:t>11/05/2017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9902BC-BE79-4D32-B388-D435E10647EA}" type="slidenum">
              <a:rPr lang="en-GB" smtClean="0"/>
              <a:pPr/>
              <a:t>‹Nr.›</a:t>
            </a:fld>
            <a:endParaRPr lang="en-GB"/>
          </a:p>
        </p:txBody>
      </p:sp>
    </p:spTree>
    <p:extLst>
      <p:ext uri="{BB962C8B-B14F-4D97-AF65-F5344CB8AC3E}">
        <p14:creationId xmlns:p14="http://schemas.microsoft.com/office/powerpoint/2010/main" val="1924726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06E2F-1632-4B9E-B7F5-449BEA04BB40}" type="datetimeFigureOut">
              <a:rPr lang="en-GB" smtClean="0"/>
              <a:pPr/>
              <a:t>11/05/2017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902BC-BE79-4D32-B388-D435E10647EA}" type="slidenum">
              <a:rPr lang="en-GB" smtClean="0"/>
              <a:pPr/>
              <a:t>‹Nr.›</a:t>
            </a:fld>
            <a:endParaRPr lang="en-GB"/>
          </a:p>
        </p:txBody>
      </p:sp>
    </p:spTree>
    <p:extLst>
      <p:ext uri="{BB962C8B-B14F-4D97-AF65-F5344CB8AC3E}">
        <p14:creationId xmlns:p14="http://schemas.microsoft.com/office/powerpoint/2010/main" val="3049106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635896" y="6071319"/>
            <a:ext cx="2312035" cy="454025"/>
          </a:xfrm>
          <a:prstGeom prst="rect">
            <a:avLst/>
          </a:prstGeom>
        </p:spPr>
      </p:pic>
      <p:pic>
        <p:nvPicPr>
          <p:cNvPr id="6"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880" y="5939932"/>
            <a:ext cx="2268284" cy="945452"/>
          </a:xfrm>
          <a:prstGeom prst="rect">
            <a:avLst/>
          </a:prstGeom>
        </p:spPr>
      </p:pic>
      <p:pic>
        <p:nvPicPr>
          <p:cNvPr id="7" name="Picture 10"/>
          <p:cNvPicPr>
            <a:picLocks noChangeAspect="1"/>
          </p:cNvPicPr>
          <p:nvPr/>
        </p:nvPicPr>
        <p:blipFill>
          <a:blip r:embed="rId5"/>
          <a:stretch>
            <a:fillRect/>
          </a:stretch>
        </p:blipFill>
        <p:spPr>
          <a:xfrm>
            <a:off x="7452319" y="6109483"/>
            <a:ext cx="1245108" cy="343853"/>
          </a:xfrm>
          <a:prstGeom prst="rect">
            <a:avLst/>
          </a:prstGeom>
        </p:spPr>
      </p:pic>
      <p:pic>
        <p:nvPicPr>
          <p:cNvPr id="3" name="Picture 2" descr="C:\Users\scheer_dav\Documents\02 - Leadership for UHC\09 - Logos\L4UHC-Brosch++re Afrika-FR-Titel-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1"/>
            <a:ext cx="9137523" cy="501317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2419539" y="3789040"/>
            <a:ext cx="7056784"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smtClean="0">
                <a:solidFill>
                  <a:schemeClr val="tx2"/>
                </a:solidFill>
              </a:rPr>
              <a:t>Tunisie</a:t>
            </a:r>
            <a:r>
              <a:rPr lang="en-US" sz="3200" b="1" dirty="0" smtClean="0">
                <a:solidFill>
                  <a:schemeClr val="tx2"/>
                </a:solidFill>
              </a:rPr>
              <a:t> – </a:t>
            </a:r>
            <a:r>
              <a:rPr lang="en-US" sz="3200" b="1" dirty="0" err="1" smtClean="0">
                <a:solidFill>
                  <a:schemeClr val="tx2"/>
                </a:solidFill>
              </a:rPr>
              <a:t>défis</a:t>
            </a:r>
            <a:r>
              <a:rPr lang="en-US" sz="3200" b="1" dirty="0" smtClean="0">
                <a:solidFill>
                  <a:schemeClr val="tx2"/>
                </a:solidFill>
              </a:rPr>
              <a:t> </a:t>
            </a:r>
            <a:r>
              <a:rPr lang="en-US" sz="3200" b="1" dirty="0" err="1" smtClean="0">
                <a:solidFill>
                  <a:schemeClr val="tx2"/>
                </a:solidFill>
              </a:rPr>
              <a:t>actuels</a:t>
            </a:r>
            <a:r>
              <a:rPr lang="en-US" sz="3200" b="1" dirty="0" smtClean="0">
                <a:solidFill>
                  <a:schemeClr val="tx2"/>
                </a:solidFill>
              </a:rPr>
              <a:t> </a:t>
            </a:r>
            <a:r>
              <a:rPr lang="en-US" sz="3200" b="1" dirty="0" err="1" smtClean="0">
                <a:solidFill>
                  <a:schemeClr val="tx2"/>
                </a:solidFill>
              </a:rPr>
              <a:t>dans</a:t>
            </a:r>
            <a:r>
              <a:rPr lang="en-US" sz="3200" b="1" dirty="0" smtClean="0">
                <a:solidFill>
                  <a:schemeClr val="tx2"/>
                </a:solidFill>
              </a:rPr>
              <a:t> la </a:t>
            </a:r>
            <a:r>
              <a:rPr lang="en-US" sz="3200" b="1" dirty="0" err="1" smtClean="0">
                <a:solidFill>
                  <a:schemeClr val="tx2"/>
                </a:solidFill>
              </a:rPr>
              <a:t>politique</a:t>
            </a:r>
            <a:r>
              <a:rPr lang="en-US" sz="3200" b="1" dirty="0" smtClean="0">
                <a:solidFill>
                  <a:schemeClr val="tx2"/>
                </a:solidFill>
              </a:rPr>
              <a:t> de </a:t>
            </a:r>
            <a:r>
              <a:rPr lang="en-US" sz="3200" b="1" dirty="0" err="1" smtClean="0">
                <a:solidFill>
                  <a:schemeClr val="tx2"/>
                </a:solidFill>
              </a:rPr>
              <a:t>financement</a:t>
            </a:r>
            <a:r>
              <a:rPr lang="en-US" sz="3200" b="1" dirty="0" smtClean="0">
                <a:solidFill>
                  <a:schemeClr val="tx2"/>
                </a:solidFill>
              </a:rPr>
              <a:t> de la santé pour la CSU</a:t>
            </a:r>
            <a:endParaRPr lang="fr-FR" sz="3200" b="1" dirty="0">
              <a:solidFill>
                <a:schemeClr val="tx2"/>
              </a:solidFill>
            </a:endParaRPr>
          </a:p>
        </p:txBody>
      </p:sp>
      <p:sp>
        <p:nvSpPr>
          <p:cNvPr id="9" name="Title 3"/>
          <p:cNvSpPr txBox="1">
            <a:spLocks/>
          </p:cNvSpPr>
          <p:nvPr/>
        </p:nvSpPr>
        <p:spPr>
          <a:xfrm>
            <a:off x="827584" y="5301208"/>
            <a:ext cx="7772400" cy="461913"/>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1" u="none" strike="noStrike" kern="1200" cap="none" spc="0" normalizeH="0" baseline="0" noProof="0" dirty="0" smtClean="0">
                <a:ln>
                  <a:noFill/>
                </a:ln>
                <a:solidFill>
                  <a:schemeClr val="accent6"/>
                </a:solidFill>
                <a:effectLst/>
                <a:uLnTx/>
                <a:uFillTx/>
                <a:latin typeface="+mj-lt"/>
                <a:ea typeface="+mj-ea"/>
                <a:cs typeface="+mj-cs"/>
              </a:rPr>
              <a:t>Benoit </a:t>
            </a:r>
            <a:r>
              <a:rPr kumimoji="0" lang="en-US" b="1" i="1" u="none" strike="noStrike" kern="1200" cap="none" spc="0" normalizeH="0" baseline="0" noProof="0" dirty="0" err="1" smtClean="0">
                <a:ln>
                  <a:noFill/>
                </a:ln>
                <a:solidFill>
                  <a:schemeClr val="accent6"/>
                </a:solidFill>
                <a:effectLst/>
                <a:uLnTx/>
                <a:uFillTx/>
                <a:latin typeface="+mj-lt"/>
                <a:ea typeface="+mj-ea"/>
                <a:cs typeface="+mj-cs"/>
              </a:rPr>
              <a:t>Mathivet</a:t>
            </a:r>
            <a:r>
              <a:rPr kumimoji="0" lang="en-US" b="1" i="1" u="none" strike="noStrike" kern="1200" cap="none" spc="0" normalizeH="0" baseline="0" noProof="0" dirty="0" smtClean="0">
                <a:ln>
                  <a:noFill/>
                </a:ln>
                <a:solidFill>
                  <a:schemeClr val="accent6"/>
                </a:solidFill>
                <a:effectLst/>
                <a:uLnTx/>
                <a:uFillTx/>
                <a:latin typeface="+mj-lt"/>
                <a:ea typeface="+mj-ea"/>
                <a:cs typeface="+mj-cs"/>
              </a:rPr>
              <a:t>, </a:t>
            </a:r>
            <a:r>
              <a:rPr kumimoji="0" lang="en-US" b="1" i="1" u="none" strike="noStrike" kern="1200" cap="none" spc="0" normalizeH="0" baseline="0" noProof="0" dirty="0" err="1" smtClean="0">
                <a:ln>
                  <a:noFill/>
                </a:ln>
                <a:solidFill>
                  <a:schemeClr val="accent6"/>
                </a:solidFill>
                <a:effectLst/>
                <a:uLnTx/>
                <a:uFillTx/>
                <a:latin typeface="+mj-lt"/>
                <a:ea typeface="+mj-ea"/>
                <a:cs typeface="+mj-cs"/>
              </a:rPr>
              <a:t>Conseiller</a:t>
            </a:r>
            <a:r>
              <a:rPr kumimoji="0" lang="en-US" b="1" i="1" u="none" strike="noStrike" kern="1200" cap="none" spc="0" normalizeH="0" noProof="0" dirty="0" smtClean="0">
                <a:ln>
                  <a:noFill/>
                </a:ln>
                <a:solidFill>
                  <a:schemeClr val="accent6"/>
                </a:solidFill>
                <a:effectLst/>
                <a:uLnTx/>
                <a:uFillTx/>
                <a:latin typeface="+mj-lt"/>
                <a:ea typeface="+mj-ea"/>
                <a:cs typeface="+mj-cs"/>
              </a:rPr>
              <a:t> </a:t>
            </a:r>
            <a:r>
              <a:rPr kumimoji="0" lang="en-US" b="1" i="1" u="none" strike="noStrike" kern="1200" cap="none" spc="0" normalizeH="0" noProof="0" dirty="0" err="1" smtClean="0">
                <a:ln>
                  <a:noFill/>
                </a:ln>
                <a:solidFill>
                  <a:schemeClr val="accent6"/>
                </a:solidFill>
                <a:effectLst/>
                <a:uLnTx/>
                <a:uFillTx/>
                <a:latin typeface="+mj-lt"/>
                <a:ea typeface="+mj-ea"/>
                <a:cs typeface="+mj-cs"/>
              </a:rPr>
              <a:t>en</a:t>
            </a:r>
            <a:r>
              <a:rPr kumimoji="0" lang="en-US" b="1" i="1" u="none" strike="noStrike" kern="1200" cap="none" spc="0" normalizeH="0" noProof="0" dirty="0" smtClean="0">
                <a:ln>
                  <a:noFill/>
                </a:ln>
                <a:solidFill>
                  <a:schemeClr val="accent6"/>
                </a:solidFill>
                <a:effectLst/>
                <a:uLnTx/>
                <a:uFillTx/>
                <a:latin typeface="+mj-lt"/>
                <a:ea typeface="+mj-ea"/>
                <a:cs typeface="+mj-cs"/>
              </a:rPr>
              <a:t> </a:t>
            </a:r>
            <a:r>
              <a:rPr kumimoji="0" lang="en-US" b="1" i="1" u="none" strike="noStrike" kern="1200" cap="none" spc="0" normalizeH="0" noProof="0" dirty="0" err="1" smtClean="0">
                <a:ln>
                  <a:noFill/>
                </a:ln>
                <a:solidFill>
                  <a:schemeClr val="accent6"/>
                </a:solidFill>
                <a:effectLst/>
                <a:uLnTx/>
                <a:uFillTx/>
                <a:latin typeface="+mj-lt"/>
                <a:ea typeface="+mj-ea"/>
                <a:cs typeface="+mj-cs"/>
              </a:rPr>
              <a:t>système</a:t>
            </a:r>
            <a:r>
              <a:rPr kumimoji="0" lang="en-US" b="1" i="1" u="none" strike="noStrike" kern="1200" cap="none" spc="0" normalizeH="0" noProof="0" dirty="0" smtClean="0">
                <a:ln>
                  <a:noFill/>
                </a:ln>
                <a:solidFill>
                  <a:schemeClr val="accent6"/>
                </a:solidFill>
                <a:effectLst/>
                <a:uLnTx/>
                <a:uFillTx/>
                <a:latin typeface="+mj-lt"/>
                <a:ea typeface="+mj-ea"/>
                <a:cs typeface="+mj-cs"/>
              </a:rPr>
              <a:t> de santé, OMS (Tunis)</a:t>
            </a:r>
            <a:endParaRPr kumimoji="0" lang="fr-FR" b="0" i="1" u="none" strike="noStrike" kern="1200" cap="none" spc="0" normalizeH="0" baseline="0" noProof="0" dirty="0">
              <a:ln>
                <a:noFill/>
              </a:ln>
              <a:solidFill>
                <a:schemeClr val="accent6"/>
              </a:solidFill>
              <a:effectLst/>
              <a:uLnTx/>
              <a:uFillTx/>
              <a:latin typeface="+mj-lt"/>
              <a:ea typeface="+mj-ea"/>
              <a:cs typeface="+mj-cs"/>
            </a:endParaRPr>
          </a:p>
        </p:txBody>
      </p:sp>
    </p:spTree>
    <p:extLst>
      <p:ext uri="{BB962C8B-B14F-4D97-AF65-F5344CB8AC3E}">
        <p14:creationId xmlns:p14="http://schemas.microsoft.com/office/powerpoint/2010/main" val="1250171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4624"/>
            <a:ext cx="8712968" cy="1143000"/>
          </a:xfrm>
        </p:spPr>
        <p:txBody>
          <a:bodyPr>
            <a:noAutofit/>
          </a:bodyPr>
          <a:lstStyle/>
          <a:p>
            <a:r>
              <a:rPr lang="fr-FR" sz="2800" b="1" dirty="0" smtClean="0">
                <a:solidFill>
                  <a:schemeClr val="accent6"/>
                </a:solidFill>
              </a:rPr>
              <a:t>CSU, où en est la Tunisie? </a:t>
            </a:r>
            <a:endParaRPr lang="fr-FR" sz="2800" b="1" dirty="0">
              <a:solidFill>
                <a:schemeClr val="tx2"/>
              </a:solidFill>
            </a:endParaRPr>
          </a:p>
        </p:txBody>
      </p:sp>
      <p:sp>
        <p:nvSpPr>
          <p:cNvPr id="3" name="Content Placeholder 2"/>
          <p:cNvSpPr>
            <a:spLocks noGrp="1"/>
          </p:cNvSpPr>
          <p:nvPr>
            <p:ph idx="1"/>
          </p:nvPr>
        </p:nvSpPr>
        <p:spPr>
          <a:xfrm>
            <a:off x="467544" y="908720"/>
            <a:ext cx="8229600" cy="5832648"/>
          </a:xfrm>
        </p:spPr>
        <p:txBody>
          <a:bodyPr>
            <a:normAutofit fontScale="85000" lnSpcReduction="20000"/>
          </a:bodyPr>
          <a:lstStyle/>
          <a:p>
            <a:r>
              <a:rPr lang="fr-FR" dirty="0" smtClean="0">
                <a:solidFill>
                  <a:schemeClr val="accent6"/>
                </a:solidFill>
              </a:rPr>
              <a:t>Un engagement de longue date </a:t>
            </a:r>
            <a:r>
              <a:rPr lang="fr-FR" dirty="0" smtClean="0">
                <a:solidFill>
                  <a:schemeClr val="tx2"/>
                </a:solidFill>
              </a:rPr>
              <a:t>à faire de la santé un droit, au delà d‘une approche liée au statut d‘employé, réaffirmé par la nouvelle constitution de 2014 (art. 38) et le Livre Blanc pour une meilleure santé en Tunisie .</a:t>
            </a:r>
          </a:p>
          <a:p>
            <a:r>
              <a:rPr lang="fr-FR" dirty="0" smtClean="0">
                <a:solidFill>
                  <a:schemeClr val="tx2"/>
                </a:solidFill>
              </a:rPr>
              <a:t>Un système fondé sur la </a:t>
            </a:r>
            <a:r>
              <a:rPr lang="fr-FR" dirty="0" smtClean="0">
                <a:solidFill>
                  <a:schemeClr val="accent6"/>
                </a:solidFill>
              </a:rPr>
              <a:t>solidarité</a:t>
            </a:r>
            <a:r>
              <a:rPr lang="fr-FR" dirty="0" smtClean="0">
                <a:solidFill>
                  <a:schemeClr val="tx2"/>
                </a:solidFill>
              </a:rPr>
              <a:t>,</a:t>
            </a:r>
            <a:r>
              <a:rPr lang="fr-FR" dirty="0" smtClean="0">
                <a:solidFill>
                  <a:schemeClr val="accent6"/>
                </a:solidFill>
              </a:rPr>
              <a:t> </a:t>
            </a:r>
            <a:r>
              <a:rPr lang="fr-FR" dirty="0" smtClean="0">
                <a:solidFill>
                  <a:schemeClr val="tx2"/>
                </a:solidFill>
              </a:rPr>
              <a:t>avec </a:t>
            </a:r>
            <a:r>
              <a:rPr lang="fr-FR" dirty="0" smtClean="0">
                <a:solidFill>
                  <a:schemeClr val="accent6"/>
                </a:solidFill>
              </a:rPr>
              <a:t>un niveau élevé de couverture de la population, </a:t>
            </a:r>
            <a:r>
              <a:rPr lang="fr-FR" dirty="0" smtClean="0">
                <a:solidFill>
                  <a:schemeClr val="tx2"/>
                </a:solidFill>
              </a:rPr>
              <a:t>par la combinaison de deux régimes: un contributif, la CNAM et l’autre non contributif, financé par l‘impôt et dédié aux plus vulnérables: les AMG (</a:t>
            </a:r>
            <a:r>
              <a:rPr lang="fr-FR" dirty="0" smtClean="0">
                <a:solidFill>
                  <a:schemeClr val="accent6"/>
                </a:solidFill>
              </a:rPr>
              <a:t>85-92%</a:t>
            </a:r>
            <a:r>
              <a:rPr lang="fr-FR" dirty="0" smtClean="0">
                <a:solidFill>
                  <a:schemeClr val="tx2"/>
                </a:solidFill>
              </a:rPr>
              <a:t> de la population couverte en tout).</a:t>
            </a:r>
          </a:p>
          <a:p>
            <a:r>
              <a:rPr lang="fr-FR" dirty="0" smtClean="0">
                <a:solidFill>
                  <a:schemeClr val="tx2"/>
                </a:solidFill>
              </a:rPr>
              <a:t>Un niveau de financement public </a:t>
            </a:r>
            <a:r>
              <a:rPr lang="fr-FR" dirty="0">
                <a:solidFill>
                  <a:schemeClr val="accent6"/>
                </a:solidFill>
              </a:rPr>
              <a:t>à-</a:t>
            </a:r>
            <a:r>
              <a:rPr lang="fr-FR" dirty="0" smtClean="0">
                <a:solidFill>
                  <a:schemeClr val="accent6"/>
                </a:solidFill>
              </a:rPr>
              <a:t>même d‘assurer l‘essentiel</a:t>
            </a:r>
            <a:r>
              <a:rPr lang="fr-FR" dirty="0" smtClean="0">
                <a:solidFill>
                  <a:schemeClr val="tx2"/>
                </a:solidFill>
              </a:rPr>
              <a:t> et même au-delà (170-180 USD/hab./an).</a:t>
            </a:r>
          </a:p>
          <a:p>
            <a:r>
              <a:rPr lang="fr-FR" dirty="0" smtClean="0">
                <a:solidFill>
                  <a:schemeClr val="tx2"/>
                </a:solidFill>
              </a:rPr>
              <a:t>Un réseau de services de santé relativement dense aux missions bien hiérarchisées, </a:t>
            </a:r>
            <a:r>
              <a:rPr lang="fr-FR" dirty="0" smtClean="0">
                <a:solidFill>
                  <a:schemeClr val="accent6"/>
                </a:solidFill>
              </a:rPr>
              <a:t>pouvant garantir un accès géographique adéquat</a:t>
            </a:r>
            <a:r>
              <a:rPr lang="fr-FR" dirty="0" smtClean="0">
                <a:solidFill>
                  <a:schemeClr val="tx2"/>
                </a:solidFill>
              </a:rPr>
              <a:t>.</a:t>
            </a:r>
          </a:p>
        </p:txBody>
      </p:sp>
      <p:sp>
        <p:nvSpPr>
          <p:cNvPr id="4" name="TextBox 3"/>
          <p:cNvSpPr txBox="1"/>
          <p:nvPr/>
        </p:nvSpPr>
        <p:spPr>
          <a:xfrm>
            <a:off x="0" y="6402814"/>
            <a:ext cx="6876764" cy="338554"/>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tx2">
                    <a:lumMod val="60000"/>
                    <a:lumOff val="40000"/>
                  </a:schemeClr>
                </a:solidFill>
              </a:rPr>
              <a:t>Leadership </a:t>
            </a:r>
            <a:r>
              <a:rPr lang="de-DE" sz="1600" dirty="0" err="1" smtClean="0">
                <a:solidFill>
                  <a:schemeClr val="tx2">
                    <a:lumMod val="60000"/>
                    <a:lumOff val="40000"/>
                  </a:schemeClr>
                </a:solidFill>
              </a:rPr>
              <a:t>pour</a:t>
            </a:r>
            <a:r>
              <a:rPr lang="de-DE" sz="1600" dirty="0" smtClean="0">
                <a:solidFill>
                  <a:schemeClr val="tx2">
                    <a:lumMod val="60000"/>
                    <a:lumOff val="40000"/>
                  </a:schemeClr>
                </a:solidFill>
              </a:rPr>
              <a:t> la </a:t>
            </a:r>
            <a:r>
              <a:rPr lang="de-DE" sz="1600" dirty="0" err="1" smtClean="0">
                <a:solidFill>
                  <a:schemeClr val="tx2">
                    <a:lumMod val="60000"/>
                    <a:lumOff val="40000"/>
                  </a:schemeClr>
                </a:solidFill>
              </a:rPr>
              <a:t>Couverture</a:t>
            </a:r>
            <a:r>
              <a:rPr lang="de-DE" sz="1600" dirty="0" smtClean="0">
                <a:solidFill>
                  <a:schemeClr val="tx2">
                    <a:lumMod val="60000"/>
                    <a:lumOff val="40000"/>
                  </a:schemeClr>
                </a:solidFill>
              </a:rPr>
              <a:t> </a:t>
            </a:r>
            <a:r>
              <a:rPr lang="de-DE" sz="1600" dirty="0" err="1" smtClean="0">
                <a:solidFill>
                  <a:schemeClr val="tx2">
                    <a:lumMod val="60000"/>
                    <a:lumOff val="40000"/>
                  </a:schemeClr>
                </a:solidFill>
              </a:rPr>
              <a:t>Santé</a:t>
            </a:r>
            <a:r>
              <a:rPr lang="de-DE" sz="1600" dirty="0" smtClean="0">
                <a:solidFill>
                  <a:schemeClr val="tx2">
                    <a:lumMod val="60000"/>
                    <a:lumOff val="40000"/>
                  </a:schemeClr>
                </a:solidFill>
              </a:rPr>
              <a:t> Universelle (CSU), Tunis, </a:t>
            </a:r>
            <a:r>
              <a:rPr lang="de-DE" sz="1600" dirty="0" err="1" smtClean="0">
                <a:solidFill>
                  <a:schemeClr val="tx2">
                    <a:lumMod val="60000"/>
                    <a:lumOff val="40000"/>
                  </a:schemeClr>
                </a:solidFill>
              </a:rPr>
              <a:t>Novembre</a:t>
            </a:r>
            <a:r>
              <a:rPr lang="de-DE" sz="1600" dirty="0" smtClean="0">
                <a:solidFill>
                  <a:schemeClr val="tx2">
                    <a:lumMod val="60000"/>
                    <a:lumOff val="40000"/>
                  </a:schemeClr>
                </a:solidFill>
              </a:rPr>
              <a:t> 2016</a:t>
            </a:r>
            <a:endParaRPr lang="en-US" sz="16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8880"/>
            <a:ext cx="9144000" cy="1143000"/>
          </a:xfrm>
        </p:spPr>
        <p:txBody>
          <a:bodyPr>
            <a:noAutofit/>
          </a:bodyPr>
          <a:lstStyle/>
          <a:p>
            <a:r>
              <a:rPr lang="fr-FR" sz="2800" b="1" dirty="0" smtClean="0">
                <a:solidFill>
                  <a:schemeClr val="accent6"/>
                </a:solidFill>
              </a:rPr>
              <a:t>Mais: </a:t>
            </a:r>
            <a:r>
              <a:rPr lang="fr-FR" sz="2800" b="1" dirty="0" smtClean="0">
                <a:solidFill>
                  <a:schemeClr val="tx2"/>
                </a:solidFill>
              </a:rPr>
              <a:t>paradoxalement, </a:t>
            </a:r>
            <a:r>
              <a:rPr lang="fr-FR" sz="2800" b="1" dirty="0" smtClean="0">
                <a:solidFill>
                  <a:schemeClr val="accent6"/>
                </a:solidFill>
              </a:rPr>
              <a:t>les paiements directs des patients représentent toujours une forte proportion des dépenses totales de santé </a:t>
            </a:r>
            <a:r>
              <a:rPr lang="fr-FR" sz="2800" b="1" dirty="0" smtClean="0">
                <a:solidFill>
                  <a:schemeClr val="tx2"/>
                </a:solidFill>
              </a:rPr>
              <a:t>(</a:t>
            </a:r>
            <a:r>
              <a:rPr lang="fr-FR" sz="2800" b="1" dirty="0" smtClean="0">
                <a:solidFill>
                  <a:schemeClr val="accent6"/>
                </a:solidFill>
              </a:rPr>
              <a:t>37.5%</a:t>
            </a:r>
            <a:r>
              <a:rPr lang="fr-FR" sz="2800" b="1" dirty="0" smtClean="0">
                <a:solidFill>
                  <a:schemeClr val="tx2"/>
                </a:solidFill>
              </a:rPr>
              <a:t> selon les CNS 2013), et </a:t>
            </a:r>
            <a:r>
              <a:rPr lang="fr-FR" sz="2800" b="1" dirty="0" smtClean="0">
                <a:solidFill>
                  <a:schemeClr val="accent6"/>
                </a:solidFill>
              </a:rPr>
              <a:t>1.8% des ménages </a:t>
            </a:r>
            <a:r>
              <a:rPr lang="fr-FR" sz="2800" b="1" dirty="0">
                <a:solidFill>
                  <a:schemeClr val="accent6"/>
                </a:solidFill>
              </a:rPr>
              <a:t>t</a:t>
            </a:r>
            <a:r>
              <a:rPr lang="fr-FR" sz="2800" b="1" dirty="0" smtClean="0">
                <a:solidFill>
                  <a:schemeClr val="accent6"/>
                </a:solidFill>
              </a:rPr>
              <a:t>unisiens font encore face à des dépenses catastrophiques en santé</a:t>
            </a:r>
            <a:r>
              <a:rPr lang="fr-FR" sz="2800" b="1" dirty="0" smtClean="0">
                <a:solidFill>
                  <a:schemeClr val="tx2"/>
                </a:solidFill>
              </a:rPr>
              <a:t>.</a:t>
            </a:r>
            <a:br>
              <a:rPr lang="fr-FR" sz="2800" b="1" dirty="0" smtClean="0">
                <a:solidFill>
                  <a:schemeClr val="tx2"/>
                </a:solidFill>
              </a:rPr>
            </a:br>
            <a:r>
              <a:rPr lang="fr-FR" sz="2800" b="1" dirty="0" smtClean="0">
                <a:solidFill>
                  <a:schemeClr val="tx2"/>
                </a:solidFill>
              </a:rPr>
              <a:t/>
            </a:r>
            <a:br>
              <a:rPr lang="fr-FR" sz="2800" b="1" dirty="0" smtClean="0">
                <a:solidFill>
                  <a:schemeClr val="tx2"/>
                </a:solidFill>
              </a:rPr>
            </a:br>
            <a:r>
              <a:rPr lang="fr-FR" sz="2800" b="1" dirty="0" smtClean="0">
                <a:solidFill>
                  <a:schemeClr val="tx2"/>
                </a:solidFill>
              </a:rPr>
              <a:t>  Le niveau de protection financière des ménages tunisiens est donc </a:t>
            </a:r>
            <a:r>
              <a:rPr lang="fr-FR" sz="2800" b="1" dirty="0" smtClean="0">
                <a:solidFill>
                  <a:schemeClr val="accent6"/>
                </a:solidFill>
              </a:rPr>
              <a:t>encore perfectible</a:t>
            </a:r>
            <a:r>
              <a:rPr lang="fr-FR" sz="2800" b="1" dirty="0" smtClean="0">
                <a:solidFill>
                  <a:schemeClr val="tx2"/>
                </a:solidFill>
              </a:rPr>
              <a:t>.</a:t>
            </a:r>
            <a:endParaRPr lang="fr-FR" sz="2800" b="1" dirty="0">
              <a:solidFill>
                <a:schemeClr val="tx2"/>
              </a:solidFill>
            </a:endParaRPr>
          </a:p>
        </p:txBody>
      </p:sp>
      <p:sp>
        <p:nvSpPr>
          <p:cNvPr id="5" name="TextBox 3"/>
          <p:cNvSpPr txBox="1"/>
          <p:nvPr/>
        </p:nvSpPr>
        <p:spPr>
          <a:xfrm>
            <a:off x="0" y="6402814"/>
            <a:ext cx="6876764" cy="338554"/>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tx2">
                    <a:lumMod val="60000"/>
                    <a:lumOff val="40000"/>
                  </a:schemeClr>
                </a:solidFill>
              </a:rPr>
              <a:t>Leadership </a:t>
            </a:r>
            <a:r>
              <a:rPr lang="de-DE" sz="1600" dirty="0" err="1" smtClean="0">
                <a:solidFill>
                  <a:schemeClr val="tx2">
                    <a:lumMod val="60000"/>
                    <a:lumOff val="40000"/>
                  </a:schemeClr>
                </a:solidFill>
              </a:rPr>
              <a:t>pour</a:t>
            </a:r>
            <a:r>
              <a:rPr lang="de-DE" sz="1600" dirty="0" smtClean="0">
                <a:solidFill>
                  <a:schemeClr val="tx2">
                    <a:lumMod val="60000"/>
                    <a:lumOff val="40000"/>
                  </a:schemeClr>
                </a:solidFill>
              </a:rPr>
              <a:t> la </a:t>
            </a:r>
            <a:r>
              <a:rPr lang="de-DE" sz="1600" dirty="0" err="1" smtClean="0">
                <a:solidFill>
                  <a:schemeClr val="tx2">
                    <a:lumMod val="60000"/>
                    <a:lumOff val="40000"/>
                  </a:schemeClr>
                </a:solidFill>
              </a:rPr>
              <a:t>Couverture</a:t>
            </a:r>
            <a:r>
              <a:rPr lang="de-DE" sz="1600" dirty="0" smtClean="0">
                <a:solidFill>
                  <a:schemeClr val="tx2">
                    <a:lumMod val="60000"/>
                    <a:lumOff val="40000"/>
                  </a:schemeClr>
                </a:solidFill>
              </a:rPr>
              <a:t> </a:t>
            </a:r>
            <a:r>
              <a:rPr lang="de-DE" sz="1600" dirty="0" err="1" smtClean="0">
                <a:solidFill>
                  <a:schemeClr val="tx2">
                    <a:lumMod val="60000"/>
                    <a:lumOff val="40000"/>
                  </a:schemeClr>
                </a:solidFill>
              </a:rPr>
              <a:t>Santé</a:t>
            </a:r>
            <a:r>
              <a:rPr lang="de-DE" sz="1600" dirty="0" smtClean="0">
                <a:solidFill>
                  <a:schemeClr val="tx2">
                    <a:lumMod val="60000"/>
                    <a:lumOff val="40000"/>
                  </a:schemeClr>
                </a:solidFill>
              </a:rPr>
              <a:t> Universelle (CSU), Tunis, </a:t>
            </a:r>
            <a:r>
              <a:rPr lang="de-DE" sz="1600" dirty="0" err="1" smtClean="0">
                <a:solidFill>
                  <a:schemeClr val="tx2">
                    <a:lumMod val="60000"/>
                    <a:lumOff val="40000"/>
                  </a:schemeClr>
                </a:solidFill>
              </a:rPr>
              <a:t>Novembre</a:t>
            </a:r>
            <a:r>
              <a:rPr lang="de-DE" sz="1600" dirty="0" smtClean="0">
                <a:solidFill>
                  <a:schemeClr val="tx2">
                    <a:lumMod val="60000"/>
                    <a:lumOff val="40000"/>
                  </a:schemeClr>
                </a:solidFill>
              </a:rPr>
              <a:t> 2016</a:t>
            </a:r>
            <a:endParaRPr lang="en-US" sz="16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111" y="332656"/>
            <a:ext cx="1982617" cy="1754326"/>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b="1" dirty="0" smtClean="0">
                <a:solidFill>
                  <a:srgbClr val="FF0000"/>
                </a:solidFill>
              </a:rPr>
              <a:t>Forte proportion de paiements directs malgré le fort taux de couverture de la population</a:t>
            </a:r>
            <a:endParaRPr lang="fr-FR" b="1" dirty="0">
              <a:solidFill>
                <a:srgbClr val="FF0000"/>
              </a:solidFill>
            </a:endParaRPr>
          </a:p>
        </p:txBody>
      </p:sp>
      <p:sp>
        <p:nvSpPr>
          <p:cNvPr id="65" name="TextBox 64"/>
          <p:cNvSpPr txBox="1"/>
          <p:nvPr/>
        </p:nvSpPr>
        <p:spPr>
          <a:xfrm>
            <a:off x="382677" y="-27384"/>
            <a:ext cx="1332148" cy="369332"/>
          </a:xfrm>
          <a:prstGeom prst="rect">
            <a:avLst/>
          </a:prstGeom>
          <a:noFill/>
        </p:spPr>
        <p:txBody>
          <a:bodyPr wrap="square" rtlCol="0">
            <a:spAutoFit/>
          </a:bodyPr>
          <a:lstStyle/>
          <a:p>
            <a:pPr algn="ctr"/>
            <a:r>
              <a:rPr lang="fr-CH" b="1" dirty="0" smtClean="0">
                <a:solidFill>
                  <a:srgbClr val="0070C0"/>
                </a:solidFill>
              </a:rPr>
              <a:t>Problème</a:t>
            </a:r>
            <a:endParaRPr lang="en-GB" b="1" dirty="0">
              <a:solidFill>
                <a:srgbClr val="0070C0"/>
              </a:solidFill>
            </a:endParaRPr>
          </a:p>
        </p:txBody>
      </p:sp>
      <p:sp>
        <p:nvSpPr>
          <p:cNvPr id="67" name="TextBox 66"/>
          <p:cNvSpPr txBox="1"/>
          <p:nvPr/>
        </p:nvSpPr>
        <p:spPr>
          <a:xfrm>
            <a:off x="4523138" y="-27384"/>
            <a:ext cx="1770926" cy="369332"/>
          </a:xfrm>
          <a:prstGeom prst="rect">
            <a:avLst/>
          </a:prstGeom>
          <a:noFill/>
        </p:spPr>
        <p:txBody>
          <a:bodyPr wrap="square" rtlCol="0">
            <a:spAutoFit/>
          </a:bodyPr>
          <a:lstStyle/>
          <a:p>
            <a:pPr algn="ctr"/>
            <a:r>
              <a:rPr lang="fr-CH" b="1" dirty="0" smtClean="0">
                <a:solidFill>
                  <a:srgbClr val="0070C0"/>
                </a:solidFill>
              </a:rPr>
              <a:t>Causes tertiaires</a:t>
            </a:r>
            <a:endParaRPr lang="en-GB" b="1" dirty="0">
              <a:solidFill>
                <a:srgbClr val="0070C0"/>
              </a:solidFill>
            </a:endParaRPr>
          </a:p>
        </p:txBody>
      </p:sp>
      <p:sp>
        <p:nvSpPr>
          <p:cNvPr id="68" name="TextBox 67"/>
          <p:cNvSpPr txBox="1"/>
          <p:nvPr/>
        </p:nvSpPr>
        <p:spPr>
          <a:xfrm>
            <a:off x="6660232" y="-27384"/>
            <a:ext cx="2411760" cy="369332"/>
          </a:xfrm>
          <a:prstGeom prst="rect">
            <a:avLst/>
          </a:prstGeom>
          <a:noFill/>
        </p:spPr>
        <p:txBody>
          <a:bodyPr wrap="square" rtlCol="0">
            <a:spAutoFit/>
          </a:bodyPr>
          <a:lstStyle/>
          <a:p>
            <a:pPr algn="ctr"/>
            <a:r>
              <a:rPr lang="fr-CH" b="1" dirty="0" smtClean="0">
                <a:solidFill>
                  <a:srgbClr val="0070C0"/>
                </a:solidFill>
              </a:rPr>
              <a:t>Solutions et faisabilité?</a:t>
            </a:r>
            <a:endParaRPr lang="en-GB" b="1" dirty="0">
              <a:solidFill>
                <a:srgbClr val="0070C0"/>
              </a:solidFill>
            </a:endParaRPr>
          </a:p>
        </p:txBody>
      </p:sp>
      <p:sp>
        <p:nvSpPr>
          <p:cNvPr id="69" name="TextBox 68"/>
          <p:cNvSpPr txBox="1"/>
          <p:nvPr/>
        </p:nvSpPr>
        <p:spPr>
          <a:xfrm>
            <a:off x="251522" y="2132856"/>
            <a:ext cx="1944214" cy="369332"/>
          </a:xfrm>
          <a:prstGeom prst="rect">
            <a:avLst/>
          </a:prstGeom>
          <a:noFill/>
        </p:spPr>
        <p:txBody>
          <a:bodyPr wrap="square" rtlCol="0">
            <a:spAutoFit/>
          </a:bodyPr>
          <a:lstStyle/>
          <a:p>
            <a:pPr algn="ctr"/>
            <a:r>
              <a:rPr lang="fr-CH" b="1" dirty="0" smtClean="0">
                <a:solidFill>
                  <a:srgbClr val="0070C0"/>
                </a:solidFill>
              </a:rPr>
              <a:t>Causes primaires</a:t>
            </a:r>
            <a:endParaRPr lang="en-GB" b="1" dirty="0">
              <a:solidFill>
                <a:srgbClr val="0070C0"/>
              </a:solidFill>
            </a:endParaRPr>
          </a:p>
        </p:txBody>
      </p:sp>
      <p:grpSp>
        <p:nvGrpSpPr>
          <p:cNvPr id="173" name="Group 172"/>
          <p:cNvGrpSpPr/>
          <p:nvPr/>
        </p:nvGrpSpPr>
        <p:grpSpPr>
          <a:xfrm>
            <a:off x="179511" y="2132857"/>
            <a:ext cx="1872209" cy="2866913"/>
            <a:chOff x="179511" y="2132857"/>
            <a:chExt cx="1872209" cy="2866913"/>
          </a:xfrm>
        </p:grpSpPr>
        <p:sp>
          <p:nvSpPr>
            <p:cNvPr id="10" name="TextBox 9"/>
            <p:cNvSpPr txBox="1"/>
            <p:nvPr/>
          </p:nvSpPr>
          <p:spPr>
            <a:xfrm>
              <a:off x="477830" y="3399332"/>
              <a:ext cx="1573889" cy="1600438"/>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Utilisation des services privés au delà des droits AMG/CNAM (médicaments inclus), donc </a:t>
              </a:r>
              <a:r>
                <a:rPr lang="fr-FR" sz="1400" b="1" u="sng" dirty="0" smtClean="0"/>
                <a:t>à titre payant</a:t>
              </a:r>
            </a:p>
          </p:txBody>
        </p:sp>
        <p:sp>
          <p:nvSpPr>
            <p:cNvPr id="96" name="TextBox 95"/>
            <p:cNvSpPr txBox="1"/>
            <p:nvPr/>
          </p:nvSpPr>
          <p:spPr>
            <a:xfrm>
              <a:off x="477831" y="2546320"/>
              <a:ext cx="1573889" cy="738664"/>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8 à 15% de population non couverte</a:t>
              </a:r>
              <a:endParaRPr lang="fr-FR" sz="1400" b="1" u="sng" dirty="0">
                <a:solidFill>
                  <a:schemeClr val="tx2">
                    <a:lumMod val="50000"/>
                  </a:schemeClr>
                </a:solidFill>
              </a:endParaRPr>
            </a:p>
          </p:txBody>
        </p:sp>
        <p:grpSp>
          <p:nvGrpSpPr>
            <p:cNvPr id="103" name="Group 102"/>
            <p:cNvGrpSpPr/>
            <p:nvPr/>
          </p:nvGrpSpPr>
          <p:grpSpPr>
            <a:xfrm>
              <a:off x="179511" y="2132857"/>
              <a:ext cx="298320" cy="2052808"/>
              <a:chOff x="179511" y="2250454"/>
              <a:chExt cx="217735" cy="1954323"/>
            </a:xfrm>
          </p:grpSpPr>
          <p:cxnSp>
            <p:nvCxnSpPr>
              <p:cNvPr id="77" name="Straight Arrow Connector 76"/>
              <p:cNvCxnSpPr/>
              <p:nvPr/>
            </p:nvCxnSpPr>
            <p:spPr>
              <a:xfrm>
                <a:off x="179512" y="4204776"/>
                <a:ext cx="217734" cy="1"/>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endCxn id="96" idx="1"/>
              </p:cNvCxnSpPr>
              <p:nvPr/>
            </p:nvCxnSpPr>
            <p:spPr>
              <a:xfrm flipV="1">
                <a:off x="179511" y="2995694"/>
                <a:ext cx="217735" cy="2"/>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179512" y="2250454"/>
                <a:ext cx="0" cy="1954323"/>
              </a:xfrm>
              <a:prstGeom prst="line">
                <a:avLst/>
              </a:prstGeom>
              <a:ln w="25400"/>
            </p:spPr>
            <p:style>
              <a:lnRef idx="1">
                <a:schemeClr val="accent1"/>
              </a:lnRef>
              <a:fillRef idx="0">
                <a:schemeClr val="accent1"/>
              </a:fillRef>
              <a:effectRef idx="0">
                <a:schemeClr val="accent1"/>
              </a:effectRef>
              <a:fontRef idx="minor">
                <a:schemeClr val="tx1"/>
              </a:fontRef>
            </p:style>
          </p:cxnSp>
        </p:grpSp>
      </p:grpSp>
      <p:sp>
        <p:nvSpPr>
          <p:cNvPr id="66" name="TextBox 65"/>
          <p:cNvSpPr txBox="1"/>
          <p:nvPr/>
        </p:nvSpPr>
        <p:spPr>
          <a:xfrm>
            <a:off x="2279014" y="-27384"/>
            <a:ext cx="2004954" cy="369332"/>
          </a:xfrm>
          <a:prstGeom prst="rect">
            <a:avLst/>
          </a:prstGeom>
          <a:noFill/>
        </p:spPr>
        <p:txBody>
          <a:bodyPr wrap="square" rtlCol="0">
            <a:spAutoFit/>
          </a:bodyPr>
          <a:lstStyle/>
          <a:p>
            <a:pPr algn="ctr"/>
            <a:r>
              <a:rPr lang="fr-CH" b="1" dirty="0" smtClean="0">
                <a:solidFill>
                  <a:srgbClr val="0070C0"/>
                </a:solidFill>
              </a:rPr>
              <a:t>Causes secondaires</a:t>
            </a:r>
            <a:endParaRPr lang="en-GB" b="1" dirty="0">
              <a:solidFill>
                <a:srgbClr val="0070C0"/>
              </a:solidFill>
            </a:endParaRPr>
          </a:p>
        </p:txBody>
      </p:sp>
      <p:grpSp>
        <p:nvGrpSpPr>
          <p:cNvPr id="171" name="Group 170"/>
          <p:cNvGrpSpPr/>
          <p:nvPr/>
        </p:nvGrpSpPr>
        <p:grpSpPr>
          <a:xfrm>
            <a:off x="2051720" y="404664"/>
            <a:ext cx="2005937" cy="2510988"/>
            <a:chOff x="2051720" y="404664"/>
            <a:chExt cx="2005937" cy="2510988"/>
          </a:xfrm>
        </p:grpSpPr>
        <p:sp>
          <p:nvSpPr>
            <p:cNvPr id="97" name="TextBox 96"/>
            <p:cNvSpPr txBox="1"/>
            <p:nvPr/>
          </p:nvSpPr>
          <p:spPr>
            <a:xfrm>
              <a:off x="2483768" y="404664"/>
              <a:ext cx="1573889" cy="954107"/>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Système d’inscription (volontaire) aux AMG</a:t>
              </a:r>
              <a:endParaRPr lang="fr-FR" sz="1400" b="1" dirty="0"/>
            </a:p>
          </p:txBody>
        </p:sp>
        <p:sp>
          <p:nvSpPr>
            <p:cNvPr id="104" name="TextBox 103"/>
            <p:cNvSpPr txBox="1"/>
            <p:nvPr/>
          </p:nvSpPr>
          <p:spPr>
            <a:xfrm>
              <a:off x="2483768" y="1466781"/>
              <a:ext cx="1573889" cy="954107"/>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Quotas régionaux annuels et règles d’éligibilité des AMG</a:t>
              </a:r>
              <a:endParaRPr lang="fr-FR" sz="1400" b="1" dirty="0"/>
            </a:p>
          </p:txBody>
        </p:sp>
        <p:cxnSp>
          <p:nvCxnSpPr>
            <p:cNvPr id="105" name="Straight Arrow Connector 104"/>
            <p:cNvCxnSpPr>
              <a:stCxn id="96" idx="3"/>
              <a:endCxn id="97" idx="1"/>
            </p:cNvCxnSpPr>
            <p:nvPr/>
          </p:nvCxnSpPr>
          <p:spPr>
            <a:xfrm flipV="1">
              <a:off x="2051720" y="881718"/>
              <a:ext cx="432048" cy="2033934"/>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96" idx="3"/>
              <a:endCxn id="104" idx="1"/>
            </p:cNvCxnSpPr>
            <p:nvPr/>
          </p:nvCxnSpPr>
          <p:spPr>
            <a:xfrm flipV="1">
              <a:off x="2051720" y="1943835"/>
              <a:ext cx="432048" cy="971817"/>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057657" y="2276872"/>
            <a:ext cx="2242535" cy="4483080"/>
            <a:chOff x="4057657" y="2170024"/>
            <a:chExt cx="2242535" cy="4483080"/>
          </a:xfrm>
        </p:grpSpPr>
        <p:grpSp>
          <p:nvGrpSpPr>
            <p:cNvPr id="3" name="Group 2"/>
            <p:cNvGrpSpPr/>
            <p:nvPr/>
          </p:nvGrpSpPr>
          <p:grpSpPr>
            <a:xfrm>
              <a:off x="4057657" y="2170024"/>
              <a:ext cx="2242535" cy="4483080"/>
              <a:chOff x="4057657" y="2170024"/>
              <a:chExt cx="2242535" cy="4483080"/>
            </a:xfrm>
          </p:grpSpPr>
          <p:grpSp>
            <p:nvGrpSpPr>
              <p:cNvPr id="176" name="Group 175"/>
              <p:cNvGrpSpPr/>
              <p:nvPr/>
            </p:nvGrpSpPr>
            <p:grpSpPr>
              <a:xfrm>
                <a:off x="4057657" y="2170024"/>
                <a:ext cx="2242535" cy="3672408"/>
                <a:chOff x="4057657" y="2170024"/>
                <a:chExt cx="2242535" cy="3672408"/>
              </a:xfrm>
            </p:grpSpPr>
            <p:sp>
              <p:nvSpPr>
                <p:cNvPr id="7" name="TextBox 6"/>
                <p:cNvSpPr txBox="1"/>
                <p:nvPr/>
              </p:nvSpPr>
              <p:spPr>
                <a:xfrm>
                  <a:off x="4506119" y="2170024"/>
                  <a:ext cx="1794073" cy="1384995"/>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Subvention budgétaire  insuffisante pour les structures publiques (pas de fin. explicite pour les AMG)</a:t>
                  </a:r>
                  <a:endParaRPr lang="fr-FR" sz="1400" b="1" dirty="0"/>
                </a:p>
              </p:txBody>
            </p:sp>
            <p:sp>
              <p:nvSpPr>
                <p:cNvPr id="8" name="TextBox 7"/>
                <p:cNvSpPr txBox="1"/>
                <p:nvPr/>
              </p:nvSpPr>
              <p:spPr>
                <a:xfrm>
                  <a:off x="4506120" y="3610184"/>
                  <a:ext cx="1794072" cy="1384995"/>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Transferts insuffisants de la CNAM pour couvrir l’utilisation des services publics par ses affiliés…</a:t>
                  </a:r>
                  <a:endParaRPr lang="fr-FR" sz="1400" b="1" dirty="0"/>
                </a:p>
              </p:txBody>
            </p:sp>
            <p:sp>
              <p:nvSpPr>
                <p:cNvPr id="9" name="TextBox 8"/>
                <p:cNvSpPr txBox="1"/>
                <p:nvPr/>
              </p:nvSpPr>
              <p:spPr>
                <a:xfrm>
                  <a:off x="4506120" y="5103768"/>
                  <a:ext cx="1794072" cy="738664"/>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Faible efficience des services dans le public</a:t>
                  </a:r>
                  <a:endParaRPr lang="fr-FR" sz="1400" b="1" dirty="0">
                    <a:solidFill>
                      <a:schemeClr val="tx2">
                        <a:lumMod val="50000"/>
                      </a:schemeClr>
                    </a:solidFill>
                  </a:endParaRPr>
                </a:p>
              </p:txBody>
            </p:sp>
            <p:cxnSp>
              <p:nvCxnSpPr>
                <p:cNvPr id="33" name="Straight Arrow Connector 32"/>
                <p:cNvCxnSpPr>
                  <a:stCxn id="5" idx="3"/>
                  <a:endCxn id="7" idx="1"/>
                </p:cNvCxnSpPr>
                <p:nvPr/>
              </p:nvCxnSpPr>
              <p:spPr>
                <a:xfrm>
                  <a:off x="4057657" y="2846840"/>
                  <a:ext cx="448462" cy="15682"/>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5" idx="3"/>
                  <a:endCxn id="8" idx="1"/>
                </p:cNvCxnSpPr>
                <p:nvPr/>
              </p:nvCxnSpPr>
              <p:spPr>
                <a:xfrm>
                  <a:off x="4057657" y="2846840"/>
                  <a:ext cx="448463" cy="1455842"/>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2" idx="3"/>
                  <a:endCxn id="8" idx="1"/>
                </p:cNvCxnSpPr>
                <p:nvPr/>
              </p:nvCxnSpPr>
              <p:spPr>
                <a:xfrm>
                  <a:off x="4067944" y="3871214"/>
                  <a:ext cx="438176" cy="431468"/>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12" idx="3"/>
                  <a:endCxn id="9" idx="1"/>
                </p:cNvCxnSpPr>
                <p:nvPr/>
              </p:nvCxnSpPr>
              <p:spPr>
                <a:xfrm>
                  <a:off x="4067944" y="3871214"/>
                  <a:ext cx="438176" cy="1601886"/>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12" idx="3"/>
                  <a:endCxn id="7" idx="1"/>
                </p:cNvCxnSpPr>
                <p:nvPr/>
              </p:nvCxnSpPr>
              <p:spPr>
                <a:xfrm flipV="1">
                  <a:off x="4067944" y="2862522"/>
                  <a:ext cx="438175" cy="1008692"/>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sp>
            <p:nvSpPr>
              <p:cNvPr id="59" name="TextBox 58"/>
              <p:cNvSpPr txBox="1"/>
              <p:nvPr/>
            </p:nvSpPr>
            <p:spPr>
              <a:xfrm>
                <a:off x="4506120" y="5914440"/>
                <a:ext cx="1794072" cy="738664"/>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Faible capacité de la CNAM à réguler/négocier</a:t>
                </a:r>
                <a:endParaRPr lang="fr-FR" sz="1400" b="1" dirty="0">
                  <a:solidFill>
                    <a:schemeClr val="tx2">
                      <a:lumMod val="50000"/>
                    </a:schemeClr>
                  </a:solidFill>
                </a:endParaRPr>
              </a:p>
            </p:txBody>
          </p:sp>
        </p:grpSp>
        <p:cxnSp>
          <p:nvCxnSpPr>
            <p:cNvPr id="61" name="Straight Arrow Connector 60"/>
            <p:cNvCxnSpPr>
              <a:stCxn id="58" idx="3"/>
              <a:endCxn id="59" idx="1"/>
            </p:cNvCxnSpPr>
            <p:nvPr/>
          </p:nvCxnSpPr>
          <p:spPr>
            <a:xfrm>
              <a:off x="4067944" y="5202491"/>
              <a:ext cx="438176" cy="1081281"/>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4057657" y="332656"/>
            <a:ext cx="2236407" cy="1815882"/>
            <a:chOff x="4057657" y="476672"/>
            <a:chExt cx="2236407" cy="1815882"/>
          </a:xfrm>
        </p:grpSpPr>
        <p:sp>
          <p:nvSpPr>
            <p:cNvPr id="72" name="TextBox 71"/>
            <p:cNvSpPr txBox="1"/>
            <p:nvPr/>
          </p:nvSpPr>
          <p:spPr>
            <a:xfrm>
              <a:off x="4486444" y="476672"/>
              <a:ext cx="1807620" cy="1815882"/>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Enregistrement et règles d’éligibilité gérés en dehors du </a:t>
              </a:r>
              <a:r>
                <a:rPr lang="fr-FR" sz="1400" b="1" dirty="0" err="1" smtClean="0"/>
                <a:t>MdS</a:t>
              </a:r>
              <a:r>
                <a:rPr lang="fr-FR" sz="1400" b="1" dirty="0" smtClean="0"/>
                <a:t> (MAS) -&gt; déconnexion possible avec les objectifs de couverture et les moyens disponibles</a:t>
              </a:r>
              <a:endParaRPr lang="fr-FR" sz="1400" b="1" dirty="0"/>
            </a:p>
          </p:txBody>
        </p:sp>
        <p:cxnSp>
          <p:nvCxnSpPr>
            <p:cNvPr id="73" name="Straight Arrow Connector 72"/>
            <p:cNvCxnSpPr>
              <a:stCxn id="97" idx="3"/>
              <a:endCxn id="72" idx="1"/>
            </p:cNvCxnSpPr>
            <p:nvPr/>
          </p:nvCxnSpPr>
          <p:spPr>
            <a:xfrm>
              <a:off x="4057657" y="1025734"/>
              <a:ext cx="428787" cy="358879"/>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104" idx="3"/>
              <a:endCxn id="72" idx="1"/>
            </p:cNvCxnSpPr>
            <p:nvPr/>
          </p:nvCxnSpPr>
          <p:spPr>
            <a:xfrm flipV="1">
              <a:off x="4057657" y="1384613"/>
              <a:ext cx="428787" cy="703238"/>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grpSp>
        <p:nvGrpSpPr>
          <p:cNvPr id="52" name="Groupe 51"/>
          <p:cNvGrpSpPr/>
          <p:nvPr/>
        </p:nvGrpSpPr>
        <p:grpSpPr>
          <a:xfrm>
            <a:off x="6294064" y="1052736"/>
            <a:ext cx="2777928" cy="5337884"/>
            <a:chOff x="6294064" y="846004"/>
            <a:chExt cx="2777928" cy="5337884"/>
          </a:xfrm>
        </p:grpSpPr>
        <p:grpSp>
          <p:nvGrpSpPr>
            <p:cNvPr id="26" name="Group 25"/>
            <p:cNvGrpSpPr/>
            <p:nvPr/>
          </p:nvGrpSpPr>
          <p:grpSpPr>
            <a:xfrm>
              <a:off x="6300192" y="1538502"/>
              <a:ext cx="2771800" cy="4645386"/>
              <a:chOff x="6300192" y="1538502"/>
              <a:chExt cx="2771800" cy="4645386"/>
            </a:xfrm>
          </p:grpSpPr>
          <p:grpSp>
            <p:nvGrpSpPr>
              <p:cNvPr id="178" name="Group 177"/>
              <p:cNvGrpSpPr/>
              <p:nvPr/>
            </p:nvGrpSpPr>
            <p:grpSpPr>
              <a:xfrm>
                <a:off x="6300192" y="1538502"/>
                <a:ext cx="2771800" cy="4636094"/>
                <a:chOff x="6300192" y="1538502"/>
                <a:chExt cx="2771800" cy="4636094"/>
              </a:xfrm>
            </p:grpSpPr>
            <p:sp>
              <p:nvSpPr>
                <p:cNvPr id="14" name="TextBox 13"/>
                <p:cNvSpPr txBox="1"/>
                <p:nvPr/>
              </p:nvSpPr>
              <p:spPr>
                <a:xfrm>
                  <a:off x="6660232" y="5220489"/>
                  <a:ext cx="2411760" cy="954107"/>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solidFill>
                        <a:schemeClr val="accent6">
                          <a:lumMod val="75000"/>
                        </a:schemeClr>
                      </a:solidFill>
                    </a:rPr>
                    <a:t>Introduction de nouveaux mécanismes d’achat pour la CNAM pour le public comme pour le privé.</a:t>
                  </a:r>
                </a:p>
              </p:txBody>
            </p:sp>
            <p:sp>
              <p:nvSpPr>
                <p:cNvPr id="15" name="TextBox 14"/>
                <p:cNvSpPr txBox="1"/>
                <p:nvPr/>
              </p:nvSpPr>
              <p:spPr>
                <a:xfrm>
                  <a:off x="6660232" y="2286164"/>
                  <a:ext cx="2411760" cy="1169551"/>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solidFill>
                        <a:schemeClr val="accent6">
                          <a:lumMod val="75000"/>
                        </a:schemeClr>
                      </a:solidFill>
                    </a:rPr>
                    <a:t>A terme, un régime unique sans filière + un panier commun </a:t>
                  </a:r>
                  <a:r>
                    <a:rPr lang="fr-FR" sz="1400" b="1" dirty="0">
                      <a:solidFill>
                        <a:schemeClr val="accent6">
                          <a:lumMod val="75000"/>
                        </a:schemeClr>
                      </a:solidFill>
                    </a:rPr>
                    <a:t>(</a:t>
                  </a:r>
                  <a:r>
                    <a:rPr lang="fr-FR" sz="1400" b="1" dirty="0" smtClean="0">
                      <a:solidFill>
                        <a:schemeClr val="accent6">
                          <a:lumMod val="75000"/>
                        </a:schemeClr>
                      </a:solidFill>
                    </a:rPr>
                    <a:t>sans distinction sur le statut du prestataire?) + complémentaires</a:t>
                  </a:r>
                </a:p>
              </p:txBody>
            </p:sp>
            <p:sp>
              <p:nvSpPr>
                <p:cNvPr id="16" name="TextBox 15"/>
                <p:cNvSpPr txBox="1"/>
                <p:nvPr/>
              </p:nvSpPr>
              <p:spPr>
                <a:xfrm>
                  <a:off x="6660232" y="4518412"/>
                  <a:ext cx="2411760" cy="523220"/>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solidFill>
                        <a:srgbClr val="00B050"/>
                      </a:solidFill>
                    </a:rPr>
                    <a:t>Augmentation du pouvoir de régulation de la CNAM</a:t>
                  </a:r>
                  <a:endParaRPr lang="fr-FR" sz="1400" b="1" dirty="0">
                    <a:solidFill>
                      <a:srgbClr val="00B050"/>
                    </a:solidFill>
                  </a:endParaRPr>
                </a:p>
              </p:txBody>
            </p:sp>
            <p:sp>
              <p:nvSpPr>
                <p:cNvPr id="17" name="TextBox 16"/>
                <p:cNvSpPr txBox="1"/>
                <p:nvPr/>
              </p:nvSpPr>
              <p:spPr>
                <a:xfrm>
                  <a:off x="6660292" y="3635732"/>
                  <a:ext cx="2411700" cy="738664"/>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solidFill>
                        <a:srgbClr val="FF0000"/>
                      </a:solidFill>
                    </a:rPr>
                    <a:t>Augmentation des taux de contribution de la CNAM / progressivité?</a:t>
                  </a:r>
                </a:p>
              </p:txBody>
            </p:sp>
            <p:grpSp>
              <p:nvGrpSpPr>
                <p:cNvPr id="177" name="Group 176"/>
                <p:cNvGrpSpPr/>
                <p:nvPr/>
              </p:nvGrpSpPr>
              <p:grpSpPr>
                <a:xfrm>
                  <a:off x="6300192" y="1538502"/>
                  <a:ext cx="360100" cy="4159041"/>
                  <a:chOff x="6300192" y="1538502"/>
                  <a:chExt cx="360100" cy="4159041"/>
                </a:xfrm>
              </p:grpSpPr>
              <p:cxnSp>
                <p:nvCxnSpPr>
                  <p:cNvPr id="19" name="Straight Arrow Connector 18"/>
                  <p:cNvCxnSpPr>
                    <a:endCxn id="13" idx="1"/>
                  </p:cNvCxnSpPr>
                  <p:nvPr/>
                </p:nvCxnSpPr>
                <p:spPr>
                  <a:xfrm flipV="1">
                    <a:off x="6300192" y="1538502"/>
                    <a:ext cx="345567" cy="134231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7" idx="3"/>
                    <a:endCxn id="14" idx="1"/>
                  </p:cNvCxnSpPr>
                  <p:nvPr/>
                </p:nvCxnSpPr>
                <p:spPr>
                  <a:xfrm>
                    <a:off x="6300192" y="2762638"/>
                    <a:ext cx="360040" cy="293490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8" idx="3"/>
                    <a:endCxn id="17" idx="1"/>
                  </p:cNvCxnSpPr>
                  <p:nvPr/>
                </p:nvCxnSpPr>
                <p:spPr>
                  <a:xfrm flipV="1">
                    <a:off x="6300192" y="4005064"/>
                    <a:ext cx="360100" cy="19773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8" idx="3"/>
                    <a:endCxn id="15" idx="1"/>
                  </p:cNvCxnSpPr>
                  <p:nvPr/>
                </p:nvCxnSpPr>
                <p:spPr>
                  <a:xfrm flipV="1">
                    <a:off x="6300192" y="2870940"/>
                    <a:ext cx="360040" cy="133185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8" idx="3"/>
                    <a:endCxn id="16" idx="1"/>
                  </p:cNvCxnSpPr>
                  <p:nvPr/>
                </p:nvCxnSpPr>
                <p:spPr>
                  <a:xfrm>
                    <a:off x="6300192" y="4202798"/>
                    <a:ext cx="360040" cy="57722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9" idx="3"/>
                    <a:endCxn id="14" idx="1"/>
                  </p:cNvCxnSpPr>
                  <p:nvPr/>
                </p:nvCxnSpPr>
                <p:spPr>
                  <a:xfrm>
                    <a:off x="6300192" y="5373216"/>
                    <a:ext cx="360040" cy="32432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cxnSp>
            <p:nvCxnSpPr>
              <p:cNvPr id="64" name="Straight Arrow Connector 63"/>
              <p:cNvCxnSpPr>
                <a:stCxn id="59" idx="3"/>
                <a:endCxn id="16" idx="1"/>
              </p:cNvCxnSpPr>
              <p:nvPr/>
            </p:nvCxnSpPr>
            <p:spPr>
              <a:xfrm flipV="1">
                <a:off x="6300192" y="4780022"/>
                <a:ext cx="360040" cy="140386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59" idx="3"/>
                <a:endCxn id="14" idx="1"/>
              </p:cNvCxnSpPr>
              <p:nvPr/>
            </p:nvCxnSpPr>
            <p:spPr>
              <a:xfrm flipV="1">
                <a:off x="6300192" y="5697543"/>
                <a:ext cx="360040" cy="48634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6294064" y="846004"/>
              <a:ext cx="2777928" cy="1384995"/>
              <a:chOff x="6294064" y="755993"/>
              <a:chExt cx="2777928" cy="1384995"/>
            </a:xfrm>
          </p:grpSpPr>
          <p:sp>
            <p:nvSpPr>
              <p:cNvPr id="13" name="TextBox 12"/>
              <p:cNvSpPr txBox="1"/>
              <p:nvPr/>
            </p:nvSpPr>
            <p:spPr>
              <a:xfrm>
                <a:off x="6645759" y="755993"/>
                <a:ext cx="2426233" cy="1384995"/>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solidFill>
                      <a:srgbClr val="00B050"/>
                    </a:solidFill>
                  </a:rPr>
                  <a:t>Améliorer la solidarité en plaçant les AMG sous la CNAM avec une </a:t>
                </a:r>
                <a:r>
                  <a:rPr lang="fr-FR" sz="1400" b="1" dirty="0" err="1" smtClean="0">
                    <a:solidFill>
                      <a:srgbClr val="00B050"/>
                    </a:solidFill>
                  </a:rPr>
                  <a:t>subv</a:t>
                </a:r>
                <a:r>
                  <a:rPr lang="fr-FR" sz="1400" b="1" dirty="0" smtClean="0">
                    <a:solidFill>
                      <a:srgbClr val="00B050"/>
                    </a:solidFill>
                  </a:rPr>
                  <a:t>. budgétaire pour tous les </a:t>
                </a:r>
                <a:r>
                  <a:rPr lang="fr-FR" sz="1400" b="1" dirty="0" err="1" smtClean="0">
                    <a:solidFill>
                      <a:srgbClr val="00B050"/>
                    </a:solidFill>
                  </a:rPr>
                  <a:t>AMGistes</a:t>
                </a:r>
                <a:r>
                  <a:rPr lang="fr-FR" sz="1400" b="1" dirty="0" smtClean="0">
                    <a:solidFill>
                      <a:srgbClr val="00B050"/>
                    </a:solidFill>
                  </a:rPr>
                  <a:t> et les non couverts + incitation à la formalisation</a:t>
                </a:r>
                <a:endParaRPr lang="fr-FR" sz="1400" b="1" dirty="0">
                  <a:solidFill>
                    <a:srgbClr val="00B050"/>
                  </a:solidFill>
                </a:endParaRPr>
              </a:p>
            </p:txBody>
          </p:sp>
          <p:cxnSp>
            <p:nvCxnSpPr>
              <p:cNvPr id="79" name="Straight Arrow Connector 78"/>
              <p:cNvCxnSpPr>
                <a:stCxn id="72" idx="3"/>
                <a:endCxn id="13" idx="1"/>
              </p:cNvCxnSpPr>
              <p:nvPr/>
            </p:nvCxnSpPr>
            <p:spPr>
              <a:xfrm>
                <a:off x="6294064" y="943854"/>
                <a:ext cx="351695" cy="504637"/>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sp>
        <p:nvSpPr>
          <p:cNvPr id="42" name="TextBox 41"/>
          <p:cNvSpPr txBox="1"/>
          <p:nvPr/>
        </p:nvSpPr>
        <p:spPr>
          <a:xfrm>
            <a:off x="69103" y="6177498"/>
            <a:ext cx="3970318" cy="707886"/>
          </a:xfrm>
          <a:prstGeom prst="rect">
            <a:avLst/>
          </a:prstGeom>
          <a:solidFill>
            <a:schemeClr val="bg2"/>
          </a:solidFill>
          <a:ln>
            <a:solidFill>
              <a:schemeClr val="tx2"/>
            </a:solidFill>
          </a:ln>
        </p:spPr>
        <p:txBody>
          <a:bodyPr wrap="square" rtlCol="0">
            <a:spAutoFit/>
          </a:bodyPr>
          <a:lstStyle/>
          <a:p>
            <a:r>
              <a:rPr lang="fr-CH" sz="2000" b="1" dirty="0" smtClean="0">
                <a:solidFill>
                  <a:schemeClr val="tx2">
                    <a:lumMod val="75000"/>
                  </a:schemeClr>
                </a:solidFill>
              </a:rPr>
              <a:t>Tunisie (2016), chaînes de causalité pour les paiements directs</a:t>
            </a:r>
            <a:endParaRPr lang="en-GB" sz="2000" b="1" dirty="0">
              <a:solidFill>
                <a:schemeClr val="tx2">
                  <a:lumMod val="75000"/>
                </a:schemeClr>
              </a:solidFill>
            </a:endParaRPr>
          </a:p>
        </p:txBody>
      </p:sp>
      <p:grpSp>
        <p:nvGrpSpPr>
          <p:cNvPr id="11" name="Groupe 10"/>
          <p:cNvGrpSpPr/>
          <p:nvPr/>
        </p:nvGrpSpPr>
        <p:grpSpPr>
          <a:xfrm>
            <a:off x="2051719" y="1152327"/>
            <a:ext cx="2434725" cy="4957231"/>
            <a:chOff x="2051719" y="1240597"/>
            <a:chExt cx="2434725" cy="4957231"/>
          </a:xfrm>
        </p:grpSpPr>
        <p:grpSp>
          <p:nvGrpSpPr>
            <p:cNvPr id="39" name="Group 38"/>
            <p:cNvGrpSpPr/>
            <p:nvPr/>
          </p:nvGrpSpPr>
          <p:grpSpPr>
            <a:xfrm>
              <a:off x="2051719" y="2564904"/>
              <a:ext cx="2016225" cy="3632924"/>
              <a:chOff x="2051719" y="2564904"/>
              <a:chExt cx="2016225" cy="3632924"/>
            </a:xfrm>
          </p:grpSpPr>
          <p:sp>
            <p:nvSpPr>
              <p:cNvPr id="5" name="TextBox 4"/>
              <p:cNvSpPr txBox="1"/>
              <p:nvPr/>
            </p:nvSpPr>
            <p:spPr>
              <a:xfrm>
                <a:off x="2483768" y="2564904"/>
                <a:ext cx="1573889" cy="954107"/>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Problèmes de disponibilité de certains services dans le public</a:t>
                </a:r>
                <a:endParaRPr lang="fr-FR" sz="1400" b="1" dirty="0">
                  <a:solidFill>
                    <a:schemeClr val="tx2">
                      <a:lumMod val="50000"/>
                    </a:schemeClr>
                  </a:solidFill>
                </a:endParaRPr>
              </a:p>
            </p:txBody>
          </p:sp>
          <p:sp>
            <p:nvSpPr>
              <p:cNvPr id="12" name="TextBox 11"/>
              <p:cNvSpPr txBox="1"/>
              <p:nvPr/>
            </p:nvSpPr>
            <p:spPr>
              <a:xfrm>
                <a:off x="2494055" y="3589278"/>
                <a:ext cx="1573889" cy="954107"/>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Faible qualité </a:t>
                </a:r>
                <a:r>
                  <a:rPr lang="fr-FR" sz="1400" b="1" dirty="0"/>
                  <a:t>(</a:t>
                </a:r>
                <a:r>
                  <a:rPr lang="fr-FR" sz="1400" b="1" dirty="0" smtClean="0"/>
                  <a:t>perçue) des services publiques de santé </a:t>
                </a:r>
                <a:endParaRPr lang="fr-FR" sz="1400" b="1" dirty="0">
                  <a:solidFill>
                    <a:schemeClr val="tx2">
                      <a:lumMod val="50000"/>
                    </a:schemeClr>
                  </a:solidFill>
                </a:endParaRPr>
              </a:p>
            </p:txBody>
          </p:sp>
          <p:cxnSp>
            <p:nvCxnSpPr>
              <p:cNvPr id="27" name="Straight Arrow Connector 26"/>
              <p:cNvCxnSpPr>
                <a:stCxn id="10" idx="3"/>
                <a:endCxn id="5" idx="1"/>
              </p:cNvCxnSpPr>
              <p:nvPr/>
            </p:nvCxnSpPr>
            <p:spPr>
              <a:xfrm flipV="1">
                <a:off x="2051719" y="3041958"/>
                <a:ext cx="432049" cy="1157593"/>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3"/>
                <a:endCxn id="12" idx="1"/>
              </p:cNvCxnSpPr>
              <p:nvPr/>
            </p:nvCxnSpPr>
            <p:spPr>
              <a:xfrm flipV="1">
                <a:off x="2051719" y="4066332"/>
                <a:ext cx="442336" cy="221489"/>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494055" y="4597390"/>
                <a:ext cx="1573889" cy="1600438"/>
              </a:xfrm>
              <a:prstGeom prst="rect">
                <a:avLst/>
              </a:prstGeom>
              <a:solidFill>
                <a:schemeClr val="tx2">
                  <a:lumMod val="20000"/>
                  <a:lumOff val="80000"/>
                </a:schemeClr>
              </a:solidFill>
              <a:ln w="38100">
                <a:solidFill>
                  <a:schemeClr val="tx2"/>
                </a:solidFill>
              </a:ln>
            </p:spPr>
            <p:txBody>
              <a:bodyPr wrap="square" rtlCol="0">
                <a:spAutoFit/>
              </a:bodyPr>
              <a:lstStyle/>
              <a:p>
                <a:pPr algn="ctr"/>
                <a:r>
                  <a:rPr lang="fr-FR" sz="1400" b="1" dirty="0" smtClean="0"/>
                  <a:t>Dépassements d’honoraires hors convention dans le privé. Dépassement des plafonds par patient.</a:t>
                </a:r>
                <a:endParaRPr lang="fr-FR" sz="1400" b="1" dirty="0">
                  <a:solidFill>
                    <a:schemeClr val="tx2">
                      <a:lumMod val="50000"/>
                    </a:schemeClr>
                  </a:solidFill>
                </a:endParaRPr>
              </a:p>
            </p:txBody>
          </p:sp>
          <p:cxnSp>
            <p:nvCxnSpPr>
              <p:cNvPr id="63" name="Straight Arrow Connector 62"/>
              <p:cNvCxnSpPr>
                <a:stCxn id="10" idx="3"/>
                <a:endCxn id="58" idx="1"/>
              </p:cNvCxnSpPr>
              <p:nvPr/>
            </p:nvCxnSpPr>
            <p:spPr>
              <a:xfrm>
                <a:off x="2051719" y="4287821"/>
                <a:ext cx="442336" cy="1109788"/>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cxnSp>
          <p:nvCxnSpPr>
            <p:cNvPr id="71" name="Straight Arrow Connector 32"/>
            <p:cNvCxnSpPr>
              <a:stCxn id="5" idx="3"/>
              <a:endCxn id="72" idx="1"/>
            </p:cNvCxnSpPr>
            <p:nvPr/>
          </p:nvCxnSpPr>
          <p:spPr>
            <a:xfrm flipV="1">
              <a:off x="4057657" y="1240597"/>
              <a:ext cx="428787" cy="1801361"/>
            </a:xfrm>
            <a:prstGeom prst="straightConnector1">
              <a:avLst/>
            </a:prstGeom>
            <a:ln w="254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8552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71"/>
                                        </p:tgtEl>
                                        <p:attrNameLst>
                                          <p:attrName>style.visibility</p:attrName>
                                        </p:attrNameLst>
                                      </p:cBhvr>
                                      <p:to>
                                        <p:strVal val="visible"/>
                                      </p:to>
                                    </p:set>
                                    <p:animEffect transition="in" filter="wipe(left)">
                                      <p:cBhvr>
                                        <p:cTn id="11" dur="500"/>
                                        <p:tgtEl>
                                          <p:spTgt spid="17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72516" y="1988840"/>
            <a:ext cx="8316924" cy="4105421"/>
            <a:chOff x="-72516" y="1988840"/>
            <a:chExt cx="8316924" cy="4105421"/>
          </a:xfrm>
        </p:grpSpPr>
        <p:sp>
          <p:nvSpPr>
            <p:cNvPr id="19" name="Triangle isocèle 18"/>
            <p:cNvSpPr/>
            <p:nvPr/>
          </p:nvSpPr>
          <p:spPr>
            <a:xfrm>
              <a:off x="2483768" y="1988840"/>
              <a:ext cx="5760640" cy="3888432"/>
            </a:xfrm>
            <a:prstGeom prst="triangl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p:cNvSpPr txBox="1"/>
            <p:nvPr/>
          </p:nvSpPr>
          <p:spPr>
            <a:xfrm>
              <a:off x="2915816" y="5229200"/>
              <a:ext cx="4896544" cy="369332"/>
            </a:xfrm>
            <a:prstGeom prst="rect">
              <a:avLst/>
            </a:prstGeom>
            <a:noFill/>
          </p:spPr>
          <p:txBody>
            <a:bodyPr wrap="square" rtlCol="0">
              <a:spAutoFit/>
            </a:bodyPr>
            <a:lstStyle/>
            <a:p>
              <a:pPr algn="ctr"/>
              <a:r>
                <a:rPr lang="fr-FR" b="1" dirty="0" smtClean="0">
                  <a:solidFill>
                    <a:schemeClr val="bg1"/>
                  </a:solidFill>
                </a:rPr>
                <a:t>Centres de santé de base</a:t>
              </a:r>
              <a:endParaRPr lang="fr-FR" b="1" dirty="0">
                <a:solidFill>
                  <a:schemeClr val="bg1"/>
                </a:solidFill>
              </a:endParaRPr>
            </a:p>
          </p:txBody>
        </p:sp>
        <p:sp>
          <p:nvSpPr>
            <p:cNvPr id="21" name="ZoneTexte 20"/>
            <p:cNvSpPr txBox="1"/>
            <p:nvPr/>
          </p:nvSpPr>
          <p:spPr>
            <a:xfrm>
              <a:off x="-72516" y="5017043"/>
              <a:ext cx="2700300" cy="1077218"/>
            </a:xfrm>
            <a:prstGeom prst="rect">
              <a:avLst/>
            </a:prstGeom>
            <a:noFill/>
          </p:spPr>
          <p:txBody>
            <a:bodyPr wrap="square" rtlCol="0">
              <a:spAutoFit/>
            </a:bodyPr>
            <a:lstStyle/>
            <a:p>
              <a:r>
                <a:rPr lang="fr-FR" sz="1600" b="1" i="1" dirty="0" smtClean="0"/>
                <a:t>« Sur 10 CSB dans ma ville 2 par jour proposent des consultations du fait du manque de généralistes »</a:t>
              </a:r>
              <a:endParaRPr lang="fr-FR" sz="1600" b="1" i="1" dirty="0"/>
            </a:p>
          </p:txBody>
        </p:sp>
      </p:grpSp>
      <p:sp>
        <p:nvSpPr>
          <p:cNvPr id="2" name="Titre 1"/>
          <p:cNvSpPr>
            <a:spLocks noGrp="1"/>
          </p:cNvSpPr>
          <p:nvPr>
            <p:ph type="title"/>
          </p:nvPr>
        </p:nvSpPr>
        <p:spPr>
          <a:xfrm>
            <a:off x="457200" y="274638"/>
            <a:ext cx="8229600" cy="634082"/>
          </a:xfrm>
        </p:spPr>
        <p:txBody>
          <a:bodyPr>
            <a:normAutofit fontScale="90000"/>
          </a:bodyPr>
          <a:lstStyle/>
          <a:p>
            <a:r>
              <a:rPr lang="fr-FR" b="1" dirty="0" smtClean="0">
                <a:solidFill>
                  <a:schemeClr val="tx2"/>
                </a:solidFill>
              </a:rPr>
              <a:t>Mais… </a:t>
            </a:r>
            <a:r>
              <a:rPr lang="fr-FR" b="1" dirty="0" smtClean="0">
                <a:solidFill>
                  <a:schemeClr val="accent6">
                    <a:lumMod val="75000"/>
                  </a:schemeClr>
                </a:solidFill>
              </a:rPr>
              <a:t>le financement ne fait pas tout</a:t>
            </a:r>
            <a:endParaRPr lang="fr-FR" b="1" dirty="0">
              <a:solidFill>
                <a:schemeClr val="accent6">
                  <a:lumMod val="75000"/>
                </a:schemeClr>
              </a:solidFill>
            </a:endParaRPr>
          </a:p>
        </p:txBody>
      </p:sp>
      <p:sp>
        <p:nvSpPr>
          <p:cNvPr id="3" name="Espace réservé du contenu 2"/>
          <p:cNvSpPr>
            <a:spLocks noGrp="1"/>
          </p:cNvSpPr>
          <p:nvPr>
            <p:ph idx="1"/>
          </p:nvPr>
        </p:nvSpPr>
        <p:spPr>
          <a:xfrm>
            <a:off x="251520" y="908720"/>
            <a:ext cx="8640960" cy="5688632"/>
          </a:xfrm>
        </p:spPr>
        <p:txBody>
          <a:bodyPr/>
          <a:lstStyle/>
          <a:p>
            <a:pPr marL="0" indent="0" algn="ctr">
              <a:buNone/>
            </a:pPr>
            <a:r>
              <a:rPr lang="fr-FR" dirty="0" smtClean="0">
                <a:solidFill>
                  <a:schemeClr val="tx2"/>
                </a:solidFill>
              </a:rPr>
              <a:t>Retours d’une récente visite de terrain…</a:t>
            </a:r>
          </a:p>
        </p:txBody>
      </p:sp>
      <p:grpSp>
        <p:nvGrpSpPr>
          <p:cNvPr id="17" name="Groupe 16"/>
          <p:cNvGrpSpPr/>
          <p:nvPr/>
        </p:nvGrpSpPr>
        <p:grpSpPr>
          <a:xfrm>
            <a:off x="0" y="1988840"/>
            <a:ext cx="7524328" cy="3024336"/>
            <a:chOff x="0" y="1988840"/>
            <a:chExt cx="7524328" cy="3024336"/>
          </a:xfrm>
        </p:grpSpPr>
        <p:grpSp>
          <p:nvGrpSpPr>
            <p:cNvPr id="12" name="Groupe 11"/>
            <p:cNvGrpSpPr/>
            <p:nvPr/>
          </p:nvGrpSpPr>
          <p:grpSpPr>
            <a:xfrm>
              <a:off x="3203848" y="1988840"/>
              <a:ext cx="4320480" cy="2952328"/>
              <a:chOff x="2483768" y="1988840"/>
              <a:chExt cx="4320480" cy="2952328"/>
            </a:xfrm>
          </p:grpSpPr>
          <p:sp>
            <p:nvSpPr>
              <p:cNvPr id="10" name="Triangle isocèle 9"/>
              <p:cNvSpPr/>
              <p:nvPr/>
            </p:nvSpPr>
            <p:spPr>
              <a:xfrm>
                <a:off x="2483768" y="1988840"/>
                <a:ext cx="4320480" cy="295232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2915816" y="4293096"/>
                <a:ext cx="3456384" cy="369332"/>
              </a:xfrm>
              <a:prstGeom prst="rect">
                <a:avLst/>
              </a:prstGeom>
              <a:noFill/>
            </p:spPr>
            <p:txBody>
              <a:bodyPr wrap="square" rtlCol="0">
                <a:spAutoFit/>
              </a:bodyPr>
              <a:lstStyle/>
              <a:p>
                <a:pPr algn="ctr"/>
                <a:r>
                  <a:rPr lang="fr-FR" b="1" dirty="0" smtClean="0">
                    <a:solidFill>
                      <a:schemeClr val="bg1"/>
                    </a:solidFill>
                  </a:rPr>
                  <a:t>Hôpitaux de circonscription</a:t>
                </a:r>
                <a:endParaRPr lang="fr-FR" b="1" dirty="0">
                  <a:solidFill>
                    <a:schemeClr val="bg1"/>
                  </a:solidFill>
                </a:endParaRPr>
              </a:p>
            </p:txBody>
          </p:sp>
        </p:grpSp>
        <p:sp>
          <p:nvSpPr>
            <p:cNvPr id="16" name="ZoneTexte 15"/>
            <p:cNvSpPr txBox="1"/>
            <p:nvPr/>
          </p:nvSpPr>
          <p:spPr>
            <a:xfrm>
              <a:off x="0" y="3935958"/>
              <a:ext cx="3635896" cy="1077218"/>
            </a:xfrm>
            <a:prstGeom prst="rect">
              <a:avLst/>
            </a:prstGeom>
            <a:noFill/>
          </p:spPr>
          <p:txBody>
            <a:bodyPr wrap="square" rtlCol="0">
              <a:spAutoFit/>
            </a:bodyPr>
            <a:lstStyle/>
            <a:p>
              <a:r>
                <a:rPr lang="fr-FR" sz="1600" b="1" i="1" dirty="0" smtClean="0"/>
                <a:t>« Nous passons notre temps aux urgences sur de fausses urgences, par prudence nous préférons transférer plutôt qu’hospitaliser ici »</a:t>
              </a:r>
              <a:endParaRPr lang="fr-FR" sz="1600" b="1" i="1" dirty="0"/>
            </a:p>
          </p:txBody>
        </p:sp>
      </p:grpSp>
      <p:grpSp>
        <p:nvGrpSpPr>
          <p:cNvPr id="18" name="Groupe 17"/>
          <p:cNvGrpSpPr/>
          <p:nvPr/>
        </p:nvGrpSpPr>
        <p:grpSpPr>
          <a:xfrm>
            <a:off x="35496" y="1988840"/>
            <a:ext cx="6840760" cy="2088232"/>
            <a:chOff x="35496" y="1988840"/>
            <a:chExt cx="6840760" cy="2088232"/>
          </a:xfrm>
        </p:grpSpPr>
        <p:grpSp>
          <p:nvGrpSpPr>
            <p:cNvPr id="9" name="Groupe 8"/>
            <p:cNvGrpSpPr/>
            <p:nvPr/>
          </p:nvGrpSpPr>
          <p:grpSpPr>
            <a:xfrm>
              <a:off x="3851920" y="1988840"/>
              <a:ext cx="3024336" cy="2088232"/>
              <a:chOff x="3131840" y="1988840"/>
              <a:chExt cx="3024336" cy="2088232"/>
            </a:xfrm>
          </p:grpSpPr>
          <p:sp>
            <p:nvSpPr>
              <p:cNvPr id="5" name="Triangle isocèle 4"/>
              <p:cNvSpPr/>
              <p:nvPr/>
            </p:nvSpPr>
            <p:spPr>
              <a:xfrm>
                <a:off x="3131840" y="1988840"/>
                <a:ext cx="3024336" cy="208823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3563888" y="3469650"/>
                <a:ext cx="2160240" cy="369332"/>
              </a:xfrm>
              <a:prstGeom prst="rect">
                <a:avLst/>
              </a:prstGeom>
              <a:noFill/>
            </p:spPr>
            <p:txBody>
              <a:bodyPr wrap="square" rtlCol="0">
                <a:spAutoFit/>
              </a:bodyPr>
              <a:lstStyle/>
              <a:p>
                <a:pPr algn="ctr"/>
                <a:r>
                  <a:rPr lang="fr-FR" b="1" dirty="0" smtClean="0">
                    <a:solidFill>
                      <a:schemeClr val="bg1"/>
                    </a:solidFill>
                  </a:rPr>
                  <a:t>Hôpitaux régionaux</a:t>
                </a:r>
                <a:endParaRPr lang="fr-FR" b="1" dirty="0">
                  <a:solidFill>
                    <a:schemeClr val="bg1"/>
                  </a:solidFill>
                </a:endParaRPr>
              </a:p>
            </p:txBody>
          </p:sp>
        </p:grpSp>
        <p:sp>
          <p:nvSpPr>
            <p:cNvPr id="15" name="ZoneTexte 14"/>
            <p:cNvSpPr txBox="1"/>
            <p:nvPr/>
          </p:nvSpPr>
          <p:spPr>
            <a:xfrm>
              <a:off x="35496" y="3153742"/>
              <a:ext cx="3744416" cy="830997"/>
            </a:xfrm>
            <a:prstGeom prst="rect">
              <a:avLst/>
            </a:prstGeom>
            <a:noFill/>
          </p:spPr>
          <p:txBody>
            <a:bodyPr wrap="square" rtlCol="0">
              <a:spAutoFit/>
            </a:bodyPr>
            <a:lstStyle/>
            <a:p>
              <a:r>
                <a:rPr lang="fr-FR" sz="1600" b="1" i="1" dirty="0" smtClean="0"/>
                <a:t>« La circonscription me transfère trop de cas… » + « Mes meilleurs spécialistes partent dans le privé.»</a:t>
              </a:r>
              <a:endParaRPr lang="fr-FR" sz="1600" b="1" i="1" dirty="0"/>
            </a:p>
          </p:txBody>
        </p:sp>
      </p:grpSp>
      <p:grpSp>
        <p:nvGrpSpPr>
          <p:cNvPr id="22" name="Groupe 21"/>
          <p:cNvGrpSpPr/>
          <p:nvPr/>
        </p:nvGrpSpPr>
        <p:grpSpPr>
          <a:xfrm>
            <a:off x="251520" y="1988840"/>
            <a:ext cx="6048672" cy="1296144"/>
            <a:chOff x="251520" y="1988840"/>
            <a:chExt cx="6048672" cy="1296144"/>
          </a:xfrm>
        </p:grpSpPr>
        <p:grpSp>
          <p:nvGrpSpPr>
            <p:cNvPr id="8" name="Groupe 7"/>
            <p:cNvGrpSpPr/>
            <p:nvPr/>
          </p:nvGrpSpPr>
          <p:grpSpPr>
            <a:xfrm>
              <a:off x="4427984" y="1988840"/>
              <a:ext cx="1872208" cy="1296144"/>
              <a:chOff x="4427984" y="1988840"/>
              <a:chExt cx="1872208" cy="1296144"/>
            </a:xfrm>
          </p:grpSpPr>
          <p:sp>
            <p:nvSpPr>
              <p:cNvPr id="4" name="Triangle isocèle 3"/>
              <p:cNvSpPr/>
              <p:nvPr/>
            </p:nvSpPr>
            <p:spPr>
              <a:xfrm>
                <a:off x="4427984" y="1988840"/>
                <a:ext cx="1872208" cy="12961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4932040" y="2636912"/>
                <a:ext cx="864096" cy="369332"/>
              </a:xfrm>
              <a:prstGeom prst="rect">
                <a:avLst/>
              </a:prstGeom>
              <a:noFill/>
            </p:spPr>
            <p:txBody>
              <a:bodyPr wrap="square" rtlCol="0">
                <a:spAutoFit/>
              </a:bodyPr>
              <a:lstStyle/>
              <a:p>
                <a:pPr algn="ctr"/>
                <a:r>
                  <a:rPr lang="fr-FR" b="1" dirty="0" smtClean="0">
                    <a:solidFill>
                      <a:schemeClr val="bg1"/>
                    </a:solidFill>
                  </a:rPr>
                  <a:t>CHU</a:t>
                </a:r>
                <a:endParaRPr lang="fr-FR" b="1" dirty="0">
                  <a:solidFill>
                    <a:schemeClr val="bg1"/>
                  </a:solidFill>
                </a:endParaRPr>
              </a:p>
            </p:txBody>
          </p:sp>
        </p:grpSp>
        <p:sp>
          <p:nvSpPr>
            <p:cNvPr id="13" name="ZoneTexte 12"/>
            <p:cNvSpPr txBox="1"/>
            <p:nvPr/>
          </p:nvSpPr>
          <p:spPr>
            <a:xfrm>
              <a:off x="251520" y="2060848"/>
              <a:ext cx="3744416" cy="830997"/>
            </a:xfrm>
            <a:prstGeom prst="rect">
              <a:avLst/>
            </a:prstGeom>
            <a:noFill/>
          </p:spPr>
          <p:txBody>
            <a:bodyPr wrap="square" rtlCol="0">
              <a:spAutoFit/>
            </a:bodyPr>
            <a:lstStyle/>
            <a:p>
              <a:r>
                <a:rPr lang="fr-FR" sz="1600" b="1" i="1" dirty="0" smtClean="0"/>
                <a:t>« l’engorgement des services ne nous permet pas de mener à bien notre mission de formation. »</a:t>
              </a:r>
              <a:endParaRPr lang="fr-FR" sz="1600" b="1" i="1" dirty="0"/>
            </a:p>
          </p:txBody>
        </p:sp>
      </p:grpSp>
      <p:grpSp>
        <p:nvGrpSpPr>
          <p:cNvPr id="29" name="Groupe 28"/>
          <p:cNvGrpSpPr/>
          <p:nvPr/>
        </p:nvGrpSpPr>
        <p:grpSpPr>
          <a:xfrm>
            <a:off x="6338729" y="2210123"/>
            <a:ext cx="2003382" cy="3009692"/>
            <a:chOff x="6338729" y="2210123"/>
            <a:chExt cx="2003382" cy="3009692"/>
          </a:xfrm>
        </p:grpSpPr>
        <p:sp>
          <p:nvSpPr>
            <p:cNvPr id="24" name="Flèche courbée vers le haut 23"/>
            <p:cNvSpPr/>
            <p:nvPr/>
          </p:nvSpPr>
          <p:spPr>
            <a:xfrm rot="14119166">
              <a:off x="7516369" y="4394073"/>
              <a:ext cx="1012704" cy="63878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Flèche courbée vers le haut 24"/>
            <p:cNvSpPr/>
            <p:nvPr/>
          </p:nvSpPr>
          <p:spPr>
            <a:xfrm rot="14119166">
              <a:off x="6848657" y="3375580"/>
              <a:ext cx="1012704" cy="63878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6" name="Flèche courbée vers le haut 25"/>
            <p:cNvSpPr/>
            <p:nvPr/>
          </p:nvSpPr>
          <p:spPr>
            <a:xfrm rot="14119166">
              <a:off x="6151767" y="2397085"/>
              <a:ext cx="1012704" cy="63878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sp>
        <p:nvSpPr>
          <p:cNvPr id="28" name="TextBox 3"/>
          <p:cNvSpPr txBox="1"/>
          <p:nvPr/>
        </p:nvSpPr>
        <p:spPr>
          <a:xfrm>
            <a:off x="0" y="6402814"/>
            <a:ext cx="6876764" cy="338554"/>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tx2">
                    <a:lumMod val="60000"/>
                    <a:lumOff val="40000"/>
                  </a:schemeClr>
                </a:solidFill>
              </a:rPr>
              <a:t>Leadership </a:t>
            </a:r>
            <a:r>
              <a:rPr lang="de-DE" sz="1600" dirty="0" err="1" smtClean="0">
                <a:solidFill>
                  <a:schemeClr val="tx2">
                    <a:lumMod val="60000"/>
                    <a:lumOff val="40000"/>
                  </a:schemeClr>
                </a:solidFill>
              </a:rPr>
              <a:t>pour</a:t>
            </a:r>
            <a:r>
              <a:rPr lang="de-DE" sz="1600" dirty="0" smtClean="0">
                <a:solidFill>
                  <a:schemeClr val="tx2">
                    <a:lumMod val="60000"/>
                    <a:lumOff val="40000"/>
                  </a:schemeClr>
                </a:solidFill>
              </a:rPr>
              <a:t> la </a:t>
            </a:r>
            <a:r>
              <a:rPr lang="de-DE" sz="1600" dirty="0" err="1" smtClean="0">
                <a:solidFill>
                  <a:schemeClr val="tx2">
                    <a:lumMod val="60000"/>
                    <a:lumOff val="40000"/>
                  </a:schemeClr>
                </a:solidFill>
              </a:rPr>
              <a:t>Couverture</a:t>
            </a:r>
            <a:r>
              <a:rPr lang="de-DE" sz="1600" dirty="0" smtClean="0">
                <a:solidFill>
                  <a:schemeClr val="tx2">
                    <a:lumMod val="60000"/>
                    <a:lumOff val="40000"/>
                  </a:schemeClr>
                </a:solidFill>
              </a:rPr>
              <a:t> </a:t>
            </a:r>
            <a:r>
              <a:rPr lang="de-DE" sz="1600" dirty="0" err="1" smtClean="0">
                <a:solidFill>
                  <a:schemeClr val="tx2">
                    <a:lumMod val="60000"/>
                    <a:lumOff val="40000"/>
                  </a:schemeClr>
                </a:solidFill>
              </a:rPr>
              <a:t>Santé</a:t>
            </a:r>
            <a:r>
              <a:rPr lang="de-DE" sz="1600" dirty="0" smtClean="0">
                <a:solidFill>
                  <a:schemeClr val="tx2">
                    <a:lumMod val="60000"/>
                    <a:lumOff val="40000"/>
                  </a:schemeClr>
                </a:solidFill>
              </a:rPr>
              <a:t> Universelle (CSU), Tunis, </a:t>
            </a:r>
            <a:r>
              <a:rPr lang="de-DE" sz="1600" dirty="0" err="1" smtClean="0">
                <a:solidFill>
                  <a:schemeClr val="tx2">
                    <a:lumMod val="60000"/>
                    <a:lumOff val="40000"/>
                  </a:schemeClr>
                </a:solidFill>
              </a:rPr>
              <a:t>Novembre</a:t>
            </a:r>
            <a:r>
              <a:rPr lang="de-DE" sz="1600" dirty="0" smtClean="0">
                <a:solidFill>
                  <a:schemeClr val="tx2">
                    <a:lumMod val="60000"/>
                    <a:lumOff val="40000"/>
                  </a:schemeClr>
                </a:solidFill>
              </a:rPr>
              <a:t> 2016</a:t>
            </a:r>
            <a:endParaRPr lang="en-US" sz="1600" dirty="0">
              <a:solidFill>
                <a:schemeClr val="tx2">
                  <a:lumMod val="60000"/>
                  <a:lumOff val="40000"/>
                </a:schemeClr>
              </a:solidFill>
            </a:endParaRPr>
          </a:p>
        </p:txBody>
      </p:sp>
    </p:spTree>
    <p:extLst>
      <p:ext uri="{BB962C8B-B14F-4D97-AF65-F5344CB8AC3E}">
        <p14:creationId xmlns:p14="http://schemas.microsoft.com/office/powerpoint/2010/main" val="341862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0888"/>
            <a:ext cx="8229600" cy="2160240"/>
          </a:xfrm>
        </p:spPr>
        <p:txBody>
          <a:bodyPr>
            <a:noAutofit/>
          </a:bodyPr>
          <a:lstStyle/>
          <a:p>
            <a:r>
              <a:rPr lang="fr-CH" sz="4000" b="1" dirty="0" smtClean="0">
                <a:solidFill>
                  <a:schemeClr val="tx2"/>
                </a:solidFill>
              </a:rPr>
              <a:t>Merci pour votre attention</a:t>
            </a:r>
            <a:endParaRPr lang="en-GB" sz="4000" b="1" dirty="0">
              <a:solidFill>
                <a:schemeClr val="tx2"/>
              </a:solidFill>
            </a:endParaRPr>
          </a:p>
        </p:txBody>
      </p:sp>
      <p:pic>
        <p:nvPicPr>
          <p:cNvPr id="4" name="Picture 2" descr="C:\Users\scheer_dav\Documents\02 - Leadership for UHC\09 - Visual Identity\Log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7222" y="4149081"/>
            <a:ext cx="4111002" cy="25922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pasted-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7478" y="188640"/>
            <a:ext cx="3069043" cy="25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4167935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745</Words>
  <Application>Microsoft Office PowerPoint</Application>
  <PresentationFormat>Bildschirmpräsentation (4:3)</PresentationFormat>
  <Paragraphs>60</Paragraphs>
  <Slides>6</Slides>
  <Notes>1</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Office Theme</vt:lpstr>
      <vt:lpstr>PowerPoint-Präsentation</vt:lpstr>
      <vt:lpstr>CSU, où en est la Tunisie? </vt:lpstr>
      <vt:lpstr>Mais: paradoxalement, les paiements directs des patients représentent toujours une forte proportion des dépenses totales de santé (37.5% selon les CNS 2013), et 1.8% des ménages tunisiens font encore face à des dépenses catastrophiques en santé.    Le niveau de protection financière des ménages tunisiens est donc encore perfectible.</vt:lpstr>
      <vt:lpstr>PowerPoint-Präsentation</vt:lpstr>
      <vt:lpstr>Mais… le financement ne fait pas tout</vt:lpstr>
      <vt:lpstr>Merci pour votre attention</vt:lpstr>
    </vt:vector>
  </TitlesOfParts>
  <Company>WHO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MATHIVET, Benoit</dc:creator>
  <cp:lastModifiedBy>Martina Pellny</cp:lastModifiedBy>
  <cp:revision>108</cp:revision>
  <dcterms:created xsi:type="dcterms:W3CDTF">2016-05-10T06:27:30Z</dcterms:created>
  <dcterms:modified xsi:type="dcterms:W3CDTF">2017-05-11T08:37:58Z</dcterms:modified>
</cp:coreProperties>
</file>