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
  </p:notesMasterIdLst>
  <p:sldIdLst>
    <p:sldId id="257" r:id="rId2"/>
  </p:sldIdLst>
  <p:sldSz cx="21388388" cy="30275213"/>
  <p:notesSz cx="6858000" cy="9144000"/>
  <p:defaultTextStyle>
    <a:defPPr>
      <a:defRPr lang="fr-FR"/>
    </a:defPPr>
    <a:lvl1pPr marL="0" algn="l" defTabSz="1440226" rtl="0" eaLnBrk="1" latinLnBrk="0" hangingPunct="1">
      <a:defRPr sz="5700" kern="1200">
        <a:solidFill>
          <a:schemeClr val="tx1"/>
        </a:solidFill>
        <a:latin typeface="+mn-lt"/>
        <a:ea typeface="+mn-ea"/>
        <a:cs typeface="+mn-cs"/>
      </a:defRPr>
    </a:lvl1pPr>
    <a:lvl2pPr marL="1440226" algn="l" defTabSz="1440226" rtl="0" eaLnBrk="1" latinLnBrk="0" hangingPunct="1">
      <a:defRPr sz="5700" kern="1200">
        <a:solidFill>
          <a:schemeClr val="tx1"/>
        </a:solidFill>
        <a:latin typeface="+mn-lt"/>
        <a:ea typeface="+mn-ea"/>
        <a:cs typeface="+mn-cs"/>
      </a:defRPr>
    </a:lvl2pPr>
    <a:lvl3pPr marL="2880451" algn="l" defTabSz="1440226" rtl="0" eaLnBrk="1" latinLnBrk="0" hangingPunct="1">
      <a:defRPr sz="5700" kern="1200">
        <a:solidFill>
          <a:schemeClr val="tx1"/>
        </a:solidFill>
        <a:latin typeface="+mn-lt"/>
        <a:ea typeface="+mn-ea"/>
        <a:cs typeface="+mn-cs"/>
      </a:defRPr>
    </a:lvl3pPr>
    <a:lvl4pPr marL="4320677" algn="l" defTabSz="1440226" rtl="0" eaLnBrk="1" latinLnBrk="0" hangingPunct="1">
      <a:defRPr sz="5700" kern="1200">
        <a:solidFill>
          <a:schemeClr val="tx1"/>
        </a:solidFill>
        <a:latin typeface="+mn-lt"/>
        <a:ea typeface="+mn-ea"/>
        <a:cs typeface="+mn-cs"/>
      </a:defRPr>
    </a:lvl4pPr>
    <a:lvl5pPr marL="5760903" algn="l" defTabSz="1440226" rtl="0" eaLnBrk="1" latinLnBrk="0" hangingPunct="1">
      <a:defRPr sz="5700" kern="1200">
        <a:solidFill>
          <a:schemeClr val="tx1"/>
        </a:solidFill>
        <a:latin typeface="+mn-lt"/>
        <a:ea typeface="+mn-ea"/>
        <a:cs typeface="+mn-cs"/>
      </a:defRPr>
    </a:lvl5pPr>
    <a:lvl6pPr marL="7201129" algn="l" defTabSz="1440226" rtl="0" eaLnBrk="1" latinLnBrk="0" hangingPunct="1">
      <a:defRPr sz="5700" kern="1200">
        <a:solidFill>
          <a:schemeClr val="tx1"/>
        </a:solidFill>
        <a:latin typeface="+mn-lt"/>
        <a:ea typeface="+mn-ea"/>
        <a:cs typeface="+mn-cs"/>
      </a:defRPr>
    </a:lvl6pPr>
    <a:lvl7pPr marL="8641354" algn="l" defTabSz="1440226" rtl="0" eaLnBrk="1" latinLnBrk="0" hangingPunct="1">
      <a:defRPr sz="5700" kern="1200">
        <a:solidFill>
          <a:schemeClr val="tx1"/>
        </a:solidFill>
        <a:latin typeface="+mn-lt"/>
        <a:ea typeface="+mn-ea"/>
        <a:cs typeface="+mn-cs"/>
      </a:defRPr>
    </a:lvl7pPr>
    <a:lvl8pPr marL="10081580" algn="l" defTabSz="1440226" rtl="0" eaLnBrk="1" latinLnBrk="0" hangingPunct="1">
      <a:defRPr sz="5700" kern="1200">
        <a:solidFill>
          <a:schemeClr val="tx1"/>
        </a:solidFill>
        <a:latin typeface="+mn-lt"/>
        <a:ea typeface="+mn-ea"/>
        <a:cs typeface="+mn-cs"/>
      </a:defRPr>
    </a:lvl8pPr>
    <a:lvl9pPr marL="11521806" algn="l" defTabSz="1440226" rtl="0" eaLnBrk="1" latinLnBrk="0" hangingPunct="1">
      <a:defRPr sz="57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9536">
          <p15:clr>
            <a:srgbClr val="A4A3A4"/>
          </p15:clr>
        </p15:guide>
        <p15:guide id="2" pos="673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B813"/>
    <a:srgbClr val="D9D9D9"/>
    <a:srgbClr val="3E9425"/>
    <a:srgbClr val="3E9325"/>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5538" autoAdjust="0"/>
    <p:restoredTop sz="68544"/>
  </p:normalViewPr>
  <p:slideViewPr>
    <p:cSldViewPr snapToGrid="0" snapToObjects="1">
      <p:cViewPr>
        <p:scale>
          <a:sx n="55" d="100"/>
          <a:sy n="55" d="100"/>
        </p:scale>
        <p:origin x="-1890" y="-72"/>
      </p:cViewPr>
      <p:guideLst>
        <p:guide orient="horz" pos="9536"/>
        <p:guide pos="6737"/>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4829BED-890F-F446-90F6-3A88C3BAAB1D}" type="datetimeFigureOut">
              <a:rPr lang="fr-FR" smtClean="0"/>
              <a:t>05/10/2017</a:t>
            </a:fld>
            <a:endParaRPr lang="fr-FR"/>
          </a:p>
        </p:txBody>
      </p:sp>
      <p:sp>
        <p:nvSpPr>
          <p:cNvPr id="4" name="Espace réservé de l’image des diapositives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3D790E6-CABF-C641-84FA-A1C314A7C5D8}" type="slidenum">
              <a:rPr lang="fr-FR" smtClean="0"/>
              <a:t>‹#›</a:t>
            </a:fld>
            <a:endParaRPr lang="fr-FR"/>
          </a:p>
        </p:txBody>
      </p:sp>
    </p:spTree>
    <p:extLst>
      <p:ext uri="{BB962C8B-B14F-4D97-AF65-F5344CB8AC3E}">
        <p14:creationId xmlns:p14="http://schemas.microsoft.com/office/powerpoint/2010/main" val="201964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en-US" sz="1200" b="0" i="0" kern="1200">
                <a:solidFill>
                  <a:schemeClr val="tx1"/>
                </a:solidFill>
                <a:effectLst/>
                <a:latin typeface="+mn-lt"/>
                <a:ea typeface="+mn-ea"/>
                <a:cs typeface="+mn-cs"/>
              </a:rPr>
              <a:t>This is a</a:t>
            </a:r>
            <a:r>
              <a:rPr lang="en-US" sz="1200" b="0" i="0" kern="1200" dirty="0">
                <a:solidFill>
                  <a:schemeClr val="tx1"/>
                </a:solidFill>
                <a:effectLst/>
                <a:latin typeface="+mn-lt"/>
                <a:ea typeface="+mn-ea"/>
                <a:cs typeface="+mn-cs"/>
              </a:rPr>
              <a:t> sample poster in </a:t>
            </a:r>
            <a:r>
              <a:rPr lang="en-US" sz="1200" b="0" i="0" kern="1200" dirty="0" err="1">
                <a:solidFill>
                  <a:schemeClr val="tx1"/>
                </a:solidFill>
                <a:effectLst/>
                <a:latin typeface="+mn-lt"/>
                <a:ea typeface="+mn-ea"/>
                <a:cs typeface="+mn-cs"/>
              </a:rPr>
              <a:t>powerpoint</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pptx</a:t>
            </a:r>
            <a:r>
              <a:rPr lang="en-US" sz="1200" b="0" i="0" kern="1200" dirty="0">
                <a:solidFill>
                  <a:schemeClr val="tx1"/>
                </a:solidFill>
                <a:effectLst/>
                <a:latin typeface="+mn-lt"/>
                <a:ea typeface="+mn-ea"/>
                <a:cs typeface="+mn-cs"/>
              </a:rPr>
              <a:t> is more stable than </a:t>
            </a:r>
            <a:r>
              <a:rPr lang="en-US" sz="1200" b="0" i="0" kern="1200" dirty="0" err="1">
                <a:solidFill>
                  <a:schemeClr val="tx1"/>
                </a:solidFill>
                <a:effectLst/>
                <a:latin typeface="+mn-lt"/>
                <a:ea typeface="+mn-ea"/>
                <a:cs typeface="+mn-cs"/>
              </a:rPr>
              <a:t>ppt</a:t>
            </a:r>
            <a:r>
              <a:rPr lang="en-US" sz="1200" b="0" i="0" kern="1200" dirty="0">
                <a:solidFill>
                  <a:schemeClr val="tx1"/>
                </a:solidFill>
                <a:effectLst/>
                <a:latin typeface="+mn-lt"/>
                <a:ea typeface="+mn-ea"/>
                <a:cs typeface="+mn-cs"/>
              </a:rPr>
              <a:t>) from last year’s seminar, to offer format and layout guidance. Keeping to this format will enable you to prepare a 65X80 cm poster (standard conference format, that you also saw in the previous Seminars). </a:t>
            </a:r>
            <a:r>
              <a:rPr lang="en-US" sz="1200" b="0" i="0" kern="1200" dirty="0" err="1">
                <a:solidFill>
                  <a:schemeClr val="tx1"/>
                </a:solidFill>
                <a:effectLst/>
                <a:latin typeface="+mn-lt"/>
                <a:ea typeface="+mn-ea"/>
                <a:cs typeface="+mn-cs"/>
              </a:rPr>
              <a:t>Powerpoint</a:t>
            </a:r>
            <a:r>
              <a:rPr lang="en-US" sz="1200" b="0" i="0" kern="1200" dirty="0">
                <a:solidFill>
                  <a:schemeClr val="tx1"/>
                </a:solidFill>
                <a:effectLst/>
                <a:latin typeface="+mn-lt"/>
                <a:ea typeface="+mn-ea"/>
                <a:cs typeface="+mn-cs"/>
              </a:rPr>
              <a:t> offers the easiest and most user friendly text editor to that end; you can play with the place of boxes, graphs, etc. and insert all illustrations you find relevant. Please do not use a font below size 24 for the text you type in. Prefer to long stories some short synthetic statements (bullet points, arrows…), with illustration of the evidence that supports your statements. Keep in mind that you might have to present orally your poster. If solicited by the faculty, it will be easier to extract few messages in classic </a:t>
            </a:r>
            <a:r>
              <a:rPr lang="en-US" sz="1200" b="0" i="0" kern="1200" dirty="0" err="1">
                <a:solidFill>
                  <a:schemeClr val="tx1"/>
                </a:solidFill>
                <a:effectLst/>
                <a:latin typeface="+mn-lt"/>
                <a:ea typeface="+mn-ea"/>
                <a:cs typeface="+mn-cs"/>
              </a:rPr>
              <a:t>powerpoint</a:t>
            </a:r>
            <a:r>
              <a:rPr lang="en-US" sz="1200" b="0" i="0" kern="1200" dirty="0">
                <a:solidFill>
                  <a:schemeClr val="tx1"/>
                </a:solidFill>
                <a:effectLst/>
                <a:latin typeface="+mn-lt"/>
                <a:ea typeface="+mn-ea"/>
                <a:cs typeface="+mn-cs"/>
              </a:rPr>
              <a:t> format to be discussed in plenary. Posters will also remain displayed throughout the Seminar, so that you can personally engage with whom you seem best suited to get feedback, responses, etc. on a 1-to-1 basis. As for the QR code, leave that to us; once we have all the posters, we will post them on C4D, and you’ll be able to download them by scanning them from a mobile device connected to the local </a:t>
            </a:r>
            <a:r>
              <a:rPr lang="en-US" sz="1200" b="0" i="0" kern="1200" dirty="0" err="1">
                <a:solidFill>
                  <a:schemeClr val="tx1"/>
                </a:solidFill>
                <a:effectLst/>
                <a:latin typeface="+mn-lt"/>
                <a:ea typeface="+mn-ea"/>
                <a:cs typeface="+mn-cs"/>
              </a:rPr>
              <a:t>wifi</a:t>
            </a:r>
            <a:r>
              <a:rPr lang="en-US" sz="1200" b="0" i="0" kern="1200" dirty="0">
                <a:solidFill>
                  <a:schemeClr val="tx1"/>
                </a:solidFill>
                <a:effectLst/>
                <a:latin typeface="+mn-lt"/>
                <a:ea typeface="+mn-ea"/>
                <a:cs typeface="+mn-cs"/>
              </a:rPr>
              <a:t>.</a:t>
            </a:r>
          </a:p>
          <a:p>
            <a:r>
              <a:rPr lang="en-US" sz="1200" b="0" i="0" kern="1200" dirty="0">
                <a:solidFill>
                  <a:schemeClr val="tx1"/>
                </a:solidFill>
                <a:effectLst/>
                <a:latin typeface="+mn-lt"/>
                <a:ea typeface="+mn-ea"/>
                <a:cs typeface="+mn-cs"/>
              </a:rPr>
              <a:t> </a:t>
            </a:r>
          </a:p>
          <a:p>
            <a:r>
              <a:rPr lang="en-US" sz="1200" b="0" i="0" kern="1200" dirty="0">
                <a:solidFill>
                  <a:schemeClr val="tx1"/>
                </a:solidFill>
                <a:effectLst/>
                <a:latin typeface="+mn-lt"/>
                <a:ea typeface="+mn-ea"/>
                <a:cs typeface="+mn-cs"/>
              </a:rPr>
              <a:t>Indicative content may include:</a:t>
            </a:r>
          </a:p>
          <a:p>
            <a:r>
              <a:rPr lang="en-US" sz="1200" b="0" i="0" kern="1200" dirty="0">
                <a:solidFill>
                  <a:schemeClr val="tx1"/>
                </a:solidFill>
                <a:effectLst/>
                <a:latin typeface="+mn-lt"/>
                <a:ea typeface="+mn-ea"/>
                <a:cs typeface="+mn-cs"/>
              </a:rPr>
              <a:t>0. Key Messages / Questions you want to share </a:t>
            </a:r>
          </a:p>
          <a:p>
            <a:r>
              <a:rPr lang="en-US" sz="1200" b="0" i="0" kern="1200" dirty="0">
                <a:solidFill>
                  <a:schemeClr val="tx1"/>
                </a:solidFill>
                <a:effectLst/>
                <a:latin typeface="+mn-lt"/>
                <a:ea typeface="+mn-ea"/>
                <a:cs typeface="+mn-cs"/>
              </a:rPr>
              <a:t>1. Context and justification of the intervention / Action,</a:t>
            </a:r>
          </a:p>
          <a:p>
            <a:r>
              <a:rPr lang="en-US" sz="1200" b="0" i="0" kern="1200" dirty="0">
                <a:solidFill>
                  <a:schemeClr val="tx1"/>
                </a:solidFill>
                <a:effectLst/>
                <a:latin typeface="+mn-lt"/>
                <a:ea typeface="+mn-ea"/>
                <a:cs typeface="+mn-cs"/>
              </a:rPr>
              <a:t>2. Outline of the intervention (methods, including when appropriate, evaluation), </a:t>
            </a:r>
          </a:p>
          <a:p>
            <a:r>
              <a:rPr lang="en-US" sz="1200" b="0" i="0" kern="1200" dirty="0">
                <a:solidFill>
                  <a:schemeClr val="tx1"/>
                </a:solidFill>
                <a:effectLst/>
                <a:latin typeface="+mn-lt"/>
                <a:ea typeface="+mn-ea"/>
                <a:cs typeface="+mn-cs"/>
              </a:rPr>
              <a:t>3. Key results: </a:t>
            </a:r>
          </a:p>
          <a:p>
            <a:r>
              <a:rPr lang="en-US" sz="1200" b="0" i="0" kern="1200" dirty="0">
                <a:solidFill>
                  <a:schemeClr val="tx1"/>
                </a:solidFill>
                <a:effectLst/>
                <a:latin typeface="+mn-lt"/>
                <a:ea typeface="+mn-ea"/>
                <a:cs typeface="+mn-cs"/>
              </a:rPr>
              <a:t>a. in terms of process of the country policy dialogue, with particular relevance to health financing </a:t>
            </a:r>
          </a:p>
          <a:p>
            <a:r>
              <a:rPr lang="en-US" sz="1200" b="0" i="0" kern="1200" dirty="0">
                <a:solidFill>
                  <a:schemeClr val="tx1"/>
                </a:solidFill>
                <a:effectLst/>
                <a:latin typeface="+mn-lt"/>
                <a:ea typeface="+mn-ea"/>
                <a:cs typeface="+mn-cs"/>
              </a:rPr>
              <a:t>b. in terms of improvements in quality, equity, availability of services, etc. (see the framework WHO shared in Jan’s email), and sustainability of systems, </a:t>
            </a:r>
          </a:p>
          <a:p>
            <a:r>
              <a:rPr lang="en-US" sz="1200" b="0" i="0" kern="1200" dirty="0">
                <a:solidFill>
                  <a:schemeClr val="tx1"/>
                </a:solidFill>
                <a:effectLst/>
                <a:latin typeface="+mn-lt"/>
                <a:ea typeface="+mn-ea"/>
                <a:cs typeface="+mn-cs"/>
              </a:rPr>
              <a:t>c. other, including what did not work (the “department of error”, as The Lancet calls it ;) )</a:t>
            </a:r>
          </a:p>
          <a:p>
            <a:r>
              <a:rPr lang="en-US" sz="1200" b="0" i="0" kern="1200" dirty="0">
                <a:solidFill>
                  <a:schemeClr val="tx1"/>
                </a:solidFill>
                <a:effectLst/>
                <a:latin typeface="+mn-lt"/>
                <a:ea typeface="+mn-ea"/>
                <a:cs typeface="+mn-cs"/>
              </a:rPr>
              <a:t>4. Discussion including but not limited to: </a:t>
            </a:r>
          </a:p>
          <a:p>
            <a:r>
              <a:rPr lang="en-US" sz="1200" b="0" i="0" kern="1200" dirty="0">
                <a:solidFill>
                  <a:schemeClr val="tx1"/>
                </a:solidFill>
                <a:effectLst/>
                <a:latin typeface="+mn-lt"/>
                <a:ea typeface="+mn-ea"/>
                <a:cs typeface="+mn-cs"/>
              </a:rPr>
              <a:t>a. lessons for country policy, </a:t>
            </a:r>
          </a:p>
          <a:p>
            <a:r>
              <a:rPr lang="en-US" sz="1200" b="0" i="0" kern="1200" dirty="0">
                <a:solidFill>
                  <a:schemeClr val="tx1"/>
                </a:solidFill>
                <a:effectLst/>
                <a:latin typeface="+mn-lt"/>
                <a:ea typeface="+mn-ea"/>
                <a:cs typeface="+mn-cs"/>
              </a:rPr>
              <a:t>b. lessons for country EU </a:t>
            </a:r>
            <a:r>
              <a:rPr lang="en-US" sz="1200" b="0" i="0" kern="1200" dirty="0" err="1">
                <a:solidFill>
                  <a:schemeClr val="tx1"/>
                </a:solidFill>
                <a:effectLst/>
                <a:latin typeface="+mn-lt"/>
                <a:ea typeface="+mn-ea"/>
                <a:cs typeface="+mn-cs"/>
              </a:rPr>
              <a:t>programme</a:t>
            </a:r>
            <a:r>
              <a:rPr lang="en-US" sz="1200" b="0" i="0" kern="1200" dirty="0">
                <a:solidFill>
                  <a:schemeClr val="tx1"/>
                </a:solidFill>
                <a:effectLst/>
                <a:latin typeface="+mn-lt"/>
                <a:ea typeface="+mn-ea"/>
                <a:cs typeface="+mn-cs"/>
              </a:rPr>
              <a:t>, </a:t>
            </a:r>
          </a:p>
          <a:p>
            <a:r>
              <a:rPr lang="en-US" sz="1200" b="0" i="0" kern="1200" dirty="0">
                <a:solidFill>
                  <a:schemeClr val="tx1"/>
                </a:solidFill>
                <a:effectLst/>
                <a:latin typeface="+mn-lt"/>
                <a:ea typeface="+mn-ea"/>
                <a:cs typeface="+mn-cs"/>
              </a:rPr>
              <a:t>c. messages for other EUDs (caveats, do’s &amp; don’ts, Auntie B’s pearls of wisdom, etc.), </a:t>
            </a:r>
          </a:p>
          <a:p>
            <a:r>
              <a:rPr lang="en-US" sz="1200" b="0" i="0" kern="1200" dirty="0">
                <a:solidFill>
                  <a:schemeClr val="tx1"/>
                </a:solidFill>
                <a:effectLst/>
                <a:latin typeface="+mn-lt"/>
                <a:ea typeface="+mn-ea"/>
                <a:cs typeface="+mn-cs"/>
              </a:rPr>
              <a:t>d. any other discussion you may want to develop</a:t>
            </a:r>
          </a:p>
          <a:p>
            <a:r>
              <a:rPr lang="en-US" sz="1200" b="0" i="0" kern="1200" dirty="0">
                <a:solidFill>
                  <a:schemeClr val="tx1"/>
                </a:solidFill>
                <a:effectLst/>
                <a:latin typeface="+mn-lt"/>
                <a:ea typeface="+mn-ea"/>
                <a:cs typeface="+mn-cs"/>
              </a:rPr>
              <a:t> </a:t>
            </a:r>
          </a:p>
          <a:p>
            <a:endParaRPr lang="fr-FR" dirty="0"/>
          </a:p>
        </p:txBody>
      </p:sp>
      <p:sp>
        <p:nvSpPr>
          <p:cNvPr id="4" name="Espace réservé du numéro de diapositive 3"/>
          <p:cNvSpPr>
            <a:spLocks noGrp="1"/>
          </p:cNvSpPr>
          <p:nvPr>
            <p:ph type="sldNum" sz="quarter" idx="10"/>
          </p:nvPr>
        </p:nvSpPr>
        <p:spPr/>
        <p:txBody>
          <a:bodyPr/>
          <a:lstStyle/>
          <a:p>
            <a:fld id="{83D790E6-CABF-C641-84FA-A1C314A7C5D8}" type="slidenum">
              <a:rPr lang="fr-FR" smtClean="0"/>
              <a:t>1</a:t>
            </a:fld>
            <a:endParaRPr lang="fr-FR"/>
          </a:p>
        </p:txBody>
      </p:sp>
    </p:spTree>
    <p:extLst>
      <p:ext uri="{BB962C8B-B14F-4D97-AF65-F5344CB8AC3E}">
        <p14:creationId xmlns:p14="http://schemas.microsoft.com/office/powerpoint/2010/main" val="1393189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604130" y="9404942"/>
            <a:ext cx="18180129" cy="6489548"/>
          </a:xfrm>
        </p:spPr>
        <p:txBody>
          <a:bodyPr/>
          <a:lstStyle/>
          <a:p>
            <a:r>
              <a:rPr lang="fr-FR"/>
              <a:t>Cliquez et modifiez le titre</a:t>
            </a:r>
          </a:p>
        </p:txBody>
      </p:sp>
      <p:sp>
        <p:nvSpPr>
          <p:cNvPr id="3" name="Sous-titre 2"/>
          <p:cNvSpPr>
            <a:spLocks noGrp="1"/>
          </p:cNvSpPr>
          <p:nvPr>
            <p:ph type="subTitle" idx="1"/>
          </p:nvPr>
        </p:nvSpPr>
        <p:spPr>
          <a:xfrm>
            <a:off x="3208259" y="17155955"/>
            <a:ext cx="14971872" cy="7736999"/>
          </a:xfrm>
        </p:spPr>
        <p:txBody>
          <a:bodyPr/>
          <a:lstStyle>
            <a:lvl1pPr marL="0" indent="0" algn="ctr">
              <a:buNone/>
              <a:defRPr>
                <a:solidFill>
                  <a:schemeClr val="tx1">
                    <a:tint val="75000"/>
                  </a:schemeClr>
                </a:solidFill>
              </a:defRPr>
            </a:lvl1pPr>
            <a:lvl2pPr marL="1440226" indent="0" algn="ctr">
              <a:buNone/>
              <a:defRPr>
                <a:solidFill>
                  <a:schemeClr val="tx1">
                    <a:tint val="75000"/>
                  </a:schemeClr>
                </a:solidFill>
              </a:defRPr>
            </a:lvl2pPr>
            <a:lvl3pPr marL="2880451" indent="0" algn="ctr">
              <a:buNone/>
              <a:defRPr>
                <a:solidFill>
                  <a:schemeClr val="tx1">
                    <a:tint val="75000"/>
                  </a:schemeClr>
                </a:solidFill>
              </a:defRPr>
            </a:lvl3pPr>
            <a:lvl4pPr marL="4320677" indent="0" algn="ctr">
              <a:buNone/>
              <a:defRPr>
                <a:solidFill>
                  <a:schemeClr val="tx1">
                    <a:tint val="75000"/>
                  </a:schemeClr>
                </a:solidFill>
              </a:defRPr>
            </a:lvl4pPr>
            <a:lvl5pPr marL="5760903" indent="0" algn="ctr">
              <a:buNone/>
              <a:defRPr>
                <a:solidFill>
                  <a:schemeClr val="tx1">
                    <a:tint val="75000"/>
                  </a:schemeClr>
                </a:solidFill>
              </a:defRPr>
            </a:lvl5pPr>
            <a:lvl6pPr marL="7201129" indent="0" algn="ctr">
              <a:buNone/>
              <a:defRPr>
                <a:solidFill>
                  <a:schemeClr val="tx1">
                    <a:tint val="75000"/>
                  </a:schemeClr>
                </a:solidFill>
              </a:defRPr>
            </a:lvl6pPr>
            <a:lvl7pPr marL="8641354" indent="0" algn="ctr">
              <a:buNone/>
              <a:defRPr>
                <a:solidFill>
                  <a:schemeClr val="tx1">
                    <a:tint val="75000"/>
                  </a:schemeClr>
                </a:solidFill>
              </a:defRPr>
            </a:lvl7pPr>
            <a:lvl8pPr marL="10081580" indent="0" algn="ctr">
              <a:buNone/>
              <a:defRPr>
                <a:solidFill>
                  <a:schemeClr val="tx1">
                    <a:tint val="75000"/>
                  </a:schemeClr>
                </a:solidFill>
              </a:defRPr>
            </a:lvl8pPr>
            <a:lvl9pPr marL="11521806" indent="0" algn="ctr">
              <a:buNone/>
              <a:defRPr>
                <a:solidFill>
                  <a:schemeClr val="tx1">
                    <a:tint val="75000"/>
                  </a:schemeClr>
                </a:solidFill>
              </a:defRPr>
            </a:lvl9pPr>
          </a:lstStyle>
          <a:p>
            <a:r>
              <a:rPr lang="fr-FR"/>
              <a:t>Cliquez pour modifier le style des sous-titres du masque</a:t>
            </a:r>
          </a:p>
        </p:txBody>
      </p:sp>
      <p:sp>
        <p:nvSpPr>
          <p:cNvPr id="4" name="Espace réservé de la date 3"/>
          <p:cNvSpPr>
            <a:spLocks noGrp="1"/>
          </p:cNvSpPr>
          <p:nvPr>
            <p:ph type="dt" sz="half" idx="10"/>
          </p:nvPr>
        </p:nvSpPr>
        <p:spPr/>
        <p:txBody>
          <a:bodyPr/>
          <a:lstStyle/>
          <a:p>
            <a:fld id="{61E914B5-5A80-AB49-9ED5-47D57E695C08}" type="datetimeFigureOut">
              <a:rPr lang="fr-FR" smtClean="0"/>
              <a:t>05/10/2017</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9C2D1C2-11D8-B440-AC51-EDC69AF62508}" type="slidenum">
              <a:rPr lang="fr-FR" smtClean="0"/>
              <a:t>‹#›</a:t>
            </a:fld>
            <a:endParaRPr lang="fr-FR"/>
          </a:p>
        </p:txBody>
      </p:sp>
    </p:spTree>
    <p:extLst>
      <p:ext uri="{BB962C8B-B14F-4D97-AF65-F5344CB8AC3E}">
        <p14:creationId xmlns:p14="http://schemas.microsoft.com/office/powerpoint/2010/main" val="13341535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61E914B5-5A80-AB49-9ED5-47D57E695C08}" type="datetimeFigureOut">
              <a:rPr lang="fr-FR" smtClean="0"/>
              <a:t>05/10/2017</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9C2D1C2-11D8-B440-AC51-EDC69AF62508}" type="slidenum">
              <a:rPr lang="fr-FR" smtClean="0"/>
              <a:t>‹#›</a:t>
            </a:fld>
            <a:endParaRPr lang="fr-FR"/>
          </a:p>
        </p:txBody>
      </p:sp>
    </p:spTree>
    <p:extLst>
      <p:ext uri="{BB962C8B-B14F-4D97-AF65-F5344CB8AC3E}">
        <p14:creationId xmlns:p14="http://schemas.microsoft.com/office/powerpoint/2010/main" val="9202385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1689535" y="19454629"/>
            <a:ext cx="18180129" cy="6012994"/>
          </a:xfrm>
        </p:spPr>
        <p:txBody>
          <a:bodyPr anchor="t"/>
          <a:lstStyle>
            <a:lvl1pPr algn="l">
              <a:defRPr sz="12600" b="1" cap="all"/>
            </a:lvl1pPr>
          </a:lstStyle>
          <a:p>
            <a:r>
              <a:rPr lang="fr-FR"/>
              <a:t>Cliquez et modifiez le titre</a:t>
            </a:r>
          </a:p>
        </p:txBody>
      </p:sp>
      <p:sp>
        <p:nvSpPr>
          <p:cNvPr id="3" name="Espace réservé du texte 2"/>
          <p:cNvSpPr>
            <a:spLocks noGrp="1"/>
          </p:cNvSpPr>
          <p:nvPr>
            <p:ph type="body" idx="1"/>
          </p:nvPr>
        </p:nvSpPr>
        <p:spPr>
          <a:xfrm>
            <a:off x="1689535" y="12831929"/>
            <a:ext cx="18180129" cy="6622701"/>
          </a:xfrm>
        </p:spPr>
        <p:txBody>
          <a:bodyPr anchor="b"/>
          <a:lstStyle>
            <a:lvl1pPr marL="0" indent="0">
              <a:buNone/>
              <a:defRPr sz="6300">
                <a:solidFill>
                  <a:schemeClr val="tx1">
                    <a:tint val="75000"/>
                  </a:schemeClr>
                </a:solidFill>
              </a:defRPr>
            </a:lvl1pPr>
            <a:lvl2pPr marL="1440226" indent="0">
              <a:buNone/>
              <a:defRPr sz="5700">
                <a:solidFill>
                  <a:schemeClr val="tx1">
                    <a:tint val="75000"/>
                  </a:schemeClr>
                </a:solidFill>
              </a:defRPr>
            </a:lvl2pPr>
            <a:lvl3pPr marL="2880451" indent="0">
              <a:buNone/>
              <a:defRPr sz="5000">
                <a:solidFill>
                  <a:schemeClr val="tx1">
                    <a:tint val="75000"/>
                  </a:schemeClr>
                </a:solidFill>
              </a:defRPr>
            </a:lvl3pPr>
            <a:lvl4pPr marL="4320677" indent="0">
              <a:buNone/>
              <a:defRPr sz="4400">
                <a:solidFill>
                  <a:schemeClr val="tx1">
                    <a:tint val="75000"/>
                  </a:schemeClr>
                </a:solidFill>
              </a:defRPr>
            </a:lvl4pPr>
            <a:lvl5pPr marL="5760903" indent="0">
              <a:buNone/>
              <a:defRPr sz="4400">
                <a:solidFill>
                  <a:schemeClr val="tx1">
                    <a:tint val="75000"/>
                  </a:schemeClr>
                </a:solidFill>
              </a:defRPr>
            </a:lvl5pPr>
            <a:lvl6pPr marL="7201129" indent="0">
              <a:buNone/>
              <a:defRPr sz="4400">
                <a:solidFill>
                  <a:schemeClr val="tx1">
                    <a:tint val="75000"/>
                  </a:schemeClr>
                </a:solidFill>
              </a:defRPr>
            </a:lvl6pPr>
            <a:lvl7pPr marL="8641354" indent="0">
              <a:buNone/>
              <a:defRPr sz="4400">
                <a:solidFill>
                  <a:schemeClr val="tx1">
                    <a:tint val="75000"/>
                  </a:schemeClr>
                </a:solidFill>
              </a:defRPr>
            </a:lvl7pPr>
            <a:lvl8pPr marL="10081580" indent="0">
              <a:buNone/>
              <a:defRPr sz="4400">
                <a:solidFill>
                  <a:schemeClr val="tx1">
                    <a:tint val="75000"/>
                  </a:schemeClr>
                </a:solidFill>
              </a:defRPr>
            </a:lvl8pPr>
            <a:lvl9pPr marL="11521806" indent="0">
              <a:buNone/>
              <a:defRPr sz="4400">
                <a:solidFill>
                  <a:schemeClr val="tx1">
                    <a:tint val="75000"/>
                  </a:schemeClr>
                </a:solidFill>
              </a:defRPr>
            </a:lvl9pPr>
          </a:lstStyle>
          <a:p>
            <a:pPr lvl="0"/>
            <a:r>
              <a:rPr lang="fr-FR"/>
              <a:t>Cliquez pour modifier les styles du texte du masque</a:t>
            </a:r>
          </a:p>
        </p:txBody>
      </p:sp>
      <p:sp>
        <p:nvSpPr>
          <p:cNvPr id="4" name="Espace réservé de la date 3"/>
          <p:cNvSpPr>
            <a:spLocks noGrp="1"/>
          </p:cNvSpPr>
          <p:nvPr>
            <p:ph type="dt" sz="half" idx="10"/>
          </p:nvPr>
        </p:nvSpPr>
        <p:spPr/>
        <p:txBody>
          <a:bodyPr/>
          <a:lstStyle/>
          <a:p>
            <a:fld id="{61E914B5-5A80-AB49-9ED5-47D57E695C08}" type="datetimeFigureOut">
              <a:rPr lang="fr-FR" smtClean="0"/>
              <a:t>05/10/2017</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9C2D1C2-11D8-B440-AC51-EDC69AF62508}" type="slidenum">
              <a:rPr lang="fr-FR" smtClean="0"/>
              <a:t>‹#›</a:t>
            </a:fld>
            <a:endParaRPr lang="fr-FR"/>
          </a:p>
        </p:txBody>
      </p:sp>
    </p:spTree>
    <p:extLst>
      <p:ext uri="{BB962C8B-B14F-4D97-AF65-F5344CB8AC3E}">
        <p14:creationId xmlns:p14="http://schemas.microsoft.com/office/powerpoint/2010/main" val="26279884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u contenu 2"/>
          <p:cNvSpPr>
            <a:spLocks noGrp="1"/>
          </p:cNvSpPr>
          <p:nvPr>
            <p:ph sz="half" idx="1"/>
          </p:nvPr>
        </p:nvSpPr>
        <p:spPr>
          <a:xfrm>
            <a:off x="2105421" y="33379827"/>
            <a:ext cx="18770537" cy="94413812"/>
          </a:xfrm>
        </p:spPr>
        <p:txBody>
          <a:bodyPr/>
          <a:lstStyle>
            <a:lvl1pPr>
              <a:defRPr sz="8800"/>
            </a:lvl1pPr>
            <a:lvl2pPr>
              <a:defRPr sz="7600"/>
            </a:lvl2pPr>
            <a:lvl3pPr>
              <a:defRPr sz="6300"/>
            </a:lvl3pPr>
            <a:lvl4pPr>
              <a:defRPr sz="5700"/>
            </a:lvl4pPr>
            <a:lvl5pPr>
              <a:defRPr sz="5700"/>
            </a:lvl5pPr>
            <a:lvl6pPr>
              <a:defRPr sz="5700"/>
            </a:lvl6pPr>
            <a:lvl7pPr>
              <a:defRPr sz="5700"/>
            </a:lvl7pPr>
            <a:lvl8pPr>
              <a:defRPr sz="5700"/>
            </a:lvl8pPr>
            <a:lvl9pPr>
              <a:defRPr sz="57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21232431" y="33379827"/>
            <a:ext cx="18774252" cy="94413812"/>
          </a:xfrm>
        </p:spPr>
        <p:txBody>
          <a:bodyPr/>
          <a:lstStyle>
            <a:lvl1pPr>
              <a:defRPr sz="8800"/>
            </a:lvl1pPr>
            <a:lvl2pPr>
              <a:defRPr sz="7600"/>
            </a:lvl2pPr>
            <a:lvl3pPr>
              <a:defRPr sz="6300"/>
            </a:lvl3pPr>
            <a:lvl4pPr>
              <a:defRPr sz="5700"/>
            </a:lvl4pPr>
            <a:lvl5pPr>
              <a:defRPr sz="5700"/>
            </a:lvl5pPr>
            <a:lvl6pPr>
              <a:defRPr sz="5700"/>
            </a:lvl6pPr>
            <a:lvl7pPr>
              <a:defRPr sz="5700"/>
            </a:lvl7pPr>
            <a:lvl8pPr>
              <a:defRPr sz="5700"/>
            </a:lvl8pPr>
            <a:lvl9pPr>
              <a:defRPr sz="57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61E914B5-5A80-AB49-9ED5-47D57E695C08}" type="datetimeFigureOut">
              <a:rPr lang="fr-FR" smtClean="0"/>
              <a:t>05/10/2017</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09C2D1C2-11D8-B440-AC51-EDC69AF62508}" type="slidenum">
              <a:rPr lang="fr-FR" smtClean="0"/>
              <a:t>‹#›</a:t>
            </a:fld>
            <a:endParaRPr lang="fr-FR"/>
          </a:p>
        </p:txBody>
      </p:sp>
    </p:spTree>
    <p:extLst>
      <p:ext uri="{BB962C8B-B14F-4D97-AF65-F5344CB8AC3E}">
        <p14:creationId xmlns:p14="http://schemas.microsoft.com/office/powerpoint/2010/main" val="14761284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1069420" y="1212412"/>
            <a:ext cx="19249549" cy="5045869"/>
          </a:xfrm>
        </p:spPr>
        <p:txBody>
          <a:bodyPr/>
          <a:lstStyle>
            <a:lvl1pPr>
              <a:defRPr/>
            </a:lvl1pPr>
          </a:lstStyle>
          <a:p>
            <a:r>
              <a:rPr lang="fr-FR"/>
              <a:t>Cliquez et modifiez le titre</a:t>
            </a:r>
          </a:p>
        </p:txBody>
      </p:sp>
      <p:sp>
        <p:nvSpPr>
          <p:cNvPr id="3" name="Espace réservé du texte 2"/>
          <p:cNvSpPr>
            <a:spLocks noGrp="1"/>
          </p:cNvSpPr>
          <p:nvPr>
            <p:ph type="body" idx="1"/>
          </p:nvPr>
        </p:nvSpPr>
        <p:spPr>
          <a:xfrm>
            <a:off x="1069419" y="6776884"/>
            <a:ext cx="9450253" cy="2824283"/>
          </a:xfrm>
        </p:spPr>
        <p:txBody>
          <a:bodyPr anchor="b"/>
          <a:lstStyle>
            <a:lvl1pPr marL="0" indent="0">
              <a:buNone/>
              <a:defRPr sz="7600" b="1"/>
            </a:lvl1pPr>
            <a:lvl2pPr marL="1440226" indent="0">
              <a:buNone/>
              <a:defRPr sz="6300" b="1"/>
            </a:lvl2pPr>
            <a:lvl3pPr marL="2880451" indent="0">
              <a:buNone/>
              <a:defRPr sz="5700" b="1"/>
            </a:lvl3pPr>
            <a:lvl4pPr marL="4320677" indent="0">
              <a:buNone/>
              <a:defRPr sz="5000" b="1"/>
            </a:lvl4pPr>
            <a:lvl5pPr marL="5760903" indent="0">
              <a:buNone/>
              <a:defRPr sz="5000" b="1"/>
            </a:lvl5pPr>
            <a:lvl6pPr marL="7201129" indent="0">
              <a:buNone/>
              <a:defRPr sz="5000" b="1"/>
            </a:lvl6pPr>
            <a:lvl7pPr marL="8641354" indent="0">
              <a:buNone/>
              <a:defRPr sz="5000" b="1"/>
            </a:lvl7pPr>
            <a:lvl8pPr marL="10081580" indent="0">
              <a:buNone/>
              <a:defRPr sz="5000" b="1"/>
            </a:lvl8pPr>
            <a:lvl9pPr marL="11521806" indent="0">
              <a:buNone/>
              <a:defRPr sz="5000" b="1"/>
            </a:lvl9pPr>
          </a:lstStyle>
          <a:p>
            <a:pPr lvl="0"/>
            <a:r>
              <a:rPr lang="fr-FR"/>
              <a:t>Cliquez pour modifier les styles du texte du masque</a:t>
            </a:r>
          </a:p>
        </p:txBody>
      </p:sp>
      <p:sp>
        <p:nvSpPr>
          <p:cNvPr id="4" name="Espace réservé du contenu 3"/>
          <p:cNvSpPr>
            <a:spLocks noGrp="1"/>
          </p:cNvSpPr>
          <p:nvPr>
            <p:ph sz="half" idx="2"/>
          </p:nvPr>
        </p:nvSpPr>
        <p:spPr>
          <a:xfrm>
            <a:off x="1069419" y="9601167"/>
            <a:ext cx="9450253" cy="17443291"/>
          </a:xfrm>
        </p:spPr>
        <p:txBody>
          <a:bodyPr/>
          <a:lstStyle>
            <a:lvl1pPr>
              <a:defRPr sz="7600"/>
            </a:lvl1pPr>
            <a:lvl2pPr>
              <a:defRPr sz="6300"/>
            </a:lvl2pPr>
            <a:lvl3pPr>
              <a:defRPr sz="5700"/>
            </a:lvl3pPr>
            <a:lvl4pPr>
              <a:defRPr sz="5000"/>
            </a:lvl4pPr>
            <a:lvl5pPr>
              <a:defRPr sz="5000"/>
            </a:lvl5pPr>
            <a:lvl6pPr>
              <a:defRPr sz="5000"/>
            </a:lvl6pPr>
            <a:lvl7pPr>
              <a:defRPr sz="5000"/>
            </a:lvl7pPr>
            <a:lvl8pPr>
              <a:defRPr sz="5000"/>
            </a:lvl8pPr>
            <a:lvl9pPr>
              <a:defRPr sz="5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10865006" y="6776884"/>
            <a:ext cx="9453964" cy="2824283"/>
          </a:xfrm>
        </p:spPr>
        <p:txBody>
          <a:bodyPr anchor="b"/>
          <a:lstStyle>
            <a:lvl1pPr marL="0" indent="0">
              <a:buNone/>
              <a:defRPr sz="7600" b="1"/>
            </a:lvl1pPr>
            <a:lvl2pPr marL="1440226" indent="0">
              <a:buNone/>
              <a:defRPr sz="6300" b="1"/>
            </a:lvl2pPr>
            <a:lvl3pPr marL="2880451" indent="0">
              <a:buNone/>
              <a:defRPr sz="5700" b="1"/>
            </a:lvl3pPr>
            <a:lvl4pPr marL="4320677" indent="0">
              <a:buNone/>
              <a:defRPr sz="5000" b="1"/>
            </a:lvl4pPr>
            <a:lvl5pPr marL="5760903" indent="0">
              <a:buNone/>
              <a:defRPr sz="5000" b="1"/>
            </a:lvl5pPr>
            <a:lvl6pPr marL="7201129" indent="0">
              <a:buNone/>
              <a:defRPr sz="5000" b="1"/>
            </a:lvl6pPr>
            <a:lvl7pPr marL="8641354" indent="0">
              <a:buNone/>
              <a:defRPr sz="5000" b="1"/>
            </a:lvl7pPr>
            <a:lvl8pPr marL="10081580" indent="0">
              <a:buNone/>
              <a:defRPr sz="5000" b="1"/>
            </a:lvl8pPr>
            <a:lvl9pPr marL="11521806" indent="0">
              <a:buNone/>
              <a:defRPr sz="5000" b="1"/>
            </a:lvl9pPr>
          </a:lstStyle>
          <a:p>
            <a:pPr lvl="0"/>
            <a:r>
              <a:rPr lang="fr-FR"/>
              <a:t>Cliquez pour modifier les styles du texte du masque</a:t>
            </a:r>
          </a:p>
        </p:txBody>
      </p:sp>
      <p:sp>
        <p:nvSpPr>
          <p:cNvPr id="6" name="Espace réservé du contenu 5"/>
          <p:cNvSpPr>
            <a:spLocks noGrp="1"/>
          </p:cNvSpPr>
          <p:nvPr>
            <p:ph sz="quarter" idx="4"/>
          </p:nvPr>
        </p:nvSpPr>
        <p:spPr>
          <a:xfrm>
            <a:off x="10865006" y="9601167"/>
            <a:ext cx="9453964" cy="17443291"/>
          </a:xfrm>
        </p:spPr>
        <p:txBody>
          <a:bodyPr/>
          <a:lstStyle>
            <a:lvl1pPr>
              <a:defRPr sz="7600"/>
            </a:lvl1pPr>
            <a:lvl2pPr>
              <a:defRPr sz="6300"/>
            </a:lvl2pPr>
            <a:lvl3pPr>
              <a:defRPr sz="5700"/>
            </a:lvl3pPr>
            <a:lvl4pPr>
              <a:defRPr sz="5000"/>
            </a:lvl4pPr>
            <a:lvl5pPr>
              <a:defRPr sz="5000"/>
            </a:lvl5pPr>
            <a:lvl6pPr>
              <a:defRPr sz="5000"/>
            </a:lvl6pPr>
            <a:lvl7pPr>
              <a:defRPr sz="5000"/>
            </a:lvl7pPr>
            <a:lvl8pPr>
              <a:defRPr sz="5000"/>
            </a:lvl8pPr>
            <a:lvl9pPr>
              <a:defRPr sz="5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61E914B5-5A80-AB49-9ED5-47D57E695C08}" type="datetimeFigureOut">
              <a:rPr lang="fr-FR" smtClean="0"/>
              <a:t>05/10/2017</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09C2D1C2-11D8-B440-AC51-EDC69AF62508}" type="slidenum">
              <a:rPr lang="fr-FR" smtClean="0"/>
              <a:t>‹#›</a:t>
            </a:fld>
            <a:endParaRPr lang="fr-FR"/>
          </a:p>
        </p:txBody>
      </p:sp>
    </p:spTree>
    <p:extLst>
      <p:ext uri="{BB962C8B-B14F-4D97-AF65-F5344CB8AC3E}">
        <p14:creationId xmlns:p14="http://schemas.microsoft.com/office/powerpoint/2010/main" val="15243009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e la date 2"/>
          <p:cNvSpPr>
            <a:spLocks noGrp="1"/>
          </p:cNvSpPr>
          <p:nvPr>
            <p:ph type="dt" sz="half" idx="10"/>
          </p:nvPr>
        </p:nvSpPr>
        <p:spPr/>
        <p:txBody>
          <a:bodyPr/>
          <a:lstStyle/>
          <a:p>
            <a:fld id="{61E914B5-5A80-AB49-9ED5-47D57E695C08}" type="datetimeFigureOut">
              <a:rPr lang="fr-FR" smtClean="0"/>
              <a:t>05/10/2017</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09C2D1C2-11D8-B440-AC51-EDC69AF62508}" type="slidenum">
              <a:rPr lang="fr-FR" smtClean="0"/>
              <a:t>‹#›</a:t>
            </a:fld>
            <a:endParaRPr lang="fr-FR"/>
          </a:p>
        </p:txBody>
      </p:sp>
    </p:spTree>
    <p:extLst>
      <p:ext uri="{BB962C8B-B14F-4D97-AF65-F5344CB8AC3E}">
        <p14:creationId xmlns:p14="http://schemas.microsoft.com/office/powerpoint/2010/main" val="38590200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61E914B5-5A80-AB49-9ED5-47D57E695C08}" type="datetimeFigureOut">
              <a:rPr lang="fr-FR" smtClean="0"/>
              <a:t>05/10/2017</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09C2D1C2-11D8-B440-AC51-EDC69AF62508}" type="slidenum">
              <a:rPr lang="fr-FR" smtClean="0"/>
              <a:t>‹#›</a:t>
            </a:fld>
            <a:endParaRPr lang="fr-FR"/>
          </a:p>
        </p:txBody>
      </p:sp>
    </p:spTree>
    <p:extLst>
      <p:ext uri="{BB962C8B-B14F-4D97-AF65-F5344CB8AC3E}">
        <p14:creationId xmlns:p14="http://schemas.microsoft.com/office/powerpoint/2010/main" val="479632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069421" y="1205403"/>
            <a:ext cx="7036633" cy="5129966"/>
          </a:xfrm>
        </p:spPr>
        <p:txBody>
          <a:bodyPr anchor="b"/>
          <a:lstStyle>
            <a:lvl1pPr algn="l">
              <a:defRPr sz="6300" b="1"/>
            </a:lvl1pPr>
          </a:lstStyle>
          <a:p>
            <a:r>
              <a:rPr lang="fr-FR"/>
              <a:t>Cliquez et modifiez le titre</a:t>
            </a:r>
          </a:p>
        </p:txBody>
      </p:sp>
      <p:sp>
        <p:nvSpPr>
          <p:cNvPr id="3" name="Espace réservé du contenu 2"/>
          <p:cNvSpPr>
            <a:spLocks noGrp="1"/>
          </p:cNvSpPr>
          <p:nvPr>
            <p:ph idx="1"/>
          </p:nvPr>
        </p:nvSpPr>
        <p:spPr>
          <a:xfrm>
            <a:off x="8362265" y="1205405"/>
            <a:ext cx="11956704" cy="25839055"/>
          </a:xfrm>
        </p:spPr>
        <p:txBody>
          <a:bodyPr/>
          <a:lstStyle>
            <a:lvl1pPr>
              <a:defRPr sz="10100"/>
            </a:lvl1pPr>
            <a:lvl2pPr>
              <a:defRPr sz="8800"/>
            </a:lvl2pPr>
            <a:lvl3pPr>
              <a:defRPr sz="7600"/>
            </a:lvl3pPr>
            <a:lvl4pPr>
              <a:defRPr sz="6300"/>
            </a:lvl4pPr>
            <a:lvl5pPr>
              <a:defRPr sz="6300"/>
            </a:lvl5pPr>
            <a:lvl6pPr>
              <a:defRPr sz="6300"/>
            </a:lvl6pPr>
            <a:lvl7pPr>
              <a:defRPr sz="6300"/>
            </a:lvl7pPr>
            <a:lvl8pPr>
              <a:defRPr sz="6300"/>
            </a:lvl8pPr>
            <a:lvl9pPr>
              <a:defRPr sz="63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1069421" y="6335371"/>
            <a:ext cx="7036633" cy="20709089"/>
          </a:xfrm>
        </p:spPr>
        <p:txBody>
          <a:bodyPr/>
          <a:lstStyle>
            <a:lvl1pPr marL="0" indent="0">
              <a:buNone/>
              <a:defRPr sz="4400"/>
            </a:lvl1pPr>
            <a:lvl2pPr marL="1440226" indent="0">
              <a:buNone/>
              <a:defRPr sz="3800"/>
            </a:lvl2pPr>
            <a:lvl3pPr marL="2880451" indent="0">
              <a:buNone/>
              <a:defRPr sz="3200"/>
            </a:lvl3pPr>
            <a:lvl4pPr marL="4320677" indent="0">
              <a:buNone/>
              <a:defRPr sz="2800"/>
            </a:lvl4pPr>
            <a:lvl5pPr marL="5760903" indent="0">
              <a:buNone/>
              <a:defRPr sz="2800"/>
            </a:lvl5pPr>
            <a:lvl6pPr marL="7201129" indent="0">
              <a:buNone/>
              <a:defRPr sz="2800"/>
            </a:lvl6pPr>
            <a:lvl7pPr marL="8641354" indent="0">
              <a:buNone/>
              <a:defRPr sz="2800"/>
            </a:lvl7pPr>
            <a:lvl8pPr marL="10081580" indent="0">
              <a:buNone/>
              <a:defRPr sz="2800"/>
            </a:lvl8pPr>
            <a:lvl9pPr marL="11521806" indent="0">
              <a:buNone/>
              <a:defRPr sz="28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61E914B5-5A80-AB49-9ED5-47D57E695C08}" type="datetimeFigureOut">
              <a:rPr lang="fr-FR" smtClean="0"/>
              <a:t>05/10/2017</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09C2D1C2-11D8-B440-AC51-EDC69AF62508}" type="slidenum">
              <a:rPr lang="fr-FR" smtClean="0"/>
              <a:t>‹#›</a:t>
            </a:fld>
            <a:endParaRPr lang="fr-FR"/>
          </a:p>
        </p:txBody>
      </p:sp>
    </p:spTree>
    <p:extLst>
      <p:ext uri="{BB962C8B-B14F-4D97-AF65-F5344CB8AC3E}">
        <p14:creationId xmlns:p14="http://schemas.microsoft.com/office/powerpoint/2010/main" val="20090573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192274" y="21192649"/>
            <a:ext cx="12833033" cy="2501912"/>
          </a:xfrm>
        </p:spPr>
        <p:txBody>
          <a:bodyPr anchor="b"/>
          <a:lstStyle>
            <a:lvl1pPr algn="l">
              <a:defRPr sz="6300" b="1"/>
            </a:lvl1pPr>
          </a:lstStyle>
          <a:p>
            <a:r>
              <a:rPr lang="fr-FR"/>
              <a:t>Cliquez et modifiez le titre</a:t>
            </a:r>
          </a:p>
        </p:txBody>
      </p:sp>
      <p:sp>
        <p:nvSpPr>
          <p:cNvPr id="3" name="Espace réservé pour une image  2"/>
          <p:cNvSpPr>
            <a:spLocks noGrp="1"/>
          </p:cNvSpPr>
          <p:nvPr>
            <p:ph type="pic" idx="1"/>
          </p:nvPr>
        </p:nvSpPr>
        <p:spPr>
          <a:xfrm>
            <a:off x="4192274" y="2705147"/>
            <a:ext cx="12833033" cy="18165128"/>
          </a:xfrm>
        </p:spPr>
        <p:txBody>
          <a:bodyPr/>
          <a:lstStyle>
            <a:lvl1pPr marL="0" indent="0">
              <a:buNone/>
              <a:defRPr sz="10100"/>
            </a:lvl1pPr>
            <a:lvl2pPr marL="1440226" indent="0">
              <a:buNone/>
              <a:defRPr sz="8800"/>
            </a:lvl2pPr>
            <a:lvl3pPr marL="2880451" indent="0">
              <a:buNone/>
              <a:defRPr sz="7600"/>
            </a:lvl3pPr>
            <a:lvl4pPr marL="4320677" indent="0">
              <a:buNone/>
              <a:defRPr sz="6300"/>
            </a:lvl4pPr>
            <a:lvl5pPr marL="5760903" indent="0">
              <a:buNone/>
              <a:defRPr sz="6300"/>
            </a:lvl5pPr>
            <a:lvl6pPr marL="7201129" indent="0">
              <a:buNone/>
              <a:defRPr sz="6300"/>
            </a:lvl6pPr>
            <a:lvl7pPr marL="8641354" indent="0">
              <a:buNone/>
              <a:defRPr sz="6300"/>
            </a:lvl7pPr>
            <a:lvl8pPr marL="10081580" indent="0">
              <a:buNone/>
              <a:defRPr sz="6300"/>
            </a:lvl8pPr>
            <a:lvl9pPr marL="11521806" indent="0">
              <a:buNone/>
              <a:defRPr sz="6300"/>
            </a:lvl9pPr>
          </a:lstStyle>
          <a:p>
            <a:endParaRPr lang="fr-FR"/>
          </a:p>
        </p:txBody>
      </p:sp>
      <p:sp>
        <p:nvSpPr>
          <p:cNvPr id="4" name="Espace réservé du texte 3"/>
          <p:cNvSpPr>
            <a:spLocks noGrp="1"/>
          </p:cNvSpPr>
          <p:nvPr>
            <p:ph type="body" sz="half" idx="2"/>
          </p:nvPr>
        </p:nvSpPr>
        <p:spPr>
          <a:xfrm>
            <a:off x="4192274" y="23694562"/>
            <a:ext cx="12833033" cy="3553130"/>
          </a:xfrm>
        </p:spPr>
        <p:txBody>
          <a:bodyPr/>
          <a:lstStyle>
            <a:lvl1pPr marL="0" indent="0">
              <a:buNone/>
              <a:defRPr sz="4400"/>
            </a:lvl1pPr>
            <a:lvl2pPr marL="1440226" indent="0">
              <a:buNone/>
              <a:defRPr sz="3800"/>
            </a:lvl2pPr>
            <a:lvl3pPr marL="2880451" indent="0">
              <a:buNone/>
              <a:defRPr sz="3200"/>
            </a:lvl3pPr>
            <a:lvl4pPr marL="4320677" indent="0">
              <a:buNone/>
              <a:defRPr sz="2800"/>
            </a:lvl4pPr>
            <a:lvl5pPr marL="5760903" indent="0">
              <a:buNone/>
              <a:defRPr sz="2800"/>
            </a:lvl5pPr>
            <a:lvl6pPr marL="7201129" indent="0">
              <a:buNone/>
              <a:defRPr sz="2800"/>
            </a:lvl6pPr>
            <a:lvl7pPr marL="8641354" indent="0">
              <a:buNone/>
              <a:defRPr sz="2800"/>
            </a:lvl7pPr>
            <a:lvl8pPr marL="10081580" indent="0">
              <a:buNone/>
              <a:defRPr sz="2800"/>
            </a:lvl8pPr>
            <a:lvl9pPr marL="11521806" indent="0">
              <a:buNone/>
              <a:defRPr sz="28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61E914B5-5A80-AB49-9ED5-47D57E695C08}" type="datetimeFigureOut">
              <a:rPr lang="fr-FR" smtClean="0"/>
              <a:t>05/10/2017</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09C2D1C2-11D8-B440-AC51-EDC69AF62508}" type="slidenum">
              <a:rPr lang="fr-FR" smtClean="0"/>
              <a:t>‹#›</a:t>
            </a:fld>
            <a:endParaRPr lang="fr-FR"/>
          </a:p>
        </p:txBody>
      </p:sp>
    </p:spTree>
    <p:extLst>
      <p:ext uri="{BB962C8B-B14F-4D97-AF65-F5344CB8AC3E}">
        <p14:creationId xmlns:p14="http://schemas.microsoft.com/office/powerpoint/2010/main" val="3909660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61E914B5-5A80-AB49-9ED5-47D57E695C08}" type="datetimeFigureOut">
              <a:rPr lang="fr-FR" smtClean="0"/>
              <a:t>05/10/2017</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9C2D1C2-11D8-B440-AC51-EDC69AF62508}" type="slidenum">
              <a:rPr lang="fr-FR" smtClean="0"/>
              <a:t>‹#›</a:t>
            </a:fld>
            <a:endParaRPr lang="fr-FR"/>
          </a:p>
        </p:txBody>
      </p:sp>
    </p:spTree>
    <p:extLst>
      <p:ext uri="{BB962C8B-B14F-4D97-AF65-F5344CB8AC3E}">
        <p14:creationId xmlns:p14="http://schemas.microsoft.com/office/powerpoint/2010/main" val="9007324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30534153" y="5725664"/>
            <a:ext cx="9472530" cy="122067977"/>
          </a:xfrm>
        </p:spPr>
        <p:txBody>
          <a:bodyPr vert="eaVert"/>
          <a:lstStyle/>
          <a:p>
            <a:r>
              <a:rPr lang="fr-FR"/>
              <a:t>Cliquez et modifiez le titre</a:t>
            </a:r>
          </a:p>
        </p:txBody>
      </p:sp>
      <p:sp>
        <p:nvSpPr>
          <p:cNvPr id="3" name="Espace réservé du texte vertical 2"/>
          <p:cNvSpPr>
            <a:spLocks noGrp="1"/>
          </p:cNvSpPr>
          <p:nvPr>
            <p:ph type="body" orient="vert" idx="1"/>
          </p:nvPr>
        </p:nvSpPr>
        <p:spPr>
          <a:xfrm>
            <a:off x="2105421" y="5725664"/>
            <a:ext cx="28072259" cy="122067977"/>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61E914B5-5A80-AB49-9ED5-47D57E695C08}" type="datetimeFigureOut">
              <a:rPr lang="fr-FR" smtClean="0"/>
              <a:t>05/10/2017</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9C2D1C2-11D8-B440-AC51-EDC69AF62508}" type="slidenum">
              <a:rPr lang="fr-FR" smtClean="0"/>
              <a:t>‹#›</a:t>
            </a:fld>
            <a:endParaRPr lang="fr-FR"/>
          </a:p>
        </p:txBody>
      </p:sp>
    </p:spTree>
    <p:extLst>
      <p:ext uri="{BB962C8B-B14F-4D97-AF65-F5344CB8AC3E}">
        <p14:creationId xmlns:p14="http://schemas.microsoft.com/office/powerpoint/2010/main" val="34535720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1069420" y="1212412"/>
            <a:ext cx="19249549" cy="5045869"/>
          </a:xfrm>
          <a:prstGeom prst="rect">
            <a:avLst/>
          </a:prstGeom>
        </p:spPr>
        <p:txBody>
          <a:bodyPr vert="horz" lIns="288045" tIns="144023" rIns="288045" bIns="144023" rtlCol="0" anchor="ctr">
            <a:normAutofit/>
          </a:bodyPr>
          <a:lstStyle/>
          <a:p>
            <a:r>
              <a:rPr lang="fr-FR"/>
              <a:t>Cliquez et modifiez le titre</a:t>
            </a:r>
          </a:p>
        </p:txBody>
      </p:sp>
      <p:sp>
        <p:nvSpPr>
          <p:cNvPr id="3" name="Espace réservé du texte 2"/>
          <p:cNvSpPr>
            <a:spLocks noGrp="1"/>
          </p:cNvSpPr>
          <p:nvPr>
            <p:ph type="body" idx="1"/>
          </p:nvPr>
        </p:nvSpPr>
        <p:spPr>
          <a:xfrm>
            <a:off x="1069420" y="7064219"/>
            <a:ext cx="19249549" cy="19980241"/>
          </a:xfrm>
          <a:prstGeom prst="rect">
            <a:avLst/>
          </a:prstGeom>
        </p:spPr>
        <p:txBody>
          <a:bodyPr vert="horz" lIns="288045" tIns="144023" rIns="288045" bIns="144023"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1069420" y="28060639"/>
            <a:ext cx="4990624" cy="1611875"/>
          </a:xfrm>
          <a:prstGeom prst="rect">
            <a:avLst/>
          </a:prstGeom>
        </p:spPr>
        <p:txBody>
          <a:bodyPr vert="horz" lIns="288045" tIns="144023" rIns="288045" bIns="144023" rtlCol="0" anchor="ctr"/>
          <a:lstStyle>
            <a:lvl1pPr algn="l">
              <a:defRPr sz="3800">
                <a:solidFill>
                  <a:schemeClr val="tx1">
                    <a:tint val="75000"/>
                  </a:schemeClr>
                </a:solidFill>
              </a:defRPr>
            </a:lvl1pPr>
          </a:lstStyle>
          <a:p>
            <a:fld id="{61E914B5-5A80-AB49-9ED5-47D57E695C08}" type="datetimeFigureOut">
              <a:rPr lang="fr-FR" smtClean="0"/>
              <a:t>05/10/2017</a:t>
            </a:fld>
            <a:endParaRPr lang="fr-FR"/>
          </a:p>
        </p:txBody>
      </p:sp>
      <p:sp>
        <p:nvSpPr>
          <p:cNvPr id="5" name="Espace réservé du pied de page 4"/>
          <p:cNvSpPr>
            <a:spLocks noGrp="1"/>
          </p:cNvSpPr>
          <p:nvPr>
            <p:ph type="ftr" sz="quarter" idx="3"/>
          </p:nvPr>
        </p:nvSpPr>
        <p:spPr>
          <a:xfrm>
            <a:off x="7307701" y="28060639"/>
            <a:ext cx="6772989" cy="1611875"/>
          </a:xfrm>
          <a:prstGeom prst="rect">
            <a:avLst/>
          </a:prstGeom>
        </p:spPr>
        <p:txBody>
          <a:bodyPr vert="horz" lIns="288045" tIns="144023" rIns="288045" bIns="144023" rtlCol="0" anchor="ctr"/>
          <a:lstStyle>
            <a:lvl1pPr algn="ctr">
              <a:defRPr sz="38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15328344" y="28060639"/>
            <a:ext cx="4990624" cy="1611875"/>
          </a:xfrm>
          <a:prstGeom prst="rect">
            <a:avLst/>
          </a:prstGeom>
        </p:spPr>
        <p:txBody>
          <a:bodyPr vert="horz" lIns="288045" tIns="144023" rIns="288045" bIns="144023" rtlCol="0" anchor="ctr"/>
          <a:lstStyle>
            <a:lvl1pPr algn="r">
              <a:defRPr sz="3800">
                <a:solidFill>
                  <a:schemeClr val="tx1">
                    <a:tint val="75000"/>
                  </a:schemeClr>
                </a:solidFill>
              </a:defRPr>
            </a:lvl1pPr>
          </a:lstStyle>
          <a:p>
            <a:fld id="{09C2D1C2-11D8-B440-AC51-EDC69AF62508}" type="slidenum">
              <a:rPr lang="fr-FR" smtClean="0"/>
              <a:t>‹#›</a:t>
            </a:fld>
            <a:endParaRPr lang="fr-FR"/>
          </a:p>
        </p:txBody>
      </p:sp>
    </p:spTree>
    <p:extLst>
      <p:ext uri="{BB962C8B-B14F-4D97-AF65-F5344CB8AC3E}">
        <p14:creationId xmlns:p14="http://schemas.microsoft.com/office/powerpoint/2010/main" val="41033771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1440226" rtl="0" eaLnBrk="1" latinLnBrk="0" hangingPunct="1">
        <a:spcBef>
          <a:spcPct val="0"/>
        </a:spcBef>
        <a:buNone/>
        <a:defRPr sz="13900" kern="1200">
          <a:solidFill>
            <a:schemeClr val="tx1"/>
          </a:solidFill>
          <a:latin typeface="+mj-lt"/>
          <a:ea typeface="+mj-ea"/>
          <a:cs typeface="+mj-cs"/>
        </a:defRPr>
      </a:lvl1pPr>
    </p:titleStyle>
    <p:bodyStyle>
      <a:lvl1pPr marL="1080169" indent="-1080169" algn="l" defTabSz="1440226" rtl="0" eaLnBrk="1" latinLnBrk="0" hangingPunct="1">
        <a:spcBef>
          <a:spcPct val="20000"/>
        </a:spcBef>
        <a:buFont typeface="Arial"/>
        <a:buChar char="•"/>
        <a:defRPr sz="10100" kern="1200">
          <a:solidFill>
            <a:schemeClr val="tx1"/>
          </a:solidFill>
          <a:latin typeface="+mn-lt"/>
          <a:ea typeface="+mn-ea"/>
          <a:cs typeface="+mn-cs"/>
        </a:defRPr>
      </a:lvl1pPr>
      <a:lvl2pPr marL="2340367" indent="-900141" algn="l" defTabSz="1440226" rtl="0" eaLnBrk="1" latinLnBrk="0" hangingPunct="1">
        <a:spcBef>
          <a:spcPct val="20000"/>
        </a:spcBef>
        <a:buFont typeface="Arial"/>
        <a:buChar char="–"/>
        <a:defRPr sz="8800" kern="1200">
          <a:solidFill>
            <a:schemeClr val="tx1"/>
          </a:solidFill>
          <a:latin typeface="+mn-lt"/>
          <a:ea typeface="+mn-ea"/>
          <a:cs typeface="+mn-cs"/>
        </a:defRPr>
      </a:lvl2pPr>
      <a:lvl3pPr marL="3600564" indent="-720113" algn="l" defTabSz="1440226" rtl="0" eaLnBrk="1" latinLnBrk="0" hangingPunct="1">
        <a:spcBef>
          <a:spcPct val="20000"/>
        </a:spcBef>
        <a:buFont typeface="Arial"/>
        <a:buChar char="•"/>
        <a:defRPr sz="7600" kern="1200">
          <a:solidFill>
            <a:schemeClr val="tx1"/>
          </a:solidFill>
          <a:latin typeface="+mn-lt"/>
          <a:ea typeface="+mn-ea"/>
          <a:cs typeface="+mn-cs"/>
        </a:defRPr>
      </a:lvl3pPr>
      <a:lvl4pPr marL="5040790" indent="-720113" algn="l" defTabSz="1440226" rtl="0" eaLnBrk="1" latinLnBrk="0" hangingPunct="1">
        <a:spcBef>
          <a:spcPct val="20000"/>
        </a:spcBef>
        <a:buFont typeface="Arial"/>
        <a:buChar char="–"/>
        <a:defRPr sz="6300" kern="1200">
          <a:solidFill>
            <a:schemeClr val="tx1"/>
          </a:solidFill>
          <a:latin typeface="+mn-lt"/>
          <a:ea typeface="+mn-ea"/>
          <a:cs typeface="+mn-cs"/>
        </a:defRPr>
      </a:lvl4pPr>
      <a:lvl5pPr marL="6481016" indent="-720113" algn="l" defTabSz="1440226" rtl="0" eaLnBrk="1" latinLnBrk="0" hangingPunct="1">
        <a:spcBef>
          <a:spcPct val="20000"/>
        </a:spcBef>
        <a:buFont typeface="Arial"/>
        <a:buChar char="»"/>
        <a:defRPr sz="6300" kern="1200">
          <a:solidFill>
            <a:schemeClr val="tx1"/>
          </a:solidFill>
          <a:latin typeface="+mn-lt"/>
          <a:ea typeface="+mn-ea"/>
          <a:cs typeface="+mn-cs"/>
        </a:defRPr>
      </a:lvl5pPr>
      <a:lvl6pPr marL="7921241" indent="-720113" algn="l" defTabSz="1440226" rtl="0" eaLnBrk="1" latinLnBrk="0" hangingPunct="1">
        <a:spcBef>
          <a:spcPct val="20000"/>
        </a:spcBef>
        <a:buFont typeface="Arial"/>
        <a:buChar char="•"/>
        <a:defRPr sz="6300" kern="1200">
          <a:solidFill>
            <a:schemeClr val="tx1"/>
          </a:solidFill>
          <a:latin typeface="+mn-lt"/>
          <a:ea typeface="+mn-ea"/>
          <a:cs typeface="+mn-cs"/>
        </a:defRPr>
      </a:lvl6pPr>
      <a:lvl7pPr marL="9361467" indent="-720113" algn="l" defTabSz="1440226" rtl="0" eaLnBrk="1" latinLnBrk="0" hangingPunct="1">
        <a:spcBef>
          <a:spcPct val="20000"/>
        </a:spcBef>
        <a:buFont typeface="Arial"/>
        <a:buChar char="•"/>
        <a:defRPr sz="6300" kern="1200">
          <a:solidFill>
            <a:schemeClr val="tx1"/>
          </a:solidFill>
          <a:latin typeface="+mn-lt"/>
          <a:ea typeface="+mn-ea"/>
          <a:cs typeface="+mn-cs"/>
        </a:defRPr>
      </a:lvl7pPr>
      <a:lvl8pPr marL="10801693" indent="-720113" algn="l" defTabSz="1440226" rtl="0" eaLnBrk="1" latinLnBrk="0" hangingPunct="1">
        <a:spcBef>
          <a:spcPct val="20000"/>
        </a:spcBef>
        <a:buFont typeface="Arial"/>
        <a:buChar char="•"/>
        <a:defRPr sz="6300" kern="1200">
          <a:solidFill>
            <a:schemeClr val="tx1"/>
          </a:solidFill>
          <a:latin typeface="+mn-lt"/>
          <a:ea typeface="+mn-ea"/>
          <a:cs typeface="+mn-cs"/>
        </a:defRPr>
      </a:lvl8pPr>
      <a:lvl9pPr marL="12241919" indent="-720113" algn="l" defTabSz="1440226" rtl="0" eaLnBrk="1" latinLnBrk="0" hangingPunct="1">
        <a:spcBef>
          <a:spcPct val="20000"/>
        </a:spcBef>
        <a:buFont typeface="Arial"/>
        <a:buChar char="•"/>
        <a:defRPr sz="6300" kern="1200">
          <a:solidFill>
            <a:schemeClr val="tx1"/>
          </a:solidFill>
          <a:latin typeface="+mn-lt"/>
          <a:ea typeface="+mn-ea"/>
          <a:cs typeface="+mn-cs"/>
        </a:defRPr>
      </a:lvl9pPr>
    </p:bodyStyle>
    <p:otherStyle>
      <a:defPPr>
        <a:defRPr lang="fr-FR"/>
      </a:defPPr>
      <a:lvl1pPr marL="0" algn="l" defTabSz="1440226" rtl="0" eaLnBrk="1" latinLnBrk="0" hangingPunct="1">
        <a:defRPr sz="5700" kern="1200">
          <a:solidFill>
            <a:schemeClr val="tx1"/>
          </a:solidFill>
          <a:latin typeface="+mn-lt"/>
          <a:ea typeface="+mn-ea"/>
          <a:cs typeface="+mn-cs"/>
        </a:defRPr>
      </a:lvl1pPr>
      <a:lvl2pPr marL="1440226" algn="l" defTabSz="1440226" rtl="0" eaLnBrk="1" latinLnBrk="0" hangingPunct="1">
        <a:defRPr sz="5700" kern="1200">
          <a:solidFill>
            <a:schemeClr val="tx1"/>
          </a:solidFill>
          <a:latin typeface="+mn-lt"/>
          <a:ea typeface="+mn-ea"/>
          <a:cs typeface="+mn-cs"/>
        </a:defRPr>
      </a:lvl2pPr>
      <a:lvl3pPr marL="2880451" algn="l" defTabSz="1440226" rtl="0" eaLnBrk="1" latinLnBrk="0" hangingPunct="1">
        <a:defRPr sz="5700" kern="1200">
          <a:solidFill>
            <a:schemeClr val="tx1"/>
          </a:solidFill>
          <a:latin typeface="+mn-lt"/>
          <a:ea typeface="+mn-ea"/>
          <a:cs typeface="+mn-cs"/>
        </a:defRPr>
      </a:lvl3pPr>
      <a:lvl4pPr marL="4320677" algn="l" defTabSz="1440226" rtl="0" eaLnBrk="1" latinLnBrk="0" hangingPunct="1">
        <a:defRPr sz="5700" kern="1200">
          <a:solidFill>
            <a:schemeClr val="tx1"/>
          </a:solidFill>
          <a:latin typeface="+mn-lt"/>
          <a:ea typeface="+mn-ea"/>
          <a:cs typeface="+mn-cs"/>
        </a:defRPr>
      </a:lvl4pPr>
      <a:lvl5pPr marL="5760903" algn="l" defTabSz="1440226" rtl="0" eaLnBrk="1" latinLnBrk="0" hangingPunct="1">
        <a:defRPr sz="5700" kern="1200">
          <a:solidFill>
            <a:schemeClr val="tx1"/>
          </a:solidFill>
          <a:latin typeface="+mn-lt"/>
          <a:ea typeface="+mn-ea"/>
          <a:cs typeface="+mn-cs"/>
        </a:defRPr>
      </a:lvl5pPr>
      <a:lvl6pPr marL="7201129" algn="l" defTabSz="1440226" rtl="0" eaLnBrk="1" latinLnBrk="0" hangingPunct="1">
        <a:defRPr sz="5700" kern="1200">
          <a:solidFill>
            <a:schemeClr val="tx1"/>
          </a:solidFill>
          <a:latin typeface="+mn-lt"/>
          <a:ea typeface="+mn-ea"/>
          <a:cs typeface="+mn-cs"/>
        </a:defRPr>
      </a:lvl6pPr>
      <a:lvl7pPr marL="8641354" algn="l" defTabSz="1440226" rtl="0" eaLnBrk="1" latinLnBrk="0" hangingPunct="1">
        <a:defRPr sz="5700" kern="1200">
          <a:solidFill>
            <a:schemeClr val="tx1"/>
          </a:solidFill>
          <a:latin typeface="+mn-lt"/>
          <a:ea typeface="+mn-ea"/>
          <a:cs typeface="+mn-cs"/>
        </a:defRPr>
      </a:lvl7pPr>
      <a:lvl8pPr marL="10081580" algn="l" defTabSz="1440226" rtl="0" eaLnBrk="1" latinLnBrk="0" hangingPunct="1">
        <a:defRPr sz="5700" kern="1200">
          <a:solidFill>
            <a:schemeClr val="tx1"/>
          </a:solidFill>
          <a:latin typeface="+mn-lt"/>
          <a:ea typeface="+mn-ea"/>
          <a:cs typeface="+mn-cs"/>
        </a:defRPr>
      </a:lvl8pPr>
      <a:lvl9pPr marL="11521806" algn="l" defTabSz="1440226" rtl="0" eaLnBrk="1" latinLnBrk="0" hangingPunct="1">
        <a:defRPr sz="5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10.png"/><Relationship Id="rId18" Type="http://schemas.openxmlformats.org/officeDocument/2006/relationships/image" Target="../media/image1.png"/><Relationship Id="rId3" Type="http://schemas.openxmlformats.org/officeDocument/2006/relationships/notesSlide" Target="../notesSlides/notesSlide1.xml"/><Relationship Id="rId7" Type="http://schemas.openxmlformats.org/officeDocument/2006/relationships/image" Target="cid:image001.png@01D320B9.E1B7E400" TargetMode="External"/><Relationship Id="rId12" Type="http://schemas.openxmlformats.org/officeDocument/2006/relationships/image" Target="../media/image9.png"/><Relationship Id="rId17" Type="http://schemas.openxmlformats.org/officeDocument/2006/relationships/oleObject" Target="../embeddings/oleObject1.bin"/><Relationship Id="rId2" Type="http://schemas.openxmlformats.org/officeDocument/2006/relationships/slideLayout" Target="../slideLayouts/slideLayout7.xml"/><Relationship Id="rId16" Type="http://schemas.openxmlformats.org/officeDocument/2006/relationships/image" Target="../media/image13.png"/><Relationship Id="rId1" Type="http://schemas.openxmlformats.org/officeDocument/2006/relationships/vmlDrawing" Target="../drawings/vmlDrawing1.vml"/><Relationship Id="rId6" Type="http://schemas.openxmlformats.org/officeDocument/2006/relationships/image" Target="../media/image4.png"/><Relationship Id="rId11" Type="http://schemas.openxmlformats.org/officeDocument/2006/relationships/image" Target="../media/image8.png"/><Relationship Id="rId5" Type="http://schemas.openxmlformats.org/officeDocument/2006/relationships/image" Target="../media/image3.png"/><Relationship Id="rId15" Type="http://schemas.openxmlformats.org/officeDocument/2006/relationships/image" Target="../media/image12.png"/><Relationship Id="rId10" Type="http://schemas.openxmlformats.org/officeDocument/2006/relationships/image" Target="../media/image7.png"/><Relationship Id="rId4" Type="http://schemas.openxmlformats.org/officeDocument/2006/relationships/image" Target="../media/image2.png"/><Relationship Id="rId9" Type="http://schemas.openxmlformats.org/officeDocument/2006/relationships/image" Target="../media/image6.png"/><Relationship Id="rId1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 name="Image 45">
            <a:extLst>
              <a:ext uri="{FF2B5EF4-FFF2-40B4-BE49-F238E27FC236}">
                <a16:creationId xmlns:a16="http://schemas.microsoft.com/office/drawing/2014/main" xmlns="" id="{62A367E5-6A25-4054-94BC-83E428FF137E}"/>
              </a:ext>
            </a:extLst>
          </p:cNvPr>
          <p:cNvPicPr>
            <a:picLocks noChangeAspect="1"/>
          </p:cNvPicPr>
          <p:nvPr/>
        </p:nvPicPr>
        <p:blipFill>
          <a:blip r:embed="rId4"/>
          <a:stretch>
            <a:fillRect/>
          </a:stretch>
        </p:blipFill>
        <p:spPr>
          <a:xfrm>
            <a:off x="447132" y="22829660"/>
            <a:ext cx="10036193" cy="6358174"/>
          </a:xfrm>
          <a:prstGeom prst="rect">
            <a:avLst/>
          </a:prstGeom>
        </p:spPr>
      </p:pic>
      <p:sp>
        <p:nvSpPr>
          <p:cNvPr id="13" name="Rectangle 12">
            <a:extLst>
              <a:ext uri="{FF2B5EF4-FFF2-40B4-BE49-F238E27FC236}">
                <a16:creationId xmlns:a16="http://schemas.microsoft.com/office/drawing/2014/main" xmlns="" id="{5D47EA97-2010-4F62-98EF-7427937A78F5}"/>
              </a:ext>
            </a:extLst>
          </p:cNvPr>
          <p:cNvSpPr/>
          <p:nvPr/>
        </p:nvSpPr>
        <p:spPr>
          <a:xfrm>
            <a:off x="415438" y="14599269"/>
            <a:ext cx="10067887" cy="7669841"/>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6" name="ZoneTexte 5"/>
          <p:cNvSpPr txBox="1"/>
          <p:nvPr/>
        </p:nvSpPr>
        <p:spPr>
          <a:xfrm>
            <a:off x="3575366" y="523379"/>
            <a:ext cx="14152518" cy="3139321"/>
          </a:xfrm>
          <a:prstGeom prst="rect">
            <a:avLst/>
          </a:prstGeom>
          <a:noFill/>
        </p:spPr>
        <p:txBody>
          <a:bodyPr wrap="square" rtlCol="0">
            <a:spAutoFit/>
          </a:bodyPr>
          <a:lstStyle/>
          <a:p>
            <a:pPr algn="ctr"/>
            <a:r>
              <a:rPr lang="fr-FR" sz="6600" b="1" dirty="0">
                <a:solidFill>
                  <a:srgbClr val="E46C0A"/>
                </a:solidFill>
                <a:latin typeface="Helvetica"/>
                <a:cs typeface="Helvetica"/>
              </a:rPr>
              <a:t>Effective </a:t>
            </a:r>
            <a:r>
              <a:rPr lang="fr-FR" sz="6600" b="1" dirty="0" err="1">
                <a:solidFill>
                  <a:srgbClr val="E46C0A"/>
                </a:solidFill>
                <a:latin typeface="Helvetica"/>
                <a:cs typeface="Helvetica"/>
              </a:rPr>
              <a:t>pooling</a:t>
            </a:r>
            <a:r>
              <a:rPr lang="fr-FR" sz="6600" b="1" dirty="0">
                <a:solidFill>
                  <a:srgbClr val="E46C0A"/>
                </a:solidFill>
                <a:latin typeface="Helvetica"/>
                <a:cs typeface="Helvetica"/>
              </a:rPr>
              <a:t> and </a:t>
            </a:r>
            <a:r>
              <a:rPr lang="fr-FR" sz="6600" b="1" dirty="0" err="1">
                <a:solidFill>
                  <a:srgbClr val="E46C0A"/>
                </a:solidFill>
                <a:latin typeface="Helvetica"/>
                <a:cs typeface="Helvetica"/>
              </a:rPr>
              <a:t>strategic</a:t>
            </a:r>
            <a:r>
              <a:rPr lang="fr-FR" sz="6600" b="1" dirty="0">
                <a:solidFill>
                  <a:srgbClr val="E46C0A"/>
                </a:solidFill>
                <a:latin typeface="Helvetica"/>
                <a:cs typeface="Helvetica"/>
              </a:rPr>
              <a:t> </a:t>
            </a:r>
            <a:r>
              <a:rPr lang="fr-FR" sz="6600" b="1" dirty="0" err="1">
                <a:solidFill>
                  <a:srgbClr val="E46C0A"/>
                </a:solidFill>
                <a:latin typeface="Helvetica"/>
                <a:cs typeface="Helvetica"/>
              </a:rPr>
              <a:t>purchasing</a:t>
            </a:r>
            <a:r>
              <a:rPr lang="fr-FR" sz="6600" b="1" dirty="0">
                <a:solidFill>
                  <a:srgbClr val="E46C0A"/>
                </a:solidFill>
                <a:latin typeface="Helvetica"/>
                <a:cs typeface="Helvetica"/>
              </a:rPr>
              <a:t> in Burkina Faso.</a:t>
            </a:r>
          </a:p>
          <a:p>
            <a:pPr algn="ctr"/>
            <a:r>
              <a:rPr lang="fr-FR" sz="6600" b="1" dirty="0" err="1">
                <a:solidFill>
                  <a:srgbClr val="E46C0A"/>
                </a:solidFill>
                <a:latin typeface="Helvetica"/>
                <a:cs typeface="Helvetica"/>
              </a:rPr>
              <a:t>Some</a:t>
            </a:r>
            <a:r>
              <a:rPr lang="fr-FR" sz="6600" b="1" dirty="0">
                <a:solidFill>
                  <a:srgbClr val="E46C0A"/>
                </a:solidFill>
                <a:latin typeface="Helvetica"/>
                <a:cs typeface="Helvetica"/>
              </a:rPr>
              <a:t> How tos </a:t>
            </a:r>
          </a:p>
        </p:txBody>
      </p:sp>
      <p:sp>
        <p:nvSpPr>
          <p:cNvPr id="11" name="ZoneTexte 10"/>
          <p:cNvSpPr txBox="1"/>
          <p:nvPr/>
        </p:nvSpPr>
        <p:spPr>
          <a:xfrm>
            <a:off x="238405" y="3810000"/>
            <a:ext cx="20720947" cy="5201424"/>
          </a:xfrm>
          <a:prstGeom prst="rect">
            <a:avLst/>
          </a:prstGeom>
          <a:solidFill>
            <a:srgbClr val="D9D9D9"/>
          </a:solidFill>
        </p:spPr>
        <p:txBody>
          <a:bodyPr wrap="square" rtlCol="0">
            <a:spAutoFit/>
          </a:bodyPr>
          <a:lstStyle/>
          <a:p>
            <a:pPr>
              <a:spcBef>
                <a:spcPts val="1200"/>
              </a:spcBef>
              <a:buClr>
                <a:schemeClr val="tx2"/>
              </a:buClr>
            </a:pPr>
            <a:r>
              <a:rPr lang="en-GB" sz="3200" b="1" dirty="0">
                <a:solidFill>
                  <a:srgbClr val="E46C0A"/>
                </a:solidFill>
                <a:latin typeface="Helvetica"/>
                <a:cs typeface="Helvetica"/>
              </a:rPr>
              <a:t>The Burkina Faso setting : </a:t>
            </a:r>
            <a:endParaRPr lang="en-US" sz="2800" dirty="0">
              <a:solidFill>
                <a:srgbClr val="E46C0A"/>
              </a:solidFill>
              <a:latin typeface="Helvetica"/>
              <a:cs typeface="Helvetica"/>
            </a:endParaRPr>
          </a:p>
          <a:p>
            <a:pPr marL="342900" indent="-342900">
              <a:spcBef>
                <a:spcPts val="600"/>
              </a:spcBef>
              <a:buClr>
                <a:schemeClr val="tx2"/>
              </a:buClr>
              <a:buFont typeface="Wingdings" charset="2"/>
              <a:buChar char="§"/>
            </a:pPr>
            <a:r>
              <a:rPr lang="fr-FR" sz="2000" dirty="0">
                <a:latin typeface="Helvetica"/>
                <a:cs typeface="Helvetica"/>
              </a:rPr>
              <a:t>BF has </a:t>
            </a:r>
            <a:r>
              <a:rPr lang="fr-FR" sz="2000" dirty="0" err="1">
                <a:latin typeface="Helvetica"/>
                <a:cs typeface="Helvetica"/>
              </a:rPr>
              <a:t>maintained</a:t>
            </a:r>
            <a:r>
              <a:rPr lang="fr-FR" sz="2000" dirty="0">
                <a:latin typeface="Helvetica"/>
                <a:cs typeface="Helvetica"/>
              </a:rPr>
              <a:t> a stable allocation for </a:t>
            </a:r>
            <a:r>
              <a:rPr lang="fr-FR" sz="2000" dirty="0" err="1">
                <a:latin typeface="Helvetica"/>
                <a:cs typeface="Helvetica"/>
              </a:rPr>
              <a:t>health</a:t>
            </a:r>
            <a:r>
              <a:rPr lang="fr-FR" sz="2000" dirty="0">
                <a:latin typeface="Helvetica"/>
                <a:cs typeface="Helvetica"/>
              </a:rPr>
              <a:t> of 12% of the national budget but relies </a:t>
            </a:r>
            <a:r>
              <a:rPr lang="fr-FR" sz="2000" dirty="0" err="1">
                <a:latin typeface="Helvetica"/>
                <a:cs typeface="Helvetica"/>
              </a:rPr>
              <a:t>mainly</a:t>
            </a:r>
            <a:r>
              <a:rPr lang="fr-FR" sz="2000" dirty="0">
                <a:latin typeface="Helvetica"/>
                <a:cs typeface="Helvetica"/>
              </a:rPr>
              <a:t> on </a:t>
            </a:r>
            <a:r>
              <a:rPr lang="fr-FR" sz="2000" dirty="0" err="1">
                <a:latin typeface="Helvetica"/>
                <a:cs typeface="Helvetica"/>
              </a:rPr>
              <a:t>historic</a:t>
            </a:r>
            <a:r>
              <a:rPr lang="fr-FR" sz="2000" dirty="0">
                <a:latin typeface="Helvetica"/>
                <a:cs typeface="Helvetica"/>
              </a:rPr>
              <a:t> budget </a:t>
            </a:r>
            <a:r>
              <a:rPr lang="fr-FR" sz="2000" dirty="0" err="1">
                <a:latin typeface="Helvetica"/>
                <a:cs typeface="Helvetica"/>
              </a:rPr>
              <a:t>lines</a:t>
            </a:r>
            <a:r>
              <a:rPr lang="fr-FR" sz="2000" dirty="0">
                <a:latin typeface="Helvetica"/>
                <a:cs typeface="Helvetica"/>
              </a:rPr>
              <a:t> of input </a:t>
            </a:r>
            <a:r>
              <a:rPr lang="fr-FR" sz="2000" dirty="0" err="1">
                <a:latin typeface="Helvetica"/>
                <a:cs typeface="Helvetica"/>
              </a:rPr>
              <a:t>financing</a:t>
            </a:r>
            <a:endParaRPr lang="fr-FR" sz="2000" dirty="0">
              <a:latin typeface="Helvetica"/>
              <a:cs typeface="Helvetica"/>
            </a:endParaRPr>
          </a:p>
          <a:p>
            <a:pPr marL="342900" indent="-342900">
              <a:spcBef>
                <a:spcPts val="600"/>
              </a:spcBef>
              <a:buClr>
                <a:schemeClr val="tx2"/>
              </a:buClr>
              <a:buFont typeface="Wingdings" charset="2"/>
              <a:buChar char="§"/>
            </a:pPr>
            <a:r>
              <a:rPr lang="fr-FR" sz="2000" dirty="0">
                <a:latin typeface="Helvetica"/>
                <a:cs typeface="Helvetica"/>
              </a:rPr>
              <a:t>In 2016 a 2 $/cap </a:t>
            </a:r>
            <a:r>
              <a:rPr lang="fr-FR" sz="2000" dirty="0" err="1">
                <a:latin typeface="Helvetica"/>
                <a:cs typeface="Helvetica"/>
              </a:rPr>
              <a:t>benefit</a:t>
            </a:r>
            <a:r>
              <a:rPr lang="fr-FR" sz="2000" dirty="0">
                <a:latin typeface="Helvetica"/>
                <a:cs typeface="Helvetica"/>
              </a:rPr>
              <a:t> package for </a:t>
            </a:r>
            <a:r>
              <a:rPr lang="fr-FR" sz="2000" dirty="0" err="1">
                <a:latin typeface="Helvetica"/>
                <a:cs typeface="Helvetica"/>
              </a:rPr>
              <a:t>pregnant</a:t>
            </a:r>
            <a:r>
              <a:rPr lang="fr-FR" sz="2000" dirty="0">
                <a:latin typeface="Helvetica"/>
                <a:cs typeface="Helvetica"/>
              </a:rPr>
              <a:t> </a:t>
            </a:r>
            <a:r>
              <a:rPr lang="fr-FR" sz="2000" dirty="0" err="1">
                <a:latin typeface="Helvetica"/>
                <a:cs typeface="Helvetica"/>
              </a:rPr>
              <a:t>women</a:t>
            </a:r>
            <a:r>
              <a:rPr lang="fr-FR" sz="2000" dirty="0">
                <a:latin typeface="Helvetica"/>
                <a:cs typeface="Helvetica"/>
              </a:rPr>
              <a:t> and Under Fives has been </a:t>
            </a:r>
            <a:r>
              <a:rPr lang="fr-FR" sz="2000" dirty="0" err="1">
                <a:latin typeface="Helvetica"/>
                <a:cs typeface="Helvetica"/>
              </a:rPr>
              <a:t>started</a:t>
            </a:r>
            <a:r>
              <a:rPr lang="fr-FR" sz="2000" dirty="0">
                <a:latin typeface="Helvetica"/>
                <a:cs typeface="Helvetica"/>
              </a:rPr>
              <a:t>. </a:t>
            </a:r>
            <a:r>
              <a:rPr lang="fr-FR" sz="2000" dirty="0" err="1">
                <a:latin typeface="Helvetica"/>
                <a:cs typeface="Helvetica"/>
              </a:rPr>
              <a:t>External</a:t>
            </a:r>
            <a:r>
              <a:rPr lang="fr-FR" sz="2000" dirty="0">
                <a:latin typeface="Helvetica"/>
                <a:cs typeface="Helvetica"/>
              </a:rPr>
              <a:t> </a:t>
            </a:r>
            <a:r>
              <a:rPr lang="fr-FR" sz="2000" dirty="0" err="1">
                <a:latin typeface="Helvetica"/>
                <a:cs typeface="Helvetica"/>
              </a:rPr>
              <a:t>aid</a:t>
            </a:r>
            <a:r>
              <a:rPr lang="fr-FR" sz="2000" dirty="0">
                <a:latin typeface="Helvetica"/>
                <a:cs typeface="Helvetica"/>
              </a:rPr>
              <a:t> </a:t>
            </a:r>
            <a:r>
              <a:rPr lang="fr-FR" sz="2000" dirty="0" err="1">
                <a:latin typeface="Helvetica"/>
                <a:cs typeface="Helvetica"/>
              </a:rPr>
              <a:t>contributes</a:t>
            </a:r>
            <a:r>
              <a:rPr lang="fr-FR" sz="2000" dirty="0">
                <a:latin typeface="Helvetica"/>
                <a:cs typeface="Helvetica"/>
              </a:rPr>
              <a:t> to </a:t>
            </a:r>
            <a:r>
              <a:rPr lang="fr-FR" sz="2000" dirty="0" err="1">
                <a:latin typeface="Helvetica"/>
                <a:cs typeface="Helvetica"/>
              </a:rPr>
              <a:t>this</a:t>
            </a:r>
            <a:r>
              <a:rPr lang="fr-FR" sz="2000" dirty="0">
                <a:latin typeface="Helvetica"/>
                <a:cs typeface="Helvetica"/>
              </a:rPr>
              <a:t> </a:t>
            </a:r>
            <a:r>
              <a:rPr lang="fr-FR" sz="2000" dirty="0" err="1">
                <a:latin typeface="Helvetica"/>
                <a:cs typeface="Helvetica"/>
              </a:rPr>
              <a:t>benefit</a:t>
            </a:r>
            <a:r>
              <a:rPr lang="fr-FR" sz="2000" dirty="0">
                <a:latin typeface="Helvetica"/>
                <a:cs typeface="Helvetica"/>
              </a:rPr>
              <a:t> package </a:t>
            </a:r>
            <a:r>
              <a:rPr lang="fr-FR" sz="2000" dirty="0" err="1">
                <a:latin typeface="Helvetica"/>
                <a:cs typeface="Helvetica"/>
              </a:rPr>
              <a:t>is</a:t>
            </a:r>
            <a:r>
              <a:rPr lang="fr-FR" sz="2000" dirty="0">
                <a:latin typeface="Helvetica"/>
                <a:cs typeface="Helvetica"/>
              </a:rPr>
              <a:t> </a:t>
            </a:r>
            <a:r>
              <a:rPr lang="fr-FR" sz="2000" dirty="0" err="1">
                <a:latin typeface="Helvetica"/>
                <a:cs typeface="Helvetica"/>
              </a:rPr>
              <a:t>only</a:t>
            </a:r>
            <a:r>
              <a:rPr lang="fr-FR" sz="2000" dirty="0">
                <a:latin typeface="Helvetica"/>
                <a:cs typeface="Helvetica"/>
              </a:rPr>
              <a:t> 3% (2016)</a:t>
            </a:r>
          </a:p>
          <a:p>
            <a:pPr marL="342900" indent="-342900">
              <a:spcBef>
                <a:spcPts val="600"/>
              </a:spcBef>
              <a:buClr>
                <a:schemeClr val="tx2"/>
              </a:buClr>
              <a:buFont typeface="Wingdings" charset="2"/>
              <a:buChar char="§"/>
            </a:pPr>
            <a:r>
              <a:rPr lang="nl-BE" sz="2000" dirty="0">
                <a:latin typeface="Helvetica"/>
                <a:cs typeface="Helvetica"/>
              </a:rPr>
              <a:t>U</a:t>
            </a:r>
            <a:r>
              <a:rPr lang="fr-FR" sz="2000" dirty="0" err="1">
                <a:latin typeface="Helvetica"/>
                <a:cs typeface="Helvetica"/>
              </a:rPr>
              <a:t>niversal</a:t>
            </a:r>
            <a:r>
              <a:rPr lang="fr-FR" sz="2000" dirty="0">
                <a:latin typeface="Helvetica"/>
                <a:cs typeface="Helvetica"/>
              </a:rPr>
              <a:t> </a:t>
            </a:r>
            <a:r>
              <a:rPr lang="fr-FR" sz="2000" dirty="0" err="1">
                <a:latin typeface="Helvetica"/>
                <a:cs typeface="Helvetica"/>
              </a:rPr>
              <a:t>health</a:t>
            </a:r>
            <a:r>
              <a:rPr lang="fr-FR" sz="2000" dirty="0">
                <a:latin typeface="Helvetica"/>
                <a:cs typeface="Helvetica"/>
              </a:rPr>
              <a:t> </a:t>
            </a:r>
            <a:r>
              <a:rPr lang="fr-FR" sz="2000" dirty="0" err="1">
                <a:latin typeface="Helvetica"/>
                <a:cs typeface="Helvetica"/>
              </a:rPr>
              <a:t>insurance</a:t>
            </a:r>
            <a:r>
              <a:rPr lang="fr-FR" sz="2000" dirty="0">
                <a:latin typeface="Helvetica"/>
                <a:cs typeface="Helvetica"/>
              </a:rPr>
              <a:t> </a:t>
            </a:r>
            <a:r>
              <a:rPr lang="fr-FR" sz="2000" dirty="0" err="1">
                <a:latin typeface="Helvetica"/>
                <a:cs typeface="Helvetica"/>
              </a:rPr>
              <a:t>is</a:t>
            </a:r>
            <a:r>
              <a:rPr lang="fr-FR" sz="2000" dirty="0">
                <a:latin typeface="Helvetica"/>
                <a:cs typeface="Helvetica"/>
              </a:rPr>
              <a:t> in </a:t>
            </a:r>
            <a:r>
              <a:rPr lang="fr-FR" sz="2000" dirty="0" err="1">
                <a:latin typeface="Helvetica"/>
                <a:cs typeface="Helvetica"/>
              </a:rPr>
              <a:t>its</a:t>
            </a:r>
            <a:r>
              <a:rPr lang="fr-FR" sz="2000" dirty="0">
                <a:latin typeface="Helvetica"/>
                <a:cs typeface="Helvetica"/>
              </a:rPr>
              <a:t> </a:t>
            </a:r>
            <a:r>
              <a:rPr lang="fr-FR" sz="2000" dirty="0" err="1">
                <a:latin typeface="Helvetica"/>
                <a:cs typeface="Helvetica"/>
              </a:rPr>
              <a:t>starting</a:t>
            </a:r>
            <a:r>
              <a:rPr lang="fr-FR" sz="2000" dirty="0">
                <a:latin typeface="Helvetica"/>
                <a:cs typeface="Helvetica"/>
              </a:rPr>
              <a:t> blocks </a:t>
            </a:r>
            <a:r>
              <a:rPr lang="fr-FR" sz="2000" dirty="0" err="1">
                <a:latin typeface="Helvetica"/>
                <a:cs typeface="Helvetica"/>
              </a:rPr>
              <a:t>with</a:t>
            </a:r>
            <a:r>
              <a:rPr lang="fr-FR" sz="2000" dirty="0">
                <a:latin typeface="Helvetica"/>
                <a:cs typeface="Helvetica"/>
              </a:rPr>
              <a:t> a perspective of 79% </a:t>
            </a:r>
            <a:r>
              <a:rPr lang="fr-FR" sz="2000" dirty="0" err="1">
                <a:latin typeface="Helvetica"/>
                <a:cs typeface="Helvetica"/>
              </a:rPr>
              <a:t>coverage</a:t>
            </a:r>
            <a:r>
              <a:rPr lang="fr-FR" sz="2000" dirty="0">
                <a:latin typeface="Helvetica"/>
                <a:cs typeface="Helvetica"/>
              </a:rPr>
              <a:t> by 2027 at a </a:t>
            </a:r>
            <a:r>
              <a:rPr lang="fr-FR" sz="2000" dirty="0" err="1">
                <a:latin typeface="Helvetica"/>
                <a:cs typeface="Helvetica"/>
              </a:rPr>
              <a:t>cost</a:t>
            </a:r>
            <a:r>
              <a:rPr lang="fr-FR" sz="2000" dirty="0">
                <a:latin typeface="Helvetica"/>
                <a:cs typeface="Helvetica"/>
              </a:rPr>
              <a:t> of 1,6 % of the BNP for a </a:t>
            </a:r>
            <a:r>
              <a:rPr lang="fr-FR" sz="2000" dirty="0" err="1">
                <a:latin typeface="Helvetica"/>
                <a:cs typeface="Helvetica"/>
              </a:rPr>
              <a:t>benefit</a:t>
            </a:r>
            <a:r>
              <a:rPr lang="fr-FR" sz="2000" dirty="0">
                <a:latin typeface="Helvetica"/>
                <a:cs typeface="Helvetica"/>
              </a:rPr>
              <a:t> package of 18 $/cap but </a:t>
            </a:r>
            <a:r>
              <a:rPr lang="fr-FR" sz="2000" dirty="0" err="1">
                <a:latin typeface="Helvetica"/>
                <a:cs typeface="Helvetica"/>
              </a:rPr>
              <a:t>regional</a:t>
            </a:r>
            <a:r>
              <a:rPr lang="fr-FR" sz="2000" dirty="0">
                <a:latin typeface="Helvetica"/>
                <a:cs typeface="Helvetica"/>
              </a:rPr>
              <a:t> </a:t>
            </a:r>
            <a:r>
              <a:rPr lang="fr-FR" sz="2000" dirty="0" err="1">
                <a:latin typeface="Helvetica"/>
                <a:cs typeface="Helvetica"/>
              </a:rPr>
              <a:t>insecurity</a:t>
            </a:r>
            <a:r>
              <a:rPr lang="fr-FR" sz="2000" dirty="0">
                <a:latin typeface="Helvetica"/>
                <a:cs typeface="Helvetica"/>
              </a:rPr>
              <a:t> </a:t>
            </a:r>
            <a:r>
              <a:rPr lang="fr-FR" sz="2000" dirty="0" err="1">
                <a:latin typeface="Helvetica"/>
                <a:cs typeface="Helvetica"/>
              </a:rPr>
              <a:t>represents</a:t>
            </a:r>
            <a:r>
              <a:rPr lang="fr-FR" sz="2000" dirty="0">
                <a:latin typeface="Helvetica"/>
                <a:cs typeface="Helvetica"/>
              </a:rPr>
              <a:t> an important </a:t>
            </a:r>
            <a:r>
              <a:rPr lang="fr-FR" sz="2000" dirty="0" err="1">
                <a:latin typeface="Helvetica"/>
                <a:cs typeface="Helvetica"/>
              </a:rPr>
              <a:t>threat</a:t>
            </a:r>
            <a:r>
              <a:rPr lang="fr-FR" sz="2000" dirty="0">
                <a:latin typeface="Helvetica"/>
                <a:cs typeface="Helvetica"/>
              </a:rPr>
              <a:t> for </a:t>
            </a:r>
            <a:r>
              <a:rPr lang="fr-FR" sz="2000" dirty="0" err="1">
                <a:latin typeface="Helvetica"/>
                <a:cs typeface="Helvetica"/>
              </a:rPr>
              <a:t>this</a:t>
            </a:r>
            <a:r>
              <a:rPr lang="fr-FR" sz="2000" dirty="0">
                <a:latin typeface="Helvetica"/>
                <a:cs typeface="Helvetica"/>
              </a:rPr>
              <a:t> scenario.</a:t>
            </a:r>
          </a:p>
          <a:p>
            <a:pPr marL="342900" indent="-342900">
              <a:spcBef>
                <a:spcPts val="600"/>
              </a:spcBef>
              <a:buClr>
                <a:schemeClr val="tx2"/>
              </a:buClr>
              <a:buFont typeface="Wingdings" charset="2"/>
              <a:buChar char="§"/>
            </a:pPr>
            <a:r>
              <a:rPr lang="nl-BE" sz="2000" dirty="0" err="1">
                <a:latin typeface="Helvetica"/>
                <a:cs typeface="Helvetica"/>
              </a:rPr>
              <a:t>Transversal</a:t>
            </a:r>
            <a:r>
              <a:rPr lang="nl-BE" sz="2000" dirty="0">
                <a:latin typeface="Helvetica"/>
                <a:cs typeface="Helvetica"/>
              </a:rPr>
              <a:t> d</a:t>
            </a:r>
            <a:r>
              <a:rPr lang="fr-FR" sz="2000" dirty="0" err="1">
                <a:latin typeface="Helvetica"/>
                <a:cs typeface="Helvetica"/>
              </a:rPr>
              <a:t>elivery</a:t>
            </a:r>
            <a:r>
              <a:rPr lang="fr-FR" sz="2000" dirty="0">
                <a:latin typeface="Helvetica"/>
                <a:cs typeface="Helvetica"/>
              </a:rPr>
              <a:t> teams has been set up to steward </a:t>
            </a:r>
            <a:r>
              <a:rPr lang="fr-FR" sz="2000" dirty="0" err="1">
                <a:latin typeface="Helvetica"/>
                <a:cs typeface="Helvetica"/>
              </a:rPr>
              <a:t>progress</a:t>
            </a:r>
            <a:r>
              <a:rPr lang="fr-FR" sz="2000" dirty="0">
                <a:latin typeface="Helvetica"/>
                <a:cs typeface="Helvetica"/>
              </a:rPr>
              <a:t> in </a:t>
            </a:r>
            <a:r>
              <a:rPr lang="fr-FR" sz="2000" dirty="0" err="1">
                <a:latin typeface="Helvetica"/>
                <a:cs typeface="Helvetica"/>
              </a:rPr>
              <a:t>access</a:t>
            </a:r>
            <a:r>
              <a:rPr lang="fr-FR" sz="2000" dirty="0">
                <a:latin typeface="Helvetica"/>
                <a:cs typeface="Helvetica"/>
              </a:rPr>
              <a:t>, </a:t>
            </a:r>
            <a:r>
              <a:rPr lang="fr-FR" sz="2000" dirty="0" err="1">
                <a:latin typeface="Helvetica"/>
                <a:cs typeface="Helvetica"/>
              </a:rPr>
              <a:t>quality</a:t>
            </a:r>
            <a:r>
              <a:rPr lang="fr-FR" sz="2000" dirty="0">
                <a:latin typeface="Helvetica"/>
                <a:cs typeface="Helvetica"/>
              </a:rPr>
              <a:t>, service </a:t>
            </a:r>
            <a:r>
              <a:rPr lang="fr-FR" sz="2000" dirty="0" err="1">
                <a:latin typeface="Helvetica"/>
                <a:cs typeface="Helvetica"/>
              </a:rPr>
              <a:t>development</a:t>
            </a:r>
            <a:r>
              <a:rPr lang="fr-FR" sz="2000" dirty="0">
                <a:latin typeface="Helvetica"/>
                <a:cs typeface="Helvetica"/>
              </a:rPr>
              <a:t>, </a:t>
            </a:r>
            <a:r>
              <a:rPr lang="fr-FR" sz="2000" dirty="0" err="1">
                <a:latin typeface="Helvetica"/>
                <a:cs typeface="Helvetica"/>
              </a:rPr>
              <a:t>strategic</a:t>
            </a:r>
            <a:r>
              <a:rPr lang="fr-FR" sz="2000" dirty="0">
                <a:latin typeface="Helvetica"/>
                <a:cs typeface="Helvetica"/>
              </a:rPr>
              <a:t> interventions and </a:t>
            </a:r>
            <a:r>
              <a:rPr lang="fr-FR" sz="2000" dirty="0" err="1">
                <a:latin typeface="Helvetica"/>
                <a:cs typeface="Helvetica"/>
              </a:rPr>
              <a:t>strategic</a:t>
            </a:r>
            <a:r>
              <a:rPr lang="fr-FR" sz="2000" dirty="0">
                <a:latin typeface="Helvetica"/>
                <a:cs typeface="Helvetica"/>
              </a:rPr>
              <a:t> </a:t>
            </a:r>
            <a:r>
              <a:rPr lang="fr-FR" sz="2000" dirty="0" err="1">
                <a:latin typeface="Helvetica"/>
                <a:cs typeface="Helvetica"/>
              </a:rPr>
              <a:t>purchasing</a:t>
            </a:r>
            <a:r>
              <a:rPr lang="fr-FR" sz="2000" dirty="0">
                <a:latin typeface="Helvetica"/>
                <a:cs typeface="Helvetica"/>
              </a:rPr>
              <a:t> of </a:t>
            </a:r>
            <a:r>
              <a:rPr lang="fr-FR" sz="2000" dirty="0" err="1">
                <a:latin typeface="Helvetica"/>
                <a:cs typeface="Helvetica"/>
              </a:rPr>
              <a:t>health</a:t>
            </a:r>
            <a:r>
              <a:rPr lang="fr-FR" sz="2000" dirty="0">
                <a:latin typeface="Helvetica"/>
                <a:cs typeface="Helvetica"/>
              </a:rPr>
              <a:t> services. </a:t>
            </a:r>
            <a:r>
              <a:rPr lang="fr-FR" sz="2000" dirty="0" err="1">
                <a:latin typeface="Helvetica"/>
                <a:cs typeface="Helvetica"/>
              </a:rPr>
              <a:t>However</a:t>
            </a:r>
            <a:r>
              <a:rPr lang="fr-FR" sz="2000" dirty="0">
                <a:latin typeface="Helvetica"/>
                <a:cs typeface="Helvetica"/>
              </a:rPr>
              <a:t>, </a:t>
            </a:r>
            <a:r>
              <a:rPr lang="fr-FR" sz="2000" dirty="0" err="1">
                <a:latin typeface="Helvetica"/>
                <a:cs typeface="Helvetica"/>
              </a:rPr>
              <a:t>these</a:t>
            </a:r>
            <a:r>
              <a:rPr lang="fr-FR" sz="2000" dirty="0">
                <a:latin typeface="Helvetica"/>
                <a:cs typeface="Helvetica"/>
              </a:rPr>
              <a:t> teams </a:t>
            </a:r>
            <a:r>
              <a:rPr lang="fr-FR" sz="2000" dirty="0" err="1">
                <a:latin typeface="Helvetica"/>
                <a:cs typeface="Helvetica"/>
              </a:rPr>
              <a:t>lack</a:t>
            </a:r>
            <a:r>
              <a:rPr lang="fr-FR" sz="2000" dirty="0">
                <a:latin typeface="Helvetica"/>
                <a:cs typeface="Helvetica"/>
              </a:rPr>
              <a:t> </a:t>
            </a:r>
            <a:r>
              <a:rPr lang="fr-FR" sz="2000" dirty="0" err="1">
                <a:latin typeface="Helvetica"/>
                <a:cs typeface="Helvetica"/>
              </a:rPr>
              <a:t>analytic</a:t>
            </a:r>
            <a:r>
              <a:rPr lang="fr-FR" sz="2000" dirty="0">
                <a:latin typeface="Helvetica"/>
                <a:cs typeface="Helvetica"/>
              </a:rPr>
              <a:t> </a:t>
            </a:r>
            <a:r>
              <a:rPr lang="fr-FR" sz="2000" dirty="0" err="1">
                <a:latin typeface="Helvetica"/>
                <a:cs typeface="Helvetica"/>
              </a:rPr>
              <a:t>tools</a:t>
            </a:r>
            <a:r>
              <a:rPr lang="fr-FR" sz="2000" dirty="0">
                <a:latin typeface="Helvetica"/>
                <a:cs typeface="Helvetica"/>
              </a:rPr>
              <a:t> </a:t>
            </a:r>
            <a:r>
              <a:rPr lang="fr-FR" sz="2000" dirty="0" err="1">
                <a:latin typeface="Helvetica"/>
                <a:cs typeface="Helvetica"/>
              </a:rPr>
              <a:t>that</a:t>
            </a:r>
            <a:r>
              <a:rPr lang="fr-FR" sz="2000" dirty="0">
                <a:latin typeface="Helvetica"/>
                <a:cs typeface="Helvetica"/>
              </a:rPr>
              <a:t> </a:t>
            </a:r>
            <a:r>
              <a:rPr lang="fr-FR" sz="2000" dirty="0" err="1">
                <a:latin typeface="Helvetica"/>
                <a:cs typeface="Helvetica"/>
              </a:rPr>
              <a:t>allow</a:t>
            </a:r>
            <a:r>
              <a:rPr lang="fr-FR" sz="2000" dirty="0">
                <a:latin typeface="Helvetica"/>
                <a:cs typeface="Helvetica"/>
              </a:rPr>
              <a:t> a </a:t>
            </a:r>
            <a:r>
              <a:rPr lang="fr-FR" sz="2000" dirty="0" err="1">
                <a:latin typeface="Helvetica"/>
                <a:cs typeface="Helvetica"/>
              </a:rPr>
              <a:t>bird</a:t>
            </a:r>
            <a:r>
              <a:rPr lang="fr-FR" sz="2000" dirty="0">
                <a:latin typeface="Helvetica"/>
                <a:cs typeface="Helvetica"/>
              </a:rPr>
              <a:t> </a:t>
            </a:r>
            <a:r>
              <a:rPr lang="fr-FR" sz="2000" dirty="0" err="1">
                <a:latin typeface="Helvetica"/>
                <a:cs typeface="Helvetica"/>
              </a:rPr>
              <a:t>view</a:t>
            </a:r>
            <a:r>
              <a:rPr lang="fr-FR" sz="2000" dirty="0">
                <a:latin typeface="Helvetica"/>
                <a:cs typeface="Helvetica"/>
              </a:rPr>
              <a:t> perspective.</a:t>
            </a:r>
          </a:p>
          <a:p>
            <a:pPr marL="342900" indent="-342900">
              <a:spcBef>
                <a:spcPts val="600"/>
              </a:spcBef>
              <a:buClr>
                <a:schemeClr val="tx2"/>
              </a:buClr>
              <a:buFont typeface="Wingdings" charset="2"/>
              <a:buChar char="§"/>
            </a:pPr>
            <a:r>
              <a:rPr lang="nl-BE" sz="2000" dirty="0">
                <a:latin typeface="Helvetica"/>
                <a:cs typeface="Helvetica"/>
              </a:rPr>
              <a:t>T</a:t>
            </a:r>
            <a:r>
              <a:rPr lang="fr-FR" sz="2000" dirty="0" err="1">
                <a:latin typeface="Helvetica"/>
                <a:cs typeface="Helvetica"/>
              </a:rPr>
              <a:t>he</a:t>
            </a:r>
            <a:r>
              <a:rPr lang="fr-FR" sz="2000" dirty="0">
                <a:latin typeface="Helvetica"/>
                <a:cs typeface="Helvetica"/>
              </a:rPr>
              <a:t> </a:t>
            </a:r>
            <a:r>
              <a:rPr lang="fr-FR" sz="2000" dirty="0" err="1">
                <a:latin typeface="Helvetica"/>
                <a:cs typeface="Helvetica"/>
              </a:rPr>
              <a:t>salary</a:t>
            </a:r>
            <a:r>
              <a:rPr lang="fr-FR" sz="2000" dirty="0">
                <a:latin typeface="Helvetica"/>
                <a:cs typeface="Helvetica"/>
              </a:rPr>
              <a:t> bill </a:t>
            </a:r>
            <a:r>
              <a:rPr lang="fr-FR" sz="2000" dirty="0" err="1">
                <a:latin typeface="Helvetica"/>
                <a:cs typeface="Helvetica"/>
              </a:rPr>
              <a:t>represents</a:t>
            </a:r>
            <a:r>
              <a:rPr lang="fr-FR" sz="2000" dirty="0">
                <a:latin typeface="Helvetica"/>
                <a:cs typeface="Helvetica"/>
              </a:rPr>
              <a:t> 65% of the national budget for </a:t>
            </a:r>
            <a:r>
              <a:rPr lang="fr-FR" sz="2000" dirty="0" err="1">
                <a:latin typeface="Helvetica"/>
                <a:cs typeface="Helvetica"/>
              </a:rPr>
              <a:t>health</a:t>
            </a:r>
            <a:r>
              <a:rPr lang="fr-FR" sz="2000" dirty="0">
                <a:latin typeface="Helvetica"/>
                <a:cs typeface="Helvetica"/>
              </a:rPr>
              <a:t> and the </a:t>
            </a:r>
            <a:r>
              <a:rPr lang="fr-FR" sz="2000" dirty="0" err="1">
                <a:latin typeface="Helvetica"/>
                <a:cs typeface="Helvetica"/>
              </a:rPr>
              <a:t>steady</a:t>
            </a:r>
            <a:r>
              <a:rPr lang="fr-FR" sz="2000" dirty="0">
                <a:latin typeface="Helvetica"/>
                <a:cs typeface="Helvetica"/>
              </a:rPr>
              <a:t> </a:t>
            </a:r>
            <a:r>
              <a:rPr lang="fr-FR" sz="2000" dirty="0" err="1">
                <a:latin typeface="Helvetica"/>
                <a:cs typeface="Helvetica"/>
              </a:rPr>
              <a:t>increase</a:t>
            </a:r>
            <a:r>
              <a:rPr lang="fr-FR" sz="2000" dirty="0">
                <a:latin typeface="Helvetica"/>
                <a:cs typeface="Helvetica"/>
              </a:rPr>
              <a:t> of </a:t>
            </a:r>
            <a:r>
              <a:rPr lang="fr-FR" sz="2000" dirty="0" err="1">
                <a:latin typeface="Helvetica"/>
                <a:cs typeface="Helvetica"/>
              </a:rPr>
              <a:t>this</a:t>
            </a:r>
            <a:r>
              <a:rPr lang="fr-FR" sz="2000" dirty="0">
                <a:latin typeface="Helvetica"/>
                <a:cs typeface="Helvetica"/>
              </a:rPr>
              <a:t> proportion consumes fiscal </a:t>
            </a:r>
            <a:r>
              <a:rPr lang="fr-FR" sz="2000" dirty="0" err="1">
                <a:latin typeface="Helvetica"/>
                <a:cs typeface="Helvetica"/>
              </a:rPr>
              <a:t>space</a:t>
            </a:r>
            <a:r>
              <a:rPr lang="fr-FR" sz="2000" dirty="0">
                <a:latin typeface="Helvetica"/>
                <a:cs typeface="Helvetica"/>
              </a:rPr>
              <a:t> for </a:t>
            </a:r>
            <a:r>
              <a:rPr lang="fr-FR" sz="2000" dirty="0" err="1">
                <a:latin typeface="Helvetica"/>
                <a:cs typeface="Helvetica"/>
              </a:rPr>
              <a:t>strategic</a:t>
            </a:r>
            <a:r>
              <a:rPr lang="fr-FR" sz="2000" dirty="0">
                <a:latin typeface="Helvetica"/>
                <a:cs typeface="Helvetica"/>
              </a:rPr>
              <a:t> </a:t>
            </a:r>
            <a:r>
              <a:rPr lang="fr-FR" sz="2000" dirty="0" err="1">
                <a:latin typeface="Helvetica"/>
                <a:cs typeface="Helvetica"/>
              </a:rPr>
              <a:t>purchasing</a:t>
            </a:r>
            <a:r>
              <a:rPr lang="fr-FR" sz="2000" dirty="0">
                <a:latin typeface="Helvetica"/>
                <a:cs typeface="Helvetica"/>
              </a:rPr>
              <a:t>. </a:t>
            </a:r>
          </a:p>
          <a:p>
            <a:pPr marL="342900" indent="-342900">
              <a:spcBef>
                <a:spcPts val="600"/>
              </a:spcBef>
              <a:buClr>
                <a:schemeClr val="tx2"/>
              </a:buClr>
              <a:buFont typeface="Wingdings" charset="2"/>
              <a:buChar char="§"/>
            </a:pPr>
            <a:r>
              <a:rPr lang="nl-BE" sz="2000" dirty="0">
                <a:latin typeface="Helvetica"/>
                <a:cs typeface="Helvetica"/>
              </a:rPr>
              <a:t>6</a:t>
            </a:r>
            <a:r>
              <a:rPr lang="fr-FR" sz="2000" dirty="0">
                <a:latin typeface="Helvetica"/>
                <a:cs typeface="Helvetica"/>
              </a:rPr>
              <a:t>9% of </a:t>
            </a:r>
            <a:r>
              <a:rPr lang="fr-FR" sz="2000" dirty="0" err="1">
                <a:latin typeface="Helvetica"/>
                <a:cs typeface="Helvetica"/>
              </a:rPr>
              <a:t>external</a:t>
            </a:r>
            <a:r>
              <a:rPr lang="fr-FR" sz="2000" dirty="0">
                <a:latin typeface="Helvetica"/>
                <a:cs typeface="Helvetica"/>
              </a:rPr>
              <a:t> </a:t>
            </a:r>
            <a:r>
              <a:rPr lang="fr-FR" sz="2000" dirty="0" err="1">
                <a:latin typeface="Helvetica"/>
                <a:cs typeface="Helvetica"/>
              </a:rPr>
              <a:t>aid</a:t>
            </a:r>
            <a:r>
              <a:rPr lang="fr-FR" sz="2000" dirty="0">
                <a:latin typeface="Helvetica"/>
                <a:cs typeface="Helvetica"/>
              </a:rPr>
              <a:t> </a:t>
            </a:r>
            <a:r>
              <a:rPr lang="fr-FR" sz="2000" dirty="0" err="1">
                <a:latin typeface="Helvetica"/>
                <a:cs typeface="Helvetica"/>
              </a:rPr>
              <a:t>is</a:t>
            </a:r>
            <a:r>
              <a:rPr lang="fr-FR" sz="2000" dirty="0">
                <a:latin typeface="Helvetica"/>
                <a:cs typeface="Helvetica"/>
              </a:rPr>
              <a:t> </a:t>
            </a:r>
            <a:r>
              <a:rPr lang="fr-FR" sz="2000" dirty="0" err="1">
                <a:latin typeface="Helvetica"/>
                <a:cs typeface="Helvetica"/>
              </a:rPr>
              <a:t>spent</a:t>
            </a:r>
            <a:r>
              <a:rPr lang="fr-FR" sz="2000" dirty="0">
                <a:latin typeface="Helvetica"/>
                <a:cs typeface="Helvetica"/>
              </a:rPr>
              <a:t> on </a:t>
            </a:r>
            <a:r>
              <a:rPr lang="fr-FR" sz="2000" dirty="0" err="1">
                <a:latin typeface="Helvetica"/>
                <a:cs typeface="Helvetica"/>
              </a:rPr>
              <a:t>subsidizing</a:t>
            </a:r>
            <a:r>
              <a:rPr lang="fr-FR" sz="2000" dirty="0">
                <a:latin typeface="Helvetica"/>
                <a:cs typeface="Helvetica"/>
              </a:rPr>
              <a:t> </a:t>
            </a:r>
            <a:r>
              <a:rPr lang="fr-FR" sz="2000" dirty="0" err="1">
                <a:latin typeface="Helvetica"/>
                <a:cs typeface="Helvetica"/>
              </a:rPr>
              <a:t>specific</a:t>
            </a:r>
            <a:r>
              <a:rPr lang="fr-FR" sz="2000" dirty="0">
                <a:latin typeface="Helvetica"/>
                <a:cs typeface="Helvetica"/>
              </a:rPr>
              <a:t> </a:t>
            </a:r>
            <a:r>
              <a:rPr lang="fr-FR" sz="2000" dirty="0" err="1">
                <a:latin typeface="Helvetica"/>
                <a:cs typeface="Helvetica"/>
              </a:rPr>
              <a:t>commodities</a:t>
            </a:r>
            <a:r>
              <a:rPr lang="fr-FR" sz="2000" dirty="0">
                <a:latin typeface="Helvetica"/>
                <a:cs typeface="Helvetica"/>
              </a:rPr>
              <a:t> and 31% </a:t>
            </a:r>
            <a:r>
              <a:rPr lang="fr-FR" sz="2000" dirty="0" err="1">
                <a:latin typeface="Helvetica"/>
                <a:cs typeface="Helvetica"/>
              </a:rPr>
              <a:t>is</a:t>
            </a:r>
            <a:r>
              <a:rPr lang="fr-FR" sz="2000" dirty="0">
                <a:latin typeface="Helvetica"/>
                <a:cs typeface="Helvetica"/>
              </a:rPr>
              <a:t> </a:t>
            </a:r>
            <a:r>
              <a:rPr lang="fr-FR" sz="2000" dirty="0" err="1">
                <a:latin typeface="Helvetica"/>
                <a:cs typeface="Helvetica"/>
              </a:rPr>
              <a:t>spent</a:t>
            </a:r>
            <a:r>
              <a:rPr lang="fr-FR" sz="2000" dirty="0">
                <a:latin typeface="Helvetica"/>
                <a:cs typeface="Helvetica"/>
              </a:rPr>
              <a:t> on an </a:t>
            </a:r>
            <a:r>
              <a:rPr lang="fr-FR" sz="2000" dirty="0" err="1">
                <a:latin typeface="Helvetica"/>
                <a:cs typeface="Helvetica"/>
              </a:rPr>
              <a:t>array</a:t>
            </a:r>
            <a:r>
              <a:rPr lang="fr-FR" sz="2000" dirty="0">
                <a:latin typeface="Helvetica"/>
                <a:cs typeface="Helvetica"/>
              </a:rPr>
              <a:t> of </a:t>
            </a:r>
            <a:r>
              <a:rPr lang="fr-FR" sz="2000" dirty="0" err="1">
                <a:latin typeface="Helvetica"/>
                <a:cs typeface="Helvetica"/>
              </a:rPr>
              <a:t>extremely</a:t>
            </a:r>
            <a:r>
              <a:rPr lang="fr-FR" sz="2000" dirty="0">
                <a:latin typeface="Helvetica"/>
                <a:cs typeface="Helvetica"/>
              </a:rPr>
              <a:t> </a:t>
            </a:r>
            <a:r>
              <a:rPr lang="fr-FR" sz="2000" dirty="0" err="1">
                <a:latin typeface="Helvetica"/>
                <a:cs typeface="Helvetica"/>
              </a:rPr>
              <a:t>fragmented</a:t>
            </a:r>
            <a:r>
              <a:rPr lang="fr-FR" sz="2000" dirty="0">
                <a:latin typeface="Helvetica"/>
                <a:cs typeface="Helvetica"/>
              </a:rPr>
              <a:t> and un </a:t>
            </a:r>
            <a:r>
              <a:rPr lang="fr-FR" sz="2000" dirty="0" err="1">
                <a:latin typeface="Helvetica"/>
                <a:cs typeface="Helvetica"/>
              </a:rPr>
              <a:t>standardized</a:t>
            </a:r>
            <a:r>
              <a:rPr lang="fr-FR" sz="2000" dirty="0">
                <a:latin typeface="Helvetica"/>
                <a:cs typeface="Helvetica"/>
              </a:rPr>
              <a:t> </a:t>
            </a:r>
            <a:r>
              <a:rPr lang="fr-FR" sz="2000" dirty="0" err="1">
                <a:latin typeface="Helvetica"/>
                <a:cs typeface="Helvetica"/>
              </a:rPr>
              <a:t>activities</a:t>
            </a:r>
            <a:r>
              <a:rPr lang="fr-FR" sz="2000" dirty="0">
                <a:latin typeface="Helvetica"/>
                <a:cs typeface="Helvetica"/>
              </a:rPr>
              <a:t> (2016)</a:t>
            </a:r>
          </a:p>
          <a:p>
            <a:pPr marL="342900" indent="-342900">
              <a:spcBef>
                <a:spcPts val="600"/>
              </a:spcBef>
              <a:buClr>
                <a:schemeClr val="tx2"/>
              </a:buClr>
              <a:buFont typeface="Wingdings" charset="2"/>
              <a:buChar char="§"/>
            </a:pPr>
            <a:r>
              <a:rPr lang="nl-BE" sz="2000" dirty="0">
                <a:latin typeface="Helvetica"/>
                <a:cs typeface="Helvetica"/>
              </a:rPr>
              <a:t>Distribution of health services </a:t>
            </a:r>
            <a:r>
              <a:rPr lang="nl-BE" sz="2000" dirty="0" err="1">
                <a:latin typeface="Helvetica"/>
                <a:cs typeface="Helvetica"/>
              </a:rPr>
              <a:t>and</a:t>
            </a:r>
            <a:r>
              <a:rPr lang="nl-BE" sz="2000" dirty="0">
                <a:latin typeface="Helvetica"/>
                <a:cs typeface="Helvetica"/>
              </a:rPr>
              <a:t> </a:t>
            </a:r>
            <a:r>
              <a:rPr lang="nl-BE" sz="2000" dirty="0" err="1">
                <a:latin typeface="Helvetica"/>
                <a:cs typeface="Helvetica"/>
              </a:rPr>
              <a:t>qualified</a:t>
            </a:r>
            <a:r>
              <a:rPr lang="nl-BE" sz="2000" dirty="0">
                <a:latin typeface="Helvetica"/>
                <a:cs typeface="Helvetica"/>
              </a:rPr>
              <a:t> </a:t>
            </a:r>
            <a:r>
              <a:rPr lang="nl-BE" sz="2000" dirty="0" err="1">
                <a:latin typeface="Helvetica"/>
                <a:cs typeface="Helvetica"/>
              </a:rPr>
              <a:t>staff</a:t>
            </a:r>
            <a:r>
              <a:rPr lang="nl-BE" sz="2000" dirty="0">
                <a:latin typeface="Helvetica"/>
                <a:cs typeface="Helvetica"/>
              </a:rPr>
              <a:t> is </a:t>
            </a:r>
            <a:r>
              <a:rPr lang="nl-BE" sz="2000" dirty="0" err="1">
                <a:latin typeface="Helvetica"/>
                <a:cs typeface="Helvetica"/>
              </a:rPr>
              <a:t>largely</a:t>
            </a:r>
            <a:r>
              <a:rPr lang="nl-BE" sz="2000" dirty="0">
                <a:latin typeface="Helvetica"/>
                <a:cs typeface="Helvetica"/>
              </a:rPr>
              <a:t> </a:t>
            </a:r>
            <a:r>
              <a:rPr lang="nl-BE" sz="2000" dirty="0" err="1">
                <a:latin typeface="Helvetica"/>
                <a:cs typeface="Helvetica"/>
              </a:rPr>
              <a:t>inequal</a:t>
            </a:r>
            <a:r>
              <a:rPr lang="nl-BE" sz="2000" dirty="0">
                <a:latin typeface="Helvetica"/>
                <a:cs typeface="Helvetica"/>
              </a:rPr>
              <a:t> </a:t>
            </a:r>
            <a:r>
              <a:rPr lang="nl-BE" sz="2000" dirty="0" err="1">
                <a:latin typeface="Helvetica"/>
                <a:cs typeface="Helvetica"/>
              </a:rPr>
              <a:t>among</a:t>
            </a:r>
            <a:r>
              <a:rPr lang="nl-BE" sz="2000" dirty="0">
                <a:latin typeface="Helvetica"/>
                <a:cs typeface="Helvetica"/>
              </a:rPr>
              <a:t> </a:t>
            </a:r>
            <a:r>
              <a:rPr lang="nl-BE" sz="2000" dirty="0" err="1">
                <a:latin typeface="Helvetica"/>
                <a:cs typeface="Helvetica"/>
              </a:rPr>
              <a:t>regions</a:t>
            </a:r>
            <a:r>
              <a:rPr lang="nl-BE" sz="2000" dirty="0">
                <a:latin typeface="Helvetica"/>
                <a:cs typeface="Helvetica"/>
              </a:rPr>
              <a:t> </a:t>
            </a:r>
            <a:r>
              <a:rPr lang="nl-BE" sz="2000" dirty="0" err="1">
                <a:latin typeface="Helvetica"/>
                <a:cs typeface="Helvetica"/>
              </a:rPr>
              <a:t>and</a:t>
            </a:r>
            <a:r>
              <a:rPr lang="nl-BE" sz="2000" dirty="0">
                <a:latin typeface="Helvetica"/>
                <a:cs typeface="Helvetica"/>
              </a:rPr>
              <a:t> a significant </a:t>
            </a:r>
            <a:r>
              <a:rPr lang="nl-BE" sz="2000" dirty="0" err="1">
                <a:latin typeface="Helvetica"/>
                <a:cs typeface="Helvetica"/>
              </a:rPr>
              <a:t>relation</a:t>
            </a:r>
            <a:r>
              <a:rPr lang="nl-BE" sz="2000" dirty="0">
                <a:latin typeface="Helvetica"/>
                <a:cs typeface="Helvetica"/>
              </a:rPr>
              <a:t> has been </a:t>
            </a:r>
            <a:r>
              <a:rPr lang="nl-BE" sz="2000" dirty="0" err="1">
                <a:latin typeface="Helvetica"/>
                <a:cs typeface="Helvetica"/>
              </a:rPr>
              <a:t>demonstrated</a:t>
            </a:r>
            <a:r>
              <a:rPr lang="nl-BE" sz="2000" dirty="0">
                <a:latin typeface="Helvetica"/>
                <a:cs typeface="Helvetica"/>
              </a:rPr>
              <a:t> </a:t>
            </a:r>
            <a:r>
              <a:rPr lang="nl-BE" sz="2000" dirty="0" err="1">
                <a:latin typeface="Helvetica"/>
                <a:cs typeface="Helvetica"/>
              </a:rPr>
              <a:t>with</a:t>
            </a:r>
            <a:r>
              <a:rPr lang="nl-BE" sz="2000" dirty="0">
                <a:latin typeface="Helvetica"/>
                <a:cs typeface="Helvetica"/>
              </a:rPr>
              <a:t> performance indicators. </a:t>
            </a:r>
            <a:r>
              <a:rPr lang="nl-BE" sz="2000" dirty="0" err="1">
                <a:latin typeface="Helvetica"/>
                <a:cs typeface="Helvetica"/>
              </a:rPr>
              <a:t>Quality</a:t>
            </a:r>
            <a:r>
              <a:rPr lang="nl-BE" sz="2000" dirty="0">
                <a:latin typeface="Helvetica"/>
                <a:cs typeface="Helvetica"/>
              </a:rPr>
              <a:t> of public </a:t>
            </a:r>
            <a:r>
              <a:rPr lang="nl-BE" sz="2000" dirty="0" err="1">
                <a:latin typeface="Helvetica"/>
                <a:cs typeface="Helvetica"/>
              </a:rPr>
              <a:t>and</a:t>
            </a:r>
            <a:r>
              <a:rPr lang="nl-BE" sz="2000" dirty="0">
                <a:latin typeface="Helvetica"/>
                <a:cs typeface="Helvetica"/>
              </a:rPr>
              <a:t> private health services is </a:t>
            </a:r>
            <a:r>
              <a:rPr lang="nl-BE" sz="2000" dirty="0" err="1">
                <a:latin typeface="Helvetica"/>
                <a:cs typeface="Helvetica"/>
              </a:rPr>
              <a:t>also</a:t>
            </a:r>
            <a:r>
              <a:rPr lang="nl-BE" sz="2000" dirty="0">
                <a:latin typeface="Helvetica"/>
                <a:cs typeface="Helvetica"/>
              </a:rPr>
              <a:t> </a:t>
            </a:r>
            <a:r>
              <a:rPr lang="nl-BE" sz="2000" dirty="0" err="1">
                <a:latin typeface="Helvetica"/>
                <a:cs typeface="Helvetica"/>
              </a:rPr>
              <a:t>very</a:t>
            </a:r>
            <a:r>
              <a:rPr lang="nl-BE" sz="2000" dirty="0">
                <a:latin typeface="Helvetica"/>
                <a:cs typeface="Helvetica"/>
              </a:rPr>
              <a:t> </a:t>
            </a:r>
            <a:r>
              <a:rPr lang="nl-BE" sz="2000" dirty="0" err="1">
                <a:latin typeface="Helvetica"/>
                <a:cs typeface="Helvetica"/>
              </a:rPr>
              <a:t>inequal</a:t>
            </a:r>
            <a:r>
              <a:rPr lang="nl-BE" sz="2000" dirty="0">
                <a:latin typeface="Helvetica"/>
                <a:cs typeface="Helvetica"/>
              </a:rPr>
              <a:t> </a:t>
            </a:r>
            <a:r>
              <a:rPr lang="nl-BE" sz="2000" dirty="0" err="1">
                <a:latin typeface="Helvetica"/>
                <a:cs typeface="Helvetica"/>
              </a:rPr>
              <a:t>and</a:t>
            </a:r>
            <a:r>
              <a:rPr lang="nl-BE" sz="2000" dirty="0">
                <a:latin typeface="Helvetica"/>
                <a:cs typeface="Helvetica"/>
              </a:rPr>
              <a:t> </a:t>
            </a:r>
            <a:r>
              <a:rPr lang="nl-BE" sz="2000" dirty="0" err="1">
                <a:latin typeface="Helvetica"/>
                <a:cs typeface="Helvetica"/>
              </a:rPr>
              <a:t>relies</a:t>
            </a:r>
            <a:r>
              <a:rPr lang="nl-BE" sz="2000" dirty="0">
                <a:latin typeface="Helvetica"/>
                <a:cs typeface="Helvetica"/>
              </a:rPr>
              <a:t> </a:t>
            </a:r>
            <a:r>
              <a:rPr lang="nl-BE" sz="2000" dirty="0" err="1">
                <a:latin typeface="Helvetica"/>
                <a:cs typeface="Helvetica"/>
              </a:rPr>
              <a:t>largely</a:t>
            </a:r>
            <a:r>
              <a:rPr lang="nl-BE" sz="2000" dirty="0">
                <a:latin typeface="Helvetica"/>
                <a:cs typeface="Helvetica"/>
              </a:rPr>
              <a:t> on </a:t>
            </a:r>
            <a:r>
              <a:rPr lang="nl-BE" sz="2000" dirty="0" err="1">
                <a:latin typeface="Helvetica"/>
                <a:cs typeface="Helvetica"/>
              </a:rPr>
              <a:t>internal</a:t>
            </a:r>
            <a:r>
              <a:rPr lang="nl-BE" sz="2000" dirty="0">
                <a:latin typeface="Helvetica"/>
                <a:cs typeface="Helvetica"/>
              </a:rPr>
              <a:t> management </a:t>
            </a:r>
            <a:r>
              <a:rPr lang="nl-BE" sz="2000" dirty="0" err="1">
                <a:latin typeface="Helvetica"/>
                <a:cs typeface="Helvetica"/>
              </a:rPr>
              <a:t>capacities</a:t>
            </a:r>
            <a:r>
              <a:rPr lang="nl-BE" sz="2000" dirty="0">
                <a:latin typeface="Helvetica"/>
                <a:cs typeface="Helvetica"/>
              </a:rPr>
              <a:t>.</a:t>
            </a:r>
          </a:p>
          <a:p>
            <a:pPr marL="342900" indent="-342900">
              <a:spcBef>
                <a:spcPts val="600"/>
              </a:spcBef>
              <a:buClr>
                <a:schemeClr val="tx2"/>
              </a:buClr>
              <a:buFont typeface="Wingdings" charset="2"/>
              <a:buChar char="§"/>
            </a:pPr>
            <a:r>
              <a:rPr lang="nl-BE" sz="2000" dirty="0">
                <a:latin typeface="Helvetica"/>
                <a:cs typeface="Helvetica"/>
              </a:rPr>
              <a:t>Non </a:t>
            </a:r>
            <a:r>
              <a:rPr lang="nl-BE" sz="2000" dirty="0" err="1">
                <a:latin typeface="Helvetica"/>
                <a:cs typeface="Helvetica"/>
              </a:rPr>
              <a:t>communicable</a:t>
            </a:r>
            <a:r>
              <a:rPr lang="nl-BE" sz="2000" dirty="0">
                <a:latin typeface="Helvetica"/>
                <a:cs typeface="Helvetica"/>
              </a:rPr>
              <a:t> </a:t>
            </a:r>
            <a:r>
              <a:rPr lang="nl-BE" sz="2000" dirty="0" err="1">
                <a:latin typeface="Helvetica"/>
                <a:cs typeface="Helvetica"/>
              </a:rPr>
              <a:t>diseases</a:t>
            </a:r>
            <a:r>
              <a:rPr lang="nl-BE" sz="2000" dirty="0">
                <a:latin typeface="Helvetica"/>
                <a:cs typeface="Helvetica"/>
              </a:rPr>
              <a:t> </a:t>
            </a:r>
            <a:r>
              <a:rPr lang="nl-BE" sz="2000" dirty="0" err="1">
                <a:latin typeface="Helvetica"/>
                <a:cs typeface="Helvetica"/>
              </a:rPr>
              <a:t>represent</a:t>
            </a:r>
            <a:r>
              <a:rPr lang="nl-BE" sz="2000" dirty="0">
                <a:latin typeface="Helvetica"/>
                <a:cs typeface="Helvetica"/>
              </a:rPr>
              <a:t> </a:t>
            </a:r>
            <a:r>
              <a:rPr lang="nl-BE" sz="2000" dirty="0" err="1">
                <a:latin typeface="Helvetica"/>
                <a:cs typeface="Helvetica"/>
              </a:rPr>
              <a:t>nearly</a:t>
            </a:r>
            <a:r>
              <a:rPr lang="nl-BE" sz="2000" dirty="0">
                <a:latin typeface="Helvetica"/>
                <a:cs typeface="Helvetica"/>
              </a:rPr>
              <a:t> 1/3 of </a:t>
            </a:r>
            <a:r>
              <a:rPr lang="nl-BE" sz="2000" dirty="0" err="1">
                <a:latin typeface="Helvetica"/>
                <a:cs typeface="Helvetica"/>
              </a:rPr>
              <a:t>the</a:t>
            </a:r>
            <a:r>
              <a:rPr lang="nl-BE" sz="2000" dirty="0">
                <a:latin typeface="Helvetica"/>
                <a:cs typeface="Helvetica"/>
              </a:rPr>
              <a:t> </a:t>
            </a:r>
            <a:r>
              <a:rPr lang="nl-BE" sz="2000" dirty="0" err="1">
                <a:latin typeface="Helvetica"/>
                <a:cs typeface="Helvetica"/>
              </a:rPr>
              <a:t>burden</a:t>
            </a:r>
            <a:r>
              <a:rPr lang="nl-BE" sz="2000" dirty="0">
                <a:latin typeface="Helvetica"/>
                <a:cs typeface="Helvetica"/>
              </a:rPr>
              <a:t> of </a:t>
            </a:r>
            <a:r>
              <a:rPr lang="nl-BE" sz="2000" dirty="0" err="1">
                <a:latin typeface="Helvetica"/>
                <a:cs typeface="Helvetica"/>
              </a:rPr>
              <a:t>disease</a:t>
            </a:r>
            <a:r>
              <a:rPr lang="nl-BE" sz="2000" dirty="0">
                <a:latin typeface="Helvetica"/>
                <a:cs typeface="Helvetica"/>
              </a:rPr>
              <a:t>. </a:t>
            </a:r>
            <a:r>
              <a:rPr lang="nl-BE" sz="2000" dirty="0" err="1">
                <a:latin typeface="Helvetica"/>
                <a:cs typeface="Helvetica"/>
              </a:rPr>
              <a:t>Malnutrition</a:t>
            </a:r>
            <a:r>
              <a:rPr lang="nl-BE" sz="2000" dirty="0">
                <a:latin typeface="Helvetica"/>
                <a:cs typeface="Helvetica"/>
              </a:rPr>
              <a:t>, </a:t>
            </a:r>
            <a:r>
              <a:rPr lang="nl-BE" sz="2000" dirty="0" err="1">
                <a:latin typeface="Helvetica"/>
                <a:cs typeface="Helvetica"/>
              </a:rPr>
              <a:t>unsafe</a:t>
            </a:r>
            <a:r>
              <a:rPr lang="nl-BE" sz="2000" dirty="0">
                <a:latin typeface="Helvetica"/>
                <a:cs typeface="Helvetica"/>
              </a:rPr>
              <a:t> water, </a:t>
            </a:r>
            <a:r>
              <a:rPr lang="nl-BE" sz="2000" dirty="0" err="1">
                <a:latin typeface="Helvetica"/>
                <a:cs typeface="Helvetica"/>
              </a:rPr>
              <a:t>insufficient</a:t>
            </a:r>
            <a:r>
              <a:rPr lang="nl-BE" sz="2000" dirty="0">
                <a:latin typeface="Helvetica"/>
                <a:cs typeface="Helvetica"/>
              </a:rPr>
              <a:t> </a:t>
            </a:r>
            <a:r>
              <a:rPr lang="nl-BE" sz="2000" dirty="0" err="1">
                <a:latin typeface="Helvetica"/>
                <a:cs typeface="Helvetica"/>
              </a:rPr>
              <a:t>sanitation</a:t>
            </a:r>
            <a:r>
              <a:rPr lang="nl-BE" sz="2000" dirty="0">
                <a:latin typeface="Helvetica"/>
                <a:cs typeface="Helvetica"/>
              </a:rPr>
              <a:t> </a:t>
            </a:r>
            <a:r>
              <a:rPr lang="nl-BE" sz="2000" dirty="0" err="1">
                <a:latin typeface="Helvetica"/>
                <a:cs typeface="Helvetica"/>
              </a:rPr>
              <a:t>and</a:t>
            </a:r>
            <a:r>
              <a:rPr lang="nl-BE" sz="2000" dirty="0">
                <a:latin typeface="Helvetica"/>
                <a:cs typeface="Helvetica"/>
              </a:rPr>
              <a:t> air </a:t>
            </a:r>
            <a:r>
              <a:rPr lang="nl-BE" sz="2000" dirty="0" err="1">
                <a:latin typeface="Helvetica"/>
                <a:cs typeface="Helvetica"/>
              </a:rPr>
              <a:t>pollution</a:t>
            </a:r>
            <a:r>
              <a:rPr lang="nl-BE" sz="2000" dirty="0">
                <a:latin typeface="Helvetica"/>
                <a:cs typeface="Helvetica"/>
              </a:rPr>
              <a:t> are risk factors </a:t>
            </a:r>
            <a:r>
              <a:rPr lang="nl-BE" sz="2000" dirty="0" err="1">
                <a:latin typeface="Helvetica"/>
                <a:cs typeface="Helvetica"/>
              </a:rPr>
              <a:t>that</a:t>
            </a:r>
            <a:r>
              <a:rPr lang="nl-BE" sz="2000" dirty="0">
                <a:latin typeface="Helvetica"/>
                <a:cs typeface="Helvetica"/>
              </a:rPr>
              <a:t> account </a:t>
            </a:r>
            <a:r>
              <a:rPr lang="nl-BE" sz="2000" dirty="0" err="1">
                <a:latin typeface="Helvetica"/>
                <a:cs typeface="Helvetica"/>
              </a:rPr>
              <a:t>for</a:t>
            </a:r>
            <a:r>
              <a:rPr lang="nl-BE" sz="2000" dirty="0">
                <a:latin typeface="Helvetica"/>
                <a:cs typeface="Helvetica"/>
              </a:rPr>
              <a:t> more </a:t>
            </a:r>
            <a:r>
              <a:rPr lang="nl-BE" sz="2000" dirty="0" err="1">
                <a:latin typeface="Helvetica"/>
                <a:cs typeface="Helvetica"/>
              </a:rPr>
              <a:t>than</a:t>
            </a:r>
            <a:r>
              <a:rPr lang="nl-BE" sz="2000" dirty="0">
                <a:latin typeface="Helvetica"/>
                <a:cs typeface="Helvetica"/>
              </a:rPr>
              <a:t> 1/3 of </a:t>
            </a:r>
            <a:r>
              <a:rPr lang="nl-BE" sz="2000" dirty="0" err="1">
                <a:latin typeface="Helvetica"/>
                <a:cs typeface="Helvetica"/>
              </a:rPr>
              <a:t>the</a:t>
            </a:r>
            <a:r>
              <a:rPr lang="nl-BE" sz="2000" dirty="0">
                <a:latin typeface="Helvetica"/>
                <a:cs typeface="Helvetica"/>
              </a:rPr>
              <a:t> </a:t>
            </a:r>
            <a:r>
              <a:rPr lang="nl-BE" sz="2000" dirty="0" err="1">
                <a:latin typeface="Helvetica"/>
                <a:cs typeface="Helvetica"/>
              </a:rPr>
              <a:t>burden</a:t>
            </a:r>
            <a:r>
              <a:rPr lang="nl-BE" sz="2000" dirty="0">
                <a:latin typeface="Helvetica"/>
                <a:cs typeface="Helvetica"/>
              </a:rPr>
              <a:t> of </a:t>
            </a:r>
            <a:r>
              <a:rPr lang="nl-BE" sz="2000" dirty="0" err="1">
                <a:latin typeface="Helvetica"/>
                <a:cs typeface="Helvetica"/>
              </a:rPr>
              <a:t>disease</a:t>
            </a:r>
            <a:r>
              <a:rPr lang="nl-BE" sz="2000" dirty="0">
                <a:latin typeface="Helvetica"/>
                <a:cs typeface="Helvetica"/>
              </a:rPr>
              <a:t> but these factors </a:t>
            </a:r>
            <a:r>
              <a:rPr lang="nl-BE" sz="2000" dirty="0" err="1">
                <a:latin typeface="Helvetica"/>
                <a:cs typeface="Helvetica"/>
              </a:rPr>
              <a:t>heavily</a:t>
            </a:r>
            <a:r>
              <a:rPr lang="nl-BE" sz="2000" dirty="0">
                <a:latin typeface="Helvetica"/>
                <a:cs typeface="Helvetica"/>
              </a:rPr>
              <a:t> </a:t>
            </a:r>
            <a:r>
              <a:rPr lang="nl-BE" sz="2000" dirty="0" err="1">
                <a:latin typeface="Helvetica"/>
                <a:cs typeface="Helvetica"/>
              </a:rPr>
              <a:t>rely</a:t>
            </a:r>
            <a:r>
              <a:rPr lang="nl-BE" sz="2000" dirty="0">
                <a:latin typeface="Helvetica"/>
                <a:cs typeface="Helvetica"/>
              </a:rPr>
              <a:t> on </a:t>
            </a:r>
            <a:r>
              <a:rPr lang="nl-BE" sz="2000" dirty="0" err="1">
                <a:latin typeface="Helvetica"/>
                <a:cs typeface="Helvetica"/>
              </a:rPr>
              <a:t>the</a:t>
            </a:r>
            <a:r>
              <a:rPr lang="nl-BE" sz="2000" dirty="0">
                <a:latin typeface="Helvetica"/>
                <a:cs typeface="Helvetica"/>
              </a:rPr>
              <a:t> </a:t>
            </a:r>
            <a:r>
              <a:rPr lang="nl-BE" sz="2000" dirty="0" err="1">
                <a:latin typeface="Helvetica"/>
                <a:cs typeface="Helvetica"/>
              </a:rPr>
              <a:t>local</a:t>
            </a:r>
            <a:r>
              <a:rPr lang="nl-BE" sz="2000" dirty="0">
                <a:latin typeface="Helvetica"/>
                <a:cs typeface="Helvetica"/>
              </a:rPr>
              <a:t> context. Health promotion </a:t>
            </a:r>
            <a:r>
              <a:rPr lang="nl-BE" sz="2000" dirty="0" err="1">
                <a:latin typeface="Helvetica"/>
                <a:cs typeface="Helvetica"/>
              </a:rPr>
              <a:t>activities</a:t>
            </a:r>
            <a:r>
              <a:rPr lang="nl-BE" sz="2000" dirty="0">
                <a:latin typeface="Helvetica"/>
                <a:cs typeface="Helvetica"/>
              </a:rPr>
              <a:t> are </a:t>
            </a:r>
            <a:r>
              <a:rPr lang="nl-BE" sz="2000" dirty="0" err="1">
                <a:latin typeface="Helvetica"/>
                <a:cs typeface="Helvetica"/>
              </a:rPr>
              <a:t>still</a:t>
            </a:r>
            <a:r>
              <a:rPr lang="nl-BE" sz="2000" dirty="0">
                <a:latin typeface="Helvetica"/>
                <a:cs typeface="Helvetica"/>
              </a:rPr>
              <a:t> </a:t>
            </a:r>
            <a:r>
              <a:rPr lang="nl-BE" sz="2000" dirty="0" err="1">
                <a:latin typeface="Helvetica"/>
                <a:cs typeface="Helvetica"/>
              </a:rPr>
              <a:t>centrally</a:t>
            </a:r>
            <a:r>
              <a:rPr lang="nl-BE" sz="2000" dirty="0">
                <a:latin typeface="Helvetica"/>
                <a:cs typeface="Helvetica"/>
              </a:rPr>
              <a:t> </a:t>
            </a:r>
            <a:r>
              <a:rPr lang="nl-BE" sz="2000" dirty="0" err="1">
                <a:latin typeface="Helvetica"/>
                <a:cs typeface="Helvetica"/>
              </a:rPr>
              <a:t>managed</a:t>
            </a:r>
            <a:r>
              <a:rPr lang="nl-BE" sz="2000" dirty="0">
                <a:latin typeface="Helvetica"/>
                <a:cs typeface="Helvetica"/>
              </a:rPr>
              <a:t> or </a:t>
            </a:r>
            <a:r>
              <a:rPr lang="nl-BE" sz="2000" dirty="0" err="1">
                <a:latin typeface="Helvetica"/>
                <a:cs typeface="Helvetica"/>
              </a:rPr>
              <a:t>rely</a:t>
            </a:r>
            <a:r>
              <a:rPr lang="nl-BE" sz="2000" dirty="0">
                <a:latin typeface="Helvetica"/>
                <a:cs typeface="Helvetica"/>
              </a:rPr>
              <a:t> on </a:t>
            </a:r>
            <a:r>
              <a:rPr lang="nl-BE" sz="2000" dirty="0" err="1">
                <a:latin typeface="Helvetica"/>
                <a:cs typeface="Helvetica"/>
              </a:rPr>
              <a:t>incoordinated</a:t>
            </a:r>
            <a:r>
              <a:rPr lang="nl-BE" sz="2000" dirty="0">
                <a:latin typeface="Helvetica"/>
                <a:cs typeface="Helvetica"/>
              </a:rPr>
              <a:t> community health </a:t>
            </a:r>
            <a:r>
              <a:rPr lang="nl-BE" sz="2000" dirty="0" err="1">
                <a:latin typeface="Helvetica"/>
                <a:cs typeface="Helvetica"/>
              </a:rPr>
              <a:t>workers</a:t>
            </a:r>
            <a:endParaRPr lang="nl-BE" sz="2000" dirty="0">
              <a:latin typeface="Helvetica"/>
              <a:cs typeface="Helvetica"/>
            </a:endParaRPr>
          </a:p>
        </p:txBody>
      </p:sp>
      <p:pic>
        <p:nvPicPr>
          <p:cNvPr id="21" name="Image 20"/>
          <p:cNvPicPr>
            <a:picLocks noChangeAspect="1"/>
          </p:cNvPicPr>
          <p:nvPr/>
        </p:nvPicPr>
        <p:blipFill>
          <a:blip r:embed="rId5"/>
          <a:stretch>
            <a:fillRect/>
          </a:stretch>
        </p:blipFill>
        <p:spPr>
          <a:xfrm>
            <a:off x="685800" y="822592"/>
            <a:ext cx="3159076" cy="2328892"/>
          </a:xfrm>
          <a:prstGeom prst="rect">
            <a:avLst/>
          </a:prstGeom>
        </p:spPr>
      </p:pic>
      <p:sp>
        <p:nvSpPr>
          <p:cNvPr id="51" name="Espace réservé du contenu 2">
            <a:extLst>
              <a:ext uri="{FF2B5EF4-FFF2-40B4-BE49-F238E27FC236}">
                <a16:creationId xmlns:a16="http://schemas.microsoft.com/office/drawing/2014/main" xmlns="" id="{67BA1375-B438-450D-B93C-2C808F48E2E2}"/>
              </a:ext>
            </a:extLst>
          </p:cNvPr>
          <p:cNvSpPr txBox="1">
            <a:spLocks/>
          </p:cNvSpPr>
          <p:nvPr/>
        </p:nvSpPr>
        <p:spPr>
          <a:xfrm>
            <a:off x="447132" y="9336705"/>
            <a:ext cx="9883331" cy="4820730"/>
          </a:xfrm>
          <a:prstGeom prst="rect">
            <a:avLst/>
          </a:prstGeom>
          <a:ln w="38100">
            <a:solidFill>
              <a:srgbClr val="C00000"/>
            </a:solidFill>
          </a:ln>
        </p:spPr>
        <p:txBody>
          <a:bodyPr/>
          <a:lstStyle>
            <a:lvl1pPr marL="1080169" indent="-1080169" algn="l" defTabSz="1440226" rtl="0" eaLnBrk="1" latinLnBrk="0" hangingPunct="1">
              <a:spcBef>
                <a:spcPct val="20000"/>
              </a:spcBef>
              <a:buFont typeface="Arial"/>
              <a:buChar char="•"/>
              <a:defRPr sz="10100" kern="1200">
                <a:solidFill>
                  <a:schemeClr val="tx1"/>
                </a:solidFill>
                <a:latin typeface="+mn-lt"/>
                <a:ea typeface="+mn-ea"/>
                <a:cs typeface="+mn-cs"/>
              </a:defRPr>
            </a:lvl1pPr>
            <a:lvl2pPr marL="2340367" indent="-900141" algn="l" defTabSz="1440226" rtl="0" eaLnBrk="1" latinLnBrk="0" hangingPunct="1">
              <a:spcBef>
                <a:spcPct val="20000"/>
              </a:spcBef>
              <a:buFont typeface="Arial"/>
              <a:buChar char="–"/>
              <a:defRPr sz="8800" kern="1200">
                <a:solidFill>
                  <a:schemeClr val="tx1"/>
                </a:solidFill>
                <a:latin typeface="+mn-lt"/>
                <a:ea typeface="+mn-ea"/>
                <a:cs typeface="+mn-cs"/>
              </a:defRPr>
            </a:lvl2pPr>
            <a:lvl3pPr marL="3600564" indent="-720113" algn="l" defTabSz="1440226" rtl="0" eaLnBrk="1" latinLnBrk="0" hangingPunct="1">
              <a:spcBef>
                <a:spcPct val="20000"/>
              </a:spcBef>
              <a:buFont typeface="Arial"/>
              <a:buChar char="•"/>
              <a:defRPr sz="7600" kern="1200">
                <a:solidFill>
                  <a:schemeClr val="tx1"/>
                </a:solidFill>
                <a:latin typeface="+mn-lt"/>
                <a:ea typeface="+mn-ea"/>
                <a:cs typeface="+mn-cs"/>
              </a:defRPr>
            </a:lvl3pPr>
            <a:lvl4pPr marL="5040790" indent="-720113" algn="l" defTabSz="1440226" rtl="0" eaLnBrk="1" latinLnBrk="0" hangingPunct="1">
              <a:spcBef>
                <a:spcPct val="20000"/>
              </a:spcBef>
              <a:buFont typeface="Arial"/>
              <a:buChar char="–"/>
              <a:defRPr sz="6300" kern="1200">
                <a:solidFill>
                  <a:schemeClr val="tx1"/>
                </a:solidFill>
                <a:latin typeface="+mn-lt"/>
                <a:ea typeface="+mn-ea"/>
                <a:cs typeface="+mn-cs"/>
              </a:defRPr>
            </a:lvl4pPr>
            <a:lvl5pPr marL="6481016" indent="-720113" algn="l" defTabSz="1440226" rtl="0" eaLnBrk="1" latinLnBrk="0" hangingPunct="1">
              <a:spcBef>
                <a:spcPct val="20000"/>
              </a:spcBef>
              <a:buFont typeface="Arial"/>
              <a:buChar char="»"/>
              <a:defRPr sz="6300" kern="1200">
                <a:solidFill>
                  <a:schemeClr val="tx1"/>
                </a:solidFill>
                <a:latin typeface="+mn-lt"/>
                <a:ea typeface="+mn-ea"/>
                <a:cs typeface="+mn-cs"/>
              </a:defRPr>
            </a:lvl5pPr>
            <a:lvl6pPr marL="7921241" indent="-720113" algn="l" defTabSz="1440226" rtl="0" eaLnBrk="1" latinLnBrk="0" hangingPunct="1">
              <a:spcBef>
                <a:spcPct val="20000"/>
              </a:spcBef>
              <a:buFont typeface="Arial"/>
              <a:buChar char="•"/>
              <a:defRPr sz="6300" kern="1200">
                <a:solidFill>
                  <a:schemeClr val="tx1"/>
                </a:solidFill>
                <a:latin typeface="+mn-lt"/>
                <a:ea typeface="+mn-ea"/>
                <a:cs typeface="+mn-cs"/>
              </a:defRPr>
            </a:lvl6pPr>
            <a:lvl7pPr marL="9361467" indent="-720113" algn="l" defTabSz="1440226" rtl="0" eaLnBrk="1" latinLnBrk="0" hangingPunct="1">
              <a:spcBef>
                <a:spcPct val="20000"/>
              </a:spcBef>
              <a:buFont typeface="Arial"/>
              <a:buChar char="•"/>
              <a:defRPr sz="6300" kern="1200">
                <a:solidFill>
                  <a:schemeClr val="tx1"/>
                </a:solidFill>
                <a:latin typeface="+mn-lt"/>
                <a:ea typeface="+mn-ea"/>
                <a:cs typeface="+mn-cs"/>
              </a:defRPr>
            </a:lvl7pPr>
            <a:lvl8pPr marL="10801693" indent="-720113" algn="l" defTabSz="1440226" rtl="0" eaLnBrk="1" latinLnBrk="0" hangingPunct="1">
              <a:spcBef>
                <a:spcPct val="20000"/>
              </a:spcBef>
              <a:buFont typeface="Arial"/>
              <a:buChar char="•"/>
              <a:defRPr sz="6300" kern="1200">
                <a:solidFill>
                  <a:schemeClr val="tx1"/>
                </a:solidFill>
                <a:latin typeface="+mn-lt"/>
                <a:ea typeface="+mn-ea"/>
                <a:cs typeface="+mn-cs"/>
              </a:defRPr>
            </a:lvl8pPr>
            <a:lvl9pPr marL="12241919" indent="-720113" algn="l" defTabSz="1440226" rtl="0" eaLnBrk="1" latinLnBrk="0" hangingPunct="1">
              <a:spcBef>
                <a:spcPct val="20000"/>
              </a:spcBef>
              <a:buFont typeface="Arial"/>
              <a:buChar char="•"/>
              <a:defRPr sz="6300" kern="1200">
                <a:solidFill>
                  <a:schemeClr val="tx1"/>
                </a:solidFill>
                <a:latin typeface="+mn-lt"/>
                <a:ea typeface="+mn-ea"/>
                <a:cs typeface="+mn-cs"/>
              </a:defRPr>
            </a:lvl9pPr>
          </a:lstStyle>
          <a:p>
            <a:pPr marL="0" indent="0" algn="ctr">
              <a:buNone/>
            </a:pPr>
            <a:r>
              <a:rPr lang="en-US" sz="2800" dirty="0" err="1">
                <a:solidFill>
                  <a:srgbClr val="0070C0"/>
                </a:solidFill>
                <a:latin typeface="Berlin Sans FB" panose="020E0602020502020306" pitchFamily="34" charset="0"/>
              </a:rPr>
              <a:t>Some how</a:t>
            </a:r>
            <a:r>
              <a:rPr lang="en-US" sz="2800" dirty="0">
                <a:solidFill>
                  <a:srgbClr val="0070C0"/>
                </a:solidFill>
                <a:latin typeface="Berlin Sans FB" panose="020E0602020502020306" pitchFamily="34" charset="0"/>
              </a:rPr>
              <a:t> </a:t>
            </a:r>
            <a:r>
              <a:rPr lang="en-US" sz="2800" dirty="0" smtClean="0">
                <a:solidFill>
                  <a:srgbClr val="0070C0"/>
                </a:solidFill>
                <a:latin typeface="Berlin Sans FB" panose="020E0602020502020306" pitchFamily="34" charset="0"/>
              </a:rPr>
              <a:t>to questions for </a:t>
            </a:r>
            <a:r>
              <a:rPr lang="en-US" sz="2800" dirty="0">
                <a:solidFill>
                  <a:srgbClr val="0070C0"/>
                </a:solidFill>
                <a:latin typeface="Berlin Sans FB" panose="020E0602020502020306" pitchFamily="34" charset="0"/>
              </a:rPr>
              <a:t>analysis and </a:t>
            </a:r>
            <a:r>
              <a:rPr lang="en-US" sz="2800" dirty="0" smtClean="0">
                <a:solidFill>
                  <a:srgbClr val="0070C0"/>
                </a:solidFill>
                <a:latin typeface="Berlin Sans FB" panose="020E0602020502020306" pitchFamily="34" charset="0"/>
              </a:rPr>
              <a:t>action</a:t>
            </a:r>
          </a:p>
          <a:p>
            <a:pPr marL="0" indent="0">
              <a:buNone/>
            </a:pPr>
            <a:r>
              <a:rPr lang="en-US" sz="2800" dirty="0" smtClean="0">
                <a:solidFill>
                  <a:srgbClr val="0070C0"/>
                </a:solidFill>
                <a:latin typeface="Berlin Sans FB" panose="020E0602020502020306" pitchFamily="34" charset="0"/>
                <a:ea typeface="Arial Unicode MS" panose="020B0604020202020204" pitchFamily="34" charset="-128"/>
                <a:cs typeface="Arial Unicode MS" panose="020B0604020202020204" pitchFamily="34" charset="-128"/>
              </a:rPr>
              <a:t>Which </a:t>
            </a:r>
            <a:r>
              <a:rPr lang="en-US" sz="2800" dirty="0">
                <a:solidFill>
                  <a:srgbClr val="0070C0"/>
                </a:solidFill>
                <a:latin typeface="Berlin Sans FB" panose="020E0602020502020306" pitchFamily="34" charset="0"/>
                <a:ea typeface="Arial Unicode MS" panose="020B0604020202020204" pitchFamily="34" charset="-128"/>
                <a:cs typeface="Arial Unicode MS" panose="020B0604020202020204" pitchFamily="34" charset="-128"/>
              </a:rPr>
              <a:t>interventions and technologies should be financed in priority </a:t>
            </a:r>
            <a:r>
              <a:rPr lang="en-US" sz="2800" dirty="0" smtClean="0">
                <a:solidFill>
                  <a:srgbClr val="0070C0"/>
                </a:solidFill>
                <a:latin typeface="Berlin Sans FB" panose="020E0602020502020306" pitchFamily="34" charset="0"/>
                <a:ea typeface="Arial Unicode MS" panose="020B0604020202020204" pitchFamily="34" charset="-128"/>
                <a:cs typeface="Arial Unicode MS" panose="020B0604020202020204" pitchFamily="34" charset="-128"/>
              </a:rPr>
              <a:t>? How to raise prevention in public service delivery ?</a:t>
            </a:r>
            <a:endParaRPr lang="en-US" sz="2800" dirty="0">
              <a:solidFill>
                <a:srgbClr val="0070C0"/>
              </a:solidFill>
              <a:latin typeface="Berlin Sans FB" panose="020E0602020502020306" pitchFamily="34" charset="0"/>
              <a:ea typeface="Arial Unicode MS" panose="020B0604020202020204" pitchFamily="34" charset="-128"/>
              <a:cs typeface="Arial Unicode MS" panose="020B0604020202020204" pitchFamily="34" charset="-128"/>
            </a:endParaRPr>
          </a:p>
          <a:p>
            <a:pPr marL="0" indent="0">
              <a:buNone/>
            </a:pPr>
            <a:r>
              <a:rPr lang="en-US" sz="2800" dirty="0" smtClean="0">
                <a:solidFill>
                  <a:srgbClr val="0070C0"/>
                </a:solidFill>
                <a:latin typeface="Berlin Sans FB" panose="020E0602020502020306" pitchFamily="34" charset="0"/>
                <a:ea typeface="Arial Unicode MS" panose="020B0604020202020204" pitchFamily="34" charset="-128"/>
                <a:cs typeface="Arial Unicode MS" panose="020B0604020202020204" pitchFamily="34" charset="-128"/>
              </a:rPr>
              <a:t>How </a:t>
            </a:r>
            <a:r>
              <a:rPr lang="en-US" sz="2800" dirty="0">
                <a:solidFill>
                  <a:srgbClr val="0070C0"/>
                </a:solidFill>
                <a:latin typeface="Berlin Sans FB" panose="020E0602020502020306" pitchFamily="34" charset="0"/>
                <a:ea typeface="Arial Unicode MS" panose="020B0604020202020204" pitchFamily="34" charset="-128"/>
                <a:cs typeface="Arial Unicode MS" panose="020B0604020202020204" pitchFamily="34" charset="-128"/>
              </a:rPr>
              <a:t>should we pool efficiently the available financing for these interventions and the facilities that deliver these interventions ? </a:t>
            </a:r>
            <a:r>
              <a:rPr lang="en-US" sz="2800" dirty="0" smtClean="0">
                <a:solidFill>
                  <a:srgbClr val="0070C0"/>
                </a:solidFill>
                <a:latin typeface="Berlin Sans FB" panose="020E0602020502020306" pitchFamily="34" charset="0"/>
                <a:ea typeface="Arial Unicode MS" panose="020B0604020202020204" pitchFamily="34" charset="-128"/>
                <a:cs typeface="Arial Unicode MS" panose="020B0604020202020204" pitchFamily="34" charset="-128"/>
              </a:rPr>
              <a:t> To </a:t>
            </a:r>
            <a:r>
              <a:rPr lang="en-US" sz="2800" dirty="0">
                <a:solidFill>
                  <a:srgbClr val="0070C0"/>
                </a:solidFill>
                <a:latin typeface="Berlin Sans FB" panose="020E0602020502020306" pitchFamily="34" charset="0"/>
                <a:ea typeface="Arial Unicode MS" panose="020B0604020202020204" pitchFamily="34" charset="-128"/>
                <a:cs typeface="Arial Unicode MS" panose="020B0604020202020204" pitchFamily="34" charset="-128"/>
              </a:rPr>
              <a:t>which pooling centers and geographic areas should we orient public, household and external financing ? </a:t>
            </a:r>
          </a:p>
          <a:p>
            <a:pPr marL="0" indent="0">
              <a:buNone/>
            </a:pPr>
            <a:r>
              <a:rPr lang="en-US" sz="2800" dirty="0">
                <a:solidFill>
                  <a:srgbClr val="0070C0"/>
                </a:solidFill>
                <a:latin typeface="Berlin Sans FB" panose="020E0602020502020306" pitchFamily="34" charset="0"/>
                <a:ea typeface="Arial Unicode MS" panose="020B0604020202020204" pitchFamily="34" charset="-128"/>
                <a:cs typeface="Arial Unicode MS" panose="020B0604020202020204" pitchFamily="34" charset="-128"/>
              </a:rPr>
              <a:t>H</a:t>
            </a:r>
            <a:r>
              <a:rPr lang="en-US" sz="2800" dirty="0" smtClean="0">
                <a:solidFill>
                  <a:srgbClr val="0070C0"/>
                </a:solidFill>
                <a:latin typeface="Berlin Sans FB" panose="020E0602020502020306" pitchFamily="34" charset="0"/>
                <a:ea typeface="Arial Unicode MS" panose="020B0604020202020204" pitchFamily="34" charset="-128"/>
                <a:cs typeface="Arial Unicode MS" panose="020B0604020202020204" pitchFamily="34" charset="-128"/>
              </a:rPr>
              <a:t>ow </a:t>
            </a:r>
            <a:r>
              <a:rPr lang="en-US" sz="2800" dirty="0">
                <a:solidFill>
                  <a:srgbClr val="0070C0"/>
                </a:solidFill>
                <a:latin typeface="Berlin Sans FB" panose="020E0602020502020306" pitchFamily="34" charset="0"/>
                <a:ea typeface="Arial Unicode MS" panose="020B0604020202020204" pitchFamily="34" charset="-128"/>
                <a:cs typeface="Arial Unicode MS" panose="020B0604020202020204" pitchFamily="34" charset="-128"/>
              </a:rPr>
              <a:t>can we improve the use of available financing at provider level in order to ensure universal access and high quality services ?</a:t>
            </a:r>
            <a:endParaRPr lang="fr-FR" sz="2800" dirty="0">
              <a:solidFill>
                <a:srgbClr val="0070C0"/>
              </a:solidFill>
              <a:latin typeface="Berlin Sans FB" panose="020E0602020502020306" pitchFamily="34" charset="0"/>
              <a:ea typeface="Arial Unicode MS" panose="020B0604020202020204" pitchFamily="34" charset="-128"/>
              <a:cs typeface="Arial Unicode MS" panose="020B0604020202020204" pitchFamily="34" charset="-128"/>
            </a:endParaRPr>
          </a:p>
        </p:txBody>
      </p:sp>
      <p:pic>
        <p:nvPicPr>
          <p:cNvPr id="54" name="Image 53" descr="cid:image001.png@01D320B9.E1B7E400">
            <a:extLst>
              <a:ext uri="{FF2B5EF4-FFF2-40B4-BE49-F238E27FC236}">
                <a16:creationId xmlns:a16="http://schemas.microsoft.com/office/drawing/2014/main" xmlns="" id="{8CC9E9D9-1A79-4233-B6B2-7FB357F1F24D}"/>
              </a:ext>
            </a:extLst>
          </p:cNvPr>
          <p:cNvPicPr/>
          <p:nvPr/>
        </p:nvPicPr>
        <p:blipFill>
          <a:blip r:embed="rId6" r:link="rId7">
            <a:extLst>
              <a:ext uri="{28A0092B-C50C-407E-A947-70E740481C1C}">
                <a14:useLocalDpi xmlns:a14="http://schemas.microsoft.com/office/drawing/2010/main" val="0"/>
              </a:ext>
            </a:extLst>
          </a:blip>
          <a:srcRect/>
          <a:stretch>
            <a:fillRect/>
          </a:stretch>
        </p:blipFill>
        <p:spPr bwMode="auto">
          <a:xfrm>
            <a:off x="1048692" y="18918907"/>
            <a:ext cx="4013323" cy="2970044"/>
          </a:xfrm>
          <a:prstGeom prst="rect">
            <a:avLst/>
          </a:prstGeom>
          <a:noFill/>
          <a:ln>
            <a:noFill/>
          </a:ln>
        </p:spPr>
      </p:pic>
      <p:sp>
        <p:nvSpPr>
          <p:cNvPr id="4" name="ZoneTexte 3">
            <a:extLst>
              <a:ext uri="{FF2B5EF4-FFF2-40B4-BE49-F238E27FC236}">
                <a16:creationId xmlns:a16="http://schemas.microsoft.com/office/drawing/2014/main" xmlns="" id="{B400EAFC-D7FF-410D-8C8E-EFFDAE40C4AD}"/>
              </a:ext>
            </a:extLst>
          </p:cNvPr>
          <p:cNvSpPr txBox="1"/>
          <p:nvPr/>
        </p:nvSpPr>
        <p:spPr>
          <a:xfrm>
            <a:off x="5475583" y="15948862"/>
            <a:ext cx="4596219" cy="5940088"/>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marL="342900" indent="-342900" algn="just">
              <a:buFont typeface="Arial" panose="020B0604020202020204" pitchFamily="34" charset="0"/>
              <a:buChar char="•"/>
            </a:pPr>
            <a:r>
              <a:rPr lang="en-US" sz="2000" dirty="0" smtClean="0"/>
              <a:t>For </a:t>
            </a:r>
            <a:r>
              <a:rPr lang="en-US" sz="2000" dirty="0"/>
              <a:t>each domain of strategic planning, </a:t>
            </a:r>
            <a:r>
              <a:rPr lang="en-US" sz="2000" dirty="0" smtClean="0"/>
              <a:t>identify the </a:t>
            </a:r>
            <a:r>
              <a:rPr lang="en-US" sz="2000" dirty="0"/>
              <a:t>main risk </a:t>
            </a:r>
            <a:r>
              <a:rPr lang="en-US" sz="2000" dirty="0" smtClean="0"/>
              <a:t>factors. </a:t>
            </a:r>
            <a:endParaRPr lang="en-US" sz="2000" dirty="0"/>
          </a:p>
          <a:p>
            <a:pPr marL="342900" indent="-342900">
              <a:buFont typeface="Arial" panose="020B0604020202020204" pitchFamily="34" charset="0"/>
              <a:buChar char="•"/>
            </a:pPr>
            <a:r>
              <a:rPr lang="en-US" sz="2000" dirty="0" smtClean="0"/>
              <a:t>Evaluate effectiveness and operational costs of the </a:t>
            </a:r>
            <a:r>
              <a:rPr lang="en-US" sz="2000" dirty="0"/>
              <a:t>interventions and technologies that address these risk factors </a:t>
            </a:r>
            <a:r>
              <a:rPr lang="en-US" sz="2000" dirty="0" smtClean="0"/>
              <a:t>and go as much as possible for preventive action</a:t>
            </a:r>
          </a:p>
          <a:p>
            <a:pPr marL="342900" indent="-342900">
              <a:buFont typeface="Arial" panose="020B0604020202020204" pitchFamily="34" charset="0"/>
              <a:buChar char="•"/>
            </a:pPr>
            <a:r>
              <a:rPr lang="en-US" sz="2000" dirty="0" smtClean="0"/>
              <a:t>Compose the most cost-effective mix of interventions </a:t>
            </a:r>
            <a:r>
              <a:rPr lang="en-US" sz="2000" dirty="0"/>
              <a:t>according to an optimistic</a:t>
            </a:r>
            <a:r>
              <a:rPr lang="en-US" sz="2000" dirty="0" smtClean="0"/>
              <a:t>, medium </a:t>
            </a:r>
            <a:r>
              <a:rPr lang="en-US" sz="2000" dirty="0"/>
              <a:t>and pessimistic financing prognosis</a:t>
            </a:r>
            <a:endParaRPr lang="en-US" sz="2000" dirty="0" smtClean="0"/>
          </a:p>
          <a:p>
            <a:pPr marL="342900" indent="-342900" algn="just">
              <a:buFont typeface="Arial" panose="020B0604020202020204" pitchFamily="34" charset="0"/>
              <a:buChar char="•"/>
            </a:pPr>
            <a:r>
              <a:rPr lang="en-US" sz="2000" dirty="0" smtClean="0"/>
              <a:t>Evaluate the impact of this mix on the functions and resources of public and private service providers</a:t>
            </a:r>
          </a:p>
          <a:p>
            <a:pPr marL="342900" indent="-342900" algn="just">
              <a:buFont typeface="Arial" panose="020B0604020202020204" pitchFamily="34" charset="0"/>
              <a:buChar char="•"/>
            </a:pPr>
            <a:r>
              <a:rPr lang="en-US" sz="2000" dirty="0" smtClean="0"/>
              <a:t>Update strategic plans to show how public services and private contractors will ensure support, supply and service delivery in order to implement the optimal intervention mix</a:t>
            </a:r>
            <a:endParaRPr lang="fr-FR" sz="2000" dirty="0"/>
          </a:p>
        </p:txBody>
      </p:sp>
      <p:pic>
        <p:nvPicPr>
          <p:cNvPr id="58" name="Picture 7">
            <a:extLst>
              <a:ext uri="{FF2B5EF4-FFF2-40B4-BE49-F238E27FC236}">
                <a16:creationId xmlns:a16="http://schemas.microsoft.com/office/drawing/2014/main" xmlns="" id="{3968150B-4A5E-4E6D-BC5A-3D2C7A8058F0}"/>
              </a:ext>
            </a:extLst>
          </p:cNvPr>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1144422" y="15152585"/>
            <a:ext cx="4590845" cy="3587587"/>
          </a:xfrm>
          <a:prstGeom prst="rect">
            <a:avLst/>
          </a:prstGeom>
          <a:noFill/>
        </p:spPr>
      </p:pic>
      <p:sp>
        <p:nvSpPr>
          <p:cNvPr id="67" name="ZoneTexte 66">
            <a:extLst>
              <a:ext uri="{FF2B5EF4-FFF2-40B4-BE49-F238E27FC236}">
                <a16:creationId xmlns:a16="http://schemas.microsoft.com/office/drawing/2014/main" xmlns="" id="{746288B8-236C-4732-A6C6-260A2338A46F}"/>
              </a:ext>
            </a:extLst>
          </p:cNvPr>
          <p:cNvSpPr txBox="1"/>
          <p:nvPr/>
        </p:nvSpPr>
        <p:spPr>
          <a:xfrm>
            <a:off x="939012" y="23781202"/>
            <a:ext cx="8702040" cy="4893647"/>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marL="342900" indent="-342900" algn="just">
              <a:buFont typeface="Arial" panose="020B0604020202020204" pitchFamily="34" charset="0"/>
              <a:buChar char="•"/>
            </a:pPr>
            <a:r>
              <a:rPr lang="en-US" sz="2400" dirty="0"/>
              <a:t>Organize independent certification of health facilities linked to a P4P system</a:t>
            </a:r>
          </a:p>
          <a:p>
            <a:pPr marL="342900" indent="-342900" algn="just">
              <a:buFont typeface="Arial" panose="020B0604020202020204" pitchFamily="34" charset="0"/>
              <a:buChar char="•"/>
            </a:pPr>
            <a:r>
              <a:rPr lang="nl-BE" sz="2400" dirty="0" err="1"/>
              <a:t>Organize</a:t>
            </a:r>
            <a:r>
              <a:rPr lang="nl-BE" sz="2400" dirty="0"/>
              <a:t> </a:t>
            </a:r>
            <a:r>
              <a:rPr lang="nl-BE" sz="2400" dirty="0" err="1"/>
              <a:t>and</a:t>
            </a:r>
            <a:r>
              <a:rPr lang="nl-BE" sz="2400" dirty="0"/>
              <a:t> </a:t>
            </a:r>
            <a:r>
              <a:rPr lang="nl-BE" sz="2400" dirty="0" err="1"/>
              <a:t>finance</a:t>
            </a:r>
            <a:r>
              <a:rPr lang="nl-BE" sz="2400" dirty="0"/>
              <a:t> prevention </a:t>
            </a:r>
            <a:r>
              <a:rPr lang="nl-BE" sz="2400" dirty="0" err="1"/>
              <a:t>and</a:t>
            </a:r>
            <a:r>
              <a:rPr lang="nl-BE" sz="2400" dirty="0"/>
              <a:t> community health action at </a:t>
            </a:r>
            <a:r>
              <a:rPr lang="nl-BE" sz="2400" dirty="0" err="1"/>
              <a:t>decentralized</a:t>
            </a:r>
            <a:r>
              <a:rPr lang="nl-BE" sz="2400" dirty="0"/>
              <a:t> level</a:t>
            </a:r>
          </a:p>
          <a:p>
            <a:pPr marL="342900" indent="-342900" algn="just">
              <a:buFont typeface="Arial" panose="020B0604020202020204" pitchFamily="34" charset="0"/>
              <a:buChar char="•"/>
            </a:pPr>
            <a:r>
              <a:rPr lang="nl-BE" sz="2400" dirty="0"/>
              <a:t>Train health facility managers on financial </a:t>
            </a:r>
            <a:r>
              <a:rPr lang="nl-BE" sz="2400" dirty="0" err="1"/>
              <a:t>and</a:t>
            </a:r>
            <a:r>
              <a:rPr lang="nl-BE" sz="2400" dirty="0"/>
              <a:t> </a:t>
            </a:r>
            <a:r>
              <a:rPr lang="nl-BE" sz="2400" dirty="0" err="1"/>
              <a:t>logistic</a:t>
            </a:r>
            <a:r>
              <a:rPr lang="nl-BE" sz="2400" dirty="0"/>
              <a:t> management tools</a:t>
            </a:r>
          </a:p>
          <a:p>
            <a:pPr marL="342900" indent="-342900" algn="just">
              <a:buFont typeface="Arial" panose="020B0604020202020204" pitchFamily="34" charset="0"/>
              <a:buChar char="•"/>
            </a:pPr>
            <a:r>
              <a:rPr lang="nl-BE" sz="2400" dirty="0" err="1"/>
              <a:t>Organize</a:t>
            </a:r>
            <a:r>
              <a:rPr lang="nl-BE" sz="2400" dirty="0"/>
              <a:t> </a:t>
            </a:r>
            <a:r>
              <a:rPr lang="nl-BE" sz="2400" dirty="0" err="1"/>
              <a:t>and</a:t>
            </a:r>
            <a:r>
              <a:rPr lang="nl-BE" sz="2400" dirty="0"/>
              <a:t> </a:t>
            </a:r>
            <a:r>
              <a:rPr lang="nl-BE" sz="2400" dirty="0" err="1"/>
              <a:t>finance</a:t>
            </a:r>
            <a:r>
              <a:rPr lang="nl-BE" sz="2400" dirty="0"/>
              <a:t> service </a:t>
            </a:r>
            <a:r>
              <a:rPr lang="nl-BE" sz="2400" dirty="0" err="1"/>
              <a:t>quality</a:t>
            </a:r>
            <a:r>
              <a:rPr lang="nl-BE" sz="2400" dirty="0"/>
              <a:t> review </a:t>
            </a:r>
            <a:r>
              <a:rPr lang="nl-BE" sz="2400" dirty="0" err="1"/>
              <a:t>by</a:t>
            </a:r>
            <a:r>
              <a:rPr lang="nl-BE" sz="2400" dirty="0"/>
              <a:t> </a:t>
            </a:r>
            <a:r>
              <a:rPr lang="nl-BE" sz="2400" dirty="0" err="1"/>
              <a:t>CSOs</a:t>
            </a:r>
            <a:endParaRPr lang="nl-BE" sz="2400" dirty="0"/>
          </a:p>
          <a:p>
            <a:pPr marL="342900" indent="-342900" algn="just">
              <a:buFont typeface="Arial" panose="020B0604020202020204" pitchFamily="34" charset="0"/>
              <a:buChar char="•"/>
            </a:pPr>
            <a:r>
              <a:rPr lang="nl-BE" sz="2400" dirty="0" err="1"/>
              <a:t>Adapt</a:t>
            </a:r>
            <a:r>
              <a:rPr lang="nl-BE" sz="2400" dirty="0"/>
              <a:t> PFM </a:t>
            </a:r>
            <a:r>
              <a:rPr lang="nl-BE" sz="2400" dirty="0" err="1"/>
              <a:t>rules</a:t>
            </a:r>
            <a:r>
              <a:rPr lang="nl-BE" sz="2400" dirty="0"/>
              <a:t> </a:t>
            </a:r>
            <a:r>
              <a:rPr lang="nl-BE" sz="2400" dirty="0" err="1"/>
              <a:t>for</a:t>
            </a:r>
            <a:r>
              <a:rPr lang="nl-BE" sz="2400" dirty="0"/>
              <a:t> more flexibility</a:t>
            </a:r>
          </a:p>
          <a:p>
            <a:pPr marL="342900" indent="-342900" algn="just">
              <a:buFont typeface="Arial" panose="020B0604020202020204" pitchFamily="34" charset="0"/>
              <a:buChar char="•"/>
            </a:pPr>
            <a:r>
              <a:rPr lang="nl-BE" sz="2400" dirty="0"/>
              <a:t>Check </a:t>
            </a:r>
            <a:r>
              <a:rPr lang="nl-BE" sz="2400" dirty="0" err="1"/>
              <a:t>prescription</a:t>
            </a:r>
            <a:r>
              <a:rPr lang="nl-BE" sz="2400" dirty="0"/>
              <a:t> </a:t>
            </a:r>
            <a:r>
              <a:rPr lang="nl-BE" sz="2400" dirty="0" err="1"/>
              <a:t>behaviour</a:t>
            </a:r>
            <a:r>
              <a:rPr lang="nl-BE" sz="2400" dirty="0"/>
              <a:t> </a:t>
            </a:r>
            <a:r>
              <a:rPr lang="nl-BE" sz="2400" dirty="0" err="1"/>
              <a:t>and</a:t>
            </a:r>
            <a:r>
              <a:rPr lang="nl-BE" sz="2400" dirty="0"/>
              <a:t> </a:t>
            </a:r>
            <a:r>
              <a:rPr lang="nl-BE" sz="2400" dirty="0" err="1"/>
              <a:t>normalize</a:t>
            </a:r>
            <a:endParaRPr lang="nl-BE" sz="2400" dirty="0"/>
          </a:p>
          <a:p>
            <a:pPr marL="342900" indent="-342900" algn="just">
              <a:buFont typeface="Arial" panose="020B0604020202020204" pitchFamily="34" charset="0"/>
              <a:buChar char="•"/>
            </a:pPr>
            <a:r>
              <a:rPr lang="nl-BE" sz="2400" dirty="0" err="1"/>
              <a:t>Identify</a:t>
            </a:r>
            <a:r>
              <a:rPr lang="nl-BE" sz="2400" dirty="0"/>
              <a:t> </a:t>
            </a:r>
            <a:r>
              <a:rPr lang="nl-BE" sz="2400" dirty="0" err="1"/>
              <a:t>frauds</a:t>
            </a:r>
            <a:r>
              <a:rPr lang="nl-BE" sz="2400" dirty="0"/>
              <a:t> </a:t>
            </a:r>
            <a:r>
              <a:rPr lang="nl-BE" sz="2400" dirty="0" err="1"/>
              <a:t>and</a:t>
            </a:r>
            <a:r>
              <a:rPr lang="nl-BE" sz="2400" dirty="0"/>
              <a:t> </a:t>
            </a:r>
            <a:r>
              <a:rPr lang="nl-BE" sz="2400" dirty="0" err="1"/>
              <a:t>moral</a:t>
            </a:r>
            <a:r>
              <a:rPr lang="nl-BE" sz="2400" dirty="0"/>
              <a:t> hazard </a:t>
            </a:r>
            <a:r>
              <a:rPr lang="nl-BE" sz="2400" dirty="0" err="1"/>
              <a:t>and</a:t>
            </a:r>
            <a:r>
              <a:rPr lang="nl-BE" sz="2400" dirty="0"/>
              <a:t> </a:t>
            </a:r>
            <a:r>
              <a:rPr lang="nl-BE" sz="2400" dirty="0" err="1"/>
              <a:t>define</a:t>
            </a:r>
            <a:r>
              <a:rPr lang="nl-BE" sz="2400" dirty="0"/>
              <a:t> </a:t>
            </a:r>
            <a:r>
              <a:rPr lang="nl-BE" sz="2400" dirty="0" err="1"/>
              <a:t>penalities</a:t>
            </a:r>
            <a:endParaRPr lang="nl-BE" sz="2400" dirty="0"/>
          </a:p>
          <a:p>
            <a:pPr marL="342900" indent="-342900" algn="just">
              <a:buFont typeface="Arial" panose="020B0604020202020204" pitchFamily="34" charset="0"/>
              <a:buChar char="•"/>
            </a:pPr>
            <a:r>
              <a:rPr lang="nl-BE" sz="2400" dirty="0" err="1"/>
              <a:t>Identify</a:t>
            </a:r>
            <a:r>
              <a:rPr lang="nl-BE" sz="2400" dirty="0"/>
              <a:t> </a:t>
            </a:r>
            <a:r>
              <a:rPr lang="nl-BE" sz="2400" dirty="0" err="1"/>
              <a:t>barriers</a:t>
            </a:r>
            <a:r>
              <a:rPr lang="nl-BE" sz="2400" dirty="0"/>
              <a:t> on </a:t>
            </a:r>
            <a:r>
              <a:rPr lang="nl-BE" sz="2400" dirty="0" err="1"/>
              <a:t>the</a:t>
            </a:r>
            <a:r>
              <a:rPr lang="nl-BE" sz="2400" dirty="0"/>
              <a:t> </a:t>
            </a:r>
            <a:r>
              <a:rPr lang="nl-BE" sz="2400" dirty="0" err="1"/>
              <a:t>use</a:t>
            </a:r>
            <a:r>
              <a:rPr lang="nl-BE" sz="2400" dirty="0"/>
              <a:t> of services</a:t>
            </a:r>
          </a:p>
          <a:p>
            <a:pPr marL="342900" indent="-342900" algn="just">
              <a:buFont typeface="Arial" panose="020B0604020202020204" pitchFamily="34" charset="0"/>
              <a:buChar char="•"/>
            </a:pPr>
            <a:r>
              <a:rPr lang="nl-BE" sz="2400" dirty="0"/>
              <a:t>Preserve </a:t>
            </a:r>
            <a:r>
              <a:rPr lang="nl-BE" sz="2400" dirty="0" err="1"/>
              <a:t>the</a:t>
            </a:r>
            <a:r>
              <a:rPr lang="nl-BE" sz="2400" dirty="0"/>
              <a:t> </a:t>
            </a:r>
            <a:r>
              <a:rPr lang="nl-BE" sz="2400" dirty="0" err="1"/>
              <a:t>revolving</a:t>
            </a:r>
            <a:r>
              <a:rPr lang="nl-BE" sz="2400" dirty="0"/>
              <a:t> fund </a:t>
            </a:r>
            <a:r>
              <a:rPr lang="nl-BE" sz="2400" dirty="0" err="1" smtClean="0"/>
              <a:t>for</a:t>
            </a:r>
            <a:r>
              <a:rPr lang="nl-BE" sz="2400" dirty="0" smtClean="0"/>
              <a:t> </a:t>
            </a:r>
            <a:r>
              <a:rPr lang="nl-BE" sz="2400" dirty="0" err="1" smtClean="0"/>
              <a:t>medecines</a:t>
            </a:r>
            <a:r>
              <a:rPr lang="nl-BE" sz="2400" dirty="0" smtClean="0"/>
              <a:t> </a:t>
            </a:r>
            <a:r>
              <a:rPr lang="nl-BE" sz="2400" dirty="0"/>
              <a:t>and </a:t>
            </a:r>
            <a:r>
              <a:rPr lang="nl-BE" sz="2400" dirty="0" err="1" smtClean="0"/>
              <a:t>consumables</a:t>
            </a:r>
            <a:endParaRPr lang="nl-BE" sz="2400" dirty="0" smtClean="0"/>
          </a:p>
          <a:p>
            <a:pPr marL="342900" indent="-342900" algn="just">
              <a:buFont typeface="Arial" panose="020B0604020202020204" pitchFamily="34" charset="0"/>
              <a:buChar char="•"/>
            </a:pPr>
            <a:r>
              <a:rPr lang="nl-BE" sz="2400" dirty="0" err="1" smtClean="0"/>
              <a:t>Improve</a:t>
            </a:r>
            <a:r>
              <a:rPr lang="nl-BE" sz="2400" dirty="0" smtClean="0"/>
              <a:t> data </a:t>
            </a:r>
            <a:r>
              <a:rPr lang="nl-BE" sz="2400" dirty="0" err="1" smtClean="0"/>
              <a:t>quality</a:t>
            </a:r>
            <a:r>
              <a:rPr lang="nl-BE" sz="2400" dirty="0" smtClean="0"/>
              <a:t> and real time availability of data</a:t>
            </a:r>
            <a:endParaRPr lang="nl-BE" sz="2400" dirty="0"/>
          </a:p>
        </p:txBody>
      </p:sp>
      <p:sp>
        <p:nvSpPr>
          <p:cNvPr id="61" name="ZoneTexte 60">
            <a:extLst>
              <a:ext uri="{FF2B5EF4-FFF2-40B4-BE49-F238E27FC236}">
                <a16:creationId xmlns:a16="http://schemas.microsoft.com/office/drawing/2014/main" xmlns="" id="{24278E01-7244-4219-A6BC-A8E7E8CF6F19}"/>
              </a:ext>
            </a:extLst>
          </p:cNvPr>
          <p:cNvSpPr txBox="1"/>
          <p:nvPr/>
        </p:nvSpPr>
        <p:spPr>
          <a:xfrm>
            <a:off x="695796" y="14750505"/>
            <a:ext cx="9386002" cy="830997"/>
          </a:xfrm>
          <a:prstGeom prst="rect">
            <a:avLst/>
          </a:prstGeom>
          <a:noFill/>
        </p:spPr>
        <p:txBody>
          <a:bodyPr wrap="square" rtlCol="0">
            <a:spAutoFit/>
          </a:bodyPr>
          <a:lstStyle/>
          <a:p>
            <a:pPr algn="ctr"/>
            <a:r>
              <a:rPr lang="nl-BE" sz="2400" b="1" dirty="0" err="1" smtClean="0">
                <a:latin typeface="Arial Black" panose="020B0A04020102020204" pitchFamily="34" charset="0"/>
              </a:rPr>
              <a:t>Choose</a:t>
            </a:r>
            <a:r>
              <a:rPr lang="nl-BE" sz="2400" b="1" dirty="0" smtClean="0">
                <a:latin typeface="Arial Black" panose="020B0A04020102020204" pitchFamily="34" charset="0"/>
              </a:rPr>
              <a:t> a </a:t>
            </a:r>
            <a:r>
              <a:rPr lang="nl-BE" sz="2400" b="1" dirty="0" err="1" smtClean="0">
                <a:latin typeface="Arial Black" panose="020B0A04020102020204" pitchFamily="34" charset="0"/>
              </a:rPr>
              <a:t>cost</a:t>
            </a:r>
            <a:r>
              <a:rPr lang="nl-BE" sz="2400" b="1" dirty="0" smtClean="0">
                <a:latin typeface="Arial Black" panose="020B0A04020102020204" pitchFamily="34" charset="0"/>
              </a:rPr>
              <a:t> </a:t>
            </a:r>
            <a:r>
              <a:rPr lang="nl-BE" sz="2400" b="1" dirty="0" err="1" smtClean="0">
                <a:latin typeface="Arial Black" panose="020B0A04020102020204" pitchFamily="34" charset="0"/>
              </a:rPr>
              <a:t>effective</a:t>
            </a:r>
            <a:r>
              <a:rPr lang="nl-BE" sz="2400" b="1" dirty="0" smtClean="0">
                <a:latin typeface="Arial Black" panose="020B0A04020102020204" pitchFamily="34" charset="0"/>
              </a:rPr>
              <a:t> mix of </a:t>
            </a:r>
            <a:r>
              <a:rPr lang="nl-BE" sz="2400" b="1" dirty="0" err="1">
                <a:latin typeface="Arial Black" panose="020B0A04020102020204" pitchFamily="34" charset="0"/>
              </a:rPr>
              <a:t>interventions</a:t>
            </a:r>
            <a:r>
              <a:rPr lang="nl-BE" sz="2400" b="1" dirty="0">
                <a:latin typeface="Arial Black" panose="020B0A04020102020204" pitchFamily="34" charset="0"/>
              </a:rPr>
              <a:t> and </a:t>
            </a:r>
            <a:r>
              <a:rPr lang="nl-BE" sz="2400" b="1" dirty="0" err="1" smtClean="0">
                <a:latin typeface="Arial Black" panose="020B0A04020102020204" pitchFamily="34" charset="0"/>
              </a:rPr>
              <a:t>technologies</a:t>
            </a:r>
            <a:r>
              <a:rPr lang="nl-BE" sz="2400" b="1" dirty="0" smtClean="0">
                <a:latin typeface="Arial Black" panose="020B0A04020102020204" pitchFamily="34" charset="0"/>
              </a:rPr>
              <a:t> </a:t>
            </a:r>
            <a:r>
              <a:rPr lang="nl-BE" sz="2400" b="1" dirty="0" err="1" smtClean="0">
                <a:latin typeface="Arial Black" panose="020B0A04020102020204" pitchFamily="34" charset="0"/>
              </a:rPr>
              <a:t>for</a:t>
            </a:r>
            <a:r>
              <a:rPr lang="nl-BE" sz="2400" b="1" dirty="0" smtClean="0">
                <a:latin typeface="Arial Black" panose="020B0A04020102020204" pitchFamily="34" charset="0"/>
              </a:rPr>
              <a:t> health </a:t>
            </a:r>
            <a:r>
              <a:rPr lang="nl-BE" sz="2400" b="1" dirty="0" err="1" smtClean="0">
                <a:latin typeface="Arial Black" panose="020B0A04020102020204" pitchFamily="34" charset="0"/>
              </a:rPr>
              <a:t>priorities</a:t>
            </a:r>
            <a:r>
              <a:rPr lang="nl-BE" sz="2400" b="1" dirty="0" smtClean="0">
                <a:latin typeface="Arial Black" panose="020B0A04020102020204" pitchFamily="34" charset="0"/>
              </a:rPr>
              <a:t> and </a:t>
            </a:r>
            <a:r>
              <a:rPr lang="nl-BE" sz="2400" b="1" dirty="0" err="1" smtClean="0">
                <a:latin typeface="Arial Black" panose="020B0A04020102020204" pitchFamily="34" charset="0"/>
              </a:rPr>
              <a:t>their</a:t>
            </a:r>
            <a:r>
              <a:rPr lang="nl-BE" sz="2400" b="1" dirty="0" smtClean="0">
                <a:latin typeface="Arial Black" panose="020B0A04020102020204" pitchFamily="34" charset="0"/>
              </a:rPr>
              <a:t> risk factors</a:t>
            </a:r>
            <a:endParaRPr lang="fr-FR" sz="2400" b="1" dirty="0">
              <a:latin typeface="Arial Black" panose="020B0A04020102020204" pitchFamily="34" charset="0"/>
            </a:endParaRPr>
          </a:p>
        </p:txBody>
      </p:sp>
      <p:sp>
        <p:nvSpPr>
          <p:cNvPr id="71" name="ZoneTexte 70">
            <a:extLst>
              <a:ext uri="{FF2B5EF4-FFF2-40B4-BE49-F238E27FC236}">
                <a16:creationId xmlns:a16="http://schemas.microsoft.com/office/drawing/2014/main" xmlns="" id="{0D931D7B-8944-457A-983E-4D540E1D6F1C}"/>
              </a:ext>
            </a:extLst>
          </p:cNvPr>
          <p:cNvSpPr txBox="1"/>
          <p:nvPr/>
        </p:nvSpPr>
        <p:spPr>
          <a:xfrm>
            <a:off x="415438" y="23051510"/>
            <a:ext cx="9630068" cy="461665"/>
          </a:xfrm>
          <a:prstGeom prst="rect">
            <a:avLst/>
          </a:prstGeom>
          <a:noFill/>
        </p:spPr>
        <p:txBody>
          <a:bodyPr wrap="square" rtlCol="0">
            <a:spAutoFit/>
          </a:bodyPr>
          <a:lstStyle/>
          <a:p>
            <a:pPr algn="ctr"/>
            <a:r>
              <a:rPr lang="nl-BE" sz="2400" b="1" dirty="0" err="1" smtClean="0">
                <a:latin typeface="Arial Black" panose="020B0A04020102020204" pitchFamily="34" charset="0"/>
              </a:rPr>
              <a:t>Work</a:t>
            </a:r>
            <a:r>
              <a:rPr lang="nl-BE" sz="2400" b="1" dirty="0" smtClean="0">
                <a:latin typeface="Arial Black" panose="020B0A04020102020204" pitchFamily="34" charset="0"/>
              </a:rPr>
              <a:t> </a:t>
            </a:r>
            <a:r>
              <a:rPr lang="nl-BE" sz="2400" b="1" dirty="0">
                <a:latin typeface="Arial Black" panose="020B0A04020102020204" pitchFamily="34" charset="0"/>
              </a:rPr>
              <a:t>on efficiency and access at provider level</a:t>
            </a:r>
            <a:endParaRPr lang="fr-FR" sz="2400" b="1" dirty="0">
              <a:latin typeface="Arial Black" panose="020B0A04020102020204" pitchFamily="34" charset="0"/>
            </a:endParaRPr>
          </a:p>
        </p:txBody>
      </p:sp>
      <p:sp>
        <p:nvSpPr>
          <p:cNvPr id="72" name="ZoneTexte 71">
            <a:extLst>
              <a:ext uri="{FF2B5EF4-FFF2-40B4-BE49-F238E27FC236}">
                <a16:creationId xmlns:a16="http://schemas.microsoft.com/office/drawing/2014/main" xmlns="" id="{0EBE036D-CB64-4FB7-A985-B4E860F55F1B}"/>
              </a:ext>
            </a:extLst>
          </p:cNvPr>
          <p:cNvSpPr txBox="1"/>
          <p:nvPr/>
        </p:nvSpPr>
        <p:spPr>
          <a:xfrm>
            <a:off x="11055615" y="14298562"/>
            <a:ext cx="9454466" cy="830997"/>
          </a:xfrm>
          <a:prstGeom prst="rect">
            <a:avLst/>
          </a:prstGeom>
          <a:noFill/>
        </p:spPr>
        <p:txBody>
          <a:bodyPr wrap="square" rtlCol="0">
            <a:spAutoFit/>
          </a:bodyPr>
          <a:lstStyle/>
          <a:p>
            <a:pPr algn="ctr"/>
            <a:r>
              <a:rPr lang="nl-BE" sz="2400" b="1" dirty="0" err="1">
                <a:latin typeface="Arial" panose="020B0604020202020204" pitchFamily="34" charset="0"/>
                <a:cs typeface="Arial" panose="020B0604020202020204" pitchFamily="34" charset="0"/>
              </a:rPr>
              <a:t>Rationalize</a:t>
            </a:r>
            <a:r>
              <a:rPr lang="nl-BE" sz="2400" b="1" dirty="0">
                <a:latin typeface="Arial" panose="020B0604020202020204" pitchFamily="34" charset="0"/>
                <a:cs typeface="Arial" panose="020B0604020202020204" pitchFamily="34" charset="0"/>
              </a:rPr>
              <a:t> pooling centers and collect </a:t>
            </a:r>
            <a:r>
              <a:rPr lang="nl-BE" sz="2400" b="1" dirty="0" err="1">
                <a:latin typeface="Arial" panose="020B0604020202020204" pitchFamily="34" charset="0"/>
                <a:cs typeface="Arial" panose="020B0604020202020204" pitchFamily="34" charset="0"/>
              </a:rPr>
              <a:t>evidence</a:t>
            </a:r>
            <a:r>
              <a:rPr lang="nl-BE" sz="2400" b="1" dirty="0">
                <a:latin typeface="Arial" panose="020B0604020202020204" pitchFamily="34" charset="0"/>
                <a:cs typeface="Arial" panose="020B0604020202020204" pitchFamily="34" charset="0"/>
              </a:rPr>
              <a:t> on </a:t>
            </a:r>
            <a:r>
              <a:rPr lang="nl-BE" sz="2400" b="1" dirty="0" err="1">
                <a:latin typeface="Arial" panose="020B0604020202020204" pitchFamily="34" charset="0"/>
                <a:cs typeface="Arial" panose="020B0604020202020204" pitchFamily="34" charset="0"/>
              </a:rPr>
              <a:t>the</a:t>
            </a:r>
            <a:r>
              <a:rPr lang="nl-BE" sz="2400" b="1" dirty="0">
                <a:latin typeface="Arial" panose="020B0604020202020204" pitchFamily="34" charset="0"/>
                <a:cs typeface="Arial" panose="020B0604020202020204" pitchFamily="34" charset="0"/>
              </a:rPr>
              <a:t> </a:t>
            </a:r>
            <a:r>
              <a:rPr lang="nl-BE" sz="2400" b="1" dirty="0" err="1">
                <a:latin typeface="Arial" panose="020B0604020202020204" pitchFamily="34" charset="0"/>
                <a:cs typeface="Arial" panose="020B0604020202020204" pitchFamily="34" charset="0"/>
              </a:rPr>
              <a:t>sustainability</a:t>
            </a:r>
            <a:r>
              <a:rPr lang="nl-BE" sz="2400" b="1" dirty="0">
                <a:latin typeface="Arial" panose="020B0604020202020204" pitchFamily="34" charset="0"/>
                <a:cs typeface="Arial" panose="020B0604020202020204" pitchFamily="34" charset="0"/>
              </a:rPr>
              <a:t>, efficiency </a:t>
            </a:r>
            <a:r>
              <a:rPr lang="nl-BE" sz="2400" b="1" dirty="0" smtClean="0">
                <a:latin typeface="Arial" panose="020B0604020202020204" pitchFamily="34" charset="0"/>
                <a:cs typeface="Arial" panose="020B0604020202020204" pitchFamily="34" charset="0"/>
              </a:rPr>
              <a:t>and  </a:t>
            </a:r>
            <a:r>
              <a:rPr lang="nl-BE" sz="2400" b="1" dirty="0" err="1">
                <a:latin typeface="Arial" panose="020B0604020202020204" pitchFamily="34" charset="0"/>
                <a:cs typeface="Arial" panose="020B0604020202020204" pitchFamily="34" charset="0"/>
              </a:rPr>
              <a:t>equity</a:t>
            </a:r>
            <a:r>
              <a:rPr lang="nl-BE" sz="2400" b="1" dirty="0">
                <a:latin typeface="Arial" panose="020B0604020202020204" pitchFamily="34" charset="0"/>
                <a:cs typeface="Arial" panose="020B0604020202020204" pitchFamily="34" charset="0"/>
              </a:rPr>
              <a:t>  in </a:t>
            </a:r>
            <a:r>
              <a:rPr lang="nl-BE" sz="2400" b="1" dirty="0" err="1">
                <a:latin typeface="Arial" panose="020B0604020202020204" pitchFamily="34" charset="0"/>
                <a:cs typeface="Arial" panose="020B0604020202020204" pitchFamily="34" charset="0"/>
              </a:rPr>
              <a:t>each</a:t>
            </a:r>
            <a:r>
              <a:rPr lang="nl-BE" sz="2400" b="1" dirty="0">
                <a:latin typeface="Arial" panose="020B0604020202020204" pitchFamily="34" charset="0"/>
                <a:cs typeface="Arial" panose="020B0604020202020204" pitchFamily="34" charset="0"/>
              </a:rPr>
              <a:t> pooling </a:t>
            </a:r>
            <a:r>
              <a:rPr lang="nl-BE" sz="2400" b="1" dirty="0" err="1">
                <a:latin typeface="Arial" panose="020B0604020202020204" pitchFamily="34" charset="0"/>
                <a:cs typeface="Arial" panose="020B0604020202020204" pitchFamily="34" charset="0"/>
              </a:rPr>
              <a:t>centre</a:t>
            </a:r>
            <a:endParaRPr lang="fr-FR" sz="2400" b="1" dirty="0">
              <a:latin typeface="Arial" panose="020B0604020202020204" pitchFamily="34" charset="0"/>
              <a:cs typeface="Arial" panose="020B0604020202020204" pitchFamily="34" charset="0"/>
            </a:endParaRPr>
          </a:p>
        </p:txBody>
      </p:sp>
      <p:sp>
        <p:nvSpPr>
          <p:cNvPr id="75" name="ZoneTexte 74">
            <a:extLst>
              <a:ext uri="{FF2B5EF4-FFF2-40B4-BE49-F238E27FC236}">
                <a16:creationId xmlns:a16="http://schemas.microsoft.com/office/drawing/2014/main" xmlns="" id="{5EBF0007-9433-4E38-9A04-C8FFF693BECF}"/>
              </a:ext>
            </a:extLst>
          </p:cNvPr>
          <p:cNvSpPr txBox="1"/>
          <p:nvPr/>
        </p:nvSpPr>
        <p:spPr>
          <a:xfrm>
            <a:off x="11199797" y="18986223"/>
            <a:ext cx="9649863" cy="707886"/>
          </a:xfrm>
          <a:prstGeom prst="rect">
            <a:avLst/>
          </a:prstGeom>
          <a:noFill/>
        </p:spPr>
        <p:txBody>
          <a:bodyPr wrap="square" rtlCol="0">
            <a:spAutoFit/>
          </a:bodyPr>
          <a:lstStyle/>
          <a:p>
            <a:pPr algn="ctr"/>
            <a:r>
              <a:rPr lang="en-US" sz="2000" b="1" dirty="0">
                <a:solidFill>
                  <a:srgbClr val="0070C0"/>
                </a:solidFill>
              </a:rPr>
              <a:t>Monitor contribution and benefits of the health insurance </a:t>
            </a:r>
            <a:r>
              <a:rPr lang="en-US" sz="2000" b="1" dirty="0" smtClean="0">
                <a:solidFill>
                  <a:srgbClr val="0070C0"/>
                </a:solidFill>
              </a:rPr>
              <a:t>system and preserve equity</a:t>
            </a:r>
            <a:endParaRPr lang="en-US" sz="2000" b="1" dirty="0">
              <a:solidFill>
                <a:srgbClr val="0070C0"/>
              </a:solidFill>
            </a:endParaRPr>
          </a:p>
          <a:p>
            <a:r>
              <a:rPr lang="en-US" sz="2000" b="1" dirty="0">
                <a:solidFill>
                  <a:srgbClr val="0070C0"/>
                </a:solidFill>
              </a:rPr>
              <a:t>Repartition of expected contribution in 2027    </a:t>
            </a:r>
            <a:r>
              <a:rPr lang="en-US" sz="2000" b="1" dirty="0" smtClean="0">
                <a:solidFill>
                  <a:srgbClr val="0070C0"/>
                </a:solidFill>
              </a:rPr>
              <a:t>Expected benefitting </a:t>
            </a:r>
            <a:r>
              <a:rPr lang="en-US" sz="2000" b="1" dirty="0">
                <a:solidFill>
                  <a:srgbClr val="0070C0"/>
                </a:solidFill>
              </a:rPr>
              <a:t>population in 2027 </a:t>
            </a:r>
            <a:endParaRPr lang="fr-FR" sz="2000" b="1" dirty="0">
              <a:solidFill>
                <a:srgbClr val="0070C0"/>
              </a:solidFill>
            </a:endParaRPr>
          </a:p>
        </p:txBody>
      </p:sp>
      <p:pic>
        <p:nvPicPr>
          <p:cNvPr id="64" name="Image 63">
            <a:extLst>
              <a:ext uri="{FF2B5EF4-FFF2-40B4-BE49-F238E27FC236}">
                <a16:creationId xmlns:a16="http://schemas.microsoft.com/office/drawing/2014/main" xmlns="" id="{6DB3D5E5-CA83-464F-9703-D6BEC0D86EB1}"/>
              </a:ext>
            </a:extLst>
          </p:cNvPr>
          <p:cNvPicPr>
            <a:picLocks noChangeAspect="1"/>
          </p:cNvPicPr>
          <p:nvPr/>
        </p:nvPicPr>
        <p:blipFill>
          <a:blip r:embed="rId9"/>
          <a:stretch>
            <a:fillRect/>
          </a:stretch>
        </p:blipFill>
        <p:spPr>
          <a:xfrm>
            <a:off x="10868229" y="26512297"/>
            <a:ext cx="4914619" cy="3004206"/>
          </a:xfrm>
          <a:prstGeom prst="rect">
            <a:avLst/>
          </a:prstGeom>
        </p:spPr>
      </p:pic>
      <p:sp>
        <p:nvSpPr>
          <p:cNvPr id="84" name="ZoneTexte 83">
            <a:extLst>
              <a:ext uri="{FF2B5EF4-FFF2-40B4-BE49-F238E27FC236}">
                <a16:creationId xmlns:a16="http://schemas.microsoft.com/office/drawing/2014/main" xmlns="" id="{4CB675F7-C85B-41ED-914C-05DA30B7920C}"/>
              </a:ext>
            </a:extLst>
          </p:cNvPr>
          <p:cNvSpPr txBox="1"/>
          <p:nvPr/>
        </p:nvSpPr>
        <p:spPr>
          <a:xfrm>
            <a:off x="10977207" y="25654804"/>
            <a:ext cx="9872453" cy="707886"/>
          </a:xfrm>
          <a:prstGeom prst="rect">
            <a:avLst/>
          </a:prstGeom>
          <a:noFill/>
        </p:spPr>
        <p:txBody>
          <a:bodyPr wrap="square" rtlCol="0">
            <a:spAutoFit/>
          </a:bodyPr>
          <a:lstStyle/>
          <a:p>
            <a:pPr algn="ctr"/>
            <a:r>
              <a:rPr lang="nl-BE" sz="2000" b="1" dirty="0">
                <a:solidFill>
                  <a:srgbClr val="0070C0"/>
                </a:solidFill>
              </a:rPr>
              <a:t>Monitor </a:t>
            </a:r>
            <a:r>
              <a:rPr lang="nl-BE" sz="2000" b="1" dirty="0" err="1" smtClean="0">
                <a:solidFill>
                  <a:srgbClr val="0070C0"/>
                </a:solidFill>
              </a:rPr>
              <a:t>expenses</a:t>
            </a:r>
            <a:r>
              <a:rPr lang="nl-BE" sz="2000" b="1" dirty="0" smtClean="0">
                <a:solidFill>
                  <a:srgbClr val="0070C0"/>
                </a:solidFill>
              </a:rPr>
              <a:t> </a:t>
            </a:r>
            <a:r>
              <a:rPr lang="nl-BE" sz="2000" b="1" dirty="0" err="1">
                <a:solidFill>
                  <a:srgbClr val="0070C0"/>
                </a:solidFill>
              </a:rPr>
              <a:t>for</a:t>
            </a:r>
            <a:r>
              <a:rPr lang="nl-BE" sz="2000" b="1" dirty="0">
                <a:solidFill>
                  <a:srgbClr val="0070C0"/>
                </a:solidFill>
              </a:rPr>
              <a:t> </a:t>
            </a:r>
            <a:r>
              <a:rPr lang="nl-BE" sz="2000" b="1" dirty="0" smtClean="0">
                <a:solidFill>
                  <a:srgbClr val="0070C0"/>
                </a:solidFill>
              </a:rPr>
              <a:t>health and get more </a:t>
            </a:r>
            <a:r>
              <a:rPr lang="nl-BE" sz="2000" b="1" dirty="0" err="1" smtClean="0">
                <a:solidFill>
                  <a:srgbClr val="0070C0"/>
                </a:solidFill>
              </a:rPr>
              <a:t>eficiency</a:t>
            </a:r>
            <a:r>
              <a:rPr lang="nl-BE" sz="2000" b="1" dirty="0" smtClean="0">
                <a:solidFill>
                  <a:srgbClr val="0070C0"/>
                </a:solidFill>
              </a:rPr>
              <a:t>, </a:t>
            </a:r>
            <a:r>
              <a:rPr lang="nl-BE" sz="2000" b="1" dirty="0" err="1" smtClean="0">
                <a:solidFill>
                  <a:srgbClr val="0070C0"/>
                </a:solidFill>
              </a:rPr>
              <a:t>sustainaibility</a:t>
            </a:r>
            <a:r>
              <a:rPr lang="nl-BE" sz="2000" b="1" dirty="0" smtClean="0">
                <a:solidFill>
                  <a:srgbClr val="0070C0"/>
                </a:solidFill>
              </a:rPr>
              <a:t> and </a:t>
            </a:r>
            <a:r>
              <a:rPr lang="nl-BE" sz="2000" b="1" dirty="0" err="1" smtClean="0">
                <a:solidFill>
                  <a:srgbClr val="0070C0"/>
                </a:solidFill>
              </a:rPr>
              <a:t>equity</a:t>
            </a:r>
            <a:endParaRPr lang="nl-BE" sz="2000" b="1" dirty="0" smtClean="0">
              <a:solidFill>
                <a:srgbClr val="0070C0"/>
              </a:solidFill>
            </a:endParaRPr>
          </a:p>
          <a:p>
            <a:r>
              <a:rPr lang="nl-BE" sz="2000" b="1" dirty="0">
                <a:solidFill>
                  <a:srgbClr val="0070C0"/>
                </a:solidFill>
              </a:rPr>
              <a:t> </a:t>
            </a:r>
            <a:r>
              <a:rPr lang="nl-BE" sz="2000" b="1" dirty="0" err="1" smtClean="0">
                <a:solidFill>
                  <a:srgbClr val="0070C0"/>
                </a:solidFill>
              </a:rPr>
              <a:t>allocation</a:t>
            </a:r>
            <a:r>
              <a:rPr lang="nl-BE" sz="2000" b="1" dirty="0" smtClean="0">
                <a:solidFill>
                  <a:srgbClr val="0070C0"/>
                </a:solidFill>
              </a:rPr>
              <a:t> of </a:t>
            </a:r>
            <a:r>
              <a:rPr lang="nl-BE" sz="2000" b="1" dirty="0" err="1" smtClean="0">
                <a:solidFill>
                  <a:srgbClr val="0070C0"/>
                </a:solidFill>
              </a:rPr>
              <a:t>national</a:t>
            </a:r>
            <a:r>
              <a:rPr lang="nl-BE" sz="2000" b="1" dirty="0" smtClean="0">
                <a:solidFill>
                  <a:srgbClr val="0070C0"/>
                </a:solidFill>
              </a:rPr>
              <a:t> budget </a:t>
            </a:r>
            <a:r>
              <a:rPr lang="nl-BE" sz="2000" b="1" dirty="0" err="1" smtClean="0">
                <a:solidFill>
                  <a:srgbClr val="0070C0"/>
                </a:solidFill>
              </a:rPr>
              <a:t>for</a:t>
            </a:r>
            <a:r>
              <a:rPr lang="nl-BE" sz="2000" b="1" dirty="0" smtClean="0">
                <a:solidFill>
                  <a:srgbClr val="0070C0"/>
                </a:solidFill>
              </a:rPr>
              <a:t> health in 2016     </a:t>
            </a:r>
            <a:r>
              <a:rPr lang="nl-BE" sz="2000" b="1" dirty="0" err="1" smtClean="0">
                <a:solidFill>
                  <a:srgbClr val="0070C0"/>
                </a:solidFill>
              </a:rPr>
              <a:t>allocation</a:t>
            </a:r>
            <a:r>
              <a:rPr lang="nl-BE" sz="2000" b="1" dirty="0" smtClean="0">
                <a:solidFill>
                  <a:srgbClr val="0070C0"/>
                </a:solidFill>
              </a:rPr>
              <a:t> of </a:t>
            </a:r>
            <a:r>
              <a:rPr lang="nl-BE" sz="2000" b="1" dirty="0" err="1" smtClean="0">
                <a:solidFill>
                  <a:srgbClr val="0070C0"/>
                </a:solidFill>
              </a:rPr>
              <a:t>pooled</a:t>
            </a:r>
            <a:r>
              <a:rPr lang="nl-BE" sz="2000" b="1" dirty="0" smtClean="0">
                <a:solidFill>
                  <a:srgbClr val="0070C0"/>
                </a:solidFill>
              </a:rPr>
              <a:t> </a:t>
            </a:r>
            <a:r>
              <a:rPr lang="nl-BE" sz="2000" b="1" dirty="0" err="1" smtClean="0">
                <a:solidFill>
                  <a:srgbClr val="0070C0"/>
                </a:solidFill>
              </a:rPr>
              <a:t>external</a:t>
            </a:r>
            <a:r>
              <a:rPr lang="nl-BE" sz="2000" b="1" dirty="0" smtClean="0">
                <a:solidFill>
                  <a:srgbClr val="0070C0"/>
                </a:solidFill>
              </a:rPr>
              <a:t> </a:t>
            </a:r>
            <a:r>
              <a:rPr lang="nl-BE" sz="2000" b="1" dirty="0" err="1" smtClean="0">
                <a:solidFill>
                  <a:srgbClr val="0070C0"/>
                </a:solidFill>
              </a:rPr>
              <a:t>aid</a:t>
            </a:r>
            <a:r>
              <a:rPr lang="nl-BE" sz="2000" b="1" dirty="0" smtClean="0">
                <a:solidFill>
                  <a:srgbClr val="0070C0"/>
                </a:solidFill>
              </a:rPr>
              <a:t> in 2016</a:t>
            </a:r>
            <a:endParaRPr lang="fr-FR" sz="2000" b="1" dirty="0">
              <a:solidFill>
                <a:srgbClr val="0070C0"/>
              </a:solidFill>
            </a:endParaRPr>
          </a:p>
        </p:txBody>
      </p:sp>
      <p:sp>
        <p:nvSpPr>
          <p:cNvPr id="85" name="ZoneTexte 84">
            <a:extLst>
              <a:ext uri="{FF2B5EF4-FFF2-40B4-BE49-F238E27FC236}">
                <a16:creationId xmlns:a16="http://schemas.microsoft.com/office/drawing/2014/main" xmlns="" id="{60382C80-E121-461D-AA65-127D7555B493}"/>
              </a:ext>
            </a:extLst>
          </p:cNvPr>
          <p:cNvSpPr txBox="1"/>
          <p:nvPr/>
        </p:nvSpPr>
        <p:spPr>
          <a:xfrm>
            <a:off x="15691149" y="18340062"/>
            <a:ext cx="5611611" cy="400110"/>
          </a:xfrm>
          <a:prstGeom prst="rect">
            <a:avLst/>
          </a:prstGeom>
          <a:noFill/>
        </p:spPr>
        <p:txBody>
          <a:bodyPr wrap="square" rtlCol="0">
            <a:spAutoFit/>
          </a:bodyPr>
          <a:lstStyle/>
          <a:p>
            <a:pPr algn="ctr"/>
            <a:r>
              <a:rPr lang="nl-BE" sz="2000" b="1" dirty="0" err="1" smtClean="0">
                <a:solidFill>
                  <a:srgbClr val="0070C0"/>
                </a:solidFill>
              </a:rPr>
              <a:t>Allocation</a:t>
            </a:r>
            <a:r>
              <a:rPr lang="nl-BE" sz="2000" b="1" dirty="0" smtClean="0">
                <a:solidFill>
                  <a:srgbClr val="0070C0"/>
                </a:solidFill>
              </a:rPr>
              <a:t> </a:t>
            </a:r>
            <a:r>
              <a:rPr lang="nl-BE" sz="2000" b="1" dirty="0" err="1">
                <a:solidFill>
                  <a:srgbClr val="0070C0"/>
                </a:solidFill>
              </a:rPr>
              <a:t>to</a:t>
            </a:r>
            <a:r>
              <a:rPr lang="nl-BE" sz="2000" b="1" dirty="0">
                <a:solidFill>
                  <a:srgbClr val="0070C0"/>
                </a:solidFill>
              </a:rPr>
              <a:t> </a:t>
            </a:r>
            <a:r>
              <a:rPr lang="nl-BE" sz="2000" b="1" dirty="0" err="1">
                <a:solidFill>
                  <a:srgbClr val="0070C0"/>
                </a:solidFill>
              </a:rPr>
              <a:t>the</a:t>
            </a:r>
            <a:r>
              <a:rPr lang="nl-BE" sz="2000" b="1" dirty="0">
                <a:solidFill>
                  <a:srgbClr val="0070C0"/>
                </a:solidFill>
              </a:rPr>
              <a:t> 4 pooling centers in </a:t>
            </a:r>
            <a:r>
              <a:rPr lang="nl-BE" sz="2000" b="1" dirty="0" smtClean="0">
                <a:solidFill>
                  <a:srgbClr val="0070C0"/>
                </a:solidFill>
              </a:rPr>
              <a:t>2016 in $/cap</a:t>
            </a:r>
            <a:endParaRPr lang="fr-FR" sz="2000" b="1" dirty="0">
              <a:solidFill>
                <a:srgbClr val="0070C0"/>
              </a:solidFill>
            </a:endParaRPr>
          </a:p>
        </p:txBody>
      </p:sp>
      <p:sp>
        <p:nvSpPr>
          <p:cNvPr id="30" name="ZoneTexte 29">
            <a:extLst>
              <a:ext uri="{FF2B5EF4-FFF2-40B4-BE49-F238E27FC236}">
                <a16:creationId xmlns:a16="http://schemas.microsoft.com/office/drawing/2014/main" xmlns="" id="{C1C35542-A320-4B32-A514-746CBE05562C}"/>
              </a:ext>
            </a:extLst>
          </p:cNvPr>
          <p:cNvSpPr txBox="1"/>
          <p:nvPr/>
        </p:nvSpPr>
        <p:spPr>
          <a:xfrm>
            <a:off x="11328398" y="22829660"/>
            <a:ext cx="9392659" cy="707886"/>
          </a:xfrm>
          <a:prstGeom prst="rect">
            <a:avLst/>
          </a:prstGeom>
          <a:noFill/>
        </p:spPr>
        <p:txBody>
          <a:bodyPr wrap="square" rtlCol="0">
            <a:spAutoFit/>
          </a:bodyPr>
          <a:lstStyle/>
          <a:p>
            <a:pPr algn="ctr"/>
            <a:r>
              <a:rPr lang="nl-BE" sz="2000" b="1" dirty="0">
                <a:solidFill>
                  <a:srgbClr val="0070C0"/>
                </a:solidFill>
              </a:rPr>
              <a:t>Map availability of </a:t>
            </a:r>
            <a:r>
              <a:rPr lang="nl-BE" sz="2000" b="1" dirty="0" err="1">
                <a:solidFill>
                  <a:srgbClr val="0070C0"/>
                </a:solidFill>
              </a:rPr>
              <a:t>facilities</a:t>
            </a:r>
            <a:r>
              <a:rPr lang="nl-BE" sz="2000" b="1" dirty="0">
                <a:solidFill>
                  <a:srgbClr val="0070C0"/>
                </a:solidFill>
              </a:rPr>
              <a:t>, </a:t>
            </a:r>
            <a:r>
              <a:rPr lang="nl-BE" sz="2000" b="1" dirty="0" err="1">
                <a:solidFill>
                  <a:srgbClr val="0070C0"/>
                </a:solidFill>
              </a:rPr>
              <a:t>staff</a:t>
            </a:r>
            <a:r>
              <a:rPr lang="nl-BE" sz="2000" b="1" dirty="0">
                <a:solidFill>
                  <a:srgbClr val="0070C0"/>
                </a:solidFill>
              </a:rPr>
              <a:t> </a:t>
            </a:r>
            <a:r>
              <a:rPr lang="nl-BE" sz="2000" b="1" dirty="0" err="1">
                <a:solidFill>
                  <a:srgbClr val="0070C0"/>
                </a:solidFill>
              </a:rPr>
              <a:t>and</a:t>
            </a:r>
            <a:r>
              <a:rPr lang="nl-BE" sz="2000" b="1" dirty="0">
                <a:solidFill>
                  <a:srgbClr val="0070C0"/>
                </a:solidFill>
              </a:rPr>
              <a:t> services </a:t>
            </a:r>
            <a:r>
              <a:rPr lang="nl-BE" sz="2000" b="1" dirty="0" err="1">
                <a:solidFill>
                  <a:srgbClr val="0070C0"/>
                </a:solidFill>
              </a:rPr>
              <a:t>and</a:t>
            </a:r>
            <a:r>
              <a:rPr lang="nl-BE" sz="2000" b="1" dirty="0">
                <a:solidFill>
                  <a:srgbClr val="0070C0"/>
                </a:solidFill>
              </a:rPr>
              <a:t> </a:t>
            </a:r>
            <a:r>
              <a:rPr lang="nl-BE" sz="2000" b="1" dirty="0" err="1">
                <a:solidFill>
                  <a:srgbClr val="0070C0"/>
                </a:solidFill>
              </a:rPr>
              <a:t>work</a:t>
            </a:r>
            <a:r>
              <a:rPr lang="nl-BE" sz="2000" b="1" dirty="0">
                <a:solidFill>
                  <a:srgbClr val="0070C0"/>
                </a:solidFill>
              </a:rPr>
              <a:t> on </a:t>
            </a:r>
            <a:r>
              <a:rPr lang="nl-BE" sz="2000" b="1" dirty="0" err="1">
                <a:solidFill>
                  <a:srgbClr val="0070C0"/>
                </a:solidFill>
              </a:rPr>
              <a:t>equal</a:t>
            </a:r>
            <a:r>
              <a:rPr lang="nl-BE" sz="2000" b="1" dirty="0">
                <a:solidFill>
                  <a:srgbClr val="0070C0"/>
                </a:solidFill>
              </a:rPr>
              <a:t> </a:t>
            </a:r>
            <a:r>
              <a:rPr lang="nl-BE" sz="2000" b="1" dirty="0" err="1">
                <a:solidFill>
                  <a:srgbClr val="0070C0"/>
                </a:solidFill>
              </a:rPr>
              <a:t>distribution</a:t>
            </a:r>
            <a:endParaRPr lang="nl-BE" sz="2000" b="1" dirty="0">
              <a:solidFill>
                <a:srgbClr val="0070C0"/>
              </a:solidFill>
            </a:endParaRPr>
          </a:p>
          <a:p>
            <a:r>
              <a:rPr lang="nl-BE" sz="2000" b="1" dirty="0">
                <a:solidFill>
                  <a:srgbClr val="0070C0"/>
                </a:solidFill>
              </a:rPr>
              <a:t>             </a:t>
            </a:r>
            <a:r>
              <a:rPr lang="nl-BE" sz="2000" b="1" dirty="0" err="1">
                <a:solidFill>
                  <a:srgbClr val="0070C0"/>
                </a:solidFill>
              </a:rPr>
              <a:t>regional</a:t>
            </a:r>
            <a:r>
              <a:rPr lang="nl-BE" sz="2000" b="1" dirty="0">
                <a:solidFill>
                  <a:srgbClr val="0070C0"/>
                </a:solidFill>
              </a:rPr>
              <a:t> resources score                                           nurse/</a:t>
            </a:r>
            <a:r>
              <a:rPr lang="nl-BE" sz="2000" b="1" dirty="0" err="1">
                <a:solidFill>
                  <a:srgbClr val="0070C0"/>
                </a:solidFill>
              </a:rPr>
              <a:t>population</a:t>
            </a:r>
            <a:r>
              <a:rPr lang="nl-BE" sz="2000" b="1" dirty="0">
                <a:solidFill>
                  <a:srgbClr val="0070C0"/>
                </a:solidFill>
              </a:rPr>
              <a:t> </a:t>
            </a:r>
            <a:r>
              <a:rPr lang="nl-BE" sz="2000" b="1" dirty="0" err="1">
                <a:solidFill>
                  <a:srgbClr val="0070C0"/>
                </a:solidFill>
              </a:rPr>
              <a:t>rate</a:t>
            </a:r>
            <a:endParaRPr lang="nl-BE" sz="2000" b="1" dirty="0">
              <a:solidFill>
                <a:srgbClr val="0070C0"/>
              </a:solidFill>
            </a:endParaRPr>
          </a:p>
        </p:txBody>
      </p:sp>
      <p:pic>
        <p:nvPicPr>
          <p:cNvPr id="2054" name="Objet 7">
            <a:extLst>
              <a:ext uri="{FF2B5EF4-FFF2-40B4-BE49-F238E27FC236}">
                <a16:creationId xmlns:a16="http://schemas.microsoft.com/office/drawing/2014/main" xmlns="" id="{30BB0114-24D7-492C-BBF9-14B7FC6EE299}"/>
              </a:ext>
            </a:extLst>
          </p:cNvPr>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2161906" y="23781202"/>
            <a:ext cx="2555875" cy="172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5" name="Objet 25">
            <a:extLst>
              <a:ext uri="{FF2B5EF4-FFF2-40B4-BE49-F238E27FC236}">
                <a16:creationId xmlns:a16="http://schemas.microsoft.com/office/drawing/2014/main" xmlns="" id="{A73785CF-7483-4D2E-B0A0-E2A97DAA76C5}"/>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6977104" y="23781202"/>
            <a:ext cx="25908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3"/>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6135023" y="15129559"/>
            <a:ext cx="4723864" cy="32138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5957814" y="26476693"/>
            <a:ext cx="4891846" cy="30398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1328400" y="19731290"/>
            <a:ext cx="4584700" cy="2652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6337096" y="19731290"/>
            <a:ext cx="4622256" cy="2652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 name="Picture 2"/>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0787422" y="9226776"/>
            <a:ext cx="9464675" cy="49306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2"/>
          <p:cNvSpPr>
            <a:spLocks noChangeArrowheads="1"/>
          </p:cNvSpPr>
          <p:nvPr/>
        </p:nvSpPr>
        <p:spPr bwMode="auto">
          <a:xfrm>
            <a:off x="0" y="0"/>
            <a:ext cx="21388388"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graphicFrame>
        <p:nvGraphicFramePr>
          <p:cNvPr id="3" name="Object 2"/>
          <p:cNvGraphicFramePr>
            <a:graphicFrameLocks noChangeAspect="1"/>
          </p:cNvGraphicFramePr>
          <p:nvPr>
            <p:extLst>
              <p:ext uri="{D42A27DB-BD31-4B8C-83A1-F6EECF244321}">
                <p14:modId xmlns:p14="http://schemas.microsoft.com/office/powerpoint/2010/main" val="1687089613"/>
              </p:ext>
            </p:extLst>
          </p:nvPr>
        </p:nvGraphicFramePr>
        <p:xfrm>
          <a:off x="1048692" y="15948862"/>
          <a:ext cx="4013323" cy="3008013"/>
        </p:xfrm>
        <a:graphic>
          <a:graphicData uri="http://schemas.openxmlformats.org/presentationml/2006/ole">
            <mc:AlternateContent xmlns:mc="http://schemas.openxmlformats.org/markup-compatibility/2006">
              <mc:Choice xmlns:v="urn:schemas-microsoft-com:vml" Requires="v">
                <p:oleObj spid="_x0000_s1028" name="Bitmap Image" r:id="rId17" imgW="13342857" imgH="7685714" progId="Paint.Picture">
                  <p:embed/>
                </p:oleObj>
              </mc:Choice>
              <mc:Fallback>
                <p:oleObj name="Bitmap Image" r:id="rId17" imgW="13342857" imgH="7685714" progId="Paint.Picture">
                  <p:embed/>
                  <p:pic>
                    <p:nvPicPr>
                      <p:cNvPr id="0" name="Object 1"/>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048692" y="15948862"/>
                        <a:ext cx="4013323" cy="3008013"/>
                      </a:xfrm>
                      <a:prstGeom prst="rect">
                        <a:avLst/>
                      </a:prstGeom>
                      <a:noFill/>
                    </p:spPr>
                  </p:pic>
                </p:oleObj>
              </mc:Fallback>
            </mc:AlternateContent>
          </a:graphicData>
        </a:graphic>
      </p:graphicFrame>
    </p:spTree>
    <p:extLst>
      <p:ext uri="{BB962C8B-B14F-4D97-AF65-F5344CB8AC3E}">
        <p14:creationId xmlns:p14="http://schemas.microsoft.com/office/powerpoint/2010/main" val="3624665232"/>
      </p:ext>
    </p:extLst>
  </p:cSld>
  <p:clrMapOvr>
    <a:masterClrMapping/>
  </p:clrMapOvr>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Bureau">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4112</TotalTime>
  <Words>714</Words>
  <Application>Microsoft Office PowerPoint</Application>
  <PresentationFormat>Custom</PresentationFormat>
  <Paragraphs>57</Paragraphs>
  <Slides>1</Slides>
  <Notes>1</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vt:i4>
      </vt:variant>
    </vt:vector>
  </HeadingPairs>
  <TitlesOfParts>
    <vt:vector size="3" baseType="lpstr">
      <vt:lpstr>Thème Office</vt:lpstr>
      <vt:lpstr>Paintbrush Picture</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François BOILLOT</dc:creator>
  <cp:lastModifiedBy>CALLEWAERT Bart (EEAS-OUAGADOUGOU°</cp:lastModifiedBy>
  <cp:revision>210</cp:revision>
  <cp:lastPrinted>2016-09-23T13:31:36Z</cp:lastPrinted>
  <dcterms:created xsi:type="dcterms:W3CDTF">2016-09-20T12:53:31Z</dcterms:created>
  <dcterms:modified xsi:type="dcterms:W3CDTF">2017-10-05T08:27:16Z</dcterms:modified>
</cp:coreProperties>
</file>