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4" r:id="rId10"/>
    <p:sldId id="266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F%20CAREMEL\AppData\Local\Packages\Microsoft.Office.Desktop_8wekyb3d8bbwe\LocalCache\Roaming\Microsoft\Excel\Synthese%20g&#233;n&#233;rale%20JFC%20VF%20(version%201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F%20CAREMEL\AppData\Local\Packages\Microsoft.Office.Desktop_8wekyb3d8bbwe\LocalCache\Roaming\Microsoft\Excel\Synthese%20g&#233;n&#233;rale%20JFC%20VF%20(version%201)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F%20CAREMEL\AppData\Local\Packages\Microsoft.Office.Desktop_8wekyb3d8bbwe\LocalCache\Roaming\Microsoft\Excel\Synthese%20g&#233;n&#233;rale%20JFC%20VF%20(version%201)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F%20CAREMEL\AppData\Local\Packages\Microsoft.Office.Desktop_8wekyb3d8bbwe\LocalCache\Roaming\Microsoft\Excel\Synthese%20g&#233;n&#233;rale%20JFC%20VF%20(version%201)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F%20CAREMEL\AppData\Local\Packages\Microsoft.Office.Desktop_8wekyb3d8bbwe\LocalCache\Roaming\Microsoft\Excel\Synthese%20g&#233;n&#233;rale%20JFC%20VF%20(version%201)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F%20CAREMEL\AppData\Local\Packages\Microsoft.Office.Desktop_8wekyb3d8bbwe\LocalCache\Roaming\Microsoft\Excel\Synthese%20g&#233;n&#233;rale%20JFC%20VF%20(version%201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Etat cumulatif 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'Synthese annuelle'!$A$10</c:f>
              <c:strCache>
                <c:ptCount val="1"/>
                <c:pt idx="0">
                  <c:v>Remboursés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cat>
            <c:numRef>
              <c:f>'Synthese annuelle'!$C$1:$P$1</c:f>
              <c:numCache>
                <c:formatCode>General</c:formatCode>
                <c:ptCount val="14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</c:numCache>
            </c:numRef>
          </c:cat>
          <c:val>
            <c:numRef>
              <c:f>'Synthese annuelle'!$C$10:$P$10</c:f>
              <c:numCache>
                <c:formatCode>#,##0</c:formatCode>
                <c:ptCount val="14"/>
                <c:pt idx="0">
                  <c:v>225056000</c:v>
                </c:pt>
                <c:pt idx="1">
                  <c:v>2818273109</c:v>
                </c:pt>
                <c:pt idx="2">
                  <c:v>5691508124</c:v>
                </c:pt>
                <c:pt idx="3">
                  <c:v>8564743139</c:v>
                </c:pt>
                <c:pt idx="4">
                  <c:v>11627006555</c:v>
                </c:pt>
                <c:pt idx="5">
                  <c:v>12872091246</c:v>
                </c:pt>
                <c:pt idx="6">
                  <c:v>14193748246</c:v>
                </c:pt>
                <c:pt idx="7">
                  <c:v>20138904432</c:v>
                </c:pt>
                <c:pt idx="8">
                  <c:v>27647035119</c:v>
                </c:pt>
                <c:pt idx="9">
                  <c:v>31900139830</c:v>
                </c:pt>
                <c:pt idx="10">
                  <c:v>33237683787</c:v>
                </c:pt>
                <c:pt idx="11">
                  <c:v>34480804686</c:v>
                </c:pt>
                <c:pt idx="12">
                  <c:v>35302919999</c:v>
                </c:pt>
                <c:pt idx="13">
                  <c:v>36197001849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15-46C3-8C95-3B989AFCB04F}"/>
            </c:ext>
          </c:extLst>
        </c:ser>
        <c:ser>
          <c:idx val="1"/>
          <c:order val="1"/>
          <c:tx>
            <c:strRef>
              <c:f>'Synthese annuelle'!$A$11</c:f>
              <c:strCache>
                <c:ptCount val="1"/>
                <c:pt idx="0">
                  <c:v>Reste à rembourser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cat>
            <c:numRef>
              <c:f>'Synthese annuelle'!$C$1:$P$1</c:f>
              <c:numCache>
                <c:formatCode>General</c:formatCode>
                <c:ptCount val="14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</c:numCache>
            </c:numRef>
          </c:cat>
          <c:val>
            <c:numRef>
              <c:f>'Synthese annuelle'!$C$11:$P$11</c:f>
              <c:numCache>
                <c:formatCode>#,##0</c:formatCode>
                <c:ptCount val="14"/>
                <c:pt idx="0">
                  <c:v>11988800</c:v>
                </c:pt>
                <c:pt idx="1">
                  <c:v>139669881</c:v>
                </c:pt>
                <c:pt idx="2">
                  <c:v>3008130068</c:v>
                </c:pt>
                <c:pt idx="3">
                  <c:v>7106996783</c:v>
                </c:pt>
                <c:pt idx="4">
                  <c:v>12665945311</c:v>
                </c:pt>
                <c:pt idx="5">
                  <c:v>18721664492</c:v>
                </c:pt>
                <c:pt idx="6">
                  <c:v>24419598780</c:v>
                </c:pt>
                <c:pt idx="7">
                  <c:v>26427416964</c:v>
                </c:pt>
                <c:pt idx="8">
                  <c:v>27048260714</c:v>
                </c:pt>
                <c:pt idx="9">
                  <c:v>30652033114</c:v>
                </c:pt>
                <c:pt idx="10">
                  <c:v>37224617759</c:v>
                </c:pt>
                <c:pt idx="11">
                  <c:v>43868273672</c:v>
                </c:pt>
                <c:pt idx="12">
                  <c:v>48618827379</c:v>
                </c:pt>
                <c:pt idx="13">
                  <c:v>52721799054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15-46C3-8C95-3B989AFCB0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1535024"/>
        <c:axId val="1"/>
      </c:areaChart>
      <c:catAx>
        <c:axId val="301535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01535024"/>
        <c:crosses val="autoZero"/>
        <c:crossBetween val="midCat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33437525510807425"/>
          <c:y val="0.93682116528195913"/>
          <c:w val="0.3390627586843557"/>
          <c:h val="4.7930385200472325E-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'Synthese annuelle'!$C$1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cat>
            <c:strRef>
              <c:f>'Synthese annuelle'!$B$2:$B$3</c:f>
              <c:strCache>
                <c:ptCount val="2"/>
                <c:pt idx="0">
                  <c:v>Factures émises</c:v>
                </c:pt>
                <c:pt idx="1">
                  <c:v>Factures rémboursées</c:v>
                </c:pt>
              </c:strCache>
            </c:strRef>
          </c:cat>
          <c:val>
            <c:numRef>
              <c:f>'Synthese annuelle'!$C$1</c:f>
              <c:numCache>
                <c:formatCode>General</c:formatCode>
                <c:ptCount val="1"/>
                <c:pt idx="0">
                  <c:v>2006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0A-409A-A34A-C67DA044E39B}"/>
            </c:ext>
          </c:extLst>
        </c:ser>
        <c:ser>
          <c:idx val="1"/>
          <c:order val="1"/>
          <c:tx>
            <c:strRef>
              <c:f>'Synthese annuelle'!$D$1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cat>
            <c:strRef>
              <c:f>'Synthese annuelle'!$B$2:$B$3</c:f>
              <c:strCache>
                <c:ptCount val="2"/>
                <c:pt idx="0">
                  <c:v>Factures émises</c:v>
                </c:pt>
                <c:pt idx="1">
                  <c:v>Factures rémboursées</c:v>
                </c:pt>
              </c:strCache>
            </c:strRef>
          </c:cat>
          <c:val>
            <c:numRef>
              <c:f>('Synthese annuelle'!$D$2,'Synthese annuelle'!$D$3)</c:f>
              <c:numCache>
                <c:formatCode>#,##0</c:formatCode>
                <c:ptCount val="2"/>
                <c:pt idx="0">
                  <c:v>2720898190</c:v>
                </c:pt>
                <c:pt idx="1">
                  <c:v>2593217109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0A-409A-A34A-C67DA044E39B}"/>
            </c:ext>
          </c:extLst>
        </c:ser>
        <c:ser>
          <c:idx val="2"/>
          <c:order val="2"/>
          <c:tx>
            <c:strRef>
              <c:f>'Synthese annuelle'!$E$1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cat>
            <c:strRef>
              <c:f>'Synthese annuelle'!$B$2:$B$3</c:f>
              <c:strCache>
                <c:ptCount val="2"/>
                <c:pt idx="0">
                  <c:v>Factures émises</c:v>
                </c:pt>
                <c:pt idx="1">
                  <c:v>Factures rémboursées</c:v>
                </c:pt>
              </c:strCache>
            </c:strRef>
          </c:cat>
          <c:val>
            <c:numRef>
              <c:f>('Synthese annuelle'!$E$2,'Synthese annuelle'!$E$3)</c:f>
              <c:numCache>
                <c:formatCode>#,##0</c:formatCode>
                <c:ptCount val="2"/>
                <c:pt idx="0">
                  <c:v>5741695202</c:v>
                </c:pt>
                <c:pt idx="1">
                  <c:v>2873235015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0A-409A-A34A-C67DA044E39B}"/>
            </c:ext>
          </c:extLst>
        </c:ser>
        <c:ser>
          <c:idx val="3"/>
          <c:order val="3"/>
          <c:tx>
            <c:strRef>
              <c:f>'Synthese annuelle'!$F$1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cat>
            <c:strRef>
              <c:f>'Synthese annuelle'!$B$2:$B$3</c:f>
              <c:strCache>
                <c:ptCount val="2"/>
                <c:pt idx="0">
                  <c:v>Factures émises</c:v>
                </c:pt>
                <c:pt idx="1">
                  <c:v>Factures rémboursées</c:v>
                </c:pt>
              </c:strCache>
            </c:strRef>
          </c:cat>
          <c:val>
            <c:numRef>
              <c:f>('Synthese annuelle'!$F$2,'Synthese annuelle'!$F$3)</c:f>
              <c:numCache>
                <c:formatCode>#,##0</c:formatCode>
                <c:ptCount val="2"/>
                <c:pt idx="0">
                  <c:v>6972101730</c:v>
                </c:pt>
                <c:pt idx="1">
                  <c:v>2873235015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0A-409A-A34A-C67DA044E39B}"/>
            </c:ext>
          </c:extLst>
        </c:ser>
        <c:ser>
          <c:idx val="4"/>
          <c:order val="4"/>
          <c:tx>
            <c:strRef>
              <c:f>'Synthese annuelle'!$G$1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4BACC6"/>
            </a:solidFill>
            <a:ln w="25400">
              <a:noFill/>
            </a:ln>
          </c:spPr>
          <c:invertIfNegative val="0"/>
          <c:cat>
            <c:strRef>
              <c:f>'Synthese annuelle'!$B$2:$B$3</c:f>
              <c:strCache>
                <c:ptCount val="2"/>
                <c:pt idx="0">
                  <c:v>Factures émises</c:v>
                </c:pt>
                <c:pt idx="1">
                  <c:v>Factures rémboursées</c:v>
                </c:pt>
              </c:strCache>
            </c:strRef>
          </c:cat>
          <c:val>
            <c:numRef>
              <c:f>('Synthese annuelle'!$G$2,'Synthese annuelle'!$G$3)</c:f>
              <c:numCache>
                <c:formatCode>#,##0</c:formatCode>
                <c:ptCount val="2"/>
                <c:pt idx="0">
                  <c:v>8621211944</c:v>
                </c:pt>
                <c:pt idx="1">
                  <c:v>3062263416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0A-409A-A34A-C67DA044E39B}"/>
            </c:ext>
          </c:extLst>
        </c:ser>
        <c:ser>
          <c:idx val="5"/>
          <c:order val="5"/>
          <c:tx>
            <c:strRef>
              <c:f>'Synthese annuelle'!$H$1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F79646"/>
            </a:solidFill>
            <a:ln w="25400">
              <a:noFill/>
            </a:ln>
          </c:spPr>
          <c:invertIfNegative val="0"/>
          <c:cat>
            <c:strRef>
              <c:f>'Synthese annuelle'!$B$2:$B$3</c:f>
              <c:strCache>
                <c:ptCount val="2"/>
                <c:pt idx="0">
                  <c:v>Factures émises</c:v>
                </c:pt>
                <c:pt idx="1">
                  <c:v>Factures rémboursées</c:v>
                </c:pt>
              </c:strCache>
            </c:strRef>
          </c:cat>
          <c:val>
            <c:numRef>
              <c:f>('Synthese annuelle'!$H$2,'Synthese annuelle'!$H$3)</c:f>
              <c:numCache>
                <c:formatCode>#,##0</c:formatCode>
                <c:ptCount val="2"/>
                <c:pt idx="0">
                  <c:v>7300803872</c:v>
                </c:pt>
                <c:pt idx="1">
                  <c:v>1245084691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50A-409A-A34A-C67DA044E39B}"/>
            </c:ext>
          </c:extLst>
        </c:ser>
        <c:ser>
          <c:idx val="6"/>
          <c:order val="6"/>
          <c:tx>
            <c:strRef>
              <c:f>'Synthese annuelle'!$I$1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'Synthese annuelle'!$B$2:$B$3</c:f>
              <c:strCache>
                <c:ptCount val="2"/>
                <c:pt idx="0">
                  <c:v>Factures émises</c:v>
                </c:pt>
                <c:pt idx="1">
                  <c:v>Factures rémboursées</c:v>
                </c:pt>
              </c:strCache>
            </c:strRef>
          </c:cat>
          <c:val>
            <c:numRef>
              <c:f>('Synthese annuelle'!$I$2,'Synthese annuelle'!$I$3)</c:f>
              <c:numCache>
                <c:formatCode>#,##0</c:formatCode>
                <c:ptCount val="2"/>
                <c:pt idx="0">
                  <c:v>7019591288</c:v>
                </c:pt>
                <c:pt idx="1">
                  <c:v>1321657000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50A-409A-A34A-C67DA044E39B}"/>
            </c:ext>
          </c:extLst>
        </c:ser>
        <c:ser>
          <c:idx val="7"/>
          <c:order val="7"/>
          <c:tx>
            <c:strRef>
              <c:f>'Synthese annuelle'!$J$1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'Synthese annuelle'!$B$2:$B$3</c:f>
              <c:strCache>
                <c:ptCount val="2"/>
                <c:pt idx="0">
                  <c:v>Factures émises</c:v>
                </c:pt>
                <c:pt idx="1">
                  <c:v>Factures rémboursées</c:v>
                </c:pt>
              </c:strCache>
            </c:strRef>
          </c:cat>
          <c:val>
            <c:numRef>
              <c:f>('Synthese annuelle'!$J$2,'Synthese annuelle'!$J$3)</c:f>
              <c:numCache>
                <c:formatCode>#,##0</c:formatCode>
                <c:ptCount val="2"/>
                <c:pt idx="0">
                  <c:v>7952974370</c:v>
                </c:pt>
                <c:pt idx="1">
                  <c:v>5945156186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50A-409A-A34A-C67DA044E39B}"/>
            </c:ext>
          </c:extLst>
        </c:ser>
        <c:ser>
          <c:idx val="8"/>
          <c:order val="8"/>
          <c:tx>
            <c:strRef>
              <c:f>'Synthese annuelle'!$K$1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'Synthese annuelle'!$B$2:$B$3</c:f>
              <c:strCache>
                <c:ptCount val="2"/>
                <c:pt idx="0">
                  <c:v>Factures émises</c:v>
                </c:pt>
                <c:pt idx="1">
                  <c:v>Factures rémboursées</c:v>
                </c:pt>
              </c:strCache>
            </c:strRef>
          </c:cat>
          <c:val>
            <c:numRef>
              <c:f>('Synthese annuelle'!$K$2,'Synthese annuelle'!$K$3)</c:f>
              <c:numCache>
                <c:formatCode>#,##0</c:formatCode>
                <c:ptCount val="2"/>
                <c:pt idx="0">
                  <c:v>8128974437</c:v>
                </c:pt>
                <c:pt idx="1">
                  <c:v>7508130687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50A-409A-A34A-C67DA044E39B}"/>
            </c:ext>
          </c:extLst>
        </c:ser>
        <c:ser>
          <c:idx val="9"/>
          <c:order val="9"/>
          <c:tx>
            <c:strRef>
              <c:f>'Synthese annuelle'!$L$1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'Synthese annuelle'!$B$2:$B$3</c:f>
              <c:strCache>
                <c:ptCount val="2"/>
                <c:pt idx="0">
                  <c:v>Factures émises</c:v>
                </c:pt>
                <c:pt idx="1">
                  <c:v>Factures rémboursées</c:v>
                </c:pt>
              </c:strCache>
            </c:strRef>
          </c:cat>
          <c:val>
            <c:numRef>
              <c:f>('Synthese annuelle'!$L$2,'Synthese annuelle'!$L$3)</c:f>
              <c:numCache>
                <c:formatCode>#,##0</c:formatCode>
                <c:ptCount val="2"/>
                <c:pt idx="0">
                  <c:v>7856877111</c:v>
                </c:pt>
                <c:pt idx="1">
                  <c:v>4253104711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50A-409A-A34A-C67DA044E39B}"/>
            </c:ext>
          </c:extLst>
        </c:ser>
        <c:ser>
          <c:idx val="10"/>
          <c:order val="10"/>
          <c:tx>
            <c:strRef>
              <c:f>'Synthese annuelle'!$M$1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'Synthese annuelle'!$B$2:$B$3</c:f>
              <c:strCache>
                <c:ptCount val="2"/>
                <c:pt idx="0">
                  <c:v>Factures émises</c:v>
                </c:pt>
                <c:pt idx="1">
                  <c:v>Factures rémboursées</c:v>
                </c:pt>
              </c:strCache>
            </c:strRef>
          </c:cat>
          <c:val>
            <c:numRef>
              <c:f>('Synthese annuelle'!$M$2,'Synthese annuelle'!$M$3)</c:f>
              <c:numCache>
                <c:formatCode>#,##0</c:formatCode>
                <c:ptCount val="2"/>
                <c:pt idx="0">
                  <c:v>7910128602</c:v>
                </c:pt>
                <c:pt idx="1">
                  <c:v>1337543957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50A-409A-A34A-C67DA044E39B}"/>
            </c:ext>
          </c:extLst>
        </c:ser>
        <c:ser>
          <c:idx val="11"/>
          <c:order val="11"/>
          <c:tx>
            <c:strRef>
              <c:f>'Synthese annuelle'!$N$1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'Synthese annuelle'!$B$2:$B$3</c:f>
              <c:strCache>
                <c:ptCount val="2"/>
                <c:pt idx="0">
                  <c:v>Factures émises</c:v>
                </c:pt>
                <c:pt idx="1">
                  <c:v>Factures rémboursées</c:v>
                </c:pt>
              </c:strCache>
            </c:strRef>
          </c:cat>
          <c:val>
            <c:numRef>
              <c:f>('Synthese annuelle'!$N$2,'Synthese annuelle'!$N$3)</c:f>
              <c:numCache>
                <c:formatCode>#,##0</c:formatCode>
                <c:ptCount val="2"/>
                <c:pt idx="0">
                  <c:v>7886776812</c:v>
                </c:pt>
                <c:pt idx="1">
                  <c:v>1243120899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50A-409A-A34A-C67DA044E39B}"/>
            </c:ext>
          </c:extLst>
        </c:ser>
        <c:ser>
          <c:idx val="12"/>
          <c:order val="12"/>
          <c:tx>
            <c:strRef>
              <c:f>'Synthese annuelle'!$O$1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'Synthese annuelle'!$B$2:$B$3</c:f>
              <c:strCache>
                <c:ptCount val="2"/>
                <c:pt idx="0">
                  <c:v>Factures émises</c:v>
                </c:pt>
                <c:pt idx="1">
                  <c:v>Factures rémboursées</c:v>
                </c:pt>
              </c:strCache>
            </c:strRef>
          </c:cat>
          <c:val>
            <c:numRef>
              <c:f>('Synthese annuelle'!$O$2,'Synthese annuelle'!$O$3)</c:f>
              <c:numCache>
                <c:formatCode>#,##0</c:formatCode>
                <c:ptCount val="2"/>
                <c:pt idx="0">
                  <c:v>5572669020</c:v>
                </c:pt>
                <c:pt idx="1">
                  <c:v>822115313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50A-409A-A34A-C67DA044E39B}"/>
            </c:ext>
          </c:extLst>
        </c:ser>
        <c:ser>
          <c:idx val="13"/>
          <c:order val="13"/>
          <c:tx>
            <c:strRef>
              <c:f>'Synthese annuelle'!$P$1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'Synthese annuelle'!$B$2:$B$3</c:f>
              <c:strCache>
                <c:ptCount val="2"/>
                <c:pt idx="0">
                  <c:v>Factures émises</c:v>
                </c:pt>
                <c:pt idx="1">
                  <c:v>Factures rémboursées</c:v>
                </c:pt>
              </c:strCache>
            </c:strRef>
          </c:cat>
          <c:val>
            <c:numRef>
              <c:f>('Synthese annuelle'!$P$2,'Synthese annuelle'!$P$3)</c:f>
              <c:numCache>
                <c:formatCode>#,##0</c:formatCode>
                <c:ptCount val="2"/>
                <c:pt idx="0">
                  <c:v>4997053525</c:v>
                </c:pt>
                <c:pt idx="1">
                  <c:v>894081850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150A-409A-A34A-C67DA044E3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979248"/>
        <c:axId val="1"/>
      </c:barChart>
      <c:catAx>
        <c:axId val="30197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0197924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2591914091145317"/>
          <c:y val="0.92408824994885519"/>
          <c:w val="0.47977984240349481"/>
          <c:h val="6.4233622429304305E-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Taux de remboursement des factures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748164009396907"/>
          <c:y val="9.2505118247472803E-2"/>
          <c:w val="0.82987593072982113"/>
          <c:h val="0.84963673944315432"/>
        </c:manualLayout>
      </c:layout>
      <c:lineChart>
        <c:grouping val="standard"/>
        <c:varyColors val="0"/>
        <c:ser>
          <c:idx val="0"/>
          <c:order val="0"/>
          <c:tx>
            <c:strRef>
              <c:f>'Synthese annuelle'!$A$6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'Synthese annuelle'!$C$1:$P$1</c:f>
              <c:numCache>
                <c:formatCode>General</c:formatCode>
                <c:ptCount val="14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</c:numCache>
            </c:numRef>
          </c:cat>
          <c:val>
            <c:numRef>
              <c:f>'Synthese annuelle'!$C$6:$P$6</c:f>
              <c:numCache>
                <c:formatCode>0.00%</c:formatCode>
                <c:ptCount val="14"/>
                <c:pt idx="0">
                  <c:v>0.94942390636706653</c:v>
                </c:pt>
                <c:pt idx="1">
                  <c:v>0.9530739218875367</c:v>
                </c:pt>
                <c:pt idx="2">
                  <c:v>0.50041580298431176</c:v>
                </c:pt>
                <c:pt idx="3">
                  <c:v>0.41210457424005487</c:v>
                </c:pt>
                <c:pt idx="4">
                  <c:v>0.35520103622219917</c:v>
                </c:pt>
                <c:pt idx="5">
                  <c:v>0.17054076685652952</c:v>
                </c:pt>
                <c:pt idx="6">
                  <c:v>0.18828118985493847</c:v>
                </c:pt>
                <c:pt idx="7">
                  <c:v>0.74753870808714806</c:v>
                </c:pt>
                <c:pt idx="8">
                  <c:v>0.92362582084473588</c:v>
                </c:pt>
                <c:pt idx="9">
                  <c:v>0.5413225446845098</c:v>
                </c:pt>
                <c:pt idx="10">
                  <c:v>0.16909256780753412</c:v>
                </c:pt>
                <c:pt idx="11">
                  <c:v>0.15762090504558834</c:v>
                </c:pt>
                <c:pt idx="12">
                  <c:v>0.1475263128044163</c:v>
                </c:pt>
                <c:pt idx="13">
                  <c:v>0.17892180772668428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5C-47DF-8C8E-46ED1B21E9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532784"/>
        <c:axId val="1"/>
      </c:lineChart>
      <c:catAx>
        <c:axId val="301532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015327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Montant des</a:t>
            </a:r>
            <a:r>
              <a:rPr lang="fr-FR" baseline="0"/>
              <a:t> factures soldées et en attente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013957838276209"/>
          <c:y val="8.42441526276934E-2"/>
          <c:w val="0.83202187140690187"/>
          <c:h val="0.79448433650260175"/>
        </c:manualLayout>
      </c:layout>
      <c:areaChart>
        <c:grouping val="stacked"/>
        <c:varyColors val="0"/>
        <c:ser>
          <c:idx val="0"/>
          <c:order val="0"/>
          <c:tx>
            <c:strRef>
              <c:f>'Synthese annuelle'!$A$3</c:f>
              <c:strCache>
                <c:ptCount val="1"/>
                <c:pt idx="0">
                  <c:v>Remboursé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cat>
            <c:numRef>
              <c:f>'Synthese annuelle'!$C$1:$P$1</c:f>
              <c:numCache>
                <c:formatCode>General</c:formatCode>
                <c:ptCount val="14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</c:numCache>
            </c:numRef>
          </c:cat>
          <c:val>
            <c:numRef>
              <c:f>'Synthese annuelle'!$C$3:$P$3</c:f>
              <c:numCache>
                <c:formatCode>#,##0</c:formatCode>
                <c:ptCount val="14"/>
                <c:pt idx="0">
                  <c:v>225056000</c:v>
                </c:pt>
                <c:pt idx="1">
                  <c:v>2593217109</c:v>
                </c:pt>
                <c:pt idx="2">
                  <c:v>2873235015</c:v>
                </c:pt>
                <c:pt idx="3">
                  <c:v>2873235015</c:v>
                </c:pt>
                <c:pt idx="4">
                  <c:v>3062263416</c:v>
                </c:pt>
                <c:pt idx="5">
                  <c:v>1245084691</c:v>
                </c:pt>
                <c:pt idx="6">
                  <c:v>1321657000</c:v>
                </c:pt>
                <c:pt idx="7">
                  <c:v>5945156186</c:v>
                </c:pt>
                <c:pt idx="8">
                  <c:v>7508130687</c:v>
                </c:pt>
                <c:pt idx="9">
                  <c:v>4253104711</c:v>
                </c:pt>
                <c:pt idx="10">
                  <c:v>1337543957</c:v>
                </c:pt>
                <c:pt idx="11">
                  <c:v>1243120899</c:v>
                </c:pt>
                <c:pt idx="12">
                  <c:v>822115313</c:v>
                </c:pt>
                <c:pt idx="13">
                  <c:v>894081850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D9-4D00-8C4A-B36D50296643}"/>
            </c:ext>
          </c:extLst>
        </c:ser>
        <c:ser>
          <c:idx val="1"/>
          <c:order val="1"/>
          <c:tx>
            <c:strRef>
              <c:f>'Synthese annuelle'!$A$4</c:f>
              <c:strCache>
                <c:ptCount val="1"/>
                <c:pt idx="0">
                  <c:v>Reste à rembourser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cat>
            <c:numRef>
              <c:f>'Synthese annuelle'!$C$1:$P$1</c:f>
              <c:numCache>
                <c:formatCode>General</c:formatCode>
                <c:ptCount val="14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</c:numCache>
            </c:numRef>
          </c:cat>
          <c:val>
            <c:numRef>
              <c:f>'Synthese annuelle'!$C$4:$P$4</c:f>
              <c:numCache>
                <c:formatCode>#,##0</c:formatCode>
                <c:ptCount val="14"/>
                <c:pt idx="0">
                  <c:v>11988800</c:v>
                </c:pt>
                <c:pt idx="1">
                  <c:v>127681081</c:v>
                </c:pt>
                <c:pt idx="2">
                  <c:v>2868460187</c:v>
                </c:pt>
                <c:pt idx="3">
                  <c:v>4098866715</c:v>
                </c:pt>
                <c:pt idx="4">
                  <c:v>5558948528</c:v>
                </c:pt>
                <c:pt idx="5">
                  <c:v>6055719181</c:v>
                </c:pt>
                <c:pt idx="6">
                  <c:v>5697934288</c:v>
                </c:pt>
                <c:pt idx="7">
                  <c:v>2007818184</c:v>
                </c:pt>
                <c:pt idx="8">
                  <c:v>620843750</c:v>
                </c:pt>
                <c:pt idx="9">
                  <c:v>3603772400</c:v>
                </c:pt>
                <c:pt idx="10">
                  <c:v>6572584645</c:v>
                </c:pt>
                <c:pt idx="11">
                  <c:v>6643655913</c:v>
                </c:pt>
                <c:pt idx="12">
                  <c:v>4750553707</c:v>
                </c:pt>
                <c:pt idx="13">
                  <c:v>4102971675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D9-4D00-8C4A-B36D502966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1536304"/>
        <c:axId val="1"/>
      </c:areaChart>
      <c:catAx>
        <c:axId val="301536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01536304"/>
        <c:crosses val="autoZero"/>
        <c:crossBetween val="midCat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35267388442331088"/>
          <c:y val="0.93695751630171142"/>
          <c:w val="0.30147928829734638"/>
          <c:h val="4.7826137723057195E-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Valeur des factures</a:t>
            </a:r>
            <a:r>
              <a:rPr lang="fr-FR" baseline="0"/>
              <a:t> remboursées et à rembourser / structure</a:t>
            </a:r>
            <a:endParaRPr lang="fr-FR"/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'Synthese par structure'!$D$1</c:f>
              <c:strCache>
                <c:ptCount val="1"/>
                <c:pt idx="0">
                  <c:v>Montant total des factures remboursées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cat>
            <c:strRef>
              <c:f>('Synthese par structure'!$A$2:$A$9,'Synthese par structure'!$A$11:$A$17)</c:f>
              <c:strCache>
                <c:ptCount val="15"/>
                <c:pt idx="0">
                  <c:v>AGADEZ</c:v>
                </c:pt>
                <c:pt idx="1">
                  <c:v>DIFFA</c:v>
                </c:pt>
                <c:pt idx="2">
                  <c:v>DOSSO</c:v>
                </c:pt>
                <c:pt idx="3">
                  <c:v>MARADI</c:v>
                </c:pt>
                <c:pt idx="4">
                  <c:v>TAHOUA</c:v>
                </c:pt>
                <c:pt idx="5">
                  <c:v>TILLABERY</c:v>
                </c:pt>
                <c:pt idx="6">
                  <c:v>NIAMEY</c:v>
                </c:pt>
                <c:pt idx="7">
                  <c:v>ZINDER</c:v>
                </c:pt>
                <c:pt idx="8">
                  <c:v>HNN</c:v>
                </c:pt>
                <c:pt idx="9">
                  <c:v>HNL</c:v>
                </c:pt>
                <c:pt idx="10">
                  <c:v>HNZ</c:v>
                </c:pt>
                <c:pt idx="11">
                  <c:v>MIG</c:v>
                </c:pt>
                <c:pt idx="12">
                  <c:v>CNSR</c:v>
                </c:pt>
                <c:pt idx="13">
                  <c:v>CNRD</c:v>
                </c:pt>
                <c:pt idx="14">
                  <c:v>CNLCC</c:v>
                </c:pt>
              </c:strCache>
            </c:strRef>
          </c:cat>
          <c:val>
            <c:numRef>
              <c:f>('Synthese par structure'!$D$2:$D$9,'Synthese par structure'!$D$11:$D$17)</c:f>
              <c:numCache>
                <c:formatCode>#,##0</c:formatCode>
                <c:ptCount val="15"/>
                <c:pt idx="0">
                  <c:v>1786207366</c:v>
                </c:pt>
                <c:pt idx="1">
                  <c:v>942628501</c:v>
                </c:pt>
                <c:pt idx="2">
                  <c:v>3701169519</c:v>
                </c:pt>
                <c:pt idx="3">
                  <c:v>4015839973</c:v>
                </c:pt>
                <c:pt idx="4">
                  <c:v>4797951199</c:v>
                </c:pt>
                <c:pt idx="5">
                  <c:v>2187241106</c:v>
                </c:pt>
                <c:pt idx="6">
                  <c:v>4657498324</c:v>
                </c:pt>
                <c:pt idx="7">
                  <c:v>3756007845</c:v>
                </c:pt>
                <c:pt idx="8">
                  <c:v>3198279178</c:v>
                </c:pt>
                <c:pt idx="9">
                  <c:v>3422843851</c:v>
                </c:pt>
                <c:pt idx="10">
                  <c:v>2418068388</c:v>
                </c:pt>
                <c:pt idx="11">
                  <c:v>4081948649</c:v>
                </c:pt>
                <c:pt idx="12">
                  <c:v>58507315</c:v>
                </c:pt>
                <c:pt idx="13">
                  <c:v>203304330</c:v>
                </c:pt>
                <c:pt idx="14">
                  <c:v>59288480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D6-4C7D-98A8-9ACC69FF2810}"/>
            </c:ext>
          </c:extLst>
        </c:ser>
        <c:ser>
          <c:idx val="1"/>
          <c:order val="1"/>
          <c:tx>
            <c:strRef>
              <c:f>'Synthese par structure'!$G$1</c:f>
              <c:strCache>
                <c:ptCount val="1"/>
                <c:pt idx="0">
                  <c:v>Montant à recouvrer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cat>
            <c:strRef>
              <c:f>('Synthese par structure'!$A$2:$A$9,'Synthese par structure'!$A$11:$A$17)</c:f>
              <c:strCache>
                <c:ptCount val="15"/>
                <c:pt idx="0">
                  <c:v>AGADEZ</c:v>
                </c:pt>
                <c:pt idx="1">
                  <c:v>DIFFA</c:v>
                </c:pt>
                <c:pt idx="2">
                  <c:v>DOSSO</c:v>
                </c:pt>
                <c:pt idx="3">
                  <c:v>MARADI</c:v>
                </c:pt>
                <c:pt idx="4">
                  <c:v>TAHOUA</c:v>
                </c:pt>
                <c:pt idx="5">
                  <c:v>TILLABERY</c:v>
                </c:pt>
                <c:pt idx="6">
                  <c:v>NIAMEY</c:v>
                </c:pt>
                <c:pt idx="7">
                  <c:v>ZINDER</c:v>
                </c:pt>
                <c:pt idx="8">
                  <c:v>HNN</c:v>
                </c:pt>
                <c:pt idx="9">
                  <c:v>HNL</c:v>
                </c:pt>
                <c:pt idx="10">
                  <c:v>HNZ</c:v>
                </c:pt>
                <c:pt idx="11">
                  <c:v>MIG</c:v>
                </c:pt>
                <c:pt idx="12">
                  <c:v>CNSR</c:v>
                </c:pt>
                <c:pt idx="13">
                  <c:v>CNRD</c:v>
                </c:pt>
                <c:pt idx="14">
                  <c:v>CNLCC</c:v>
                </c:pt>
              </c:strCache>
            </c:strRef>
          </c:cat>
          <c:val>
            <c:numRef>
              <c:f>('Synthese par structure'!$G$2:$G$9,'Synthese par structure'!$G$11:$G$17)</c:f>
              <c:numCache>
                <c:formatCode>#,##0</c:formatCode>
                <c:ptCount val="15"/>
                <c:pt idx="0">
                  <c:v>1729277494</c:v>
                </c:pt>
                <c:pt idx="1">
                  <c:v>1100535550</c:v>
                </c:pt>
                <c:pt idx="2">
                  <c:v>4346483381</c:v>
                </c:pt>
                <c:pt idx="3">
                  <c:v>9390314169</c:v>
                </c:pt>
                <c:pt idx="4">
                  <c:v>8299964327</c:v>
                </c:pt>
                <c:pt idx="5">
                  <c:v>4588328624</c:v>
                </c:pt>
                <c:pt idx="6">
                  <c:v>3587799930</c:v>
                </c:pt>
                <c:pt idx="7">
                  <c:v>6169889490</c:v>
                </c:pt>
                <c:pt idx="8">
                  <c:v>4639518799</c:v>
                </c:pt>
                <c:pt idx="9">
                  <c:v>3123644649</c:v>
                </c:pt>
                <c:pt idx="10">
                  <c:v>1695616612</c:v>
                </c:pt>
                <c:pt idx="11">
                  <c:v>3033490040</c:v>
                </c:pt>
                <c:pt idx="12">
                  <c:v>75275185</c:v>
                </c:pt>
                <c:pt idx="13">
                  <c:v>777260670</c:v>
                </c:pt>
                <c:pt idx="14">
                  <c:v>66400275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D6-4C7D-98A8-9ACC69FF28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980208"/>
        <c:axId val="1"/>
      </c:barChart>
      <c:catAx>
        <c:axId val="30198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0198020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9682570192476118"/>
          <c:y val="0.90909090909090906"/>
          <c:w val="0.62381049077767048"/>
          <c:h val="6.1583577712609971E-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Niveau de remboursement /</a:t>
            </a:r>
            <a:r>
              <a:rPr lang="fr-FR" baseline="0"/>
              <a:t> structure hospitalière</a:t>
            </a:r>
            <a:endParaRPr lang="fr-FR"/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rgbClr val="4F81BD"/>
            </a:solidFill>
            <a:ln w="25400">
              <a:noFill/>
            </a:ln>
          </c:spPr>
          <c:invertIfNegative val="0"/>
          <c:cat>
            <c:strRef>
              <c:f>'Synthese structures hospitalièr'!$A$1:$A$21</c:f>
              <c:strCache>
                <c:ptCount val="21"/>
                <c:pt idx="0">
                  <c:v>CHR AGADEZ</c:v>
                </c:pt>
                <c:pt idx="1">
                  <c:v>CSME AGADEZ</c:v>
                </c:pt>
                <c:pt idx="2">
                  <c:v>CHR DIFFA</c:v>
                </c:pt>
                <c:pt idx="3">
                  <c:v>CSME DIFFA</c:v>
                </c:pt>
                <c:pt idx="4">
                  <c:v>CHR DOSSO</c:v>
                </c:pt>
                <c:pt idx="5">
                  <c:v>CSME DOSSO</c:v>
                </c:pt>
                <c:pt idx="6">
                  <c:v>CHR</c:v>
                </c:pt>
                <c:pt idx="7">
                  <c:v>CSME /MARADI</c:v>
                </c:pt>
                <c:pt idx="8">
                  <c:v>MATERNITE TASSIGUI</c:v>
                </c:pt>
                <c:pt idx="9">
                  <c:v>CHR Tahoua</c:v>
                </c:pt>
                <c:pt idx="10">
                  <c:v>CHR Niamey</c:v>
                </c:pt>
                <c:pt idx="11">
                  <c:v>CSME/TILLABERY</c:v>
                </c:pt>
                <c:pt idx="12">
                  <c:v>CHR/TILLABERY</c:v>
                </c:pt>
                <c:pt idx="13">
                  <c:v> MATERNITE CENTRALE Zinder </c:v>
                </c:pt>
                <c:pt idx="14">
                  <c:v> HNN </c:v>
                </c:pt>
                <c:pt idx="15">
                  <c:v> HNL </c:v>
                </c:pt>
                <c:pt idx="16">
                  <c:v> HNZ </c:v>
                </c:pt>
                <c:pt idx="17">
                  <c:v> MIG </c:v>
                </c:pt>
                <c:pt idx="18">
                  <c:v> CNSR </c:v>
                </c:pt>
                <c:pt idx="19">
                  <c:v> CNRD </c:v>
                </c:pt>
                <c:pt idx="20">
                  <c:v> CNLC </c:v>
                </c:pt>
              </c:strCache>
            </c:strRef>
          </c:cat>
          <c:val>
            <c:numRef>
              <c:f>'Synthese structures hospitalièr'!$E$1:$E$21</c:f>
              <c:numCache>
                <c:formatCode>0.00%</c:formatCode>
                <c:ptCount val="21"/>
                <c:pt idx="0">
                  <c:v>0.7888329959856708</c:v>
                </c:pt>
                <c:pt idx="1">
                  <c:v>0.15704413887837629</c:v>
                </c:pt>
                <c:pt idx="2">
                  <c:v>0.53470443943738066</c:v>
                </c:pt>
                <c:pt idx="3">
                  <c:v>0</c:v>
                </c:pt>
                <c:pt idx="4">
                  <c:v>0.57725985295835336</c:v>
                </c:pt>
                <c:pt idx="5">
                  <c:v>0.43116991179896824</c:v>
                </c:pt>
                <c:pt idx="6">
                  <c:v>0.44063432385738749</c:v>
                </c:pt>
                <c:pt idx="7">
                  <c:v>0.32080097422731757</c:v>
                </c:pt>
                <c:pt idx="8">
                  <c:v>0.47151903592452882</c:v>
                </c:pt>
                <c:pt idx="9">
                  <c:v>0.5239948303624018</c:v>
                </c:pt>
                <c:pt idx="10">
                  <c:v>0.41555483047363329</c:v>
                </c:pt>
                <c:pt idx="11">
                  <c:v>0.47627545750790812</c:v>
                </c:pt>
                <c:pt idx="12">
                  <c:v>0</c:v>
                </c:pt>
                <c:pt idx="13">
                  <c:v>0.42815842877697841</c:v>
                </c:pt>
                <c:pt idx="14">
                  <c:v>0.40805838417695156</c:v>
                </c:pt>
                <c:pt idx="15">
                  <c:v>0.52285188479289313</c:v>
                </c:pt>
                <c:pt idx="16">
                  <c:v>0.58781077987254737</c:v>
                </c:pt>
                <c:pt idx="17">
                  <c:v>0.57367490992655501</c:v>
                </c:pt>
                <c:pt idx="18">
                  <c:v>0.43733160166688473</c:v>
                </c:pt>
                <c:pt idx="19">
                  <c:v>0.20733386363984027</c:v>
                </c:pt>
                <c:pt idx="20">
                  <c:v>0.47170870616070626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17-454F-8A3E-87B15C5BC3AB}"/>
            </c:ext>
          </c:extLst>
        </c:ser>
        <c:ser>
          <c:idx val="1"/>
          <c:order val="1"/>
          <c:spPr>
            <a:solidFill>
              <a:srgbClr val="C0504D"/>
            </a:solidFill>
            <a:ln w="25400">
              <a:noFill/>
            </a:ln>
          </c:spPr>
          <c:invertIfNegative val="0"/>
          <c:cat>
            <c:strRef>
              <c:f>'Synthese structures hospitalièr'!$A$1:$A$21</c:f>
              <c:strCache>
                <c:ptCount val="21"/>
                <c:pt idx="0">
                  <c:v>CHR AGADEZ</c:v>
                </c:pt>
                <c:pt idx="1">
                  <c:v>CSME AGADEZ</c:v>
                </c:pt>
                <c:pt idx="2">
                  <c:v>CHR DIFFA</c:v>
                </c:pt>
                <c:pt idx="3">
                  <c:v>CSME DIFFA</c:v>
                </c:pt>
                <c:pt idx="4">
                  <c:v>CHR DOSSO</c:v>
                </c:pt>
                <c:pt idx="5">
                  <c:v>CSME DOSSO</c:v>
                </c:pt>
                <c:pt idx="6">
                  <c:v>CHR</c:v>
                </c:pt>
                <c:pt idx="7">
                  <c:v>CSME /MARADI</c:v>
                </c:pt>
                <c:pt idx="8">
                  <c:v>MATERNITE TASSIGUI</c:v>
                </c:pt>
                <c:pt idx="9">
                  <c:v>CHR Tahoua</c:v>
                </c:pt>
                <c:pt idx="10">
                  <c:v>CHR Niamey</c:v>
                </c:pt>
                <c:pt idx="11">
                  <c:v>CSME/TILLABERY</c:v>
                </c:pt>
                <c:pt idx="12">
                  <c:v>CHR/TILLABERY</c:v>
                </c:pt>
                <c:pt idx="13">
                  <c:v> MATERNITE CENTRALE Zinder </c:v>
                </c:pt>
                <c:pt idx="14">
                  <c:v> HNN </c:v>
                </c:pt>
                <c:pt idx="15">
                  <c:v> HNL </c:v>
                </c:pt>
                <c:pt idx="16">
                  <c:v> HNZ </c:v>
                </c:pt>
                <c:pt idx="17">
                  <c:v> MIG </c:v>
                </c:pt>
                <c:pt idx="18">
                  <c:v> CNSR </c:v>
                </c:pt>
                <c:pt idx="19">
                  <c:v> CNRD </c:v>
                </c:pt>
                <c:pt idx="20">
                  <c:v> CNLC </c:v>
                </c:pt>
              </c:strCache>
            </c:strRef>
          </c:cat>
          <c:val>
            <c:numRef>
              <c:f>'Synthese structures hospitalièr'!$F$1:$F$21</c:f>
              <c:numCache>
                <c:formatCode>0.00%</c:formatCode>
                <c:ptCount val="21"/>
                <c:pt idx="0">
                  <c:v>0.21116700401432917</c:v>
                </c:pt>
                <c:pt idx="1">
                  <c:v>0.84295586112162368</c:v>
                </c:pt>
                <c:pt idx="2">
                  <c:v>0.46529556056261934</c:v>
                </c:pt>
                <c:pt idx="3">
                  <c:v>1</c:v>
                </c:pt>
                <c:pt idx="4">
                  <c:v>0.42274014704164664</c:v>
                </c:pt>
                <c:pt idx="5">
                  <c:v>0.56883008820103176</c:v>
                </c:pt>
                <c:pt idx="6">
                  <c:v>0.55936567614261257</c:v>
                </c:pt>
                <c:pt idx="7">
                  <c:v>0.67919902577268243</c:v>
                </c:pt>
                <c:pt idx="8">
                  <c:v>0.52848096407547118</c:v>
                </c:pt>
                <c:pt idx="9">
                  <c:v>0.47600516963759826</c:v>
                </c:pt>
                <c:pt idx="10">
                  <c:v>0.58444516952636671</c:v>
                </c:pt>
                <c:pt idx="11">
                  <c:v>0.52372454249209188</c:v>
                </c:pt>
                <c:pt idx="12">
                  <c:v>1</c:v>
                </c:pt>
                <c:pt idx="13">
                  <c:v>0.57184157122302159</c:v>
                </c:pt>
                <c:pt idx="14">
                  <c:v>0.59194161582304838</c:v>
                </c:pt>
                <c:pt idx="15">
                  <c:v>0.47714811520710682</c:v>
                </c:pt>
                <c:pt idx="16">
                  <c:v>0.41218922012745268</c:v>
                </c:pt>
                <c:pt idx="17">
                  <c:v>0.42632509007344493</c:v>
                </c:pt>
                <c:pt idx="18">
                  <c:v>0.56266839833311533</c:v>
                </c:pt>
                <c:pt idx="19">
                  <c:v>0.79266613636015959</c:v>
                </c:pt>
                <c:pt idx="20">
                  <c:v>0.52829129383929374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17-454F-8A3E-87B15C5BC3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983408"/>
        <c:axId val="1"/>
      </c:barChart>
      <c:catAx>
        <c:axId val="30198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0198340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39807729687246174"/>
          <c:y val="0.92105263157894735"/>
          <c:w val="0.20000018780065712"/>
          <c:h val="5.7894736842105263E-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C48955-5789-4D9A-B2D0-A18D1B8CC9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A1D0696-BB9B-4E3B-9B4F-1886430EB6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3D953-A058-4380-84EC-2788C3617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1B94-8CB2-4527-8D90-1F75DFB936F5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035127-47D2-459E-ABF4-FBB86C7AD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D4B919-D759-4B08-97EC-6E7C53A1B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5CB9-6346-48DE-9F85-BBB3F280E6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8635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6B908F-5400-44FA-A6E9-6CE5A2B52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D75FB9-DBDF-4EF7-957C-DBD9D7CCC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9221683-995B-44C9-8EFE-54C51B196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1B94-8CB2-4527-8D90-1F75DFB936F5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579DBB-6356-4667-BC8C-51FBC24E6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63BD56-2EF9-4A84-9083-172EBC60B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5CB9-6346-48DE-9F85-BBB3F280E6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203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CC150-A865-4A80-9C72-C3F064984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1DED70-5630-4DE6-8E74-05C0A0CF3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EB408A-A78D-49AE-90EF-2C5C24858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1B94-8CB2-4527-8D90-1F75DFB936F5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7CEB14-0E7F-44BA-8406-94CD6B22C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CBAA1D-59E6-454E-BF7E-2553DD619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5CB9-6346-48DE-9F85-BBB3F280E6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559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BC5A8-6F28-403C-838A-711E20E3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42FCD3-2D6F-49C1-A97B-B35CE1445B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9DDE269-16CD-4424-A695-3BC744D36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D784D1-6638-4C17-BAA3-3FEF44F96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1B94-8CB2-4527-8D90-1F75DFB936F5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703BCE5-FCD9-49E9-A1C4-73865BD23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7E7F1FE-8232-4ECA-8F28-6F1F9299E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5CB9-6346-48DE-9F85-BBB3F280E6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7166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E9A4E-7D5A-4DB2-81CB-DC1281A48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784012A-05C5-4548-ACF1-4DC51E628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7E70E58-DC8D-457A-B75C-60024A469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1B09EBF-5752-4240-A524-6CE529EDCA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5A882B-A512-4536-8A42-A6C351E598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02336B5-8F9D-4576-B426-99C4CB17F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1B94-8CB2-4527-8D90-1F75DFB936F5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9F2306A-9C87-453C-AC59-C4D45C25A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7878073-36C4-4473-BC8A-DBFB01FF7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5CB9-6346-48DE-9F85-BBB3F280E6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557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2110E0-5D1C-4532-96A7-A268EC7C6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1FE1205-A4A8-4531-80CA-3237EE3D1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1B94-8CB2-4527-8D90-1F75DFB936F5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F7011D2-E127-46F6-9EC9-BECEA9ECC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6C1ADDF-301B-448B-A0CE-FDCAF3168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5CB9-6346-48DE-9F85-BBB3F280E6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2467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F3053FF-7A5E-4CE9-9DF3-CC8681636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1B94-8CB2-4527-8D90-1F75DFB936F5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539B9C5-B11A-48D7-82FC-4CD691795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4A0B1C-4224-4CE4-A34C-1D856FB1E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5CB9-6346-48DE-9F85-BBB3F280E6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034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524BBF-2EF1-420F-9302-545C06DA4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BA6F14-4CD0-469F-9646-D7C92F143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3E4D956-46AE-4541-B164-5F6C63232B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D4C260-AF6E-4C22-9D8A-288777741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1B94-8CB2-4527-8D90-1F75DFB936F5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845232-EEC3-42E9-8507-D9E6D071D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3CCC30-65DA-4F78-A3BD-42C80FF09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5CB9-6346-48DE-9F85-BBB3F280E6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117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BA3C9A-8629-42F0-9C43-5ACC7BD29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03DAB0C-8F74-4D6B-B017-270B223DBA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6FB7ABB-A6A9-4A35-970F-3E6F2BED58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135906B-79BB-4036-B3D0-4E86B13CB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1B94-8CB2-4527-8D90-1F75DFB936F5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FD70158-B08C-4346-B381-A4F7F8646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B6F373-A1CB-467E-AF30-C492B334B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5CB9-6346-48DE-9F85-BBB3F280E6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197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7648E-95CF-48DD-AE46-36120BDCC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11E4B40-4CE6-42AC-A127-A07B58B774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95EA08-FDEE-4585-B621-C80459735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1B94-8CB2-4527-8D90-1F75DFB936F5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2EB023-B2C8-41F4-B6EE-BF0ADBE12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CE5ADE7-4F35-4EE2-92F6-7B5544F2D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5CB9-6346-48DE-9F85-BBB3F280E6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506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DCE77F7-1331-407D-A04D-60489065EE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83F21CD-0F97-4FFF-A159-7E9C27491B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3066B9-0861-4ECC-A41E-472E493C5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1B94-8CB2-4527-8D90-1F75DFB936F5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C6D799-7A1D-4889-B849-9565E1DBF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4CC3F4-960C-4178-9BDA-CC2A013EF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F5CB9-6346-48DE-9F85-BBB3F280E6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0934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FBD5A42-D155-45D1-AEB8-46CDA3B88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DB8449C-5DB6-4981-9812-75B6499A5A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7251C4-0480-4408-BBA3-C644EE5CA9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71B94-8CB2-4527-8D90-1F75DFB936F5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2F43A1-1B15-4A6A-BEA1-910CD64D32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376780-4EBF-4E57-A326-C5FD138B4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F5CB9-6346-48DE-9F85-BBB3F280E6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3773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D19E6B-1BE2-4F66-97C4-6B47BE2FFB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Analyse des données financières et état des lieux des (dis)fonctionnements du remboursement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AB90D41-731F-4878-9B2D-84883CF1F7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4964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F54673-B3C7-4A14-9459-665C054DD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08374" cy="1325563"/>
          </a:xfrm>
        </p:spPr>
        <p:txBody>
          <a:bodyPr/>
          <a:lstStyle/>
          <a:p>
            <a:r>
              <a:rPr lang="fr-FR" dirty="0"/>
              <a:t>Niveau général de remboursement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6EBAD8BD-0C40-48F1-AFCE-16BC3CBB93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6527732"/>
              </p:ext>
            </p:extLst>
          </p:nvPr>
        </p:nvGraphicFramePr>
        <p:xfrm>
          <a:off x="269286" y="1825625"/>
          <a:ext cx="6114020" cy="4799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A2A5614E-4BBA-42A3-8374-19E2F689E9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1709434"/>
              </p:ext>
            </p:extLst>
          </p:nvPr>
        </p:nvGraphicFramePr>
        <p:xfrm>
          <a:off x="6726698" y="13100"/>
          <a:ext cx="5196016" cy="6612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74689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E65984-89EC-4331-81BE-E33AC115A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D’un système de flux à une gestion de stock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971739-DE5C-4549-A38D-3F7AB706B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09591" cy="4351338"/>
          </a:xfrm>
        </p:spPr>
        <p:txBody>
          <a:bodyPr/>
          <a:lstStyle/>
          <a:p>
            <a:r>
              <a:rPr lang="fr-FR" dirty="0"/>
              <a:t>42,5% des factures remboursées</a:t>
            </a:r>
          </a:p>
          <a:p>
            <a:r>
              <a:rPr lang="fr-FR" dirty="0"/>
              <a:t>51 Milliards de « stock » de factures</a:t>
            </a:r>
          </a:p>
          <a:p>
            <a:r>
              <a:rPr lang="fr-FR" dirty="0"/>
              <a:t>Reconfiguration du système:</a:t>
            </a:r>
          </a:p>
          <a:p>
            <a:pPr marL="0" indent="0">
              <a:buNone/>
            </a:pPr>
            <a:r>
              <a:rPr lang="fr-FR" dirty="0"/>
              <a:t> - d’un système de flux (</a:t>
            </a:r>
            <a:r>
              <a:rPr lang="fr-FR" dirty="0" err="1"/>
              <a:t>rbst</a:t>
            </a:r>
            <a:r>
              <a:rPr lang="fr-FR" dirty="0"/>
              <a:t> Mensuel) </a:t>
            </a:r>
          </a:p>
          <a:p>
            <a:pPr marL="0" indent="0">
              <a:buNone/>
            </a:pPr>
            <a:r>
              <a:rPr lang="fr-FR" dirty="0"/>
              <a:t>- Une gestion de stock d’arriérés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0418D58-C8F9-444B-BBBF-3A0EA4211B6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791" y="2268061"/>
            <a:ext cx="5943600" cy="34664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200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C8BEB7-2775-46ED-9A87-7D1CE1DEA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Au niveau central: les modalités de gestion de la pénurie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271193-FA10-4996-8F96-111FB8347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6C39592B-05BE-4755-8B97-89AE2A792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005457"/>
              </p:ext>
            </p:extLst>
          </p:nvPr>
        </p:nvGraphicFramePr>
        <p:xfrm>
          <a:off x="7456927" y="1608992"/>
          <a:ext cx="4279706" cy="509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1D67FE80-33B1-4BBF-BC99-16C396DDB6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5363666"/>
              </p:ext>
            </p:extLst>
          </p:nvPr>
        </p:nvGraphicFramePr>
        <p:xfrm>
          <a:off x="349349" y="1605817"/>
          <a:ext cx="6897773" cy="5139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52338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8F87DB-B7E8-4AF8-8661-53980FB2B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Des problèmes emboités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AB5D6F-FDFB-4F39-A52C-C13F345DC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Inscriptions budgétaires insuffisantes,</a:t>
            </a:r>
          </a:p>
          <a:p>
            <a:r>
              <a:rPr lang="fr-FR" dirty="0"/>
              <a:t>Des engagements inférieurs aux inscriptions,</a:t>
            </a:r>
          </a:p>
          <a:p>
            <a:r>
              <a:rPr lang="fr-FR" dirty="0"/>
              <a:t>Un décalage entre les engagements proposés par le MSP et les fonds remboursés (pb de concordance des factures),</a:t>
            </a:r>
          </a:p>
          <a:p>
            <a:r>
              <a:rPr lang="fr-FR" dirty="0"/>
              <a:t>Un système de gestion non unifié / non intégré entre MSP – MF- Trésor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6487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9293E1-ADE1-4867-9855-F4AEFA07F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inégalité dans les remboursements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90566-6DFC-4559-84BB-219D16B56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1530" y="1825625"/>
            <a:ext cx="5072270" cy="4351338"/>
          </a:xfrm>
        </p:spPr>
        <p:txBody>
          <a:bodyPr/>
          <a:lstStyle/>
          <a:p>
            <a:r>
              <a:rPr lang="fr-FR" dirty="0"/>
              <a:t>39,73% de remboursement des factures des régions</a:t>
            </a:r>
          </a:p>
          <a:p>
            <a:r>
              <a:rPr lang="fr-FR" dirty="0"/>
              <a:t>50,6% de remboursement des structures nationales</a:t>
            </a:r>
          </a:p>
          <a:p>
            <a:r>
              <a:rPr lang="fr-FR" dirty="0"/>
              <a:t>Une disparité importante des niveau de remboursements entre et au sein des </a:t>
            </a:r>
            <a:r>
              <a:rPr lang="fr-FR" dirty="0" err="1"/>
              <a:t>regions</a:t>
            </a:r>
            <a:r>
              <a:rPr lang="fr-FR" dirty="0"/>
              <a:t>/structures</a:t>
            </a:r>
          </a:p>
          <a:p>
            <a:endParaRPr lang="fr-FR" dirty="0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88C4785E-6082-43FA-AF83-41D1DCC06D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9428035"/>
              </p:ext>
            </p:extLst>
          </p:nvPr>
        </p:nvGraphicFramePr>
        <p:xfrm>
          <a:off x="78502" y="1311966"/>
          <a:ext cx="6017498" cy="5546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34309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0FFC30-A5F9-4B16-9023-D1BEB4BEE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Des logiques d’arbitrage variables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4A7318-164D-424F-94E9-EC24FAF11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165" y="1602683"/>
            <a:ext cx="4953000" cy="4351338"/>
          </a:xfrm>
        </p:spPr>
        <p:txBody>
          <a:bodyPr>
            <a:normAutofit lnSpcReduction="10000"/>
          </a:bodyPr>
          <a:lstStyle/>
          <a:p>
            <a:r>
              <a:rPr lang="fr-FR" dirty="0"/>
              <a:t>Le problème de la clef de répartition des remboursement… 3 logiques concurrentes:</a:t>
            </a:r>
          </a:p>
          <a:p>
            <a:pPr lvl="1"/>
            <a:r>
              <a:rPr lang="fr-FR" dirty="0"/>
              <a:t>« Règle de 3 »: Equité, en fonction des stocks de factures</a:t>
            </a:r>
          </a:p>
          <a:p>
            <a:pPr lvl="1"/>
            <a:r>
              <a:rPr lang="fr-FR" dirty="0"/>
              <a:t>Priorisation des « structures de la gratuité »: MIG, HNN, CSME…</a:t>
            </a:r>
          </a:p>
          <a:p>
            <a:pPr lvl="1"/>
            <a:r>
              <a:rPr lang="fr-FR" dirty="0"/>
              <a:t>Dotation d’un montant fixe par type de structure hospitalière régionale</a:t>
            </a:r>
          </a:p>
          <a:p>
            <a:r>
              <a:rPr lang="fr-FR" dirty="0"/>
              <a:t>Sous remboursement des CSI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7A1B3CA1-DD39-40E0-9A7D-93FC495730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2205455"/>
              </p:ext>
            </p:extLst>
          </p:nvPr>
        </p:nvGraphicFramePr>
        <p:xfrm>
          <a:off x="5791200" y="1364975"/>
          <a:ext cx="6122504" cy="5127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9621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93708D-4A64-40CC-BA04-71DF45FAC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Retour sur quelques facteurs aggravant la pénurie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2869C5-E939-46D1-95BB-B84760625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Consultation + hospitalisation: le risque de double facturation liée au fonctionnement du système de facturation au niveau des hôpitaux,</a:t>
            </a:r>
          </a:p>
          <a:p>
            <a:r>
              <a:rPr lang="fr-FR" dirty="0"/>
              <a:t>La problématique des ristournes: 35% des fonds de la gratuité reversés au agents, un système généralisé?</a:t>
            </a:r>
          </a:p>
          <a:p>
            <a:r>
              <a:rPr lang="fr-FR" dirty="0"/>
              <a:t>Les logiques de « passager clandestin » dans les systèmes de « caisse unique » </a:t>
            </a:r>
          </a:p>
          <a:p>
            <a:r>
              <a:rPr lang="fr-FR" dirty="0"/>
              <a:t>Suivi essentiellement administratif des factures au niveau central comme en périphérie</a:t>
            </a:r>
          </a:p>
          <a:p>
            <a:r>
              <a:rPr lang="fr-FR" dirty="0"/>
              <a:t>Faiblesse de la fréquence des supervisions sur la gestion de la gratuité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4180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B0C00A-BA25-4902-AD51-C9A81E7D7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stratégies locales de gestion de la pénurie 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7CE389-9042-42EB-8E6F-287C47459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Gratuité assurée par:</a:t>
            </a:r>
          </a:p>
          <a:p>
            <a:pPr lvl="1"/>
            <a:r>
              <a:rPr lang="fr-FR" dirty="0"/>
              <a:t>Les remboursements: aléatoires dans leur montants et temporalités,</a:t>
            </a:r>
          </a:p>
          <a:p>
            <a:pPr lvl="1"/>
            <a:r>
              <a:rPr lang="fr-FR" dirty="0"/>
              <a:t>Les dons des partenaires: problème de valorisation et de légitimité de leur sous traction des montants à rembourser</a:t>
            </a:r>
          </a:p>
          <a:p>
            <a:pPr lvl="1"/>
            <a:r>
              <a:rPr lang="fr-FR" dirty="0"/>
              <a:t>Le retour à la tarification de certains actes « gratuits »: l’exemple des examens de laboratoire dans les CSI de type 2</a:t>
            </a:r>
          </a:p>
          <a:p>
            <a:pPr lvl="1"/>
            <a:r>
              <a:rPr lang="fr-FR" dirty="0"/>
              <a:t>Le retour à des ordonnances</a:t>
            </a:r>
          </a:p>
          <a:p>
            <a:pPr lvl="1"/>
            <a:r>
              <a:rPr lang="fr-FR" dirty="0"/>
              <a:t>Le paiement de certains actes/services et les caisses de fonctionnement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8790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590BF3-9B15-4B04-9C0B-8FAB952C9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Quelques pistes de réflexion et étapes clefs pour la refonte de la gratuité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942877-285E-4E59-8D90-4E08AC73F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Retour à un système de tiers payant reposant sur une gestion de flux prenant en compte que 50 à 60% du fonctionnement des structures en périphérie relève du financement des usagers,</a:t>
            </a:r>
          </a:p>
          <a:p>
            <a:r>
              <a:rPr lang="fr-FR" dirty="0"/>
              <a:t>Révision des tarifs</a:t>
            </a:r>
          </a:p>
          <a:p>
            <a:r>
              <a:rPr lang="fr-FR" dirty="0"/>
              <a:t>Evolution du logiciel de facturation des hôpitaux et recyclage des agents</a:t>
            </a:r>
          </a:p>
          <a:p>
            <a:r>
              <a:rPr lang="fr-FR" dirty="0"/>
              <a:t>Solde des créances vis a vis des fournisseurs et abandon des factures non payées aux structures en échange d’une ligne de crédit de reconstituions des stocks de ME</a:t>
            </a:r>
          </a:p>
          <a:p>
            <a:r>
              <a:rPr lang="fr-FR" dirty="0"/>
              <a:t>Sécurisation des fonds remboursés / réduction des ristournes via réorganisation des dépenses en périphérie grâce à une clef de répartition:	</a:t>
            </a:r>
          </a:p>
          <a:p>
            <a:pPr lvl="1"/>
            <a:r>
              <a:rPr lang="fr-FR" dirty="0"/>
              <a:t>10% référence/évacuation et supervisions niveau N+1</a:t>
            </a:r>
          </a:p>
          <a:p>
            <a:pPr lvl="1"/>
            <a:r>
              <a:rPr lang="fr-FR" dirty="0"/>
              <a:t>70% ligne de crédit achat médicament ONPPC</a:t>
            </a:r>
          </a:p>
          <a:p>
            <a:pPr lvl="1"/>
            <a:r>
              <a:rPr lang="fr-FR" dirty="0"/>
              <a:t>15% fonctionnement du centre (petit matériel, salaires…)</a:t>
            </a:r>
          </a:p>
          <a:p>
            <a:pPr lvl="1"/>
            <a:r>
              <a:rPr lang="fr-FR" dirty="0"/>
              <a:t>5% amortissement et investissement</a:t>
            </a:r>
          </a:p>
          <a:p>
            <a:pPr lvl="1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85827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556</Words>
  <Application>Microsoft Office PowerPoint</Application>
  <PresentationFormat>Grand écran</PresentationFormat>
  <Paragraphs>53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Thème Office</vt:lpstr>
      <vt:lpstr>Analyse des données financières et état des lieux des (dis)fonctionnements du remboursement</vt:lpstr>
      <vt:lpstr>Niveau général de remboursement</vt:lpstr>
      <vt:lpstr>D’un système de flux à une gestion de stock</vt:lpstr>
      <vt:lpstr>Au niveau central: les modalités de gestion de la pénurie</vt:lpstr>
      <vt:lpstr>Des problèmes emboités</vt:lpstr>
      <vt:lpstr>Une inégalité dans les remboursements</vt:lpstr>
      <vt:lpstr>Des logiques d’arbitrage variables</vt:lpstr>
      <vt:lpstr>Retour sur quelques facteurs aggravant la pénurie</vt:lpstr>
      <vt:lpstr>Les stratégies locales de gestion de la pénurie </vt:lpstr>
      <vt:lpstr>Quelques pistes de réflexion et étapes clefs pour la refonte de la gratuité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Analyse des données financières et état des lieux des (dis)fonctionnements du remboursement</dc:title>
  <dc:creator>Jean-Francois Caremel</dc:creator>
  <cp:lastModifiedBy>Jean-Francois Caremel</cp:lastModifiedBy>
  <cp:revision>5</cp:revision>
  <dcterms:created xsi:type="dcterms:W3CDTF">2020-02-12T06:41:32Z</dcterms:created>
  <dcterms:modified xsi:type="dcterms:W3CDTF">2020-02-12T07:15:07Z</dcterms:modified>
</cp:coreProperties>
</file>