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32"/>
  </p:notesMasterIdLst>
  <p:handoutMasterIdLst>
    <p:handoutMasterId r:id="rId33"/>
  </p:handoutMasterIdLst>
  <p:sldIdLst>
    <p:sldId id="256" r:id="rId2"/>
    <p:sldId id="381" r:id="rId3"/>
    <p:sldId id="534" r:id="rId4"/>
    <p:sldId id="554" r:id="rId5"/>
    <p:sldId id="532" r:id="rId6"/>
    <p:sldId id="535" r:id="rId7"/>
    <p:sldId id="536" r:id="rId8"/>
    <p:sldId id="537" r:id="rId9"/>
    <p:sldId id="401" r:id="rId10"/>
    <p:sldId id="538" r:id="rId11"/>
    <p:sldId id="464" r:id="rId12"/>
    <p:sldId id="540" r:id="rId13"/>
    <p:sldId id="474" r:id="rId14"/>
    <p:sldId id="478" r:id="rId15"/>
    <p:sldId id="523" r:id="rId16"/>
    <p:sldId id="528" r:id="rId17"/>
    <p:sldId id="480" r:id="rId18"/>
    <p:sldId id="542" r:id="rId19"/>
    <p:sldId id="544" r:id="rId20"/>
    <p:sldId id="545" r:id="rId21"/>
    <p:sldId id="546" r:id="rId22"/>
    <p:sldId id="543" r:id="rId23"/>
    <p:sldId id="547" r:id="rId24"/>
    <p:sldId id="548" r:id="rId25"/>
    <p:sldId id="481" r:id="rId26"/>
    <p:sldId id="549" r:id="rId27"/>
    <p:sldId id="482" r:id="rId28"/>
    <p:sldId id="550" r:id="rId29"/>
    <p:sldId id="555" r:id="rId30"/>
    <p:sldId id="506" r:id="rId3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Gill Sans MT" charset="0"/>
        <a:ea typeface="ＭＳ Ｐゴシック" charset="0"/>
        <a:cs typeface="ＭＳ Ｐゴシック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5" d="100"/>
          <a:sy n="85" d="100"/>
        </p:scale>
        <p:origin x="-936" y="63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85824" y="7556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6"/>
    </p:cViewPr>
  </p:sorterViewPr>
  <p:notesViewPr>
    <p:cSldViewPr snapToGrid="0" snapToObjects="1">
      <p:cViewPr>
        <p:scale>
          <a:sx n="178" d="100"/>
          <a:sy n="178" d="100"/>
        </p:scale>
        <p:origin x="-424" y="20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4071DEA-0FED-4049-866A-4C7E675A4282}" type="doc">
      <dgm:prSet loTypeId="urn:microsoft.com/office/officeart/2009/3/layout/IncreasingArrowsProcess" loCatId="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CF30E2BF-ACE6-7B4D-A4E7-B473D9852597}">
      <dgm:prSet custT="1"/>
      <dgm:spPr/>
      <dgm:t>
        <a:bodyPr/>
        <a:lstStyle/>
        <a:p>
          <a:pPr rtl="0"/>
          <a:r>
            <a:rPr lang="fr-FR" sz="1600" b="1" dirty="0" smtClean="0"/>
            <a:t>Année N</a:t>
          </a:r>
          <a:endParaRPr lang="fr-FR" sz="1600" b="1" dirty="0"/>
        </a:p>
      </dgm:t>
    </dgm:pt>
    <dgm:pt modelId="{6A5CA9BB-AE48-414E-918A-50033D6C8C73}" type="parTrans" cxnId="{CD7F38AA-CA5A-F848-A17C-3FDE801F43D3}">
      <dgm:prSet/>
      <dgm:spPr/>
      <dgm:t>
        <a:bodyPr/>
        <a:lstStyle/>
        <a:p>
          <a:endParaRPr lang="fr-FR"/>
        </a:p>
      </dgm:t>
    </dgm:pt>
    <dgm:pt modelId="{E30AB414-7C54-9149-9043-76389B9AEA2A}" type="sibTrans" cxnId="{CD7F38AA-CA5A-F848-A17C-3FDE801F43D3}">
      <dgm:prSet/>
      <dgm:spPr/>
      <dgm:t>
        <a:bodyPr/>
        <a:lstStyle/>
        <a:p>
          <a:endParaRPr lang="fr-FR"/>
        </a:p>
      </dgm:t>
    </dgm:pt>
    <dgm:pt modelId="{263E97AF-25BB-C842-B738-93E746AD8813}">
      <dgm:prSet custT="1"/>
      <dgm:spPr/>
      <dgm:t>
        <a:bodyPr/>
        <a:lstStyle/>
        <a:p>
          <a:pPr rtl="0"/>
          <a:r>
            <a:rPr lang="fr-FR" sz="1400" b="1" dirty="0" smtClean="0"/>
            <a:t>REPRISE DES GRATUITÉS</a:t>
          </a:r>
          <a:endParaRPr lang="fr-FR" sz="1400" b="1" dirty="0"/>
        </a:p>
      </dgm:t>
    </dgm:pt>
    <dgm:pt modelId="{A635ABC8-B5FA-1748-9B0F-4CDF54384CDF}" type="parTrans" cxnId="{C18FE9B3-8191-034D-B227-8DC2A167568F}">
      <dgm:prSet/>
      <dgm:spPr/>
      <dgm:t>
        <a:bodyPr/>
        <a:lstStyle/>
        <a:p>
          <a:endParaRPr lang="fr-FR"/>
        </a:p>
      </dgm:t>
    </dgm:pt>
    <dgm:pt modelId="{96692463-AE02-6E43-8789-8B0BC8745F83}" type="sibTrans" cxnId="{C18FE9B3-8191-034D-B227-8DC2A167568F}">
      <dgm:prSet/>
      <dgm:spPr/>
      <dgm:t>
        <a:bodyPr/>
        <a:lstStyle/>
        <a:p>
          <a:endParaRPr lang="fr-FR"/>
        </a:p>
      </dgm:t>
    </dgm:pt>
    <dgm:pt modelId="{C970A8F4-0ACB-4843-9876-35F4991BF927}">
      <dgm:prSet custT="1"/>
      <dgm:spPr/>
      <dgm:t>
        <a:bodyPr/>
        <a:lstStyle/>
        <a:p>
          <a:pPr rtl="0"/>
          <a:r>
            <a:rPr lang="fr-FR" sz="1600" b="1" dirty="0" smtClean="0"/>
            <a:t>Année N+1</a:t>
          </a:r>
          <a:endParaRPr lang="fr-FR" sz="1600" b="1" dirty="0"/>
        </a:p>
      </dgm:t>
    </dgm:pt>
    <dgm:pt modelId="{B92C98A1-F9EC-6848-B48F-E573A12D5944}" type="parTrans" cxnId="{7F83AD61-C2C3-8246-A6D3-045D930E912B}">
      <dgm:prSet/>
      <dgm:spPr/>
      <dgm:t>
        <a:bodyPr/>
        <a:lstStyle/>
        <a:p>
          <a:endParaRPr lang="fr-FR"/>
        </a:p>
      </dgm:t>
    </dgm:pt>
    <dgm:pt modelId="{3AF0D403-A71D-9D43-B833-3DCC0F4ACC8C}" type="sibTrans" cxnId="{7F83AD61-C2C3-8246-A6D3-045D930E912B}">
      <dgm:prSet/>
      <dgm:spPr/>
      <dgm:t>
        <a:bodyPr/>
        <a:lstStyle/>
        <a:p>
          <a:endParaRPr lang="fr-FR"/>
        </a:p>
      </dgm:t>
    </dgm:pt>
    <dgm:pt modelId="{C8019D94-F80D-264B-A3A8-11A5F8846561}">
      <dgm:prSet custT="1"/>
      <dgm:spPr/>
      <dgm:t>
        <a:bodyPr/>
        <a:lstStyle/>
        <a:p>
          <a:pPr rtl="0"/>
          <a:r>
            <a:rPr lang="fr-FR" sz="1600" b="1" dirty="0" smtClean="0"/>
            <a:t>Année N+2</a:t>
          </a:r>
          <a:endParaRPr lang="fr-FR" sz="1600" b="1" dirty="0"/>
        </a:p>
      </dgm:t>
    </dgm:pt>
    <dgm:pt modelId="{598C03C4-7A82-BD49-BA01-13AED20CDCFD}" type="parTrans" cxnId="{60790BB2-58B9-EE4E-8D7B-B8C433E67B91}">
      <dgm:prSet/>
      <dgm:spPr/>
      <dgm:t>
        <a:bodyPr/>
        <a:lstStyle/>
        <a:p>
          <a:endParaRPr lang="fr-FR"/>
        </a:p>
      </dgm:t>
    </dgm:pt>
    <dgm:pt modelId="{E089CC6B-3A2D-E44A-8216-474DBD1FC6F3}" type="sibTrans" cxnId="{60790BB2-58B9-EE4E-8D7B-B8C433E67B91}">
      <dgm:prSet/>
      <dgm:spPr/>
      <dgm:t>
        <a:bodyPr/>
        <a:lstStyle/>
        <a:p>
          <a:endParaRPr lang="fr-FR"/>
        </a:p>
      </dgm:t>
    </dgm:pt>
    <dgm:pt modelId="{F76E29CE-7730-D94C-AF12-0FAAE89A5036}">
      <dgm:prSet custT="1"/>
      <dgm:spPr/>
      <dgm:t>
        <a:bodyPr/>
        <a:lstStyle/>
        <a:p>
          <a:pPr rtl="0"/>
          <a:r>
            <a:rPr lang="fr-FR" sz="1400" b="1" dirty="0" smtClean="0"/>
            <a:t>DÉBUT DE PRISE EN CHARGE DES CIBLES IMMATRICULÉES EN Année N </a:t>
          </a:r>
        </a:p>
      </dgm:t>
    </dgm:pt>
    <dgm:pt modelId="{FFC01A1C-F442-054A-B471-62E332A95EFE}" type="parTrans" cxnId="{5AE0EA12-A756-1B46-B6D5-8CCBDD6F5FC0}">
      <dgm:prSet/>
      <dgm:spPr/>
      <dgm:t>
        <a:bodyPr/>
        <a:lstStyle/>
        <a:p>
          <a:endParaRPr lang="fr-FR"/>
        </a:p>
      </dgm:t>
    </dgm:pt>
    <dgm:pt modelId="{75C75086-4B64-A44D-95BD-1BCA5CD315A4}" type="sibTrans" cxnId="{5AE0EA12-A756-1B46-B6D5-8CCBDD6F5FC0}">
      <dgm:prSet/>
      <dgm:spPr/>
      <dgm:t>
        <a:bodyPr/>
        <a:lstStyle/>
        <a:p>
          <a:endParaRPr lang="fr-FR"/>
        </a:p>
      </dgm:t>
    </dgm:pt>
    <dgm:pt modelId="{91F34362-7141-4944-BC70-0835506446D4}">
      <dgm:prSet custT="1"/>
      <dgm:spPr/>
      <dgm:t>
        <a:bodyPr/>
        <a:lstStyle/>
        <a:p>
          <a:pPr rtl="0"/>
          <a:r>
            <a:rPr lang="fr-FR" sz="1400" b="1" dirty="0" smtClean="0"/>
            <a:t>DÉBUT DE PRISE EN CHARGE DES CIBLES IMMATRICULÉES EN Année N + 1 </a:t>
          </a:r>
          <a:endParaRPr lang="fr-FR" sz="1400" b="1" dirty="0"/>
        </a:p>
      </dgm:t>
    </dgm:pt>
    <dgm:pt modelId="{E174C486-1168-F84F-94D9-E45EC10A7CF2}" type="parTrans" cxnId="{96167496-9C5E-8941-B1A1-6805323A1248}">
      <dgm:prSet/>
      <dgm:spPr/>
      <dgm:t>
        <a:bodyPr/>
        <a:lstStyle/>
        <a:p>
          <a:endParaRPr lang="fr-FR"/>
        </a:p>
      </dgm:t>
    </dgm:pt>
    <dgm:pt modelId="{4E82D433-DDA2-7D4D-AB3F-EDA3F182CCA2}" type="sibTrans" cxnId="{96167496-9C5E-8941-B1A1-6805323A1248}">
      <dgm:prSet/>
      <dgm:spPr/>
      <dgm:t>
        <a:bodyPr/>
        <a:lstStyle/>
        <a:p>
          <a:endParaRPr lang="fr-FR"/>
        </a:p>
      </dgm:t>
    </dgm:pt>
    <dgm:pt modelId="{116BEE9F-964F-2B44-8D9A-AF1DBCE368DE}">
      <dgm:prSet custT="1"/>
      <dgm:spPr/>
      <dgm:t>
        <a:bodyPr/>
        <a:lstStyle/>
        <a:p>
          <a:endParaRPr lang="fr-FR" sz="1600" dirty="0" smtClean="0">
            <a:solidFill>
              <a:srgbClr val="967D42"/>
            </a:solidFill>
          </a:endParaRPr>
        </a:p>
      </dgm:t>
    </dgm:pt>
    <dgm:pt modelId="{F432A1EE-89C8-4748-B1C4-A613188AF078}" type="parTrans" cxnId="{F90EADEE-6C11-B649-9ECA-99C81C7B2D2E}">
      <dgm:prSet/>
      <dgm:spPr/>
      <dgm:t>
        <a:bodyPr/>
        <a:lstStyle/>
        <a:p>
          <a:endParaRPr lang="fr-FR"/>
        </a:p>
      </dgm:t>
    </dgm:pt>
    <dgm:pt modelId="{A2D7E6E6-09F8-CF42-B352-82BD06419802}" type="sibTrans" cxnId="{F90EADEE-6C11-B649-9ECA-99C81C7B2D2E}">
      <dgm:prSet/>
      <dgm:spPr/>
      <dgm:t>
        <a:bodyPr/>
        <a:lstStyle/>
        <a:p>
          <a:endParaRPr lang="fr-FR"/>
        </a:p>
      </dgm:t>
    </dgm:pt>
    <dgm:pt modelId="{5431C40F-E51B-5545-92B4-E046B955EB91}">
      <dgm:prSet custT="1"/>
      <dgm:spPr/>
      <dgm:t>
        <a:bodyPr/>
        <a:lstStyle/>
        <a:p>
          <a:r>
            <a:rPr lang="fr-FR" sz="1400" b="1" cap="small" dirty="0" smtClean="0"/>
            <a:t>IMMATRICULATION</a:t>
          </a:r>
        </a:p>
      </dgm:t>
    </dgm:pt>
    <dgm:pt modelId="{AB3CD26C-B899-5342-B3D5-DDE5641120CD}" type="parTrans" cxnId="{73A4BC6F-EC7A-2640-B28C-FFA7CADE9662}">
      <dgm:prSet/>
      <dgm:spPr/>
      <dgm:t>
        <a:bodyPr/>
        <a:lstStyle/>
        <a:p>
          <a:endParaRPr lang="fr-FR"/>
        </a:p>
      </dgm:t>
    </dgm:pt>
    <dgm:pt modelId="{8CBB7591-3474-004E-A3C7-B7BADEBFCFBD}" type="sibTrans" cxnId="{73A4BC6F-EC7A-2640-B28C-FFA7CADE9662}">
      <dgm:prSet/>
      <dgm:spPr/>
      <dgm:t>
        <a:bodyPr/>
        <a:lstStyle/>
        <a:p>
          <a:endParaRPr lang="fr-FR"/>
        </a:p>
      </dgm:t>
    </dgm:pt>
    <dgm:pt modelId="{9FA3648C-354F-484C-8C48-7960BE7FD0D0}">
      <dgm:prSet custT="1"/>
      <dgm:spPr/>
      <dgm:t>
        <a:bodyPr/>
        <a:lstStyle/>
        <a:p>
          <a:r>
            <a:rPr lang="fr-FR" sz="1400" b="0" dirty="0" smtClean="0"/>
            <a:t>Retraités </a:t>
          </a:r>
          <a:r>
            <a:rPr lang="fr-FR" sz="1400" b="0" cap="small" dirty="0" smtClean="0"/>
            <a:t>Carfo/Cnss</a:t>
          </a:r>
          <a:endParaRPr lang="fr-FR" sz="1400" b="0" dirty="0" smtClean="0"/>
        </a:p>
      </dgm:t>
    </dgm:pt>
    <dgm:pt modelId="{5FA1323A-A36F-2C4C-90E2-D1ACB8B40894}" type="parTrans" cxnId="{84D876E8-3FFE-314F-9466-59F88D41087C}">
      <dgm:prSet/>
      <dgm:spPr/>
      <dgm:t>
        <a:bodyPr/>
        <a:lstStyle/>
        <a:p>
          <a:endParaRPr lang="fr-FR"/>
        </a:p>
      </dgm:t>
    </dgm:pt>
    <dgm:pt modelId="{E6D3D2A8-D22F-3D40-9B17-15675656A5FA}" type="sibTrans" cxnId="{84D876E8-3FFE-314F-9466-59F88D41087C}">
      <dgm:prSet/>
      <dgm:spPr/>
      <dgm:t>
        <a:bodyPr/>
        <a:lstStyle/>
        <a:p>
          <a:endParaRPr lang="fr-FR"/>
        </a:p>
      </dgm:t>
    </dgm:pt>
    <dgm:pt modelId="{66AB2C73-2891-C34A-ACAC-79CFDF26989E}">
      <dgm:prSet custT="1"/>
      <dgm:spPr/>
      <dgm:t>
        <a:bodyPr/>
        <a:lstStyle/>
        <a:p>
          <a:r>
            <a:rPr lang="fr-FR" sz="1400" dirty="0" smtClean="0"/>
            <a:t>Retraités</a:t>
          </a:r>
        </a:p>
      </dgm:t>
    </dgm:pt>
    <dgm:pt modelId="{48F1DD75-6423-DA47-AA50-3316F7D64E1A}" type="parTrans" cxnId="{AC0E7C2B-B5F1-2C4A-B7CC-FEB4DA9C508B}">
      <dgm:prSet/>
      <dgm:spPr/>
      <dgm:t>
        <a:bodyPr/>
        <a:lstStyle/>
        <a:p>
          <a:endParaRPr lang="fr-FR"/>
        </a:p>
      </dgm:t>
    </dgm:pt>
    <dgm:pt modelId="{3C8EAD37-B53D-3C41-8369-40C2549441EE}" type="sibTrans" cxnId="{AC0E7C2B-B5F1-2C4A-B7CC-FEB4DA9C508B}">
      <dgm:prSet/>
      <dgm:spPr/>
      <dgm:t>
        <a:bodyPr/>
        <a:lstStyle/>
        <a:p>
          <a:endParaRPr lang="fr-FR"/>
        </a:p>
      </dgm:t>
    </dgm:pt>
    <dgm:pt modelId="{1956A2AB-CB63-6F44-A3D6-C8AE207996B2}">
      <dgm:prSet custT="1"/>
      <dgm:spPr/>
      <dgm:t>
        <a:bodyPr/>
        <a:lstStyle/>
        <a:p>
          <a:r>
            <a:rPr lang="fr-FR" sz="1400" dirty="0" smtClean="0"/>
            <a:t>Partie du secteur informel</a:t>
          </a:r>
        </a:p>
      </dgm:t>
    </dgm:pt>
    <dgm:pt modelId="{86E69625-7E45-D34B-A213-8B1721B11BD6}" type="parTrans" cxnId="{736C4F23-5EF9-E449-A5B4-4979E587B11F}">
      <dgm:prSet/>
      <dgm:spPr/>
      <dgm:t>
        <a:bodyPr/>
        <a:lstStyle/>
        <a:p>
          <a:endParaRPr lang="fr-FR"/>
        </a:p>
      </dgm:t>
    </dgm:pt>
    <dgm:pt modelId="{0D01229F-D7E8-BB4F-81E2-79083215B526}" type="sibTrans" cxnId="{736C4F23-5EF9-E449-A5B4-4979E587B11F}">
      <dgm:prSet/>
      <dgm:spPr/>
      <dgm:t>
        <a:bodyPr/>
        <a:lstStyle/>
        <a:p>
          <a:endParaRPr lang="fr-FR"/>
        </a:p>
      </dgm:t>
    </dgm:pt>
    <dgm:pt modelId="{79F75A60-FB35-9940-A828-FE5457D61DE7}">
      <dgm:prSet custT="1"/>
      <dgm:spPr/>
      <dgm:t>
        <a:bodyPr/>
        <a:lstStyle/>
        <a:p>
          <a:r>
            <a:rPr lang="fr-FR" sz="1400" dirty="0" smtClean="0"/>
            <a:t>Partie du secteur rural agricole</a:t>
          </a:r>
        </a:p>
      </dgm:t>
    </dgm:pt>
    <dgm:pt modelId="{96078D84-C65C-4147-94A3-FED8FA062656}" type="parTrans" cxnId="{E14EE036-A938-6D4C-A1E6-2FDB7C69FAC6}">
      <dgm:prSet/>
      <dgm:spPr/>
      <dgm:t>
        <a:bodyPr/>
        <a:lstStyle/>
        <a:p>
          <a:endParaRPr lang="fr-FR"/>
        </a:p>
      </dgm:t>
    </dgm:pt>
    <dgm:pt modelId="{C13B7672-67AE-1440-8D0A-48EB329D5BEB}" type="sibTrans" cxnId="{E14EE036-A938-6D4C-A1E6-2FDB7C69FAC6}">
      <dgm:prSet/>
      <dgm:spPr/>
      <dgm:t>
        <a:bodyPr/>
        <a:lstStyle/>
        <a:p>
          <a:endParaRPr lang="fr-FR"/>
        </a:p>
      </dgm:t>
    </dgm:pt>
    <dgm:pt modelId="{F797A575-04ED-174A-8BBB-330F68C2BC4F}">
      <dgm:prSet custT="1"/>
      <dgm:spPr/>
      <dgm:t>
        <a:bodyPr/>
        <a:lstStyle/>
        <a:p>
          <a:r>
            <a:rPr lang="fr-FR" sz="1400" dirty="0" smtClean="0"/>
            <a:t> Financement-Contrôles administratifs</a:t>
          </a:r>
          <a:endParaRPr lang="fr-FR" sz="1400" dirty="0"/>
        </a:p>
      </dgm:t>
    </dgm:pt>
    <dgm:pt modelId="{785886F0-BC20-2E49-849F-0D22BE9CCFE2}" type="sibTrans" cxnId="{47FA3C62-9C5F-F24B-A798-38A44DA6E2EE}">
      <dgm:prSet/>
      <dgm:spPr/>
      <dgm:t>
        <a:bodyPr/>
        <a:lstStyle/>
        <a:p>
          <a:endParaRPr lang="fr-FR"/>
        </a:p>
      </dgm:t>
    </dgm:pt>
    <dgm:pt modelId="{3E71D311-BD68-E74E-909B-071631908564}" type="parTrans" cxnId="{47FA3C62-9C5F-F24B-A798-38A44DA6E2EE}">
      <dgm:prSet/>
      <dgm:spPr/>
      <dgm:t>
        <a:bodyPr/>
        <a:lstStyle/>
        <a:p>
          <a:endParaRPr lang="fr-FR"/>
        </a:p>
      </dgm:t>
    </dgm:pt>
    <dgm:pt modelId="{9F2B75CE-9004-1D47-BC2D-67A221FB60E3}">
      <dgm:prSet custT="1"/>
      <dgm:spPr/>
      <dgm:t>
        <a:bodyPr/>
        <a:lstStyle/>
        <a:p>
          <a:r>
            <a:rPr lang="fr-FR" sz="1400" b="1" dirty="0" smtClean="0"/>
            <a:t>IMMATRICULATION</a:t>
          </a:r>
          <a:endParaRPr lang="fr-FR" sz="1400" b="1" dirty="0"/>
        </a:p>
      </dgm:t>
    </dgm:pt>
    <dgm:pt modelId="{5100C84F-43F0-5A45-98B3-7A4CE2409D5A}" type="parTrans" cxnId="{E192DB8E-67DC-8D46-B1F8-A85B4B74CF87}">
      <dgm:prSet/>
      <dgm:spPr/>
      <dgm:t>
        <a:bodyPr/>
        <a:lstStyle/>
        <a:p>
          <a:endParaRPr lang="fr-FR"/>
        </a:p>
      </dgm:t>
    </dgm:pt>
    <dgm:pt modelId="{B0660149-9A92-4349-A399-30844F11D1CC}" type="sibTrans" cxnId="{E192DB8E-67DC-8D46-B1F8-A85B4B74CF87}">
      <dgm:prSet/>
      <dgm:spPr/>
      <dgm:t>
        <a:bodyPr/>
        <a:lstStyle/>
        <a:p>
          <a:endParaRPr lang="fr-FR"/>
        </a:p>
      </dgm:t>
    </dgm:pt>
    <dgm:pt modelId="{BF4205B4-4114-8144-9015-4198A4A24CC2}">
      <dgm:prSet custT="1"/>
      <dgm:spPr/>
      <dgm:t>
        <a:bodyPr/>
        <a:lstStyle/>
        <a:p>
          <a:r>
            <a:rPr lang="fr-FR" sz="1400" b="1" dirty="0" smtClean="0">
              <a:solidFill>
                <a:schemeClr val="bg2">
                  <a:lumMod val="50000"/>
                </a:schemeClr>
              </a:solidFill>
            </a:rPr>
            <a:t>Travailleurs des secteurs structurés</a:t>
          </a:r>
          <a:endParaRPr lang="fr-FR" sz="1400" b="1" cap="small" dirty="0" smtClean="0">
            <a:solidFill>
              <a:schemeClr val="bg2">
                <a:lumMod val="50000"/>
              </a:schemeClr>
            </a:solidFill>
          </a:endParaRPr>
        </a:p>
      </dgm:t>
    </dgm:pt>
    <dgm:pt modelId="{B3C66D69-4D82-2045-8F75-6F404615D59F}" type="parTrans" cxnId="{DA225297-A2CF-7645-9FDB-6C0307B3685A}">
      <dgm:prSet/>
      <dgm:spPr/>
      <dgm:t>
        <a:bodyPr/>
        <a:lstStyle/>
        <a:p>
          <a:endParaRPr lang="fr-FR"/>
        </a:p>
      </dgm:t>
    </dgm:pt>
    <dgm:pt modelId="{169044E8-BA22-CE47-BAF3-15229A98ABF5}" type="sibTrans" cxnId="{DA225297-A2CF-7645-9FDB-6C0307B3685A}">
      <dgm:prSet/>
      <dgm:spPr/>
      <dgm:t>
        <a:bodyPr/>
        <a:lstStyle/>
        <a:p>
          <a:endParaRPr lang="fr-FR"/>
        </a:p>
      </dgm:t>
    </dgm:pt>
    <dgm:pt modelId="{4EF48EEF-5F8E-964D-AA85-C995070F1F4B}">
      <dgm:prSet custT="1"/>
      <dgm:spPr/>
      <dgm:t>
        <a:bodyPr/>
        <a:lstStyle/>
        <a:p>
          <a:r>
            <a:rPr lang="fr-FR" sz="1400" b="0" u="none" dirty="0" smtClean="0"/>
            <a:t>Fonctionnaires civils </a:t>
          </a:r>
          <a:r>
            <a:rPr lang="fr-FR" sz="1400" b="0" u="none" cap="small" dirty="0" smtClean="0"/>
            <a:t>Carfo</a:t>
          </a:r>
        </a:p>
      </dgm:t>
    </dgm:pt>
    <dgm:pt modelId="{DD346DA1-5CE3-1E4A-A70E-0E154C751486}" type="parTrans" cxnId="{DA26A0B7-3EA9-334F-8192-BCEE0C293960}">
      <dgm:prSet/>
      <dgm:spPr/>
      <dgm:t>
        <a:bodyPr/>
        <a:lstStyle/>
        <a:p>
          <a:endParaRPr lang="fr-FR"/>
        </a:p>
      </dgm:t>
    </dgm:pt>
    <dgm:pt modelId="{076708F8-5898-9649-B59F-F73A3AF411C1}" type="sibTrans" cxnId="{DA26A0B7-3EA9-334F-8192-BCEE0C293960}">
      <dgm:prSet/>
      <dgm:spPr/>
      <dgm:t>
        <a:bodyPr/>
        <a:lstStyle/>
        <a:p>
          <a:endParaRPr lang="fr-FR"/>
        </a:p>
      </dgm:t>
    </dgm:pt>
    <dgm:pt modelId="{23DC2871-D97D-A94F-B73F-2E6F266606D2}">
      <dgm:prSet custT="1"/>
      <dgm:spPr/>
      <dgm:t>
        <a:bodyPr/>
        <a:lstStyle/>
        <a:p>
          <a:r>
            <a:rPr lang="fr-FR" sz="1400" b="0" u="none" dirty="0" smtClean="0"/>
            <a:t>Salariés </a:t>
          </a:r>
          <a:r>
            <a:rPr lang="fr-FR" sz="1400" b="0" u="none" cap="small" dirty="0" smtClean="0"/>
            <a:t>Cnss </a:t>
          </a:r>
        </a:p>
      </dgm:t>
    </dgm:pt>
    <dgm:pt modelId="{87FF7218-9AB2-014E-A853-D71A8CC40BF2}" type="parTrans" cxnId="{4F0A2A91-D6D3-6C4A-A62C-A484C79C4DE3}">
      <dgm:prSet/>
      <dgm:spPr/>
      <dgm:t>
        <a:bodyPr/>
        <a:lstStyle/>
        <a:p>
          <a:endParaRPr lang="fr-FR"/>
        </a:p>
      </dgm:t>
    </dgm:pt>
    <dgm:pt modelId="{0379923D-6C73-DB4F-8338-1449D4194A54}" type="sibTrans" cxnId="{4F0A2A91-D6D3-6C4A-A62C-A484C79C4DE3}">
      <dgm:prSet/>
      <dgm:spPr/>
      <dgm:t>
        <a:bodyPr/>
        <a:lstStyle/>
        <a:p>
          <a:endParaRPr lang="fr-FR"/>
        </a:p>
      </dgm:t>
    </dgm:pt>
    <dgm:pt modelId="{2521E1CC-C4EA-D549-B2DD-241A7401AEB5}">
      <dgm:prSet custT="1"/>
      <dgm:spPr/>
      <dgm:t>
        <a:bodyPr/>
        <a:lstStyle/>
        <a:p>
          <a:r>
            <a:rPr lang="fr-FR" sz="1400" dirty="0" smtClean="0"/>
            <a:t>Cibles : enfants ; femmes enceintes ; femmes (dépistage &amp; traitement cancers sein et col de l’utérus)</a:t>
          </a:r>
          <a:endParaRPr lang="fr-FR" sz="1400" dirty="0"/>
        </a:p>
      </dgm:t>
    </dgm:pt>
    <dgm:pt modelId="{1A393C6C-0539-9342-AEE6-FF11188A02FB}" type="parTrans" cxnId="{FC0F53C4-8FDD-9A43-8DB7-4DD3166B927D}">
      <dgm:prSet/>
      <dgm:spPr/>
      <dgm:t>
        <a:bodyPr/>
        <a:lstStyle/>
        <a:p>
          <a:endParaRPr lang="fr-FR"/>
        </a:p>
      </dgm:t>
    </dgm:pt>
    <dgm:pt modelId="{CEFB4F11-4B16-FD4F-B89E-EF61FE26893C}" type="sibTrans" cxnId="{FC0F53C4-8FDD-9A43-8DB7-4DD3166B927D}">
      <dgm:prSet/>
      <dgm:spPr/>
      <dgm:t>
        <a:bodyPr/>
        <a:lstStyle/>
        <a:p>
          <a:endParaRPr lang="fr-FR"/>
        </a:p>
      </dgm:t>
    </dgm:pt>
    <dgm:pt modelId="{891D65CF-348A-B948-8008-13AF472A5757}">
      <dgm:prSet custT="1"/>
      <dgm:spPr/>
      <dgm:t>
        <a:bodyPr/>
        <a:lstStyle/>
        <a:p>
          <a:r>
            <a:rPr lang="fr-FR" sz="1400" b="1" dirty="0" smtClean="0">
              <a:solidFill>
                <a:srgbClr val="967D42"/>
              </a:solidFill>
            </a:rPr>
            <a:t>Mutualistes des 3 districts expérimentaux de l’AMU </a:t>
          </a:r>
          <a:r>
            <a:rPr lang="fr-FR" sz="1400" dirty="0" smtClean="0"/>
            <a:t>(</a:t>
          </a:r>
          <a:r>
            <a:rPr lang="fr-FR" sz="1400" dirty="0" err="1" smtClean="0"/>
            <a:t>Tougan</a:t>
          </a:r>
          <a:r>
            <a:rPr lang="fr-FR" sz="1400" dirty="0" smtClean="0"/>
            <a:t>, </a:t>
          </a:r>
          <a:r>
            <a:rPr lang="fr-FR" sz="1400" dirty="0" err="1" smtClean="0"/>
            <a:t>Séguénéga</a:t>
          </a:r>
          <a:r>
            <a:rPr lang="fr-FR" sz="1400" dirty="0" smtClean="0"/>
            <a:t>, </a:t>
          </a:r>
          <a:r>
            <a:rPr lang="fr-FR" sz="1400" dirty="0" err="1" smtClean="0"/>
            <a:t>Sebba</a:t>
          </a:r>
          <a:r>
            <a:rPr lang="fr-FR" sz="1400" dirty="0" smtClean="0"/>
            <a:t>)</a:t>
          </a:r>
          <a:endParaRPr lang="fr-FR" sz="1400" b="0" u="none" cap="small" dirty="0" smtClean="0"/>
        </a:p>
      </dgm:t>
    </dgm:pt>
    <dgm:pt modelId="{A1716D7A-D5BC-1D4D-B430-662480D4D98A}" type="parTrans" cxnId="{291A7DC2-505B-8844-AB3F-5BE1EF117E14}">
      <dgm:prSet/>
      <dgm:spPr/>
      <dgm:t>
        <a:bodyPr/>
        <a:lstStyle/>
        <a:p>
          <a:endParaRPr lang="fr-FR"/>
        </a:p>
      </dgm:t>
    </dgm:pt>
    <dgm:pt modelId="{AB707C05-29B2-3B4E-9879-4C54025D887A}" type="sibTrans" cxnId="{291A7DC2-505B-8844-AB3F-5BE1EF117E14}">
      <dgm:prSet/>
      <dgm:spPr/>
      <dgm:t>
        <a:bodyPr/>
        <a:lstStyle/>
        <a:p>
          <a:endParaRPr lang="fr-FR"/>
        </a:p>
      </dgm:t>
    </dgm:pt>
    <dgm:pt modelId="{1FEEFD6B-500E-3A47-A208-05F8367CD3A9}">
      <dgm:prSet custT="1"/>
      <dgm:spPr/>
      <dgm:t>
        <a:bodyPr/>
        <a:lstStyle/>
        <a:p>
          <a:pPr rtl="0"/>
          <a:r>
            <a:rPr lang="fr-FR" sz="1400" dirty="0" smtClean="0"/>
            <a:t>Fonctionnaires civils </a:t>
          </a:r>
          <a:r>
            <a:rPr lang="fr-FR" sz="1400" cap="small" dirty="0" smtClean="0"/>
            <a:t>Carfo</a:t>
          </a:r>
        </a:p>
      </dgm:t>
    </dgm:pt>
    <dgm:pt modelId="{F47CC879-214A-CE47-8D70-C978F9101FEC}" type="parTrans" cxnId="{B0E566F9-ED97-5B42-B4FC-D67E1A5FD1ED}">
      <dgm:prSet/>
      <dgm:spPr/>
      <dgm:t>
        <a:bodyPr/>
        <a:lstStyle/>
        <a:p>
          <a:endParaRPr lang="fr-FR"/>
        </a:p>
      </dgm:t>
    </dgm:pt>
    <dgm:pt modelId="{686ECC54-E7F5-F64D-A186-30A57C86A063}" type="sibTrans" cxnId="{B0E566F9-ED97-5B42-B4FC-D67E1A5FD1ED}">
      <dgm:prSet/>
      <dgm:spPr/>
      <dgm:t>
        <a:bodyPr/>
        <a:lstStyle/>
        <a:p>
          <a:endParaRPr lang="fr-FR"/>
        </a:p>
      </dgm:t>
    </dgm:pt>
    <dgm:pt modelId="{B7918538-F842-6E41-B525-D173E0A9804C}">
      <dgm:prSet custT="1"/>
      <dgm:spPr/>
      <dgm:t>
        <a:bodyPr/>
        <a:lstStyle/>
        <a:p>
          <a:pPr rtl="0"/>
          <a:r>
            <a:rPr lang="fr-FR" sz="1400" dirty="0" smtClean="0"/>
            <a:t>Salariés </a:t>
          </a:r>
          <a:r>
            <a:rPr lang="fr-FR" sz="1400" cap="small" dirty="0" smtClean="0"/>
            <a:t>Cnss</a:t>
          </a:r>
        </a:p>
      </dgm:t>
    </dgm:pt>
    <dgm:pt modelId="{31DAA634-AEFE-2948-9006-9AC426544B68}" type="parTrans" cxnId="{5B86C2EA-ADB7-CB47-B82C-CD07E4F68F74}">
      <dgm:prSet/>
      <dgm:spPr/>
      <dgm:t>
        <a:bodyPr/>
        <a:lstStyle/>
        <a:p>
          <a:endParaRPr lang="fr-FR"/>
        </a:p>
      </dgm:t>
    </dgm:pt>
    <dgm:pt modelId="{FB702E18-9DD8-CE45-9772-75F0E85FF3D7}" type="sibTrans" cxnId="{5B86C2EA-ADB7-CB47-B82C-CD07E4F68F74}">
      <dgm:prSet/>
      <dgm:spPr/>
      <dgm:t>
        <a:bodyPr/>
        <a:lstStyle/>
        <a:p>
          <a:endParaRPr lang="fr-FR"/>
        </a:p>
      </dgm:t>
    </dgm:pt>
    <dgm:pt modelId="{11D5A1FE-0E21-6047-9EED-2CABDBDF522D}">
      <dgm:prSet custT="1"/>
      <dgm:spPr/>
      <dgm:t>
        <a:bodyPr/>
        <a:lstStyle/>
        <a:p>
          <a:pPr rtl="0"/>
          <a:r>
            <a:rPr lang="fr-FR" sz="1400" dirty="0" smtClean="0"/>
            <a:t>Mutualistes des Hauts Bassins et de la Boucle du </a:t>
          </a:r>
          <a:r>
            <a:rPr lang="fr-FR" sz="1400" dirty="0" err="1" smtClean="0"/>
            <a:t>Mouhoun</a:t>
          </a:r>
          <a:r>
            <a:rPr lang="fr-FR" sz="1400" dirty="0" smtClean="0"/>
            <a:t> (milieu agricole-secteur informel)</a:t>
          </a:r>
          <a:endParaRPr lang="fr-FR" sz="1400" cap="small" dirty="0" smtClean="0"/>
        </a:p>
      </dgm:t>
    </dgm:pt>
    <dgm:pt modelId="{D15C7CAF-F803-5C43-8AAB-09D015262229}" type="parTrans" cxnId="{C419CFEF-7F6A-654B-9AD4-E41C9900CEA6}">
      <dgm:prSet/>
      <dgm:spPr/>
      <dgm:t>
        <a:bodyPr/>
        <a:lstStyle/>
        <a:p>
          <a:endParaRPr lang="fr-FR"/>
        </a:p>
      </dgm:t>
    </dgm:pt>
    <dgm:pt modelId="{9B57D7C2-3D07-C740-B382-2F66B62B4DE3}" type="sibTrans" cxnId="{C419CFEF-7F6A-654B-9AD4-E41C9900CEA6}">
      <dgm:prSet/>
      <dgm:spPr/>
      <dgm:t>
        <a:bodyPr/>
        <a:lstStyle/>
        <a:p>
          <a:endParaRPr lang="fr-FR"/>
        </a:p>
      </dgm:t>
    </dgm:pt>
    <dgm:pt modelId="{7943F00D-E3EA-204B-AFF9-0B1FE1394C55}">
      <dgm:prSet custT="1"/>
      <dgm:spPr/>
      <dgm:t>
        <a:bodyPr/>
        <a:lstStyle/>
        <a:p>
          <a:r>
            <a:rPr lang="fr-FR" sz="1400" b="0" dirty="0" smtClean="0"/>
            <a:t>Partie du secteur agricole rural (</a:t>
          </a:r>
          <a:r>
            <a:rPr lang="fr-FR" sz="1400" b="0" i="1" dirty="0" smtClean="0"/>
            <a:t>idem</a:t>
          </a:r>
          <a:r>
            <a:rPr lang="fr-FR" sz="1400" b="0" dirty="0" smtClean="0"/>
            <a:t>)</a:t>
          </a:r>
        </a:p>
        <a:p>
          <a:r>
            <a:rPr lang="fr-FR" sz="1400" b="1" u="none" cap="small" dirty="0" smtClean="0">
              <a:solidFill>
                <a:schemeClr val="bg2">
                  <a:lumMod val="50000"/>
                </a:schemeClr>
              </a:solidFill>
            </a:rPr>
            <a:t>Cible : couverture de 30% de la population </a:t>
          </a:r>
          <a:endParaRPr lang="fr-FR" sz="1400" b="1" dirty="0" smtClean="0"/>
        </a:p>
      </dgm:t>
    </dgm:pt>
    <dgm:pt modelId="{3C95A779-04C2-4F4F-91C4-D578D48FEEDE}" type="parTrans" cxnId="{EE2E1591-473B-2044-A2C0-69706CEBB504}">
      <dgm:prSet/>
      <dgm:spPr/>
      <dgm:t>
        <a:bodyPr/>
        <a:lstStyle/>
        <a:p>
          <a:endParaRPr lang="fr-FR"/>
        </a:p>
      </dgm:t>
    </dgm:pt>
    <dgm:pt modelId="{BFA15F7F-3352-494D-B464-AE96A6554779}" type="sibTrans" cxnId="{EE2E1591-473B-2044-A2C0-69706CEBB504}">
      <dgm:prSet/>
      <dgm:spPr/>
      <dgm:t>
        <a:bodyPr/>
        <a:lstStyle/>
        <a:p>
          <a:endParaRPr lang="fr-FR"/>
        </a:p>
      </dgm:t>
    </dgm:pt>
    <dgm:pt modelId="{D36642D6-1C5C-2D4B-80CA-2D604C294D05}">
      <dgm:prSet custT="1"/>
      <dgm:spPr/>
      <dgm:t>
        <a:bodyPr/>
        <a:lstStyle/>
        <a:p>
          <a:pPr rtl="0"/>
          <a:r>
            <a:rPr lang="fr-FR" sz="1400" b="1" dirty="0" smtClean="0"/>
            <a:t>SUITE D’IMMATRICULATION  </a:t>
          </a:r>
          <a:endParaRPr lang="fr-FR" sz="1400" dirty="0" smtClean="0"/>
        </a:p>
      </dgm:t>
    </dgm:pt>
    <dgm:pt modelId="{91C172C7-7693-4242-85C7-DC37E030B620}" type="parTrans" cxnId="{28B1FEE4-437B-AC4F-981E-05F2A0197B42}">
      <dgm:prSet/>
      <dgm:spPr/>
      <dgm:t>
        <a:bodyPr/>
        <a:lstStyle/>
        <a:p>
          <a:endParaRPr lang="fr-FR"/>
        </a:p>
      </dgm:t>
    </dgm:pt>
    <dgm:pt modelId="{7AA31CDF-22AF-C44D-85B7-5A680EE9DC3E}" type="sibTrans" cxnId="{28B1FEE4-437B-AC4F-981E-05F2A0197B42}">
      <dgm:prSet/>
      <dgm:spPr/>
      <dgm:t>
        <a:bodyPr/>
        <a:lstStyle/>
        <a:p>
          <a:endParaRPr lang="fr-FR"/>
        </a:p>
      </dgm:t>
    </dgm:pt>
    <dgm:pt modelId="{F1467B62-2608-174F-9F36-880ABDD9B3DD}">
      <dgm:prSet custT="1"/>
      <dgm:spPr/>
      <dgm:t>
        <a:bodyPr/>
        <a:lstStyle/>
        <a:p>
          <a:r>
            <a:rPr lang="fr-FR" sz="1400" dirty="0" smtClean="0"/>
            <a:t>Partie du secteur informel</a:t>
          </a:r>
        </a:p>
      </dgm:t>
    </dgm:pt>
    <dgm:pt modelId="{940E09A2-1B46-9D40-8687-65E9A5F8C5A7}" type="parTrans" cxnId="{CF8F04E5-AD71-AA4B-B213-2C6E183EC907}">
      <dgm:prSet/>
      <dgm:spPr/>
      <dgm:t>
        <a:bodyPr/>
        <a:lstStyle/>
        <a:p>
          <a:endParaRPr lang="fr-FR"/>
        </a:p>
      </dgm:t>
    </dgm:pt>
    <dgm:pt modelId="{190548B0-CAB4-214E-81CD-950B6B7FA287}" type="sibTrans" cxnId="{CF8F04E5-AD71-AA4B-B213-2C6E183EC907}">
      <dgm:prSet/>
      <dgm:spPr/>
      <dgm:t>
        <a:bodyPr/>
        <a:lstStyle/>
        <a:p>
          <a:endParaRPr lang="fr-FR"/>
        </a:p>
      </dgm:t>
    </dgm:pt>
    <dgm:pt modelId="{47E0DDC0-B2EA-194E-A7C2-4C6F4FFFECD8}">
      <dgm:prSet custT="1"/>
      <dgm:spPr/>
      <dgm:t>
        <a:bodyPr/>
        <a:lstStyle/>
        <a:p>
          <a:r>
            <a:rPr lang="fr-FR" sz="1400" dirty="0" smtClean="0"/>
            <a:t>Partie du secteur rural agricole</a:t>
          </a:r>
        </a:p>
      </dgm:t>
    </dgm:pt>
    <dgm:pt modelId="{6374BE57-B931-F24F-B9D0-9D29E47E0859}" type="parTrans" cxnId="{D211C2FF-2E53-264F-8A9E-EBB88CB8164C}">
      <dgm:prSet/>
      <dgm:spPr/>
      <dgm:t>
        <a:bodyPr/>
        <a:lstStyle/>
        <a:p>
          <a:endParaRPr lang="fr-FR"/>
        </a:p>
      </dgm:t>
    </dgm:pt>
    <dgm:pt modelId="{C1F0A30C-2E48-0D4D-ABEA-14246A627ED1}" type="sibTrans" cxnId="{D211C2FF-2E53-264F-8A9E-EBB88CB8164C}">
      <dgm:prSet/>
      <dgm:spPr/>
      <dgm:t>
        <a:bodyPr/>
        <a:lstStyle/>
        <a:p>
          <a:endParaRPr lang="fr-FR"/>
        </a:p>
      </dgm:t>
    </dgm:pt>
    <dgm:pt modelId="{49CF3E8B-07AF-4146-87E0-2FEAFBE78EC0}">
      <dgm:prSet custT="1"/>
      <dgm:spPr/>
      <dgm:t>
        <a:bodyPr/>
        <a:lstStyle/>
        <a:p>
          <a:endParaRPr lang="fr-FR" sz="1400" dirty="0" smtClean="0"/>
        </a:p>
      </dgm:t>
    </dgm:pt>
    <dgm:pt modelId="{51D321A9-3F1E-B443-BCDD-833AD1EAC3B7}" type="parTrans" cxnId="{4DD9BB12-A832-1447-A8D1-30BC6F202152}">
      <dgm:prSet/>
      <dgm:spPr/>
      <dgm:t>
        <a:bodyPr/>
        <a:lstStyle/>
        <a:p>
          <a:endParaRPr lang="fr-FR"/>
        </a:p>
      </dgm:t>
    </dgm:pt>
    <dgm:pt modelId="{47F8D219-B5D9-7C4B-9483-C3AFB8A17A7D}" type="sibTrans" cxnId="{4DD9BB12-A832-1447-A8D1-30BC6F202152}">
      <dgm:prSet/>
      <dgm:spPr/>
      <dgm:t>
        <a:bodyPr/>
        <a:lstStyle/>
        <a:p>
          <a:endParaRPr lang="fr-FR"/>
        </a:p>
      </dgm:t>
    </dgm:pt>
    <dgm:pt modelId="{F926C18C-756C-B545-969C-4E08A1B32CB3}">
      <dgm:prSet custT="1"/>
      <dgm:spPr/>
      <dgm:t>
        <a:bodyPr/>
        <a:lstStyle/>
        <a:p>
          <a:r>
            <a:rPr lang="fr-FR" sz="1400" dirty="0" smtClean="0"/>
            <a:t>Indigents (sur base ciblage SP CNPS)</a:t>
          </a:r>
        </a:p>
      </dgm:t>
    </dgm:pt>
    <dgm:pt modelId="{2F1491A5-6BAA-1A42-9918-F406BA72B8BB}" type="parTrans" cxnId="{5D7CC0FA-67E8-8D4A-8EAD-586AB0BB4B76}">
      <dgm:prSet/>
      <dgm:spPr/>
      <dgm:t>
        <a:bodyPr/>
        <a:lstStyle/>
        <a:p>
          <a:endParaRPr lang="fr-FR"/>
        </a:p>
      </dgm:t>
    </dgm:pt>
    <dgm:pt modelId="{20AC7C71-E0B3-E44E-943E-7EE2AB707AA6}" type="sibTrans" cxnId="{5D7CC0FA-67E8-8D4A-8EAD-586AB0BB4B76}">
      <dgm:prSet/>
      <dgm:spPr/>
      <dgm:t>
        <a:bodyPr/>
        <a:lstStyle/>
        <a:p>
          <a:endParaRPr lang="fr-FR"/>
        </a:p>
      </dgm:t>
    </dgm:pt>
    <dgm:pt modelId="{B2C89F4C-A151-4041-B324-67AD1839CF66}">
      <dgm:prSet custT="1"/>
      <dgm:spPr/>
      <dgm:t>
        <a:bodyPr/>
        <a:lstStyle/>
        <a:p>
          <a:r>
            <a:rPr lang="fr-FR" sz="1400" b="0" dirty="0" smtClean="0"/>
            <a:t>Partie du secteur informel (sur base mutualiste)</a:t>
          </a:r>
        </a:p>
      </dgm:t>
    </dgm:pt>
    <dgm:pt modelId="{31B340C3-BDE3-1E43-B6ED-7F99323D2E1D}" type="parTrans" cxnId="{DAD0BD00-22BD-1F4E-B129-FBDFAFCC39EC}">
      <dgm:prSet/>
      <dgm:spPr/>
      <dgm:t>
        <a:bodyPr/>
        <a:lstStyle/>
        <a:p>
          <a:endParaRPr lang="fr-FR"/>
        </a:p>
      </dgm:t>
    </dgm:pt>
    <dgm:pt modelId="{ECF51039-BE55-F044-8552-229A3D09A18F}" type="sibTrans" cxnId="{DAD0BD00-22BD-1F4E-B129-FBDFAFCC39EC}">
      <dgm:prSet/>
      <dgm:spPr/>
      <dgm:t>
        <a:bodyPr/>
        <a:lstStyle/>
        <a:p>
          <a:endParaRPr lang="fr-FR"/>
        </a:p>
      </dgm:t>
    </dgm:pt>
    <dgm:pt modelId="{53477A65-A5BB-BA4F-B0E7-B2ED18AFA2D2}">
      <dgm:prSet custT="1"/>
      <dgm:spPr/>
      <dgm:t>
        <a:bodyPr/>
        <a:lstStyle/>
        <a:p>
          <a:pPr rtl="0"/>
          <a:r>
            <a:rPr lang="fr-FR" sz="1400" dirty="0" smtClean="0"/>
            <a:t>Indépendants </a:t>
          </a:r>
          <a:r>
            <a:rPr lang="fr-FR" sz="1400" cap="small" dirty="0" smtClean="0"/>
            <a:t>Cnss</a:t>
          </a:r>
        </a:p>
      </dgm:t>
    </dgm:pt>
    <dgm:pt modelId="{D17286D0-8BCB-AF41-9591-A8EB84F4A3F0}" type="parTrans" cxnId="{5E37C5F3-3F2E-2F41-AC9B-D711590DED4F}">
      <dgm:prSet/>
      <dgm:spPr/>
      <dgm:t>
        <a:bodyPr/>
        <a:lstStyle/>
        <a:p>
          <a:endParaRPr lang="fr-FR"/>
        </a:p>
      </dgm:t>
    </dgm:pt>
    <dgm:pt modelId="{0F216425-075B-AF44-9008-2B0FF263EABD}" type="sibTrans" cxnId="{5E37C5F3-3F2E-2F41-AC9B-D711590DED4F}">
      <dgm:prSet/>
      <dgm:spPr/>
      <dgm:t>
        <a:bodyPr/>
        <a:lstStyle/>
        <a:p>
          <a:endParaRPr lang="fr-FR"/>
        </a:p>
      </dgm:t>
    </dgm:pt>
    <dgm:pt modelId="{07511778-B78A-2340-8A6B-34828FBE02FA}">
      <dgm:prSet custT="1"/>
      <dgm:spPr/>
      <dgm:t>
        <a:bodyPr/>
        <a:lstStyle/>
        <a:p>
          <a:pPr rtl="0"/>
          <a:r>
            <a:rPr lang="fr-FR" sz="1400" dirty="0" smtClean="0"/>
            <a:t>Magistrats </a:t>
          </a:r>
          <a:r>
            <a:rPr lang="fr-FR" sz="1400" cap="small" dirty="0" smtClean="0"/>
            <a:t>Carfo</a:t>
          </a:r>
        </a:p>
      </dgm:t>
    </dgm:pt>
    <dgm:pt modelId="{3E6B7E60-F84E-8C41-8B1E-B92573B93ED4}" type="parTrans" cxnId="{F90D4A13-A956-A940-8529-402F5C61553A}">
      <dgm:prSet/>
      <dgm:spPr/>
      <dgm:t>
        <a:bodyPr/>
        <a:lstStyle/>
        <a:p>
          <a:endParaRPr lang="fr-FR"/>
        </a:p>
      </dgm:t>
    </dgm:pt>
    <dgm:pt modelId="{D16AA573-7E3D-164C-B234-9651271A6F04}" type="sibTrans" cxnId="{F90D4A13-A956-A940-8529-402F5C61553A}">
      <dgm:prSet/>
      <dgm:spPr/>
      <dgm:t>
        <a:bodyPr/>
        <a:lstStyle/>
        <a:p>
          <a:endParaRPr lang="fr-FR"/>
        </a:p>
      </dgm:t>
    </dgm:pt>
    <dgm:pt modelId="{00346067-5E6E-304C-8315-50395DB44103}">
      <dgm:prSet custT="1"/>
      <dgm:spPr/>
      <dgm:t>
        <a:bodyPr/>
        <a:lstStyle/>
        <a:p>
          <a:pPr rtl="0"/>
          <a:r>
            <a:rPr lang="fr-FR" sz="1400" dirty="0" smtClean="0"/>
            <a:t>Magistrats </a:t>
          </a:r>
          <a:r>
            <a:rPr lang="fr-FR" sz="1400" cap="small" dirty="0" smtClean="0"/>
            <a:t>Carfo</a:t>
          </a:r>
          <a:endParaRPr lang="fr-FR" sz="1400" b="0" u="none" cap="small" dirty="0" smtClean="0"/>
        </a:p>
      </dgm:t>
    </dgm:pt>
    <dgm:pt modelId="{9E20B9D2-1987-0A4A-8070-DCC490442718}" type="parTrans" cxnId="{086C4460-912B-AD43-B1CD-89264F5D9B89}">
      <dgm:prSet/>
      <dgm:spPr/>
      <dgm:t>
        <a:bodyPr/>
        <a:lstStyle/>
        <a:p>
          <a:endParaRPr lang="fr-FR"/>
        </a:p>
      </dgm:t>
    </dgm:pt>
    <dgm:pt modelId="{50487953-AA60-814F-9792-E6E9193C32DC}" type="sibTrans" cxnId="{086C4460-912B-AD43-B1CD-89264F5D9B89}">
      <dgm:prSet/>
      <dgm:spPr/>
      <dgm:t>
        <a:bodyPr/>
        <a:lstStyle/>
        <a:p>
          <a:endParaRPr lang="fr-FR"/>
        </a:p>
      </dgm:t>
    </dgm:pt>
    <dgm:pt modelId="{F4536DA6-AC3F-814E-B1E7-FDEF76FB61B1}">
      <dgm:prSet custT="1"/>
      <dgm:spPr/>
      <dgm:t>
        <a:bodyPr/>
        <a:lstStyle/>
        <a:p>
          <a:pPr rtl="0"/>
          <a:r>
            <a:rPr lang="fr-FR" sz="1400" dirty="0" smtClean="0"/>
            <a:t>Indépendants </a:t>
          </a:r>
          <a:r>
            <a:rPr lang="fr-FR" sz="1400" cap="small" dirty="0" smtClean="0"/>
            <a:t>Cnss</a:t>
          </a:r>
          <a:endParaRPr lang="fr-FR" sz="1400" b="0" u="none" cap="small" dirty="0" smtClean="0"/>
        </a:p>
      </dgm:t>
    </dgm:pt>
    <dgm:pt modelId="{1F750C7E-CE52-3A4B-99BB-E408CEB65248}" type="parTrans" cxnId="{5746887C-2219-194D-B41B-C8F57310D8A4}">
      <dgm:prSet/>
      <dgm:spPr/>
      <dgm:t>
        <a:bodyPr/>
        <a:lstStyle/>
        <a:p>
          <a:endParaRPr lang="fr-FR"/>
        </a:p>
      </dgm:t>
    </dgm:pt>
    <dgm:pt modelId="{85232781-FAEC-054B-B974-035EF5CFA5FD}" type="sibTrans" cxnId="{5746887C-2219-194D-B41B-C8F57310D8A4}">
      <dgm:prSet/>
      <dgm:spPr/>
      <dgm:t>
        <a:bodyPr/>
        <a:lstStyle/>
        <a:p>
          <a:endParaRPr lang="fr-FR"/>
        </a:p>
      </dgm:t>
    </dgm:pt>
    <dgm:pt modelId="{50E61BED-81FA-7140-A921-580A9EEE62B2}">
      <dgm:prSet custT="1"/>
      <dgm:spPr/>
      <dgm:t>
        <a:bodyPr/>
        <a:lstStyle/>
        <a:p>
          <a:r>
            <a:rPr lang="fr-FR" sz="1400" u="none" dirty="0" smtClean="0"/>
            <a:t>Personnes âgées indigentes (mesures gouvernementales nouvelles)</a:t>
          </a:r>
          <a:endParaRPr lang="fr-FR" sz="1400" dirty="0" smtClean="0"/>
        </a:p>
      </dgm:t>
    </dgm:pt>
    <dgm:pt modelId="{1256E495-BE9A-A541-A6EF-E845652E3D0E}" type="parTrans" cxnId="{4733DC96-A5D8-8047-9276-8F53CF2BDCD4}">
      <dgm:prSet/>
      <dgm:spPr/>
      <dgm:t>
        <a:bodyPr/>
        <a:lstStyle/>
        <a:p>
          <a:endParaRPr lang="fr-FR"/>
        </a:p>
      </dgm:t>
    </dgm:pt>
    <dgm:pt modelId="{B85970F1-44BB-3145-BDD2-6F9D80E35951}" type="sibTrans" cxnId="{4733DC96-A5D8-8047-9276-8F53CF2BDCD4}">
      <dgm:prSet/>
      <dgm:spPr/>
      <dgm:t>
        <a:bodyPr/>
        <a:lstStyle/>
        <a:p>
          <a:endParaRPr lang="fr-FR"/>
        </a:p>
      </dgm:t>
    </dgm:pt>
    <dgm:pt modelId="{C59618BA-65CA-8C43-B3F7-25D7AFD13A6C}">
      <dgm:prSet custT="1"/>
      <dgm:spPr/>
      <dgm:t>
        <a:bodyPr/>
        <a:lstStyle/>
        <a:p>
          <a:r>
            <a:rPr lang="fr-FR" sz="1400" u="none" dirty="0" smtClean="0"/>
            <a:t>Handicapés</a:t>
          </a:r>
          <a:endParaRPr lang="fr-FR" sz="1400" b="0" u="none" cap="small" dirty="0" smtClean="0"/>
        </a:p>
      </dgm:t>
    </dgm:pt>
    <dgm:pt modelId="{8E7A04EE-28F3-AD43-882B-7662D7460C34}" type="parTrans" cxnId="{B7784D72-45A5-724E-A9FA-A584613A0C32}">
      <dgm:prSet/>
      <dgm:spPr/>
      <dgm:t>
        <a:bodyPr/>
        <a:lstStyle/>
        <a:p>
          <a:endParaRPr lang="fr-FR"/>
        </a:p>
      </dgm:t>
    </dgm:pt>
    <dgm:pt modelId="{FEAE1862-FDF3-884B-A432-96D1041A211A}" type="sibTrans" cxnId="{B7784D72-45A5-724E-A9FA-A584613A0C32}">
      <dgm:prSet/>
      <dgm:spPr/>
      <dgm:t>
        <a:bodyPr/>
        <a:lstStyle/>
        <a:p>
          <a:endParaRPr lang="fr-FR"/>
        </a:p>
      </dgm:t>
    </dgm:pt>
    <dgm:pt modelId="{2F098EA9-4F96-7242-B740-F88D025B8D9E}">
      <dgm:prSet custT="1"/>
      <dgm:spPr/>
      <dgm:t>
        <a:bodyPr/>
        <a:lstStyle/>
        <a:p>
          <a:pPr rtl="0"/>
          <a:r>
            <a:rPr lang="fr-FR" sz="1400" b="1" dirty="0" smtClean="0">
              <a:solidFill>
                <a:srgbClr val="948A54"/>
              </a:solidFill>
            </a:rPr>
            <a:t>Mutualistes des Hauts Bassins et de la Boucle du </a:t>
          </a:r>
          <a:r>
            <a:rPr lang="fr-FR" sz="1400" b="1" dirty="0" err="1" smtClean="0">
              <a:solidFill>
                <a:srgbClr val="948A54"/>
              </a:solidFill>
            </a:rPr>
            <a:t>Mouhoun</a:t>
          </a:r>
          <a:r>
            <a:rPr lang="fr-FR" sz="1400" b="1" dirty="0" smtClean="0">
              <a:solidFill>
                <a:srgbClr val="948A54"/>
              </a:solidFill>
            </a:rPr>
            <a:t> </a:t>
          </a:r>
          <a:r>
            <a:rPr lang="fr-FR" sz="1400" dirty="0" smtClean="0">
              <a:solidFill>
                <a:srgbClr val="948A54"/>
              </a:solidFill>
            </a:rPr>
            <a:t>:</a:t>
          </a:r>
          <a:endParaRPr lang="fr-FR" sz="1400" b="0" u="none" cap="small" dirty="0" smtClean="0"/>
        </a:p>
      </dgm:t>
    </dgm:pt>
    <dgm:pt modelId="{82484376-2616-A049-BBBC-8D1816CA996B}" type="parTrans" cxnId="{6AFEFF57-7845-594D-828F-CA6A1CE1778E}">
      <dgm:prSet/>
      <dgm:spPr/>
      <dgm:t>
        <a:bodyPr/>
        <a:lstStyle/>
        <a:p>
          <a:endParaRPr lang="fr-FR"/>
        </a:p>
      </dgm:t>
    </dgm:pt>
    <dgm:pt modelId="{0BCBF448-1B7D-CC4D-833F-1F1EEC605A41}" type="sibTrans" cxnId="{6AFEFF57-7845-594D-828F-CA6A1CE1778E}">
      <dgm:prSet/>
      <dgm:spPr/>
      <dgm:t>
        <a:bodyPr/>
        <a:lstStyle/>
        <a:p>
          <a:endParaRPr lang="fr-FR"/>
        </a:p>
      </dgm:t>
    </dgm:pt>
    <dgm:pt modelId="{B09E6D65-66FC-D847-97B8-AEB52B4C113C}">
      <dgm:prSet custT="1"/>
      <dgm:spPr/>
      <dgm:t>
        <a:bodyPr/>
        <a:lstStyle/>
        <a:p>
          <a:pPr rtl="0"/>
          <a:r>
            <a:rPr lang="fr-FR" sz="1400" dirty="0" smtClean="0"/>
            <a:t>secteur agricole</a:t>
          </a:r>
          <a:endParaRPr lang="fr-FR" sz="1400" b="0" u="none" cap="small" dirty="0" smtClean="0"/>
        </a:p>
      </dgm:t>
    </dgm:pt>
    <dgm:pt modelId="{EC30FDED-21BC-B344-BFAD-4C2B1795E01A}" type="parTrans" cxnId="{3835CADB-0D55-8E4B-8482-D4CDCA00D8C0}">
      <dgm:prSet/>
      <dgm:spPr/>
      <dgm:t>
        <a:bodyPr/>
        <a:lstStyle/>
        <a:p>
          <a:endParaRPr lang="fr-FR"/>
        </a:p>
      </dgm:t>
    </dgm:pt>
    <dgm:pt modelId="{4013F39B-A464-7D49-8919-960C58EA2B31}" type="sibTrans" cxnId="{3835CADB-0D55-8E4B-8482-D4CDCA00D8C0}">
      <dgm:prSet/>
      <dgm:spPr/>
      <dgm:t>
        <a:bodyPr/>
        <a:lstStyle/>
        <a:p>
          <a:endParaRPr lang="fr-FR"/>
        </a:p>
      </dgm:t>
    </dgm:pt>
    <dgm:pt modelId="{8548C478-CB02-5A41-BE6E-87C481ADC22F}">
      <dgm:prSet custT="1"/>
      <dgm:spPr/>
      <dgm:t>
        <a:bodyPr/>
        <a:lstStyle/>
        <a:p>
          <a:pPr rtl="0"/>
          <a:r>
            <a:rPr lang="fr-FR" sz="1400" dirty="0" smtClean="0"/>
            <a:t>secteur informel</a:t>
          </a:r>
          <a:endParaRPr lang="fr-FR" sz="1400" b="0" u="none" cap="small" dirty="0" smtClean="0"/>
        </a:p>
      </dgm:t>
    </dgm:pt>
    <dgm:pt modelId="{B4350F10-975D-B74B-BBE2-54315509A6D9}" type="parTrans" cxnId="{F164AFC6-35AA-BF42-A46D-8EA41CD88ACB}">
      <dgm:prSet/>
      <dgm:spPr/>
      <dgm:t>
        <a:bodyPr/>
        <a:lstStyle/>
        <a:p>
          <a:endParaRPr lang="fr-FR"/>
        </a:p>
      </dgm:t>
    </dgm:pt>
    <dgm:pt modelId="{05468669-AD97-484B-8D17-C1058994D15F}" type="sibTrans" cxnId="{F164AFC6-35AA-BF42-A46D-8EA41CD88ACB}">
      <dgm:prSet/>
      <dgm:spPr/>
      <dgm:t>
        <a:bodyPr/>
        <a:lstStyle/>
        <a:p>
          <a:endParaRPr lang="fr-FR"/>
        </a:p>
      </dgm:t>
    </dgm:pt>
    <dgm:pt modelId="{4FD715E5-E5B8-6A40-8D86-37C9A15D94DE}">
      <dgm:prSet custT="1"/>
      <dgm:spPr/>
      <dgm:t>
        <a:bodyPr/>
        <a:lstStyle/>
        <a:p>
          <a:endParaRPr lang="fr-FR" sz="1600" b="0" u="none" cap="small" dirty="0" smtClean="0"/>
        </a:p>
      </dgm:t>
    </dgm:pt>
    <dgm:pt modelId="{CE5E9A6B-CB40-194D-BC70-EFF77FF083A8}" type="parTrans" cxnId="{9784D296-41F5-0B43-844D-BA2E637AB52E}">
      <dgm:prSet/>
      <dgm:spPr/>
      <dgm:t>
        <a:bodyPr/>
        <a:lstStyle/>
        <a:p>
          <a:endParaRPr lang="fr-FR"/>
        </a:p>
      </dgm:t>
    </dgm:pt>
    <dgm:pt modelId="{343B8966-13BF-F144-A464-193516D4C8EE}" type="sibTrans" cxnId="{9784D296-41F5-0B43-844D-BA2E637AB52E}">
      <dgm:prSet/>
      <dgm:spPr/>
      <dgm:t>
        <a:bodyPr/>
        <a:lstStyle/>
        <a:p>
          <a:endParaRPr lang="fr-FR"/>
        </a:p>
      </dgm:t>
    </dgm:pt>
    <dgm:pt modelId="{13D5CBD5-4F5D-8140-A2C0-3A5FA3E198E8}">
      <dgm:prSet custT="1"/>
      <dgm:spPr/>
      <dgm:t>
        <a:bodyPr/>
        <a:lstStyle/>
        <a:p>
          <a:r>
            <a:rPr lang="fr-FR" sz="1400" b="1" u="none" cap="small" dirty="0" smtClean="0">
              <a:solidFill>
                <a:schemeClr val="bg2">
                  <a:lumMod val="50000"/>
                </a:schemeClr>
              </a:solidFill>
            </a:rPr>
            <a:t>Cible : couverture de 50% de la population </a:t>
          </a:r>
        </a:p>
      </dgm:t>
    </dgm:pt>
    <dgm:pt modelId="{48E99BB8-2A67-0042-8191-D20C9FC7000B}" type="sibTrans" cxnId="{1DA7DCC8-F35C-734C-9DA7-0C9D4DFD2281}">
      <dgm:prSet/>
      <dgm:spPr/>
      <dgm:t>
        <a:bodyPr/>
        <a:lstStyle/>
        <a:p>
          <a:endParaRPr lang="fr-FR"/>
        </a:p>
      </dgm:t>
    </dgm:pt>
    <dgm:pt modelId="{99CBA4FC-9C4B-3F48-9044-DFAC6BB19D09}" type="parTrans" cxnId="{1DA7DCC8-F35C-734C-9DA7-0C9D4DFD2281}">
      <dgm:prSet/>
      <dgm:spPr/>
      <dgm:t>
        <a:bodyPr/>
        <a:lstStyle/>
        <a:p>
          <a:endParaRPr lang="fr-FR"/>
        </a:p>
      </dgm:t>
    </dgm:pt>
    <dgm:pt modelId="{B911E1DD-1D74-3343-84AA-D4FEF3585EA2}">
      <dgm:prSet custT="1"/>
      <dgm:spPr/>
      <dgm:t>
        <a:bodyPr/>
        <a:lstStyle/>
        <a:p>
          <a:pPr rtl="0"/>
          <a:r>
            <a:rPr lang="fr-FR" sz="1400" dirty="0" smtClean="0"/>
            <a:t>Mutualistes des 3 districts expérimentaux de l’AMU</a:t>
          </a:r>
          <a:endParaRPr lang="fr-FR" sz="1400" cap="small" dirty="0" smtClean="0"/>
        </a:p>
      </dgm:t>
    </dgm:pt>
    <dgm:pt modelId="{C7EBC7CF-5760-FB46-A1EE-BC6D75596777}" type="parTrans" cxnId="{59CB5355-7C77-4A46-A1C3-7F6D03B8CEE8}">
      <dgm:prSet/>
      <dgm:spPr/>
      <dgm:t>
        <a:bodyPr/>
        <a:lstStyle/>
        <a:p>
          <a:endParaRPr lang="fr-FR"/>
        </a:p>
      </dgm:t>
    </dgm:pt>
    <dgm:pt modelId="{7589F214-150D-F040-82AB-3CC72170165E}" type="sibTrans" cxnId="{59CB5355-7C77-4A46-A1C3-7F6D03B8CEE8}">
      <dgm:prSet/>
      <dgm:spPr/>
      <dgm:t>
        <a:bodyPr/>
        <a:lstStyle/>
        <a:p>
          <a:endParaRPr lang="fr-FR"/>
        </a:p>
      </dgm:t>
    </dgm:pt>
    <dgm:pt modelId="{551774E1-2CD6-434A-96B9-1788634BBC9D}">
      <dgm:prSet custT="1"/>
      <dgm:spPr/>
      <dgm:t>
        <a:bodyPr/>
        <a:lstStyle/>
        <a:p>
          <a:pPr rtl="0"/>
          <a:endParaRPr lang="fr-FR" sz="1400" cap="small" dirty="0" smtClean="0"/>
        </a:p>
      </dgm:t>
    </dgm:pt>
    <dgm:pt modelId="{2185D9BF-0691-C14D-93DF-BAABEE372AD8}" type="parTrans" cxnId="{7C563228-4758-8D47-89BC-B51D545FCCC4}">
      <dgm:prSet/>
      <dgm:spPr/>
      <dgm:t>
        <a:bodyPr/>
        <a:lstStyle/>
        <a:p>
          <a:endParaRPr lang="fr-FR"/>
        </a:p>
      </dgm:t>
    </dgm:pt>
    <dgm:pt modelId="{311AA2CD-7FE3-294C-A2D2-3946B05EF62B}" type="sibTrans" cxnId="{7C563228-4758-8D47-89BC-B51D545FCCC4}">
      <dgm:prSet/>
      <dgm:spPr/>
      <dgm:t>
        <a:bodyPr/>
        <a:lstStyle/>
        <a:p>
          <a:endParaRPr lang="fr-FR"/>
        </a:p>
      </dgm:t>
    </dgm:pt>
    <dgm:pt modelId="{91287CAA-9B40-1E4B-A5B0-983CFF92F355}" type="pres">
      <dgm:prSet presAssocID="{54071DEA-0FED-4049-866A-4C7E675A4282}" presName="Name0" presStyleCnt="0">
        <dgm:presLayoutVars>
          <dgm:chMax val="5"/>
          <dgm:chPref val="5"/>
          <dgm:dir/>
          <dgm:animLvl val="lvl"/>
        </dgm:presLayoutVars>
      </dgm:prSet>
      <dgm:spPr/>
      <dgm:t>
        <a:bodyPr/>
        <a:lstStyle/>
        <a:p>
          <a:endParaRPr lang="fr-FR"/>
        </a:p>
      </dgm:t>
    </dgm:pt>
    <dgm:pt modelId="{60A98D06-5326-AA4A-8DAA-BBC977048728}" type="pres">
      <dgm:prSet presAssocID="{CF30E2BF-ACE6-7B4D-A4E7-B473D9852597}" presName="parentText1" presStyleLbl="node1" presStyleIdx="0" presStyleCnt="3" custScaleX="100580" custLinFactY="-22212" custLinFactNeighborX="-24" custLinFactNeighborY="-100000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E09E78-6927-D045-BE71-2A46BC19200D}" type="pres">
      <dgm:prSet presAssocID="{CF30E2BF-ACE6-7B4D-A4E7-B473D9852597}" presName="childText1" presStyleLbl="solidAlignAcc1" presStyleIdx="0" presStyleCnt="3" custScaleX="102216" custScaleY="226774" custLinFactNeighborX="83" custLinFactNeighborY="1534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14F3C19D-8028-D44D-A46C-537D20DDB60C}" type="pres">
      <dgm:prSet presAssocID="{C970A8F4-0ACB-4843-9876-35F4991BF927}" presName="parentText2" presStyleLbl="node1" presStyleIdx="1" presStyleCnt="3" custLinFactNeighborX="382" custLinFactNeighborY="-92751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1ECC72B-F3BD-DC42-8B06-53F44B2968D8}" type="pres">
      <dgm:prSet presAssocID="{C970A8F4-0ACB-4843-9876-35F4991BF927}" presName="childText2" presStyleLbl="solidAlignAcc1" presStyleIdx="1" presStyleCnt="3" custScaleX="102086" custScaleY="237610" custLinFactNeighborX="1641" custLinFactNeighborY="1166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7BAD010-65C7-2B43-87A1-8BCD5A977BAA}" type="pres">
      <dgm:prSet presAssocID="{C8019D94-F80D-264B-A3A8-11A5F8846561}" presName="parentText3" presStyleLbl="node1" presStyleIdx="2" presStyleCnt="3" custLinFactNeighborX="688" custLinFactNeighborY="-74716">
        <dgm:presLayoutVars>
          <dgm:chMax/>
          <dgm:chPref val="3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AC03127-A7A4-BF43-947D-A4B614C025D7}" type="pres">
      <dgm:prSet presAssocID="{C8019D94-F80D-264B-A3A8-11A5F8846561}" presName="childText3" presStyleLbl="solidAlignAcc1" presStyleIdx="2" presStyleCnt="3" custScaleY="230197" custLinFactNeighborX="2516" custLinFactNeighborY="2001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0E566F9-ED97-5B42-B4FC-D67E1A5FD1ED}" srcId="{F76E29CE-7730-D94C-AF12-0FAAE89A5036}" destId="{1FEEFD6B-500E-3A47-A208-05F8367CD3A9}" srcOrd="0" destOrd="0" parTransId="{F47CC879-214A-CE47-8D70-C978F9101FEC}" sibTransId="{686ECC54-E7F5-F64D-A186-30A57C86A063}"/>
    <dgm:cxn modelId="{9784D296-41F5-0B43-844D-BA2E637AB52E}" srcId="{C8019D94-F80D-264B-A3A8-11A5F8846561}" destId="{4FD715E5-E5B8-6A40-8D86-37C9A15D94DE}" srcOrd="3" destOrd="0" parTransId="{CE5E9A6B-CB40-194D-BC70-EFF77FF083A8}" sibTransId="{343B8966-13BF-F144-A464-193516D4C8EE}"/>
    <dgm:cxn modelId="{E9A08C3D-2EBC-B741-89F6-F5BDC91C349A}" type="presOf" srcId="{47E0DDC0-B2EA-194E-A7C2-4C6F4FFFECD8}" destId="{CAC03127-A7A4-BF43-947D-A4B614C025D7}" srcOrd="0" destOrd="7" presId="urn:microsoft.com/office/officeart/2009/3/layout/IncreasingArrowsProcess"/>
    <dgm:cxn modelId="{736C4F23-5EF9-E449-A5B4-4979E587B11F}" srcId="{91F34362-7141-4944-BC70-0835506446D4}" destId="{1956A2AB-CB63-6F44-A3D6-C8AE207996B2}" srcOrd="1" destOrd="0" parTransId="{86E69625-7E45-D34B-A213-8B1721B11BD6}" sibTransId="{0D01229F-D7E8-BB4F-81E2-79083215B526}"/>
    <dgm:cxn modelId="{3835CADB-0D55-8E4B-8482-D4CDCA00D8C0}" srcId="{2F098EA9-4F96-7242-B740-F88D025B8D9E}" destId="{B09E6D65-66FC-D847-97B8-AEB52B4C113C}" srcOrd="0" destOrd="0" parTransId="{EC30FDED-21BC-B344-BFAD-4C2B1795E01A}" sibTransId="{4013F39B-A464-7D49-8919-960C58EA2B31}"/>
    <dgm:cxn modelId="{E20C4AF8-21F5-0246-96BF-0C1813C043CB}" type="presOf" srcId="{F926C18C-756C-B545-969C-4E08A1B32CB3}" destId="{CAC03127-A7A4-BF43-947D-A4B614C025D7}" srcOrd="0" destOrd="8" presId="urn:microsoft.com/office/officeart/2009/3/layout/IncreasingArrowsProcess"/>
    <dgm:cxn modelId="{D211C2FF-2E53-264F-8A9E-EBB88CB8164C}" srcId="{D36642D6-1C5C-2D4B-80CA-2D604C294D05}" destId="{47E0DDC0-B2EA-194E-A7C2-4C6F4FFFECD8}" srcOrd="1" destOrd="0" parTransId="{6374BE57-B931-F24F-B9D0-9D29E47E0859}" sibTransId="{C1F0A30C-2E48-0D4D-ABEA-14246A627ED1}"/>
    <dgm:cxn modelId="{7C12A5B0-6018-B449-B46F-3941723AEF3E}" type="presOf" srcId="{D36642D6-1C5C-2D4B-80CA-2D604C294D05}" destId="{CAC03127-A7A4-BF43-947D-A4B614C025D7}" srcOrd="0" destOrd="5" presId="urn:microsoft.com/office/officeart/2009/3/layout/IncreasingArrowsProcess"/>
    <dgm:cxn modelId="{47FA3C62-9C5F-F24B-A798-38A44DA6E2EE}" srcId="{263E97AF-25BB-C842-B738-93E746AD8813}" destId="{F797A575-04ED-174A-8BBB-330F68C2BC4F}" srcOrd="0" destOrd="0" parTransId="{3E71D311-BD68-E74E-909B-071631908564}" sibTransId="{785886F0-BC20-2E49-849F-0D22BE9CCFE2}"/>
    <dgm:cxn modelId="{DB42B92D-08CB-8141-91CA-181E88FE798A}" type="presOf" srcId="{B7918538-F842-6E41-B525-D173E0A9804C}" destId="{91ECC72B-F3BD-DC42-8B06-53F44B2968D8}" srcOrd="0" destOrd="3" presId="urn:microsoft.com/office/officeart/2009/3/layout/IncreasingArrowsProcess"/>
    <dgm:cxn modelId="{4F0A2A91-D6D3-6C4A-A62C-A484C79C4DE3}" srcId="{BF4205B4-4114-8144-9015-4198A4A24CC2}" destId="{23DC2871-D97D-A94F-B73F-2E6F266606D2}" srcOrd="2" destOrd="0" parTransId="{87FF7218-9AB2-014E-A853-D71A8CC40BF2}" sibTransId="{0379923D-6C73-DB4F-8338-1449D4194A54}"/>
    <dgm:cxn modelId="{5D7CC0FA-67E8-8D4A-8EAD-586AB0BB4B76}" srcId="{D36642D6-1C5C-2D4B-80CA-2D604C294D05}" destId="{F926C18C-756C-B545-969C-4E08A1B32CB3}" srcOrd="2" destOrd="0" parTransId="{2F1491A5-6BAA-1A42-9918-F406BA72B8BB}" sibTransId="{20AC7C71-E0B3-E44E-943E-7EE2AB707AA6}"/>
    <dgm:cxn modelId="{C419CFEF-7F6A-654B-9AD4-E41C9900CEA6}" srcId="{F76E29CE-7730-D94C-AF12-0FAAE89A5036}" destId="{11D5A1FE-0E21-6047-9EED-2CABDBDF522D}" srcOrd="4" destOrd="0" parTransId="{D15C7CAF-F803-5C43-8AAB-09D015262229}" sibTransId="{9B57D7C2-3D07-C740-B382-2F66B62B4DE3}"/>
    <dgm:cxn modelId="{2BAA7A71-F0C6-584A-8E58-0F674F5FB80F}" type="presOf" srcId="{B09E6D65-66FC-D847-97B8-AEB52B4C113C}" destId="{E7E09E78-6927-D045-BE71-2A46BC19200D}" srcOrd="0" destOrd="10" presId="urn:microsoft.com/office/officeart/2009/3/layout/IncreasingArrowsProcess"/>
    <dgm:cxn modelId="{F164AFC6-35AA-BF42-A46D-8EA41CD88ACB}" srcId="{2F098EA9-4F96-7242-B740-F88D025B8D9E}" destId="{8548C478-CB02-5A41-BE6E-87C481ADC22F}" srcOrd="1" destOrd="0" parTransId="{B4350F10-975D-B74B-BBE2-54315509A6D9}" sibTransId="{05468669-AD97-484B-8D17-C1058994D15F}"/>
    <dgm:cxn modelId="{EA8F65CA-6850-0A45-8A18-019D0E5EFA41}" type="presOf" srcId="{263E97AF-25BB-C842-B738-93E746AD8813}" destId="{E7E09E78-6927-D045-BE71-2A46BC19200D}" srcOrd="0" destOrd="0" presId="urn:microsoft.com/office/officeart/2009/3/layout/IncreasingArrowsProcess"/>
    <dgm:cxn modelId="{60790BB2-58B9-EE4E-8D7B-B8C433E67B91}" srcId="{54071DEA-0FED-4049-866A-4C7E675A4282}" destId="{C8019D94-F80D-264B-A3A8-11A5F8846561}" srcOrd="2" destOrd="0" parTransId="{598C03C4-7A82-BD49-BA01-13AED20CDCFD}" sibTransId="{E089CC6B-3A2D-E44A-8216-474DBD1FC6F3}"/>
    <dgm:cxn modelId="{DD0C4E67-C2BB-0F45-8341-AEB3CBBD12BF}" type="presOf" srcId="{1956A2AB-CB63-6F44-A3D6-C8AE207996B2}" destId="{CAC03127-A7A4-BF43-947D-A4B614C025D7}" srcOrd="0" destOrd="2" presId="urn:microsoft.com/office/officeart/2009/3/layout/IncreasingArrowsProcess"/>
    <dgm:cxn modelId="{28B1FEE4-437B-AC4F-981E-05F2A0197B42}" srcId="{C8019D94-F80D-264B-A3A8-11A5F8846561}" destId="{D36642D6-1C5C-2D4B-80CA-2D604C294D05}" srcOrd="1" destOrd="0" parTransId="{91C172C7-7693-4242-85C7-DC37E030B620}" sibTransId="{7AA31CDF-22AF-C44D-85B7-5A680EE9DC3E}"/>
    <dgm:cxn modelId="{0865A8D5-5A71-B546-82CD-115D98B4C641}" type="presOf" srcId="{B2C89F4C-A151-4041-B324-67AD1839CF66}" destId="{91ECC72B-F3BD-DC42-8B06-53F44B2968D8}" srcOrd="0" destOrd="10" presId="urn:microsoft.com/office/officeart/2009/3/layout/IncreasingArrowsProcess"/>
    <dgm:cxn modelId="{96167496-9C5E-8941-B1A1-6805323A1248}" srcId="{C8019D94-F80D-264B-A3A8-11A5F8846561}" destId="{91F34362-7141-4944-BC70-0835506446D4}" srcOrd="0" destOrd="0" parTransId="{E174C486-1168-F84F-94D9-E45EC10A7CF2}" sibTransId="{4E82D433-DDA2-7D4D-AB3F-EDA3F182CCA2}"/>
    <dgm:cxn modelId="{1DA7DCC8-F35C-734C-9DA7-0C9D4DFD2281}" srcId="{C8019D94-F80D-264B-A3A8-11A5F8846561}" destId="{13D5CBD5-4F5D-8140-A2C0-3A5FA3E198E8}" srcOrd="2" destOrd="0" parTransId="{99CBA4FC-9C4B-3F48-9044-DFAC6BB19D09}" sibTransId="{48E99BB8-2A67-0042-8191-D20C9FC7000B}"/>
    <dgm:cxn modelId="{923EFA6D-B204-B64B-84DF-093C3FE18B6A}" type="presOf" srcId="{891D65CF-348A-B948-8008-13AF472A5757}" destId="{E7E09E78-6927-D045-BE71-2A46BC19200D}" srcOrd="0" destOrd="12" presId="urn:microsoft.com/office/officeart/2009/3/layout/IncreasingArrowsProcess"/>
    <dgm:cxn modelId="{F90EADEE-6C11-B649-9ECA-99C81C7B2D2E}" srcId="{CF30E2BF-ACE6-7B4D-A4E7-B473D9852597}" destId="{116BEE9F-964F-2B44-8D9A-AF1DBCE368DE}" srcOrd="2" destOrd="0" parTransId="{F432A1EE-89C8-4748-B1C4-A613188AF078}" sibTransId="{A2D7E6E6-09F8-CF42-B352-82BD06419802}"/>
    <dgm:cxn modelId="{5686E20E-DC6C-3A4F-824B-BDE22239720B}" type="presOf" srcId="{11D5A1FE-0E21-6047-9EED-2CABDBDF522D}" destId="{91ECC72B-F3BD-DC42-8B06-53F44B2968D8}" srcOrd="0" destOrd="5" presId="urn:microsoft.com/office/officeart/2009/3/layout/IncreasingArrowsProcess"/>
    <dgm:cxn modelId="{CF8F04E5-AD71-AA4B-B213-2C6E183EC907}" srcId="{D36642D6-1C5C-2D4B-80CA-2D604C294D05}" destId="{F1467B62-2608-174F-9F36-880ABDD9B3DD}" srcOrd="0" destOrd="0" parTransId="{940E09A2-1B46-9D40-8687-65E9A5F8C5A7}" sibTransId="{190548B0-CAB4-214E-81CD-950B6B7FA287}"/>
    <dgm:cxn modelId="{FC0F53C4-8FDD-9A43-8DB7-4DD3166B927D}" srcId="{263E97AF-25BB-C842-B738-93E746AD8813}" destId="{2521E1CC-C4EA-D549-B2DD-241A7401AEB5}" srcOrd="1" destOrd="0" parTransId="{1A393C6C-0539-9342-AEE6-FF11188A02FB}" sibTransId="{CEFB4F11-4B16-FD4F-B89E-EF61FE26893C}"/>
    <dgm:cxn modelId="{5746887C-2219-194D-B41B-C8F57310D8A4}" srcId="{BF4205B4-4114-8144-9015-4198A4A24CC2}" destId="{F4536DA6-AC3F-814E-B1E7-FDEF76FB61B1}" srcOrd="3" destOrd="0" parTransId="{1F750C7E-CE52-3A4B-99BB-E408CEB65248}" sibTransId="{85232781-FAEC-054B-B974-035EF5CFA5FD}"/>
    <dgm:cxn modelId="{33EB939D-2BD2-D441-85AF-A87A06A4F729}" type="presOf" srcId="{4EF48EEF-5F8E-964D-AA85-C995070F1F4B}" destId="{E7E09E78-6927-D045-BE71-2A46BC19200D}" srcOrd="0" destOrd="5" presId="urn:microsoft.com/office/officeart/2009/3/layout/IncreasingArrowsProcess"/>
    <dgm:cxn modelId="{BEB0BC60-6ACE-3243-8EC3-9D7AB8D5E235}" type="presOf" srcId="{2521E1CC-C4EA-D549-B2DD-241A7401AEB5}" destId="{E7E09E78-6927-D045-BE71-2A46BC19200D}" srcOrd="0" destOrd="2" presId="urn:microsoft.com/office/officeart/2009/3/layout/IncreasingArrowsProcess"/>
    <dgm:cxn modelId="{086C4460-912B-AD43-B1CD-89264F5D9B89}" srcId="{BF4205B4-4114-8144-9015-4198A4A24CC2}" destId="{00346067-5E6E-304C-8315-50395DB44103}" srcOrd="1" destOrd="0" parTransId="{9E20B9D2-1987-0A4A-8070-DCC490442718}" sibTransId="{50487953-AA60-814F-9792-E6E9193C32DC}"/>
    <dgm:cxn modelId="{291A7DC2-505B-8844-AB3F-5BE1EF117E14}" srcId="{9F2B75CE-9004-1D47-BC2D-67A221FB60E3}" destId="{891D65CF-348A-B948-8008-13AF472A5757}" srcOrd="2" destOrd="0" parTransId="{A1716D7A-D5BC-1D4D-B430-662480D4D98A}" sibTransId="{AB707C05-29B2-3B4E-9879-4C54025D887A}"/>
    <dgm:cxn modelId="{83F9A9E7-6C49-5F41-ACEA-02FC0A71D310}" type="presOf" srcId="{C8019D94-F80D-264B-A3A8-11A5F8846561}" destId="{47BAD010-65C7-2B43-87A1-8BCD5A977BAA}" srcOrd="0" destOrd="0" presId="urn:microsoft.com/office/officeart/2009/3/layout/IncreasingArrowsProcess"/>
    <dgm:cxn modelId="{4165BB15-0742-F140-BAF4-99E698EDB776}" type="presOf" srcId="{116BEE9F-964F-2B44-8D9A-AF1DBCE368DE}" destId="{E7E09E78-6927-D045-BE71-2A46BC19200D}" srcOrd="0" destOrd="13" presId="urn:microsoft.com/office/officeart/2009/3/layout/IncreasingArrowsProcess"/>
    <dgm:cxn modelId="{B3BC2C13-B53B-0740-8182-090ED9C30E68}" type="presOf" srcId="{8548C478-CB02-5A41-BE6E-87C481ADC22F}" destId="{E7E09E78-6927-D045-BE71-2A46BC19200D}" srcOrd="0" destOrd="11" presId="urn:microsoft.com/office/officeart/2009/3/layout/IncreasingArrowsProcess"/>
    <dgm:cxn modelId="{2123987E-99D3-0B4C-9E7E-72FCDD9ACD78}" type="presOf" srcId="{79F75A60-FB35-9940-A828-FE5457D61DE7}" destId="{CAC03127-A7A4-BF43-947D-A4B614C025D7}" srcOrd="0" destOrd="3" presId="urn:microsoft.com/office/officeart/2009/3/layout/IncreasingArrowsProcess"/>
    <dgm:cxn modelId="{FB9D7067-6B03-CB4C-9212-9BE5D764AFF0}" type="presOf" srcId="{1FEEFD6B-500E-3A47-A208-05F8367CD3A9}" destId="{91ECC72B-F3BD-DC42-8B06-53F44B2968D8}" srcOrd="0" destOrd="1" presId="urn:microsoft.com/office/officeart/2009/3/layout/IncreasingArrowsProcess"/>
    <dgm:cxn modelId="{48B622DB-42F7-3C4E-AAC1-41090BDC34ED}" type="presOf" srcId="{00346067-5E6E-304C-8315-50395DB44103}" destId="{E7E09E78-6927-D045-BE71-2A46BC19200D}" srcOrd="0" destOrd="6" presId="urn:microsoft.com/office/officeart/2009/3/layout/IncreasingArrowsProcess"/>
    <dgm:cxn modelId="{D3A3EBF2-CC71-C341-9B07-AA6E61282F3E}" type="presOf" srcId="{54071DEA-0FED-4049-866A-4C7E675A4282}" destId="{91287CAA-9B40-1E4B-A5B0-983CFF92F355}" srcOrd="0" destOrd="0" presId="urn:microsoft.com/office/officeart/2009/3/layout/IncreasingArrowsProcess"/>
    <dgm:cxn modelId="{5AAB2ACB-9F6D-984E-A5F4-E93ADE608A23}" type="presOf" srcId="{9F2B75CE-9004-1D47-BC2D-67A221FB60E3}" destId="{E7E09E78-6927-D045-BE71-2A46BC19200D}" srcOrd="0" destOrd="3" presId="urn:microsoft.com/office/officeart/2009/3/layout/IncreasingArrowsProcess"/>
    <dgm:cxn modelId="{7567991E-C917-D940-A780-601DEAF6151B}" type="presOf" srcId="{7943F00D-E3EA-204B-AFF9-0B1FE1394C55}" destId="{91ECC72B-F3BD-DC42-8B06-53F44B2968D8}" srcOrd="0" destOrd="11" presId="urn:microsoft.com/office/officeart/2009/3/layout/IncreasingArrowsProcess"/>
    <dgm:cxn modelId="{9DD374C9-8BBF-8D4F-9E4E-EBA21B4F171F}" type="presOf" srcId="{F4536DA6-AC3F-814E-B1E7-FDEF76FB61B1}" destId="{E7E09E78-6927-D045-BE71-2A46BC19200D}" srcOrd="0" destOrd="8" presId="urn:microsoft.com/office/officeart/2009/3/layout/IncreasingArrowsProcess"/>
    <dgm:cxn modelId="{39211F5E-BA07-6A4D-8C25-038B5F0B7A3E}" type="presOf" srcId="{BF4205B4-4114-8144-9015-4198A4A24CC2}" destId="{E7E09E78-6927-D045-BE71-2A46BC19200D}" srcOrd="0" destOrd="4" presId="urn:microsoft.com/office/officeart/2009/3/layout/IncreasingArrowsProcess"/>
    <dgm:cxn modelId="{E9DB008B-5719-9C41-B649-1AD7B3E19025}" type="presOf" srcId="{9FA3648C-354F-484C-8C48-7960BE7FD0D0}" destId="{91ECC72B-F3BD-DC42-8B06-53F44B2968D8}" srcOrd="0" destOrd="9" presId="urn:microsoft.com/office/officeart/2009/3/layout/IncreasingArrowsProcess"/>
    <dgm:cxn modelId="{FAD3C059-3BEC-2A44-AA6B-178AA06192E2}" type="presOf" srcId="{53477A65-A5BB-BA4F-B0E7-B2ED18AFA2D2}" destId="{91ECC72B-F3BD-DC42-8B06-53F44B2968D8}" srcOrd="0" destOrd="4" presId="urn:microsoft.com/office/officeart/2009/3/layout/IncreasingArrowsProcess"/>
    <dgm:cxn modelId="{7FA7D2BB-FF05-EA44-B6CE-56A7CBB86971}" type="presOf" srcId="{13D5CBD5-4F5D-8140-A2C0-3A5FA3E198E8}" destId="{CAC03127-A7A4-BF43-947D-A4B614C025D7}" srcOrd="0" destOrd="11" presId="urn:microsoft.com/office/officeart/2009/3/layout/IncreasingArrowsProcess"/>
    <dgm:cxn modelId="{01109637-6021-FD47-9B2E-129240524526}" type="presOf" srcId="{91F34362-7141-4944-BC70-0835506446D4}" destId="{CAC03127-A7A4-BF43-947D-A4B614C025D7}" srcOrd="0" destOrd="0" presId="urn:microsoft.com/office/officeart/2009/3/layout/IncreasingArrowsProcess"/>
    <dgm:cxn modelId="{CD7F38AA-CA5A-F848-A17C-3FDE801F43D3}" srcId="{54071DEA-0FED-4049-866A-4C7E675A4282}" destId="{CF30E2BF-ACE6-7B4D-A4E7-B473D9852597}" srcOrd="0" destOrd="0" parTransId="{6A5CA9BB-AE48-414E-918A-50033D6C8C73}" sibTransId="{E30AB414-7C54-9149-9043-76389B9AEA2A}"/>
    <dgm:cxn modelId="{33F24BA9-7CE4-5445-8D00-E88345363C94}" type="presOf" srcId="{5431C40F-E51B-5545-92B4-E046B955EB91}" destId="{91ECC72B-F3BD-DC42-8B06-53F44B2968D8}" srcOrd="0" destOrd="8" presId="urn:microsoft.com/office/officeart/2009/3/layout/IncreasingArrowsProcess"/>
    <dgm:cxn modelId="{7D846EC9-139D-F641-920D-DDE3E76E54EE}" type="presOf" srcId="{CF30E2BF-ACE6-7B4D-A4E7-B473D9852597}" destId="{60A98D06-5326-AA4A-8DAA-BBC977048728}" srcOrd="0" destOrd="0" presId="urn:microsoft.com/office/officeart/2009/3/layout/IncreasingArrowsProcess"/>
    <dgm:cxn modelId="{AC0E7C2B-B5F1-2C4A-B7CC-FEB4DA9C508B}" srcId="{91F34362-7141-4944-BC70-0835506446D4}" destId="{66AB2C73-2891-C34A-ACAC-79CFDF26989E}" srcOrd="0" destOrd="0" parTransId="{48F1DD75-6423-DA47-AA50-3316F7D64E1A}" sibTransId="{3C8EAD37-B53D-3C41-8369-40C2549441EE}"/>
    <dgm:cxn modelId="{BBF2B2EF-53F6-A144-9BFB-5D6A7B18EFCA}" type="presOf" srcId="{50E61BED-81FA-7140-A921-580A9EEE62B2}" destId="{CAC03127-A7A4-BF43-947D-A4B614C025D7}" srcOrd="0" destOrd="9" presId="urn:microsoft.com/office/officeart/2009/3/layout/IncreasingArrowsProcess"/>
    <dgm:cxn modelId="{DA26A0B7-3EA9-334F-8192-BCEE0C293960}" srcId="{BF4205B4-4114-8144-9015-4198A4A24CC2}" destId="{4EF48EEF-5F8E-964D-AA85-C995070F1F4B}" srcOrd="0" destOrd="0" parTransId="{DD346DA1-5CE3-1E4A-A70E-0E154C751486}" sibTransId="{076708F8-5898-9649-B59F-F73A3AF411C1}"/>
    <dgm:cxn modelId="{59CB5355-7C77-4A46-A1C3-7F6D03B8CEE8}" srcId="{F76E29CE-7730-D94C-AF12-0FAAE89A5036}" destId="{B911E1DD-1D74-3343-84AA-D4FEF3585EA2}" srcOrd="5" destOrd="0" parTransId="{C7EBC7CF-5760-FB46-A1EE-BC6D75596777}" sibTransId="{7589F214-150D-F040-82AB-3CC72170165E}"/>
    <dgm:cxn modelId="{53F7031F-883B-F849-9140-3C01CD129AEC}" type="presOf" srcId="{66AB2C73-2891-C34A-ACAC-79CFDF26989E}" destId="{CAC03127-A7A4-BF43-947D-A4B614C025D7}" srcOrd="0" destOrd="1" presId="urn:microsoft.com/office/officeart/2009/3/layout/IncreasingArrowsProcess"/>
    <dgm:cxn modelId="{4DD9BB12-A832-1447-A8D1-30BC6F202152}" srcId="{91F34362-7141-4944-BC70-0835506446D4}" destId="{49CF3E8B-07AF-4146-87E0-2FEAFBE78EC0}" srcOrd="3" destOrd="0" parTransId="{51D321A9-3F1E-B443-BCDD-833AD1EAC3B7}" sibTransId="{47F8D219-B5D9-7C4B-9483-C3AFB8A17A7D}"/>
    <dgm:cxn modelId="{ABE5E580-91E3-7640-80B7-4BB1FA4185F3}" type="presOf" srcId="{2F098EA9-4F96-7242-B740-F88D025B8D9E}" destId="{E7E09E78-6927-D045-BE71-2A46BC19200D}" srcOrd="0" destOrd="9" presId="urn:microsoft.com/office/officeart/2009/3/layout/IncreasingArrowsProcess"/>
    <dgm:cxn modelId="{D0DFF4D8-8B6D-054F-972C-361BA16551EE}" type="presOf" srcId="{C59618BA-65CA-8C43-B3F7-25D7AFD13A6C}" destId="{CAC03127-A7A4-BF43-947D-A4B614C025D7}" srcOrd="0" destOrd="10" presId="urn:microsoft.com/office/officeart/2009/3/layout/IncreasingArrowsProcess"/>
    <dgm:cxn modelId="{7F83AD61-C2C3-8246-A6D3-045D930E912B}" srcId="{54071DEA-0FED-4049-866A-4C7E675A4282}" destId="{C970A8F4-0ACB-4843-9876-35F4991BF927}" srcOrd="1" destOrd="0" parTransId="{B92C98A1-F9EC-6848-B48F-E573A12D5944}" sibTransId="{3AF0D403-A71D-9D43-B833-3DCC0F4ACC8C}"/>
    <dgm:cxn modelId="{59C014D2-F461-7F45-9A0D-567D64518782}" type="presOf" srcId="{49CF3E8B-07AF-4146-87E0-2FEAFBE78EC0}" destId="{CAC03127-A7A4-BF43-947D-A4B614C025D7}" srcOrd="0" destOrd="4" presId="urn:microsoft.com/office/officeart/2009/3/layout/IncreasingArrowsProcess"/>
    <dgm:cxn modelId="{8BCB4418-A57E-B24C-99A8-40C8EB1F4357}" type="presOf" srcId="{F76E29CE-7730-D94C-AF12-0FAAE89A5036}" destId="{91ECC72B-F3BD-DC42-8B06-53F44B2968D8}" srcOrd="0" destOrd="0" presId="urn:microsoft.com/office/officeart/2009/3/layout/IncreasingArrowsProcess"/>
    <dgm:cxn modelId="{4733DC96-A5D8-8047-9276-8F53CF2BDCD4}" srcId="{D36642D6-1C5C-2D4B-80CA-2D604C294D05}" destId="{50E61BED-81FA-7140-A921-580A9EEE62B2}" srcOrd="3" destOrd="0" parTransId="{1256E495-BE9A-A541-A6EF-E845652E3D0E}" sibTransId="{B85970F1-44BB-3145-BDD2-6F9D80E35951}"/>
    <dgm:cxn modelId="{84D876E8-3FFE-314F-9466-59F88D41087C}" srcId="{5431C40F-E51B-5545-92B4-E046B955EB91}" destId="{9FA3648C-354F-484C-8C48-7960BE7FD0D0}" srcOrd="0" destOrd="0" parTransId="{5FA1323A-A36F-2C4C-90E2-D1ACB8B40894}" sibTransId="{E6D3D2A8-D22F-3D40-9B17-15675656A5FA}"/>
    <dgm:cxn modelId="{5093AF4D-745C-5745-9C28-B587B7A911F6}" type="presOf" srcId="{4FD715E5-E5B8-6A40-8D86-37C9A15D94DE}" destId="{CAC03127-A7A4-BF43-947D-A4B614C025D7}" srcOrd="0" destOrd="12" presId="urn:microsoft.com/office/officeart/2009/3/layout/IncreasingArrowsProcess"/>
    <dgm:cxn modelId="{DA225297-A2CF-7645-9FDB-6C0307B3685A}" srcId="{9F2B75CE-9004-1D47-BC2D-67A221FB60E3}" destId="{BF4205B4-4114-8144-9015-4198A4A24CC2}" srcOrd="0" destOrd="0" parTransId="{B3C66D69-4D82-2045-8F75-6F404615D59F}" sibTransId="{169044E8-BA22-CE47-BAF3-15229A98ABF5}"/>
    <dgm:cxn modelId="{E192DB8E-67DC-8D46-B1F8-A85B4B74CF87}" srcId="{CF30E2BF-ACE6-7B4D-A4E7-B473D9852597}" destId="{9F2B75CE-9004-1D47-BC2D-67A221FB60E3}" srcOrd="1" destOrd="0" parTransId="{5100C84F-43F0-5A45-98B3-7A4CE2409D5A}" sibTransId="{B0660149-9A92-4349-A399-30844F11D1CC}"/>
    <dgm:cxn modelId="{7C563228-4758-8D47-89BC-B51D545FCCC4}" srcId="{F76E29CE-7730-D94C-AF12-0FAAE89A5036}" destId="{551774E1-2CD6-434A-96B9-1788634BBC9D}" srcOrd="6" destOrd="0" parTransId="{2185D9BF-0691-C14D-93DF-BAABEE372AD8}" sibTransId="{311AA2CD-7FE3-294C-A2D2-3946B05EF62B}"/>
    <dgm:cxn modelId="{6BB9364A-9F31-A14E-B8DC-3A1936A43C9D}" type="presOf" srcId="{23DC2871-D97D-A94F-B73F-2E6F266606D2}" destId="{E7E09E78-6927-D045-BE71-2A46BC19200D}" srcOrd="0" destOrd="7" presId="urn:microsoft.com/office/officeart/2009/3/layout/IncreasingArrowsProcess"/>
    <dgm:cxn modelId="{EE2E1591-473B-2044-A2C0-69706CEBB504}" srcId="{C970A8F4-0ACB-4843-9876-35F4991BF927}" destId="{7943F00D-E3EA-204B-AFF9-0B1FE1394C55}" srcOrd="2" destOrd="0" parTransId="{3C95A779-04C2-4F4F-91C4-D578D48FEEDE}" sibTransId="{BFA15F7F-3352-494D-B464-AE96A6554779}"/>
    <dgm:cxn modelId="{73A4BC6F-EC7A-2640-B28C-FFA7CADE9662}" srcId="{C970A8F4-0ACB-4843-9876-35F4991BF927}" destId="{5431C40F-E51B-5545-92B4-E046B955EB91}" srcOrd="1" destOrd="0" parTransId="{AB3CD26C-B899-5342-B3D5-DDE5641120CD}" sibTransId="{8CBB7591-3474-004E-A3C7-B7BADEBFCFBD}"/>
    <dgm:cxn modelId="{65A41667-EA27-4745-95BF-F6C7F178090E}" type="presOf" srcId="{F1467B62-2608-174F-9F36-880ABDD9B3DD}" destId="{CAC03127-A7A4-BF43-947D-A4B614C025D7}" srcOrd="0" destOrd="6" presId="urn:microsoft.com/office/officeart/2009/3/layout/IncreasingArrowsProcess"/>
    <dgm:cxn modelId="{CF43261B-FBB6-C648-B8B7-952D028B49D4}" type="presOf" srcId="{07511778-B78A-2340-8A6B-34828FBE02FA}" destId="{91ECC72B-F3BD-DC42-8B06-53F44B2968D8}" srcOrd="0" destOrd="2" presId="urn:microsoft.com/office/officeart/2009/3/layout/IncreasingArrowsProcess"/>
    <dgm:cxn modelId="{E14EE036-A938-6D4C-A1E6-2FDB7C69FAC6}" srcId="{91F34362-7141-4944-BC70-0835506446D4}" destId="{79F75A60-FB35-9940-A828-FE5457D61DE7}" srcOrd="2" destOrd="0" parTransId="{96078D84-C65C-4147-94A3-FED8FA062656}" sibTransId="{C13B7672-67AE-1440-8D0A-48EB329D5BEB}"/>
    <dgm:cxn modelId="{B7784D72-45A5-724E-A9FA-A584613A0C32}" srcId="{D36642D6-1C5C-2D4B-80CA-2D604C294D05}" destId="{C59618BA-65CA-8C43-B3F7-25D7AFD13A6C}" srcOrd="4" destOrd="0" parTransId="{8E7A04EE-28F3-AD43-882B-7662D7460C34}" sibTransId="{FEAE1862-FDF3-884B-A432-96D1041A211A}"/>
    <dgm:cxn modelId="{BC0EE3B2-86D6-D94A-9E47-89B99046D8CF}" type="presOf" srcId="{F797A575-04ED-174A-8BBB-330F68C2BC4F}" destId="{E7E09E78-6927-D045-BE71-2A46BC19200D}" srcOrd="0" destOrd="1" presId="urn:microsoft.com/office/officeart/2009/3/layout/IncreasingArrowsProcess"/>
    <dgm:cxn modelId="{5B86C2EA-ADB7-CB47-B82C-CD07E4F68F74}" srcId="{F76E29CE-7730-D94C-AF12-0FAAE89A5036}" destId="{B7918538-F842-6E41-B525-D173E0A9804C}" srcOrd="2" destOrd="0" parTransId="{31DAA634-AEFE-2948-9006-9AC426544B68}" sibTransId="{FB702E18-9DD8-CE45-9772-75F0E85FF3D7}"/>
    <dgm:cxn modelId="{5AE0EA12-A756-1B46-B6D5-8CCBDD6F5FC0}" srcId="{C970A8F4-0ACB-4843-9876-35F4991BF927}" destId="{F76E29CE-7730-D94C-AF12-0FAAE89A5036}" srcOrd="0" destOrd="0" parTransId="{FFC01A1C-F442-054A-B471-62E332A95EFE}" sibTransId="{75C75086-4B64-A44D-95BD-1BCA5CD315A4}"/>
    <dgm:cxn modelId="{DAD0BD00-22BD-1F4E-B129-FBDFAFCC39EC}" srcId="{5431C40F-E51B-5545-92B4-E046B955EB91}" destId="{B2C89F4C-A151-4041-B324-67AD1839CF66}" srcOrd="1" destOrd="0" parTransId="{31B340C3-BDE3-1E43-B6ED-7F99323D2E1D}" sibTransId="{ECF51039-BE55-F044-8552-229A3D09A18F}"/>
    <dgm:cxn modelId="{17E31C11-54B5-EE4B-B3ED-93141EE065F6}" type="presOf" srcId="{B911E1DD-1D74-3343-84AA-D4FEF3585EA2}" destId="{91ECC72B-F3BD-DC42-8B06-53F44B2968D8}" srcOrd="0" destOrd="6" presId="urn:microsoft.com/office/officeart/2009/3/layout/IncreasingArrowsProcess"/>
    <dgm:cxn modelId="{F90D4A13-A956-A940-8529-402F5C61553A}" srcId="{F76E29CE-7730-D94C-AF12-0FAAE89A5036}" destId="{07511778-B78A-2340-8A6B-34828FBE02FA}" srcOrd="1" destOrd="0" parTransId="{3E6B7E60-F84E-8C41-8B1E-B92573B93ED4}" sibTransId="{D16AA573-7E3D-164C-B234-9651271A6F04}"/>
    <dgm:cxn modelId="{6AFEFF57-7845-594D-828F-CA6A1CE1778E}" srcId="{9F2B75CE-9004-1D47-BC2D-67A221FB60E3}" destId="{2F098EA9-4F96-7242-B740-F88D025B8D9E}" srcOrd="1" destOrd="0" parTransId="{82484376-2616-A049-BBBC-8D1816CA996B}" sibTransId="{0BCBF448-1B7D-CC4D-833F-1F1EEC605A41}"/>
    <dgm:cxn modelId="{F6FA3BE6-7BF3-374A-ADF2-787E5E479794}" type="presOf" srcId="{551774E1-2CD6-434A-96B9-1788634BBC9D}" destId="{91ECC72B-F3BD-DC42-8B06-53F44B2968D8}" srcOrd="0" destOrd="7" presId="urn:microsoft.com/office/officeart/2009/3/layout/IncreasingArrowsProcess"/>
    <dgm:cxn modelId="{5E37C5F3-3F2E-2F41-AC9B-D711590DED4F}" srcId="{F76E29CE-7730-D94C-AF12-0FAAE89A5036}" destId="{53477A65-A5BB-BA4F-B0E7-B2ED18AFA2D2}" srcOrd="3" destOrd="0" parTransId="{D17286D0-8BCB-AF41-9591-A8EB84F4A3F0}" sibTransId="{0F216425-075B-AF44-9008-2B0FF263EABD}"/>
    <dgm:cxn modelId="{C18FE9B3-8191-034D-B227-8DC2A167568F}" srcId="{CF30E2BF-ACE6-7B4D-A4E7-B473D9852597}" destId="{263E97AF-25BB-C842-B738-93E746AD8813}" srcOrd="0" destOrd="0" parTransId="{A635ABC8-B5FA-1748-9B0F-4CDF54384CDF}" sibTransId="{96692463-AE02-6E43-8789-8B0BC8745F83}"/>
    <dgm:cxn modelId="{998955E4-2CA3-A74D-B8E0-5AF8DAC1F662}" type="presOf" srcId="{C970A8F4-0ACB-4843-9876-35F4991BF927}" destId="{14F3C19D-8028-D44D-A46C-537D20DDB60C}" srcOrd="0" destOrd="0" presId="urn:microsoft.com/office/officeart/2009/3/layout/IncreasingArrowsProcess"/>
    <dgm:cxn modelId="{46C83D2C-2368-EF40-86C6-15E420026C5C}" type="presParOf" srcId="{91287CAA-9B40-1E4B-A5B0-983CFF92F355}" destId="{60A98D06-5326-AA4A-8DAA-BBC977048728}" srcOrd="0" destOrd="0" presId="urn:microsoft.com/office/officeart/2009/3/layout/IncreasingArrowsProcess"/>
    <dgm:cxn modelId="{C5DE381B-DAD7-9849-BCA1-F90700EA480C}" type="presParOf" srcId="{91287CAA-9B40-1E4B-A5B0-983CFF92F355}" destId="{E7E09E78-6927-D045-BE71-2A46BC19200D}" srcOrd="1" destOrd="0" presId="urn:microsoft.com/office/officeart/2009/3/layout/IncreasingArrowsProcess"/>
    <dgm:cxn modelId="{43EA9249-D4B7-8140-8FFD-B80B9DF4FAEF}" type="presParOf" srcId="{91287CAA-9B40-1E4B-A5B0-983CFF92F355}" destId="{14F3C19D-8028-D44D-A46C-537D20DDB60C}" srcOrd="2" destOrd="0" presId="urn:microsoft.com/office/officeart/2009/3/layout/IncreasingArrowsProcess"/>
    <dgm:cxn modelId="{6A266D5C-6B36-4F4D-8443-94F9B729948D}" type="presParOf" srcId="{91287CAA-9B40-1E4B-A5B0-983CFF92F355}" destId="{91ECC72B-F3BD-DC42-8B06-53F44B2968D8}" srcOrd="3" destOrd="0" presId="urn:microsoft.com/office/officeart/2009/3/layout/IncreasingArrowsProcess"/>
    <dgm:cxn modelId="{5FCABA83-CC9E-344A-91F2-28DA75767DD0}" type="presParOf" srcId="{91287CAA-9B40-1E4B-A5B0-983CFF92F355}" destId="{47BAD010-65C7-2B43-87A1-8BCD5A977BAA}" srcOrd="4" destOrd="0" presId="urn:microsoft.com/office/officeart/2009/3/layout/IncreasingArrowsProcess"/>
    <dgm:cxn modelId="{CA0AFBF6-03E3-714A-A9FD-F17C856D5B40}" type="presParOf" srcId="{91287CAA-9B40-1E4B-A5B0-983CFF92F355}" destId="{CAC03127-A7A4-BF43-947D-A4B614C025D7}" srcOrd="5" destOrd="0" presId="urn:microsoft.com/office/officeart/2009/3/layout/IncreasingArrows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A98D06-5326-AA4A-8DAA-BBC977048728}">
      <dsp:nvSpPr>
        <dsp:cNvPr id="0" name=""/>
        <dsp:cNvSpPr/>
      </dsp:nvSpPr>
      <dsp:spPr>
        <a:xfrm>
          <a:off x="129" y="0"/>
          <a:ext cx="8010026" cy="115983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2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184124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Année N</a:t>
          </a:r>
          <a:endParaRPr lang="fr-FR" sz="1600" b="1" kern="1200" dirty="0"/>
        </a:p>
      </dsp:txBody>
      <dsp:txXfrm>
        <a:off x="129" y="289959"/>
        <a:ext cx="7720067" cy="579919"/>
      </dsp:txXfrm>
    </dsp:sp>
    <dsp:sp modelId="{E7E09E78-6927-D045-BE71-2A46BC19200D}">
      <dsp:nvSpPr>
        <dsp:cNvPr id="0" name=""/>
        <dsp:cNvSpPr/>
      </dsp:nvSpPr>
      <dsp:spPr>
        <a:xfrm>
          <a:off x="-5" y="859687"/>
          <a:ext cx="2507216" cy="5066754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REPRISE DES GRATUITÉS</a:t>
          </a:r>
          <a:endParaRPr lang="fr-F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 Financement-Contrôles administratifs</a:t>
          </a:r>
          <a:endParaRPr lang="fr-FR" sz="140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Cibles : enfants ; femmes enceintes ; femmes (dépistage &amp; traitement cancers sein et col de l’utérus)</a:t>
          </a:r>
          <a:endParaRPr lang="fr-FR" sz="1400" kern="1200" dirty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IMMATRICULATION</a:t>
          </a:r>
          <a:endParaRPr lang="fr-F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1" kern="1200" dirty="0" smtClean="0">
              <a:solidFill>
                <a:schemeClr val="bg2">
                  <a:lumMod val="50000"/>
                </a:schemeClr>
              </a:solidFill>
            </a:rPr>
            <a:t>Travailleurs des secteurs structurés</a:t>
          </a:r>
          <a:endParaRPr lang="fr-FR" sz="1400" b="1" kern="1200" cap="small" dirty="0" smtClean="0">
            <a:solidFill>
              <a:schemeClr val="bg2">
                <a:lumMod val="50000"/>
              </a:schemeClr>
            </a:solidFill>
          </a:endParaRPr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u="none" kern="1200" dirty="0" smtClean="0"/>
            <a:t>Fonctionnaires civils </a:t>
          </a:r>
          <a:r>
            <a:rPr lang="fr-FR" sz="1400" b="0" u="none" kern="1200" cap="small" dirty="0" smtClean="0"/>
            <a:t>Carfo</a:t>
          </a:r>
        </a:p>
        <a:p>
          <a:pPr marL="228600" lvl="2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Magistrats </a:t>
          </a:r>
          <a:r>
            <a:rPr lang="fr-FR" sz="1400" kern="1200" cap="small" dirty="0" smtClean="0"/>
            <a:t>Carfo</a:t>
          </a:r>
          <a:endParaRPr lang="fr-FR" sz="1400" b="0" u="none" kern="1200" cap="small" dirty="0" smtClean="0"/>
        </a:p>
        <a:p>
          <a:pPr marL="228600" lvl="2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u="none" kern="1200" dirty="0" smtClean="0"/>
            <a:t>Salariés </a:t>
          </a:r>
          <a:r>
            <a:rPr lang="fr-FR" sz="1400" b="0" u="none" kern="1200" cap="small" dirty="0" smtClean="0"/>
            <a:t>Cnss </a:t>
          </a:r>
        </a:p>
        <a:p>
          <a:pPr marL="228600" lvl="2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Indépendants </a:t>
          </a:r>
          <a:r>
            <a:rPr lang="fr-FR" sz="1400" kern="1200" cap="small" dirty="0" smtClean="0"/>
            <a:t>Cnss</a:t>
          </a:r>
          <a:endParaRPr lang="fr-FR" sz="1400" b="0" u="none" kern="1200" cap="small" dirty="0" smtClean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1" kern="1200" dirty="0" smtClean="0">
              <a:solidFill>
                <a:srgbClr val="948A54"/>
              </a:solidFill>
            </a:rPr>
            <a:t>Mutualistes des Hauts Bassins et de la Boucle du </a:t>
          </a:r>
          <a:r>
            <a:rPr lang="fr-FR" sz="1400" b="1" kern="1200" dirty="0" err="1" smtClean="0">
              <a:solidFill>
                <a:srgbClr val="948A54"/>
              </a:solidFill>
            </a:rPr>
            <a:t>Mouhoun</a:t>
          </a:r>
          <a:r>
            <a:rPr lang="fr-FR" sz="1400" b="1" kern="1200" dirty="0" smtClean="0">
              <a:solidFill>
                <a:srgbClr val="948A54"/>
              </a:solidFill>
            </a:rPr>
            <a:t> </a:t>
          </a:r>
          <a:r>
            <a:rPr lang="fr-FR" sz="1400" kern="1200" dirty="0" smtClean="0">
              <a:solidFill>
                <a:srgbClr val="948A54"/>
              </a:solidFill>
            </a:rPr>
            <a:t>:</a:t>
          </a:r>
          <a:endParaRPr lang="fr-FR" sz="1400" b="0" u="none" kern="1200" cap="small" dirty="0" smtClean="0"/>
        </a:p>
        <a:p>
          <a:pPr marL="228600" lvl="2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secteur agricole</a:t>
          </a:r>
          <a:endParaRPr lang="fr-FR" sz="1400" b="0" u="none" kern="1200" cap="small" dirty="0" smtClean="0"/>
        </a:p>
        <a:p>
          <a:pPr marL="228600" lvl="2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secteur informel</a:t>
          </a:r>
          <a:endParaRPr lang="fr-FR" sz="1400" b="0" u="none" kern="1200" cap="small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1" kern="1200" dirty="0" smtClean="0">
              <a:solidFill>
                <a:srgbClr val="967D42"/>
              </a:solidFill>
            </a:rPr>
            <a:t>Mutualistes des 3 districts expérimentaux de l’AMU </a:t>
          </a:r>
          <a:r>
            <a:rPr lang="fr-FR" sz="1400" kern="1200" dirty="0" smtClean="0"/>
            <a:t>(</a:t>
          </a:r>
          <a:r>
            <a:rPr lang="fr-FR" sz="1400" kern="1200" dirty="0" err="1" smtClean="0"/>
            <a:t>Tougan</a:t>
          </a:r>
          <a:r>
            <a:rPr lang="fr-FR" sz="1400" kern="1200" dirty="0" smtClean="0"/>
            <a:t>, </a:t>
          </a:r>
          <a:r>
            <a:rPr lang="fr-FR" sz="1400" kern="1200" dirty="0" err="1" smtClean="0"/>
            <a:t>Séguénéga</a:t>
          </a:r>
          <a:r>
            <a:rPr lang="fr-FR" sz="1400" kern="1200" dirty="0" smtClean="0"/>
            <a:t>, </a:t>
          </a:r>
          <a:r>
            <a:rPr lang="fr-FR" sz="1400" kern="1200" dirty="0" err="1" smtClean="0"/>
            <a:t>Sebba</a:t>
          </a:r>
          <a:r>
            <a:rPr lang="fr-FR" sz="1400" kern="1200" dirty="0" smtClean="0"/>
            <a:t>)</a:t>
          </a:r>
          <a:endParaRPr lang="fr-FR" sz="1400" b="0" u="none" kern="1200" cap="small" dirty="0" smtClean="0"/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kern="1200" dirty="0" smtClean="0">
            <a:solidFill>
              <a:srgbClr val="967D42"/>
            </a:solidFill>
          </a:endParaRPr>
        </a:p>
      </dsp:txBody>
      <dsp:txXfrm>
        <a:off x="-5" y="859687"/>
        <a:ext cx="2507216" cy="5066754"/>
      </dsp:txXfrm>
    </dsp:sp>
    <dsp:sp modelId="{14F3C19D-8028-D44D-A46C-537D20DDB60C}">
      <dsp:nvSpPr>
        <dsp:cNvPr id="0" name=""/>
        <dsp:cNvSpPr/>
      </dsp:nvSpPr>
      <dsp:spPr>
        <a:xfrm>
          <a:off x="2499049" y="349571"/>
          <a:ext cx="5510974" cy="115983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3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184124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Année N+1</a:t>
          </a:r>
          <a:endParaRPr lang="fr-FR" sz="1600" b="1" kern="1200" dirty="0"/>
        </a:p>
      </dsp:txBody>
      <dsp:txXfrm>
        <a:off x="2499049" y="639530"/>
        <a:ext cx="5221015" cy="579919"/>
      </dsp:txXfrm>
    </dsp:sp>
    <dsp:sp modelId="{91ECC72B-F3BD-DC42-8B06-53F44B2968D8}">
      <dsp:nvSpPr>
        <dsp:cNvPr id="0" name=""/>
        <dsp:cNvSpPr/>
      </dsp:nvSpPr>
      <dsp:spPr>
        <a:xfrm>
          <a:off x="2492665" y="1043003"/>
          <a:ext cx="2504028" cy="530886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DÉBUT DE PRISE EN CHARGE DES CIBLES IMMATRICULÉES EN Année N 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Fonctionnaires civils </a:t>
          </a:r>
          <a:r>
            <a:rPr lang="fr-FR" sz="1400" kern="1200" cap="small" dirty="0" smtClean="0"/>
            <a:t>Carfo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Magistrats </a:t>
          </a:r>
          <a:r>
            <a:rPr lang="fr-FR" sz="1400" kern="1200" cap="small" dirty="0" smtClean="0"/>
            <a:t>Carfo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Salariés </a:t>
          </a:r>
          <a:r>
            <a:rPr lang="fr-FR" sz="1400" kern="1200" cap="small" dirty="0" smtClean="0"/>
            <a:t>Cnss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Indépendants </a:t>
          </a:r>
          <a:r>
            <a:rPr lang="fr-FR" sz="1400" kern="1200" cap="small" dirty="0" smtClean="0"/>
            <a:t>Cnss</a:t>
          </a:r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Mutualistes des Hauts Bassins et de la Boucle du </a:t>
          </a:r>
          <a:r>
            <a:rPr lang="fr-FR" sz="1400" kern="1200" dirty="0" err="1" smtClean="0"/>
            <a:t>Mouhoun</a:t>
          </a:r>
          <a:r>
            <a:rPr lang="fr-FR" sz="1400" kern="1200" dirty="0" smtClean="0"/>
            <a:t> (milieu agricole-secteur informel)</a:t>
          </a:r>
          <a:endParaRPr lang="fr-FR" sz="1400" kern="1200" cap="small" dirty="0" smtClean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Mutualistes des 3 districts expérimentaux de l’AMU</a:t>
          </a:r>
          <a:endParaRPr lang="fr-FR" sz="1400" kern="1200" cap="small" dirty="0" smtClean="0"/>
        </a:p>
        <a:p>
          <a:pPr marL="114300" lvl="1" indent="-114300" algn="l" defTabSz="62230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cap="small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cap="small" dirty="0" smtClean="0"/>
            <a:t>IMMATRICULATION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kern="1200" dirty="0" smtClean="0"/>
            <a:t>Retraités </a:t>
          </a:r>
          <a:r>
            <a:rPr lang="fr-FR" sz="1400" b="0" kern="1200" cap="small" dirty="0" smtClean="0"/>
            <a:t>Carfo/Cnss</a:t>
          </a:r>
          <a:endParaRPr lang="fr-FR" sz="1400" b="0" kern="1200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b="0" kern="1200" dirty="0" smtClean="0"/>
            <a:t>Partie du secteur informel (sur base mutualiste)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0" kern="1200" dirty="0" smtClean="0"/>
            <a:t>Partie du secteur agricole rural (</a:t>
          </a:r>
          <a:r>
            <a:rPr lang="fr-FR" sz="1400" b="0" i="1" kern="1200" dirty="0" smtClean="0"/>
            <a:t>idem</a:t>
          </a:r>
          <a:r>
            <a:rPr lang="fr-FR" sz="1400" b="0" kern="1200" dirty="0" smtClean="0"/>
            <a:t>)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none" kern="1200" cap="small" dirty="0" smtClean="0">
              <a:solidFill>
                <a:schemeClr val="bg2">
                  <a:lumMod val="50000"/>
                </a:schemeClr>
              </a:solidFill>
            </a:rPr>
            <a:t>Cible : couverture de 30% de la population </a:t>
          </a:r>
          <a:endParaRPr lang="fr-FR" sz="1400" b="1" kern="1200" dirty="0" smtClean="0"/>
        </a:p>
      </dsp:txBody>
      <dsp:txXfrm>
        <a:off x="2492665" y="1043003"/>
        <a:ext cx="2504028" cy="5308860"/>
      </dsp:txXfrm>
    </dsp:sp>
    <dsp:sp modelId="{47BAD010-65C7-2B43-87A1-8BCD5A977BAA}">
      <dsp:nvSpPr>
        <dsp:cNvPr id="0" name=""/>
        <dsp:cNvSpPr/>
      </dsp:nvSpPr>
      <dsp:spPr>
        <a:xfrm>
          <a:off x="4951899" y="945360"/>
          <a:ext cx="3058112" cy="1159837"/>
        </a:xfrm>
        <a:prstGeom prst="rightArrow">
          <a:avLst>
            <a:gd name="adj1" fmla="val 50000"/>
            <a:gd name="adj2" fmla="val 5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35000"/>
                <a:satMod val="253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42000"/>
                <a:satMod val="255000"/>
              </a:schemeClr>
            </a:gs>
            <a:gs pos="97000">
              <a:schemeClr val="accent4">
                <a:hueOff val="0"/>
                <a:satOff val="0"/>
                <a:lumOff val="0"/>
                <a:alphaOff val="0"/>
                <a:tint val="53000"/>
                <a:satMod val="26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0960" tIns="60960" rIns="254000" bIns="184124" numCol="1" spcCol="1270" anchor="ctr" anchorCtr="0">
          <a:noAutofit/>
        </a:bodyPr>
        <a:lstStyle/>
        <a:p>
          <a:pPr lvl="0" algn="l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smtClean="0"/>
            <a:t>Année N+2</a:t>
          </a:r>
          <a:endParaRPr lang="fr-FR" sz="1600" b="1" kern="1200" dirty="0"/>
        </a:p>
      </dsp:txBody>
      <dsp:txXfrm>
        <a:off x="4951899" y="1235319"/>
        <a:ext cx="2768153" cy="579919"/>
      </dsp:txXfrm>
    </dsp:sp>
    <dsp:sp modelId="{CAC03127-A7A4-BF43-947D-A4B614C025D7}">
      <dsp:nvSpPr>
        <dsp:cNvPr id="0" name=""/>
        <dsp:cNvSpPr/>
      </dsp:nvSpPr>
      <dsp:spPr>
        <a:xfrm>
          <a:off x="4992573" y="1713844"/>
          <a:ext cx="2452861" cy="5067962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DÉBUT DE PRISE EN CHARGE DES CIBLES IMMATRICULÉES EN Année N + 1 </a:t>
          </a:r>
          <a:endParaRPr lang="fr-FR" sz="1400" b="1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Retraités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Partie du secteur informel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Partie du secteur rural agricole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fr-FR" sz="1400" kern="1200" dirty="0" smtClean="0"/>
        </a:p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kern="1200" dirty="0" smtClean="0"/>
            <a:t>SUITE D’IMMATRICULATION  </a:t>
          </a:r>
          <a:endParaRPr lang="fr-FR" sz="1400" kern="1200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Partie du secteur informel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Partie du secteur rural agricole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kern="1200" dirty="0" smtClean="0"/>
            <a:t>Indigents (sur base ciblage SP CNPS)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u="none" kern="1200" dirty="0" smtClean="0"/>
            <a:t>Personnes âgées indigentes (mesures gouvernementales nouvelles)</a:t>
          </a:r>
          <a:endParaRPr lang="fr-FR" sz="1400" kern="1200" dirty="0" smtClean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400" u="none" kern="1200" dirty="0" smtClean="0"/>
            <a:t>Handicapés</a:t>
          </a:r>
          <a:endParaRPr lang="fr-FR" sz="1400" b="0" u="none" kern="1200" cap="small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b="1" u="none" kern="1200" cap="small" dirty="0" smtClean="0">
              <a:solidFill>
                <a:schemeClr val="bg2">
                  <a:lumMod val="50000"/>
                </a:schemeClr>
              </a:solidFill>
            </a:rPr>
            <a:t>Cible : couverture de 50% de la population </a:t>
          </a:r>
        </a:p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fr-FR" sz="1600" b="0" u="none" kern="1200" cap="small" dirty="0" smtClean="0"/>
        </a:p>
      </dsp:txBody>
      <dsp:txXfrm>
        <a:off x="4992573" y="1713844"/>
        <a:ext cx="2452861" cy="50679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IncreasingArrowsProcess">
  <dgm:title val=""/>
  <dgm:desc val=""/>
  <dgm:catLst>
    <dgm:cat type="process" pri="5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clrData>
  <dgm:layoutNode name="Name0">
    <dgm:varLst>
      <dgm:chMax val="5"/>
      <dgm:chPref val="5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choose name="Name3">
          <dgm:if name="Name4" axis="ch ch" ptType="node node" func="cnt" op="equ" val="0">
            <dgm:alg type="composite">
              <dgm:param type="ar" val="6.8662"/>
            </dgm:alg>
            <dgm:choose name="Name5">
              <dgm:if name="Name6" func="var" arg="dir" op="equ" val="norm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if>
              <dgm:else name="Name7">
                <dgm:constrLst>
                  <dgm:constr type="primFontSz" for="des" forName="parentText1" val="65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/>
                </dgm:constrLst>
              </dgm:else>
            </dgm:choose>
          </dgm:if>
          <dgm:else name="Name8">
            <dgm:alg type="composite">
              <dgm:param type="ar" val="1.9864"/>
            </dgm:alg>
            <dgm:choose name="Name9">
              <dgm:if name="Name1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if>
              <dgm:else name="Name1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93"/>
                  <dgm:constr type="l" for="ch" forName="childText1" refType="w" fact="0.076"/>
                  <dgm:constr type="t" for="ch" forName="childText1" refType="h" fact="0.224"/>
                  <dgm:constr type="w" for="ch" forName="childText1" refType="w" fact="0.9241"/>
                  <dgm:constr type="h" for="ch" forName="childText1" refType="h" fact="0.776"/>
                </dgm:constrLst>
              </dgm:else>
            </dgm:choose>
          </dgm:else>
        </dgm:choose>
      </dgm:if>
      <dgm:if name="Name12" axis="ch" ptType="node" func="cnt" op="equ" val="2">
        <dgm:choose name="Name13">
          <dgm:if name="Name14" axis="ch ch" ptType="node node" func="cnt" op="equ" val="0">
            <dgm:alg type="composite">
              <dgm:param type="ar" val="5.1498"/>
            </dgm:alg>
            <dgm:choose name="Name15">
              <dgm:if name="Name1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.462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if>
              <dgm:else name="Name1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7501"/>
                  <dgm:constr type="l" for="ch" forName="parentText2" refType="w" fact="0"/>
                  <dgm:constr type="t" for="ch" forName="parentText2" refType="h" fact="0.2499"/>
                  <dgm:constr type="w" for="ch" forName="parentText2" refType="w" fact="0.538"/>
                  <dgm:constr type="h" for="ch" forName="parentText2" refType="h" fact="0.7501"/>
                </dgm:constrLst>
              </dgm:else>
            </dgm:choose>
          </dgm:if>
          <dgm:else name="Name18">
            <dgm:alg type="composite">
              <dgm:param type="ar" val="2.0563"/>
            </dgm:alg>
            <dgm:choose name="Name19">
              <dgm:if name="Name2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.462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462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if>
              <dgm:else name="Name2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parentText2" refType="primFontSz" refFor="des" refForName="parentText1" op="equ"/>
                  <dgm:constr type="primFontSz" for="des" forName="childText2" refType="primFontSz" refFor="des" refForName="child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995"/>
                  <dgm:constr type="l" for="ch" forName="parentText2" refType="w" fact="0"/>
                  <dgm:constr type="t" for="ch" forName="parentText2" refType="h" fact="0.0998"/>
                  <dgm:constr type="w" for="ch" forName="parentText2" refType="w" fact="0.538"/>
                  <dgm:constr type="h" for="ch" forName="parentText2" refType="h" fact="0.2995"/>
                  <dgm:constr type="l" for="ch" forName="childText1" refType="w" fact="0.538"/>
                  <dgm:constr type="t" for="ch" forName="childText1" refType="h" fact="0.2317"/>
                  <dgm:constr type="w" for="ch" forName="childText1" refType="w" fact="0.462"/>
                  <dgm:constr type="h" for="ch" forName="childText1" refType="h" fact="0.6685"/>
                  <dgm:constr type="l" for="ch" forName="childText2" refType="w" fact="0.076"/>
                  <dgm:constr type="t" for="ch" forName="childText2" refType="h" fact="0.3315"/>
                  <dgm:constr type="w" for="ch" forName="childText2" refType="w" fact="0.462"/>
                  <dgm:constr type="h" for="ch" forName="childText2" refType="h" fact="0.6685"/>
                </dgm:constrLst>
              </dgm:else>
            </dgm:choose>
          </dgm:else>
        </dgm:choose>
      </dgm:if>
      <dgm:if name="Name22" axis="ch" ptType="node" func="cnt" op="equ" val="3">
        <dgm:choose name="Name23">
          <dgm:if name="Name24" axis="ch ch" ptType="node node" func="cnt" op="equ" val="0">
            <dgm:alg type="composite">
              <dgm:param type="ar" val="4.1198"/>
            </dgm:alg>
            <dgm:choose name="Name25">
              <dgm:if name="Name2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.308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.616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if>
              <dgm:else name="Name2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6"/>
                  <dgm:constr type="l" for="ch" forName="parentText2" refType="w" fact="0"/>
                  <dgm:constr type="t" for="ch" forName="parentText2" refType="h" fact="0.2"/>
                  <dgm:constr type="w" for="ch" forName="parentText2" refType="w" fact="0.692"/>
                  <dgm:constr type="h" for="ch" forName="parentText2" refType="h" fact="0.6"/>
                  <dgm:constr type="l" for="ch" forName="parentText3" refType="w" fact="0"/>
                  <dgm:constr type="t" for="ch" forName="parentText3" refType="h" fact="0.4"/>
                  <dgm:constr type="w" for="ch" forName="parentText3" refType="w" fact="0.384"/>
                  <dgm:constr type="h" for="ch" forName="parentText3" refType="h" fact="0.6"/>
                </dgm:constrLst>
              </dgm:else>
            </dgm:choose>
          </dgm:if>
          <dgm:else name="Name28">
            <dgm:alg type="composite">
              <dgm:param type="ar" val="2.0702"/>
            </dgm:alg>
            <dgm:choose name="Name29">
              <dgm:if name="Name3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08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61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.308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.616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if>
              <dgm:else name="Name3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l" for="ch" forName="childText1" refType="w" fact="0.692"/>
                  <dgm:constr type="t" for="ch" forName="childText1" refType="h" fact="0.2325"/>
                  <dgm:constr type="w" for="ch" forName="childText1" refType="w" fact="0.308"/>
                  <dgm:constr type="h" for="ch" forName="childText1" refType="h" fact="0.5808"/>
                  <dgm:constr type="l" for="ch" forName="childText2" refType="w" fact="0.384"/>
                  <dgm:constr type="t" for="ch" forName="childText2" refType="h" fact="0.333"/>
                  <dgm:constr type="w" for="ch" forName="childText2" refType="w" fact="0.308"/>
                  <dgm:constr type="h" for="ch" forName="childText2" refType="h" fact="0.5808"/>
                  <dgm:constr type="l" for="ch" forName="childText3" refType="w" fact="0.076"/>
                  <dgm:constr type="t" for="ch" forName="childText3" refType="h" fact="0.4335"/>
                  <dgm:constr type="w" for="ch" forName="childText3" refType="w" fact="0.308"/>
                  <dgm:constr type="h" for="ch" forName="childText3" refType="h" fact="0.572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3015"/>
                  <dgm:constr type="l" for="ch" forName="parentText2" refType="w" fact="0"/>
                  <dgm:constr type="t" for="ch" forName="parentText2" refType="h" fact="0.1005"/>
                  <dgm:constr type="w" for="ch" forName="parentText2" refType="w" fact="0.692"/>
                  <dgm:constr type="h" for="ch" forName="parentText2" refType="h" fact="0.3015"/>
                  <dgm:constr type="l" for="ch" forName="parentText3" refType="w" fact="0"/>
                  <dgm:constr type="t" for="ch" forName="parentText3" refType="h" fact="0.201"/>
                  <dgm:constr type="w" for="ch" forName="parentText3" refType="w" fact="0.384"/>
                  <dgm:constr type="h" for="ch" forName="parentText3" refType="h" fact="0.3015"/>
                </dgm:constrLst>
              </dgm:else>
            </dgm:choose>
          </dgm:else>
        </dgm:choose>
      </dgm:if>
      <dgm:if name="Name32" axis="ch" ptType="node" func="cnt" op="equ" val="4">
        <dgm:choose name="Name33">
          <dgm:if name="Name34" axis="ch ch" ptType="node node" func="cnt" op="equ" val="0">
            <dgm:alg type="composite">
              <dgm:param type="ar" val="3.435"/>
            </dgm:alg>
            <dgm:choose name="Name35">
              <dgm:if name="Name3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.2305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.461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.6915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if>
              <dgm:else name="Name3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5001"/>
                  <dgm:constr type="l" for="ch" forName="parentText2" refType="w" fact="0"/>
                  <dgm:constr type="t" for="ch" forName="parentText2" refType="h" fact="0.1666"/>
                  <dgm:constr type="w" for="ch" forName="parentText2" refType="w" fact="0.7695"/>
                  <dgm:constr type="h" for="ch" forName="parentText2" refType="h" fact="0.5001"/>
                  <dgm:constr type="l" for="ch" forName="parentText3" refType="w" fact="0"/>
                  <dgm:constr type="t" for="ch" forName="parentText3" refType="h" fact="0.3333"/>
                  <dgm:constr type="w" for="ch" forName="parentText3" refType="w" fact="0.539"/>
                  <dgm:constr type="h" for="ch" forName="parentText3" refType="h" fact="0.5001"/>
                  <dgm:constr type="l" for="ch" forName="parentText4" refType="w" fact="0"/>
                  <dgm:constr type="t" for="ch" forName="parentText4" refType="h" fact="0.4999"/>
                  <dgm:constr type="w" for="ch" forName="parentText4" refType="w" fact="0.3085"/>
                  <dgm:constr type="h" for="ch" forName="parentText4" refType="h" fact="0.5001"/>
                </dgm:constrLst>
              </dgm:else>
            </dgm:choose>
          </dgm:if>
          <dgm:else name="Name38">
            <dgm:alg type="composite">
              <dgm:param type="ar" val="1.9377"/>
            </dgm:alg>
            <dgm:choose name="Name39">
              <dgm:if name="Name4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2305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461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6915"/>
                  <dgm:constr type="t" for="ch" forName="childText4" refType="h" fact="0.5"/>
                  <dgm:constr type="w" for="ch" forName="childText4" refType="w" fact="0.232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.2305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.461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.6915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if>
              <dgm:else name="Name4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l" for="ch" forName="childText1" refType="w" fact="0.7695"/>
                  <dgm:constr type="t" for="ch" forName="childText1" refType="h" fact="0.218"/>
                  <dgm:constr type="w" for="ch" forName="childText1" refType="w" fact="0.2305"/>
                  <dgm:constr type="h" for="ch" forName="childText1" refType="h" fact="0.5218"/>
                  <dgm:constr type="l" for="ch" forName="childText2" refType="w" fact="0.539"/>
                  <dgm:constr type="t" for="ch" forName="childText2" refType="h" fact="0.312"/>
                  <dgm:constr type="w" for="ch" forName="childText2" refType="w" fact="0.2305"/>
                  <dgm:constr type="h" for="ch" forName="childText2" refType="h" fact="0.5085"/>
                  <dgm:constr type="l" for="ch" forName="childText3" refType="w" fact="0.3085"/>
                  <dgm:constr type="t" for="ch" forName="childText3" refType="h" fact="0.406"/>
                  <dgm:constr type="w" for="ch" forName="childText3" refType="w" fact="0.2305"/>
                  <dgm:constr type="h" for="ch" forName="childText3" refType="h" fact="0.5119"/>
                  <dgm:constr type="l" for="ch" forName="childText4" refType="w" fact="0.076"/>
                  <dgm:constr type="t" for="ch" forName="childText4" refType="h" fact="0.5"/>
                  <dgm:constr type="w" for="ch" forName="childText4" refType="w" fact="0.2346"/>
                  <dgm:constr type="h" for="ch" forName="childText4" refType="h" fact="0.5179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821"/>
                  <dgm:constr type="l" for="ch" forName="parentText2" refType="w" fact="0"/>
                  <dgm:constr type="t" for="ch" forName="parentText2" refType="h" fact="0.094"/>
                  <dgm:constr type="w" for="ch" forName="parentText2" refType="w" fact="0.7695"/>
                  <dgm:constr type="h" for="ch" forName="parentText2" refType="h" fact="0.2821"/>
                  <dgm:constr type="l" for="ch" forName="parentText3" refType="w" fact="0"/>
                  <dgm:constr type="t" for="ch" forName="parentText3" refType="h" fact="0.188"/>
                  <dgm:constr type="w" for="ch" forName="parentText3" refType="w" fact="0.539"/>
                  <dgm:constr type="h" for="ch" forName="parentText3" refType="h" fact="0.2821"/>
                  <dgm:constr type="l" for="ch" forName="parentText4" refType="w" fact="0"/>
                  <dgm:constr type="t" for="ch" forName="parentText4" refType="h" fact="0.282"/>
                  <dgm:constr type="w" for="ch" forName="parentText4" refType="w" fact="0.3085"/>
                  <dgm:constr type="h" for="ch" forName="parentText4" refType="h" fact="0.2821"/>
                </dgm:constrLst>
              </dgm:else>
            </dgm:choose>
          </dgm:else>
        </dgm:choose>
      </dgm:if>
      <dgm:else name="Name42">
        <dgm:choose name="Name43">
          <dgm:if name="Name44" axis="ch ch" ptType="node node" func="cnt" op="equ" val="0">
            <dgm:alg type="composite">
              <dgm:param type="ar" val="2.9463"/>
            </dgm:alg>
            <dgm:choose name="Name45">
              <dgm:if name="Name46" func="var" arg="dir" op="equ" val="norm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.1848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.3696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.5545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.7393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if>
              <dgm:else name="Name47">
                <dgm:constrLst>
                  <dgm:constr type="primFontSz" for="des" forName="parentText1" val="65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4285"/>
                  <dgm:constr type="l" for="ch" forName="parentText2" refType="w" fact="0"/>
                  <dgm:constr type="t" for="ch" forName="parentText2" refType="h" fact="0.1429"/>
                  <dgm:constr type="w" for="ch" forName="parentText2" refType="w" fact="0.8152"/>
                  <dgm:constr type="h" for="ch" forName="parentText2" refType="h" fact="0.4285"/>
                  <dgm:constr type="l" for="ch" forName="parentText3" refType="w" fact="0"/>
                  <dgm:constr type="t" for="ch" forName="parentText3" refType="h" fact="0.2858"/>
                  <dgm:constr type="w" for="ch" forName="parentText3" refType="w" fact="0.6304"/>
                  <dgm:constr type="h" for="ch" forName="parentText3" refType="h" fact="0.4285"/>
                  <dgm:constr type="l" for="ch" forName="parentText4" refType="w" fact="0"/>
                  <dgm:constr type="t" for="ch" forName="parentText4" refType="h" fact="0.4286"/>
                  <dgm:constr type="w" for="ch" forName="parentText4" refType="w" fact="0.4455"/>
                  <dgm:constr type="h" for="ch" forName="parentText4" refType="h" fact="0.4285"/>
                  <dgm:constr type="l" for="ch" forName="parentText5" refType="w" fact="0"/>
                  <dgm:constr type="t" for="ch" forName="parentText5" refType="h" fact="0.5715"/>
                  <dgm:constr type="w" for="ch" forName="parentText5" refType="w" fact="0.2607"/>
                  <dgm:constr type="h" for="ch" forName="parentText5" refType="h" fact="0.4285"/>
                </dgm:constrLst>
              </dgm:else>
            </dgm:choose>
          </dgm:if>
          <dgm:else name="Name48">
            <dgm:alg type="composite">
              <dgm:param type="ar" val="1.7837"/>
            </dgm:alg>
            <dgm:choose name="Name49">
              <dgm:if name="Name50" func="var" arg="dir" op="equ" val="norm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1848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3696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5545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7393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.1848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.3696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.5545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.7393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if>
              <dgm:else name="Name51">
                <dgm:constrLst>
                  <dgm:constr type="primFontSz" for="des" forName="childText1" val="65"/>
                  <dgm:constr type="primFontSz" for="des" forName="parentText1" val="65"/>
                  <dgm:constr type="primFontSz" for="des" forName="childText1" refType="primFontSz" refFor="des" refForName="parentText1" op="lte"/>
                  <dgm:constr type="primFontSz" for="des" forName="childText2" refType="primFontSz" refFor="des" refForName="parentText1" op="lte"/>
                  <dgm:constr type="primFontSz" for="des" forName="childText3" refType="primFontSz" refFor="des" refForName="parentText1" op="lte"/>
                  <dgm:constr type="primFontSz" for="des" forName="childText4" refType="primFontSz" refFor="des" refForName="parentText1" op="lte"/>
                  <dgm:constr type="primFontSz" for="des" forName="childText5" refType="primFontSz" refFor="des" refForName="parentText1" op="lte"/>
                  <dgm:constr type="primFontSz" for="des" forName="childText1" refType="primFontSz" refFor="des" refForName="parentText2" op="lte"/>
                  <dgm:constr type="primFontSz" for="des" forName="childText2" refType="primFontSz" refFor="des" refForName="parentText2" op="lte"/>
                  <dgm:constr type="primFontSz" for="des" forName="childText3" refType="primFontSz" refFor="des" refForName="parentText2" op="lte"/>
                  <dgm:constr type="primFontSz" for="des" forName="childText4" refType="primFontSz" refFor="des" refForName="parentText2" op="lte"/>
                  <dgm:constr type="primFontSz" for="des" forName="childText5" refType="primFontSz" refFor="des" refForName="parentText2" op="lte"/>
                  <dgm:constr type="primFontSz" for="des" forName="childText1" refType="primFontSz" refFor="des" refForName="parentText3" op="lte"/>
                  <dgm:constr type="primFontSz" for="des" forName="childText2" refType="primFontSz" refFor="des" refForName="parentText3" op="lte"/>
                  <dgm:constr type="primFontSz" for="des" forName="childText3" refType="primFontSz" refFor="des" refForName="parentText3" op="lte"/>
                  <dgm:constr type="primFontSz" for="des" forName="childText4" refType="primFontSz" refFor="des" refForName="parentText3" op="lte"/>
                  <dgm:constr type="primFontSz" for="des" forName="childText5" refType="primFontSz" refFor="des" refForName="parentText3" op="lte"/>
                  <dgm:constr type="primFontSz" for="des" forName="childText1" refType="primFontSz" refFor="des" refForName="parentText4" op="lte"/>
                  <dgm:constr type="primFontSz" for="des" forName="childText2" refType="primFontSz" refFor="des" refForName="parentText4" op="lte"/>
                  <dgm:constr type="primFontSz" for="des" forName="childText3" refType="primFontSz" refFor="des" refForName="parentText4" op="lte"/>
                  <dgm:constr type="primFontSz" for="des" forName="childText4" refType="primFontSz" refFor="des" refForName="parentText4" op="lte"/>
                  <dgm:constr type="primFontSz" for="des" forName="childText5" refType="primFontSz" refFor="des" refForName="parentText4" op="lte"/>
                  <dgm:constr type="primFontSz" for="des" forName="childText1" refType="primFontSz" refFor="des" refForName="parentText5" op="lte"/>
                  <dgm:constr type="primFontSz" for="des" forName="childText2" refType="primFontSz" refFor="des" refForName="parentText5" op="lte"/>
                  <dgm:constr type="primFontSz" for="des" forName="childText3" refType="primFontSz" refFor="des" refForName="parentText5" op="lte"/>
                  <dgm:constr type="primFontSz" for="des" forName="childText4" refType="primFontSz" refFor="des" refForName="parentText5" op="lte"/>
                  <dgm:constr type="primFontSz" for="des" forName="childText5" refType="primFontSz" refFor="des" refForName="parentText5" op="lte"/>
                  <dgm:constr type="primFontSz" for="des" forName="parentText2" refType="primFontSz" refFor="des" refForName="parentText1" op="equ"/>
                  <dgm:constr type="primFontSz" for="des" forName="parentText3" refType="primFontSz" refFor="des" refForName="parentText1" op="equ"/>
                  <dgm:constr type="primFontSz" for="des" forName="parentText4" refType="primFontSz" refFor="des" refForName="parentText1" op="equ"/>
                  <dgm:constr type="primFontSz" for="des" forName="parentText5" refType="primFontSz" refFor="des" refForName="parentText1" op="equ"/>
                  <dgm:constr type="primFontSz" for="des" forName="childText2" refType="primFontSz" refFor="des" refForName="childText1" op="equ"/>
                  <dgm:constr type="primFontSz" for="des" forName="childText3" refType="primFontSz" refFor="des" refForName="childText1" op="equ"/>
                  <dgm:constr type="primFontSz" for="des" forName="childText4" refType="primFontSz" refFor="des" refForName="childText1" op="equ"/>
                  <dgm:constr type="primFontSz" for="des" forName="childText5" refType="primFontSz" refFor="des" refForName="childText1" op="equ"/>
                  <dgm:constr type="l" for="ch" forName="childText1" refType="w" fact="0.81518"/>
                  <dgm:constr type="t" for="ch" forName="childText1" refType="h" fact="0.1997"/>
                  <dgm:constr type="w" for="ch" forName="childText1" refType="w" fact="0.18482"/>
                  <dgm:constr type="h" for="ch" forName="childText1" refType="h" fact="0.4763"/>
                  <dgm:constr type="l" for="ch" forName="childText2" refType="w" fact="0.63036"/>
                  <dgm:constr type="t" for="ch" forName="childText2" refType="h" fact="0.2862"/>
                  <dgm:constr type="w" for="ch" forName="childText2" refType="w" fact="0.18482"/>
                  <dgm:constr type="h" for="ch" forName="childText2" refType="h" fact="0.4763"/>
                  <dgm:constr type="l" for="ch" forName="childText3" refType="w" fact="0.44554"/>
                  <dgm:constr type="t" for="ch" forName="childText3" refType="h" fact="0.3727"/>
                  <dgm:constr type="w" for="ch" forName="childText3" refType="w" fact="0.18482"/>
                  <dgm:constr type="h" for="ch" forName="childText3" refType="h" fact="0.4763"/>
                  <dgm:constr type="l" for="ch" forName="childText4" refType="w" fact="0.26072"/>
                  <dgm:constr type="t" for="ch" forName="childText4" refType="h" fact="0.4592"/>
                  <dgm:constr type="w" for="ch" forName="childText4" refType="w" fact="0.18482"/>
                  <dgm:constr type="h" for="ch" forName="childText4" refType="h" fact="0.4763"/>
                  <dgm:constr type="l" for="ch" forName="childText5" refType="w" fact="0.0759"/>
                  <dgm:constr type="t" for="ch" forName="childText5" refType="h" fact="0.5457"/>
                  <dgm:constr type="w" for="ch" forName="childText5" refType="w" fact="0.18482"/>
                  <dgm:constr type="h" for="ch" forName="childText5" refType="h" fact="0.4763"/>
                  <dgm:constr type="l" for="ch" forName="parentText1" refType="w" fact="0"/>
                  <dgm:constr type="t" for="ch" forName="parentText1" refType="h" fact="0"/>
                  <dgm:constr type="w" for="ch" forName="parentText1" refType="w"/>
                  <dgm:constr type="h" for="ch" forName="parentText1" refType="h" fact="0.2594"/>
                  <dgm:constr type="l" for="ch" forName="parentText2" refType="w" fact="0"/>
                  <dgm:constr type="t" for="ch" forName="parentText2" refType="h" fact="0.0865"/>
                  <dgm:constr type="w" for="ch" forName="parentText2" refType="w" fact="0.8152"/>
                  <dgm:constr type="h" for="ch" forName="parentText2" refType="h" fact="0.2594"/>
                  <dgm:constr type="l" for="ch" forName="parentText3" refType="w" fact="0"/>
                  <dgm:constr type="t" for="ch" forName="parentText3" refType="h" fact="0.173"/>
                  <dgm:constr type="w" for="ch" forName="parentText3" refType="w" fact="0.6304"/>
                  <dgm:constr type="h" for="ch" forName="parentText3" refType="h" fact="0.2594"/>
                  <dgm:constr type="l" for="ch" forName="parentText4" refType="w" fact="0"/>
                  <dgm:constr type="t" for="ch" forName="parentText4" refType="h" fact="0.2595"/>
                  <dgm:constr type="w" for="ch" forName="parentText4" refType="w" fact="0.4455"/>
                  <dgm:constr type="h" for="ch" forName="parentText4" refType="h" fact="0.2594"/>
                  <dgm:constr type="l" for="ch" forName="parentText5" refType="w" fact="0"/>
                  <dgm:constr type="t" for="ch" forName="parentText5" refType="h" fact="0.346"/>
                  <dgm:constr type="w" for="ch" forName="parentText5" refType="w" fact="0.2607"/>
                  <dgm:constr type="h" for="ch" forName="parentText5" refType="h" fact="0.2594"/>
                </dgm:constrLst>
              </dgm:else>
            </dgm:choose>
          </dgm:else>
        </dgm:choose>
      </dgm:else>
    </dgm:choose>
    <dgm:forEach name="Name52" axis="ch" ptType="node" cnt="1">
      <dgm:layoutNode name="parentText1" styleLbl="node1">
        <dgm:varLst>
          <dgm:chMax/>
          <dgm:chPref val="3"/>
          <dgm:bulletEnabled val="1"/>
        </dgm:varLst>
        <dgm:choose name="Name53">
          <dgm:if name="Name54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55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56">
        <dgm:if name="Name57" axis="ch" ptType="node" func="cnt" op="gte" val="1">
          <dgm:layoutNode name="childText1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8"/>
      </dgm:choose>
    </dgm:forEach>
    <dgm:forEach name="Name59" axis="ch" ptType="node" st="2" cnt="1">
      <dgm:layoutNode name="parentText2" styleLbl="node1">
        <dgm:varLst>
          <dgm:chMax/>
          <dgm:chPref val="3"/>
          <dgm:bulletEnabled val="1"/>
        </dgm:varLst>
        <dgm:choose name="Name60">
          <dgm:if name="Name61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2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63">
        <dgm:if name="Name64" axis="ch" ptType="node" func="cnt" op="gte" val="1">
          <dgm:layoutNode name="childText2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5"/>
      </dgm:choose>
    </dgm:forEach>
    <dgm:forEach name="Name66" axis="ch" ptType="node" st="3" cnt="1">
      <dgm:layoutNode name="parentText3" styleLbl="node1">
        <dgm:varLst>
          <dgm:chMax/>
          <dgm:chPref val="3"/>
          <dgm:bulletEnabled val="1"/>
        </dgm:varLst>
        <dgm:choose name="Name67">
          <dgm:if name="Name68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69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0">
        <dgm:if name="Name71" axis="ch" ptType="node" func="cnt" op="gte" val="1">
          <dgm:layoutNode name="childText3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</dgm:forEach>
    <dgm:forEach name="Name73" axis="ch" ptType="node" st="4" cnt="1">
      <dgm:layoutNode name="parentText4" styleLbl="node1">
        <dgm:varLst>
          <dgm:chMax/>
          <dgm:chPref val="3"/>
          <dgm:bulletEnabled val="1"/>
        </dgm:varLst>
        <dgm:choose name="Name74">
          <dgm:if name="Name75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76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77">
        <dgm:if name="Name78" axis="ch" ptType="node" func="cnt" op="gte" val="1">
          <dgm:layoutNode name="childText4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9"/>
      </dgm:choose>
    </dgm:forEach>
    <dgm:forEach name="Name80" axis="ch" ptType="node" st="5" cnt="1">
      <dgm:layoutNode name="parentText5" styleLbl="node1">
        <dgm:varLst>
          <dgm:chMax/>
          <dgm:chPref val="3"/>
          <dgm:bulletEnabled val="1"/>
        </dgm:varLst>
        <dgm:choose name="Name81">
          <dgm:if name="Name82" func="var" arg="dir" op="equ" val="norm">
            <dgm:alg type="tx">
              <dgm:param type="parTxLTRAlign" val="l"/>
            </dgm:alg>
            <dgm:shape xmlns:r="http://schemas.openxmlformats.org/officeDocument/2006/relationships" type="rightArrow" r:blip="">
              <dgm:adjLst>
                <dgm:adj idx="1" val="0.5"/>
                <dgm:adj idx="2" val="0.5"/>
              </dgm:adjLst>
            </dgm:shape>
            <dgm:constrLst>
              <dgm:constr type="lMarg" refType="primFontSz" fact="0.3"/>
              <dgm:constr type="rMarg" val="20"/>
              <dgm:constr type="tMarg" refType="primFontSz" fact="0.3"/>
              <dgm:constr type="bMarg" refType="h" fact="0.45"/>
            </dgm:constrLst>
          </dgm:if>
          <dgm:else name="Name83">
            <dgm:alg type="tx">
              <dgm:param type="parTxLTRAlign" val="r"/>
            </dgm:alg>
            <dgm:shape xmlns:r="http://schemas.openxmlformats.org/officeDocument/2006/relationships" type="leftArrow" r:blip="">
              <dgm:adjLst>
                <dgm:adj idx="1" val="0.5"/>
                <dgm:adj idx="2" val="0.5"/>
              </dgm:adjLst>
            </dgm:shape>
            <dgm:constrLst>
              <dgm:constr type="lMarg" val="20"/>
              <dgm:constr type="rMarg" refType="primFontSz" fact="0.3"/>
              <dgm:constr type="tMarg" refType="primFontSz" fact="0.3"/>
              <dgm:constr type="bMarg" refType="h" fact="0.45"/>
            </dgm:constrLst>
          </dgm:else>
        </dgm:choose>
        <dgm:presOf axis="self" ptType="node"/>
        <dgm:ruleLst>
          <dgm:rule type="primFontSz" val="5" fact="NaN" max="NaN"/>
        </dgm:ruleLst>
      </dgm:layoutNode>
      <dgm:choose name="Name84">
        <dgm:if name="Name85" axis="ch" ptType="node" func="cnt" op="gte" val="1">
          <dgm:layoutNode name="childText5" styleLbl="solidAlignAcc1">
            <dgm:varLst>
              <dgm:chMax val="0"/>
              <dgm:chPref val="0"/>
              <dgm:bulletEnabled val="1"/>
            </dgm:varLst>
            <dgm:alg type="tx">
              <dgm:param type="txAnchorVert" val="t"/>
              <dgm:param type="parTxLTRAlign" val="l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6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BF / Conseil de cabinet sur le RAMU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1EB6385-0756-3A49-AFF8-9F7A68D41999}" type="datetime1">
              <a:rPr lang="fr-FR"/>
              <a:pPr>
                <a:defRPr/>
              </a:pPr>
              <a:t>04/10/2017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Options stratégiques d'opérationnalisation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E4F5AEF0-D59F-6749-9C79-C2A77D27049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937083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BF / Conseil de cabinet sur le RAMU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78DEC54-ACEA-994B-90EC-6E605BAEE87A}" type="datetime1">
              <a:rPr lang="fr-FR"/>
              <a:pPr>
                <a:defRPr/>
              </a:pPr>
              <a:t>04/10/2017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  <a:endParaRPr lang="fr-FR" noProof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fr-FR"/>
              <a:t>Options stratégiques d'opérationnalisation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C0171584-E448-D446-A84E-F3213B4C7686}" type="slidenum">
              <a:rPr lang="fr-FR"/>
              <a:pPr>
                <a:defRPr/>
              </a:pPr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66096385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2355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86861A0-8FB8-3C48-9F8F-B75F39752C10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fr-FR" sz="1200">
              <a:latin typeface="Calibri" charset="0"/>
            </a:endParaRPr>
          </a:p>
        </p:txBody>
      </p:sp>
      <p:sp>
        <p:nvSpPr>
          <p:cNvPr id="23556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23557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355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2355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E86861A0-8FB8-3C48-9F8F-B75F39752C10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fr-FR" sz="1200">
              <a:latin typeface="Calibri" charset="0"/>
            </a:endParaRPr>
          </a:p>
        </p:txBody>
      </p:sp>
      <p:sp>
        <p:nvSpPr>
          <p:cNvPr id="23556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23557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969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2969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2EB82E1D-25FE-734C-9104-38294FA93C4B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fr-FR" sz="1200">
              <a:latin typeface="Calibri" charset="0"/>
            </a:endParaRPr>
          </a:p>
        </p:txBody>
      </p:sp>
      <p:sp>
        <p:nvSpPr>
          <p:cNvPr id="2970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2970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403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4403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C68C0F2-E752-014C-BFCF-89FC819DAE98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fr-FR" sz="1200">
              <a:latin typeface="Calibri" charset="0"/>
            </a:endParaRPr>
          </a:p>
        </p:txBody>
      </p:sp>
      <p:sp>
        <p:nvSpPr>
          <p:cNvPr id="44036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44037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608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4608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1AB3919-2A68-BA48-878E-A534EF2D49B8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fr-FR" sz="1200">
              <a:latin typeface="Calibri" charset="0"/>
            </a:endParaRPr>
          </a:p>
        </p:txBody>
      </p:sp>
      <p:sp>
        <p:nvSpPr>
          <p:cNvPr id="46084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46085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48130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48131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1E0A1ABB-AFAB-0447-8D87-FC5FAE8F3B23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fr-FR" sz="1200">
              <a:latin typeface="Calibri" charset="0"/>
            </a:endParaRPr>
          </a:p>
        </p:txBody>
      </p:sp>
      <p:sp>
        <p:nvSpPr>
          <p:cNvPr id="48132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48133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222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5222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73797D4E-475B-0C4B-AA22-75F034DF57DE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fr-FR" sz="1200">
              <a:latin typeface="Calibri" charset="0"/>
            </a:endParaRPr>
          </a:p>
        </p:txBody>
      </p:sp>
      <p:sp>
        <p:nvSpPr>
          <p:cNvPr id="52228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52229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4274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54275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AA61DE97-5E07-354C-87D0-458AA118B4F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fr-FR" sz="1200">
              <a:latin typeface="Calibri" charset="0"/>
            </a:endParaRPr>
          </a:p>
        </p:txBody>
      </p:sp>
      <p:sp>
        <p:nvSpPr>
          <p:cNvPr id="54276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54277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ce réservé de l'image des diapositives 1">
            <a:extLst>
              <a:ext uri="{FF2B5EF4-FFF2-40B4-BE49-F238E27FC236}">
                <a16:creationId xmlns="" xmlns:a16="http://schemas.microsoft.com/office/drawing/2014/main" id="{740470C7-D856-4593-B397-5F956355446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ce réservé des commentaires 2">
            <a:extLst>
              <a:ext uri="{FF2B5EF4-FFF2-40B4-BE49-F238E27FC236}">
                <a16:creationId xmlns="" xmlns:a16="http://schemas.microsoft.com/office/drawing/2014/main" id="{D3F13A01-60CA-44EF-B8D3-23EE3C9294A5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fr-FR" altLang="fr-FR" dirty="0"/>
          </a:p>
        </p:txBody>
      </p:sp>
      <p:sp>
        <p:nvSpPr>
          <p:cNvPr id="25604" name="Espace réservé du numéro de diapositive 3">
            <a:extLst>
              <a:ext uri="{FF2B5EF4-FFF2-40B4-BE49-F238E27FC236}">
                <a16:creationId xmlns="" xmlns:a16="http://schemas.microsoft.com/office/drawing/2014/main" id="{E235A4F1-2681-4070-924E-7D0E4F5441E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fld id="{4D07A443-95DE-4571-B052-A02BCCAA79DA}" type="slidenum">
              <a:rPr lang="fr-FR" altLang="fr-FR" smtClean="0">
                <a:latin typeface="Calibri" panose="020F0502020204030204" pitchFamily="34" charset="0"/>
              </a:rPr>
              <a:pPr/>
              <a:t>20</a:t>
            </a:fld>
            <a:endParaRPr lang="fr-FR" altLang="fr-FR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49595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7270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7270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3E45497D-CF78-974B-AEB1-5638502E9BBF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25</a:t>
            </a:fld>
            <a:endParaRPr lang="fr-FR" sz="1200">
              <a:latin typeface="Calibri" charset="0"/>
            </a:endParaRPr>
          </a:p>
        </p:txBody>
      </p:sp>
      <p:sp>
        <p:nvSpPr>
          <p:cNvPr id="72708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72709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9458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9459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026A8F4C-193E-1948-90E6-2C86954DA346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26</a:t>
            </a:fld>
            <a:endParaRPr lang="fr-FR" sz="1200">
              <a:latin typeface="Calibri" charset="0"/>
            </a:endParaRPr>
          </a:p>
        </p:txBody>
      </p:sp>
      <p:sp>
        <p:nvSpPr>
          <p:cNvPr id="19460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9461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5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82946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82947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91CBD92C-C6B0-264A-93A6-34A1C0F966AF}" type="slidenum">
              <a:rPr lang="fr-FR" sz="1200">
                <a:latin typeface="Calibri" charset="0"/>
                <a:cs typeface="Arial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27</a:t>
            </a:fld>
            <a:endParaRPr lang="fr-FR" sz="1200">
              <a:latin typeface="Calibri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1" name="Espace réservé de l'image des diapositives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38242" name="Espace réservé des commentair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fr-FR">
              <a:latin typeface="Calibri" charset="0"/>
            </a:endParaRPr>
          </a:p>
        </p:txBody>
      </p:sp>
      <p:sp>
        <p:nvSpPr>
          <p:cNvPr id="138243" name="Espace réservé du numéro de diapositiv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8987BA06-5596-BB41-86EF-4C3110F9C47E}" type="slidenum">
              <a:rPr lang="fr-FR" sz="1200">
                <a:latin typeface="Calibri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30</a:t>
            </a:fld>
            <a:endParaRPr lang="fr-FR" sz="1200">
              <a:latin typeface="Calibri" charset="0"/>
            </a:endParaRPr>
          </a:p>
        </p:txBody>
      </p:sp>
      <p:sp>
        <p:nvSpPr>
          <p:cNvPr id="138244" name="Espace réservé du pied de page 4"/>
          <p:cNvSpPr>
            <a:spLocks noGrp="1"/>
          </p:cNvSpPr>
          <p:nvPr>
            <p:ph type="ftr" sz="quarter" idx="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Options stratégiques d'opérationnalisation</a:t>
            </a:r>
          </a:p>
        </p:txBody>
      </p:sp>
      <p:sp>
        <p:nvSpPr>
          <p:cNvPr id="138245" name="Espace réservé de l'en-tête 5"/>
          <p:cNvSpPr>
            <a:spLocks noGrp="1"/>
          </p:cNvSpPr>
          <p:nvPr>
            <p:ph type="hdr" sz="quarter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Gill Sans MT" charset="0"/>
                <a:ea typeface="ＭＳ Ｐゴシック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fr-FR" sz="1200">
                <a:latin typeface="Calibri" charset="0"/>
              </a:rPr>
              <a:t>BF / Conseil de cabinet sur le RAMU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e 3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Ellipse 4"/>
          <p:cNvSpPr/>
          <p:nvPr/>
        </p:nvSpPr>
        <p:spPr>
          <a:xfrm>
            <a:off x="1157288" y="1344613"/>
            <a:ext cx="63500" cy="65087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4" name="Titr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22" name="Sous-titr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fr-FR" smtClean="0"/>
              <a:t>Cliquez pour modifier le style des sous-titres du masque</a:t>
            </a:r>
            <a:endParaRPr lang="en-US"/>
          </a:p>
        </p:txBody>
      </p:sp>
      <p:sp>
        <p:nvSpPr>
          <p:cNvPr id="6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5F76626-7BE5-C34A-B999-B2289E14A44D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7" name="Espace réservé du pied de page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8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DC43F63-75F8-7546-B365-6F2EB53A1701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3017590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B9A3EF3-8B5B-E640-AF96-FB9B8E5856E0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97C0273-04A1-CD4A-B446-BECD8CDA2B93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7041852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2825" y="0"/>
            <a:ext cx="68580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 bwMode="invGray">
          <a:xfrm>
            <a:off x="2286000" y="0"/>
            <a:ext cx="76200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Ellipse 5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Ellipse 6"/>
          <p:cNvSpPr/>
          <p:nvPr/>
        </p:nvSpPr>
        <p:spPr>
          <a:xfrm>
            <a:off x="2408238" y="2746375"/>
            <a:ext cx="63500" cy="6350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304C8CC-2336-A248-A9EC-F1F597E3DED5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9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10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C34A40D-B267-2E47-9D4E-2A106ED59D9A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17039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EEA7BD-9A1B-DA4B-B6F5-3A70C09ED6F0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4F4A537-A7BF-774F-9DA9-8554A229F275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2552003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/>
          <a:lstStyle>
            <a:lvl1pPr algn="ctr">
              <a:defRPr sz="4500" b="1" cap="none" baseline="0"/>
            </a:lvl1pPr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0EA03EE-9741-2F46-B428-E8F5E2951D42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7DDC76C-9A85-3A43-96EF-68B87D2D7033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9477613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EAAEB90-5C2E-4B4F-A7FB-F6857FC569F6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C1558F3-354F-1C44-ABC5-393237A3A89B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1488124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14413" y="0"/>
            <a:ext cx="8129587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Rectangle 2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63A5557-EA03-D145-B7EC-1DCF262AC4B4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5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6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BACE52B-6DC9-5646-91B6-BFF092702AC7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002703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457200" y="2133611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558DA1E-E5C1-CF4C-B048-4BEB1C25B976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186AAC5-21C8-E04E-B3B1-521A825282D8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35100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tIns="274320">
            <a:normAutofit/>
          </a:bodyPr>
          <a:lstStyle>
            <a:extLst/>
          </a:lstStyle>
          <a:p>
            <a:pPr indent="-283464" fontAlgn="auto">
              <a:lnSpc>
                <a:spcPts val="3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None/>
              <a:defRPr/>
            </a:pPr>
            <a:endParaRPr lang="en-US" sz="3200" dirty="0">
              <a:latin typeface="+mn-lt"/>
              <a:ea typeface="+mn-ea"/>
              <a:cs typeface="+mn-cs"/>
            </a:endParaRPr>
          </a:p>
        </p:txBody>
      </p:sp>
      <p:sp>
        <p:nvSpPr>
          <p:cNvPr id="6" name="Processus 5"/>
          <p:cNvSpPr/>
          <p:nvPr/>
        </p:nvSpPr>
        <p:spPr>
          <a:xfrm rot="19468671">
            <a:off x="396875" y="954088"/>
            <a:ext cx="685800" cy="204787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Processus 6"/>
          <p:cNvSpPr/>
          <p:nvPr/>
        </p:nvSpPr>
        <p:spPr>
          <a:xfrm rot="2103354" flipH="1">
            <a:off x="5003800" y="936625"/>
            <a:ext cx="649288" cy="20478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838200" y="1143014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tIns="274320">
            <a:normAutofit/>
          </a:bodyPr>
          <a:lstStyle>
            <a:lvl1pPr indent="0">
              <a:buNone/>
              <a:defRPr sz="3200"/>
            </a:lvl1pPr>
            <a:extLst/>
          </a:lstStyle>
          <a:p>
            <a:pPr lvl="0"/>
            <a:r>
              <a:rPr lang="fr-FR" noProof="0" dirty="0" smtClean="0"/>
              <a:t>Faire glisser l'image vers l'espace réservé ou cliquer sur l'icône pour l'ajouter</a:t>
            </a:r>
            <a:endParaRPr lang="en-US" noProof="0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8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A26F24B-7CC4-984F-AE5B-EE77D63FA66B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9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10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2A6CC7E-DFF1-3D4D-BDE3-7CC60E372666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5386393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6548850-FBBB-8947-8C2D-AD94509F3538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92156CF-450C-6045-A42F-DAB244E34E37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017863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858000" y="274650"/>
            <a:ext cx="1828800" cy="5851525"/>
          </a:xfrm>
        </p:spPr>
        <p:txBody>
          <a:bodyPr vert="eaVert"/>
          <a:lstStyle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1143000" y="274651"/>
            <a:ext cx="5562600" cy="5851525"/>
          </a:xfrm>
        </p:spPr>
        <p:txBody>
          <a:bodyPr vert="eaVert"/>
          <a:lstStyle>
            <a:extLst/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1E80FA7-3C8F-D548-BEA9-CC18BF33822A}" type="datetime1">
              <a:rPr lang="fr-FR"/>
              <a:pPr>
                <a:defRPr/>
              </a:pPr>
              <a:t>04/10/2017</a:t>
            </a:fld>
            <a:endParaRPr lang="en-US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E5745796-0016-B14D-8CC4-13D3E15AB174}" type="slidenum">
              <a:rPr lang="en-US"/>
              <a:pPr>
                <a:defRPr/>
              </a:pPr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312791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cteurs 6"/>
          <p:cNvSpPr/>
          <p:nvPr/>
        </p:nvSpPr>
        <p:spPr>
          <a:xfrm>
            <a:off x="-815975" y="-815975"/>
            <a:ext cx="1638300" cy="1638300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Ellipse 7"/>
          <p:cNvSpPr/>
          <p:nvPr/>
        </p:nvSpPr>
        <p:spPr>
          <a:xfrm>
            <a:off x="168275" y="20638"/>
            <a:ext cx="1703388" cy="1703387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1" name="Bouée 10"/>
          <p:cNvSpPr/>
          <p:nvPr/>
        </p:nvSpPr>
        <p:spPr>
          <a:xfrm rot="2315675">
            <a:off x="182884" y="1055079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12825" y="0"/>
            <a:ext cx="813117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Espace réservé du titre 4"/>
          <p:cNvSpPr>
            <a:spLocks noGrp="1"/>
          </p:cNvSpPr>
          <p:nvPr>
            <p:ph type="title"/>
          </p:nvPr>
        </p:nvSpPr>
        <p:spPr>
          <a:xfrm>
            <a:off x="1435100" y="274638"/>
            <a:ext cx="749935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lang="fr-FR" smtClean="0"/>
              <a:t>Cliquez et modifiez le titre</a:t>
            </a:r>
            <a:endParaRPr lang="en-US"/>
          </a:p>
        </p:txBody>
      </p:sp>
      <p:sp>
        <p:nvSpPr>
          <p:cNvPr id="1033" name="Espace réservé du texte 8"/>
          <p:cNvSpPr>
            <a:spLocks noGrp="1"/>
          </p:cNvSpPr>
          <p:nvPr>
            <p:ph type="body" idx="1"/>
          </p:nvPr>
        </p:nvSpPr>
        <p:spPr bwMode="auto">
          <a:xfrm>
            <a:off x="1435100" y="1447800"/>
            <a:ext cx="7499350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24" name="Espace réservé de la date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fld id="{0FF76DE1-4B3B-A844-B08A-AD9A93B2E7C8}" type="datetime1">
              <a:rPr lang="fr-FR"/>
              <a:pPr>
                <a:defRPr/>
              </a:pPr>
              <a:t>04/10/2017</a:t>
            </a:fld>
            <a:endParaRPr lang="en-US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r>
              <a:rPr lang="en-US"/>
              <a:t>Conseil de cabinet / Options du RAMU</a:t>
            </a:r>
          </a:p>
        </p:txBody>
      </p:sp>
      <p:sp>
        <p:nvSpPr>
          <p:cNvPr id="22" name="Espace réservé du numéro de diapositive 21"/>
          <p:cNvSpPr>
            <a:spLocks noGrp="1"/>
          </p:cNvSpPr>
          <p:nvPr>
            <p:ph type="sldNum" sz="quarter" idx="4"/>
          </p:nvPr>
        </p:nvSpPr>
        <p:spPr>
          <a:xfrm>
            <a:off x="8613775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extLst/>
          </a:lstStyle>
          <a:p>
            <a:pPr>
              <a:defRPr/>
            </a:pPr>
            <a:fld id="{A0ACA240-0F7C-6344-BE45-15CA97E16C1C}" type="slidenum">
              <a:rPr lang="en-US"/>
              <a:pPr>
                <a:defRPr/>
              </a:pPr>
              <a:t>‹N°›</a:t>
            </a:fld>
            <a:endParaRPr lang="en-US" dirty="0">
              <a:solidFill>
                <a:schemeClr val="bg2">
                  <a:shade val="50000"/>
                </a:schemeClr>
              </a:solidFill>
            </a:endParaRPr>
          </a:p>
        </p:txBody>
      </p:sp>
      <p:sp>
        <p:nvSpPr>
          <p:cNvPr id="15" name="Rectangle 14"/>
          <p:cNvSpPr/>
          <p:nvPr/>
        </p:nvSpPr>
        <p:spPr bwMode="invGray">
          <a:xfrm>
            <a:off x="1014413" y="0"/>
            <a:ext cx="73025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33" r:id="rId1"/>
    <p:sldLayoutId id="2147484234" r:id="rId2"/>
    <p:sldLayoutId id="2147484235" r:id="rId3"/>
    <p:sldLayoutId id="2147484236" r:id="rId4"/>
    <p:sldLayoutId id="2147484237" r:id="rId5"/>
    <p:sldLayoutId id="2147484238" r:id="rId6"/>
    <p:sldLayoutId id="2147484239" r:id="rId7"/>
    <p:sldLayoutId id="2147484240" r:id="rId8"/>
    <p:sldLayoutId id="2147484241" r:id="rId9"/>
    <p:sldLayoutId id="2147484242" r:id="rId10"/>
    <p:sldLayoutId id="2147484243" r:id="rId11"/>
  </p:sldLayoutIdLst>
  <p:transition spd="slow">
    <p:push dir="u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300" kern="1200">
          <a:solidFill>
            <a:srgbClr val="572314"/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ＭＳ Ｐゴシック" charset="0"/>
          <a:cs typeface="ＭＳ Ｐゴシック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300">
          <a:solidFill>
            <a:srgbClr val="572314"/>
          </a:solidFill>
          <a:latin typeface="Gill Sans MT" charset="0"/>
          <a:ea typeface="ＭＳ Ｐゴシック" charset="0"/>
          <a:cs typeface="ＭＳ Ｐゴシック" charset="0"/>
        </a:defRPr>
      </a:lvl9pPr>
      <a:extLst/>
    </p:titleStyle>
    <p:bodyStyle>
      <a:lvl1pPr marL="365125" indent="-282575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80000"/>
        <a:buFont typeface="Wingdings 2" charset="0"/>
        <a:buChar char=""/>
        <a:defRPr sz="3200" kern="1200">
          <a:solidFill>
            <a:schemeClr val="tx1"/>
          </a:solidFill>
          <a:latin typeface="+mn-lt"/>
          <a:ea typeface="ＭＳ Ｐゴシック" charset="0"/>
          <a:cs typeface="ＭＳ Ｐゴシック" charset="0"/>
        </a:defRPr>
      </a:lvl1pPr>
      <a:lvl2pPr marL="639763" indent="-236538" algn="l" rtl="0" eaLnBrk="0" fontAlgn="base" hangingPunct="0">
        <a:spcBef>
          <a:spcPts val="550"/>
        </a:spcBef>
        <a:spcAft>
          <a:spcPct val="0"/>
        </a:spcAft>
        <a:buClr>
          <a:schemeClr val="accent1"/>
        </a:buClr>
        <a:buFont typeface="Verdana" charset="0"/>
        <a:buChar char="◦"/>
        <a:defRPr sz="2800" kern="1200">
          <a:solidFill>
            <a:schemeClr val="tx1"/>
          </a:solidFill>
          <a:latin typeface="+mn-lt"/>
          <a:ea typeface="ＭＳ Ｐゴシック" charset="0"/>
          <a:cs typeface="+mn-cs"/>
        </a:defRPr>
      </a:lvl2pPr>
      <a:lvl3pPr marL="885825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 2" charset="0"/>
        <a:buChar char=""/>
        <a:defRPr sz="2400" kern="1200">
          <a:solidFill>
            <a:schemeClr val="tx1"/>
          </a:solidFill>
          <a:latin typeface="+mn-lt"/>
          <a:ea typeface="ＭＳ Ｐゴシック" charset="0"/>
          <a:cs typeface="+mn-cs"/>
        </a:defRPr>
      </a:lvl3pPr>
      <a:lvl4pPr marL="1096963" indent="-173038" algn="l" rtl="0" eaLnBrk="0" fontAlgn="base" hangingPunct="0">
        <a:spcBef>
          <a:spcPct val="20000"/>
        </a:spcBef>
        <a:spcAft>
          <a:spcPct val="0"/>
        </a:spcAft>
        <a:buClr>
          <a:srgbClr val="C32D2E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4pPr>
      <a:lvl5pPr marL="1296988" indent="-182563" algn="l" rtl="0" eaLnBrk="0" fontAlgn="base" hangingPunct="0">
        <a:spcBef>
          <a:spcPct val="20000"/>
        </a:spcBef>
        <a:spcAft>
          <a:spcPct val="0"/>
        </a:spcAft>
        <a:buClr>
          <a:srgbClr val="84AA33"/>
        </a:buClr>
        <a:buFont typeface="Wingdings 2" charset="0"/>
        <a:buChar char=""/>
        <a:defRPr sz="2000" kern="1200">
          <a:solidFill>
            <a:schemeClr val="tx1"/>
          </a:solidFill>
          <a:latin typeface="+mn-lt"/>
          <a:ea typeface="ＭＳ Ｐゴシック" charset="0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006475" y="90488"/>
            <a:ext cx="8137525" cy="598487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sz="2400" dirty="0" smtClean="0">
                <a:solidFill>
                  <a:schemeClr val="tx2">
                    <a:satMod val="130000"/>
                  </a:schemeClr>
                </a:solidFill>
                <a:ea typeface="+mj-ea"/>
                <a:cs typeface="+mj-cs"/>
              </a:rPr>
              <a:t>BURKINA FASO</a:t>
            </a:r>
            <a:br>
              <a:rPr lang="fr-FR" sz="2400" dirty="0" smtClean="0">
                <a:solidFill>
                  <a:schemeClr val="tx2">
                    <a:satMod val="130000"/>
                  </a:schemeClr>
                </a:solidFill>
                <a:ea typeface="+mj-ea"/>
                <a:cs typeface="+mj-cs"/>
              </a:rPr>
            </a:br>
            <a:r>
              <a:rPr lang="fr-FR" sz="1200" i="1" dirty="0" smtClean="0">
                <a:solidFill>
                  <a:schemeClr val="tx2">
                    <a:satMod val="130000"/>
                  </a:schemeClr>
                </a:solidFill>
                <a:ea typeface="+mj-ea"/>
                <a:cs typeface="+mj-cs"/>
              </a:rPr>
              <a:t>Unité – Progrès – Justice</a:t>
            </a:r>
            <a:endParaRPr lang="fr-FR" sz="1200" i="1" dirty="0">
              <a:solidFill>
                <a:schemeClr val="tx2">
                  <a:satMod val="130000"/>
                </a:schemeClr>
              </a:solidFill>
              <a:ea typeface="+mj-ea"/>
              <a:cs typeface="+mj-cs"/>
            </a:endParaRPr>
          </a:p>
        </p:txBody>
      </p:sp>
      <p:sp>
        <p:nvSpPr>
          <p:cNvPr id="15362" name="Sous-titre 2"/>
          <p:cNvSpPr>
            <a:spLocks noGrp="1"/>
          </p:cNvSpPr>
          <p:nvPr>
            <p:ph type="subTitle" idx="1"/>
          </p:nvPr>
        </p:nvSpPr>
        <p:spPr>
          <a:xfrm>
            <a:off x="1006475" y="823913"/>
            <a:ext cx="8137526" cy="6034087"/>
          </a:xfrm>
        </p:spPr>
        <p:txBody>
          <a:bodyPr/>
          <a:lstStyle/>
          <a:p>
            <a:pPr marL="26988" algn="ctr" eaLnBrk="1" hangingPunct="1"/>
            <a:endParaRPr lang="fr-FR" sz="2800" dirty="0">
              <a:solidFill>
                <a:srgbClr val="320E04"/>
              </a:solidFill>
              <a:latin typeface="Gill Sans MT" charset="0"/>
            </a:endParaRPr>
          </a:p>
          <a:p>
            <a:pPr marL="26988" algn="ctr" eaLnBrk="1" hangingPunct="1"/>
            <a:endParaRPr lang="fr-FR" sz="2800" b="1" dirty="0" smtClean="0">
              <a:solidFill>
                <a:srgbClr val="320E04"/>
              </a:solidFill>
              <a:latin typeface="Gill Sans MT" charset="0"/>
            </a:endParaRPr>
          </a:p>
          <a:p>
            <a:pPr marL="26988" algn="ctr" eaLnBrk="1" hangingPunct="1"/>
            <a:endParaRPr lang="fr-FR" sz="2800" b="1" u="sng" dirty="0">
              <a:solidFill>
                <a:srgbClr val="320E04"/>
              </a:solidFill>
              <a:latin typeface="Gill Sans MT" charset="0"/>
            </a:endParaRPr>
          </a:p>
          <a:p>
            <a:pPr marL="26988" algn="ctr" eaLnBrk="1" hangingPunct="1"/>
            <a:endParaRPr lang="fr-FR" sz="2800" b="1" dirty="0" smtClean="0">
              <a:solidFill>
                <a:srgbClr val="967D42"/>
              </a:solidFill>
              <a:latin typeface="Gill Sans MT" charset="0"/>
            </a:endParaRPr>
          </a:p>
          <a:p>
            <a:pPr marL="26988" algn="ctr" eaLnBrk="1" hangingPunct="1"/>
            <a:r>
              <a:rPr lang="fr-FR" sz="2800" b="1" dirty="0" smtClean="0">
                <a:solidFill>
                  <a:srgbClr val="967D42"/>
                </a:solidFill>
                <a:latin typeface="Gill Sans MT" charset="0"/>
              </a:rPr>
              <a:t>POINT SUR LE DOSSIER </a:t>
            </a:r>
          </a:p>
          <a:p>
            <a:pPr marL="26988" algn="ctr" eaLnBrk="1" hangingPunct="1"/>
            <a:r>
              <a:rPr lang="fr-FR" sz="2800" b="1" dirty="0" smtClean="0">
                <a:solidFill>
                  <a:srgbClr val="967D42"/>
                </a:solidFill>
                <a:latin typeface="Gill Sans MT" charset="0"/>
              </a:rPr>
              <a:t>« ASSURANCE MALADIE UNIVERSELLE » </a:t>
            </a:r>
          </a:p>
          <a:p>
            <a:pPr marL="26988" algn="ctr" eaLnBrk="1" hangingPunct="1"/>
            <a:endParaRPr lang="fr-FR" sz="2800" b="1" dirty="0">
              <a:solidFill>
                <a:srgbClr val="967D42"/>
              </a:solidFill>
              <a:latin typeface="Gill Sans MT" charset="0"/>
            </a:endParaRPr>
          </a:p>
          <a:p>
            <a:pPr marL="26988" algn="ctr" eaLnBrk="1" hangingPunct="1"/>
            <a:endParaRPr lang="fr-FR" sz="2800" b="1" dirty="0" smtClean="0">
              <a:solidFill>
                <a:srgbClr val="967D42"/>
              </a:solidFill>
              <a:latin typeface="Gill Sans MT" charset="0"/>
            </a:endParaRPr>
          </a:p>
          <a:p>
            <a:pPr marL="26988" algn="ctr" eaLnBrk="1" hangingPunct="1"/>
            <a:r>
              <a:rPr lang="fr-FR" sz="2200" b="1" dirty="0" smtClean="0">
                <a:solidFill>
                  <a:schemeClr val="tx1"/>
                </a:solidFill>
                <a:latin typeface="Gill Sans MT" charset="0"/>
              </a:rPr>
              <a:t>Secrétariat technique de l’assurance maladie universelle</a:t>
            </a:r>
            <a:endParaRPr lang="fr-FR" sz="2200" b="1" dirty="0">
              <a:solidFill>
                <a:schemeClr val="tx1"/>
              </a:solidFill>
              <a:latin typeface="Gill Sans MT" charset="0"/>
            </a:endParaRPr>
          </a:p>
          <a:p>
            <a:pPr marL="26988" algn="ctr" eaLnBrk="1" hangingPunct="1"/>
            <a:endParaRPr lang="fr-FR" sz="2800" dirty="0">
              <a:solidFill>
                <a:srgbClr val="320E04"/>
              </a:solidFill>
              <a:latin typeface="Gill Sans MT" charset="0"/>
            </a:endParaRPr>
          </a:p>
          <a:p>
            <a:pPr marL="26988" algn="ctr" eaLnBrk="1" hangingPunct="1"/>
            <a:endParaRPr lang="fr-FR" sz="100" dirty="0">
              <a:solidFill>
                <a:schemeClr val="tx1"/>
              </a:solidFill>
              <a:latin typeface="Gill Sans MT" charset="0"/>
            </a:endParaRPr>
          </a:p>
        </p:txBody>
      </p:sp>
      <p:pic>
        <p:nvPicPr>
          <p:cNvPr id="5" name="Image 4" descr="Drapeau-Burkina-Faso_180-gif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5100" y="840535"/>
            <a:ext cx="2286000" cy="17145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0941" y="2052638"/>
            <a:ext cx="7903509" cy="816068"/>
          </a:xfrm>
          <a:ln>
            <a:solidFill>
              <a:srgbClr val="967D42"/>
            </a:solidFill>
          </a:ln>
        </p:spPr>
        <p:txBody>
          <a:bodyPr anchor="t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4400" dirty="0" smtClean="0">
                <a:solidFill>
                  <a:srgbClr val="967D42"/>
                </a:solidFill>
                <a:ea typeface="+mj-ea"/>
                <a:cs typeface="+mj-cs"/>
              </a:rPr>
              <a:t>L’actualité... </a:t>
            </a:r>
            <a:endParaRPr lang="fr-FR" sz="4400" dirty="0">
              <a:solidFill>
                <a:srgbClr val="967D42"/>
              </a:solidFill>
              <a:ea typeface="+mj-ea"/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30941" y="3311912"/>
            <a:ext cx="8040034" cy="2720899"/>
          </a:xfrm>
        </p:spPr>
        <p:txBody>
          <a:bodyPr/>
          <a:lstStyle/>
          <a:p>
            <a:pPr marL="82550" indent="0">
              <a:buNone/>
            </a:pPr>
            <a:r>
              <a:rPr lang="fr-FR" sz="2000" dirty="0" smtClean="0">
                <a:solidFill>
                  <a:srgbClr val="0000FF"/>
                </a:solidFill>
              </a:rPr>
              <a:t>10 janvier 2017 : Conseil de cabinet sur une proposition de plan d’opérationnalisation du RAMU</a:t>
            </a:r>
            <a:endParaRPr lang="fr-FR" sz="2000" dirty="0"/>
          </a:p>
          <a:p>
            <a:pPr marL="8255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000" dirty="0" smtClean="0"/>
              <a:t>	</a:t>
            </a:r>
            <a:r>
              <a:rPr lang="fr-FR" sz="2000" b="1" dirty="0" smtClean="0"/>
              <a:t>Résultats : </a:t>
            </a:r>
            <a:r>
              <a:rPr lang="fr-FR" sz="2000" dirty="0" smtClean="0"/>
              <a:t>instructions pour la réalisation d’études diverses afin d’orienter la prise de décisions au niveau politique  </a:t>
            </a:r>
          </a:p>
          <a:p>
            <a:pPr marL="1597025" lvl="2" indent="-7938">
              <a:buFont typeface="Arial"/>
              <a:buChar char="•"/>
            </a:pPr>
            <a:r>
              <a:rPr lang="fr-FR" sz="2000" dirty="0" smtClean="0"/>
              <a:t> études actuarielles</a:t>
            </a:r>
          </a:p>
          <a:p>
            <a:pPr marL="1597025" lvl="2" indent="-7938">
              <a:buFont typeface="Arial"/>
              <a:buChar char="•"/>
            </a:pPr>
            <a:r>
              <a:rPr lang="fr-FR" sz="2000" dirty="0" smtClean="0"/>
              <a:t> études complémentaires diverses				</a:t>
            </a:r>
            <a:endParaRPr lang="fr-FR" sz="20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9" y="-35334"/>
            <a:ext cx="6216187" cy="3012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8262943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30941" y="747059"/>
            <a:ext cx="8040034" cy="6034741"/>
          </a:xfrm>
        </p:spPr>
        <p:txBody>
          <a:bodyPr/>
          <a:lstStyle/>
          <a:p>
            <a:pPr marL="82550" indent="0">
              <a:buNone/>
            </a:pPr>
            <a:r>
              <a:rPr lang="fr-FR" dirty="0" smtClean="0"/>
              <a:t>Détermination du panier de soins</a:t>
            </a:r>
          </a:p>
          <a:p>
            <a:pPr marL="82550" indent="0">
              <a:buNone/>
            </a:pPr>
            <a:r>
              <a:rPr lang="fr-FR" dirty="0" smtClean="0"/>
              <a:t>Évaluation actuarielle et financière</a:t>
            </a:r>
          </a:p>
          <a:p>
            <a:pPr marL="82550" indent="0">
              <a:buNone/>
            </a:pPr>
            <a:r>
              <a:rPr lang="fr-FR" dirty="0" smtClean="0"/>
              <a:t>Proposition d’une NGAP et d’un document de tarification des actes</a:t>
            </a:r>
          </a:p>
          <a:p>
            <a:pPr marL="82550" indent="0">
              <a:buNone/>
            </a:pPr>
            <a:r>
              <a:rPr lang="fr-FR" dirty="0" smtClean="0"/>
              <a:t>Manuels de procédures « métiers » et « support »</a:t>
            </a:r>
          </a:p>
          <a:p>
            <a:pPr marL="82550" indent="0">
              <a:buNone/>
            </a:pPr>
            <a:r>
              <a:rPr lang="fr-FR" dirty="0" smtClean="0"/>
              <a:t>Cahier des charges du système d’information</a:t>
            </a:r>
          </a:p>
          <a:p>
            <a:pPr marL="82550" indent="0">
              <a:buNone/>
            </a:pPr>
            <a:r>
              <a:rPr lang="fr-FR" dirty="0" smtClean="0"/>
              <a:t>Schémas et outils de délégation</a:t>
            </a:r>
          </a:p>
          <a:p>
            <a:pPr marL="82550" indent="0">
              <a:buNone/>
            </a:pPr>
            <a:r>
              <a:rPr lang="fr-FR" dirty="0" smtClean="0"/>
              <a:t>Feuille de route 2018-2027</a:t>
            </a:r>
          </a:p>
          <a:p>
            <a:pPr marL="82550" indent="0">
              <a:buNone/>
            </a:pPr>
            <a:r>
              <a:rPr lang="fr-FR" dirty="0" smtClean="0"/>
              <a:t>Plan de communication</a:t>
            </a:r>
          </a:p>
          <a:p>
            <a:pPr marL="82550" indent="0">
              <a:buNone/>
            </a:pP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1114425" y="5697"/>
            <a:ext cx="7499350" cy="741362"/>
          </a:xfrm>
        </p:spPr>
        <p:txBody>
          <a:bodyPr>
            <a:normAutofit fontScale="90000"/>
          </a:bodyPr>
          <a:lstStyle/>
          <a:p>
            <a:r>
              <a:rPr lang="fr-FR" dirty="0" smtClean="0">
                <a:solidFill>
                  <a:srgbClr val="922223"/>
                </a:solidFill>
              </a:rPr>
              <a:t>Production :</a:t>
            </a:r>
            <a:endParaRPr lang="fr-FR" dirty="0">
              <a:solidFill>
                <a:srgbClr val="92222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5141424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30941" y="2051825"/>
            <a:ext cx="8040034" cy="4638907"/>
          </a:xfrm>
        </p:spPr>
        <p:txBody>
          <a:bodyPr/>
          <a:lstStyle/>
          <a:p>
            <a:pPr marL="82550" indent="0">
              <a:buNone/>
            </a:pPr>
            <a:r>
              <a:rPr lang="fr-FR" sz="2400" dirty="0" smtClean="0">
                <a:solidFill>
                  <a:srgbClr val="0000FF"/>
                </a:solidFill>
              </a:rPr>
              <a:t>25 septembre 2017 : Conseil de cabinet sur l’examen des rapports d’études ordonnés en janvier</a:t>
            </a:r>
            <a:endParaRPr lang="fr-FR" sz="2400" dirty="0"/>
          </a:p>
          <a:p>
            <a:pPr marL="8255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2000" b="1" dirty="0" smtClean="0">
                <a:solidFill>
                  <a:schemeClr val="accent3">
                    <a:lumMod val="75000"/>
                  </a:schemeClr>
                </a:solidFill>
              </a:rPr>
              <a:t>Résultats : validation du dossier </a:t>
            </a:r>
            <a:endParaRPr lang="fr-FR" sz="2000" b="1" dirty="0">
              <a:solidFill>
                <a:schemeClr val="accent3">
                  <a:lumMod val="75000"/>
                </a:schemeClr>
              </a:solidFill>
            </a:endParaRPr>
          </a:p>
          <a:p>
            <a:pPr marL="82550" indent="0">
              <a:spcBef>
                <a:spcPts val="1200"/>
              </a:spcBef>
              <a:spcAft>
                <a:spcPts val="1200"/>
              </a:spcAft>
              <a:buNone/>
            </a:pPr>
            <a:r>
              <a:rPr lang="fr-FR" sz="1800" b="1" dirty="0" smtClean="0"/>
              <a:t>Instructions : </a:t>
            </a:r>
          </a:p>
          <a:p>
            <a:pPr lvl="4"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fr-FR" sz="1800" dirty="0" smtClean="0"/>
              <a:t>Introduction du dossier en Conseil des ministres au plus tard le </a:t>
            </a:r>
            <a:r>
              <a:rPr lang="fr-FR" sz="1800" dirty="0" smtClean="0">
                <a:solidFill>
                  <a:schemeClr val="accent3">
                    <a:lumMod val="75000"/>
                  </a:schemeClr>
                </a:solidFill>
              </a:rPr>
              <a:t>31 octobre 2017</a:t>
            </a:r>
          </a:p>
          <a:p>
            <a:pPr lvl="4"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fr-FR" sz="1800" dirty="0"/>
              <a:t>L</a:t>
            </a:r>
            <a:r>
              <a:rPr lang="fr-FR" sz="1800" dirty="0" smtClean="0"/>
              <a:t>ancement d’un cycle de concertations avec les partenaires sociaux sur le financement du régime au regard des résultats de l’étude actuarielle</a:t>
            </a:r>
          </a:p>
          <a:p>
            <a:pPr lvl="4">
              <a:spcBef>
                <a:spcPts val="1200"/>
              </a:spcBef>
              <a:spcAft>
                <a:spcPts val="1200"/>
              </a:spcAft>
              <a:buFont typeface="Arial"/>
              <a:buChar char="•"/>
            </a:pPr>
            <a:r>
              <a:rPr lang="fr-FR" sz="1800" dirty="0" smtClean="0"/>
              <a:t>Organisation d’un cadre de réflexion sur des modalités potentielles et un calendrier de </a:t>
            </a:r>
            <a:r>
              <a:rPr lang="fr-FR" sz="1800" dirty="0" smtClean="0"/>
              <a:t>contribution de </a:t>
            </a:r>
            <a:r>
              <a:rPr lang="fr-FR" sz="1800" dirty="0" smtClean="0"/>
              <a:t>financement du RAMU par l’impôt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5485308" cy="2051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218563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0941" y="2052638"/>
            <a:ext cx="7903509" cy="1458538"/>
          </a:xfrm>
          <a:ln>
            <a:solidFill>
              <a:srgbClr val="967D42"/>
            </a:solidFill>
          </a:ln>
        </p:spPr>
        <p:txBody>
          <a:bodyPr anchor="t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4400" dirty="0" smtClean="0">
                <a:solidFill>
                  <a:srgbClr val="967D42"/>
                </a:solidFill>
                <a:ea typeface="+mj-ea"/>
                <a:cs typeface="+mj-cs"/>
              </a:rPr>
              <a:t>Quelques uns des grands principes posés par la loi RAMU...</a:t>
            </a:r>
            <a:endParaRPr lang="fr-FR" sz="4400" dirty="0">
              <a:solidFill>
                <a:srgbClr val="967D42"/>
              </a:solidFill>
              <a:ea typeface="+mj-ea"/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889371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30941" y="29883"/>
            <a:ext cx="8040034" cy="6751917"/>
          </a:xfrm>
        </p:spPr>
        <p:txBody>
          <a:bodyPr/>
          <a:lstStyle/>
          <a:p>
            <a:pPr marL="82550" indent="0">
              <a:buNone/>
            </a:pPr>
            <a:r>
              <a:rPr lang="fr-FR" sz="3600" dirty="0" smtClean="0"/>
              <a:t>Universalité du régime</a:t>
            </a:r>
          </a:p>
          <a:p>
            <a:pPr marL="82550" indent="0">
              <a:buNone/>
            </a:pPr>
            <a:r>
              <a:rPr lang="fr-FR" sz="3600" smtClean="0"/>
              <a:t>Unicité </a:t>
            </a:r>
            <a:r>
              <a:rPr lang="fr-FR" sz="3600" dirty="0" smtClean="0"/>
              <a:t>du panier de soins</a:t>
            </a:r>
          </a:p>
          <a:p>
            <a:pPr marL="82550" indent="0">
              <a:buNone/>
            </a:pPr>
            <a:r>
              <a:rPr lang="fr-FR" sz="3600" dirty="0" smtClean="0"/>
              <a:t>Ticket modérateur</a:t>
            </a:r>
          </a:p>
          <a:p>
            <a:pPr marL="82550" indent="0">
              <a:buNone/>
            </a:pPr>
            <a:r>
              <a:rPr lang="fr-FR" sz="3600" dirty="0" smtClean="0"/>
              <a:t>Contribution en fonction du pouvoir d’achat / bénéfice en fonction des besoins</a:t>
            </a:r>
          </a:p>
          <a:p>
            <a:pPr marL="82550" indent="0">
              <a:buNone/>
            </a:pPr>
            <a:r>
              <a:rPr lang="fr-FR" sz="3600" dirty="0" smtClean="0"/>
              <a:t>Subventions étatiques pour certaines catégories particulières</a:t>
            </a:r>
          </a:p>
          <a:p>
            <a:pPr marL="82550" indent="0">
              <a:buNone/>
            </a:pPr>
            <a:r>
              <a:rPr lang="fr-FR" sz="3600" dirty="0" smtClean="0"/>
              <a:t>Régulation par un EPA / Gestion par un EPPS</a:t>
            </a:r>
          </a:p>
          <a:p>
            <a:pPr marL="82550" indent="0">
              <a:buNone/>
            </a:pPr>
            <a:r>
              <a:rPr lang="fr-FR" sz="3600" dirty="0" smtClean="0"/>
              <a:t>Tutelle technique : MFPTPS / Tutelle financière : MINEFID</a:t>
            </a:r>
          </a:p>
          <a:p>
            <a:pPr marL="8255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8348270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0941" y="2052638"/>
            <a:ext cx="7903509" cy="1458538"/>
          </a:xfrm>
          <a:ln>
            <a:solidFill>
              <a:srgbClr val="967D42"/>
            </a:solidFill>
          </a:ln>
        </p:spPr>
        <p:txBody>
          <a:bodyPr anchor="t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4400" dirty="0" smtClean="0">
                <a:solidFill>
                  <a:srgbClr val="967D42"/>
                </a:solidFill>
                <a:ea typeface="+mj-ea"/>
                <a:cs typeface="+mj-cs"/>
              </a:rPr>
              <a:t>Le panier de soins...</a:t>
            </a:r>
            <a:endParaRPr lang="fr-FR" sz="4400" dirty="0">
              <a:solidFill>
                <a:srgbClr val="967D42"/>
              </a:solidFill>
              <a:ea typeface="+mj-ea"/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814828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6118" y="0"/>
            <a:ext cx="8157883" cy="6858000"/>
          </a:xfrm>
        </p:spPr>
        <p:txBody>
          <a:bodyPr>
            <a:no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 smtClean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Prestations comprises dans le PS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 smtClean="0">
                <a:ea typeface="+mn-ea"/>
                <a:cs typeface="+mn-cs"/>
              </a:rPr>
              <a:t>Actes </a:t>
            </a:r>
            <a:r>
              <a:rPr lang="fr-FR" sz="2400" dirty="0">
                <a:ea typeface="+mn-ea"/>
                <a:cs typeface="+mn-cs"/>
              </a:rPr>
              <a:t>de médecine générale et de spécialités médicales et chirurgicales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A</a:t>
            </a:r>
            <a:r>
              <a:rPr lang="fr-FR" sz="2400" dirty="0" smtClean="0">
                <a:ea typeface="+mn-ea"/>
                <a:cs typeface="+mn-cs"/>
              </a:rPr>
              <a:t>ctes </a:t>
            </a:r>
            <a:r>
              <a:rPr lang="fr-FR" sz="2400" dirty="0">
                <a:ea typeface="+mn-ea"/>
                <a:cs typeface="+mn-cs"/>
              </a:rPr>
              <a:t>infirmiers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S</a:t>
            </a:r>
            <a:r>
              <a:rPr lang="fr-FR" sz="2400" dirty="0" smtClean="0">
                <a:ea typeface="+mn-ea"/>
                <a:cs typeface="+mn-cs"/>
              </a:rPr>
              <a:t>oins </a:t>
            </a:r>
            <a:r>
              <a:rPr lang="fr-FR" sz="2400" dirty="0">
                <a:ea typeface="+mn-ea"/>
                <a:cs typeface="+mn-cs"/>
              </a:rPr>
              <a:t>relatifs au suivi de la grossesse, à l’accouchement et à ses suites </a:t>
            </a:r>
            <a:r>
              <a:rPr lang="fr-FR" sz="2400" dirty="0" smtClean="0">
                <a:ea typeface="+mn-ea"/>
                <a:cs typeface="+mn-cs"/>
              </a:rPr>
              <a:t>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 smtClean="0">
                <a:ea typeface="+mn-ea"/>
                <a:cs typeface="+mn-cs"/>
              </a:rPr>
              <a:t>Actes et </a:t>
            </a:r>
            <a:r>
              <a:rPr lang="fr-FR" sz="2400" dirty="0">
                <a:ea typeface="+mn-ea"/>
                <a:cs typeface="+mn-cs"/>
              </a:rPr>
              <a:t>soins liés à l’hospitalisation et aux interventions chirurgicales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S</a:t>
            </a:r>
            <a:r>
              <a:rPr lang="fr-FR" sz="2400" dirty="0" smtClean="0">
                <a:ea typeface="+mn-ea"/>
                <a:cs typeface="+mn-cs"/>
              </a:rPr>
              <a:t>oins </a:t>
            </a:r>
            <a:r>
              <a:rPr lang="fr-FR" sz="2400" dirty="0">
                <a:ea typeface="+mn-ea"/>
                <a:cs typeface="+mn-cs"/>
              </a:rPr>
              <a:t>bucco-dentaires d’urgence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E</a:t>
            </a:r>
            <a:r>
              <a:rPr lang="fr-FR" sz="2400" dirty="0" smtClean="0">
                <a:ea typeface="+mn-ea"/>
                <a:cs typeface="+mn-cs"/>
              </a:rPr>
              <a:t>xamens </a:t>
            </a:r>
            <a:r>
              <a:rPr lang="fr-FR" sz="2400" dirty="0">
                <a:ea typeface="+mn-ea"/>
                <a:cs typeface="+mn-cs"/>
              </a:rPr>
              <a:t>de biologie médicale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A</a:t>
            </a:r>
            <a:r>
              <a:rPr lang="fr-FR" sz="2400" dirty="0" smtClean="0">
                <a:ea typeface="+mn-ea"/>
                <a:cs typeface="+mn-cs"/>
              </a:rPr>
              <a:t>ctes </a:t>
            </a:r>
            <a:r>
              <a:rPr lang="fr-FR" sz="2400" dirty="0">
                <a:ea typeface="+mn-ea"/>
                <a:cs typeface="+mn-cs"/>
              </a:rPr>
              <a:t>de radiologie et d’imagerie médicale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E</a:t>
            </a:r>
            <a:r>
              <a:rPr lang="fr-FR" sz="2400" dirty="0" smtClean="0">
                <a:ea typeface="+mn-ea"/>
                <a:cs typeface="+mn-cs"/>
              </a:rPr>
              <a:t>xplorations </a:t>
            </a:r>
            <a:r>
              <a:rPr lang="fr-FR" sz="2400" dirty="0">
                <a:ea typeface="+mn-ea"/>
                <a:cs typeface="+mn-cs"/>
              </a:rPr>
              <a:t>fonctionnelles </a:t>
            </a:r>
            <a:r>
              <a:rPr lang="fr-FR" sz="2400" dirty="0" smtClean="0">
                <a:ea typeface="+mn-ea"/>
                <a:cs typeface="+mn-cs"/>
              </a:rPr>
              <a:t>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M</a:t>
            </a:r>
            <a:r>
              <a:rPr lang="fr-FR" sz="2400" dirty="0" smtClean="0">
                <a:ea typeface="+mn-ea"/>
                <a:cs typeface="+mn-cs"/>
              </a:rPr>
              <a:t>édicaments</a:t>
            </a:r>
            <a:r>
              <a:rPr lang="fr-FR" sz="2400" dirty="0">
                <a:ea typeface="+mn-ea"/>
                <a:cs typeface="+mn-cs"/>
              </a:rPr>
              <a:t>, produits pharmaceutiques et </a:t>
            </a:r>
            <a:r>
              <a:rPr lang="fr-FR" sz="2400" dirty="0" smtClean="0">
                <a:ea typeface="+mn-ea"/>
                <a:cs typeface="+mn-cs"/>
              </a:rPr>
              <a:t>consommables administrés </a:t>
            </a:r>
            <a:r>
              <a:rPr lang="fr-FR" sz="2400" dirty="0">
                <a:ea typeface="+mn-ea"/>
                <a:cs typeface="+mn-cs"/>
              </a:rPr>
              <a:t>pendant les soins et admis à prise en </a:t>
            </a:r>
            <a:r>
              <a:rPr lang="fr-FR" sz="2400" dirty="0" smtClean="0">
                <a:ea typeface="+mn-ea"/>
                <a:cs typeface="+mn-cs"/>
              </a:rPr>
              <a:t>charge ; 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 smtClean="0">
                <a:ea typeface="+mn-ea"/>
                <a:cs typeface="+mn-cs"/>
              </a:rPr>
              <a:t>Actes </a:t>
            </a:r>
            <a:r>
              <a:rPr lang="fr-FR" sz="2400" dirty="0">
                <a:ea typeface="+mn-ea"/>
                <a:cs typeface="+mn-cs"/>
              </a:rPr>
              <a:t>de transfusion des produits sanguins labiles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A</a:t>
            </a:r>
            <a:r>
              <a:rPr lang="fr-FR" sz="2400" dirty="0" smtClean="0">
                <a:ea typeface="+mn-ea"/>
                <a:cs typeface="+mn-cs"/>
              </a:rPr>
              <a:t>ctes </a:t>
            </a:r>
            <a:r>
              <a:rPr lang="fr-FR" sz="2400" dirty="0">
                <a:ea typeface="+mn-ea"/>
                <a:cs typeface="+mn-cs"/>
              </a:rPr>
              <a:t>de rééducation fonctionnelle et de kinésithérapie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T</a:t>
            </a:r>
            <a:r>
              <a:rPr lang="fr-FR" sz="2400" dirty="0" smtClean="0">
                <a:ea typeface="+mn-ea"/>
                <a:cs typeface="+mn-cs"/>
              </a:rPr>
              <a:t>ransport </a:t>
            </a:r>
            <a:r>
              <a:rPr lang="fr-FR" sz="2400" dirty="0">
                <a:ea typeface="+mn-ea"/>
                <a:cs typeface="+mn-cs"/>
              </a:rPr>
              <a:t>médicalisé des malades vers les </a:t>
            </a:r>
            <a:r>
              <a:rPr lang="fr-FR" sz="2400" dirty="0" smtClean="0">
                <a:ea typeface="+mn-ea"/>
                <a:cs typeface="+mn-cs"/>
              </a:rPr>
              <a:t>FS ;</a:t>
            </a:r>
          </a:p>
          <a:p>
            <a:pPr marL="82296" indent="0" eaLnBrk="1" fontAlgn="auto" hangingPunct="1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fr-FR" sz="2400" dirty="0">
                <a:ea typeface="+mn-ea"/>
                <a:cs typeface="+mn-cs"/>
              </a:rPr>
              <a:t>C</a:t>
            </a:r>
            <a:r>
              <a:rPr lang="fr-FR" sz="2400" dirty="0" smtClean="0">
                <a:ea typeface="+mn-ea"/>
                <a:cs typeface="+mn-cs"/>
              </a:rPr>
              <a:t>onsultations </a:t>
            </a:r>
            <a:r>
              <a:rPr lang="fr-FR" sz="2400" dirty="0">
                <a:ea typeface="+mn-ea"/>
                <a:cs typeface="+mn-cs"/>
              </a:rPr>
              <a:t>de médecine traditionnelle agréées.</a:t>
            </a:r>
            <a:endParaRPr lang="fr-FR" sz="2200" dirty="0" smtClean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F6F263-9E3B-EC48-841D-420DE0AB2D8B}" type="slidenum">
              <a:rPr lang="en-US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986118" y="0"/>
            <a:ext cx="8157883" cy="6858000"/>
          </a:xfrm>
        </p:spPr>
        <p:txBody>
          <a:bodyPr>
            <a:noAutofit/>
          </a:bodyPr>
          <a:lstStyle/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 smtClean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Exclusions</a:t>
            </a:r>
          </a:p>
          <a:p>
            <a:pPr marL="82550" indent="0">
              <a:buNone/>
            </a:pPr>
            <a:r>
              <a:rPr lang="fr-FR" sz="2400" dirty="0"/>
              <a:t>A</a:t>
            </a:r>
            <a:r>
              <a:rPr lang="fr-FR" sz="2400" dirty="0" smtClean="0"/>
              <a:t>ctivités </a:t>
            </a:r>
            <a:r>
              <a:rPr lang="fr-FR" sz="2400" dirty="0"/>
              <a:t>relevant du Programme élargie de vaccination (PEV) </a:t>
            </a:r>
            <a:r>
              <a:rPr lang="fr-FR" sz="2400" dirty="0" smtClean="0"/>
              <a:t>;</a:t>
            </a:r>
          </a:p>
          <a:p>
            <a:pPr marL="82550" indent="0">
              <a:buNone/>
            </a:pPr>
            <a:r>
              <a:rPr lang="fr-FR" sz="2400" dirty="0"/>
              <a:t>L</a:t>
            </a:r>
            <a:r>
              <a:rPr lang="fr-FR" sz="2400" dirty="0" smtClean="0"/>
              <a:t>unetterie ;</a:t>
            </a:r>
          </a:p>
          <a:p>
            <a:pPr marL="82550" indent="0">
              <a:buNone/>
            </a:pPr>
            <a:r>
              <a:rPr lang="fr-FR" sz="2400" dirty="0"/>
              <a:t>V</a:t>
            </a:r>
            <a:r>
              <a:rPr lang="fr-FR" sz="2400" dirty="0" smtClean="0"/>
              <a:t>accins </a:t>
            </a:r>
            <a:r>
              <a:rPr lang="fr-FR" sz="2400" dirty="0"/>
              <a:t>des voyageurs ;</a:t>
            </a:r>
          </a:p>
          <a:p>
            <a:pPr marL="82550" indent="0">
              <a:buNone/>
            </a:pPr>
            <a:r>
              <a:rPr lang="fr-FR" sz="2400" dirty="0"/>
              <a:t>A</a:t>
            </a:r>
            <a:r>
              <a:rPr lang="fr-FR" sz="2400" dirty="0" smtClean="0"/>
              <a:t>ctivités </a:t>
            </a:r>
            <a:r>
              <a:rPr lang="fr-FR" sz="2400" dirty="0"/>
              <a:t>de promotion de la santé, de prévention, de dépistage et de prise en </a:t>
            </a:r>
            <a:r>
              <a:rPr lang="fr-FR" sz="2400" dirty="0" smtClean="0"/>
              <a:t>charge sociale, sauf consultations </a:t>
            </a:r>
            <a:r>
              <a:rPr lang="fr-FR" sz="2400" dirty="0"/>
              <a:t>pré et post </a:t>
            </a:r>
            <a:r>
              <a:rPr lang="fr-FR" sz="2400" dirty="0" smtClean="0"/>
              <a:t>natales et prestations </a:t>
            </a:r>
            <a:r>
              <a:rPr lang="fr-FR" sz="2400" dirty="0"/>
              <a:t>liées au suivi de la </a:t>
            </a:r>
            <a:r>
              <a:rPr lang="fr-FR" sz="2400" dirty="0" smtClean="0"/>
              <a:t>malnutrition infantile </a:t>
            </a:r>
            <a:r>
              <a:rPr lang="fr-FR" sz="2400" dirty="0"/>
              <a:t>;</a:t>
            </a:r>
          </a:p>
          <a:p>
            <a:pPr marL="82550" indent="0">
              <a:buNone/>
            </a:pPr>
            <a:r>
              <a:rPr lang="fr-FR" sz="2400" dirty="0"/>
              <a:t>P</a:t>
            </a:r>
            <a:r>
              <a:rPr lang="fr-FR" sz="2400" dirty="0" smtClean="0"/>
              <a:t>athologies </a:t>
            </a:r>
            <a:r>
              <a:rPr lang="fr-FR" sz="2400" dirty="0"/>
              <a:t>faisant l’objet de programmes ou de financements spécifiques par l’Etat </a:t>
            </a:r>
            <a:r>
              <a:rPr lang="fr-FR" sz="2400" dirty="0" smtClean="0"/>
              <a:t>ou par les PTF (liste et program. fixés </a:t>
            </a:r>
            <a:r>
              <a:rPr lang="fr-FR" sz="2400" dirty="0"/>
              <a:t>par arrêté conjoint du </a:t>
            </a:r>
            <a:r>
              <a:rPr lang="fr-FR" sz="2400" dirty="0" smtClean="0"/>
              <a:t>MFPTPS/MS) </a:t>
            </a:r>
            <a:r>
              <a:rPr lang="fr-FR" sz="2400" dirty="0"/>
              <a:t>;</a:t>
            </a:r>
          </a:p>
          <a:p>
            <a:pPr marL="82550" indent="0">
              <a:buNone/>
            </a:pPr>
            <a:r>
              <a:rPr lang="fr-FR" sz="2400" dirty="0"/>
              <a:t>B</a:t>
            </a:r>
            <a:r>
              <a:rPr lang="fr-FR" sz="2400" dirty="0" smtClean="0"/>
              <a:t>iens </a:t>
            </a:r>
            <a:r>
              <a:rPr lang="fr-FR" sz="2400" dirty="0"/>
              <a:t>et services de santé entrant dans le cadre de la prise en charge des </a:t>
            </a:r>
            <a:r>
              <a:rPr lang="fr-FR" sz="2400" dirty="0" smtClean="0"/>
              <a:t>épidémies déclarées et prises </a:t>
            </a:r>
            <a:r>
              <a:rPr lang="fr-FR" sz="2400" dirty="0"/>
              <a:t>en charge par le </a:t>
            </a:r>
            <a:r>
              <a:rPr lang="fr-FR" sz="2400" dirty="0" smtClean="0"/>
              <a:t>MS </a:t>
            </a:r>
            <a:r>
              <a:rPr lang="fr-FR" sz="2400" dirty="0"/>
              <a:t>;</a:t>
            </a:r>
          </a:p>
          <a:p>
            <a:pPr marL="82550" indent="0">
              <a:buNone/>
            </a:pPr>
            <a:r>
              <a:rPr lang="fr-FR" sz="2400" dirty="0" smtClean="0"/>
              <a:t>Interventions de chirurgie </a:t>
            </a:r>
            <a:r>
              <a:rPr lang="fr-FR" sz="2400" dirty="0"/>
              <a:t>plastique et esthétique, </a:t>
            </a:r>
            <a:r>
              <a:rPr lang="fr-FR" sz="2400" dirty="0" smtClean="0"/>
              <a:t>sauf actes </a:t>
            </a:r>
            <a:r>
              <a:rPr lang="fr-FR" sz="2400" dirty="0"/>
              <a:t>de </a:t>
            </a:r>
            <a:r>
              <a:rPr lang="fr-FR" sz="2400" dirty="0" smtClean="0"/>
              <a:t>chirurgie réparatrice </a:t>
            </a:r>
            <a:r>
              <a:rPr lang="fr-FR" sz="2400" dirty="0"/>
              <a:t>et d’orthopédie maxillo‐</a:t>
            </a:r>
            <a:r>
              <a:rPr lang="fr-FR" sz="2400" dirty="0" smtClean="0"/>
              <a:t>faciale médicalement </a:t>
            </a:r>
            <a:r>
              <a:rPr lang="fr-FR" sz="2400" dirty="0"/>
              <a:t>requis </a:t>
            </a:r>
            <a:r>
              <a:rPr lang="fr-FR" sz="2400" dirty="0" smtClean="0"/>
              <a:t>;</a:t>
            </a:r>
          </a:p>
          <a:p>
            <a:pPr marL="82550" indent="0">
              <a:buNone/>
            </a:pPr>
            <a:r>
              <a:rPr lang="fr-FR" sz="2400" dirty="0"/>
              <a:t>P</a:t>
            </a:r>
            <a:r>
              <a:rPr lang="fr-FR" sz="2400" dirty="0" smtClean="0"/>
              <a:t>restations </a:t>
            </a:r>
            <a:r>
              <a:rPr lang="fr-FR" sz="2400" dirty="0"/>
              <a:t>de santé servies dans le cadre de la médecine </a:t>
            </a:r>
            <a:r>
              <a:rPr lang="fr-FR" sz="2400" dirty="0" smtClean="0"/>
              <a:t>douce</a:t>
            </a:r>
            <a:r>
              <a:rPr lang="fr-FR" sz="2400" dirty="0"/>
              <a:t>.</a:t>
            </a:r>
            <a:endParaRPr lang="fr-FR" sz="2200" dirty="0" smtClean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F6F263-9E3B-EC48-841D-420DE0AB2D8B}" type="slidenum">
              <a:rPr lang="en-US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702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ce réservé du contenu 2"/>
          <p:cNvSpPr>
            <a:spLocks noGrp="1"/>
          </p:cNvSpPr>
          <p:nvPr>
            <p:ph idx="1"/>
          </p:nvPr>
        </p:nvSpPr>
        <p:spPr>
          <a:xfrm>
            <a:off x="806825" y="0"/>
            <a:ext cx="8337176" cy="6857999"/>
          </a:xfrm>
        </p:spPr>
        <p:txBody>
          <a:bodyPr/>
          <a:lstStyle/>
          <a:p>
            <a:pPr marL="80963" indent="0" eaLnBrk="1" hangingPunct="1">
              <a:lnSpc>
                <a:spcPct val="90000"/>
              </a:lnSpc>
              <a:buFont typeface="Wingdings 2" charset="0"/>
              <a:buNone/>
            </a:pPr>
            <a:r>
              <a:rPr lang="fr-FR" sz="2200" b="1" dirty="0">
                <a:solidFill>
                  <a:srgbClr val="967D42"/>
                </a:solidFill>
                <a:latin typeface="Gill Sans MT" charset="0"/>
                <a:ea typeface="MS PGothic" charset="0"/>
                <a:cs typeface="MS PGothic" charset="0"/>
              </a:rPr>
              <a:t>Ticket modérateur (i.e. </a:t>
            </a:r>
            <a:r>
              <a:rPr lang="fr-FR" sz="2200" b="1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part restant à la charge de l’assuré</a:t>
            </a:r>
            <a:r>
              <a:rPr lang="fr-FR" sz="2200" b="1" dirty="0">
                <a:solidFill>
                  <a:srgbClr val="967D42"/>
                </a:solidFill>
                <a:latin typeface="Gill Sans MT" charset="0"/>
                <a:ea typeface="MS PGothic" charset="0"/>
                <a:cs typeface="MS PGothic" charset="0"/>
              </a:rPr>
              <a:t>) </a:t>
            </a:r>
          </a:p>
          <a:p>
            <a:pPr lvl="1" eaLnBrk="1" hangingPunct="1">
              <a:lnSpc>
                <a:spcPct val="140000"/>
              </a:lnSpc>
            </a:pP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Pour les prestations en </a:t>
            </a:r>
            <a:r>
              <a:rPr lang="fr-FR" sz="2200" b="1" dirty="0">
                <a:latin typeface="Gill Sans MT" charset="0"/>
                <a:ea typeface="MS PGothic" charset="0"/>
                <a:cs typeface="MS PGothic" charset="0"/>
              </a:rPr>
              <a:t>ambulatoire</a:t>
            </a: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 : 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30% </a:t>
            </a: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;</a:t>
            </a:r>
          </a:p>
          <a:p>
            <a:pPr lvl="1" eaLnBrk="1" hangingPunct="1">
              <a:lnSpc>
                <a:spcPct val="140000"/>
              </a:lnSpc>
            </a:pP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Pour les prestations en </a:t>
            </a:r>
            <a:r>
              <a:rPr lang="fr-FR" sz="2200" b="1" dirty="0">
                <a:latin typeface="Gill Sans MT" charset="0"/>
                <a:ea typeface="MS PGothic" charset="0"/>
                <a:cs typeface="MS PGothic" charset="0"/>
              </a:rPr>
              <a:t>hospitalisation</a:t>
            </a: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 : 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10%</a:t>
            </a:r>
            <a:r>
              <a:rPr lang="fr-FR" sz="2200" dirty="0">
                <a:solidFill>
                  <a:srgbClr val="000000"/>
                </a:solidFill>
                <a:latin typeface="Gill Sans MT" charset="0"/>
                <a:ea typeface="MS PGothic" charset="0"/>
                <a:cs typeface="MS PGothic" charset="0"/>
              </a:rPr>
              <a:t> ;</a:t>
            </a:r>
          </a:p>
          <a:p>
            <a:pPr lvl="1" eaLnBrk="1" hangingPunct="1">
              <a:lnSpc>
                <a:spcPct val="140000"/>
              </a:lnSpc>
            </a:pP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Pour les </a:t>
            </a:r>
            <a:r>
              <a:rPr lang="fr-FR" sz="2200" b="1" dirty="0">
                <a:latin typeface="Gill Sans MT" charset="0"/>
                <a:ea typeface="MS PGothic" charset="0"/>
                <a:cs typeface="MS PGothic" charset="0"/>
              </a:rPr>
              <a:t>affections chroniques</a:t>
            </a: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, et quels que soient la maladie et son coût : le ticket modérateur ne doit jamais excéder 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30 684 FCFA, soit le </a:t>
            </a:r>
            <a:r>
              <a:rPr lang="fr-FR" sz="220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SMIG</a:t>
            </a:r>
            <a:r>
              <a:rPr lang="fr-FR" sz="2200" smtClean="0">
                <a:latin typeface="Gill Sans MT" charset="0"/>
                <a:ea typeface="MS PGothic" charset="0"/>
                <a:cs typeface="MS PGothic" charset="0"/>
              </a:rPr>
              <a:t>.</a:t>
            </a:r>
            <a:r>
              <a:rPr lang="fr-FR" sz="2200" i="1" smtClean="0">
                <a:latin typeface="Gill Sans MT" charset="0"/>
                <a:ea typeface="MS PGothic" charset="0"/>
                <a:cs typeface="MS PGothic" charset="0"/>
              </a:rPr>
              <a:t>;</a:t>
            </a:r>
            <a:endParaRPr lang="fr-FR" sz="2200" i="1" dirty="0">
              <a:latin typeface="Gill Sans MT" charset="0"/>
              <a:ea typeface="MS PGothic" charset="0"/>
              <a:cs typeface="MS PGothic" charset="0"/>
            </a:endParaRPr>
          </a:p>
          <a:p>
            <a:pPr lvl="1" eaLnBrk="1" hangingPunct="1">
              <a:lnSpc>
                <a:spcPct val="140000"/>
              </a:lnSpc>
            </a:pP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Cas particulier des </a:t>
            </a:r>
            <a:r>
              <a:rPr lang="fr-FR" sz="2200" b="1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indigents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 et des bénéficiaires des programmes de </a:t>
            </a:r>
            <a:r>
              <a:rPr lang="fr-FR" sz="2200" b="1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gratuité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 : aucun ticket modérateur</a:t>
            </a: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. </a:t>
            </a:r>
            <a:r>
              <a:rPr lang="fr-FR" sz="2200" i="1" dirty="0">
                <a:latin typeface="Gill Sans MT" charset="0"/>
                <a:ea typeface="MS PGothic" charset="0"/>
                <a:cs typeface="MS PGothic" charset="0"/>
              </a:rPr>
              <a:t>La totalité des frais de soins est supportée par la subvention de l’État ;</a:t>
            </a:r>
          </a:p>
          <a:p>
            <a:pPr lvl="1" eaLnBrk="1" hangingPunct="1">
              <a:lnSpc>
                <a:spcPct val="140000"/>
              </a:lnSpc>
            </a:pP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Pour les autres groupes spécifiques à savoir les 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handicapés et personnes âgées </a:t>
            </a:r>
            <a:r>
              <a:rPr lang="fr-FR" sz="2200" b="1" u="sng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à faible revenu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,  </a:t>
            </a:r>
            <a:r>
              <a:rPr lang="fr-FR" sz="2200" dirty="0">
                <a:latin typeface="Gill Sans MT" charset="0"/>
                <a:ea typeface="MS PGothic" charset="0"/>
                <a:cs typeface="MS PGothic" charset="0"/>
              </a:rPr>
              <a:t>les taux moyens de </a:t>
            </a:r>
            <a:r>
              <a:rPr lang="fr-FR" sz="2200" dirty="0">
                <a:solidFill>
                  <a:srgbClr val="0000FF"/>
                </a:solidFill>
                <a:latin typeface="Gill Sans MT" charset="0"/>
                <a:ea typeface="MS PGothic" charset="0"/>
                <a:cs typeface="MS PGothic" charset="0"/>
              </a:rPr>
              <a:t>subvention de l’Etat sont de  65% (handicapés) et 80% (personnes âgées).</a:t>
            </a: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A65D28-549C-D14C-AAC2-FBDE918FD3E7}" type="slidenum">
              <a:rPr lang="en-US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0941" y="2052638"/>
            <a:ext cx="7903509" cy="1458538"/>
          </a:xfrm>
          <a:ln>
            <a:solidFill>
              <a:srgbClr val="967D42"/>
            </a:solidFill>
          </a:ln>
        </p:spPr>
        <p:txBody>
          <a:bodyPr anchor="t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4400" dirty="0" smtClean="0">
                <a:solidFill>
                  <a:srgbClr val="967D42"/>
                </a:solidFill>
                <a:ea typeface="+mj-ea"/>
                <a:cs typeface="+mj-cs"/>
              </a:rPr>
              <a:t>Le financement du panier de soins...</a:t>
            </a:r>
            <a:endParaRPr lang="fr-FR" sz="4400" dirty="0">
              <a:solidFill>
                <a:srgbClr val="967D42"/>
              </a:solidFill>
              <a:ea typeface="+mj-ea"/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03717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Espace réservé du contenu 2"/>
          <p:cNvSpPr>
            <a:spLocks noGrp="1"/>
          </p:cNvSpPr>
          <p:nvPr>
            <p:ph idx="1"/>
          </p:nvPr>
        </p:nvSpPr>
        <p:spPr>
          <a:xfrm>
            <a:off x="1016000" y="271463"/>
            <a:ext cx="8128000" cy="6510337"/>
          </a:xfrm>
        </p:spPr>
        <p:txBody>
          <a:bodyPr/>
          <a:lstStyle/>
          <a:p>
            <a:pPr marL="80963" indent="0" eaLnBrk="1" hangingPunct="1">
              <a:lnSpc>
                <a:spcPct val="90000"/>
              </a:lnSpc>
              <a:buFont typeface="Wingdings 2" charset="0"/>
              <a:buNone/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fr-FR" sz="2000" b="1" u="sng" dirty="0">
                <a:latin typeface="Gill Sans MT" charset="0"/>
              </a:rPr>
              <a:t>PRÉCISION PRÉALABLE :</a:t>
            </a:r>
          </a:p>
          <a:p>
            <a:pPr marL="80963" indent="0" algn="ctr" eaLnBrk="1" hangingPunct="1">
              <a:lnSpc>
                <a:spcPct val="90000"/>
              </a:lnSpc>
              <a:spcAft>
                <a:spcPts val="600"/>
              </a:spcAft>
              <a:buFont typeface="Wingdings 2" charset="0"/>
              <a:buNone/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algn="ctr" eaLnBrk="1" hangingPunct="1">
              <a:lnSpc>
                <a:spcPct val="90000"/>
              </a:lnSpc>
              <a:spcAft>
                <a:spcPts val="600"/>
              </a:spcAft>
              <a:buFont typeface="Wingdings 2" charset="0"/>
              <a:buNone/>
            </a:pPr>
            <a:r>
              <a:rPr lang="fr-FR" sz="4000" b="1" dirty="0">
                <a:solidFill>
                  <a:srgbClr val="800000"/>
                </a:solidFill>
                <a:latin typeface="Gill Sans MT" charset="0"/>
              </a:rPr>
              <a:t>COÛT  TOTAL DU RAMU </a:t>
            </a:r>
            <a:r>
              <a:rPr lang="fr-FR" sz="4400" dirty="0">
                <a:solidFill>
                  <a:srgbClr val="800000"/>
                </a:solidFill>
                <a:latin typeface="Gill Sans MT" charset="0"/>
              </a:rPr>
              <a:t>=</a:t>
            </a:r>
          </a:p>
          <a:p>
            <a:pPr marL="80963" indent="0" algn="ctr" eaLnBrk="1" hangingPunct="1">
              <a:lnSpc>
                <a:spcPct val="90000"/>
              </a:lnSpc>
              <a:spcAft>
                <a:spcPts val="600"/>
              </a:spcAft>
              <a:buFont typeface="Wingdings 2" charset="0"/>
              <a:buNone/>
            </a:pPr>
            <a:endParaRPr lang="fr-FR" sz="2800" b="1" dirty="0">
              <a:solidFill>
                <a:srgbClr val="800000"/>
              </a:solidFill>
              <a:latin typeface="Gill Sans MT" charset="0"/>
            </a:endParaRP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600" b="1" dirty="0">
                <a:solidFill>
                  <a:srgbClr val="0000FF"/>
                </a:solidFill>
                <a:latin typeface="Gill Sans MT" charset="0"/>
              </a:rPr>
              <a:t>Budget d’amorçage 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4000" i="1" dirty="0">
                <a:solidFill>
                  <a:srgbClr val="0000FF"/>
                </a:solidFill>
                <a:latin typeface="Gill Sans MT" charset="0"/>
              </a:rPr>
              <a:t>+</a:t>
            </a:r>
            <a:endParaRPr lang="fr-FR" sz="4000" i="1" dirty="0">
              <a:solidFill>
                <a:srgbClr val="000000"/>
              </a:solidFill>
              <a:latin typeface="Gill Sans MT" charset="0"/>
            </a:endParaRP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600" b="1" dirty="0">
                <a:solidFill>
                  <a:srgbClr val="0000FF"/>
                </a:solidFill>
                <a:latin typeface="Gill Sans MT" charset="0"/>
              </a:rPr>
              <a:t>Budget d’investissement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4000" dirty="0">
                <a:solidFill>
                  <a:srgbClr val="0000FF"/>
                </a:solidFill>
                <a:latin typeface="Gill Sans MT" charset="0"/>
              </a:rPr>
              <a:t>+</a:t>
            </a:r>
            <a:endParaRPr lang="fr-FR" sz="4000" dirty="0">
              <a:solidFill>
                <a:srgbClr val="000000"/>
              </a:solidFill>
              <a:latin typeface="Gill Sans MT" charset="0"/>
            </a:endParaRP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600" b="1" dirty="0">
                <a:solidFill>
                  <a:srgbClr val="0000FF"/>
                </a:solidFill>
                <a:latin typeface="Gill Sans MT" charset="0"/>
              </a:rPr>
              <a:t>Subventionnement des soins</a:t>
            </a:r>
            <a:endParaRPr lang="fr-FR" sz="3200" b="1" dirty="0">
              <a:solidFill>
                <a:srgbClr val="000000"/>
              </a:solidFill>
              <a:latin typeface="Gill Sans MT" charset="0"/>
            </a:endParaRPr>
          </a:p>
          <a:p>
            <a:pPr marL="80963" indent="0" eaLnBrk="1" hangingPunct="1">
              <a:lnSpc>
                <a:spcPct val="90000"/>
              </a:lnSpc>
              <a:buFont typeface="Wingdings 2" charset="0"/>
              <a:buNone/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eaLnBrk="1" hangingPunct="1">
              <a:lnSpc>
                <a:spcPct val="90000"/>
              </a:lnSpc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eaLnBrk="1" hangingPunct="1">
              <a:lnSpc>
                <a:spcPct val="90000"/>
              </a:lnSpc>
              <a:buFont typeface="Wingdings 2" charset="0"/>
              <a:buNone/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BF95A0-CD0B-4D4B-B8C5-2C1F10CEBD3B}" type="slidenum">
              <a:rPr lang="en-US"/>
              <a:pPr>
                <a:defRPr/>
              </a:pPr>
              <a:t>13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409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09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09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70000" y="114300"/>
            <a:ext cx="7772400" cy="6667500"/>
          </a:xfrm>
        </p:spPr>
        <p:txBody>
          <a:bodyPr>
            <a:normAutofit lnSpcReduction="10000"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400" b="1" dirty="0" smtClean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I. BUDGET PRÉVISIONNEL D’</a:t>
            </a:r>
            <a:r>
              <a:rPr lang="fr-FR" sz="2400" b="1" u="sng" dirty="0" smtClean="0">
                <a:solidFill>
                  <a:srgbClr val="3366FF"/>
                </a:solidFill>
                <a:ea typeface="+mn-ea"/>
                <a:cs typeface="+mn-cs"/>
              </a:rPr>
              <a:t>AMORÇAGE</a:t>
            </a:r>
            <a:r>
              <a:rPr lang="fr-FR" sz="2400" b="1" dirty="0" smtClean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 DE LA CNAMU :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400" b="1" dirty="0" smtClean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800" b="1" dirty="0" smtClean="0">
                <a:solidFill>
                  <a:srgbClr val="3366FF"/>
                </a:solidFill>
                <a:ea typeface="+mn-ea"/>
                <a:cs typeface="+mn-cs"/>
              </a:rPr>
              <a:t>413 750 000 FCFA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400" dirty="0" smtClean="0">
              <a:ea typeface="+mn-ea"/>
              <a:cs typeface="+mn-cs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400" b="1" dirty="0" smtClean="0">
                <a:ea typeface="+mn-ea"/>
                <a:cs typeface="+mn-cs"/>
              </a:rPr>
              <a:t>RESPONSABILITÉ :</a:t>
            </a:r>
          </a:p>
          <a:p>
            <a:pPr marL="425196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400" dirty="0" smtClean="0">
                <a:ea typeface="+mn-ea"/>
                <a:cs typeface="+mn-cs"/>
              </a:rPr>
              <a:t>État</a:t>
            </a:r>
          </a:p>
          <a:p>
            <a:pPr marL="425196" indent="-342900" eaLnBrk="1" fontAlgn="auto" hangingPunct="1">
              <a:spcAft>
                <a:spcPts val="1200"/>
              </a:spcAft>
              <a:defRPr/>
            </a:pPr>
            <a:r>
              <a:rPr lang="fr-FR" sz="2400" dirty="0" smtClean="0">
                <a:ea typeface="+mn-ea"/>
                <a:cs typeface="+mn-cs"/>
              </a:rPr>
              <a:t>Partenaires techniques et financiers</a:t>
            </a:r>
          </a:p>
          <a:p>
            <a:pPr marL="82296" indent="0" eaLnBrk="1" fontAlgn="auto" hangingPunct="1">
              <a:spcBef>
                <a:spcPts val="1200"/>
              </a:spcBef>
              <a:spcAft>
                <a:spcPts val="1200"/>
              </a:spcAft>
              <a:buFont typeface="Wingdings 2" charset="0"/>
              <a:buNone/>
              <a:defRPr/>
            </a:pPr>
            <a:r>
              <a:rPr lang="fr-FR" sz="2400" b="1" dirty="0" smtClean="0">
                <a:ea typeface="+mn-ea"/>
                <a:cs typeface="+mn-cs"/>
              </a:rPr>
              <a:t>PÉRIODICITÉ :</a:t>
            </a:r>
            <a:r>
              <a:rPr lang="fr-FR" sz="2400" dirty="0" smtClean="0">
                <a:ea typeface="+mn-ea"/>
                <a:cs typeface="+mn-cs"/>
              </a:rPr>
              <a:t> Unique</a:t>
            </a:r>
          </a:p>
          <a:p>
            <a:pPr marL="82296" indent="0" eaLnBrk="1" fontAlgn="auto" hangingPunct="1">
              <a:spcBef>
                <a:spcPts val="1200"/>
              </a:spcBef>
              <a:spcAft>
                <a:spcPts val="0"/>
              </a:spcAft>
              <a:buFont typeface="Wingdings 2" charset="0"/>
              <a:buNone/>
              <a:defRPr/>
            </a:pPr>
            <a:r>
              <a:rPr lang="fr-FR" sz="2400" b="1" dirty="0" smtClean="0">
                <a:ea typeface="+mn-ea"/>
                <a:cs typeface="+mn-cs"/>
              </a:rPr>
              <a:t>DESTINATION (</a:t>
            </a:r>
            <a:r>
              <a:rPr lang="fr-FR" sz="2400" b="1" i="1" dirty="0" smtClean="0">
                <a:ea typeface="+mn-ea"/>
                <a:cs typeface="+mn-cs"/>
              </a:rPr>
              <a:t>logistique et matériel de démarrage</a:t>
            </a:r>
            <a:r>
              <a:rPr lang="fr-FR" sz="2400" b="1" dirty="0" smtClean="0">
                <a:ea typeface="+mn-ea"/>
                <a:cs typeface="+mn-cs"/>
              </a:rPr>
              <a:t>) : </a:t>
            </a:r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400" i="1" dirty="0" smtClean="0">
                <a:ea typeface="+mn-ea"/>
                <a:cs typeface="+mn-cs"/>
              </a:rPr>
              <a:t>Mobilier </a:t>
            </a:r>
            <a:endParaRPr lang="fr-FR" sz="2400" i="1" dirty="0">
              <a:ea typeface="+mn-ea"/>
              <a:cs typeface="+mn-cs"/>
            </a:endParaRPr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400" i="1" dirty="0" smtClean="0">
                <a:ea typeface="+mn-ea"/>
                <a:cs typeface="+mn-cs"/>
              </a:rPr>
              <a:t>Véhicules </a:t>
            </a:r>
            <a:endParaRPr lang="fr-FR" sz="2400" i="1" dirty="0">
              <a:ea typeface="+mn-ea"/>
              <a:cs typeface="+mn-cs"/>
            </a:endParaRPr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400" i="1" dirty="0" smtClean="0">
                <a:ea typeface="+mn-ea"/>
                <a:cs typeface="+mn-cs"/>
              </a:rPr>
              <a:t>Bureautique (ordinateurs, imprimantes, photocopieuses, consommables...)</a:t>
            </a:r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400" i="1" dirty="0" smtClean="0">
                <a:ea typeface="+mn-ea"/>
                <a:cs typeface="+mn-cs"/>
              </a:rPr>
              <a:t>etc.</a:t>
            </a: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000" b="1" dirty="0" smtClean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000" b="1" dirty="0" smtClean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10191C2-2361-A841-8BDC-7BC3E6DABAB7}" type="slidenum">
              <a:rPr lang="en-US"/>
              <a:pPr>
                <a:defRPr/>
              </a:pPr>
              <a:t>14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04900" y="76200"/>
            <a:ext cx="7937500" cy="6705600"/>
          </a:xfrm>
        </p:spPr>
        <p:txBody>
          <a:bodyPr>
            <a:normAutofit lnSpcReduction="10000"/>
          </a:bodyPr>
          <a:lstStyle/>
          <a:p>
            <a:pPr marL="82296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II. BUDGET PRÉVISIONNEL D’</a:t>
            </a:r>
            <a:r>
              <a:rPr lang="fr-FR" sz="2200" b="1" u="sng" dirty="0">
                <a:solidFill>
                  <a:srgbClr val="3366FF"/>
                </a:solidFill>
              </a:rPr>
              <a:t>INVESTISSEMENT</a:t>
            </a:r>
            <a:r>
              <a:rPr lang="fr-FR" sz="2200" b="1" dirty="0">
                <a:solidFill>
                  <a:schemeClr val="bg2">
                    <a:lumMod val="50000"/>
                  </a:schemeClr>
                </a:solidFill>
              </a:rPr>
              <a:t> DE LA CNAMU :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>
                <a:solidFill>
                  <a:srgbClr val="3366FF"/>
                </a:solidFill>
              </a:rPr>
              <a:t>15 284 800 000 FCFA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200" b="1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/>
              <a:t>RESPONSABILITÉ :</a:t>
            </a:r>
          </a:p>
          <a:p>
            <a:pPr marL="425196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dirty="0"/>
              <a:t>État</a:t>
            </a:r>
          </a:p>
          <a:p>
            <a:pPr marL="425196" indent="-342900" eaLnBrk="1" fontAlgn="auto" hangingPunct="1">
              <a:spcAft>
                <a:spcPts val="1200"/>
              </a:spcAft>
              <a:defRPr/>
            </a:pPr>
            <a:r>
              <a:rPr lang="fr-FR" sz="2200" dirty="0"/>
              <a:t>Partenaires techniques et financiers</a:t>
            </a:r>
          </a:p>
          <a:p>
            <a:pPr marL="82296" indent="0" eaLnBrk="1" fontAlgn="auto" hangingPunct="1">
              <a:spcBef>
                <a:spcPts val="120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 smtClean="0"/>
              <a:t>ÉCHELONNEMENT TRIENNAL </a:t>
            </a:r>
            <a:r>
              <a:rPr lang="fr-FR" sz="2200" b="1" dirty="0"/>
              <a:t>: </a:t>
            </a:r>
          </a:p>
          <a:p>
            <a:pPr marL="425196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dirty="0"/>
              <a:t>2018 : </a:t>
            </a:r>
            <a:r>
              <a:rPr lang="fr-FR" sz="2200" dirty="0" smtClean="0"/>
              <a:t>9 </a:t>
            </a:r>
            <a:r>
              <a:rPr lang="fr-FR" sz="2200" dirty="0"/>
              <a:t>655 000 000 </a:t>
            </a:r>
            <a:r>
              <a:rPr lang="fr-FR" sz="2200" dirty="0" err="1"/>
              <a:t>Fcfa</a:t>
            </a:r>
            <a:endParaRPr lang="fr-FR" sz="2200" dirty="0"/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200" dirty="0"/>
              <a:t>2019 : </a:t>
            </a:r>
            <a:r>
              <a:rPr lang="fr-FR" sz="2200" dirty="0" smtClean="0"/>
              <a:t>1 </a:t>
            </a:r>
            <a:r>
              <a:rPr lang="fr-FR" sz="2200" dirty="0"/>
              <a:t>921 800 000 </a:t>
            </a:r>
            <a:r>
              <a:rPr lang="fr-FR" sz="2200" dirty="0" err="1"/>
              <a:t>Fcfa</a:t>
            </a:r>
            <a:endParaRPr lang="fr-FR" sz="2200" dirty="0"/>
          </a:p>
          <a:p>
            <a:pPr marL="425196" indent="-342900" eaLnBrk="1" fontAlgn="auto" hangingPunct="1">
              <a:spcAft>
                <a:spcPts val="1200"/>
              </a:spcAft>
              <a:defRPr/>
            </a:pPr>
            <a:r>
              <a:rPr lang="fr-FR" sz="2200" dirty="0"/>
              <a:t>2020 : 3 708 000 000 </a:t>
            </a:r>
            <a:r>
              <a:rPr lang="fr-FR" sz="2200" dirty="0" err="1" smtClean="0"/>
              <a:t>Fcfa</a:t>
            </a:r>
            <a:endParaRPr lang="fr-FR" sz="2200" dirty="0" smtClean="0"/>
          </a:p>
          <a:p>
            <a:pPr marL="82296" indent="0" eaLnBrk="1" fontAlgn="auto" hangingPunct="1">
              <a:spcBef>
                <a:spcPts val="1200"/>
              </a:spcBef>
              <a:spcAft>
                <a:spcPts val="0"/>
              </a:spcAft>
              <a:buFont typeface="Wingdings 2"/>
              <a:buNone/>
              <a:defRPr/>
            </a:pPr>
            <a:r>
              <a:rPr lang="fr-FR" sz="2200" b="1" dirty="0" smtClean="0"/>
              <a:t>DESTINATION : </a:t>
            </a:r>
            <a:endParaRPr lang="fr-FR" sz="2200" b="1" dirty="0"/>
          </a:p>
          <a:p>
            <a:pPr marL="425196" indent="-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2200" dirty="0" smtClean="0"/>
              <a:t>Siège social</a:t>
            </a:r>
            <a:endParaRPr lang="fr-FR" sz="2200" dirty="0"/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200" dirty="0" smtClean="0"/>
              <a:t>Investissement immatériel</a:t>
            </a:r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200" dirty="0" smtClean="0"/>
              <a:t>Progiciel de gestion </a:t>
            </a:r>
            <a:r>
              <a:rPr lang="fr-FR" sz="2200" dirty="0"/>
              <a:t>(SI de gestion à identification biométrique et de type </a:t>
            </a:r>
            <a:r>
              <a:rPr lang="fr-FR" sz="2200" dirty="0" err="1"/>
              <a:t>webservices</a:t>
            </a:r>
            <a:r>
              <a:rPr lang="fr-FR" sz="2200" dirty="0"/>
              <a:t>) </a:t>
            </a:r>
            <a:r>
              <a:rPr lang="fr-FR" sz="2200" dirty="0" smtClean="0"/>
              <a:t>et ressources informatiques propriétaires </a:t>
            </a:r>
          </a:p>
          <a:p>
            <a:pPr marL="425196" indent="-342900" eaLnBrk="1" fontAlgn="auto" hangingPunct="1">
              <a:spcAft>
                <a:spcPts val="0"/>
              </a:spcAft>
              <a:defRPr/>
            </a:pPr>
            <a:r>
              <a:rPr lang="fr-FR" sz="2200" dirty="0" smtClean="0"/>
              <a:t>Matériels techniques</a:t>
            </a:r>
            <a:endParaRPr lang="fr-FR" sz="2200" dirty="0"/>
          </a:p>
          <a:p>
            <a:pPr marL="82296" indent="0" eaLnBrk="1" fontAlgn="auto" hangingPunct="1">
              <a:spcAft>
                <a:spcPts val="0"/>
              </a:spcAft>
              <a:buFont typeface="Wingdings 2" charset="0"/>
              <a:buNone/>
              <a:defRPr/>
            </a:pPr>
            <a:endParaRPr lang="fr-FR" sz="2000" dirty="0"/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05A4C4-1049-CC4F-B3F3-0F96565C5C29}" type="slidenum">
              <a:rPr lang="en-US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Espace réservé du contenu 2"/>
          <p:cNvSpPr>
            <a:spLocks noGrp="1"/>
          </p:cNvSpPr>
          <p:nvPr>
            <p:ph idx="1"/>
          </p:nvPr>
        </p:nvSpPr>
        <p:spPr>
          <a:xfrm>
            <a:off x="1016000" y="30163"/>
            <a:ext cx="8128000" cy="6751637"/>
          </a:xfrm>
        </p:spPr>
        <p:txBody>
          <a:bodyPr/>
          <a:lstStyle/>
          <a:p>
            <a:pPr marL="80963" indent="0" algn="ctr" eaLnBrk="1" hangingPunct="1">
              <a:lnSpc>
                <a:spcPct val="90000"/>
              </a:lnSpc>
              <a:buFont typeface="Wingdings 2" charset="0"/>
              <a:buNone/>
            </a:pPr>
            <a:r>
              <a:rPr lang="fr-FR" sz="2400" b="1" u="sng" dirty="0" smtClean="0">
                <a:latin typeface="Gill Sans MT" charset="0"/>
              </a:rPr>
              <a:t>RAPPEL</a:t>
            </a:r>
            <a:endParaRPr lang="fr-FR" sz="2400" b="1" u="sng" dirty="0">
              <a:latin typeface="Gill Sans MT" charset="0"/>
            </a:endParaRPr>
          </a:p>
          <a:p>
            <a:pPr marL="80963" indent="0" algn="ctr" eaLnBrk="1" hangingPunct="1">
              <a:lnSpc>
                <a:spcPct val="90000"/>
              </a:lnSpc>
              <a:spcAft>
                <a:spcPts val="600"/>
              </a:spcAft>
              <a:buFont typeface="Wingdings 2" charset="0"/>
              <a:buNone/>
            </a:pPr>
            <a:endParaRPr lang="fr-FR" sz="24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algn="ctr" eaLnBrk="1" hangingPunct="1">
              <a:lnSpc>
                <a:spcPct val="90000"/>
              </a:lnSpc>
              <a:spcAft>
                <a:spcPts val="600"/>
              </a:spcAft>
              <a:buFont typeface="Wingdings 2" charset="0"/>
              <a:buNone/>
            </a:pPr>
            <a:r>
              <a:rPr lang="fr-FR" sz="3600" b="1" dirty="0">
                <a:solidFill>
                  <a:srgbClr val="800000"/>
                </a:solidFill>
                <a:latin typeface="Gill Sans MT" charset="0"/>
              </a:rPr>
              <a:t>COÛT  TOTAL DU RAMU </a:t>
            </a:r>
            <a:r>
              <a:rPr lang="fr-FR" sz="4000" dirty="0">
                <a:solidFill>
                  <a:srgbClr val="800000"/>
                </a:solidFill>
                <a:latin typeface="Gill Sans MT" charset="0"/>
              </a:rPr>
              <a:t>=</a:t>
            </a:r>
          </a:p>
          <a:p>
            <a:pPr marL="80963" indent="0" algn="ctr" eaLnBrk="1" hangingPunct="1">
              <a:lnSpc>
                <a:spcPct val="90000"/>
              </a:lnSpc>
              <a:spcAft>
                <a:spcPts val="600"/>
              </a:spcAft>
              <a:buFont typeface="Wingdings 2" charset="0"/>
              <a:buNone/>
            </a:pPr>
            <a:endParaRPr lang="fr-FR" sz="2400" b="1" dirty="0">
              <a:solidFill>
                <a:srgbClr val="800000"/>
              </a:solidFill>
              <a:latin typeface="Gill Sans MT" charset="0"/>
            </a:endParaRP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200" b="1" dirty="0">
                <a:solidFill>
                  <a:srgbClr val="0000FF"/>
                </a:solidFill>
                <a:latin typeface="Gill Sans MT" charset="0"/>
              </a:rPr>
              <a:t>Budget d’amorçage 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b="1" i="1" dirty="0">
                <a:solidFill>
                  <a:srgbClr val="922223"/>
                </a:solidFill>
                <a:latin typeface="Gill Sans MT" charset="0"/>
              </a:rPr>
              <a:t>(413 750 000 FCFA)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600" i="1" dirty="0">
                <a:solidFill>
                  <a:srgbClr val="0000FF"/>
                </a:solidFill>
                <a:latin typeface="Gill Sans MT" charset="0"/>
              </a:rPr>
              <a:t>+</a:t>
            </a:r>
            <a:endParaRPr lang="fr-FR" sz="3600" i="1" dirty="0">
              <a:solidFill>
                <a:srgbClr val="000000"/>
              </a:solidFill>
              <a:latin typeface="Gill Sans MT" charset="0"/>
            </a:endParaRP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200" b="1" dirty="0">
                <a:solidFill>
                  <a:srgbClr val="0000FF"/>
                </a:solidFill>
                <a:latin typeface="Gill Sans MT" charset="0"/>
              </a:rPr>
              <a:t>Budget d’investissement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b="1" i="1" dirty="0">
                <a:solidFill>
                  <a:srgbClr val="922223"/>
                </a:solidFill>
                <a:latin typeface="Gill Sans MT" charset="0"/>
              </a:rPr>
              <a:t>(15 284 800 000 FCFA)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600" dirty="0">
                <a:solidFill>
                  <a:srgbClr val="0000FF"/>
                </a:solidFill>
                <a:latin typeface="Gill Sans MT" charset="0"/>
              </a:rPr>
              <a:t>+</a:t>
            </a:r>
            <a:endParaRPr lang="fr-FR" sz="3600" dirty="0">
              <a:solidFill>
                <a:srgbClr val="000000"/>
              </a:solidFill>
              <a:latin typeface="Gill Sans MT" charset="0"/>
            </a:endParaRP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sz="3200" b="1" dirty="0">
                <a:solidFill>
                  <a:srgbClr val="0000FF"/>
                </a:solidFill>
                <a:latin typeface="Gill Sans MT" charset="0"/>
              </a:rPr>
              <a:t>Subventionnement des soins</a:t>
            </a:r>
          </a:p>
          <a:p>
            <a:pPr marL="80963" lvl="1" indent="0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buFont typeface="Verdana" charset="0"/>
              <a:buNone/>
            </a:pPr>
            <a:r>
              <a:rPr lang="fr-FR" b="1" dirty="0">
                <a:solidFill>
                  <a:srgbClr val="922223"/>
                </a:solidFill>
                <a:latin typeface="Gill Sans MT" charset="0"/>
              </a:rPr>
              <a:t>?</a:t>
            </a:r>
          </a:p>
          <a:p>
            <a:pPr marL="80963" indent="0" eaLnBrk="1" hangingPunct="1">
              <a:lnSpc>
                <a:spcPct val="90000"/>
              </a:lnSpc>
              <a:buFont typeface="Wingdings 2" charset="0"/>
              <a:buNone/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eaLnBrk="1" hangingPunct="1">
              <a:lnSpc>
                <a:spcPct val="90000"/>
              </a:lnSpc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eaLnBrk="1" hangingPunct="1">
              <a:lnSpc>
                <a:spcPct val="90000"/>
              </a:lnSpc>
              <a:buFont typeface="Wingdings 2" charset="0"/>
              <a:buNone/>
            </a:pPr>
            <a:endParaRPr lang="fr-FR" sz="2000" b="1" dirty="0">
              <a:solidFill>
                <a:srgbClr val="967D42"/>
              </a:solidFill>
              <a:latin typeface="Gill Sans MT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301861F-6A25-6A4B-BBC0-885F560F494A}" type="slidenum">
              <a:rPr lang="en-US"/>
              <a:pPr>
                <a:defRPr/>
              </a:pPr>
              <a:t>16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41400" y="0"/>
            <a:ext cx="8029575" cy="6781800"/>
          </a:xfrm>
        </p:spPr>
        <p:txBody>
          <a:bodyPr/>
          <a:lstStyle/>
          <a:p>
            <a:pPr marL="80963" indent="0" algn="ctr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b="1" dirty="0">
                <a:solidFill>
                  <a:srgbClr val="967D42"/>
                </a:solidFill>
                <a:latin typeface="Gill Sans MT" charset="0"/>
              </a:rPr>
              <a:t>III. BUDGET DE SUBVENTIONNEMENT DE SOINS : </a:t>
            </a:r>
            <a:endParaRPr lang="fr-FR" sz="2400" dirty="0">
              <a:latin typeface="Gill Sans MT" charset="0"/>
            </a:endParaRP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b="1" dirty="0">
                <a:latin typeface="Gill Sans MT" charset="0"/>
              </a:rPr>
              <a:t>MONTANT ET ÉCHELONNEMENT </a:t>
            </a:r>
            <a:r>
              <a:rPr lang="fr-FR" sz="2400" dirty="0">
                <a:latin typeface="Gill Sans MT" charset="0"/>
              </a:rPr>
              <a:t>: </a:t>
            </a: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b="1" dirty="0">
                <a:solidFill>
                  <a:srgbClr val="0000FF"/>
                </a:solidFill>
                <a:latin typeface="Gill Sans MT" charset="0"/>
              </a:rPr>
              <a:t>variables</a:t>
            </a:r>
            <a:r>
              <a:rPr lang="fr-FR" sz="2400" dirty="0">
                <a:solidFill>
                  <a:srgbClr val="0000FF"/>
                </a:solidFill>
                <a:latin typeface="Gill Sans MT" charset="0"/>
              </a:rPr>
              <a:t> </a:t>
            </a:r>
            <a:r>
              <a:rPr lang="fr-FR" sz="2400" dirty="0">
                <a:solidFill>
                  <a:srgbClr val="000000"/>
                </a:solidFill>
                <a:latin typeface="Gill Sans MT" charset="0"/>
              </a:rPr>
              <a:t>en fonction des choix politiques qui seront opérés et de différents schémas actuariels proposés par l’étude actuarielle sous forme d’</a:t>
            </a:r>
            <a:r>
              <a:rPr lang="fr-FR" altLang="ja-JP" sz="2400" b="1" dirty="0">
                <a:solidFill>
                  <a:srgbClr val="922223"/>
                </a:solidFill>
                <a:latin typeface="Gill Sans MT" charset="0"/>
              </a:rPr>
              <a:t>hypothèses optimales pour l</a:t>
            </a:r>
            <a:r>
              <a:rPr lang="fr-FR" sz="2400" b="1" dirty="0">
                <a:solidFill>
                  <a:srgbClr val="922223"/>
                </a:solidFill>
                <a:latin typeface="Gill Sans MT" charset="0"/>
              </a:rPr>
              <a:t>’</a:t>
            </a:r>
            <a:r>
              <a:rPr lang="fr-FR" altLang="ja-JP" sz="2400" b="1" dirty="0">
                <a:solidFill>
                  <a:srgbClr val="922223"/>
                </a:solidFill>
                <a:latin typeface="Gill Sans MT" charset="0"/>
              </a:rPr>
              <a:t>équilibre du régime</a:t>
            </a:r>
            <a:r>
              <a:rPr lang="fr-FR" altLang="ja-JP" sz="2400" dirty="0">
                <a:solidFill>
                  <a:srgbClr val="000000"/>
                </a:solidFill>
                <a:latin typeface="Gill Sans MT" charset="0"/>
              </a:rPr>
              <a:t> :</a:t>
            </a: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dirty="0">
                <a:solidFill>
                  <a:srgbClr val="3366FF"/>
                </a:solidFill>
                <a:latin typeface="Gill Sans MT" charset="0"/>
              </a:rPr>
              <a:t>	1°) les </a:t>
            </a:r>
            <a:r>
              <a:rPr lang="fr-FR" sz="2400" b="1" dirty="0">
                <a:solidFill>
                  <a:srgbClr val="3366FF"/>
                </a:solidFill>
                <a:latin typeface="Gill Sans MT" charset="0"/>
              </a:rPr>
              <a:t>formes et les sources de </a:t>
            </a:r>
            <a:r>
              <a:rPr lang="fr-FR" sz="2400" b="1" dirty="0" smtClean="0">
                <a:solidFill>
                  <a:srgbClr val="3366FF"/>
                </a:solidFill>
                <a:latin typeface="Gill Sans MT" charset="0"/>
              </a:rPr>
              <a:t>financement ;</a:t>
            </a:r>
            <a:endParaRPr lang="fr-FR" sz="2400" dirty="0">
              <a:solidFill>
                <a:srgbClr val="3366FF"/>
              </a:solidFill>
              <a:latin typeface="Gill Sans MT" charset="0"/>
            </a:endParaRP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dirty="0">
                <a:solidFill>
                  <a:srgbClr val="3366FF"/>
                </a:solidFill>
                <a:latin typeface="Gill Sans MT" charset="0"/>
              </a:rPr>
              <a:t>	2°) le </a:t>
            </a:r>
            <a:r>
              <a:rPr lang="fr-FR" sz="2400" b="1" dirty="0">
                <a:solidFill>
                  <a:srgbClr val="3366FF"/>
                </a:solidFill>
                <a:latin typeface="Gill Sans MT" charset="0"/>
              </a:rPr>
              <a:t>niveau et la qualité des </a:t>
            </a:r>
            <a:r>
              <a:rPr lang="fr-FR" sz="2400" b="1" dirty="0" smtClean="0">
                <a:solidFill>
                  <a:srgbClr val="3366FF"/>
                </a:solidFill>
                <a:latin typeface="Gill Sans MT" charset="0"/>
              </a:rPr>
              <a:t>prises en charge ;</a:t>
            </a:r>
            <a:endParaRPr lang="fr-FR" sz="2400" dirty="0">
              <a:solidFill>
                <a:srgbClr val="3366FF"/>
              </a:solidFill>
              <a:latin typeface="Gill Sans MT" charset="0"/>
            </a:endParaRP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dirty="0">
                <a:solidFill>
                  <a:srgbClr val="3366FF"/>
                </a:solidFill>
                <a:latin typeface="Gill Sans MT" charset="0"/>
              </a:rPr>
              <a:t>	3°) les </a:t>
            </a:r>
            <a:r>
              <a:rPr lang="fr-FR" sz="2400" b="1" dirty="0">
                <a:solidFill>
                  <a:srgbClr val="3366FF"/>
                </a:solidFill>
                <a:latin typeface="Gill Sans MT" charset="0"/>
              </a:rPr>
              <a:t>projections d’évolution des sources de 			financement</a:t>
            </a:r>
            <a:r>
              <a:rPr lang="fr-FR" sz="2400" dirty="0">
                <a:solidFill>
                  <a:srgbClr val="3366FF"/>
                </a:solidFill>
                <a:latin typeface="Gill Sans MT" charset="0"/>
              </a:rPr>
              <a:t>.</a:t>
            </a: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r>
              <a:rPr lang="fr-FR" sz="2400" b="1" dirty="0">
                <a:latin typeface="Gill Sans MT" charset="0"/>
              </a:rPr>
              <a:t>RESPONSABILITÉ :</a:t>
            </a: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latin typeface="Gill Sans MT" charset="0"/>
              </a:rPr>
              <a:t>État</a:t>
            </a:r>
            <a:r>
              <a:rPr lang="fr-FR" sz="2400" dirty="0">
                <a:latin typeface="Gill Sans MT" charset="0"/>
              </a:rPr>
              <a:t> ;</a:t>
            </a: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latin typeface="Gill Sans MT" charset="0"/>
              </a:rPr>
              <a:t>Assujettis</a:t>
            </a:r>
            <a:r>
              <a:rPr lang="fr-FR" sz="2400" dirty="0">
                <a:latin typeface="Gill Sans MT" charset="0"/>
              </a:rPr>
              <a:t> :</a:t>
            </a:r>
          </a:p>
          <a:p>
            <a:pPr marL="744538" lvl="1" indent="-342900" eaLnBrk="1" hangingPunct="1"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latin typeface="Gill Sans MT" charset="0"/>
              </a:rPr>
              <a:t>Burkinabè</a:t>
            </a:r>
            <a:r>
              <a:rPr lang="fr-FR" sz="2400" dirty="0">
                <a:latin typeface="Gill Sans MT" charset="0"/>
              </a:rPr>
              <a:t> pers. physiques et pers. morales ; </a:t>
            </a:r>
          </a:p>
          <a:p>
            <a:pPr marL="744538" lvl="1" indent="-342900" eaLnBrk="1" hangingPunct="1">
              <a:spcBef>
                <a:spcPts val="300"/>
              </a:spcBef>
              <a:spcAft>
                <a:spcPts val="300"/>
              </a:spcAft>
            </a:pPr>
            <a:r>
              <a:rPr lang="fr-FR" sz="2400" b="1" dirty="0">
                <a:latin typeface="Gill Sans MT" charset="0"/>
              </a:rPr>
              <a:t>Étrangers</a:t>
            </a:r>
            <a:r>
              <a:rPr lang="fr-FR" sz="2400" dirty="0">
                <a:latin typeface="Gill Sans MT" charset="0"/>
              </a:rPr>
              <a:t> pers. physiques et pers. morales </a:t>
            </a:r>
            <a:r>
              <a:rPr lang="fr-FR" sz="2400" dirty="0" smtClean="0">
                <a:latin typeface="Gill Sans MT" charset="0"/>
              </a:rPr>
              <a:t>domiciliées </a:t>
            </a:r>
            <a:r>
              <a:rPr lang="fr-FR" sz="2400" dirty="0">
                <a:latin typeface="Gill Sans MT" charset="0"/>
              </a:rPr>
              <a:t>au Burkina.</a:t>
            </a:r>
            <a:endParaRPr lang="fr-FR" sz="2400" b="1" dirty="0">
              <a:solidFill>
                <a:srgbClr val="967D42"/>
              </a:solidFill>
              <a:latin typeface="Gill Sans MT" charset="0"/>
            </a:endParaRPr>
          </a:p>
          <a:p>
            <a:pPr marL="80963" indent="0" eaLnBrk="1" hangingPunct="1">
              <a:spcBef>
                <a:spcPts val="300"/>
              </a:spcBef>
              <a:spcAft>
                <a:spcPts val="300"/>
              </a:spcAft>
              <a:buFont typeface="Wingdings 2" charset="0"/>
              <a:buNone/>
            </a:pPr>
            <a:endParaRPr lang="fr-FR" sz="2400" b="1" dirty="0">
              <a:solidFill>
                <a:srgbClr val="967D42"/>
              </a:solidFill>
              <a:latin typeface="Gill Sans MT" charset="0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883E1E-1AC6-F245-9CC4-DA3C8C1682E6}" type="slidenum">
              <a:rPr lang="en-US"/>
              <a:pPr>
                <a:defRPr/>
              </a:pPr>
              <a:t>17</a:t>
            </a:fld>
            <a:endParaRPr lang="en-US" dirty="0"/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 nodeType="clickPar">
                      <p:stCondLst>
                        <p:cond delay="indefinite"/>
                      </p:stCondLst>
                      <p:childTnLst>
                        <p:par>
                          <p:cTn id="3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="" xmlns:a16="http://schemas.microsoft.com/office/drawing/2014/main" id="{679484DB-24C1-4994-9130-98243CD62657}"/>
              </a:ext>
            </a:extLst>
          </p:cNvPr>
          <p:cNvSpPr txBox="1">
            <a:spLocks/>
          </p:cNvSpPr>
          <p:nvPr/>
        </p:nvSpPr>
        <p:spPr>
          <a:xfrm>
            <a:off x="1013027" y="0"/>
            <a:ext cx="8130973" cy="548969"/>
          </a:xfrm>
          <a:prstGeom prst="rect">
            <a:avLst/>
          </a:prstGeom>
          <a:noFill/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Microsoft Sans Serif" pitchFamily="34" charset="0"/>
                <a:ea typeface="Microsoft Sans Serif" pitchFamily="34" charset="0"/>
                <a:cs typeface="Microsoft Sans Serif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lang="fr-FR" sz="1800" cap="none" dirty="0">
                <a:solidFill>
                  <a:srgbClr val="800012"/>
                </a:solidFill>
                <a:latin typeface="+mj-lt"/>
              </a:rPr>
              <a:t>Projection du Scénario central : Compte de produits et charges 2018-2027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="" xmlns:a16="http://schemas.microsoft.com/office/drawing/2014/main" id="{54045804-EC43-4F40-BC38-365D9E260E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168154"/>
              </p:ext>
            </p:extLst>
          </p:nvPr>
        </p:nvGraphicFramePr>
        <p:xfrm>
          <a:off x="972431" y="1972234"/>
          <a:ext cx="8098542" cy="4809567"/>
        </p:xfrm>
        <a:graphic>
          <a:graphicData uri="http://schemas.openxmlformats.org/drawingml/2006/table">
            <a:tbl>
              <a:tblPr/>
              <a:tblGrid>
                <a:gridCol w="2374524">
                  <a:extLst>
                    <a:ext uri="{9D8B030D-6E8A-4147-A177-3AD203B41FA5}">
                      <a16:colId xmlns="" xmlns:a16="http://schemas.microsoft.com/office/drawing/2014/main" val="3438546587"/>
                    </a:ext>
                  </a:extLst>
                </a:gridCol>
                <a:gridCol w="141528">
                  <a:extLst>
                    <a:ext uri="{9D8B030D-6E8A-4147-A177-3AD203B41FA5}">
                      <a16:colId xmlns="" xmlns:a16="http://schemas.microsoft.com/office/drawing/2014/main" val="1203027059"/>
                    </a:ext>
                  </a:extLst>
                </a:gridCol>
                <a:gridCol w="1116498">
                  <a:extLst>
                    <a:ext uri="{9D8B030D-6E8A-4147-A177-3AD203B41FA5}">
                      <a16:colId xmlns="" xmlns:a16="http://schemas.microsoft.com/office/drawing/2014/main" val="728108084"/>
                    </a:ext>
                  </a:extLst>
                </a:gridCol>
                <a:gridCol w="1116498">
                  <a:extLst>
                    <a:ext uri="{9D8B030D-6E8A-4147-A177-3AD203B41FA5}">
                      <a16:colId xmlns="" xmlns:a16="http://schemas.microsoft.com/office/drawing/2014/main" val="1891350594"/>
                    </a:ext>
                  </a:extLst>
                </a:gridCol>
                <a:gridCol w="1116498">
                  <a:extLst>
                    <a:ext uri="{9D8B030D-6E8A-4147-A177-3AD203B41FA5}">
                      <a16:colId xmlns="" xmlns:a16="http://schemas.microsoft.com/office/drawing/2014/main" val="4238857919"/>
                    </a:ext>
                  </a:extLst>
                </a:gridCol>
                <a:gridCol w="1116498">
                  <a:extLst>
                    <a:ext uri="{9D8B030D-6E8A-4147-A177-3AD203B41FA5}">
                      <a16:colId xmlns="" xmlns:a16="http://schemas.microsoft.com/office/drawing/2014/main" val="3440684066"/>
                    </a:ext>
                  </a:extLst>
                </a:gridCol>
                <a:gridCol w="1116498">
                  <a:extLst>
                    <a:ext uri="{9D8B030D-6E8A-4147-A177-3AD203B41FA5}">
                      <a16:colId xmlns="" xmlns:a16="http://schemas.microsoft.com/office/drawing/2014/main" val="875504717"/>
                    </a:ext>
                  </a:extLst>
                </a:gridCol>
              </a:tblGrid>
              <a:tr h="229027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1" u="sng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CPC RAMU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156486440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d'enrôlement national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18765904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84094781"/>
                  </a:ext>
                </a:extLst>
              </a:tr>
              <a:tr h="229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Cotisations (assurés cotisants)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62,9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124,9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159,3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53792740"/>
                  </a:ext>
                </a:extLst>
              </a:tr>
              <a:tr h="229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-Dont part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14,0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31,8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62032474"/>
                  </a:ext>
                </a:extLst>
              </a:tr>
              <a:tr h="229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Subvention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46,5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96,9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112,9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09762621"/>
                  </a:ext>
                </a:extLst>
              </a:tr>
              <a:tr h="229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Produits financiers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20,0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72803363"/>
                  </a:ext>
                </a:extLst>
              </a:tr>
              <a:tr h="22902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Taxe de Contribution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47,1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49,4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51,9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66,2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73,0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598184222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122,6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145,0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168,1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308,0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371,3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74194897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32084055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Prestations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226,7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274,5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45343882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Frais de gestion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9,4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427163196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27527776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26,6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05733010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99,8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91,4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120,8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262,0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316,4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5048702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Résultat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47,3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55,0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481025966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21,3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65,6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9982253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26,6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42,6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107,8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131,2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13017546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Autres fonds cumulés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76,4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328,1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433,0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89413320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Budget Etat pour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46,5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96,9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112,9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35743862"/>
                  </a:ext>
                </a:extLst>
              </a:tr>
              <a:tr h="22902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Charges/Ressources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29988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994A75AA-EC66-4A8A-9910-A76A61F9C53A}"/>
              </a:ext>
            </a:extLst>
          </p:cNvPr>
          <p:cNvSpPr/>
          <p:nvPr/>
        </p:nvSpPr>
        <p:spPr>
          <a:xfrm>
            <a:off x="866588" y="548969"/>
            <a:ext cx="82774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l’équilibre est assuré pour le régime, avec </a:t>
            </a:r>
            <a:r>
              <a:rPr lang="fr-FR" sz="1600" b="1" dirty="0">
                <a:latin typeface="Calibri" panose="020F0502020204030204" pitchFamily="34" charset="0"/>
                <a:cs typeface="Calibri" panose="020F0502020204030204" pitchFamily="34" charset="0"/>
              </a:rPr>
              <a:t>un excédent sur toute la période de projection.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cs typeface="Calibri" panose="020F0502020204030204" pitchFamily="34" charset="0"/>
              </a:rPr>
              <a:t>La principale ressource </a:t>
            </a: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du régime est constituée des cotisations collectées auprès de la population solvable. </a:t>
            </a:r>
          </a:p>
          <a:p>
            <a:pPr marL="285750" indent="-285750" algn="just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§"/>
            </a:pPr>
            <a:r>
              <a:rPr lang="fr-FR" sz="1600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La taxe de contribution au RAMU apporte au départ du régime 38% de ses ressources, mais avec l’évolution de l’enrôlement des populations, la part de la taxe dans le total baisse à 20%.</a:t>
            </a:r>
          </a:p>
        </p:txBody>
      </p:sp>
    </p:spTree>
    <p:extLst>
      <p:ext uri="{BB962C8B-B14F-4D97-AF65-F5344CB8AC3E}">
        <p14:creationId xmlns:p14="http://schemas.microsoft.com/office/powerpoint/2010/main" val="45060136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 smtClean="0"/>
              <a:t>Autres scénarios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758292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2">
            <a:extLst>
              <a:ext uri="{FF2B5EF4-FFF2-40B4-BE49-F238E27FC236}">
                <a16:creationId xmlns="" xmlns:a16="http://schemas.microsoft.com/office/drawing/2014/main" id="{679484DB-24C1-4994-9130-98243CD62657}"/>
              </a:ext>
            </a:extLst>
          </p:cNvPr>
          <p:cNvSpPr txBox="1">
            <a:spLocks/>
          </p:cNvSpPr>
          <p:nvPr/>
        </p:nvSpPr>
        <p:spPr>
          <a:xfrm>
            <a:off x="1030940" y="1"/>
            <a:ext cx="7990239" cy="620340"/>
          </a:xfrm>
          <a:prstGeom prst="rect">
            <a:avLst/>
          </a:prstGeom>
          <a:noFill/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Microsoft Sans Serif" pitchFamily="34" charset="0"/>
                <a:ea typeface="Microsoft Sans Serif" pitchFamily="34" charset="0"/>
                <a:cs typeface="Microsoft Sans Serif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I. sans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taxe de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contribution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/ les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salariés actifs supportent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un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taux de 6,5%</a:t>
            </a:r>
            <a:endParaRPr lang="fr-FR" sz="1800" cap="none" dirty="0">
              <a:solidFill>
                <a:srgbClr val="800012"/>
              </a:solidFill>
              <a:latin typeface="+mj-lt"/>
            </a:endParaRPr>
          </a:p>
        </p:txBody>
      </p:sp>
      <p:sp>
        <p:nvSpPr>
          <p:cNvPr id="75" name="Rectangle 7">
            <a:extLst>
              <a:ext uri="{FF2B5EF4-FFF2-40B4-BE49-F238E27FC236}">
                <a16:creationId xmlns="" xmlns:a16="http://schemas.microsoft.com/office/drawing/2014/main" id="{2DF3118F-BA8C-45C8-9123-DD30608046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6210" y="481993"/>
            <a:ext cx="8104969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Pour que le régime soit équilibré sans taxe de contribution nous aurons besoin </a:t>
            </a: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d’un taux de cotisation de 6,5% pour les salariés actifs.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Par rapport au scénario central :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 résultat et les fonds du régime diminuent de -58%.</a:t>
            </a:r>
          </a:p>
          <a:p>
            <a:pPr marL="1028700" lvl="1" eaLnBrk="1" hangingPunct="1">
              <a:buFont typeface="Arial" panose="020B0604020202020204" pitchFamily="34" charset="0"/>
              <a:buChar char="•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Les cotisations augmenteront de +49%.</a:t>
            </a:r>
          </a:p>
        </p:txBody>
      </p:sp>
      <p:graphicFrame>
        <p:nvGraphicFramePr>
          <p:cNvPr id="2" name="Tableau 1">
            <a:extLst>
              <a:ext uri="{FF2B5EF4-FFF2-40B4-BE49-F238E27FC236}">
                <a16:creationId xmlns="" xmlns:a16="http://schemas.microsoft.com/office/drawing/2014/main" id="{B1C35C08-53E5-4504-A4D8-74F9118EE7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7170928"/>
              </p:ext>
            </p:extLst>
          </p:nvPr>
        </p:nvGraphicFramePr>
        <p:xfrm>
          <a:off x="833120" y="1959318"/>
          <a:ext cx="8310881" cy="4898681"/>
        </p:xfrm>
        <a:graphic>
          <a:graphicData uri="http://schemas.openxmlformats.org/drawingml/2006/table">
            <a:tbl>
              <a:tblPr/>
              <a:tblGrid>
                <a:gridCol w="2436781">
                  <a:extLst>
                    <a:ext uri="{9D8B030D-6E8A-4147-A177-3AD203B41FA5}">
                      <a16:colId xmlns="" xmlns:a16="http://schemas.microsoft.com/office/drawing/2014/main" val="1126741467"/>
                    </a:ext>
                  </a:extLst>
                </a:gridCol>
                <a:gridCol w="145240">
                  <a:extLst>
                    <a:ext uri="{9D8B030D-6E8A-4147-A177-3AD203B41FA5}">
                      <a16:colId xmlns="" xmlns:a16="http://schemas.microsoft.com/office/drawing/2014/main" val="2798755348"/>
                    </a:ext>
                  </a:extLst>
                </a:gridCol>
                <a:gridCol w="1145772">
                  <a:extLst>
                    <a:ext uri="{9D8B030D-6E8A-4147-A177-3AD203B41FA5}">
                      <a16:colId xmlns="" xmlns:a16="http://schemas.microsoft.com/office/drawing/2014/main" val="2132337295"/>
                    </a:ext>
                  </a:extLst>
                </a:gridCol>
                <a:gridCol w="1145772">
                  <a:extLst>
                    <a:ext uri="{9D8B030D-6E8A-4147-A177-3AD203B41FA5}">
                      <a16:colId xmlns="" xmlns:a16="http://schemas.microsoft.com/office/drawing/2014/main" val="654365161"/>
                    </a:ext>
                  </a:extLst>
                </a:gridCol>
                <a:gridCol w="1145772">
                  <a:extLst>
                    <a:ext uri="{9D8B030D-6E8A-4147-A177-3AD203B41FA5}">
                      <a16:colId xmlns="" xmlns:a16="http://schemas.microsoft.com/office/drawing/2014/main" val="3563115816"/>
                    </a:ext>
                  </a:extLst>
                </a:gridCol>
                <a:gridCol w="1145772">
                  <a:extLst>
                    <a:ext uri="{9D8B030D-6E8A-4147-A177-3AD203B41FA5}">
                      <a16:colId xmlns="" xmlns:a16="http://schemas.microsoft.com/office/drawing/2014/main" val="1484553039"/>
                    </a:ext>
                  </a:extLst>
                </a:gridCol>
                <a:gridCol w="1145772">
                  <a:extLst>
                    <a:ext uri="{9D8B030D-6E8A-4147-A177-3AD203B41FA5}">
                      <a16:colId xmlns="" xmlns:a16="http://schemas.microsoft.com/office/drawing/2014/main" val="2768134095"/>
                    </a:ext>
                  </a:extLst>
                </a:gridCol>
              </a:tblGrid>
              <a:tr h="239861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CPC RAMU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50865146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d'enrôlement national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51654966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166765"/>
                  </a:ext>
                </a:extLst>
              </a:tr>
              <a:tr h="2329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Cotisations (assurés cotisants)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71,7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83,3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96,2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184,4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234,4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3575020"/>
                  </a:ext>
                </a:extLst>
              </a:tr>
              <a:tr h="2329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-Dont part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20,2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40,8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51,6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145157"/>
                  </a:ext>
                </a:extLst>
              </a:tr>
              <a:tr h="2329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Subvention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46,5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96,9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112,9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594662336"/>
                  </a:ext>
                </a:extLst>
              </a:tr>
              <a:tr h="2329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Produits financiers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14,1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12790608"/>
                  </a:ext>
                </a:extLst>
              </a:tr>
              <a:tr h="23294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Taxe de Contribution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06368966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101,9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123,4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146,4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291,7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361,5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8015214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7539477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Prestations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226,7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274,5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13530793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Frais de gestion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14,4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27,7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35,2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992672920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23864604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24,7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49794604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101,9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125,8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270,9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327,6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5108127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Résultat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20,8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9611094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21,3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65,6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399885765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24,7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40,8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38939959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Autres fonds cumulés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122,2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182,5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478209639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Budget Etat pour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46,5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96,9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112,9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45054618"/>
                  </a:ext>
                </a:extLst>
              </a:tr>
              <a:tr h="23294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Charges/Ressources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7253119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7929913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="" xmlns:a16="http://schemas.microsoft.com/office/drawing/2014/main" id="{679484DB-24C1-4994-9130-98243CD62657}"/>
              </a:ext>
            </a:extLst>
          </p:cNvPr>
          <p:cNvSpPr txBox="1">
            <a:spLocks/>
          </p:cNvSpPr>
          <p:nvPr/>
        </p:nvSpPr>
        <p:spPr>
          <a:xfrm>
            <a:off x="993414" y="37307"/>
            <a:ext cx="8150586" cy="523604"/>
          </a:xfrm>
          <a:prstGeom prst="rect">
            <a:avLst/>
          </a:prstGeom>
          <a:noFill/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Microsoft Sans Serif" pitchFamily="34" charset="0"/>
                <a:ea typeface="Microsoft Sans Serif" pitchFamily="34" charset="0"/>
                <a:cs typeface="Microsoft Sans Serif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II. sans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taxe de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contribution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/ les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non salariés solvables supportent le déficit</a:t>
            </a:r>
            <a:endParaRPr lang="fr-FR" sz="1800" cap="none" dirty="0">
              <a:solidFill>
                <a:srgbClr val="800012"/>
              </a:solidFill>
              <a:latin typeface="+mj-lt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="" xmlns:a16="http://schemas.microsoft.com/office/drawing/2014/main" id="{FC391A78-F253-4D79-B2E8-024170B8BD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0401" y="560911"/>
            <a:ext cx="815058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Sans TCA,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il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est possible de faire supporter </a:t>
            </a:r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aux </a:t>
            </a: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cotisants non-salariés de payer au moins une cotisation de 6 500 FCFA par mois par </a:t>
            </a:r>
            <a:r>
              <a:rPr lang="fr-FR" b="1" dirty="0" smtClean="0">
                <a:solidFill>
                  <a:srgbClr val="000000"/>
                </a:solidFill>
                <a:latin typeface="Calibri" panose="020F0502020204030204" pitchFamily="34" charset="0"/>
              </a:rPr>
              <a:t>ménage</a:t>
            </a:r>
            <a:endParaRPr lang="fr-FR" b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eaLnBrk="1" hangingPunct="1"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Par rapport au scénario central :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 résultat et les fonds du régime diminuent de -70%.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Les cotisations augmenteront de +37%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.</a:t>
            </a:r>
            <a:endParaRPr lang="fr-FR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="" xmlns:a16="http://schemas.microsoft.com/office/drawing/2014/main" id="{D3FCE774-360E-4ED9-B26D-4F9D6A6033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08217069"/>
              </p:ext>
            </p:extLst>
          </p:nvPr>
        </p:nvGraphicFramePr>
        <p:xfrm>
          <a:off x="1127575" y="2038229"/>
          <a:ext cx="8016425" cy="4819773"/>
        </p:xfrm>
        <a:graphic>
          <a:graphicData uri="http://schemas.openxmlformats.org/drawingml/2006/table">
            <a:tbl>
              <a:tblPr/>
              <a:tblGrid>
                <a:gridCol w="2350447">
                  <a:extLst>
                    <a:ext uri="{9D8B030D-6E8A-4147-A177-3AD203B41FA5}">
                      <a16:colId xmlns="" xmlns:a16="http://schemas.microsoft.com/office/drawing/2014/main" val="2308558816"/>
                    </a:ext>
                  </a:extLst>
                </a:gridCol>
                <a:gridCol w="140093">
                  <a:extLst>
                    <a:ext uri="{9D8B030D-6E8A-4147-A177-3AD203B41FA5}">
                      <a16:colId xmlns="" xmlns:a16="http://schemas.microsoft.com/office/drawing/2014/main" val="807392221"/>
                    </a:ext>
                  </a:extLst>
                </a:gridCol>
                <a:gridCol w="1105177">
                  <a:extLst>
                    <a:ext uri="{9D8B030D-6E8A-4147-A177-3AD203B41FA5}">
                      <a16:colId xmlns="" xmlns:a16="http://schemas.microsoft.com/office/drawing/2014/main" val="2412442395"/>
                    </a:ext>
                  </a:extLst>
                </a:gridCol>
                <a:gridCol w="1105177">
                  <a:extLst>
                    <a:ext uri="{9D8B030D-6E8A-4147-A177-3AD203B41FA5}">
                      <a16:colId xmlns="" xmlns:a16="http://schemas.microsoft.com/office/drawing/2014/main" val="1870158341"/>
                    </a:ext>
                  </a:extLst>
                </a:gridCol>
                <a:gridCol w="1105177">
                  <a:extLst>
                    <a:ext uri="{9D8B030D-6E8A-4147-A177-3AD203B41FA5}">
                      <a16:colId xmlns="" xmlns:a16="http://schemas.microsoft.com/office/drawing/2014/main" val="728819678"/>
                    </a:ext>
                  </a:extLst>
                </a:gridCol>
                <a:gridCol w="1105177">
                  <a:extLst>
                    <a:ext uri="{9D8B030D-6E8A-4147-A177-3AD203B41FA5}">
                      <a16:colId xmlns="" xmlns:a16="http://schemas.microsoft.com/office/drawing/2014/main" val="3856936322"/>
                    </a:ext>
                  </a:extLst>
                </a:gridCol>
                <a:gridCol w="1105177">
                  <a:extLst>
                    <a:ext uri="{9D8B030D-6E8A-4147-A177-3AD203B41FA5}">
                      <a16:colId xmlns="" xmlns:a16="http://schemas.microsoft.com/office/drawing/2014/main" val="3540558498"/>
                    </a:ext>
                  </a:extLst>
                </a:gridCol>
              </a:tblGrid>
              <a:tr h="22951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CPC RAMU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51152316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d'enrôlement national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15400948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50259141"/>
                  </a:ext>
                </a:extLst>
              </a:tr>
              <a:tr h="22951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Cotisations (assurés cotisants)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61,6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77,6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179,1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231,2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044505859"/>
                  </a:ext>
                </a:extLst>
              </a:tr>
              <a:tr h="22951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-Dont part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14,0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31,8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092903997"/>
                  </a:ext>
                </a:extLst>
              </a:tr>
              <a:tr h="22951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Subvention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34,8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51,5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119,7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28614861"/>
                  </a:ext>
                </a:extLst>
              </a:tr>
              <a:tr h="22951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Produits financiers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0,9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812188144"/>
                  </a:ext>
                </a:extLst>
              </a:tr>
              <a:tr h="22951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Taxe de Contribution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05084353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81,5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130,9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289,0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361,5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23847390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20657966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Prestations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226,7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274,5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38115988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Frais de gestion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9,2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26,9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34,7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377429152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51219613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90319544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81,5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92,6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123,0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270,1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327,1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745050262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Résultat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34,4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81586679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21,3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65,6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20955708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24,1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84,1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4436015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Autres fonds cumulés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68,0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128,4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017602729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Budget Etat pour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34,8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51,5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119,7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19544203"/>
                  </a:ext>
                </a:extLst>
              </a:tr>
              <a:tr h="229513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Charges/Ressources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656484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01341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="" xmlns:a16="http://schemas.microsoft.com/office/drawing/2014/main" id="{679484DB-24C1-4994-9130-98243CD62657}"/>
              </a:ext>
            </a:extLst>
          </p:cNvPr>
          <p:cNvSpPr txBox="1">
            <a:spLocks/>
          </p:cNvSpPr>
          <p:nvPr/>
        </p:nvSpPr>
        <p:spPr>
          <a:xfrm>
            <a:off x="990600" y="37307"/>
            <a:ext cx="8153400" cy="545399"/>
          </a:xfrm>
          <a:prstGeom prst="rect">
            <a:avLst/>
          </a:prstGeom>
          <a:noFill/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Microsoft Sans Serif" pitchFamily="34" charset="0"/>
                <a:ea typeface="Microsoft Sans Serif" pitchFamily="34" charset="0"/>
                <a:cs typeface="Microsoft Sans Serif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III. sans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taxe de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contribution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/ répartition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du déficit entre les salariés actifs et les non salariés solvables</a:t>
            </a:r>
            <a:endParaRPr lang="fr-FR" sz="1800" cap="none" dirty="0">
              <a:solidFill>
                <a:srgbClr val="800012"/>
              </a:solidFill>
              <a:latin typeface="+mj-lt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="" xmlns:a16="http://schemas.microsoft.com/office/drawing/2014/main" id="{FABE6D22-F5B1-43D6-B0CD-2AD0CA536C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561" y="582706"/>
            <a:ext cx="815143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</a:rPr>
              <a:t>Sans taxe de contribution, il va falloir demander aux cotisants de payer une cotisation d’équilibre plus élevée :</a:t>
            </a:r>
          </a:p>
          <a:p>
            <a:pPr marL="1028700" lvl="1" eaLnBrk="1" hangingPunct="1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5,5% pour salariés actifs, </a:t>
            </a:r>
          </a:p>
          <a:p>
            <a:pPr marL="1028700" lvl="1" eaLnBrk="1" hangingPunct="1">
              <a:buFont typeface="Wingdings" panose="05000000000000000000" pitchFamily="2" charset="2"/>
              <a:buChar char="§"/>
              <a:defRPr/>
            </a:pPr>
            <a:r>
              <a:rPr lang="fr-FR" sz="1600" b="1" dirty="0">
                <a:solidFill>
                  <a:srgbClr val="000000"/>
                </a:solidFill>
                <a:latin typeface="Calibri" panose="020F0502020204030204" pitchFamily="34" charset="0"/>
              </a:rPr>
              <a:t>et de 4 000 FCFA pour les Non salariés solvables.</a:t>
            </a: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</a:rPr>
              <a:t> Par rapport au scénario central :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</a:rPr>
              <a:t>Le résultat et les fonds du régime diminuent de -59%.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sz="1600" dirty="0">
                <a:solidFill>
                  <a:srgbClr val="000000"/>
                </a:solidFill>
                <a:latin typeface="Calibri" panose="020F0502020204030204" pitchFamily="34" charset="0"/>
              </a:rPr>
              <a:t>Les cotisations augmenteront de +46%.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="" xmlns:a16="http://schemas.microsoft.com/office/drawing/2014/main" id="{5503F4C2-A122-4028-A651-F2A89AECB3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8306226"/>
              </p:ext>
            </p:extLst>
          </p:nvPr>
        </p:nvGraphicFramePr>
        <p:xfrm>
          <a:off x="992563" y="2152362"/>
          <a:ext cx="8151440" cy="4629673"/>
        </p:xfrm>
        <a:graphic>
          <a:graphicData uri="http://schemas.openxmlformats.org/drawingml/2006/table">
            <a:tbl>
              <a:tblPr/>
              <a:tblGrid>
                <a:gridCol w="2390033">
                  <a:extLst>
                    <a:ext uri="{9D8B030D-6E8A-4147-A177-3AD203B41FA5}">
                      <a16:colId xmlns="" xmlns:a16="http://schemas.microsoft.com/office/drawing/2014/main" val="3031698909"/>
                    </a:ext>
                  </a:extLst>
                </a:gridCol>
                <a:gridCol w="142452">
                  <a:extLst>
                    <a:ext uri="{9D8B030D-6E8A-4147-A177-3AD203B41FA5}">
                      <a16:colId xmlns="" xmlns:a16="http://schemas.microsoft.com/office/drawing/2014/main" val="51758459"/>
                    </a:ext>
                  </a:extLst>
                </a:gridCol>
                <a:gridCol w="1123791">
                  <a:extLst>
                    <a:ext uri="{9D8B030D-6E8A-4147-A177-3AD203B41FA5}">
                      <a16:colId xmlns="" xmlns:a16="http://schemas.microsoft.com/office/drawing/2014/main" val="2752059174"/>
                    </a:ext>
                  </a:extLst>
                </a:gridCol>
                <a:gridCol w="1123791">
                  <a:extLst>
                    <a:ext uri="{9D8B030D-6E8A-4147-A177-3AD203B41FA5}">
                      <a16:colId xmlns="" xmlns:a16="http://schemas.microsoft.com/office/drawing/2014/main" val="3515131342"/>
                    </a:ext>
                  </a:extLst>
                </a:gridCol>
                <a:gridCol w="1123791">
                  <a:extLst>
                    <a:ext uri="{9D8B030D-6E8A-4147-A177-3AD203B41FA5}">
                      <a16:colId xmlns="" xmlns:a16="http://schemas.microsoft.com/office/drawing/2014/main" val="2229074703"/>
                    </a:ext>
                  </a:extLst>
                </a:gridCol>
                <a:gridCol w="1123791">
                  <a:extLst>
                    <a:ext uri="{9D8B030D-6E8A-4147-A177-3AD203B41FA5}">
                      <a16:colId xmlns="" xmlns:a16="http://schemas.microsoft.com/office/drawing/2014/main" val="1212489847"/>
                    </a:ext>
                  </a:extLst>
                </a:gridCol>
                <a:gridCol w="1123791">
                  <a:extLst>
                    <a:ext uri="{9D8B030D-6E8A-4147-A177-3AD203B41FA5}">
                      <a16:colId xmlns="" xmlns:a16="http://schemas.microsoft.com/office/drawing/2014/main" val="446226496"/>
                    </a:ext>
                  </a:extLst>
                </a:gridCol>
              </a:tblGrid>
              <a:tr h="261993">
                <a:tc>
                  <a:txBody>
                    <a:bodyPr/>
                    <a:lstStyle/>
                    <a:p>
                      <a:pPr algn="l" fontAlgn="b"/>
                      <a:r>
                        <a:rPr lang="fr-FR" sz="14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CPC RAMU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384501629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d'enrôlement national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12570572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67419735"/>
                  </a:ext>
                </a:extLst>
              </a:tr>
              <a:tr h="2183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Cotisations (assurés cotisants)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61,8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89,4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184,7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236,3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24451490"/>
                  </a:ext>
                </a:extLst>
              </a:tr>
              <a:tr h="2183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-Dont part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15,2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17,1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19,3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34,6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629122907"/>
                  </a:ext>
                </a:extLst>
              </a:tr>
              <a:tr h="2183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Subvention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32,2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40,1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48,7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99,6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677856296"/>
                  </a:ext>
                </a:extLst>
              </a:tr>
              <a:tr h="2183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Produits financiers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3,0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9,4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5728706"/>
                  </a:ext>
                </a:extLst>
              </a:tr>
              <a:tr h="21838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Taxe de Contribution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295345897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94,0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141,1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293,8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365,8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31818810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32559642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Prestations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226,7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274,5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280736278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Frais de gestion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9,3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27,7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43884939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56858319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462251418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94,0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94,6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124,8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270,9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327,9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4819965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Résultat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858256898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21,3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65,6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88939113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23,8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34,4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120,9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6050277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Autres fonds cumulés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38,5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110,0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177,5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093478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Budget Etat pour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32,2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40,1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48,7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99,6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789882234"/>
                  </a:ext>
                </a:extLst>
              </a:tr>
              <a:tr h="218384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Charges/Ressources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74962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81458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="" xmlns:a16="http://schemas.microsoft.com/office/drawing/2014/main" id="{679484DB-24C1-4994-9130-98243CD62657}"/>
              </a:ext>
            </a:extLst>
          </p:cNvPr>
          <p:cNvSpPr txBox="1">
            <a:spLocks/>
          </p:cNvSpPr>
          <p:nvPr/>
        </p:nvSpPr>
        <p:spPr>
          <a:xfrm>
            <a:off x="1001059" y="0"/>
            <a:ext cx="8142942" cy="627529"/>
          </a:xfrm>
          <a:prstGeom prst="rect">
            <a:avLst/>
          </a:prstGeom>
          <a:noFill/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Microsoft Sans Serif" pitchFamily="34" charset="0"/>
                <a:ea typeface="Microsoft Sans Serif" pitchFamily="34" charset="0"/>
                <a:cs typeface="Microsoft Sans Serif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IV. avec une taxe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de contribution 1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%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/ répartition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du déficit entre les salariés </a:t>
            </a: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actifs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et les non salariés</a:t>
            </a:r>
            <a:endParaRPr lang="fr-FR" sz="1800" cap="none" dirty="0">
              <a:solidFill>
                <a:srgbClr val="800012"/>
              </a:solidFill>
              <a:latin typeface="+mj-lt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="" xmlns:a16="http://schemas.microsoft.com/office/drawing/2014/main" id="{B3987C14-E46D-4FE4-95D8-BFB8A28185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1060" y="627529"/>
            <a:ext cx="8142941" cy="17543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Avec une taxe de contribution de </a:t>
            </a: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1%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</a:p>
          <a:p>
            <a:pPr marL="1028700" lvl="1" eaLnBrk="1" hangingPunct="1">
              <a:buFont typeface="Wingdings" panose="05000000000000000000" pitchFamily="2" charset="2"/>
              <a:buChar char="§"/>
              <a:defRPr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les salariés actifs devront cotiser 5%, </a:t>
            </a:r>
          </a:p>
          <a:p>
            <a:pPr marL="1028700" lvl="1" eaLnBrk="1" hangingPunct="1">
              <a:buFont typeface="Wingdings" panose="05000000000000000000" pitchFamily="2" charset="2"/>
              <a:buChar char="§"/>
              <a:defRPr/>
            </a:pPr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et les non salariés solvables 2 500 FCFA par ménage par mois.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 Par rapport au scénario central :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 résultat et les fonds du régime diminuent de -58%.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Les cotisations augmenteront de +24%.</a:t>
            </a:r>
          </a:p>
        </p:txBody>
      </p:sp>
      <p:graphicFrame>
        <p:nvGraphicFramePr>
          <p:cNvPr id="7" name="Tableau 6">
            <a:extLst>
              <a:ext uri="{FF2B5EF4-FFF2-40B4-BE49-F238E27FC236}">
                <a16:creationId xmlns="" xmlns:a16="http://schemas.microsoft.com/office/drawing/2014/main" id="{10D9623D-6CE0-4179-8E62-628F1EED79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2606673"/>
              </p:ext>
            </p:extLst>
          </p:nvPr>
        </p:nvGraphicFramePr>
        <p:xfrm>
          <a:off x="1001057" y="2345764"/>
          <a:ext cx="8142941" cy="4541520"/>
        </p:xfrm>
        <a:graphic>
          <a:graphicData uri="http://schemas.openxmlformats.org/drawingml/2006/table">
            <a:tbl>
              <a:tblPr/>
              <a:tblGrid>
                <a:gridCol w="2387542">
                  <a:extLst>
                    <a:ext uri="{9D8B030D-6E8A-4147-A177-3AD203B41FA5}">
                      <a16:colId xmlns="" xmlns:a16="http://schemas.microsoft.com/office/drawing/2014/main" val="1072551541"/>
                    </a:ext>
                  </a:extLst>
                </a:gridCol>
                <a:gridCol w="142304">
                  <a:extLst>
                    <a:ext uri="{9D8B030D-6E8A-4147-A177-3AD203B41FA5}">
                      <a16:colId xmlns="" xmlns:a16="http://schemas.microsoft.com/office/drawing/2014/main" val="2786334630"/>
                    </a:ext>
                  </a:extLst>
                </a:gridCol>
                <a:gridCol w="1122619">
                  <a:extLst>
                    <a:ext uri="{9D8B030D-6E8A-4147-A177-3AD203B41FA5}">
                      <a16:colId xmlns="" xmlns:a16="http://schemas.microsoft.com/office/drawing/2014/main" val="3257295458"/>
                    </a:ext>
                  </a:extLst>
                </a:gridCol>
                <a:gridCol w="1122619">
                  <a:extLst>
                    <a:ext uri="{9D8B030D-6E8A-4147-A177-3AD203B41FA5}">
                      <a16:colId xmlns="" xmlns:a16="http://schemas.microsoft.com/office/drawing/2014/main" val="2827395039"/>
                    </a:ext>
                  </a:extLst>
                </a:gridCol>
                <a:gridCol w="1122619">
                  <a:extLst>
                    <a:ext uri="{9D8B030D-6E8A-4147-A177-3AD203B41FA5}">
                      <a16:colId xmlns="" xmlns:a16="http://schemas.microsoft.com/office/drawing/2014/main" val="428606311"/>
                    </a:ext>
                  </a:extLst>
                </a:gridCol>
                <a:gridCol w="1122619">
                  <a:extLst>
                    <a:ext uri="{9D8B030D-6E8A-4147-A177-3AD203B41FA5}">
                      <a16:colId xmlns="" xmlns:a16="http://schemas.microsoft.com/office/drawing/2014/main" val="120198853"/>
                    </a:ext>
                  </a:extLst>
                </a:gridCol>
                <a:gridCol w="1122619">
                  <a:extLst>
                    <a:ext uri="{9D8B030D-6E8A-4147-A177-3AD203B41FA5}">
                      <a16:colId xmlns="" xmlns:a16="http://schemas.microsoft.com/office/drawing/2014/main" val="289546221"/>
                    </a:ext>
                  </a:extLst>
                </a:gridCol>
              </a:tblGrid>
              <a:tr h="214555">
                <a:tc>
                  <a:txBody>
                    <a:bodyPr/>
                    <a:lstStyle/>
                    <a:p>
                      <a:pPr algn="l" fontAlgn="b"/>
                      <a:r>
                        <a:rPr lang="fr-FR" sz="1800" b="1" i="1" u="sng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CPC RAMU</a:t>
                      </a: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2019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2027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93921552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d'enrôlement national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516829826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99253393"/>
                  </a:ext>
                </a:extLst>
              </a:tr>
              <a:tr h="20885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Cotisations (assurés cotisants)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66,4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77,8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154,8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197,3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1226644"/>
                  </a:ext>
                </a:extLst>
              </a:tr>
              <a:tr h="20885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-Dont part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15,6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31,4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39,7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174313221"/>
                  </a:ext>
                </a:extLst>
              </a:tr>
              <a:tr h="20885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Subvention Etat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38,5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47,0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060813921"/>
                  </a:ext>
                </a:extLst>
              </a:tr>
              <a:tr h="20885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Produits financiers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4,0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14,3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929968426"/>
                  </a:ext>
                </a:extLst>
              </a:tr>
              <a:tr h="208857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Taxe de Contribution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fr-FR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15,7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17,3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24,3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4184636486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102,4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146,2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285,3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349,7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875645764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   -  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61313818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Prestations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75,1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226,7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274,5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495040515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Frais de gestion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8,4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23,2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29,6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750537395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2,7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394768804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Variation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26,6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5,5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10,6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12,0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700144404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Total charges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101,4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123,0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266,5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322,1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507341028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Résultat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23,2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27,6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1197873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trésorerie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16,0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21,3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53,9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65,6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846825041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Réserve de sécurité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26,6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32,1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42,6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105,2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128,6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3891024002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Autres fonds cumulés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  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31,4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54,6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130,8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181,0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370867709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Budget Etat pour RAMU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30,7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38,5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47,0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97,5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113,7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700984415"/>
                  </a:ext>
                </a:extLst>
              </a:tr>
              <a:tr h="20885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Charges/Ressources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443778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724639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sp>
        <p:nvSpPr>
          <p:cNvPr id="5" name="Titre 2">
            <a:extLst>
              <a:ext uri="{FF2B5EF4-FFF2-40B4-BE49-F238E27FC236}">
                <a16:creationId xmlns="" xmlns:a16="http://schemas.microsoft.com/office/drawing/2014/main" id="{679484DB-24C1-4994-9130-98243CD62657}"/>
              </a:ext>
            </a:extLst>
          </p:cNvPr>
          <p:cNvSpPr txBox="1">
            <a:spLocks/>
          </p:cNvSpPr>
          <p:nvPr/>
        </p:nvSpPr>
        <p:spPr>
          <a:xfrm>
            <a:off x="1016000" y="0"/>
            <a:ext cx="8128000" cy="403412"/>
          </a:xfrm>
          <a:prstGeom prst="rect">
            <a:avLst/>
          </a:prstGeom>
          <a:noFill/>
        </p:spPr>
        <p:txBody>
          <a:bodyPr anchor="ctr" anchorCtr="0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umimoji="0" lang="fr-FR" sz="2000" b="1" i="0" u="none" strike="noStrike" kern="1200" cap="small" spc="0" normalizeH="0" baseline="0" noProof="0" dirty="0" smtClean="0">
                <a:ln>
                  <a:noFill/>
                </a:ln>
                <a:solidFill>
                  <a:srgbClr val="800000"/>
                </a:solidFill>
                <a:effectLst/>
                <a:uLnTx/>
                <a:uFillTx/>
                <a:latin typeface="Microsoft Sans Serif" pitchFamily="34" charset="0"/>
                <a:ea typeface="Microsoft Sans Serif" pitchFamily="34" charset="0"/>
                <a:cs typeface="Microsoft Sans Serif" pitchFamily="34" charset="0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lang="fr-FR" sz="1800" dirty="0" smtClean="0">
                <a:solidFill>
                  <a:srgbClr val="800012"/>
                </a:solidFill>
                <a:latin typeface="+mj-lt"/>
              </a:rPr>
              <a:t>Synthèse </a:t>
            </a:r>
            <a:r>
              <a:rPr lang="fr-FR" sz="1800" dirty="0">
                <a:solidFill>
                  <a:srgbClr val="800012"/>
                </a:solidFill>
                <a:latin typeface="+mj-lt"/>
              </a:rPr>
              <a:t>des scénarii</a:t>
            </a:r>
            <a:endParaRPr lang="fr-FR" sz="1800" cap="none" dirty="0">
              <a:solidFill>
                <a:srgbClr val="800012"/>
              </a:solidFill>
              <a:latin typeface="+mj-lt"/>
            </a:endParaRPr>
          </a:p>
        </p:txBody>
      </p:sp>
      <p:sp>
        <p:nvSpPr>
          <p:cNvPr id="6" name="Rectangle 7">
            <a:extLst>
              <a:ext uri="{FF2B5EF4-FFF2-40B4-BE49-F238E27FC236}">
                <a16:creationId xmlns="" xmlns:a16="http://schemas.microsoft.com/office/drawing/2014/main" id="{CC62407E-7B7F-4669-97A5-9C2A8A3145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16000" y="458087"/>
            <a:ext cx="8054975" cy="21852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Les différents scénarii arrivent à assurer l’équilibre au régime pour les dix prochaines années.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Toutefois, le scénario central permet de dégager une situation plus excédentaire, qui permet de constituer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un matelas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financier </a:t>
            </a:r>
            <a:r>
              <a:rPr lang="fr-FR" dirty="0" smtClean="0">
                <a:solidFill>
                  <a:srgbClr val="000000"/>
                </a:solidFill>
                <a:latin typeface="Calibri" panose="020F0502020204030204" pitchFamily="34" charset="0"/>
              </a:rPr>
              <a:t>suffisant pour </a:t>
            </a:r>
            <a:r>
              <a:rPr lang="fr-FR" dirty="0">
                <a:solidFill>
                  <a:srgbClr val="000000"/>
                </a:solidFill>
                <a:latin typeface="Calibri" panose="020F0502020204030204" pitchFamily="34" charset="0"/>
              </a:rPr>
              <a:t>faire face aux éventuelles déviations de sinistralité que peut engendrer un changement des habitudes de consommation des prestations de soins.</a:t>
            </a: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endParaRPr lang="fr-FR" sz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eaLnBrk="1" hangingPunct="1">
              <a:buFont typeface="Wingdings" panose="05000000000000000000" pitchFamily="2" charset="2"/>
              <a:buChar char="§"/>
              <a:defRPr/>
            </a:pPr>
            <a:endParaRPr lang="fr-FR" sz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graphicFrame>
        <p:nvGraphicFramePr>
          <p:cNvPr id="7" name="Tableau 6">
            <a:extLst>
              <a:ext uri="{FF2B5EF4-FFF2-40B4-BE49-F238E27FC236}">
                <a16:creationId xmlns="" xmlns:a16="http://schemas.microsoft.com/office/drawing/2014/main" id="{7EA973E3-F6F0-4E98-BABF-7759C62248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6723911"/>
              </p:ext>
            </p:extLst>
          </p:nvPr>
        </p:nvGraphicFramePr>
        <p:xfrm>
          <a:off x="1016001" y="2181415"/>
          <a:ext cx="8127999" cy="4600385"/>
        </p:xfrm>
        <a:graphic>
          <a:graphicData uri="http://schemas.openxmlformats.org/drawingml/2006/table">
            <a:tbl>
              <a:tblPr/>
              <a:tblGrid>
                <a:gridCol w="2968766">
                  <a:extLst>
                    <a:ext uri="{9D8B030D-6E8A-4147-A177-3AD203B41FA5}">
                      <a16:colId xmlns="" xmlns:a16="http://schemas.microsoft.com/office/drawing/2014/main" val="1258743053"/>
                    </a:ext>
                  </a:extLst>
                </a:gridCol>
                <a:gridCol w="998950">
                  <a:extLst>
                    <a:ext uri="{9D8B030D-6E8A-4147-A177-3AD203B41FA5}">
                      <a16:colId xmlns="" xmlns:a16="http://schemas.microsoft.com/office/drawing/2014/main" val="3362204893"/>
                    </a:ext>
                  </a:extLst>
                </a:gridCol>
                <a:gridCol w="1143376">
                  <a:extLst>
                    <a:ext uri="{9D8B030D-6E8A-4147-A177-3AD203B41FA5}">
                      <a16:colId xmlns="" xmlns:a16="http://schemas.microsoft.com/office/drawing/2014/main" val="3861850377"/>
                    </a:ext>
                  </a:extLst>
                </a:gridCol>
                <a:gridCol w="1091221">
                  <a:extLst>
                    <a:ext uri="{9D8B030D-6E8A-4147-A177-3AD203B41FA5}">
                      <a16:colId xmlns="" xmlns:a16="http://schemas.microsoft.com/office/drawing/2014/main" val="1014568747"/>
                    </a:ext>
                  </a:extLst>
                </a:gridCol>
                <a:gridCol w="962843">
                  <a:extLst>
                    <a:ext uri="{9D8B030D-6E8A-4147-A177-3AD203B41FA5}">
                      <a16:colId xmlns="" xmlns:a16="http://schemas.microsoft.com/office/drawing/2014/main" val="951548437"/>
                    </a:ext>
                  </a:extLst>
                </a:gridCol>
                <a:gridCol w="962843">
                  <a:extLst>
                    <a:ext uri="{9D8B030D-6E8A-4147-A177-3AD203B41FA5}">
                      <a16:colId xmlns="" xmlns:a16="http://schemas.microsoft.com/office/drawing/2014/main" val="280577998"/>
                    </a:ext>
                  </a:extLst>
                </a:gridCol>
              </a:tblGrid>
              <a:tr h="1745962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Indicateurs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Central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Sans taxe de contribution cot Actifs 6,5%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Sans taxe de contribution cot non salariés 6 500 FCFA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Sans taxe de contribution cot sal actifs 5,5% non salariés 4000 FCFA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Taxe de contribution 1%, cot sal actifs 5%, non salariés 2500 FCFA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26499028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de cotisation des  actifs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5,5%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2513800907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de cotisation des Retraités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954525370"/>
                  </a:ext>
                </a:extLst>
              </a:tr>
              <a:tr h="526471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Cotisation des non salariés par mois par ménage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2 000 FCFA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fr-FR" sz="1400" b="1" i="0" u="none" strike="noStrike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2000 </a:t>
                      </a:r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FCFA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6 500 FCFA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4 000 FCFA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2 500 FCFA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8105260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Taux de taxe de contribution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ABF8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9481911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1er déficit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&gt;2027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&gt;2027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&gt;2027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&gt;2027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&gt;2027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162722064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Moyenne Résultats 2018-2027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43,3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18,2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12,8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17,7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18,1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601273422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Fond 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433,0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182,5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128,4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177,5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181,0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01421505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Moyenne budget Etat 2018-2027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72,3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 72,3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 77,9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74,8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72,9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275975808"/>
                  </a:ext>
                </a:extLst>
              </a:tr>
              <a:tr h="290994">
                <a:tc>
                  <a:txBody>
                    <a:bodyPr/>
                    <a:lstStyle/>
                    <a:p>
                      <a:pPr algn="l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Moyenne ressources 2018-2027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240,0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  221,6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   212,4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220,0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fr-FR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        218,0  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9079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568422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15950" y="44824"/>
            <a:ext cx="8426450" cy="6736976"/>
          </a:xfrm>
        </p:spPr>
        <p:txBody>
          <a:bodyPr>
            <a:normAutofit/>
          </a:bodyPr>
          <a:lstStyle/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400" b="1" dirty="0" smtClean="0">
                <a:ea typeface="+mn-ea"/>
                <a:cs typeface="+mn-cs"/>
              </a:rPr>
              <a:t>RÉCAPITULATIF </a:t>
            </a:r>
          </a:p>
          <a:p>
            <a:pPr marL="82296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fr-FR" sz="2400" b="1" dirty="0" smtClean="0">
                <a:solidFill>
                  <a:schemeClr val="bg2">
                    <a:lumMod val="50000"/>
                  </a:schemeClr>
                </a:solidFill>
                <a:ea typeface="+mn-ea"/>
                <a:cs typeface="+mn-cs"/>
              </a:rPr>
              <a:t>ESTIMATIONS FINANCIÈRES DES BESOINS DE FINANCEMENT DU RAMU :</a:t>
            </a:r>
            <a:endParaRPr lang="fr-FR" sz="2400" b="1" dirty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fr-FR" sz="1600" b="1" dirty="0" smtClean="0">
              <a:solidFill>
                <a:schemeClr val="bg2">
                  <a:lumMod val="50000"/>
                </a:schemeClr>
              </a:solidFill>
              <a:ea typeface="+mn-ea"/>
            </a:endParaRP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fr-FR" sz="1600" b="1" dirty="0" smtClean="0">
              <a:solidFill>
                <a:schemeClr val="bg2">
                  <a:lumMod val="50000"/>
                </a:schemeClr>
              </a:solidFill>
              <a:ea typeface="+mn-ea"/>
            </a:endParaRPr>
          </a:p>
          <a:p>
            <a:pPr marL="640080" lvl="1" indent="-237744" eaLnBrk="1" fontAlgn="auto" hangingPunct="1">
              <a:spcAft>
                <a:spcPts val="0"/>
              </a:spcAft>
              <a:buFont typeface="Verdana"/>
              <a:buChar char="◦"/>
              <a:defRPr/>
            </a:pPr>
            <a:endParaRPr lang="fr-FR" sz="1600" b="1" dirty="0" smtClean="0">
              <a:solidFill>
                <a:schemeClr val="bg2">
                  <a:lumMod val="50000"/>
                </a:schemeClr>
              </a:solidFill>
              <a:ea typeface="+mn-ea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000" b="1" dirty="0" smtClean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  <a:p>
            <a:pPr marL="82296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fr-FR" sz="2000" b="1" dirty="0">
              <a:solidFill>
                <a:schemeClr val="bg2">
                  <a:lumMod val="50000"/>
                </a:schemeClr>
              </a:solidFill>
              <a:ea typeface="+mn-ea"/>
              <a:cs typeface="+mn-cs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9D3A49-E55A-344A-8B61-4DC6D5788D96}" type="slidenum">
              <a:rPr lang="en-US"/>
              <a:pPr>
                <a:defRPr/>
              </a:pPr>
              <a:t>25</a:t>
            </a:fld>
            <a:endParaRPr lang="en-US" dirty="0"/>
          </a:p>
        </p:txBody>
      </p:sp>
      <p:graphicFrame>
        <p:nvGraphicFramePr>
          <p:cNvPr id="4" name="Tableau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0698479"/>
              </p:ext>
            </p:extLst>
          </p:nvPr>
        </p:nvGraphicFramePr>
        <p:xfrm>
          <a:off x="134471" y="1874520"/>
          <a:ext cx="8907929" cy="4236720"/>
        </p:xfrm>
        <a:graphic>
          <a:graphicData uri="http://schemas.openxmlformats.org/drawingml/2006/table">
            <a:tbl>
              <a:tblPr/>
              <a:tblGrid>
                <a:gridCol w="1419411"/>
                <a:gridCol w="1150471"/>
                <a:gridCol w="2135814"/>
                <a:gridCol w="2102795"/>
                <a:gridCol w="2099438"/>
              </a:tblGrid>
              <a:tr h="371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2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Gill Sans MT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pattFill prst="pct90">
                      <a:fgClr>
                        <a:schemeClr val="accent1"/>
                      </a:fgClr>
                      <a:bgClr>
                        <a:srgbClr val="FFFFFF"/>
                      </a:bgClr>
                    </a:patt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2018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2019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2020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371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Budget d’amorçage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(État </a:t>
                      </a:r>
                      <a:r>
                        <a:rPr kumimoji="0" lang="mr-I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angal" charset="0"/>
                          <a:ea typeface="ＭＳ Ｐゴシック" charset="0"/>
                          <a:cs typeface="ＭＳ Ｐゴシック" charset="0"/>
                        </a:rPr>
                        <a:t>–</a:t>
                      </a: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 PTF)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413 750 000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_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371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Budget d’investissement (État </a:t>
                      </a:r>
                      <a:r>
                        <a:rPr kumimoji="0" lang="mr-IN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Mangal" charset="0"/>
                          <a:ea typeface="ＭＳ Ｐゴシック" charset="0"/>
                          <a:cs typeface="ＭＳ Ｐゴシック" charset="0"/>
                        </a:rPr>
                        <a:t>–</a:t>
                      </a: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 PTF)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9 655 000 000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1 921 800 000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3 708 000 000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371475"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Budget de subvention des soins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fr-FR" sz="2200" b="0" i="0" u="none" strike="noStrike" cap="none" normalizeH="0" baseline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Gill Sans MT" charset="0"/>
                        <a:ea typeface="ＭＳ Ｐゴシック" charset="0"/>
                        <a:cs typeface="ＭＳ Ｐゴシック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122 600 000 000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144 300 000 000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167 200 000 000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  <a:tr h="37147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- dont part de l’État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30 200 000 000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1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37 300 000 000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1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45 800 000 000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8EEF1"/>
                    </a:solidFill>
                  </a:tcPr>
                </a:tc>
              </a:tr>
              <a:tr h="371475"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TOTAL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132 668 750 000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146 221 800 000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FR" sz="22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Gill Sans MT" charset="0"/>
                          <a:ea typeface="ＭＳ Ｐゴシック" charset="0"/>
                          <a:cs typeface="ＭＳ Ｐゴシック" charset="0"/>
                        </a:rPr>
                        <a:t>170 908 000 000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EDCE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030941" y="2052638"/>
            <a:ext cx="7903509" cy="1458538"/>
          </a:xfrm>
          <a:ln>
            <a:solidFill>
              <a:srgbClr val="967D42"/>
            </a:solidFill>
          </a:ln>
        </p:spPr>
        <p:txBody>
          <a:bodyPr anchor="t">
            <a:normAutofit/>
          </a:bodyPr>
          <a:lstStyle/>
          <a:p>
            <a:pPr algn="just" eaLnBrk="1" fontAlgn="auto" hangingPunct="1">
              <a:spcAft>
                <a:spcPts val="0"/>
              </a:spcAft>
              <a:defRPr/>
            </a:pPr>
            <a:r>
              <a:rPr lang="fr-FR" sz="4400" dirty="0" smtClean="0">
                <a:solidFill>
                  <a:srgbClr val="967D42"/>
                </a:solidFill>
                <a:ea typeface="+mj-ea"/>
                <a:cs typeface="+mj-cs"/>
              </a:rPr>
              <a:t>Le schéma et le calendrier  d’opérationnalisation du RAMU...</a:t>
            </a:r>
            <a:endParaRPr lang="fr-FR" sz="4400" dirty="0">
              <a:solidFill>
                <a:srgbClr val="967D42"/>
              </a:solidFill>
              <a:ea typeface="+mj-ea"/>
              <a:cs typeface="+mj-cs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AD42E78-9112-3743-A245-B570DA77E65D}" type="slidenum">
              <a:rPr lang="en-US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35937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2"/>
          <p:cNvSpPr>
            <a:spLocks noGrp="1"/>
          </p:cNvSpPr>
          <p:nvPr>
            <p:ph type="title"/>
          </p:nvPr>
        </p:nvSpPr>
        <p:spPr>
          <a:xfrm>
            <a:off x="376238" y="66675"/>
            <a:ext cx="8548687" cy="446088"/>
          </a:xfrm>
        </p:spPr>
        <p:txBody>
          <a:bodyPr/>
          <a:lstStyle/>
          <a:p>
            <a:pPr algn="ctr" eaLnBrk="1" fontAlgn="auto" hangingPunct="1">
              <a:lnSpc>
                <a:spcPct val="110000"/>
              </a:lnSpc>
              <a:spcBef>
                <a:spcPts val="100"/>
              </a:spcBef>
              <a:spcAft>
                <a:spcPts val="100"/>
              </a:spcAft>
              <a:buClr>
                <a:srgbClr val="800000"/>
              </a:buClr>
              <a:buSzPct val="80000"/>
              <a:defRPr/>
            </a:pPr>
            <a:r>
              <a:rPr sz="2000" b="1" i="1" dirty="0" smtClean="0">
                <a:solidFill>
                  <a:srgbClr val="800012"/>
                </a:solidFill>
                <a:latin typeface="+mn-lt"/>
                <a:ea typeface="+mj-ea"/>
                <a:cs typeface="+mj-cs"/>
              </a:rPr>
              <a:t>Architecture d</a:t>
            </a:r>
            <a:r>
              <a:rPr lang="fr-FR" sz="2000" b="1" i="1" dirty="0" smtClean="0">
                <a:solidFill>
                  <a:srgbClr val="800012"/>
                </a:solidFill>
                <a:latin typeface="+mn-lt"/>
                <a:ea typeface="+mj-ea"/>
                <a:cs typeface="+mj-cs"/>
              </a:rPr>
              <a:t>u RAMU</a:t>
            </a:r>
            <a:endParaRPr sz="2000" b="1" i="1" dirty="0">
              <a:solidFill>
                <a:srgbClr val="800012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81922" name="Rectangle 2"/>
          <p:cNvSpPr>
            <a:spLocks noChangeArrowheads="1"/>
          </p:cNvSpPr>
          <p:nvPr/>
        </p:nvSpPr>
        <p:spPr bwMode="auto">
          <a:xfrm>
            <a:off x="354013" y="2266950"/>
            <a:ext cx="85709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1400">
                <a:cs typeface="Arial" charset="0"/>
              </a:rPr>
              <a:t> </a:t>
            </a:r>
          </a:p>
        </p:txBody>
      </p:sp>
      <p:pic>
        <p:nvPicPr>
          <p:cNvPr id="77827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512764"/>
            <a:ext cx="9144000" cy="6345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7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7C0273-04A1-CD4A-B446-BECD8CDA2B93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graphicFrame>
        <p:nvGraphicFramePr>
          <p:cNvPr id="5" name="Diagramme 4"/>
          <p:cNvGraphicFramePr/>
          <p:nvPr>
            <p:extLst>
              <p:ext uri="{D42A27DB-BD31-4B8C-83A1-F6EECF244321}">
                <p14:modId xmlns:p14="http://schemas.microsoft.com/office/powerpoint/2010/main" val="3697166992"/>
              </p:ext>
            </p:extLst>
          </p:nvPr>
        </p:nvGraphicFramePr>
        <p:xfrm>
          <a:off x="1060825" y="0"/>
          <a:ext cx="8010026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8095415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Dispositions au niveau des </a:t>
            </a:r>
            <a:r>
              <a:rPr lang="fr-FR" dirty="0" err="1" smtClean="0"/>
              <a:t>PTFs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556792"/>
            <a:ext cx="8712968" cy="5301208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fr-FR" b="1" dirty="0" smtClean="0"/>
              <a:t>En général :</a:t>
            </a:r>
          </a:p>
          <a:p>
            <a:pPr>
              <a:buFontTx/>
              <a:buChar char="-"/>
            </a:pPr>
            <a:r>
              <a:rPr lang="fr-FR" dirty="0" smtClean="0"/>
              <a:t>Concertation sur les financements possibles : programmation et suivi d’un appui conjoint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r>
              <a:rPr lang="fr-FR" b="1" dirty="0" smtClean="0"/>
              <a:t>Appui technique :</a:t>
            </a:r>
          </a:p>
          <a:p>
            <a:pPr>
              <a:buFontTx/>
              <a:buChar char="-"/>
            </a:pPr>
            <a:r>
              <a:rPr lang="fr-FR" dirty="0" smtClean="0"/>
              <a:t>Assistance technique présente au niveau national en appui à discrétion dans la continuité </a:t>
            </a:r>
          </a:p>
          <a:p>
            <a:pPr>
              <a:buFontTx/>
              <a:buChar char="-"/>
            </a:pPr>
            <a:r>
              <a:rPr lang="fr-FR" dirty="0" smtClean="0"/>
              <a:t>Assistante technique long terme à la CNAMU </a:t>
            </a:r>
            <a:endParaRPr lang="fr-FR" dirty="0" smtClean="0"/>
          </a:p>
          <a:p>
            <a:pPr>
              <a:buFontTx/>
              <a:buChar char="-"/>
            </a:pPr>
            <a:r>
              <a:rPr lang="fr-FR" dirty="0" smtClean="0"/>
              <a:t>Assistance technique court terme</a:t>
            </a:r>
          </a:p>
          <a:p>
            <a:pPr>
              <a:buFontTx/>
              <a:buChar char="-"/>
            </a:pPr>
            <a:endParaRPr lang="fr-FR" dirty="0"/>
          </a:p>
          <a:p>
            <a:pPr marL="0" indent="0">
              <a:buNone/>
            </a:pPr>
            <a:r>
              <a:rPr lang="fr-FR" b="1" dirty="0" smtClean="0"/>
              <a:t>Financement au niveau opérationnel :</a:t>
            </a:r>
          </a:p>
          <a:p>
            <a:pPr>
              <a:buFontTx/>
              <a:buChar char="-"/>
            </a:pPr>
            <a:r>
              <a:rPr lang="fr-FR" dirty="0" smtClean="0"/>
              <a:t>Budget de démarrage de 413 millions + budget d’investissement sur 3 ans de 15 milliards dont 8 milliards de SIG et 4,65 milliards pour le siège social</a:t>
            </a:r>
          </a:p>
          <a:p>
            <a:pPr>
              <a:buFontTx/>
              <a:buChar char="-"/>
            </a:pPr>
            <a:r>
              <a:rPr lang="fr-FR" dirty="0" smtClean="0"/>
              <a:t>Formations</a:t>
            </a:r>
          </a:p>
          <a:p>
            <a:pPr>
              <a:buFontTx/>
              <a:buChar char="-"/>
            </a:pPr>
            <a:r>
              <a:rPr lang="fr-FR" dirty="0" smtClean="0"/>
              <a:t>Outils et procédures</a:t>
            </a:r>
          </a:p>
          <a:p>
            <a:pPr>
              <a:buFontTx/>
              <a:buChar char="-"/>
            </a:pPr>
            <a:r>
              <a:rPr lang="fr-FR" dirty="0" smtClean="0"/>
              <a:t>Etudes : liées à la gestion du risque, aux contrats avec les formations sanitaires, à la demande des populations…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b="1" dirty="0" smtClean="0"/>
              <a:t>Financement au niveau des services :</a:t>
            </a:r>
          </a:p>
          <a:p>
            <a:pPr>
              <a:buFontTx/>
              <a:buChar char="-"/>
            </a:pPr>
            <a:r>
              <a:rPr lang="fr-FR" dirty="0" smtClean="0"/>
              <a:t>Activités de prévention en liaison avec l’analyse du risque</a:t>
            </a:r>
          </a:p>
          <a:p>
            <a:pPr>
              <a:buFontTx/>
              <a:buChar char="-"/>
            </a:pPr>
            <a:r>
              <a:rPr lang="fr-FR" dirty="0" smtClean="0"/>
              <a:t>Financements de populations cibles exemptées partiellement ou totalement</a:t>
            </a:r>
          </a:p>
          <a:p>
            <a:pPr>
              <a:buFontTx/>
              <a:buChar char="-"/>
            </a:pPr>
            <a:r>
              <a:rPr lang="fr-FR" dirty="0" smtClean="0"/>
              <a:t>Financements spécifiques en cas de couverture de services ou de bien spécifique selon l’évolution des opportunités…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88558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E7805C2-5C92-114B-8E75-323CF4CEC296}" type="slidenum">
              <a:rPr lang="en-US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>
          <a:xfrm>
            <a:off x="965200" y="295276"/>
            <a:ext cx="3572933" cy="1415439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fr-FR" dirty="0" smtClean="0">
                <a:solidFill>
                  <a:schemeClr val="tx2">
                    <a:satMod val="130000"/>
                  </a:schemeClr>
                </a:solidFill>
                <a:ea typeface="+mj-ea"/>
                <a:cs typeface="+mj-cs"/>
              </a:rPr>
              <a:t/>
            </a:r>
            <a:br>
              <a:rPr lang="fr-FR" dirty="0" smtClean="0">
                <a:solidFill>
                  <a:schemeClr val="tx2">
                    <a:satMod val="130000"/>
                  </a:schemeClr>
                </a:solidFill>
                <a:ea typeface="+mj-ea"/>
                <a:cs typeface="+mj-cs"/>
              </a:rPr>
            </a:br>
            <a:r>
              <a:rPr lang="fr-FR" sz="4000" b="1" i="1" dirty="0" smtClean="0">
                <a:ln w="1905"/>
                <a:solidFill>
                  <a:srgbClr val="8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askerville Old Face"/>
                <a:ea typeface="+mj-ea"/>
                <a:cs typeface="Baskerville Old Face"/>
              </a:rPr>
              <a:t>Merci pour votre attention soutenue</a:t>
            </a:r>
            <a:endParaRPr lang="fr-FR" sz="4900" b="1" i="1" dirty="0">
              <a:ln w="1905"/>
              <a:solidFill>
                <a:srgbClr val="80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Baskerville Old Face"/>
              <a:ea typeface="+mj-ea"/>
              <a:cs typeface="Baskerville Old Face"/>
            </a:endParaRPr>
          </a:p>
        </p:txBody>
      </p:sp>
      <p:pic>
        <p:nvPicPr>
          <p:cNvPr id="137219" name="Espace réservé du contenu 4" descr="arton63894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2239" r="-32239"/>
          <a:stretch>
            <a:fillRect/>
          </a:stretch>
        </p:blipFill>
        <p:spPr>
          <a:xfrm>
            <a:off x="4691063" y="1893888"/>
            <a:ext cx="4452937" cy="3049587"/>
          </a:xfr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12062</TotalTime>
  <Words>3420</Words>
  <Application>Microsoft Office PowerPoint</Application>
  <PresentationFormat>Affichage à l'écran (4:3)</PresentationFormat>
  <Paragraphs>1007</Paragraphs>
  <Slides>30</Slides>
  <Notes>21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30</vt:i4>
      </vt:variant>
    </vt:vector>
  </HeadingPairs>
  <TitlesOfParts>
    <vt:vector size="31" baseType="lpstr">
      <vt:lpstr>Solstice</vt:lpstr>
      <vt:lpstr>BURKINA FASO Unité – Progrès – Justice</vt:lpstr>
      <vt:lpstr>L’actualité... </vt:lpstr>
      <vt:lpstr>Présentation PowerPoint</vt:lpstr>
      <vt:lpstr>Production :</vt:lpstr>
      <vt:lpstr>Présentation PowerPoint</vt:lpstr>
      <vt:lpstr>Quelques uns des grands principes posés par la loi RAMU...</vt:lpstr>
      <vt:lpstr>Présentation PowerPoint</vt:lpstr>
      <vt:lpstr>Le panier de soins...</vt:lpstr>
      <vt:lpstr>Présentation PowerPoint</vt:lpstr>
      <vt:lpstr>Présentation PowerPoint</vt:lpstr>
      <vt:lpstr>Présentation PowerPoint</vt:lpstr>
      <vt:lpstr>Le financement du panier de soins...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Autres scénarios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Le schéma et le calendrier  d’opérationnalisation du RAMU...</vt:lpstr>
      <vt:lpstr>Architecture du RAMU</vt:lpstr>
      <vt:lpstr>Présentation PowerPoint</vt:lpstr>
      <vt:lpstr>Dispositions au niveau des PTFs</vt:lpstr>
      <vt:lpstr> Merci pour votre attention soutenue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Burkina Faso Unité – Progrès - Justice</dc:title>
  <dc:creator>Yves Kinda</dc:creator>
  <cp:lastModifiedBy>GBC</cp:lastModifiedBy>
  <cp:revision>2155</cp:revision>
  <cp:lastPrinted>2017-08-17T19:48:26Z</cp:lastPrinted>
  <dcterms:created xsi:type="dcterms:W3CDTF">2016-10-05T09:05:02Z</dcterms:created>
  <dcterms:modified xsi:type="dcterms:W3CDTF">2017-10-04T20:17:25Z</dcterms:modified>
</cp:coreProperties>
</file>