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8" r:id="rId4"/>
    <p:sldId id="259" r:id="rId5"/>
    <p:sldId id="261" r:id="rId6"/>
    <p:sldId id="263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2792AA-FF49-4D9D-8C95-F78622F0926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10CDDAD-323B-4575-A9E1-118AAD7292E4}">
      <dgm:prSet custT="1"/>
      <dgm:spPr/>
      <dgm:t>
        <a:bodyPr/>
        <a:lstStyle/>
        <a:p>
          <a:pPr rtl="0"/>
          <a:r>
            <a:rPr lang="fr-FR" sz="2000" b="1" dirty="0" smtClean="0"/>
            <a:t>Enfants de Zéro à cinq ans</a:t>
          </a:r>
          <a:endParaRPr lang="fr-FR" sz="2000" dirty="0" smtClean="0"/>
        </a:p>
        <a:p>
          <a:pPr rtl="0"/>
          <a:r>
            <a:rPr lang="fr-FR" sz="2000" dirty="0" smtClean="0"/>
            <a:t>Plus de 4 millions de bénéficiaires potentiels (22% de la population)</a:t>
          </a:r>
          <a:endParaRPr lang="fr-FR" sz="2000" dirty="0"/>
        </a:p>
      </dgm:t>
    </dgm:pt>
    <dgm:pt modelId="{E6BFCBA0-F01C-447D-B466-7502DD9C4CD0}" type="parTrans" cxnId="{FC0DC6C4-85D9-4E2B-AA81-6376E0A62349}">
      <dgm:prSet/>
      <dgm:spPr/>
      <dgm:t>
        <a:bodyPr/>
        <a:lstStyle/>
        <a:p>
          <a:endParaRPr lang="fr-FR"/>
        </a:p>
      </dgm:t>
    </dgm:pt>
    <dgm:pt modelId="{CA033370-8D57-4C92-A186-4BC044A35770}" type="sibTrans" cxnId="{FC0DC6C4-85D9-4E2B-AA81-6376E0A62349}">
      <dgm:prSet/>
      <dgm:spPr/>
      <dgm:t>
        <a:bodyPr/>
        <a:lstStyle/>
        <a:p>
          <a:endParaRPr lang="fr-FR"/>
        </a:p>
      </dgm:t>
    </dgm:pt>
    <dgm:pt modelId="{237D9233-F518-4B71-A582-3F52537E748C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fr-FR" sz="3500" dirty="0" smtClean="0"/>
            <a:t>25% de la population</a:t>
          </a:r>
        </a:p>
        <a:p>
          <a:pPr rtl="0"/>
          <a:r>
            <a:rPr lang="fr-FR" sz="1600" dirty="0" smtClean="0">
              <a:solidFill>
                <a:schemeClr val="bg1"/>
              </a:solidFill>
            </a:rPr>
            <a:t>Assurée contre le risque financier pour l’accès aux soins</a:t>
          </a:r>
        </a:p>
        <a:p>
          <a:pPr rtl="0"/>
          <a:r>
            <a:rPr lang="fr-FR" sz="1600" dirty="0" smtClean="0">
              <a:solidFill>
                <a:schemeClr val="bg1"/>
              </a:solidFill>
            </a:rPr>
            <a:t>Un grand pas vers l’atteinte des objectifs de la CSU, des ODD et l’amélioration du Capital Humain du Niger</a:t>
          </a:r>
          <a:endParaRPr lang="fr-FR" sz="1600" dirty="0">
            <a:solidFill>
              <a:schemeClr val="bg1"/>
            </a:solidFill>
          </a:endParaRPr>
        </a:p>
      </dgm:t>
    </dgm:pt>
    <dgm:pt modelId="{BBC4D581-6449-4BBF-A49A-DF60DEC58413}" type="parTrans" cxnId="{A213DD92-8C30-4AAA-B09A-D357B86DD6AA}">
      <dgm:prSet/>
      <dgm:spPr/>
      <dgm:t>
        <a:bodyPr/>
        <a:lstStyle/>
        <a:p>
          <a:endParaRPr lang="fr-FR"/>
        </a:p>
      </dgm:t>
    </dgm:pt>
    <dgm:pt modelId="{B7A3A082-D213-48DD-B95C-64F2D3DD0F14}" type="sibTrans" cxnId="{A213DD92-8C30-4AAA-B09A-D357B86DD6AA}">
      <dgm:prSet/>
      <dgm:spPr/>
      <dgm:t>
        <a:bodyPr/>
        <a:lstStyle/>
        <a:p>
          <a:endParaRPr lang="fr-FR"/>
        </a:p>
      </dgm:t>
    </dgm:pt>
    <dgm:pt modelId="{78F88F40-2CD3-476E-A243-EAF55C361F9A}">
      <dgm:prSet custT="1"/>
      <dgm:spPr/>
      <dgm:t>
        <a:bodyPr anchor="t"/>
        <a:lstStyle/>
        <a:p>
          <a:pPr algn="ctr" rtl="0"/>
          <a:r>
            <a:rPr lang="fr-FR" sz="2000" b="1" dirty="0" smtClean="0"/>
            <a:t>     Femmes enceintes</a:t>
          </a:r>
        </a:p>
        <a:p>
          <a:pPr algn="ctr" rtl="0"/>
          <a:r>
            <a:rPr lang="fr-FR" sz="2000" b="1" dirty="0" smtClean="0"/>
            <a:t>              </a:t>
          </a:r>
          <a:r>
            <a:rPr lang="fr-FR" sz="2000" dirty="0" smtClean="0"/>
            <a:t>900 000 CPN (accouchements)/20 000 </a:t>
          </a:r>
          <a:r>
            <a:rPr lang="fr-FR" sz="2000" dirty="0" smtClean="0"/>
            <a:t>	césariennes/an      </a:t>
          </a:r>
          <a:r>
            <a:rPr lang="fr-FR" sz="1100" dirty="0" smtClean="0"/>
            <a:t>		</a:t>
          </a:r>
          <a:r>
            <a:rPr lang="fr-FR" sz="4300" dirty="0" smtClean="0"/>
            <a:t>		</a:t>
          </a:r>
          <a:endParaRPr lang="fr-FR" sz="4300" dirty="0"/>
        </a:p>
      </dgm:t>
    </dgm:pt>
    <dgm:pt modelId="{00C5F90E-251A-4A73-B9BA-F98766B746F4}" type="parTrans" cxnId="{555C3036-E672-4E65-9C48-CD5DCA51F7B1}">
      <dgm:prSet/>
      <dgm:spPr/>
      <dgm:t>
        <a:bodyPr/>
        <a:lstStyle/>
        <a:p>
          <a:endParaRPr lang="fr-FR"/>
        </a:p>
      </dgm:t>
    </dgm:pt>
    <dgm:pt modelId="{3CED9731-8D10-480A-B4A4-311EC45B784B}" type="sibTrans" cxnId="{555C3036-E672-4E65-9C48-CD5DCA51F7B1}">
      <dgm:prSet/>
      <dgm:spPr/>
      <dgm:t>
        <a:bodyPr/>
        <a:lstStyle/>
        <a:p>
          <a:endParaRPr lang="fr-FR"/>
        </a:p>
      </dgm:t>
    </dgm:pt>
    <dgm:pt modelId="{6C7DC7BB-F4F4-4D67-A566-4E453AB2584A}" type="pres">
      <dgm:prSet presAssocID="{9F2792AA-FF49-4D9D-8C95-F78622F0926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9377472-9A69-4730-A443-2B8BACB3ED9D}" type="pres">
      <dgm:prSet presAssocID="{010CDDAD-323B-4575-A9E1-118AAD7292E4}" presName="composite" presStyleCnt="0"/>
      <dgm:spPr/>
    </dgm:pt>
    <dgm:pt modelId="{7B04BBB1-FA11-4355-BF1C-839BA1BE2B86}" type="pres">
      <dgm:prSet presAssocID="{010CDDAD-323B-4575-A9E1-118AAD7292E4}" presName="imgShp" presStyleLbl="fgImgPlace1" presStyleIdx="0" presStyleCnt="3" custScaleX="105586" custScaleY="13063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CFBA94A-58A4-4C80-A6CA-05B99FEED4EE}" type="pres">
      <dgm:prSet presAssocID="{010CDDAD-323B-4575-A9E1-118AAD7292E4}" presName="txShp" presStyleLbl="node1" presStyleIdx="0" presStyleCnt="3" custScaleX="101721" custScaleY="1236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983C65-A42F-4D44-9BF7-6DBF555FBEC3}" type="pres">
      <dgm:prSet presAssocID="{CA033370-8D57-4C92-A186-4BC044A35770}" presName="spacing" presStyleCnt="0"/>
      <dgm:spPr/>
    </dgm:pt>
    <dgm:pt modelId="{88FA1B50-109B-4111-8030-FDA877F92F24}" type="pres">
      <dgm:prSet presAssocID="{78F88F40-2CD3-476E-A243-EAF55C361F9A}" presName="composite" presStyleCnt="0"/>
      <dgm:spPr/>
    </dgm:pt>
    <dgm:pt modelId="{479D8A8E-469E-4726-ADB8-852BFF8A2D21}" type="pres">
      <dgm:prSet presAssocID="{78F88F40-2CD3-476E-A243-EAF55C361F9A}" presName="imgShp" presStyleLbl="fgImgPlace1" presStyleIdx="1" presStyleCnt="3" custScaleX="13328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767A0AC-97F4-4A54-AF5A-6B40B2BF7523}" type="pres">
      <dgm:prSet presAssocID="{78F88F40-2CD3-476E-A243-EAF55C361F9A}" presName="txShp" presStyleLbl="node1" presStyleIdx="1" presStyleCnt="3" custScaleX="117667" custScaleY="116169" custLinFactNeighborX="-1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EA507C-E675-4932-99FB-1F24845B0EE2}" type="pres">
      <dgm:prSet presAssocID="{3CED9731-8D10-480A-B4A4-311EC45B784B}" presName="spacing" presStyleCnt="0"/>
      <dgm:spPr/>
    </dgm:pt>
    <dgm:pt modelId="{C65E87C9-24B7-4794-B523-5A58FB6BE615}" type="pres">
      <dgm:prSet presAssocID="{237D9233-F518-4B71-A582-3F52537E748C}" presName="composite" presStyleCnt="0"/>
      <dgm:spPr/>
    </dgm:pt>
    <dgm:pt modelId="{C1EA53D4-EDA3-478A-8029-02C62DE43D85}" type="pres">
      <dgm:prSet presAssocID="{237D9233-F518-4B71-A582-3F52537E748C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78C995A-79B5-47E5-B8E1-A5B1B1CB02F2}" type="pres">
      <dgm:prSet presAssocID="{237D9233-F518-4B71-A582-3F52537E748C}" presName="txShp" presStyleLbl="node1" presStyleIdx="2" presStyleCnt="3" custScaleY="15791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780180F-4833-4C12-AC71-EC4DF3E3E815}" type="presOf" srcId="{78F88F40-2CD3-476E-A243-EAF55C361F9A}" destId="{A767A0AC-97F4-4A54-AF5A-6B40B2BF7523}" srcOrd="0" destOrd="0" presId="urn:microsoft.com/office/officeart/2005/8/layout/vList3"/>
    <dgm:cxn modelId="{A425ACB9-9B3A-4742-A281-E528117D627A}" type="presOf" srcId="{9F2792AA-FF49-4D9D-8C95-F78622F09267}" destId="{6C7DC7BB-F4F4-4D67-A566-4E453AB2584A}" srcOrd="0" destOrd="0" presId="urn:microsoft.com/office/officeart/2005/8/layout/vList3"/>
    <dgm:cxn modelId="{FC0DC6C4-85D9-4E2B-AA81-6376E0A62349}" srcId="{9F2792AA-FF49-4D9D-8C95-F78622F09267}" destId="{010CDDAD-323B-4575-A9E1-118AAD7292E4}" srcOrd="0" destOrd="0" parTransId="{E6BFCBA0-F01C-447D-B466-7502DD9C4CD0}" sibTransId="{CA033370-8D57-4C92-A186-4BC044A35770}"/>
    <dgm:cxn modelId="{A213DD92-8C30-4AAA-B09A-D357B86DD6AA}" srcId="{9F2792AA-FF49-4D9D-8C95-F78622F09267}" destId="{237D9233-F518-4B71-A582-3F52537E748C}" srcOrd="2" destOrd="0" parTransId="{BBC4D581-6449-4BBF-A49A-DF60DEC58413}" sibTransId="{B7A3A082-D213-48DD-B95C-64F2D3DD0F14}"/>
    <dgm:cxn modelId="{555C3036-E672-4E65-9C48-CD5DCA51F7B1}" srcId="{9F2792AA-FF49-4D9D-8C95-F78622F09267}" destId="{78F88F40-2CD3-476E-A243-EAF55C361F9A}" srcOrd="1" destOrd="0" parTransId="{00C5F90E-251A-4A73-B9BA-F98766B746F4}" sibTransId="{3CED9731-8D10-480A-B4A4-311EC45B784B}"/>
    <dgm:cxn modelId="{33F3653C-9153-4F5D-B615-E1C8B6DB0CDD}" type="presOf" srcId="{010CDDAD-323B-4575-A9E1-118AAD7292E4}" destId="{6CFBA94A-58A4-4C80-A6CA-05B99FEED4EE}" srcOrd="0" destOrd="0" presId="urn:microsoft.com/office/officeart/2005/8/layout/vList3"/>
    <dgm:cxn modelId="{084893F0-447E-4C46-A39D-1F95FE364787}" type="presOf" srcId="{237D9233-F518-4B71-A582-3F52537E748C}" destId="{578C995A-79B5-47E5-B8E1-A5B1B1CB02F2}" srcOrd="0" destOrd="0" presId="urn:microsoft.com/office/officeart/2005/8/layout/vList3"/>
    <dgm:cxn modelId="{D0BF8836-65EF-4561-AA7E-480E54E0D04D}" type="presParOf" srcId="{6C7DC7BB-F4F4-4D67-A566-4E453AB2584A}" destId="{59377472-9A69-4730-A443-2B8BACB3ED9D}" srcOrd="0" destOrd="0" presId="urn:microsoft.com/office/officeart/2005/8/layout/vList3"/>
    <dgm:cxn modelId="{EC37B221-68B8-4560-A6BE-D066EE552D7B}" type="presParOf" srcId="{59377472-9A69-4730-A443-2B8BACB3ED9D}" destId="{7B04BBB1-FA11-4355-BF1C-839BA1BE2B86}" srcOrd="0" destOrd="0" presId="urn:microsoft.com/office/officeart/2005/8/layout/vList3"/>
    <dgm:cxn modelId="{7D2D622D-A9D9-4F28-B3C2-4510E33CDB17}" type="presParOf" srcId="{59377472-9A69-4730-A443-2B8BACB3ED9D}" destId="{6CFBA94A-58A4-4C80-A6CA-05B99FEED4EE}" srcOrd="1" destOrd="0" presId="urn:microsoft.com/office/officeart/2005/8/layout/vList3"/>
    <dgm:cxn modelId="{304CE17D-899D-4AC2-8E40-A8152579C348}" type="presParOf" srcId="{6C7DC7BB-F4F4-4D67-A566-4E453AB2584A}" destId="{D7983C65-A42F-4D44-9BF7-6DBF555FBEC3}" srcOrd="1" destOrd="0" presId="urn:microsoft.com/office/officeart/2005/8/layout/vList3"/>
    <dgm:cxn modelId="{EB71B9D4-B0B1-4088-AF28-6F2748AB98E9}" type="presParOf" srcId="{6C7DC7BB-F4F4-4D67-A566-4E453AB2584A}" destId="{88FA1B50-109B-4111-8030-FDA877F92F24}" srcOrd="2" destOrd="0" presId="urn:microsoft.com/office/officeart/2005/8/layout/vList3"/>
    <dgm:cxn modelId="{FCA4C9A2-4652-4C67-9914-4A6B3664B08C}" type="presParOf" srcId="{88FA1B50-109B-4111-8030-FDA877F92F24}" destId="{479D8A8E-469E-4726-ADB8-852BFF8A2D21}" srcOrd="0" destOrd="0" presId="urn:microsoft.com/office/officeart/2005/8/layout/vList3"/>
    <dgm:cxn modelId="{F30D3253-8CB2-415A-9DF5-C29167165238}" type="presParOf" srcId="{88FA1B50-109B-4111-8030-FDA877F92F24}" destId="{A767A0AC-97F4-4A54-AF5A-6B40B2BF7523}" srcOrd="1" destOrd="0" presId="urn:microsoft.com/office/officeart/2005/8/layout/vList3"/>
    <dgm:cxn modelId="{AE7EAAC1-2B34-4475-942E-1C534E92C5DB}" type="presParOf" srcId="{6C7DC7BB-F4F4-4D67-A566-4E453AB2584A}" destId="{E4EA507C-E675-4932-99FB-1F24845B0EE2}" srcOrd="3" destOrd="0" presId="urn:microsoft.com/office/officeart/2005/8/layout/vList3"/>
    <dgm:cxn modelId="{45701CA2-0FEA-4690-9C9A-ABD852C39F2A}" type="presParOf" srcId="{6C7DC7BB-F4F4-4D67-A566-4E453AB2584A}" destId="{C65E87C9-24B7-4794-B523-5A58FB6BE615}" srcOrd="4" destOrd="0" presId="urn:microsoft.com/office/officeart/2005/8/layout/vList3"/>
    <dgm:cxn modelId="{5F2F9C16-CA3A-487E-992B-0942DE510729}" type="presParOf" srcId="{C65E87C9-24B7-4794-B523-5A58FB6BE615}" destId="{C1EA53D4-EDA3-478A-8029-02C62DE43D85}" srcOrd="0" destOrd="0" presId="urn:microsoft.com/office/officeart/2005/8/layout/vList3"/>
    <dgm:cxn modelId="{18CEB184-9612-4A61-8142-2B143D5BFFEC}" type="presParOf" srcId="{C65E87C9-24B7-4794-B523-5A58FB6BE615}" destId="{578C995A-79B5-47E5-B8E1-A5B1B1CB02F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2792AA-FF49-4D9D-8C95-F78622F0926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C7DC7BB-F4F4-4D67-A566-4E453AB2584A}" type="pres">
      <dgm:prSet presAssocID="{9F2792AA-FF49-4D9D-8C95-F78622F0926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3B47B5AC-8877-48A2-A40E-5BD256C2628F}" type="presOf" srcId="{9F2792AA-FF49-4D9D-8C95-F78622F09267}" destId="{6C7DC7BB-F4F4-4D67-A566-4E453AB2584A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2792AA-FF49-4D9D-8C95-F78622F0926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C7DC7BB-F4F4-4D67-A566-4E453AB2584A}" type="pres">
      <dgm:prSet presAssocID="{9F2792AA-FF49-4D9D-8C95-F78622F0926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2641C220-978F-4FBF-BCA1-6E7C772893DB}" type="presOf" srcId="{9F2792AA-FF49-4D9D-8C95-F78622F09267}" destId="{6C7DC7BB-F4F4-4D67-A566-4E453AB2584A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4E6E4D-D365-493D-9F43-5B767E220DF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1A89C69-B69F-4B85-8966-7F2A18FCFE50}">
      <dgm:prSet phldrT="[Texte]" custT="1"/>
      <dgm:spPr/>
      <dgm:t>
        <a:bodyPr/>
        <a:lstStyle/>
        <a:p>
          <a:r>
            <a:rPr lang="fr-FR" sz="2000" dirty="0" smtClean="0"/>
            <a:t>Mettre 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en œuvre une </a:t>
          </a:r>
          <a:r>
            <a:rPr lang="fr-FR" sz="20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structure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, que nous allons nommer provisoirement 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« Unité Technique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de Gestion de la Gratuité » (UTGG),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servant de 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mécanisme de Tiers-payant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qui fait de 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l’achat stratégique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des soins de santé à travers un </a:t>
          </a:r>
          <a:r>
            <a:rPr lang="fr-FR" sz="20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fonds d’achat des prestations et d’amélioration de leur qualité 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qu’elle gère directement par délégation</a:t>
          </a:r>
          <a:endParaRPr lang="fr-FR" sz="2000" dirty="0"/>
        </a:p>
      </dgm:t>
    </dgm:pt>
    <dgm:pt modelId="{CD52F436-488A-47EA-A51A-CF243ECD06D9}" type="parTrans" cxnId="{98A23719-9E37-4557-8805-9C17291D6190}">
      <dgm:prSet/>
      <dgm:spPr/>
      <dgm:t>
        <a:bodyPr/>
        <a:lstStyle/>
        <a:p>
          <a:endParaRPr lang="fr-FR"/>
        </a:p>
      </dgm:t>
    </dgm:pt>
    <dgm:pt modelId="{A4AA670D-7DAC-47B7-A6CA-A8BEBF5BED57}" type="sibTrans" cxnId="{98A23719-9E37-4557-8805-9C17291D6190}">
      <dgm:prSet/>
      <dgm:spPr/>
      <dgm:t>
        <a:bodyPr/>
        <a:lstStyle/>
        <a:p>
          <a:endParaRPr lang="fr-FR"/>
        </a:p>
      </dgm:t>
    </dgm:pt>
    <dgm:pt modelId="{182E816C-DDF5-47FE-8375-245AFEF84AA9}" type="pres">
      <dgm:prSet presAssocID="{C54E6E4D-D365-493D-9F43-5B767E220DF1}" presName="compositeShape" presStyleCnt="0">
        <dgm:presLayoutVars>
          <dgm:dir/>
          <dgm:resizeHandles/>
        </dgm:presLayoutVars>
      </dgm:prSet>
      <dgm:spPr/>
    </dgm:pt>
    <dgm:pt modelId="{55ABB20F-0E50-4499-B27A-266679491A71}" type="pres">
      <dgm:prSet presAssocID="{C54E6E4D-D365-493D-9F43-5B767E220DF1}" presName="pyramid" presStyleLbl="node1" presStyleIdx="0" presStyleCnt="1"/>
      <dgm:spPr/>
    </dgm:pt>
    <dgm:pt modelId="{CCBDB8ED-FE54-4E58-B118-9CAEF062B26B}" type="pres">
      <dgm:prSet presAssocID="{C54E6E4D-D365-493D-9F43-5B767E220DF1}" presName="theList" presStyleCnt="0"/>
      <dgm:spPr/>
    </dgm:pt>
    <dgm:pt modelId="{5118BAC4-45B8-4F55-85CD-04D19EB663A7}" type="pres">
      <dgm:prSet presAssocID="{A1A89C69-B69F-4B85-8966-7F2A18FCFE50}" presName="aNode" presStyleLbl="fgAcc1" presStyleIdx="0" presStyleCnt="1" custScaleX="247472" custScaleY="7707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A5D773-404C-4B86-AE78-FF92195FF311}" type="pres">
      <dgm:prSet presAssocID="{A1A89C69-B69F-4B85-8966-7F2A18FCFE50}" presName="aSpace" presStyleCnt="0"/>
      <dgm:spPr/>
    </dgm:pt>
  </dgm:ptLst>
  <dgm:cxnLst>
    <dgm:cxn modelId="{D7362A74-46F3-4A21-BC35-D3DAB1DDF94D}" type="presOf" srcId="{A1A89C69-B69F-4B85-8966-7F2A18FCFE50}" destId="{5118BAC4-45B8-4F55-85CD-04D19EB663A7}" srcOrd="0" destOrd="0" presId="urn:microsoft.com/office/officeart/2005/8/layout/pyramid2"/>
    <dgm:cxn modelId="{98A23719-9E37-4557-8805-9C17291D6190}" srcId="{C54E6E4D-D365-493D-9F43-5B767E220DF1}" destId="{A1A89C69-B69F-4B85-8966-7F2A18FCFE50}" srcOrd="0" destOrd="0" parTransId="{CD52F436-488A-47EA-A51A-CF243ECD06D9}" sibTransId="{A4AA670D-7DAC-47B7-A6CA-A8BEBF5BED57}"/>
    <dgm:cxn modelId="{EFFE0DD7-7202-408D-94C7-6757F603050C}" type="presOf" srcId="{C54E6E4D-D365-493D-9F43-5B767E220DF1}" destId="{182E816C-DDF5-47FE-8375-245AFEF84AA9}" srcOrd="0" destOrd="0" presId="urn:microsoft.com/office/officeart/2005/8/layout/pyramid2"/>
    <dgm:cxn modelId="{A35AAA29-1015-48E4-A7BB-3392F4F3431A}" type="presParOf" srcId="{182E816C-DDF5-47FE-8375-245AFEF84AA9}" destId="{55ABB20F-0E50-4499-B27A-266679491A71}" srcOrd="0" destOrd="0" presId="urn:microsoft.com/office/officeart/2005/8/layout/pyramid2"/>
    <dgm:cxn modelId="{24BEDBA5-FE44-4E2A-8D08-87392CEAB5A4}" type="presParOf" srcId="{182E816C-DDF5-47FE-8375-245AFEF84AA9}" destId="{CCBDB8ED-FE54-4E58-B118-9CAEF062B26B}" srcOrd="1" destOrd="0" presId="urn:microsoft.com/office/officeart/2005/8/layout/pyramid2"/>
    <dgm:cxn modelId="{5AE75CF0-23F2-4270-B5FC-52EB57E2D84D}" type="presParOf" srcId="{CCBDB8ED-FE54-4E58-B118-9CAEF062B26B}" destId="{5118BAC4-45B8-4F55-85CD-04D19EB663A7}" srcOrd="0" destOrd="0" presId="urn:microsoft.com/office/officeart/2005/8/layout/pyramid2"/>
    <dgm:cxn modelId="{250FE85C-CC1D-4710-90B9-EDC5025AF591}" type="presParOf" srcId="{CCBDB8ED-FE54-4E58-B118-9CAEF062B26B}" destId="{5EA5D773-404C-4B86-AE78-FF92195FF311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2792AA-FF49-4D9D-8C95-F78622F0926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C7DC7BB-F4F4-4D67-A566-4E453AB2584A}" type="pres">
      <dgm:prSet presAssocID="{9F2792AA-FF49-4D9D-8C95-F78622F0926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279EB916-D2D4-45A7-A540-8826E990F43D}" type="presOf" srcId="{9F2792AA-FF49-4D9D-8C95-F78622F09267}" destId="{6C7DC7BB-F4F4-4D67-A566-4E453AB2584A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4E6E4D-D365-493D-9F43-5B767E220DF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1A89C69-B69F-4B85-8966-7F2A18FCFE50}">
      <dgm:prSet phldrT="[Texte]" custT="1"/>
      <dgm:spPr/>
      <dgm:t>
        <a:bodyPr/>
        <a:lstStyle/>
        <a:p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Rattacher l’UTGG au Secrétaire Général du MSP</a:t>
          </a:r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et 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la faire doter d’un mode de management ouvert sur les principes de bonne gouvernance, d’autonomie de gestion et de redevabilité</a:t>
          </a:r>
          <a:endParaRPr lang="fr-FR" sz="2000" dirty="0"/>
        </a:p>
      </dgm:t>
    </dgm:pt>
    <dgm:pt modelId="{CD52F436-488A-47EA-A51A-CF243ECD06D9}" type="parTrans" cxnId="{98A23719-9E37-4557-8805-9C17291D6190}">
      <dgm:prSet/>
      <dgm:spPr/>
      <dgm:t>
        <a:bodyPr/>
        <a:lstStyle/>
        <a:p>
          <a:endParaRPr lang="fr-FR"/>
        </a:p>
      </dgm:t>
    </dgm:pt>
    <dgm:pt modelId="{A4AA670D-7DAC-47B7-A6CA-A8BEBF5BED57}" type="sibTrans" cxnId="{98A23719-9E37-4557-8805-9C17291D6190}">
      <dgm:prSet/>
      <dgm:spPr/>
      <dgm:t>
        <a:bodyPr/>
        <a:lstStyle/>
        <a:p>
          <a:endParaRPr lang="fr-FR"/>
        </a:p>
      </dgm:t>
    </dgm:pt>
    <dgm:pt modelId="{182E816C-DDF5-47FE-8375-245AFEF84AA9}" type="pres">
      <dgm:prSet presAssocID="{C54E6E4D-D365-493D-9F43-5B767E220DF1}" presName="compositeShape" presStyleCnt="0">
        <dgm:presLayoutVars>
          <dgm:dir/>
          <dgm:resizeHandles/>
        </dgm:presLayoutVars>
      </dgm:prSet>
      <dgm:spPr/>
    </dgm:pt>
    <dgm:pt modelId="{55ABB20F-0E50-4499-B27A-266679491A71}" type="pres">
      <dgm:prSet presAssocID="{C54E6E4D-D365-493D-9F43-5B767E220DF1}" presName="pyramid" presStyleLbl="node1" presStyleIdx="0" presStyleCnt="1"/>
      <dgm:spPr/>
    </dgm:pt>
    <dgm:pt modelId="{CCBDB8ED-FE54-4E58-B118-9CAEF062B26B}" type="pres">
      <dgm:prSet presAssocID="{C54E6E4D-D365-493D-9F43-5B767E220DF1}" presName="theList" presStyleCnt="0"/>
      <dgm:spPr/>
    </dgm:pt>
    <dgm:pt modelId="{5118BAC4-45B8-4F55-85CD-04D19EB663A7}" type="pres">
      <dgm:prSet presAssocID="{A1A89C69-B69F-4B85-8966-7F2A18FCFE50}" presName="aNode" presStyleLbl="fgAcc1" presStyleIdx="0" presStyleCnt="1" custScaleX="247472" custScaleY="7707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A5D773-404C-4B86-AE78-FF92195FF311}" type="pres">
      <dgm:prSet presAssocID="{A1A89C69-B69F-4B85-8966-7F2A18FCFE50}" presName="aSpace" presStyleCnt="0"/>
      <dgm:spPr/>
    </dgm:pt>
  </dgm:ptLst>
  <dgm:cxnLst>
    <dgm:cxn modelId="{98A23719-9E37-4557-8805-9C17291D6190}" srcId="{C54E6E4D-D365-493D-9F43-5B767E220DF1}" destId="{A1A89C69-B69F-4B85-8966-7F2A18FCFE50}" srcOrd="0" destOrd="0" parTransId="{CD52F436-488A-47EA-A51A-CF243ECD06D9}" sibTransId="{A4AA670D-7DAC-47B7-A6CA-A8BEBF5BED57}"/>
    <dgm:cxn modelId="{48A65215-3534-4952-A807-315CCF7F1E7D}" type="presOf" srcId="{A1A89C69-B69F-4B85-8966-7F2A18FCFE50}" destId="{5118BAC4-45B8-4F55-85CD-04D19EB663A7}" srcOrd="0" destOrd="0" presId="urn:microsoft.com/office/officeart/2005/8/layout/pyramid2"/>
    <dgm:cxn modelId="{829C271D-3F6F-4454-8CC1-CAF729C63A30}" type="presOf" srcId="{C54E6E4D-D365-493D-9F43-5B767E220DF1}" destId="{182E816C-DDF5-47FE-8375-245AFEF84AA9}" srcOrd="0" destOrd="0" presId="urn:microsoft.com/office/officeart/2005/8/layout/pyramid2"/>
    <dgm:cxn modelId="{5E2FDE27-26B2-4465-A8C2-4D0917854C75}" type="presParOf" srcId="{182E816C-DDF5-47FE-8375-245AFEF84AA9}" destId="{55ABB20F-0E50-4499-B27A-266679491A71}" srcOrd="0" destOrd="0" presId="urn:microsoft.com/office/officeart/2005/8/layout/pyramid2"/>
    <dgm:cxn modelId="{18D539E9-875D-493F-AC3A-A3C7269C0AA7}" type="presParOf" srcId="{182E816C-DDF5-47FE-8375-245AFEF84AA9}" destId="{CCBDB8ED-FE54-4E58-B118-9CAEF062B26B}" srcOrd="1" destOrd="0" presId="urn:microsoft.com/office/officeart/2005/8/layout/pyramid2"/>
    <dgm:cxn modelId="{6BD6E48E-DD15-443A-9011-B6703E3D748B}" type="presParOf" srcId="{CCBDB8ED-FE54-4E58-B118-9CAEF062B26B}" destId="{5118BAC4-45B8-4F55-85CD-04D19EB663A7}" srcOrd="0" destOrd="0" presId="urn:microsoft.com/office/officeart/2005/8/layout/pyramid2"/>
    <dgm:cxn modelId="{C635C736-8ED0-4F94-8F35-5B455FA6D712}" type="presParOf" srcId="{CCBDB8ED-FE54-4E58-B118-9CAEF062B26B}" destId="{5EA5D773-404C-4B86-AE78-FF92195FF311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2792AA-FF49-4D9D-8C95-F78622F0926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C7DC7BB-F4F4-4D67-A566-4E453AB2584A}" type="pres">
      <dgm:prSet presAssocID="{9F2792AA-FF49-4D9D-8C95-F78622F0926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59E2C02C-883D-4E23-BF7E-F200037D2DCD}" type="presOf" srcId="{9F2792AA-FF49-4D9D-8C95-F78622F09267}" destId="{6C7DC7BB-F4F4-4D67-A566-4E453AB2584A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4E6E4D-D365-493D-9F43-5B767E220DF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1A89C69-B69F-4B85-8966-7F2A18FCFE50}">
      <dgm:prSet phldrT="[Texte]" custT="1"/>
      <dgm:spPr/>
      <dgm:t>
        <a:bodyPr/>
        <a:lstStyle/>
        <a:p>
          <a:r>
            <a:rPr lang="fr-FR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Faire en sorte 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que l’Etat et les </a:t>
          </a:r>
          <a:r>
            <a:rPr lang="fr-FR" sz="2000" b="1" dirty="0" err="1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PTFs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renouvellent leur engagement et leur appui financier et technique pour garantir l’équilibre financier du dispositif entre ses recettes (contribution de l’Etat et des </a:t>
          </a:r>
          <a:r>
            <a:rPr lang="fr-FR" sz="2000" b="1" dirty="0" err="1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PTFs</a:t>
          </a:r>
          <a:r>
            <a:rPr lang="fr-FR" sz="20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) et ses dépenses techniques et de gestion et accompagner sa mutation, dans le cadre de la CSU, vers une Agence Nationale de la couverture maladie universelle</a:t>
          </a:r>
          <a:endParaRPr lang="fr-FR" sz="2000" dirty="0"/>
        </a:p>
      </dgm:t>
    </dgm:pt>
    <dgm:pt modelId="{CD52F436-488A-47EA-A51A-CF243ECD06D9}" type="parTrans" cxnId="{98A23719-9E37-4557-8805-9C17291D6190}">
      <dgm:prSet/>
      <dgm:spPr/>
      <dgm:t>
        <a:bodyPr/>
        <a:lstStyle/>
        <a:p>
          <a:endParaRPr lang="fr-FR"/>
        </a:p>
      </dgm:t>
    </dgm:pt>
    <dgm:pt modelId="{A4AA670D-7DAC-47B7-A6CA-A8BEBF5BED57}" type="sibTrans" cxnId="{98A23719-9E37-4557-8805-9C17291D6190}">
      <dgm:prSet/>
      <dgm:spPr/>
      <dgm:t>
        <a:bodyPr/>
        <a:lstStyle/>
        <a:p>
          <a:endParaRPr lang="fr-FR"/>
        </a:p>
      </dgm:t>
    </dgm:pt>
    <dgm:pt modelId="{182E816C-DDF5-47FE-8375-245AFEF84AA9}" type="pres">
      <dgm:prSet presAssocID="{C54E6E4D-D365-493D-9F43-5B767E220DF1}" presName="compositeShape" presStyleCnt="0">
        <dgm:presLayoutVars>
          <dgm:dir/>
          <dgm:resizeHandles/>
        </dgm:presLayoutVars>
      </dgm:prSet>
      <dgm:spPr/>
    </dgm:pt>
    <dgm:pt modelId="{55ABB20F-0E50-4499-B27A-266679491A71}" type="pres">
      <dgm:prSet presAssocID="{C54E6E4D-D365-493D-9F43-5B767E220DF1}" presName="pyramid" presStyleLbl="node1" presStyleIdx="0" presStyleCnt="1"/>
      <dgm:spPr/>
    </dgm:pt>
    <dgm:pt modelId="{CCBDB8ED-FE54-4E58-B118-9CAEF062B26B}" type="pres">
      <dgm:prSet presAssocID="{C54E6E4D-D365-493D-9F43-5B767E220DF1}" presName="theList" presStyleCnt="0"/>
      <dgm:spPr/>
    </dgm:pt>
    <dgm:pt modelId="{5118BAC4-45B8-4F55-85CD-04D19EB663A7}" type="pres">
      <dgm:prSet presAssocID="{A1A89C69-B69F-4B85-8966-7F2A18FCFE50}" presName="aNode" presStyleLbl="fgAcc1" presStyleIdx="0" presStyleCnt="1" custScaleX="247472" custScaleY="7707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A5D773-404C-4B86-AE78-FF92195FF311}" type="pres">
      <dgm:prSet presAssocID="{A1A89C69-B69F-4B85-8966-7F2A18FCFE50}" presName="aSpace" presStyleCnt="0"/>
      <dgm:spPr/>
    </dgm:pt>
  </dgm:ptLst>
  <dgm:cxnLst>
    <dgm:cxn modelId="{98A23719-9E37-4557-8805-9C17291D6190}" srcId="{C54E6E4D-D365-493D-9F43-5B767E220DF1}" destId="{A1A89C69-B69F-4B85-8966-7F2A18FCFE50}" srcOrd="0" destOrd="0" parTransId="{CD52F436-488A-47EA-A51A-CF243ECD06D9}" sibTransId="{A4AA670D-7DAC-47B7-A6CA-A8BEBF5BED57}"/>
    <dgm:cxn modelId="{AE8401FE-C295-4DEC-B9FB-083E7341CC9A}" type="presOf" srcId="{A1A89C69-B69F-4B85-8966-7F2A18FCFE50}" destId="{5118BAC4-45B8-4F55-85CD-04D19EB663A7}" srcOrd="0" destOrd="0" presId="urn:microsoft.com/office/officeart/2005/8/layout/pyramid2"/>
    <dgm:cxn modelId="{2379CC5D-16D1-419E-A718-15B79FEF3B70}" type="presOf" srcId="{C54E6E4D-D365-493D-9F43-5B767E220DF1}" destId="{182E816C-DDF5-47FE-8375-245AFEF84AA9}" srcOrd="0" destOrd="0" presId="urn:microsoft.com/office/officeart/2005/8/layout/pyramid2"/>
    <dgm:cxn modelId="{FA8D69E5-F22A-460A-A4DA-5EF3360DE4F3}" type="presParOf" srcId="{182E816C-DDF5-47FE-8375-245AFEF84AA9}" destId="{55ABB20F-0E50-4499-B27A-266679491A71}" srcOrd="0" destOrd="0" presId="urn:microsoft.com/office/officeart/2005/8/layout/pyramid2"/>
    <dgm:cxn modelId="{BB961C44-2391-499E-BF74-FD5030FEE5BD}" type="presParOf" srcId="{182E816C-DDF5-47FE-8375-245AFEF84AA9}" destId="{CCBDB8ED-FE54-4E58-B118-9CAEF062B26B}" srcOrd="1" destOrd="0" presId="urn:microsoft.com/office/officeart/2005/8/layout/pyramid2"/>
    <dgm:cxn modelId="{D33CCC7A-89D2-477A-8362-A83CFD6F57F9}" type="presParOf" srcId="{CCBDB8ED-FE54-4E58-B118-9CAEF062B26B}" destId="{5118BAC4-45B8-4F55-85CD-04D19EB663A7}" srcOrd="0" destOrd="0" presId="urn:microsoft.com/office/officeart/2005/8/layout/pyramid2"/>
    <dgm:cxn modelId="{E4D98736-A468-4C51-8E55-BFC1A9BC722D}" type="presParOf" srcId="{CCBDB8ED-FE54-4E58-B118-9CAEF062B26B}" destId="{5EA5D773-404C-4B86-AE78-FF92195FF311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2792AA-FF49-4D9D-8C95-F78622F0926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C7DC7BB-F4F4-4D67-A566-4E453AB2584A}" type="pres">
      <dgm:prSet presAssocID="{9F2792AA-FF49-4D9D-8C95-F78622F0926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43609858-0527-47EF-8FFA-0FFF5476D119}" type="presOf" srcId="{9F2792AA-FF49-4D9D-8C95-F78622F09267}" destId="{6C7DC7BB-F4F4-4D67-A566-4E453AB2584A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BA94A-58A4-4C80-A6CA-05B99FEED4EE}">
      <dsp:nvSpPr>
        <dsp:cNvPr id="0" name=""/>
        <dsp:cNvSpPr/>
      </dsp:nvSpPr>
      <dsp:spPr>
        <a:xfrm rot="10800000">
          <a:off x="1752724" y="43130"/>
          <a:ext cx="6113536" cy="148262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8697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Enfants de Zéro à cinq ans</a:t>
          </a:r>
          <a:endParaRPr lang="fr-FR" sz="2000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Plus de 4 millions de bénéficiaires potentiels (22% de la population)</a:t>
          </a:r>
          <a:endParaRPr lang="fr-FR" sz="2000" kern="1200" dirty="0"/>
        </a:p>
      </dsp:txBody>
      <dsp:txXfrm rot="10800000">
        <a:off x="2123381" y="43130"/>
        <a:ext cx="5742879" cy="1482628"/>
      </dsp:txXfrm>
    </dsp:sp>
    <dsp:sp modelId="{7B04BBB1-FA11-4355-BF1C-839BA1BE2B86}">
      <dsp:nvSpPr>
        <dsp:cNvPr id="0" name=""/>
        <dsp:cNvSpPr/>
      </dsp:nvSpPr>
      <dsp:spPr>
        <a:xfrm>
          <a:off x="1171487" y="1353"/>
          <a:ext cx="1265908" cy="156618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67A0AC-97F4-4A54-AF5A-6B40B2BF7523}">
      <dsp:nvSpPr>
        <dsp:cNvPr id="0" name=""/>
        <dsp:cNvSpPr/>
      </dsp:nvSpPr>
      <dsp:spPr>
        <a:xfrm rot="10800000">
          <a:off x="1107245" y="1925426"/>
          <a:ext cx="7071907" cy="139279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8697" tIns="76200" rIns="142240" bIns="762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     Femmes enceintes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              </a:t>
          </a:r>
          <a:r>
            <a:rPr lang="fr-FR" sz="2000" kern="1200" dirty="0" smtClean="0"/>
            <a:t>900 000 CPN (accouchements)/20 000 </a:t>
          </a:r>
          <a:r>
            <a:rPr lang="fr-FR" sz="2000" kern="1200" dirty="0" smtClean="0"/>
            <a:t>	césariennes/an      </a:t>
          </a:r>
          <a:r>
            <a:rPr lang="fr-FR" sz="1100" kern="1200" dirty="0" smtClean="0"/>
            <a:t>		</a:t>
          </a:r>
          <a:r>
            <a:rPr lang="fr-FR" sz="4300" kern="1200" dirty="0" smtClean="0"/>
            <a:t>		</a:t>
          </a:r>
          <a:endParaRPr lang="fr-FR" sz="4300" kern="1200" dirty="0"/>
        </a:p>
      </dsp:txBody>
      <dsp:txXfrm rot="10800000">
        <a:off x="1455443" y="1925426"/>
        <a:ext cx="6723709" cy="1392791"/>
      </dsp:txXfrm>
    </dsp:sp>
    <dsp:sp modelId="{479D8A8E-469E-4726-ADB8-852BFF8A2D21}">
      <dsp:nvSpPr>
        <dsp:cNvPr id="0" name=""/>
        <dsp:cNvSpPr/>
      </dsp:nvSpPr>
      <dsp:spPr>
        <a:xfrm>
          <a:off x="848859" y="2022354"/>
          <a:ext cx="1598049" cy="119893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8C995A-79B5-47E5-B8E1-A5B1B1CB02F2}">
      <dsp:nvSpPr>
        <dsp:cNvPr id="0" name=""/>
        <dsp:cNvSpPr/>
      </dsp:nvSpPr>
      <dsp:spPr>
        <a:xfrm rot="10800000">
          <a:off x="1813556" y="3676109"/>
          <a:ext cx="6010102" cy="1893275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8697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500" kern="1200" dirty="0" smtClean="0"/>
            <a:t>25% de la population</a:t>
          </a:r>
        </a:p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Assurée contre le risque financier pour l’accès aux soins</a:t>
          </a:r>
        </a:p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Un grand pas vers l’atteinte des objectifs de la CSU, des ODD et l’amélioration du Capital Humain du Niger</a:t>
          </a:r>
          <a:endParaRPr lang="fr-FR" sz="1600" kern="1200" dirty="0">
            <a:solidFill>
              <a:schemeClr val="bg1"/>
            </a:solidFill>
          </a:endParaRPr>
        </a:p>
      </dsp:txBody>
      <dsp:txXfrm rot="10800000">
        <a:off x="2286875" y="3676109"/>
        <a:ext cx="5536783" cy="1893275"/>
      </dsp:txXfrm>
    </dsp:sp>
    <dsp:sp modelId="{C1EA53D4-EDA3-478A-8029-02C62DE43D85}">
      <dsp:nvSpPr>
        <dsp:cNvPr id="0" name=""/>
        <dsp:cNvSpPr/>
      </dsp:nvSpPr>
      <dsp:spPr>
        <a:xfrm>
          <a:off x="1214088" y="4023279"/>
          <a:ext cx="1198935" cy="119893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BB20F-0E50-4499-B27A-266679491A71}">
      <dsp:nvSpPr>
        <dsp:cNvPr id="0" name=""/>
        <dsp:cNvSpPr/>
      </dsp:nvSpPr>
      <dsp:spPr>
        <a:xfrm>
          <a:off x="852326" y="0"/>
          <a:ext cx="4562751" cy="456275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8BAC4-45B8-4F55-85CD-04D19EB663A7}">
      <dsp:nvSpPr>
        <dsp:cNvPr id="0" name=""/>
        <dsp:cNvSpPr/>
      </dsp:nvSpPr>
      <dsp:spPr>
        <a:xfrm>
          <a:off x="946848" y="646578"/>
          <a:ext cx="7339495" cy="28133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Mettre 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en œuvre une </a:t>
          </a:r>
          <a:r>
            <a:rPr lang="fr-FR" sz="2000" kern="12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structure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, que nous allons nommer provisoirement 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« Unité Technique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de Gestion de la Gratuité » (UTGG),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servant de 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mécanisme de Tiers-payant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qui fait de 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l’achat stratégique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des soins de santé à travers un </a:t>
          </a:r>
          <a:r>
            <a:rPr lang="fr-FR" sz="2000" kern="12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fonds d’achat des prestations et d’amélioration de leur qualité 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qu’elle gère directement par délégation</a:t>
          </a:r>
          <a:endParaRPr lang="fr-FR" sz="2000" kern="1200" dirty="0"/>
        </a:p>
      </dsp:txBody>
      <dsp:txXfrm>
        <a:off x="1084183" y="783913"/>
        <a:ext cx="7064825" cy="25386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BB20F-0E50-4499-B27A-266679491A71}">
      <dsp:nvSpPr>
        <dsp:cNvPr id="0" name=""/>
        <dsp:cNvSpPr/>
      </dsp:nvSpPr>
      <dsp:spPr>
        <a:xfrm>
          <a:off x="852326" y="0"/>
          <a:ext cx="4562751" cy="456275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8BAC4-45B8-4F55-85CD-04D19EB663A7}">
      <dsp:nvSpPr>
        <dsp:cNvPr id="0" name=""/>
        <dsp:cNvSpPr/>
      </dsp:nvSpPr>
      <dsp:spPr>
        <a:xfrm>
          <a:off x="946848" y="646578"/>
          <a:ext cx="7339495" cy="28133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Rattacher l’UTGG au Secrétaire Général du MSP</a:t>
          </a: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et 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la faire doter d’un mode de management ouvert sur les principes de bonne gouvernance, d’autonomie de gestion et de redevabilité</a:t>
          </a:r>
          <a:endParaRPr lang="fr-FR" sz="2000" kern="1200" dirty="0"/>
        </a:p>
      </dsp:txBody>
      <dsp:txXfrm>
        <a:off x="1084183" y="783913"/>
        <a:ext cx="7064825" cy="253864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BB20F-0E50-4499-B27A-266679491A71}">
      <dsp:nvSpPr>
        <dsp:cNvPr id="0" name=""/>
        <dsp:cNvSpPr/>
      </dsp:nvSpPr>
      <dsp:spPr>
        <a:xfrm>
          <a:off x="852326" y="0"/>
          <a:ext cx="4562751" cy="456275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8BAC4-45B8-4F55-85CD-04D19EB663A7}">
      <dsp:nvSpPr>
        <dsp:cNvPr id="0" name=""/>
        <dsp:cNvSpPr/>
      </dsp:nvSpPr>
      <dsp:spPr>
        <a:xfrm>
          <a:off x="946848" y="646578"/>
          <a:ext cx="7339495" cy="28133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Faire en sorte 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que l’Etat et les </a:t>
          </a:r>
          <a:r>
            <a:rPr lang="fr-FR" sz="2000" b="1" kern="1200" dirty="0" err="1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PTFs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 renouvellent leur engagement et leur appui financier et technique pour garantir l’équilibre financier du dispositif entre ses recettes (contribution de l’Etat et des </a:t>
          </a:r>
          <a:r>
            <a:rPr lang="fr-FR" sz="2000" b="1" kern="1200" dirty="0" err="1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PTFs</a:t>
          </a:r>
          <a:r>
            <a:rPr lang="fr-FR" sz="2000" b="1" kern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rPr>
            <a:t>) et ses dépenses techniques et de gestion et accompagner sa mutation, dans le cadre de la CSU, vers une Agence Nationale de la couverture maladie universelle</a:t>
          </a:r>
          <a:endParaRPr lang="fr-FR" sz="2000" kern="1200" dirty="0"/>
        </a:p>
      </dsp:txBody>
      <dsp:txXfrm>
        <a:off x="1084183" y="783913"/>
        <a:ext cx="7064825" cy="25386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5750E-0F0D-43BC-A32C-5079E762A279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D75A7-89FA-4901-BFE5-236230417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624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72DD-45F0-4B0F-94EF-1D0C769D28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1003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72DD-45F0-4B0F-94EF-1D0C769D28DF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52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72DD-45F0-4B0F-94EF-1D0C769D28DF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95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72DD-45F0-4B0F-94EF-1D0C769D28DF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95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72DD-45F0-4B0F-94EF-1D0C769D28DF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95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72DD-45F0-4B0F-94EF-1D0C769D28DF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272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15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14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9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73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6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23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76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14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13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74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24F8-2B0E-4B23-AC62-5C49201A325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94892-C2CC-4295-901B-86023B4F18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64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Refonte de la gratuité</a:t>
            </a:r>
            <a:br>
              <a:rPr lang="fr-FR" dirty="0" smtClean="0"/>
            </a:br>
            <a:r>
              <a:rPr lang="fr-FR" dirty="0" smtClean="0"/>
              <a:t>Niger 2021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Cadrage de la seconde rencontre des experts</a:t>
            </a:r>
          </a:p>
          <a:p>
            <a:pPr algn="r"/>
            <a:r>
              <a:rPr lang="fr-FR" dirty="0" err="1" smtClean="0"/>
              <a:t>Bouchaïb</a:t>
            </a:r>
            <a:r>
              <a:rPr lang="fr-FR" dirty="0" smtClean="0"/>
              <a:t> MOURJANE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44005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68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980727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algn="ctr"/>
            <a:r>
              <a:rPr lang="fr-FR" sz="3200" dirty="0" smtClean="0"/>
              <a:t>Champ et modalités d’application de la gratuité</a:t>
            </a:r>
            <a:br>
              <a:rPr lang="fr-FR" sz="3200" dirty="0" smtClean="0"/>
            </a:br>
            <a:r>
              <a:rPr lang="fr-FR" sz="3200" dirty="0"/>
              <a:t>Population ciblée</a:t>
            </a:r>
            <a:endParaRPr lang="fr-FR" sz="3200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600634"/>
              </p:ext>
            </p:extLst>
          </p:nvPr>
        </p:nvGraphicFramePr>
        <p:xfrm>
          <a:off x="106252" y="1052736"/>
          <a:ext cx="9037748" cy="557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D8F0D-A42D-475F-989C-47BD9D891CF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70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500" y="274638"/>
            <a:ext cx="8770074" cy="922114"/>
          </a:xfr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3200" dirty="0"/>
              <a:t>Rappel sur la tarification selon le manuel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74" y="1248641"/>
            <a:ext cx="8763000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24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3200" dirty="0"/>
              <a:t>Enseignements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Opportunité de revoir éventuellement:</a:t>
            </a:r>
          </a:p>
          <a:p>
            <a:pPr lvl="1"/>
            <a:r>
              <a:rPr lang="fr-FR" dirty="0" smtClean="0"/>
              <a:t> le panier</a:t>
            </a:r>
          </a:p>
          <a:p>
            <a:pPr lvl="1"/>
            <a:r>
              <a:rPr lang="fr-FR" dirty="0" smtClean="0"/>
              <a:t> la tarification</a:t>
            </a:r>
          </a:p>
          <a:p>
            <a:pPr marL="457200" lvl="1" indent="0">
              <a:buNone/>
            </a:pPr>
            <a:endParaRPr lang="fr-FR" dirty="0" smtClean="0"/>
          </a:p>
          <a:p>
            <a:r>
              <a:rPr lang="fr-FR" dirty="0" smtClean="0"/>
              <a:t>Dans le cadre de la refonte s’assurer que :</a:t>
            </a:r>
          </a:p>
          <a:p>
            <a:pPr lvl="1"/>
            <a:r>
              <a:rPr lang="fr-FR" dirty="0" smtClean="0"/>
              <a:t>On a des référentiels règlementaires</a:t>
            </a:r>
          </a:p>
          <a:p>
            <a:pPr lvl="1"/>
            <a:r>
              <a:rPr lang="fr-FR" dirty="0" smtClean="0"/>
              <a:t>Ces référentiels sont connus et les personnes concernées sont formées dessus</a:t>
            </a:r>
          </a:p>
          <a:p>
            <a:pPr lvl="1"/>
            <a:endParaRPr lang="fr-FR" dirty="0" smtClean="0"/>
          </a:p>
          <a:p>
            <a:pPr lvl="1">
              <a:buFont typeface="Symbol"/>
              <a:buChar char="Þ"/>
            </a:pPr>
            <a:r>
              <a:rPr lang="fr-FR" dirty="0" smtClean="0"/>
              <a:t>Travail qui sera réalisé par la Cellule </a:t>
            </a:r>
          </a:p>
          <a:p>
            <a:pPr lvl="1">
              <a:buFont typeface="Symbol"/>
              <a:buChar char="Þ"/>
            </a:pPr>
            <a:r>
              <a:rPr lang="fr-FR" dirty="0" smtClean="0"/>
              <a:t>Urgence à créer la Cellule pour redémarrer en 2021?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531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1"/>
            <a:ext cx="9143999" cy="785610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algn="ctr"/>
            <a:r>
              <a:rPr lang="fr-FR" sz="2800" dirty="0" smtClean="0"/>
              <a:t>Le système ne répond pas aux attentes du Ministère de la Santé (financement) et du Ministère des Finances (contrôle)</a:t>
            </a:r>
            <a:endParaRPr lang="fr-FR" sz="1800" dirty="0">
              <a:solidFill>
                <a:srgbClr val="0070C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/>
          </p:nvPr>
        </p:nvGraphicFramePr>
        <p:xfrm>
          <a:off x="27001" y="785612"/>
          <a:ext cx="9116999" cy="557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D8F0D-A42D-475F-989C-47BD9D891CF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rme automatique 2"/>
          <p:cNvSpPr txBox="1">
            <a:spLocks noChangeArrowheads="1"/>
          </p:cNvSpPr>
          <p:nvPr/>
        </p:nvSpPr>
        <p:spPr bwMode="auto">
          <a:xfrm>
            <a:off x="0" y="1153551"/>
            <a:ext cx="9143999" cy="731520"/>
          </a:xfrm>
          <a:prstGeom prst="roundRect">
            <a:avLst>
              <a:gd name="adj" fmla="val 13032"/>
            </a:avLst>
          </a:prstGeom>
          <a:solidFill>
            <a:srgbClr val="5B9BD5"/>
          </a:solidFill>
          <a:extLst/>
        </p:spPr>
        <p:txBody>
          <a:bodyPr rot="0" vert="horz" wrap="square" lIns="68580" tIns="34290" rIns="68580" bIns="34290" rtlCol="0" anchor="b" anchorCtr="0" upright="1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ct val="115000"/>
              </a:lnSpc>
              <a:spcBef>
                <a:spcPts val="0"/>
              </a:spcBef>
              <a:buClrTx/>
              <a:buSzTx/>
              <a:defRPr/>
            </a:pPr>
            <a:endParaRPr lang="fr-FR" sz="825" kern="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defTabSz="685800">
              <a:lnSpc>
                <a:spcPct val="115000"/>
              </a:lnSpc>
              <a:spcBef>
                <a:spcPts val="0"/>
              </a:spcBef>
              <a:buClrTx/>
              <a:buSzTx/>
              <a:buFont typeface="Wingdings 3" charset="2"/>
              <a:buNone/>
              <a:defRPr/>
            </a:pP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Essoufflement  et ralentissement de l’effort de remboursement des soins déclarés face à l’absence d’une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maîtrise médicalisée des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dépenses (contrôle technique)</a:t>
            </a: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0612" y="2448001"/>
            <a:ext cx="8212121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entury Gothic" panose="020B0502020202020204"/>
              </a:rPr>
              <a:t>Pendant une décennie (2007/2016): les FOSA ont facturé en 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moyenne </a:t>
            </a:r>
            <a:r>
              <a:rPr lang="fr-FR" b="1" dirty="0" smtClean="0">
                <a:solidFill>
                  <a:prstClr val="black"/>
                </a:solidFill>
                <a:latin typeface="Century Gothic" panose="020B0502020202020204"/>
              </a:rPr>
              <a:t>7,2 Milliards 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de FCFA/an  et l’Etat en a remboursé en moyenne </a:t>
            </a:r>
            <a:r>
              <a:rPr lang="fr-FR" b="1" dirty="0" smtClean="0">
                <a:solidFill>
                  <a:prstClr val="black"/>
                </a:solidFill>
                <a:latin typeface="Century Gothic" panose="020B0502020202020204"/>
              </a:rPr>
              <a:t>5,4 Milliards 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de FCFA, soit 75% du montant facturé</a:t>
            </a:r>
            <a:endParaRPr lang="fr-FR" dirty="0">
              <a:solidFill>
                <a:prstClr val="black"/>
              </a:solidFill>
              <a:latin typeface="Century Gothic" panose="020B0502020202020204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0612" y="3744000"/>
            <a:ext cx="832817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Pendant les  trois dernières années (2017/2019): les FOSA ont facturé en moyenne</a:t>
            </a:r>
            <a:r>
              <a:rPr lang="fr-FR" b="1" dirty="0" smtClean="0">
                <a:solidFill>
                  <a:prstClr val="black"/>
                </a:solidFill>
                <a:latin typeface="Century Gothic" panose="020B0502020202020204"/>
              </a:rPr>
              <a:t> 7 Milliards 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de FCFA/an et l’Etat en a remboursé en moyenne </a:t>
            </a:r>
            <a:r>
              <a:rPr lang="fr-FR" b="1" dirty="0" smtClean="0">
                <a:solidFill>
                  <a:prstClr val="black"/>
                </a:solidFill>
                <a:latin typeface="Century Gothic" panose="020B0502020202020204"/>
              </a:rPr>
              <a:t>0,5 Milliard 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de FCFA/an, soit 7% du montant global facturé</a:t>
            </a:r>
            <a:endParaRPr lang="fr-FR" dirty="0">
              <a:solidFill>
                <a:prstClr val="black"/>
              </a:solidFill>
              <a:latin typeface="Century Gothic" panose="020B0502020202020204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0612" y="5364000"/>
            <a:ext cx="821212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A fin 2019, un stock global de factures en instance de paiement estimé à </a:t>
            </a:r>
            <a:r>
              <a:rPr lang="fr-FR" b="1" dirty="0" smtClean="0">
                <a:solidFill>
                  <a:prstClr val="black"/>
                </a:solidFill>
                <a:latin typeface="Century Gothic" panose="020B0502020202020204"/>
              </a:rPr>
              <a:t>55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 </a:t>
            </a:r>
            <a:r>
              <a:rPr lang="fr-FR" b="1" dirty="0" smtClean="0">
                <a:solidFill>
                  <a:prstClr val="black"/>
                </a:solidFill>
                <a:latin typeface="Century Gothic" panose="020B0502020202020204"/>
              </a:rPr>
              <a:t>Milliards</a:t>
            </a:r>
            <a:r>
              <a:rPr lang="fr-FR" dirty="0" smtClean="0">
                <a:solidFill>
                  <a:prstClr val="black"/>
                </a:solidFill>
                <a:latin typeface="Century Gothic" panose="020B0502020202020204"/>
              </a:rPr>
              <a:t> de FCFA !</a:t>
            </a:r>
            <a:endParaRPr lang="fr-FR" dirty="0">
              <a:solidFill>
                <a:prstClr val="black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41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5328" y="0"/>
            <a:ext cx="9143999" cy="849686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fr-FR" sz="2400" dirty="0" smtClean="0"/>
              <a:t>La volonté de passer de l’achat  « passif » à un achat « stratégique » des soins de </a:t>
            </a:r>
            <a:r>
              <a:rPr lang="fr-FR" sz="2400" dirty="0" smtClean="0"/>
              <a:t>santé</a:t>
            </a:r>
            <a:endParaRPr lang="fr-FR" sz="2000" dirty="0">
              <a:solidFill>
                <a:srgbClr val="0070C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449297"/>
              </p:ext>
            </p:extLst>
          </p:nvPr>
        </p:nvGraphicFramePr>
        <p:xfrm>
          <a:off x="27001" y="785612"/>
          <a:ext cx="9116999" cy="557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D8F0D-A42D-475F-989C-47BD9D891CF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rme automatique 2"/>
          <p:cNvSpPr txBox="1">
            <a:spLocks noChangeArrowheads="1"/>
          </p:cNvSpPr>
          <p:nvPr/>
        </p:nvSpPr>
        <p:spPr bwMode="auto">
          <a:xfrm>
            <a:off x="-5328" y="849687"/>
            <a:ext cx="9149327" cy="520505"/>
          </a:xfrm>
          <a:prstGeom prst="roundRect">
            <a:avLst>
              <a:gd name="adj" fmla="val 13032"/>
            </a:avLst>
          </a:prstGeom>
          <a:solidFill>
            <a:srgbClr val="5B9BD5"/>
          </a:solidFill>
          <a:extLst/>
        </p:spPr>
        <p:txBody>
          <a:bodyPr rot="0" vert="horz" wrap="square" lIns="68580" tIns="34290" rIns="68580" bIns="34290" rtlCol="0" anchor="b" anchorCtr="0" upright="1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lnSpc>
                <a:spcPct val="115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 formule proposée ( 1</a:t>
            </a:r>
            <a:r>
              <a:rPr lang="fr-FR" sz="2000" b="1" kern="0" baseline="30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ère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rencontre des experts pour la refonte de la gratuité)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732649" y="2405575"/>
            <a:ext cx="381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745062471"/>
              </p:ext>
            </p:extLst>
          </p:nvPr>
        </p:nvGraphicFramePr>
        <p:xfrm>
          <a:off x="0" y="1772816"/>
          <a:ext cx="9138671" cy="456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350498" y="5627079"/>
            <a:ext cx="520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 </a:t>
            </a:r>
            <a:r>
              <a:rPr lang="fr-FR" sz="2800" dirty="0" smtClean="0">
                <a:solidFill>
                  <a:schemeClr val="accent2">
                    <a:lumMod val="75000"/>
                  </a:schemeClr>
                </a:solidFill>
              </a:rPr>
              <a:t>projet du nouveau dispositif</a:t>
            </a:r>
            <a:endParaRPr lang="fr-F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5328" y="0"/>
            <a:ext cx="9143999" cy="849686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fr-FR" sz="2400" dirty="0" smtClean="0"/>
              <a:t>La volonté de passer de l’achat  « passif » à un achat « stratégique » des soins de </a:t>
            </a:r>
            <a:r>
              <a:rPr lang="fr-FR" sz="2400" dirty="0" smtClean="0"/>
              <a:t>santé</a:t>
            </a:r>
            <a:endParaRPr lang="fr-FR" sz="2000" dirty="0">
              <a:solidFill>
                <a:srgbClr val="0070C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821142"/>
              </p:ext>
            </p:extLst>
          </p:nvPr>
        </p:nvGraphicFramePr>
        <p:xfrm>
          <a:off x="27001" y="785612"/>
          <a:ext cx="9116999" cy="557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D8F0D-A42D-475F-989C-47BD9D891CF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rme automatique 2"/>
          <p:cNvSpPr txBox="1">
            <a:spLocks noChangeArrowheads="1"/>
          </p:cNvSpPr>
          <p:nvPr/>
        </p:nvSpPr>
        <p:spPr bwMode="auto">
          <a:xfrm>
            <a:off x="-5328" y="849687"/>
            <a:ext cx="9149327" cy="520505"/>
          </a:xfrm>
          <a:prstGeom prst="roundRect">
            <a:avLst>
              <a:gd name="adj" fmla="val 13032"/>
            </a:avLst>
          </a:prstGeom>
          <a:solidFill>
            <a:srgbClr val="5B9BD5"/>
          </a:solidFill>
          <a:extLst/>
        </p:spPr>
        <p:txBody>
          <a:bodyPr rot="0" vert="horz" wrap="square" lIns="68580" tIns="34290" rIns="68580" bIns="34290" rtlCol="0" anchor="b" anchorCtr="0" upright="1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lnSpc>
                <a:spcPct val="115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 formule proposée ( 1</a:t>
            </a:r>
            <a:r>
              <a:rPr lang="fr-FR" sz="2000" b="1" kern="0" baseline="30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ère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rencontre des experts pour la refonte de la gratuité)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732649" y="2405575"/>
            <a:ext cx="381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455504636"/>
              </p:ext>
            </p:extLst>
          </p:nvPr>
        </p:nvGraphicFramePr>
        <p:xfrm>
          <a:off x="0" y="1772816"/>
          <a:ext cx="9138671" cy="456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350498" y="5627079"/>
            <a:ext cx="520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 </a:t>
            </a:r>
            <a:r>
              <a:rPr lang="fr-FR" sz="2800" dirty="0" smtClean="0">
                <a:solidFill>
                  <a:schemeClr val="accent2">
                    <a:lumMod val="75000"/>
                  </a:schemeClr>
                </a:solidFill>
              </a:rPr>
              <a:t>projet du nouveau dispositif</a:t>
            </a:r>
            <a:endParaRPr lang="fr-F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10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5328" y="0"/>
            <a:ext cx="9143999" cy="849686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fr-FR" sz="2400" dirty="0" smtClean="0"/>
              <a:t>La volonté de passer de l’achat  « passif » à un achat « stratégique » des soins de </a:t>
            </a:r>
            <a:r>
              <a:rPr lang="fr-FR" sz="2400" dirty="0" smtClean="0"/>
              <a:t>santé</a:t>
            </a:r>
            <a:endParaRPr lang="fr-FR" sz="2000" dirty="0">
              <a:solidFill>
                <a:srgbClr val="0070C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0289422"/>
              </p:ext>
            </p:extLst>
          </p:nvPr>
        </p:nvGraphicFramePr>
        <p:xfrm>
          <a:off x="27001" y="785612"/>
          <a:ext cx="9116999" cy="557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D8F0D-A42D-475F-989C-47BD9D891CF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rme automatique 2"/>
          <p:cNvSpPr txBox="1">
            <a:spLocks noChangeArrowheads="1"/>
          </p:cNvSpPr>
          <p:nvPr/>
        </p:nvSpPr>
        <p:spPr bwMode="auto">
          <a:xfrm>
            <a:off x="-5328" y="849687"/>
            <a:ext cx="9149327" cy="520505"/>
          </a:xfrm>
          <a:prstGeom prst="roundRect">
            <a:avLst>
              <a:gd name="adj" fmla="val 13032"/>
            </a:avLst>
          </a:prstGeom>
          <a:solidFill>
            <a:srgbClr val="5B9BD5"/>
          </a:solidFill>
          <a:extLst/>
        </p:spPr>
        <p:txBody>
          <a:bodyPr rot="0" vert="horz" wrap="square" lIns="68580" tIns="34290" rIns="68580" bIns="34290" rtlCol="0" anchor="b" anchorCtr="0" upright="1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lnSpc>
                <a:spcPct val="115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 formule proposée ( 1</a:t>
            </a:r>
            <a:r>
              <a:rPr lang="fr-FR" sz="2000" b="1" kern="0" baseline="30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ère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rencontre des experts pour la refonte de la gratuité)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732649" y="2405575"/>
            <a:ext cx="381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4124138264"/>
              </p:ext>
            </p:extLst>
          </p:nvPr>
        </p:nvGraphicFramePr>
        <p:xfrm>
          <a:off x="0" y="1772816"/>
          <a:ext cx="9138671" cy="456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350498" y="5627079"/>
            <a:ext cx="520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 </a:t>
            </a:r>
            <a:r>
              <a:rPr lang="fr-FR" sz="2800" dirty="0" smtClean="0">
                <a:solidFill>
                  <a:schemeClr val="accent2">
                    <a:lumMod val="75000"/>
                  </a:schemeClr>
                </a:solidFill>
              </a:rPr>
              <a:t>projet du nouveau dispositif</a:t>
            </a:r>
            <a:endParaRPr lang="fr-F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5328" y="0"/>
            <a:ext cx="9143999" cy="849686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fr-FR" sz="2400" dirty="0" smtClean="0"/>
              <a:t>Vers un nouveau dispositif de tiers-payant reposant sur 3 piliers d’un même </a:t>
            </a:r>
            <a:r>
              <a:rPr lang="fr-FR" sz="2400" dirty="0" smtClean="0"/>
              <a:t>édifice</a:t>
            </a:r>
            <a:endParaRPr lang="fr-FR" sz="2000" dirty="0">
              <a:solidFill>
                <a:srgbClr val="0070C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420141"/>
              </p:ext>
            </p:extLst>
          </p:nvPr>
        </p:nvGraphicFramePr>
        <p:xfrm>
          <a:off x="27001" y="785612"/>
          <a:ext cx="9116999" cy="557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D8F0D-A42D-475F-989C-47BD9D891CF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732649" y="2405575"/>
            <a:ext cx="381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Triangle isocèle 5"/>
          <p:cNvSpPr/>
          <p:nvPr/>
        </p:nvSpPr>
        <p:spPr>
          <a:xfrm>
            <a:off x="827584" y="867131"/>
            <a:ext cx="7776864" cy="1337733"/>
          </a:xfrm>
          <a:prstGeom prst="triangle">
            <a:avLst>
              <a:gd name="adj" fmla="val 49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827584" y="2222714"/>
            <a:ext cx="2350935" cy="4302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Professionnalisation </a:t>
            </a:r>
            <a:r>
              <a:rPr lang="fr-FR" dirty="0" smtClean="0">
                <a:solidFill>
                  <a:srgbClr val="FFFF00"/>
                </a:solidFill>
              </a:rPr>
              <a:t>technique</a:t>
            </a:r>
            <a:endParaRPr lang="fr-FR" dirty="0" smtClean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48559" y="2222714"/>
            <a:ext cx="2350935" cy="4302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Autonomie de gestion</a:t>
            </a:r>
            <a:endParaRPr lang="fr-FR" dirty="0" smtClean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59696" y="2222714"/>
            <a:ext cx="2347843" cy="4302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dirty="0" smtClean="0">
                <a:solidFill>
                  <a:srgbClr val="FFFF00"/>
                </a:solidFill>
              </a:rPr>
              <a:t>Financement pérenne et </a:t>
            </a:r>
            <a:r>
              <a:rPr lang="fr-FR" dirty="0" smtClean="0">
                <a:solidFill>
                  <a:srgbClr val="FFFF00"/>
                </a:solidFill>
              </a:rPr>
              <a:t>optimisé</a:t>
            </a:r>
            <a:endParaRPr lang="fr-FR" dirty="0" smtClean="0">
              <a:solidFill>
                <a:srgbClr val="FFFF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27583" y="3051697"/>
            <a:ext cx="235093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(1) Données financières et dysfonctionnements du remboursement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5079589" y="2898334"/>
            <a:ext cx="235093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(2) Conditions et circuit de paiement 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259696" y="3717031"/>
            <a:ext cx="235093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(3) Une idée des dépenses en prestations maladies 2021 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648559" y="3855530"/>
            <a:ext cx="235093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(4) Dispositions règlementaires pour une cellule autonome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827582" y="4581128"/>
            <a:ext cx="235093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(5) Les contours d’une collaboration avec le Fonds Commun Santé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2096706" y="5879013"/>
            <a:ext cx="593167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(6) Gouvernance et fonction d'achat de la cellule de gestion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791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sz="4400" dirty="0" smtClean="0"/>
              <a:t>Je vous remercie !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56732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564</Words>
  <Application>Microsoft Office PowerPoint</Application>
  <PresentationFormat>Affichage à l'écran (4:3)</PresentationFormat>
  <Paragraphs>67</Paragraphs>
  <Slides>10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Refonte de la gratuité Niger 2021</vt:lpstr>
      <vt:lpstr>Champ et modalités d’application de la gratuité Population ciblée</vt:lpstr>
      <vt:lpstr>Rappel sur la tarification selon le manuel</vt:lpstr>
      <vt:lpstr>Enseignements</vt:lpstr>
      <vt:lpstr>Le système ne répond pas aux attentes du Ministère de la Santé (financement) et du Ministère des Finances (contrôle)</vt:lpstr>
      <vt:lpstr>La volonté de passer de l’achat  « passif » à un achat « stratégique » des soins de santé</vt:lpstr>
      <vt:lpstr>La volonté de passer de l’achat  « passif » à un achat « stratégique » des soins de santé</vt:lpstr>
      <vt:lpstr>La volonté de passer de l’achat  « passif » à un achat « stratégique » des soins de santé</vt:lpstr>
      <vt:lpstr>Vers un nouveau dispositif de tiers-payant reposant sur 3 piliers d’un même édifice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Bigeard, Mr Alexis - bf</dc:creator>
  <cp:lastModifiedBy>Bigeard, Mr Alexis - bf</cp:lastModifiedBy>
  <cp:revision>6</cp:revision>
  <dcterms:created xsi:type="dcterms:W3CDTF">2020-02-11T12:47:38Z</dcterms:created>
  <dcterms:modified xsi:type="dcterms:W3CDTF">2020-02-11T15:07:45Z</dcterms:modified>
</cp:coreProperties>
</file>