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6F30B-099A-496D-94B4-0B7BA5FD8999}" type="datetimeFigureOut">
              <a:rPr lang="fr-FR" smtClean="0"/>
              <a:t>12/09/2017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7C3-B537-453E-9352-4F29D66F5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67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6F30B-099A-496D-94B4-0B7BA5FD8999}" type="datetimeFigureOut">
              <a:rPr lang="fr-FR" smtClean="0"/>
              <a:t>12/09/2017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7C3-B537-453E-9352-4F29D66F5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629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6F30B-099A-496D-94B4-0B7BA5FD8999}" type="datetimeFigureOut">
              <a:rPr lang="fr-FR" smtClean="0"/>
              <a:t>12/09/2017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7C3-B537-453E-9352-4F29D66F5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6312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6F30B-099A-496D-94B4-0B7BA5FD8999}" type="datetimeFigureOut">
              <a:rPr lang="fr-FR" smtClean="0"/>
              <a:t>12/09/2017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7C3-B537-453E-9352-4F29D66F5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9651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6F30B-099A-496D-94B4-0B7BA5FD8999}" type="datetimeFigureOut">
              <a:rPr lang="fr-FR" smtClean="0"/>
              <a:t>12/09/2017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7C3-B537-453E-9352-4F29D66F5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1543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6F30B-099A-496D-94B4-0B7BA5FD8999}" type="datetimeFigureOut">
              <a:rPr lang="fr-FR" smtClean="0"/>
              <a:t>12/09/2017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7C3-B537-453E-9352-4F29D66F5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4575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6F30B-099A-496D-94B4-0B7BA5FD8999}" type="datetimeFigureOut">
              <a:rPr lang="fr-FR" smtClean="0"/>
              <a:t>12/09/2017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7C3-B537-453E-9352-4F29D66F5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175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6F30B-099A-496D-94B4-0B7BA5FD8999}" type="datetimeFigureOut">
              <a:rPr lang="fr-FR" smtClean="0"/>
              <a:t>12/09/2017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7C3-B537-453E-9352-4F29D66F5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299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6F30B-099A-496D-94B4-0B7BA5FD8999}" type="datetimeFigureOut">
              <a:rPr lang="fr-FR" smtClean="0"/>
              <a:t>12/09/2017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7C3-B537-453E-9352-4F29D66F5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442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6F30B-099A-496D-94B4-0B7BA5FD8999}" type="datetimeFigureOut">
              <a:rPr lang="fr-FR" smtClean="0"/>
              <a:t>12/09/2017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7C3-B537-453E-9352-4F29D66F5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1331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6F30B-099A-496D-94B4-0B7BA5FD8999}" type="datetimeFigureOut">
              <a:rPr lang="fr-FR" smtClean="0"/>
              <a:t>12/09/2017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67C3-B537-453E-9352-4F29D66F5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3184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45798" y="857252"/>
            <a:ext cx="8643871" cy="5268913"/>
          </a:xfrm>
        </p:spPr>
        <p:txBody>
          <a:bodyPr/>
          <a:lstStyle>
            <a:lvl1pPr marL="342900" indent="-342900">
              <a:buClr>
                <a:srgbClr val="00B2A9"/>
              </a:buClr>
              <a:buFont typeface="Wingdings" panose="05000000000000000000" pitchFamily="2" charset="2"/>
              <a:buChar char="§"/>
              <a:defRPr sz="2800" b="1">
                <a:solidFill>
                  <a:srgbClr val="696158"/>
                </a:solidFill>
                <a:latin typeface="+mj-lt"/>
                <a:cs typeface="Arial"/>
              </a:defRPr>
            </a:lvl1pPr>
            <a:lvl2pPr marL="742950" indent="-285750">
              <a:buClr>
                <a:srgbClr val="00B2A9"/>
              </a:buClr>
              <a:buFont typeface="Courier New" panose="02070309020205020404" pitchFamily="49" charset="0"/>
              <a:buChar char="-"/>
              <a:defRPr sz="2600">
                <a:solidFill>
                  <a:srgbClr val="696158"/>
                </a:solidFill>
                <a:latin typeface="+mj-lt"/>
                <a:cs typeface="Arial"/>
              </a:defRPr>
            </a:lvl2pPr>
            <a:lvl3pPr marL="1143000" indent="-228600">
              <a:buClr>
                <a:srgbClr val="00B2A9"/>
              </a:buClr>
              <a:buFont typeface="Arial" panose="020B0604020202020204" pitchFamily="34" charset="0"/>
              <a:buChar char="▫"/>
              <a:defRPr>
                <a:solidFill>
                  <a:srgbClr val="696158"/>
                </a:solidFill>
                <a:latin typeface="+mj-lt"/>
                <a:cs typeface="Arial"/>
              </a:defRPr>
            </a:lvl3pPr>
            <a:lvl4pPr marL="1600200" indent="-228600">
              <a:buClr>
                <a:srgbClr val="00B2A9"/>
              </a:buClr>
              <a:buFont typeface="Courier New" panose="02070309020205020404" pitchFamily="49" charset="0"/>
              <a:buChar char="-"/>
              <a:defRPr sz="2200">
                <a:solidFill>
                  <a:srgbClr val="696158"/>
                </a:solidFill>
                <a:latin typeface="+mj-lt"/>
                <a:cs typeface="Arial"/>
              </a:defRPr>
            </a:lvl4pPr>
            <a:lvl5pPr marL="2057400" indent="-228600">
              <a:buClr>
                <a:srgbClr val="00B2A9"/>
              </a:buClr>
              <a:buFont typeface="Wingdings" panose="05000000000000000000" pitchFamily="2" charset="2"/>
              <a:buChar char="Ø"/>
              <a:defRPr>
                <a:solidFill>
                  <a:srgbClr val="696158"/>
                </a:solidFill>
                <a:latin typeface="+mj-lt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5801" y="6462637"/>
            <a:ext cx="21336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fld id="{54F35883-D328-BB47-9BAC-D95ED3694F27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6734" y="94777"/>
            <a:ext cx="8772935" cy="426003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rgbClr val="01A19A"/>
                </a:solidFill>
                <a:latin typeface="+mj-lt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7414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6F30B-099A-496D-94B4-0B7BA5FD8999}" type="datetimeFigureOut">
              <a:rPr lang="fr-FR" smtClean="0"/>
              <a:t>12/09/2017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067C3-B537-453E-9352-4F29D66F5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8486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5798" y="857252"/>
            <a:ext cx="8643871" cy="5605385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Latest updates</a:t>
            </a:r>
          </a:p>
          <a:p>
            <a:pPr lvl="1"/>
            <a:r>
              <a:rPr lang="en-US" dirty="0"/>
              <a:t>IC finalized; discussed with all partners, links closely to the national plan (Plan National de Development de </a:t>
            </a:r>
            <a:r>
              <a:rPr lang="en-US" dirty="0" err="1"/>
              <a:t>Sante</a:t>
            </a:r>
            <a:r>
              <a:rPr lang="en-US" dirty="0"/>
              <a:t>/PNDS); prioritizes basic package of services with realistic goals; will be validated July 7th</a:t>
            </a:r>
          </a:p>
          <a:p>
            <a:pPr lvl="1"/>
            <a:r>
              <a:rPr lang="en-US" dirty="0"/>
              <a:t>Funding gap of US$21m for four priority regions</a:t>
            </a:r>
          </a:p>
          <a:p>
            <a:pPr lvl="1"/>
            <a:r>
              <a:rPr lang="en-US" dirty="0"/>
              <a:t>Key priority for GFF investment is strengthening institutional capacity for health care financing and links to budgeting/planning for service delivery</a:t>
            </a:r>
          </a:p>
          <a:p>
            <a:r>
              <a:rPr lang="en-US" dirty="0"/>
              <a:t>Key opportunities</a:t>
            </a:r>
          </a:p>
          <a:p>
            <a:pPr lvl="1"/>
            <a:r>
              <a:rPr lang="en-US" dirty="0"/>
              <a:t>Government committed to increase share of budget to health by 1pp a year. IC can be used to advocate for spending additional budget on RMNCAH</a:t>
            </a:r>
          </a:p>
          <a:p>
            <a:pPr lvl="1"/>
            <a:r>
              <a:rPr lang="en-US" dirty="0"/>
              <a:t>Partners (GF, GAVI) committed to establishing joint implementation unit; GFF will support</a:t>
            </a:r>
          </a:p>
          <a:p>
            <a:pPr lvl="1"/>
            <a:r>
              <a:rPr lang="en-US" dirty="0"/>
              <a:t>USAID (Health Finance Governance/HFG) and EU collaborated on institutional assessment and strengthening of PFM and HF; HFG will stop 2018. GFF investment can ensure continuity of some activities</a:t>
            </a:r>
          </a:p>
          <a:p>
            <a:pPr lvl="1"/>
            <a:r>
              <a:rPr lang="en-US" dirty="0"/>
              <a:t>CRVS: GFF TA could be used to leverage investments for health from an ID4D grant (of approx. US$40m)</a:t>
            </a:r>
          </a:p>
          <a:p>
            <a:r>
              <a:rPr lang="en-US" dirty="0"/>
              <a:t>Key risks/challenges</a:t>
            </a:r>
          </a:p>
          <a:p>
            <a:pPr lvl="1"/>
            <a:r>
              <a:rPr lang="en-US" dirty="0"/>
              <a:t>Weak governance, limited GFF TF resources, no in-country Bank health position </a:t>
            </a:r>
          </a:p>
          <a:p>
            <a:r>
              <a:rPr lang="en-US" dirty="0"/>
              <a:t>Next steps</a:t>
            </a:r>
          </a:p>
          <a:p>
            <a:pPr lvl="1"/>
            <a:r>
              <a:rPr lang="en-US" dirty="0"/>
              <a:t>Conduct detailed resource mapping and tracking -&gt; develop specific priorities for IC</a:t>
            </a:r>
          </a:p>
          <a:p>
            <a:pPr lvl="1"/>
            <a:r>
              <a:rPr lang="en-US" dirty="0"/>
              <a:t>Start HFSA process </a:t>
            </a:r>
          </a:p>
          <a:p>
            <a:pPr lvl="1"/>
            <a:r>
              <a:rPr lang="en-US" dirty="0"/>
              <a:t>Prepare WB project</a:t>
            </a:r>
          </a:p>
          <a:p>
            <a:pPr lvl="1"/>
            <a:r>
              <a:rPr lang="en-US" dirty="0"/>
              <a:t>Set-up joint implementation unit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35883-D328-BB47-9BAC-D95ED3694F27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Guinea: recent developments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809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Country platform</a:t>
            </a:r>
          </a:p>
          <a:p>
            <a:pPr lvl="1"/>
            <a:r>
              <a:rPr lang="en-US" dirty="0"/>
              <a:t>Using inter-sectoral Health Sector Coordination Committee as GFF Country Platform, with core GFF working group from “Bureau de </a:t>
            </a:r>
            <a:r>
              <a:rPr lang="en-US" dirty="0" err="1"/>
              <a:t>Str</a:t>
            </a:r>
            <a:r>
              <a:rPr lang="fr-FR" dirty="0" err="1"/>
              <a:t>atégie</a:t>
            </a:r>
            <a:r>
              <a:rPr lang="fr-FR" dirty="0"/>
              <a:t> et Développement (BSD)’’ and ‘Santé Familiale et Nutrition’</a:t>
            </a:r>
            <a:r>
              <a:rPr lang="en-US" dirty="0"/>
              <a:t> (including Directors from each)</a:t>
            </a:r>
          </a:p>
          <a:p>
            <a:pPr lvl="1"/>
            <a:r>
              <a:rPr lang="en-US" dirty="0"/>
              <a:t>Focal Point: </a:t>
            </a:r>
            <a:r>
              <a:rPr lang="en-US" dirty="0" err="1"/>
              <a:t>Conseiller</a:t>
            </a:r>
            <a:r>
              <a:rPr lang="en-US" dirty="0"/>
              <a:t> </a:t>
            </a:r>
            <a:r>
              <a:rPr lang="en-US" dirty="0" err="1"/>
              <a:t>Politique</a:t>
            </a:r>
            <a:r>
              <a:rPr lang="en-US" dirty="0"/>
              <a:t> to the Minister of Health</a:t>
            </a:r>
          </a:p>
          <a:p>
            <a:r>
              <a:rPr lang="en-US" dirty="0"/>
              <a:t>Investment Case</a:t>
            </a:r>
          </a:p>
          <a:p>
            <a:pPr lvl="1"/>
            <a:r>
              <a:rPr lang="en-US" dirty="0"/>
              <a:t>IC prioritizes regions and a basic package of health services drawn from a longer list of services in the PNDS. Prioritization of future investments requires more detailed resource mapping and assessment of current service delivery capacity/readiness</a:t>
            </a:r>
          </a:p>
          <a:p>
            <a:r>
              <a:rPr lang="en-US" dirty="0"/>
              <a:t>Complementary financing of the Investment Case</a:t>
            </a:r>
          </a:p>
          <a:p>
            <a:pPr lvl="1"/>
            <a:r>
              <a:rPr lang="en-US" dirty="0"/>
              <a:t>World Bank/GFF Trust Fund financing: US$45m IDA and US$5m GFF TF</a:t>
            </a:r>
          </a:p>
          <a:p>
            <a:pPr lvl="1"/>
            <a:r>
              <a:rPr lang="en-US" dirty="0"/>
              <a:t>WB project will focus on Kankan and </a:t>
            </a:r>
            <a:r>
              <a:rPr lang="en-US" dirty="0" err="1"/>
              <a:t>Kindia</a:t>
            </a:r>
            <a:r>
              <a:rPr lang="en-US" dirty="0"/>
              <a:t> as prioritized by the IC; input based approach + experimentation with different forms of RBF, prioritization of the indigent</a:t>
            </a:r>
          </a:p>
          <a:p>
            <a:pPr lvl="1"/>
            <a:r>
              <a:rPr lang="en-US" dirty="0"/>
              <a:t>Budget support program of the EU aligns with key health financing indicators of DRM, re-allocation of budget to rural areas and retention of staff</a:t>
            </a:r>
          </a:p>
          <a:p>
            <a:r>
              <a:rPr lang="en-US" dirty="0"/>
              <a:t>Health financing Strategy</a:t>
            </a:r>
          </a:p>
          <a:p>
            <a:pPr lvl="1"/>
            <a:r>
              <a:rPr lang="en-US" dirty="0"/>
              <a:t>Existing HFS is dated and non-concrete with respect to implementation</a:t>
            </a:r>
          </a:p>
          <a:p>
            <a:pPr lvl="1"/>
            <a:r>
              <a:rPr lang="en-US" dirty="0"/>
              <a:t>Start HFSA (incl. PFM in Health assessment) to lead to HFS</a:t>
            </a:r>
          </a:p>
          <a:p>
            <a:pPr lvl="1"/>
            <a:r>
              <a:rPr lang="en-US" dirty="0"/>
              <a:t>Institutional strengthening of BSD is crucial. Project will fund additional staff in BSD</a:t>
            </a:r>
          </a:p>
          <a:p>
            <a:pPr lvl="1"/>
            <a:r>
              <a:rPr lang="en-US" dirty="0"/>
              <a:t>Potentially have high profile HF workshop (including </a:t>
            </a:r>
            <a:r>
              <a:rPr lang="en-US" dirty="0" err="1"/>
              <a:t>MoF</a:t>
            </a:r>
            <a:r>
              <a:rPr lang="en-US" dirty="0"/>
              <a:t>) before end 2017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35883-D328-BB47-9BAC-D95ED3694F2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Guinea: background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9866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430</Words>
  <Application>Microsoft Office PowerPoint</Application>
  <PresentationFormat>Affichage à l'écran (4:3)</PresentationFormat>
  <Paragraphs>35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Guinea: recent developments</vt:lpstr>
      <vt:lpstr>Guinea: background information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Guinea: recent developments</dc:title>
  <dc:creator>Bigeard, Mr Alexis - bf</dc:creator>
  <cp:lastModifiedBy>Bigeard, Mr Alexis - bf</cp:lastModifiedBy>
  <cp:revision>1</cp:revision>
  <dcterms:created xsi:type="dcterms:W3CDTF">2017-09-12T11:34:54Z</dcterms:created>
  <dcterms:modified xsi:type="dcterms:W3CDTF">2017-09-12T11:35:28Z</dcterms:modified>
</cp:coreProperties>
</file>