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media/image17.jpg" ContentType="image/jpeg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37.jpg" ContentType="image/jpeg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41.jpg" ContentType="image/jpeg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356" r:id="rId2"/>
    <p:sldId id="357" r:id="rId3"/>
    <p:sldId id="424" r:id="rId4"/>
    <p:sldId id="425" r:id="rId5"/>
    <p:sldId id="426" r:id="rId6"/>
    <p:sldId id="427" r:id="rId7"/>
    <p:sldId id="428" r:id="rId8"/>
    <p:sldId id="429" r:id="rId9"/>
    <p:sldId id="403" r:id="rId10"/>
    <p:sldId id="446" r:id="rId11"/>
    <p:sldId id="422" r:id="rId12"/>
    <p:sldId id="408" r:id="rId13"/>
    <p:sldId id="377" r:id="rId14"/>
    <p:sldId id="453" r:id="rId15"/>
    <p:sldId id="443" r:id="rId16"/>
    <p:sldId id="442" r:id="rId17"/>
    <p:sldId id="448" r:id="rId18"/>
    <p:sldId id="401" r:id="rId19"/>
    <p:sldId id="457" r:id="rId20"/>
    <p:sldId id="458" r:id="rId21"/>
    <p:sldId id="459" r:id="rId22"/>
    <p:sldId id="460" r:id="rId23"/>
    <p:sldId id="462" r:id="rId24"/>
    <p:sldId id="414" r:id="rId25"/>
    <p:sldId id="463" r:id="rId26"/>
    <p:sldId id="464" r:id="rId27"/>
    <p:sldId id="415" r:id="rId28"/>
    <p:sldId id="417" r:id="rId29"/>
    <p:sldId id="391" r:id="rId30"/>
    <p:sldId id="308" r:id="rId31"/>
    <p:sldId id="288" r:id="rId32"/>
    <p:sldId id="287" r:id="rId33"/>
    <p:sldId id="289" r:id="rId34"/>
    <p:sldId id="399" r:id="rId35"/>
  </p:sldIdLst>
  <p:sldSz cx="12192000" cy="6858000"/>
  <p:notesSz cx="6858000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89" autoAdjust="0"/>
    <p:restoredTop sz="93817" autoAdjust="0"/>
  </p:normalViewPr>
  <p:slideViewPr>
    <p:cSldViewPr snapToGrid="0" snapToObjects="1">
      <p:cViewPr varScale="1">
        <p:scale>
          <a:sx n="111" d="100"/>
          <a:sy n="111" d="100"/>
        </p:scale>
        <p:origin x="126" y="1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eer\Desktop\CNSant&#233;%202013\M&#233;nages\M&#233;nages%2013%20-%20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0831878342075432"/>
          <c:w val="1"/>
          <c:h val="0.74593635218200083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26-4394-B84E-DA090D74B9C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26-4394-B84E-DA090D74B9C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C26-4394-B84E-DA090D74B9CC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C26-4394-B84E-DA090D74B9CC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C26-4394-B84E-DA090D74B9CC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C26-4394-B84E-DA090D74B9CC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AC26-4394-B84E-DA090D74B9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Feuil1!$D$11:$D$15</c:f>
              <c:strCache>
                <c:ptCount val="5"/>
                <c:pt idx="0">
                  <c:v>Paiement direct des ménages</c:v>
                </c:pt>
                <c:pt idx="1">
                  <c:v>Autre</c:v>
                </c:pt>
                <c:pt idx="3">
                  <c:v>Couverture médicale</c:v>
                </c:pt>
                <c:pt idx="4">
                  <c:v>Recettes fiscales</c:v>
                </c:pt>
              </c:strCache>
            </c:strRef>
          </c:cat>
          <c:val>
            <c:numRef>
              <c:f>Feuil1!$E$11:$E$15</c:f>
              <c:numCache>
                <c:formatCode>General</c:formatCode>
                <c:ptCount val="5"/>
                <c:pt idx="0">
                  <c:v>50.7</c:v>
                </c:pt>
                <c:pt idx="1">
                  <c:v>2.5</c:v>
                </c:pt>
                <c:pt idx="3">
                  <c:v>22.4</c:v>
                </c:pt>
                <c:pt idx="4">
                  <c:v>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C26-4394-B84E-DA090D74B9C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>
              <a:solidFill>
                <a:schemeClr val="tx2">
                  <a:lumMod val="60000"/>
                  <a:lumOff val="40000"/>
                </a:schemeClr>
              </a:solidFill>
              <a:prstDash val="dash"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5.6206461312719438E-3"/>
          <c:y val="0.77734553020726571"/>
          <c:w val="0.93304515626154316"/>
          <c:h val="0.196465284895026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solidFill>
        <a:srgbClr val="4A66AC"/>
      </a:solidFill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5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fr-FR" sz="1600" u="sng" dirty="0">
                <a:solidFill>
                  <a:srgbClr val="0070C0"/>
                </a:solidFill>
              </a:rPr>
              <a:t>Répartition par prestataire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5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23204529389334258"/>
          <c:y val="0.1377269351313041"/>
          <c:w val="0.59891629702979254"/>
          <c:h val="0.7270131194171810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AC5-41BA-A4A3-59AA1B3D99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AC5-41BA-A4A3-59AA1B3D99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AC5-41BA-A4A3-59AA1B3D99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AC5-41BA-A4A3-59AA1B3D991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AC5-41BA-A4A3-59AA1B3D991A}"/>
              </c:ext>
            </c:extLst>
          </c:dPt>
          <c:dLbls>
            <c:dLbl>
              <c:idx val="0"/>
              <c:layout>
                <c:manualLayout>
                  <c:x val="0.1720873426823584"/>
                  <c:y val="-0.1109335279603687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C5-41BA-A4A3-59AA1B3D991A}"/>
                </c:ext>
              </c:extLst>
            </c:dLbl>
            <c:dLbl>
              <c:idx val="1"/>
              <c:layout>
                <c:manualLayout>
                  <c:x val="0.15487860841412254"/>
                  <c:y val="0.1078520410725806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82440406288728"/>
                      <c:h val="0.189819592287741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AC5-41BA-A4A3-59AA1B3D991A}"/>
                </c:ext>
              </c:extLst>
            </c:dLbl>
            <c:dLbl>
              <c:idx val="2"/>
              <c:layout>
                <c:manualLayout>
                  <c:x val="-0.22658166786510522"/>
                  <c:y val="-9.2444606633640576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C5-41BA-A4A3-59AA1B3D991A}"/>
                </c:ext>
              </c:extLst>
            </c:dLbl>
            <c:dLbl>
              <c:idx val="3"/>
              <c:layout>
                <c:manualLayout>
                  <c:x val="-0.17495546506039769"/>
                  <c:y val="-0.178726239491705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807298310021"/>
                      <c:h val="0.227875955351923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AC5-41BA-A4A3-59AA1B3D99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Feuil3!$B$5:$B$9</c:f>
              <c:strCache>
                <c:ptCount val="5"/>
                <c:pt idx="0">
                  <c:v> Ministères de la Santé</c:v>
                </c:pt>
                <c:pt idx="1">
                  <c:v> Cliniques &amp; Cabinets privés </c:v>
                </c:pt>
                <c:pt idx="2">
                  <c:v> Cliniques &amp; Cabinets mutualistes</c:v>
                </c:pt>
                <c:pt idx="3">
                  <c:v> Pharmacies &amp; FBM </c:v>
                </c:pt>
                <c:pt idx="4">
                  <c:v> Autres </c:v>
                </c:pt>
              </c:strCache>
            </c:strRef>
          </c:cat>
          <c:val>
            <c:numRef>
              <c:f>Feuil3!$H$5:$H$9</c:f>
              <c:numCache>
                <c:formatCode>0.0%</c:formatCode>
                <c:ptCount val="5"/>
                <c:pt idx="0">
                  <c:v>0.27334961444532047</c:v>
                </c:pt>
                <c:pt idx="1">
                  <c:v>0.36732496202142184</c:v>
                </c:pt>
                <c:pt idx="2">
                  <c:v>1.1864700113454993E-2</c:v>
                </c:pt>
                <c:pt idx="3">
                  <c:v>0.26213872276599426</c:v>
                </c:pt>
                <c:pt idx="4">
                  <c:v>8.5322000653808433E-2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C5-41BA-A4A3-59AA1B3D991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sng" strike="noStrike" kern="1200" cap="all" spc="5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fr-FR" sz="1600" u="sng">
                <a:solidFill>
                  <a:srgbClr val="0070C0"/>
                </a:solidFill>
              </a:rPr>
              <a:t>REPARTITION PAR PRESTATIONS</a:t>
            </a:r>
          </a:p>
        </c:rich>
      </c:tx>
      <c:layout>
        <c:manualLayout>
          <c:xMode val="edge"/>
          <c:yMode val="edge"/>
          <c:x val="0.25223670864126074"/>
          <c:y val="3.43572810044590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sng" strike="noStrike" kern="1200" cap="all" spc="5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071139560154886"/>
          <c:y val="0.23769665939096293"/>
          <c:w val="0.5748363734552745"/>
          <c:h val="0.6534511851437129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984-4F16-9D5A-B9682C722E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984-4F16-9D5A-B9682C722E5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984-4F16-9D5A-B9682C722E5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984-4F16-9D5A-B9682C722E5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984-4F16-9D5A-B9682C722E5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984-4F16-9D5A-B9682C722E5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D984-4F16-9D5A-B9682C722E53}"/>
              </c:ext>
            </c:extLst>
          </c:dPt>
          <c:dLbls>
            <c:dLbl>
              <c:idx val="0"/>
              <c:layout>
                <c:manualLayout>
                  <c:x val="0.16076898713762988"/>
                  <c:y val="0.1125845665508039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97091720991569"/>
                      <c:h val="0.216725290610297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984-4F16-9D5A-B9682C722E53}"/>
                </c:ext>
              </c:extLst>
            </c:dLbl>
            <c:dLbl>
              <c:idx val="1"/>
              <c:layout>
                <c:manualLayout>
                  <c:x val="-8.8161839041761614E-2"/>
                  <c:y val="0.1548037790073552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6455196734413"/>
                      <c:h val="0.135540309753814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984-4F16-9D5A-B9682C722E53}"/>
                </c:ext>
              </c:extLst>
            </c:dLbl>
            <c:dLbl>
              <c:idx val="2"/>
              <c:layout>
                <c:manualLayout>
                  <c:x val="-0.11271697857944099"/>
                  <c:y val="-0.10554803114137873"/>
                </c:manualLayout>
              </c:layout>
              <c:spPr>
                <a:noFill/>
                <a:ln>
                  <a:solidFill>
                    <a:srgbClr val="0070C0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71810077450424"/>
                      <c:h val="0.222671163031261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984-4F16-9D5A-B9682C722E53}"/>
                </c:ext>
              </c:extLst>
            </c:dLbl>
            <c:dLbl>
              <c:idx val="3"/>
              <c:layout>
                <c:manualLayout>
                  <c:x val="0.11809485326003194"/>
                  <c:y val="-0.219848353246554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68294741444497"/>
                      <c:h val="0.135540309753814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984-4F16-9D5A-B9682C722E53}"/>
                </c:ext>
              </c:extLst>
            </c:dLbl>
            <c:dLbl>
              <c:idx val="4"/>
              <c:layout>
                <c:manualLayout>
                  <c:x val="0.29320521286165324"/>
                  <c:y val="-0.1755518255598611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43313774751126"/>
                      <c:h val="0.113640046862217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984-4F16-9D5A-B9682C722E53}"/>
                </c:ext>
              </c:extLst>
            </c:dLbl>
            <c:dLbl>
              <c:idx val="5"/>
              <c:layout>
                <c:manualLayout>
                  <c:x val="0.27785382915075796"/>
                  <c:y val="-6.952041578721452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800713003214694"/>
                      <c:h val="0.216725290610297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984-4F16-9D5A-B9682C722E53}"/>
                </c:ext>
              </c:extLst>
            </c:dLbl>
            <c:dLbl>
              <c:idx val="6"/>
              <c:layout>
                <c:manualLayout>
                  <c:x val="0.2578653895086927"/>
                  <c:y val="0.1766464038456049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984-4F16-9D5A-B9682C722E53}"/>
                </c:ext>
              </c:extLst>
            </c:dLbl>
            <c:spPr>
              <a:noFill/>
              <a:ln>
                <a:solidFill>
                  <a:srgbClr val="0070C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Feuil3!$B$15:$B$21</c:f>
              <c:strCache>
                <c:ptCount val="7"/>
                <c:pt idx="0">
                  <c:v>Soins ambulatoires</c:v>
                </c:pt>
                <c:pt idx="1">
                  <c:v>Médicaments et BM</c:v>
                </c:pt>
                <c:pt idx="2">
                  <c:v>Soins hospitaliers</c:v>
                </c:pt>
                <c:pt idx="3">
                  <c:v>Administration</c:v>
                </c:pt>
                <c:pt idx="4">
                  <c:v>PSC</c:v>
                </c:pt>
                <c:pt idx="5">
                  <c:v>Formation/Enseig/Rech</c:v>
                </c:pt>
                <c:pt idx="6">
                  <c:v>Autres prestations</c:v>
                </c:pt>
              </c:strCache>
            </c:strRef>
          </c:cat>
          <c:val>
            <c:numRef>
              <c:f>Feuil3!$H$15:$H$21</c:f>
              <c:numCache>
                <c:formatCode>0.0%</c:formatCode>
                <c:ptCount val="7"/>
                <c:pt idx="0">
                  <c:v>0.38018960444589733</c:v>
                </c:pt>
                <c:pt idx="1">
                  <c:v>0.26213872276599426</c:v>
                </c:pt>
                <c:pt idx="2">
                  <c:v>0.23225583139434264</c:v>
                </c:pt>
                <c:pt idx="3">
                  <c:v>7.7630136722881368E-2</c:v>
                </c:pt>
                <c:pt idx="4">
                  <c:v>2.2133338461242619E-2</c:v>
                </c:pt>
                <c:pt idx="5">
                  <c:v>1.5479876160990712E-2</c:v>
                </c:pt>
                <c:pt idx="6">
                  <c:v>1.0191719708478358E-2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984-4F16-9D5A-B9682C722E5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8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54557667983136"/>
          <c:y val="0.1931454599467281"/>
          <c:w val="0.48490884664033723"/>
          <c:h val="0.80489774166547901"/>
        </c:manualLayout>
      </c:layout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01600"/>
              <a:bevelB w="120650" h="63500"/>
            </a:sp3d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/>
                <a:bevelB w="120650" h="63500"/>
              </a:sp3d>
            </c:spPr>
            <c:extLst>
              <c:ext xmlns:c16="http://schemas.microsoft.com/office/drawing/2014/chart" uri="{C3380CC4-5D6E-409C-BE32-E72D297353CC}">
                <c16:uniqueId val="{00000001-C700-424D-AA27-A7BF4E49AC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/>
                <a:bevelB w="120650" h="63500"/>
              </a:sp3d>
            </c:spPr>
            <c:extLst>
              <c:ext xmlns:c16="http://schemas.microsoft.com/office/drawing/2014/chart" uri="{C3380CC4-5D6E-409C-BE32-E72D297353CC}">
                <c16:uniqueId val="{00000003-C700-424D-AA27-A7BF4E49AC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/>
                <a:bevelB w="120650" h="63500"/>
              </a:sp3d>
            </c:spPr>
            <c:extLst>
              <c:ext xmlns:c16="http://schemas.microsoft.com/office/drawing/2014/chart" uri="{C3380CC4-5D6E-409C-BE32-E72D297353CC}">
                <c16:uniqueId val="{00000005-C700-424D-AA27-A7BF4E49AC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/>
                <a:bevelB w="120650" h="63500"/>
              </a:sp3d>
            </c:spPr>
            <c:extLst>
              <c:ext xmlns:c16="http://schemas.microsoft.com/office/drawing/2014/chart" uri="{C3380CC4-5D6E-409C-BE32-E72D297353CC}">
                <c16:uniqueId val="{00000007-C700-424D-AA27-A7BF4E49AC2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01600"/>
                <a:bevelB w="120650" h="63500"/>
              </a:sp3d>
            </c:spPr>
            <c:extLst>
              <c:ext xmlns:c16="http://schemas.microsoft.com/office/drawing/2014/chart" uri="{C3380CC4-5D6E-409C-BE32-E72D297353CC}">
                <c16:uniqueId val="{00000009-C700-424D-AA27-A7BF4E49AC25}"/>
              </c:ext>
            </c:extLst>
          </c:dPt>
          <c:dLbls>
            <c:dLbl>
              <c:idx val="0"/>
              <c:layout>
                <c:manualLayout>
                  <c:x val="5.0720607938976342E-2"/>
                  <c:y val="0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0-424D-AA27-A7BF4E49AC25}"/>
                </c:ext>
              </c:extLst>
            </c:dLbl>
            <c:dLbl>
              <c:idx val="1"/>
              <c:layout>
                <c:manualLayout>
                  <c:x val="8.2860425968563481E-2"/>
                  <c:y val="7.944371536891221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00-424D-AA27-A7BF4E49AC25}"/>
                </c:ext>
              </c:extLst>
            </c:dLbl>
            <c:dLbl>
              <c:idx val="2"/>
              <c:layout>
                <c:manualLayout>
                  <c:x val="6.4524951343925399E-2"/>
                  <c:y val="-0.156730096237970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00-424D-AA27-A7BF4E49AC25}"/>
                </c:ext>
              </c:extLst>
            </c:dLbl>
            <c:dLbl>
              <c:idx val="3"/>
              <c:layout>
                <c:manualLayout>
                  <c:x val="-2.1529942036728452E-3"/>
                  <c:y val="-1.347513852435111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00-424D-AA27-A7BF4E49AC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graphiques!$H$19:$H$23</c:f>
              <c:strCache>
                <c:ptCount val="5"/>
                <c:pt idx="0">
                  <c:v>Hôpital Public</c:v>
                </c:pt>
                <c:pt idx="1">
                  <c:v>Clinique Privée</c:v>
                </c:pt>
                <c:pt idx="2">
                  <c:v>Cabinet Privé</c:v>
                </c:pt>
                <c:pt idx="3">
                  <c:v>Pharmacie &amp; FBM</c:v>
                </c:pt>
                <c:pt idx="4">
                  <c:v>Autres</c:v>
                </c:pt>
              </c:strCache>
            </c:strRef>
          </c:cat>
          <c:val>
            <c:numRef>
              <c:f>graphiques!$M$19:$M$23</c:f>
              <c:numCache>
                <c:formatCode>0.0%</c:formatCode>
                <c:ptCount val="5"/>
                <c:pt idx="0">
                  <c:v>5.6175657681428626E-2</c:v>
                </c:pt>
                <c:pt idx="1">
                  <c:v>0.14396099247308841</c:v>
                </c:pt>
                <c:pt idx="2">
                  <c:v>0.36268760599691202</c:v>
                </c:pt>
                <c:pt idx="3">
                  <c:v>0.40435723364383797</c:v>
                </c:pt>
                <c:pt idx="4">
                  <c:v>3.28185102047336E-2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700-424D-AA27-A7BF4E49A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6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39F671-1885-5247-9D40-38D882DEC8D4}" type="doc">
      <dgm:prSet loTypeId="urn:microsoft.com/office/officeart/2005/8/layout/vList4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AE48083D-DCF4-774C-A0F6-900BE000C4B9}">
      <dgm:prSet custT="1"/>
      <dgm:spPr/>
      <dgm:t>
        <a:bodyPr/>
        <a:lstStyle/>
        <a:p>
          <a:pPr algn="just" rtl="0"/>
          <a:r>
            <a:rPr lang="fr-FR" sz="2800" b="1" i="1" dirty="0">
              <a:solidFill>
                <a:srgbClr val="FF0000"/>
              </a:solidFill>
            </a:rPr>
            <a:t>Orienter les ressources vers les priorités  </a:t>
          </a:r>
        </a:p>
        <a:p>
          <a:pPr algn="just" rtl="0"/>
          <a:r>
            <a:rPr lang="fr-FR" sz="2400" dirty="0"/>
            <a:t>              </a:t>
          </a:r>
          <a:r>
            <a:rPr lang="fr-FR" sz="2400" u="none" dirty="0" err="1"/>
            <a:t>Accélerer</a:t>
          </a:r>
          <a:r>
            <a:rPr lang="fr-FR" sz="2400" u="none" dirty="0"/>
            <a:t> la prévention  et renforcer la riposte face aux    </a:t>
          </a:r>
        </a:p>
        <a:p>
          <a:pPr algn="just" rtl="0"/>
          <a:r>
            <a:rPr lang="fr-FR" sz="2400" u="none" dirty="0"/>
            <a:t>               pandémies</a:t>
          </a:r>
          <a:r>
            <a:rPr lang="fr-FR" sz="2400" b="1" u="none" dirty="0"/>
            <a:t>  (Covid-19) </a:t>
          </a:r>
          <a:r>
            <a:rPr lang="fr-FR" sz="2400" u="none" dirty="0"/>
            <a:t>et renforcer au même temps </a:t>
          </a:r>
        </a:p>
        <a:p>
          <a:pPr algn="just" rtl="0"/>
          <a:r>
            <a:rPr lang="fr-FR" sz="2400" u="none" dirty="0"/>
            <a:t>              </a:t>
          </a:r>
          <a:endParaRPr lang="fr-FR" sz="2000" dirty="0"/>
        </a:p>
      </dgm:t>
    </dgm:pt>
    <dgm:pt modelId="{1735FBCF-284B-B549-AA05-D5DEFB195D09}" type="parTrans" cxnId="{FE70E8A7-F443-EA44-B89B-720814EF542B}">
      <dgm:prSet/>
      <dgm:spPr/>
      <dgm:t>
        <a:bodyPr/>
        <a:lstStyle/>
        <a:p>
          <a:endParaRPr lang="fr-FR"/>
        </a:p>
      </dgm:t>
    </dgm:pt>
    <dgm:pt modelId="{3B439B58-2B2F-2A44-BBC0-3E18F6C99FB9}" type="sibTrans" cxnId="{FE70E8A7-F443-EA44-B89B-720814EF542B}">
      <dgm:prSet/>
      <dgm:spPr/>
      <dgm:t>
        <a:bodyPr/>
        <a:lstStyle/>
        <a:p>
          <a:endParaRPr lang="fr-FR"/>
        </a:p>
      </dgm:t>
    </dgm:pt>
    <dgm:pt modelId="{5211F65E-BA38-964C-A3EE-30795F4C4A85}">
      <dgm:prSet custT="1"/>
      <dgm:spPr/>
      <dgm:t>
        <a:bodyPr/>
        <a:lstStyle/>
        <a:p>
          <a:pPr algn="l" rtl="0">
            <a:spcAft>
              <a:spcPct val="35000"/>
            </a:spcAft>
          </a:pPr>
          <a:r>
            <a:rPr lang="fr-FR" sz="2800" b="1" i="1" dirty="0">
              <a:solidFill>
                <a:srgbClr val="FF0000"/>
              </a:solidFill>
            </a:rPr>
            <a:t>« Faire plus avec moins  »</a:t>
          </a:r>
        </a:p>
        <a:p>
          <a:pPr algn="l" rtl="0">
            <a:spcAft>
              <a:spcPct val="35000"/>
            </a:spcAft>
          </a:pPr>
          <a:r>
            <a:rPr lang="en-US" sz="2400" b="1" i="1" dirty="0"/>
            <a:t>                  </a:t>
          </a:r>
          <a:r>
            <a:rPr lang="en-US" sz="2400" b="1" i="1" dirty="0" err="1"/>
            <a:t>Une</a:t>
          </a:r>
          <a:r>
            <a:rPr lang="en-US" sz="2400" b="1" i="1" dirty="0"/>
            <a:t> </a:t>
          </a:r>
          <a:r>
            <a:rPr lang="en-US" sz="2400" b="1" i="1" dirty="0" err="1"/>
            <a:t>gestion</a:t>
          </a:r>
          <a:r>
            <a:rPr lang="en-US" sz="2400" b="1" i="1" dirty="0"/>
            <a:t> </a:t>
          </a:r>
          <a:r>
            <a:rPr lang="en-US" sz="2400" b="1" i="1" dirty="0" err="1"/>
            <a:t>efficace</a:t>
          </a:r>
          <a:r>
            <a:rPr lang="en-US" sz="2400" b="1" i="1" dirty="0"/>
            <a:t> avec </a:t>
          </a:r>
          <a:r>
            <a:rPr lang="en-US" sz="2400" b="1" i="1" dirty="0" err="1"/>
            <a:t>une</a:t>
          </a:r>
          <a:r>
            <a:rPr lang="en-US" sz="2400" b="1" i="1" dirty="0"/>
            <a:t> </a:t>
          </a:r>
          <a:r>
            <a:rPr lang="en-US" sz="2400" b="1" i="1" dirty="0" err="1"/>
            <a:t>répartition</a:t>
          </a:r>
          <a:r>
            <a:rPr lang="en-US" sz="2400" b="1" i="1" dirty="0"/>
            <a:t> plus </a:t>
          </a:r>
          <a:r>
            <a:rPr lang="en-US" sz="2400" b="1" i="1" dirty="0" err="1"/>
            <a:t>optimale</a:t>
          </a:r>
          <a:r>
            <a:rPr lang="en-US" sz="2400" b="1" i="1" dirty="0"/>
            <a:t>  </a:t>
          </a:r>
        </a:p>
        <a:p>
          <a:pPr algn="l" rtl="0">
            <a:spcAft>
              <a:spcPct val="35000"/>
            </a:spcAft>
          </a:pPr>
          <a:r>
            <a:rPr lang="en-US" sz="2400" b="1" i="1" dirty="0"/>
            <a:t>                  des </a:t>
          </a:r>
          <a:r>
            <a:rPr lang="en-US" sz="2400" b="1" i="1" dirty="0" err="1"/>
            <a:t>ressources</a:t>
          </a:r>
          <a:r>
            <a:rPr lang="en-US" sz="2400" b="1" i="1" dirty="0"/>
            <a:t> </a:t>
          </a:r>
          <a:r>
            <a:rPr lang="en-US" sz="2400" b="1" i="1" dirty="0" err="1"/>
            <a:t>financières</a:t>
          </a:r>
          <a:r>
            <a:rPr lang="en-US" sz="2400" b="1" i="1" dirty="0"/>
            <a:t> et </a:t>
          </a:r>
          <a:r>
            <a:rPr lang="en-US" sz="2400" b="1" i="1" dirty="0" err="1"/>
            <a:t>humaines</a:t>
          </a:r>
          <a:r>
            <a:rPr lang="en-US" sz="2400" b="1" i="1" dirty="0"/>
            <a:t> : revoir le mode de </a:t>
          </a:r>
        </a:p>
        <a:p>
          <a:pPr algn="l" rtl="0">
            <a:spcAft>
              <a:spcPct val="35000"/>
            </a:spcAft>
          </a:pPr>
          <a:r>
            <a:rPr lang="en-US" sz="2400" b="1" i="1" dirty="0"/>
            <a:t>               remuneration et la </a:t>
          </a:r>
          <a:r>
            <a:rPr lang="en-US" sz="2400" b="1" i="1" dirty="0" err="1"/>
            <a:t>gouvernance</a:t>
          </a:r>
          <a:r>
            <a:rPr lang="en-US" sz="2400" b="1" i="1" dirty="0"/>
            <a:t> de </a:t>
          </a:r>
          <a:r>
            <a:rPr lang="en-US" sz="2400" b="1" i="1" dirty="0" err="1"/>
            <a:t>nos</a:t>
          </a:r>
          <a:r>
            <a:rPr lang="en-US" sz="2400" b="1" i="1" dirty="0"/>
            <a:t> structures de </a:t>
          </a:r>
        </a:p>
        <a:p>
          <a:pPr algn="l" rtl="0">
            <a:spcAft>
              <a:spcPct val="35000"/>
            </a:spcAft>
          </a:pPr>
          <a:r>
            <a:rPr lang="en-US" sz="2400" b="1" i="1" dirty="0"/>
            <a:t>               </a:t>
          </a:r>
          <a:r>
            <a:rPr lang="en-US" sz="2400" b="1" i="1" dirty="0" err="1"/>
            <a:t>soins</a:t>
          </a:r>
          <a:r>
            <a:rPr lang="en-US" sz="2400" b="1" i="1" dirty="0"/>
            <a:t>…..</a:t>
          </a:r>
          <a:endParaRPr lang="fr-FR" sz="2800" b="1" dirty="0">
            <a:solidFill>
              <a:srgbClr val="FF0000"/>
            </a:solidFill>
          </a:endParaRPr>
        </a:p>
      </dgm:t>
    </dgm:pt>
    <dgm:pt modelId="{BD59979B-F83C-3641-B98C-E1E9A73A7667}" type="parTrans" cxnId="{9952C80C-1F03-664E-959C-416DB96CC223}">
      <dgm:prSet/>
      <dgm:spPr/>
      <dgm:t>
        <a:bodyPr/>
        <a:lstStyle/>
        <a:p>
          <a:endParaRPr lang="fr-FR"/>
        </a:p>
      </dgm:t>
    </dgm:pt>
    <dgm:pt modelId="{083CD23E-8362-E845-954E-205A253612C2}" type="sibTrans" cxnId="{9952C80C-1F03-664E-959C-416DB96CC223}">
      <dgm:prSet/>
      <dgm:spPr/>
      <dgm:t>
        <a:bodyPr/>
        <a:lstStyle/>
        <a:p>
          <a:endParaRPr lang="fr-FR"/>
        </a:p>
      </dgm:t>
    </dgm:pt>
    <dgm:pt modelId="{4FAAAC02-579A-B940-BACD-BBECE0645F19}">
      <dgm:prSet custT="1"/>
      <dgm:spPr/>
      <dgm:t>
        <a:bodyPr/>
        <a:lstStyle/>
        <a:p>
          <a:pPr algn="just" rtl="0">
            <a:spcAft>
              <a:spcPct val="15000"/>
            </a:spcAft>
          </a:pPr>
          <a:endParaRPr lang="fr-FR" sz="2400" b="1" dirty="0"/>
        </a:p>
      </dgm:t>
    </dgm:pt>
    <dgm:pt modelId="{2A141261-ED90-6E4D-B377-BB10F00E01A7}" type="parTrans" cxnId="{91793255-5C04-2844-92E0-FE67318F4434}">
      <dgm:prSet/>
      <dgm:spPr/>
      <dgm:t>
        <a:bodyPr/>
        <a:lstStyle/>
        <a:p>
          <a:endParaRPr lang="fr-FR"/>
        </a:p>
      </dgm:t>
    </dgm:pt>
    <dgm:pt modelId="{218179A2-538F-8242-AC04-EE82940F4AF2}" type="sibTrans" cxnId="{91793255-5C04-2844-92E0-FE67318F4434}">
      <dgm:prSet/>
      <dgm:spPr/>
      <dgm:t>
        <a:bodyPr/>
        <a:lstStyle/>
        <a:p>
          <a:endParaRPr lang="fr-FR"/>
        </a:p>
      </dgm:t>
    </dgm:pt>
    <dgm:pt modelId="{CAAA6D95-B256-F74A-BE3A-A5FB4FB988EF}">
      <dgm:prSet custT="1"/>
      <dgm:spPr/>
      <dgm:t>
        <a:bodyPr/>
        <a:lstStyle/>
        <a:p>
          <a:pPr algn="just" rtl="0">
            <a:spcAft>
              <a:spcPct val="15000"/>
            </a:spcAft>
          </a:pPr>
          <a:endParaRPr lang="fr-FR" sz="1800" dirty="0"/>
        </a:p>
      </dgm:t>
    </dgm:pt>
    <dgm:pt modelId="{2803CB0E-A6B6-B140-A1DF-C54F8868784B}" type="parTrans" cxnId="{69A500A5-1B48-5149-8C8B-753B731AFA96}">
      <dgm:prSet/>
      <dgm:spPr/>
      <dgm:t>
        <a:bodyPr/>
        <a:lstStyle/>
        <a:p>
          <a:endParaRPr lang="fr-FR"/>
        </a:p>
      </dgm:t>
    </dgm:pt>
    <dgm:pt modelId="{F23C7147-46D2-2949-9616-D43798422EF8}" type="sibTrans" cxnId="{69A500A5-1B48-5149-8C8B-753B731AFA96}">
      <dgm:prSet/>
      <dgm:spPr/>
      <dgm:t>
        <a:bodyPr/>
        <a:lstStyle/>
        <a:p>
          <a:endParaRPr lang="fr-FR"/>
        </a:p>
      </dgm:t>
    </dgm:pt>
    <dgm:pt modelId="{0ECA36DE-AFB9-6845-A4C9-EA89458F6075}" type="pres">
      <dgm:prSet presAssocID="{1339F671-1885-5247-9D40-38D882DEC8D4}" presName="linear" presStyleCnt="0">
        <dgm:presLayoutVars>
          <dgm:dir/>
          <dgm:resizeHandles val="exact"/>
        </dgm:presLayoutVars>
      </dgm:prSet>
      <dgm:spPr/>
    </dgm:pt>
    <dgm:pt modelId="{32D80833-AFA5-A24E-A3E3-E88471DB1CE0}" type="pres">
      <dgm:prSet presAssocID="{AE48083D-DCF4-774C-A0F6-900BE000C4B9}" presName="comp" presStyleCnt="0"/>
      <dgm:spPr/>
    </dgm:pt>
    <dgm:pt modelId="{13BB7CA3-40BC-744E-B551-BA8549CFF4AC}" type="pres">
      <dgm:prSet presAssocID="{AE48083D-DCF4-774C-A0F6-900BE000C4B9}" presName="box" presStyleLbl="node1" presStyleIdx="0" presStyleCnt="2"/>
      <dgm:spPr/>
    </dgm:pt>
    <dgm:pt modelId="{3207C686-97F3-CF46-AEC0-AD7D682F89A6}" type="pres">
      <dgm:prSet presAssocID="{AE48083D-DCF4-774C-A0F6-900BE000C4B9}" presName="img" presStyleLbl="f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86435D1-D09B-4F49-832B-451C18DF13F4}" type="pres">
      <dgm:prSet presAssocID="{AE48083D-DCF4-774C-A0F6-900BE000C4B9}" presName="text" presStyleLbl="node1" presStyleIdx="0" presStyleCnt="2">
        <dgm:presLayoutVars>
          <dgm:bulletEnabled val="1"/>
        </dgm:presLayoutVars>
      </dgm:prSet>
      <dgm:spPr/>
    </dgm:pt>
    <dgm:pt modelId="{CCFE3B8C-0481-224D-9430-78DE0B0804F5}" type="pres">
      <dgm:prSet presAssocID="{3B439B58-2B2F-2A44-BBC0-3E18F6C99FB9}" presName="spacer" presStyleCnt="0"/>
      <dgm:spPr/>
    </dgm:pt>
    <dgm:pt modelId="{9BFB0625-E719-A845-ADC7-83B06DE963EF}" type="pres">
      <dgm:prSet presAssocID="{5211F65E-BA38-964C-A3EE-30795F4C4A85}" presName="comp" presStyleCnt="0"/>
      <dgm:spPr/>
    </dgm:pt>
    <dgm:pt modelId="{5E2736DE-3760-C94F-BEEC-752FB09F28BB}" type="pres">
      <dgm:prSet presAssocID="{5211F65E-BA38-964C-A3EE-30795F4C4A85}" presName="box" presStyleLbl="node1" presStyleIdx="1" presStyleCnt="2" custLinFactNeighborX="-29765" custLinFactNeighborY="10895"/>
      <dgm:spPr/>
    </dgm:pt>
    <dgm:pt modelId="{A112DB3B-1008-E04F-8904-CCD27A221086}" type="pres">
      <dgm:prSet presAssocID="{5211F65E-BA38-964C-A3EE-30795F4C4A85}" presName="img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B518C604-0385-F145-A327-50776190998C}" type="pres">
      <dgm:prSet presAssocID="{5211F65E-BA38-964C-A3EE-30795F4C4A85}" presName="text" presStyleLbl="node1" presStyleIdx="1" presStyleCnt="2">
        <dgm:presLayoutVars>
          <dgm:bulletEnabled val="1"/>
        </dgm:presLayoutVars>
      </dgm:prSet>
      <dgm:spPr/>
    </dgm:pt>
  </dgm:ptLst>
  <dgm:cxnLst>
    <dgm:cxn modelId="{9952C80C-1F03-664E-959C-416DB96CC223}" srcId="{1339F671-1885-5247-9D40-38D882DEC8D4}" destId="{5211F65E-BA38-964C-A3EE-30795F4C4A85}" srcOrd="1" destOrd="0" parTransId="{BD59979B-F83C-3641-B98C-E1E9A73A7667}" sibTransId="{083CD23E-8362-E845-954E-205A253612C2}"/>
    <dgm:cxn modelId="{2ABCF313-B081-BF41-927A-5D9936A4E842}" type="presOf" srcId="{AE48083D-DCF4-774C-A0F6-900BE000C4B9}" destId="{13BB7CA3-40BC-744E-B551-BA8549CFF4AC}" srcOrd="0" destOrd="0" presId="urn:microsoft.com/office/officeart/2005/8/layout/vList4"/>
    <dgm:cxn modelId="{7274C52C-21EE-924E-BBB8-8A6DAE631895}" type="presOf" srcId="{CAAA6D95-B256-F74A-BE3A-A5FB4FB988EF}" destId="{B518C604-0385-F145-A327-50776190998C}" srcOrd="1" destOrd="2" presId="urn:microsoft.com/office/officeart/2005/8/layout/vList4"/>
    <dgm:cxn modelId="{70B4C834-EBDC-8E41-BF10-B8CAB5F05CFB}" type="presOf" srcId="{4FAAAC02-579A-B940-BACD-BBECE0645F19}" destId="{5E2736DE-3760-C94F-BEEC-752FB09F28BB}" srcOrd="0" destOrd="1" presId="urn:microsoft.com/office/officeart/2005/8/layout/vList4"/>
    <dgm:cxn modelId="{C0B3DF61-6BA1-DE4E-833F-0B374DA70428}" type="presOf" srcId="{5211F65E-BA38-964C-A3EE-30795F4C4A85}" destId="{B518C604-0385-F145-A327-50776190998C}" srcOrd="1" destOrd="0" presId="urn:microsoft.com/office/officeart/2005/8/layout/vList4"/>
    <dgm:cxn modelId="{91793255-5C04-2844-92E0-FE67318F4434}" srcId="{5211F65E-BA38-964C-A3EE-30795F4C4A85}" destId="{4FAAAC02-579A-B940-BACD-BBECE0645F19}" srcOrd="0" destOrd="0" parTransId="{2A141261-ED90-6E4D-B377-BB10F00E01A7}" sibTransId="{218179A2-538F-8242-AC04-EE82940F4AF2}"/>
    <dgm:cxn modelId="{87B7C87F-8348-C343-94DD-897D9BD54191}" type="presOf" srcId="{CAAA6D95-B256-F74A-BE3A-A5FB4FB988EF}" destId="{5E2736DE-3760-C94F-BEEC-752FB09F28BB}" srcOrd="0" destOrd="2" presId="urn:microsoft.com/office/officeart/2005/8/layout/vList4"/>
    <dgm:cxn modelId="{2A670A8F-6A54-1D44-9C1C-2C2593AE299B}" type="presOf" srcId="{AE48083D-DCF4-774C-A0F6-900BE000C4B9}" destId="{F86435D1-D09B-4F49-832B-451C18DF13F4}" srcOrd="1" destOrd="0" presId="urn:microsoft.com/office/officeart/2005/8/layout/vList4"/>
    <dgm:cxn modelId="{69A500A5-1B48-5149-8C8B-753B731AFA96}" srcId="{5211F65E-BA38-964C-A3EE-30795F4C4A85}" destId="{CAAA6D95-B256-F74A-BE3A-A5FB4FB988EF}" srcOrd="1" destOrd="0" parTransId="{2803CB0E-A6B6-B140-A1DF-C54F8868784B}" sibTransId="{F23C7147-46D2-2949-9616-D43798422EF8}"/>
    <dgm:cxn modelId="{FE70E8A7-F443-EA44-B89B-720814EF542B}" srcId="{1339F671-1885-5247-9D40-38D882DEC8D4}" destId="{AE48083D-DCF4-774C-A0F6-900BE000C4B9}" srcOrd="0" destOrd="0" parTransId="{1735FBCF-284B-B549-AA05-D5DEFB195D09}" sibTransId="{3B439B58-2B2F-2A44-BBC0-3E18F6C99FB9}"/>
    <dgm:cxn modelId="{559406AC-74A1-1340-8BC7-BFFDFE178257}" type="presOf" srcId="{1339F671-1885-5247-9D40-38D882DEC8D4}" destId="{0ECA36DE-AFB9-6845-A4C9-EA89458F6075}" srcOrd="0" destOrd="0" presId="urn:microsoft.com/office/officeart/2005/8/layout/vList4"/>
    <dgm:cxn modelId="{E4BB8FCC-A1AE-FA49-9669-3D1ADEC4E60F}" type="presOf" srcId="{5211F65E-BA38-964C-A3EE-30795F4C4A85}" destId="{5E2736DE-3760-C94F-BEEC-752FB09F28BB}" srcOrd="0" destOrd="0" presId="urn:microsoft.com/office/officeart/2005/8/layout/vList4"/>
    <dgm:cxn modelId="{DEA12CFD-1086-BE48-9BAE-5875752BFFA8}" type="presOf" srcId="{4FAAAC02-579A-B940-BACD-BBECE0645F19}" destId="{B518C604-0385-F145-A327-50776190998C}" srcOrd="1" destOrd="1" presId="urn:microsoft.com/office/officeart/2005/8/layout/vList4"/>
    <dgm:cxn modelId="{C44E4E1F-8FCA-BE41-933D-9D4AA25C2F5D}" type="presParOf" srcId="{0ECA36DE-AFB9-6845-A4C9-EA89458F6075}" destId="{32D80833-AFA5-A24E-A3E3-E88471DB1CE0}" srcOrd="0" destOrd="0" presId="urn:microsoft.com/office/officeart/2005/8/layout/vList4"/>
    <dgm:cxn modelId="{042B16B7-3287-4042-BFBA-31D51AAAC411}" type="presParOf" srcId="{32D80833-AFA5-A24E-A3E3-E88471DB1CE0}" destId="{13BB7CA3-40BC-744E-B551-BA8549CFF4AC}" srcOrd="0" destOrd="0" presId="urn:microsoft.com/office/officeart/2005/8/layout/vList4"/>
    <dgm:cxn modelId="{62E2F7BC-3F04-1A4B-AC09-FD4EA322B92D}" type="presParOf" srcId="{32D80833-AFA5-A24E-A3E3-E88471DB1CE0}" destId="{3207C686-97F3-CF46-AEC0-AD7D682F89A6}" srcOrd="1" destOrd="0" presId="urn:microsoft.com/office/officeart/2005/8/layout/vList4"/>
    <dgm:cxn modelId="{A50689B9-44F2-0B4A-A0ED-D05C2FB36789}" type="presParOf" srcId="{32D80833-AFA5-A24E-A3E3-E88471DB1CE0}" destId="{F86435D1-D09B-4F49-832B-451C18DF13F4}" srcOrd="2" destOrd="0" presId="urn:microsoft.com/office/officeart/2005/8/layout/vList4"/>
    <dgm:cxn modelId="{0C80472B-797D-384C-9AF9-065E80F7296A}" type="presParOf" srcId="{0ECA36DE-AFB9-6845-A4C9-EA89458F6075}" destId="{CCFE3B8C-0481-224D-9430-78DE0B0804F5}" srcOrd="1" destOrd="0" presId="urn:microsoft.com/office/officeart/2005/8/layout/vList4"/>
    <dgm:cxn modelId="{41D1C2F8-AD93-D04E-8141-5E54182A1CA9}" type="presParOf" srcId="{0ECA36DE-AFB9-6845-A4C9-EA89458F6075}" destId="{9BFB0625-E719-A845-ADC7-83B06DE963EF}" srcOrd="2" destOrd="0" presId="urn:microsoft.com/office/officeart/2005/8/layout/vList4"/>
    <dgm:cxn modelId="{0851D79C-84C8-F240-AA62-3FA5ABD93D3E}" type="presParOf" srcId="{9BFB0625-E719-A845-ADC7-83B06DE963EF}" destId="{5E2736DE-3760-C94F-BEEC-752FB09F28BB}" srcOrd="0" destOrd="0" presId="urn:microsoft.com/office/officeart/2005/8/layout/vList4"/>
    <dgm:cxn modelId="{AC40BF84-D964-4647-8374-B6D974DE9983}" type="presParOf" srcId="{9BFB0625-E719-A845-ADC7-83B06DE963EF}" destId="{A112DB3B-1008-E04F-8904-CCD27A221086}" srcOrd="1" destOrd="0" presId="urn:microsoft.com/office/officeart/2005/8/layout/vList4"/>
    <dgm:cxn modelId="{3B27BF2B-700B-254C-BC5D-3842D32E2D83}" type="presParOf" srcId="{9BFB0625-E719-A845-ADC7-83B06DE963EF}" destId="{B518C604-0385-F145-A327-50776190998C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16F285-FEA0-E445-BAD8-EC2D871F886D}" type="doc">
      <dgm:prSet loTypeId="urn:microsoft.com/office/officeart/2005/8/layout/defaul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A09285E7-6465-4D45-B3D2-72EF732BC20C}">
      <dgm:prSet/>
      <dgm:spPr/>
      <dgm:t>
        <a:bodyPr/>
        <a:lstStyle/>
        <a:p>
          <a:pPr rtl="0"/>
          <a:r>
            <a:rPr lang="fr-FR" dirty="0"/>
            <a:t>S’assurer de l’efficacité maximale des financements mobilisés</a:t>
          </a:r>
        </a:p>
      </dgm:t>
    </dgm:pt>
    <dgm:pt modelId="{2681C13D-3DA9-A042-9E8A-49D0A5B5520D}" type="parTrans" cxnId="{4ACB2208-DCAC-4E4B-84CB-C2916378DC16}">
      <dgm:prSet/>
      <dgm:spPr/>
      <dgm:t>
        <a:bodyPr/>
        <a:lstStyle/>
        <a:p>
          <a:endParaRPr lang="fr-FR"/>
        </a:p>
      </dgm:t>
    </dgm:pt>
    <dgm:pt modelId="{C5559A5C-1FAC-024E-A4DE-BDEB401EDBD0}" type="sibTrans" cxnId="{4ACB2208-DCAC-4E4B-84CB-C2916378DC16}">
      <dgm:prSet/>
      <dgm:spPr/>
      <dgm:t>
        <a:bodyPr/>
        <a:lstStyle/>
        <a:p>
          <a:endParaRPr lang="fr-FR"/>
        </a:p>
      </dgm:t>
    </dgm:pt>
    <dgm:pt modelId="{333E1CBD-799D-D442-96D0-804CB895DB6C}">
      <dgm:prSet/>
      <dgm:spPr/>
      <dgm:t>
        <a:bodyPr/>
        <a:lstStyle/>
        <a:p>
          <a:pPr rtl="0"/>
          <a:r>
            <a:rPr lang="fr-FR" dirty="0"/>
            <a:t>Transition vers des financements nationaux pour la durabilité</a:t>
          </a:r>
        </a:p>
      </dgm:t>
    </dgm:pt>
    <dgm:pt modelId="{E4EAE0CE-43DF-4243-BA93-083557530BC3}" type="parTrans" cxnId="{2FC7DCD5-8C6A-1A4B-997E-F0B45D95CB1E}">
      <dgm:prSet/>
      <dgm:spPr/>
      <dgm:t>
        <a:bodyPr/>
        <a:lstStyle/>
        <a:p>
          <a:endParaRPr lang="fr-FR"/>
        </a:p>
      </dgm:t>
    </dgm:pt>
    <dgm:pt modelId="{080EA60C-48A5-7E4F-9AF4-C9D39E00B7F8}" type="sibTrans" cxnId="{2FC7DCD5-8C6A-1A4B-997E-F0B45D95CB1E}">
      <dgm:prSet/>
      <dgm:spPr/>
      <dgm:t>
        <a:bodyPr/>
        <a:lstStyle/>
        <a:p>
          <a:endParaRPr lang="fr-FR"/>
        </a:p>
      </dgm:t>
    </dgm:pt>
    <dgm:pt modelId="{E68B770A-824A-1E46-80C6-7E32A5147A5D}">
      <dgm:prSet/>
      <dgm:spPr>
        <a:solidFill>
          <a:schemeClr val="bg1"/>
        </a:solidFill>
      </dgm:spPr>
      <dgm:t>
        <a:bodyPr/>
        <a:lstStyle/>
        <a:p>
          <a:pPr rtl="0"/>
          <a:endParaRPr lang="fr-FR" dirty="0"/>
        </a:p>
      </dgm:t>
    </dgm:pt>
    <dgm:pt modelId="{F8A0A71C-CCAA-FE42-8CF2-37E7867D6284}" type="parTrans" cxnId="{7A245D24-5C51-074D-BBC2-2F86DEC24F3C}">
      <dgm:prSet/>
      <dgm:spPr/>
      <dgm:t>
        <a:bodyPr/>
        <a:lstStyle/>
        <a:p>
          <a:endParaRPr lang="fr-FR"/>
        </a:p>
      </dgm:t>
    </dgm:pt>
    <dgm:pt modelId="{B1D1E87E-365A-0845-ABA3-02730C6305C0}" type="sibTrans" cxnId="{7A245D24-5C51-074D-BBC2-2F86DEC24F3C}">
      <dgm:prSet/>
      <dgm:spPr/>
      <dgm:t>
        <a:bodyPr/>
        <a:lstStyle/>
        <a:p>
          <a:endParaRPr lang="fr-FR"/>
        </a:p>
      </dgm:t>
    </dgm:pt>
    <dgm:pt modelId="{804D5E27-03B2-684F-BB01-97868DCBB184}" type="pres">
      <dgm:prSet presAssocID="{F416F285-FEA0-E445-BAD8-EC2D871F886D}" presName="diagram" presStyleCnt="0">
        <dgm:presLayoutVars>
          <dgm:dir/>
          <dgm:resizeHandles val="exact"/>
        </dgm:presLayoutVars>
      </dgm:prSet>
      <dgm:spPr/>
    </dgm:pt>
    <dgm:pt modelId="{704F9054-9F30-094B-9DA6-43BC1F3AAD36}" type="pres">
      <dgm:prSet presAssocID="{A09285E7-6465-4D45-B3D2-72EF732BC20C}" presName="node" presStyleLbl="node1" presStyleIdx="0" presStyleCnt="3">
        <dgm:presLayoutVars>
          <dgm:bulletEnabled val="1"/>
        </dgm:presLayoutVars>
      </dgm:prSet>
      <dgm:spPr/>
    </dgm:pt>
    <dgm:pt modelId="{8A4AC24F-9A34-7045-B8B4-122091A5FC2F}" type="pres">
      <dgm:prSet presAssocID="{C5559A5C-1FAC-024E-A4DE-BDEB401EDBD0}" presName="sibTrans" presStyleCnt="0"/>
      <dgm:spPr/>
    </dgm:pt>
    <dgm:pt modelId="{3FFC18A7-EA1C-504A-A85D-06FC865C5ED7}" type="pres">
      <dgm:prSet presAssocID="{E68B770A-824A-1E46-80C6-7E32A5147A5D}" presName="node" presStyleLbl="node1" presStyleIdx="1" presStyleCnt="3">
        <dgm:presLayoutVars>
          <dgm:bulletEnabled val="1"/>
        </dgm:presLayoutVars>
      </dgm:prSet>
      <dgm:spPr/>
    </dgm:pt>
    <dgm:pt modelId="{D2CB868C-72E8-FB4B-86EA-23B733FD6A9C}" type="pres">
      <dgm:prSet presAssocID="{B1D1E87E-365A-0845-ABA3-02730C6305C0}" presName="sibTrans" presStyleCnt="0"/>
      <dgm:spPr/>
    </dgm:pt>
    <dgm:pt modelId="{4DD1538D-4274-0D41-92D7-6796B7D3EF54}" type="pres">
      <dgm:prSet presAssocID="{333E1CBD-799D-D442-96D0-804CB895DB6C}" presName="node" presStyleLbl="node1" presStyleIdx="2" presStyleCnt="3">
        <dgm:presLayoutVars>
          <dgm:bulletEnabled val="1"/>
        </dgm:presLayoutVars>
      </dgm:prSet>
      <dgm:spPr/>
    </dgm:pt>
  </dgm:ptLst>
  <dgm:cxnLst>
    <dgm:cxn modelId="{4ACB2208-DCAC-4E4B-84CB-C2916378DC16}" srcId="{F416F285-FEA0-E445-BAD8-EC2D871F886D}" destId="{A09285E7-6465-4D45-B3D2-72EF732BC20C}" srcOrd="0" destOrd="0" parTransId="{2681C13D-3DA9-A042-9E8A-49D0A5B5520D}" sibTransId="{C5559A5C-1FAC-024E-A4DE-BDEB401EDBD0}"/>
    <dgm:cxn modelId="{7A245D24-5C51-074D-BBC2-2F86DEC24F3C}" srcId="{F416F285-FEA0-E445-BAD8-EC2D871F886D}" destId="{E68B770A-824A-1E46-80C6-7E32A5147A5D}" srcOrd="1" destOrd="0" parTransId="{F8A0A71C-CCAA-FE42-8CF2-37E7867D6284}" sibTransId="{B1D1E87E-365A-0845-ABA3-02730C6305C0}"/>
    <dgm:cxn modelId="{3A99F348-2682-0A44-9C7F-81F13598A9CD}" type="presOf" srcId="{333E1CBD-799D-D442-96D0-804CB895DB6C}" destId="{4DD1538D-4274-0D41-92D7-6796B7D3EF54}" srcOrd="0" destOrd="0" presId="urn:microsoft.com/office/officeart/2005/8/layout/default"/>
    <dgm:cxn modelId="{F2687CB6-27F5-2B48-9301-60EC0BBC3157}" type="presOf" srcId="{F416F285-FEA0-E445-BAD8-EC2D871F886D}" destId="{804D5E27-03B2-684F-BB01-97868DCBB184}" srcOrd="0" destOrd="0" presId="urn:microsoft.com/office/officeart/2005/8/layout/default"/>
    <dgm:cxn modelId="{2FC7DCD5-8C6A-1A4B-997E-F0B45D95CB1E}" srcId="{F416F285-FEA0-E445-BAD8-EC2D871F886D}" destId="{333E1CBD-799D-D442-96D0-804CB895DB6C}" srcOrd="2" destOrd="0" parTransId="{E4EAE0CE-43DF-4243-BA93-083557530BC3}" sibTransId="{080EA60C-48A5-7E4F-9AF4-C9D39E00B7F8}"/>
    <dgm:cxn modelId="{4BBB0CE1-6404-6049-BEDE-39ACE025667A}" type="presOf" srcId="{A09285E7-6465-4D45-B3D2-72EF732BC20C}" destId="{704F9054-9F30-094B-9DA6-43BC1F3AAD36}" srcOrd="0" destOrd="0" presId="urn:microsoft.com/office/officeart/2005/8/layout/default"/>
    <dgm:cxn modelId="{5EE251F2-5132-964A-A9B2-C21BD130DF0E}" type="presOf" srcId="{E68B770A-824A-1E46-80C6-7E32A5147A5D}" destId="{3FFC18A7-EA1C-504A-A85D-06FC865C5ED7}" srcOrd="0" destOrd="0" presId="urn:microsoft.com/office/officeart/2005/8/layout/default"/>
    <dgm:cxn modelId="{DACB0674-B8D0-D04E-A1DE-856C51C1B374}" type="presParOf" srcId="{804D5E27-03B2-684F-BB01-97868DCBB184}" destId="{704F9054-9F30-094B-9DA6-43BC1F3AAD36}" srcOrd="0" destOrd="0" presId="urn:microsoft.com/office/officeart/2005/8/layout/default"/>
    <dgm:cxn modelId="{B1EFE8A8-1455-374D-90BC-31F72A071396}" type="presParOf" srcId="{804D5E27-03B2-684F-BB01-97868DCBB184}" destId="{8A4AC24F-9A34-7045-B8B4-122091A5FC2F}" srcOrd="1" destOrd="0" presId="urn:microsoft.com/office/officeart/2005/8/layout/default"/>
    <dgm:cxn modelId="{D40C7699-DFAA-8E4C-A509-EADD0AE374BA}" type="presParOf" srcId="{804D5E27-03B2-684F-BB01-97868DCBB184}" destId="{3FFC18A7-EA1C-504A-A85D-06FC865C5ED7}" srcOrd="2" destOrd="0" presId="urn:microsoft.com/office/officeart/2005/8/layout/default"/>
    <dgm:cxn modelId="{42B52B9C-66B9-634B-8C0E-AF44FC70A46E}" type="presParOf" srcId="{804D5E27-03B2-684F-BB01-97868DCBB184}" destId="{D2CB868C-72E8-FB4B-86EA-23B733FD6A9C}" srcOrd="3" destOrd="0" presId="urn:microsoft.com/office/officeart/2005/8/layout/default"/>
    <dgm:cxn modelId="{3FE90AE0-6AF3-1046-BF78-3210A43E4A04}" type="presParOf" srcId="{804D5E27-03B2-684F-BB01-97868DCBB184}" destId="{4DD1538D-4274-0D41-92D7-6796B7D3EF5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6B4037-702B-3548-B171-BCCD4F4C1D0C}" type="doc">
      <dgm:prSet loTypeId="urn:microsoft.com/office/officeart/2005/8/layout/hList6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fr-FR"/>
        </a:p>
      </dgm:t>
    </dgm:pt>
    <dgm:pt modelId="{BFC0AE62-9472-DB46-9159-520DEAB2CA4A}">
      <dgm:prSet/>
      <dgm:spPr/>
      <dgm:t>
        <a:bodyPr/>
        <a:lstStyle/>
        <a:p>
          <a:pPr rtl="0"/>
          <a:r>
            <a:rPr lang="fr-CH" baseline="0" dirty="0"/>
            <a:t>adapter les financements à l’évolution des priorités de santé publique </a:t>
          </a:r>
          <a:endParaRPr lang="fr-FR" dirty="0"/>
        </a:p>
      </dgm:t>
    </dgm:pt>
    <dgm:pt modelId="{0B702140-6FBA-A64F-8DDD-03C87B6C0A4C}" type="parTrans" cxnId="{E198A2B3-2E25-1340-BD00-CF8BD06D1947}">
      <dgm:prSet/>
      <dgm:spPr/>
      <dgm:t>
        <a:bodyPr/>
        <a:lstStyle/>
        <a:p>
          <a:endParaRPr lang="fr-FR"/>
        </a:p>
      </dgm:t>
    </dgm:pt>
    <dgm:pt modelId="{A69C12D8-8533-E14D-A701-635129252993}" type="sibTrans" cxnId="{E198A2B3-2E25-1340-BD00-CF8BD06D1947}">
      <dgm:prSet/>
      <dgm:spPr/>
      <dgm:t>
        <a:bodyPr/>
        <a:lstStyle/>
        <a:p>
          <a:endParaRPr lang="fr-FR"/>
        </a:p>
      </dgm:t>
    </dgm:pt>
    <dgm:pt modelId="{0703DB30-EB36-964B-8054-572F678C31F8}" type="pres">
      <dgm:prSet presAssocID="{DA6B4037-702B-3548-B171-BCCD4F4C1D0C}" presName="Name0" presStyleCnt="0">
        <dgm:presLayoutVars>
          <dgm:dir/>
          <dgm:resizeHandles val="exact"/>
        </dgm:presLayoutVars>
      </dgm:prSet>
      <dgm:spPr/>
    </dgm:pt>
    <dgm:pt modelId="{EABC765C-2B87-2B4C-AC48-492A234E3CC1}" type="pres">
      <dgm:prSet presAssocID="{BFC0AE62-9472-DB46-9159-520DEAB2CA4A}" presName="node" presStyleLbl="node1" presStyleIdx="0" presStyleCnt="1">
        <dgm:presLayoutVars>
          <dgm:bulletEnabled val="1"/>
        </dgm:presLayoutVars>
      </dgm:prSet>
      <dgm:spPr/>
    </dgm:pt>
  </dgm:ptLst>
  <dgm:cxnLst>
    <dgm:cxn modelId="{0E90297C-A80D-E947-BA72-80614E979630}" type="presOf" srcId="{DA6B4037-702B-3548-B171-BCCD4F4C1D0C}" destId="{0703DB30-EB36-964B-8054-572F678C31F8}" srcOrd="0" destOrd="0" presId="urn:microsoft.com/office/officeart/2005/8/layout/hList6"/>
    <dgm:cxn modelId="{E198A2B3-2E25-1340-BD00-CF8BD06D1947}" srcId="{DA6B4037-702B-3548-B171-BCCD4F4C1D0C}" destId="{BFC0AE62-9472-DB46-9159-520DEAB2CA4A}" srcOrd="0" destOrd="0" parTransId="{0B702140-6FBA-A64F-8DDD-03C87B6C0A4C}" sibTransId="{A69C12D8-8533-E14D-A701-635129252993}"/>
    <dgm:cxn modelId="{66A4F6EE-80D5-F64A-825C-0C7873450A02}" type="presOf" srcId="{BFC0AE62-9472-DB46-9159-520DEAB2CA4A}" destId="{EABC765C-2B87-2B4C-AC48-492A234E3CC1}" srcOrd="0" destOrd="0" presId="urn:microsoft.com/office/officeart/2005/8/layout/hList6"/>
    <dgm:cxn modelId="{9C75020E-0C98-5347-A5BD-93F3A478AF75}" type="presParOf" srcId="{0703DB30-EB36-964B-8054-572F678C31F8}" destId="{EABC765C-2B87-2B4C-AC48-492A234E3CC1}" srcOrd="0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B7CA3-40BC-744E-B551-BA8549CFF4AC}">
      <dsp:nvSpPr>
        <dsp:cNvPr id="0" name=""/>
        <dsp:cNvSpPr/>
      </dsp:nvSpPr>
      <dsp:spPr>
        <a:xfrm>
          <a:off x="0" y="0"/>
          <a:ext cx="11446932" cy="25277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1" kern="1200" dirty="0">
              <a:solidFill>
                <a:srgbClr val="FF0000"/>
              </a:solidFill>
            </a:rPr>
            <a:t>Orienter les ressources vers les priorités  </a:t>
          </a:r>
        </a:p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              </a:t>
          </a:r>
          <a:r>
            <a:rPr lang="fr-FR" sz="2400" u="none" kern="1200" dirty="0" err="1"/>
            <a:t>Accélerer</a:t>
          </a:r>
          <a:r>
            <a:rPr lang="fr-FR" sz="2400" u="none" kern="1200" dirty="0"/>
            <a:t> la prévention  et renforcer la riposte face aux    </a:t>
          </a:r>
        </a:p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u="none" kern="1200" dirty="0"/>
            <a:t>               pandémies</a:t>
          </a:r>
          <a:r>
            <a:rPr lang="fr-FR" sz="2400" b="1" u="none" kern="1200" dirty="0"/>
            <a:t>  (Covid-19) </a:t>
          </a:r>
          <a:r>
            <a:rPr lang="fr-FR" sz="2400" u="none" kern="1200" dirty="0"/>
            <a:t>et renforcer au même temps </a:t>
          </a:r>
        </a:p>
        <a:p>
          <a:pPr marL="0" lvl="0" indent="0" algn="just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u="none" kern="1200" dirty="0"/>
            <a:t>              </a:t>
          </a:r>
          <a:endParaRPr lang="fr-FR" sz="2000" kern="1200" dirty="0"/>
        </a:p>
      </dsp:txBody>
      <dsp:txXfrm>
        <a:off x="2542160" y="0"/>
        <a:ext cx="8904771" cy="2527741"/>
      </dsp:txXfrm>
    </dsp:sp>
    <dsp:sp modelId="{3207C686-97F3-CF46-AEC0-AD7D682F89A6}">
      <dsp:nvSpPr>
        <dsp:cNvPr id="0" name=""/>
        <dsp:cNvSpPr/>
      </dsp:nvSpPr>
      <dsp:spPr>
        <a:xfrm>
          <a:off x="252774" y="252774"/>
          <a:ext cx="2289386" cy="202219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2736DE-3760-C94F-BEEC-752FB09F28BB}">
      <dsp:nvSpPr>
        <dsp:cNvPr id="0" name=""/>
        <dsp:cNvSpPr/>
      </dsp:nvSpPr>
      <dsp:spPr>
        <a:xfrm>
          <a:off x="0" y="2781811"/>
          <a:ext cx="11446932" cy="252774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i="1" kern="1200" dirty="0">
              <a:solidFill>
                <a:srgbClr val="FF0000"/>
              </a:solidFill>
            </a:rPr>
            <a:t>« Faire plus avec moins  »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                  </a:t>
          </a:r>
          <a:r>
            <a:rPr lang="en-US" sz="2400" b="1" i="1" kern="1200" dirty="0" err="1"/>
            <a:t>Une</a:t>
          </a:r>
          <a:r>
            <a:rPr lang="en-US" sz="2400" b="1" i="1" kern="1200" dirty="0"/>
            <a:t> </a:t>
          </a:r>
          <a:r>
            <a:rPr lang="en-US" sz="2400" b="1" i="1" kern="1200" dirty="0" err="1"/>
            <a:t>gestion</a:t>
          </a:r>
          <a:r>
            <a:rPr lang="en-US" sz="2400" b="1" i="1" kern="1200" dirty="0"/>
            <a:t> </a:t>
          </a:r>
          <a:r>
            <a:rPr lang="en-US" sz="2400" b="1" i="1" kern="1200" dirty="0" err="1"/>
            <a:t>efficace</a:t>
          </a:r>
          <a:r>
            <a:rPr lang="en-US" sz="2400" b="1" i="1" kern="1200" dirty="0"/>
            <a:t> avec </a:t>
          </a:r>
          <a:r>
            <a:rPr lang="en-US" sz="2400" b="1" i="1" kern="1200" dirty="0" err="1"/>
            <a:t>une</a:t>
          </a:r>
          <a:r>
            <a:rPr lang="en-US" sz="2400" b="1" i="1" kern="1200" dirty="0"/>
            <a:t> </a:t>
          </a:r>
          <a:r>
            <a:rPr lang="en-US" sz="2400" b="1" i="1" kern="1200" dirty="0" err="1"/>
            <a:t>répartition</a:t>
          </a:r>
          <a:r>
            <a:rPr lang="en-US" sz="2400" b="1" i="1" kern="1200" dirty="0"/>
            <a:t> plus </a:t>
          </a:r>
          <a:r>
            <a:rPr lang="en-US" sz="2400" b="1" i="1" kern="1200" dirty="0" err="1"/>
            <a:t>optimale</a:t>
          </a:r>
          <a:r>
            <a:rPr lang="en-US" sz="2400" b="1" i="1" kern="1200" dirty="0"/>
            <a:t>  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                  des </a:t>
          </a:r>
          <a:r>
            <a:rPr lang="en-US" sz="2400" b="1" i="1" kern="1200" dirty="0" err="1"/>
            <a:t>ressources</a:t>
          </a:r>
          <a:r>
            <a:rPr lang="en-US" sz="2400" b="1" i="1" kern="1200" dirty="0"/>
            <a:t> </a:t>
          </a:r>
          <a:r>
            <a:rPr lang="en-US" sz="2400" b="1" i="1" kern="1200" dirty="0" err="1"/>
            <a:t>financières</a:t>
          </a:r>
          <a:r>
            <a:rPr lang="en-US" sz="2400" b="1" i="1" kern="1200" dirty="0"/>
            <a:t> et </a:t>
          </a:r>
          <a:r>
            <a:rPr lang="en-US" sz="2400" b="1" i="1" kern="1200" dirty="0" err="1"/>
            <a:t>humaines</a:t>
          </a:r>
          <a:r>
            <a:rPr lang="en-US" sz="2400" b="1" i="1" kern="1200" dirty="0"/>
            <a:t> : revoir le mode de 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               remuneration et la </a:t>
          </a:r>
          <a:r>
            <a:rPr lang="en-US" sz="2400" b="1" i="1" kern="1200" dirty="0" err="1"/>
            <a:t>gouvernance</a:t>
          </a:r>
          <a:r>
            <a:rPr lang="en-US" sz="2400" b="1" i="1" kern="1200" dirty="0"/>
            <a:t> de </a:t>
          </a:r>
          <a:r>
            <a:rPr lang="en-US" sz="2400" b="1" i="1" kern="1200" dirty="0" err="1"/>
            <a:t>nos</a:t>
          </a:r>
          <a:r>
            <a:rPr lang="en-US" sz="2400" b="1" i="1" kern="1200" dirty="0"/>
            <a:t> structures de </a:t>
          </a:r>
        </a:p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               </a:t>
          </a:r>
          <a:r>
            <a:rPr lang="en-US" sz="2400" b="1" i="1" kern="1200" dirty="0" err="1"/>
            <a:t>soins</a:t>
          </a:r>
          <a:r>
            <a:rPr lang="en-US" sz="2400" b="1" i="1" kern="1200" dirty="0"/>
            <a:t>…..</a:t>
          </a:r>
          <a:endParaRPr lang="fr-FR" sz="2800" b="1" kern="1200" dirty="0">
            <a:solidFill>
              <a:srgbClr val="FF0000"/>
            </a:solidFill>
          </a:endParaRPr>
        </a:p>
        <a:p>
          <a:pPr marL="228600" lvl="1" indent="-228600" algn="just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2400" b="1" kern="1200" dirty="0"/>
        </a:p>
        <a:p>
          <a:pPr marL="171450" lvl="1" indent="-171450" algn="just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800" kern="1200" dirty="0"/>
        </a:p>
      </dsp:txBody>
      <dsp:txXfrm>
        <a:off x="2542160" y="2781811"/>
        <a:ext cx="8904771" cy="2527741"/>
      </dsp:txXfrm>
    </dsp:sp>
    <dsp:sp modelId="{A112DB3B-1008-E04F-8904-CCD27A221086}">
      <dsp:nvSpPr>
        <dsp:cNvPr id="0" name=""/>
        <dsp:cNvSpPr/>
      </dsp:nvSpPr>
      <dsp:spPr>
        <a:xfrm>
          <a:off x="252774" y="3033289"/>
          <a:ext cx="2289386" cy="202219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63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9054-9F30-094B-9DA6-43BC1F3AAD36}">
      <dsp:nvSpPr>
        <dsp:cNvPr id="0" name=""/>
        <dsp:cNvSpPr/>
      </dsp:nvSpPr>
      <dsp:spPr>
        <a:xfrm>
          <a:off x="754227" y="194"/>
          <a:ext cx="3036644" cy="182198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S’assurer de l’efficacité maximale des financements mobilisés</a:t>
          </a:r>
        </a:p>
      </dsp:txBody>
      <dsp:txXfrm>
        <a:off x="754227" y="194"/>
        <a:ext cx="3036644" cy="1821986"/>
      </dsp:txXfrm>
    </dsp:sp>
    <dsp:sp modelId="{3FFC18A7-EA1C-504A-A85D-06FC865C5ED7}">
      <dsp:nvSpPr>
        <dsp:cNvPr id="0" name=""/>
        <dsp:cNvSpPr/>
      </dsp:nvSpPr>
      <dsp:spPr>
        <a:xfrm>
          <a:off x="4094536" y="194"/>
          <a:ext cx="3036644" cy="1821986"/>
        </a:xfrm>
        <a:prstGeom prst="rect">
          <a:avLst/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>
        <a:off x="4094536" y="194"/>
        <a:ext cx="3036644" cy="1821986"/>
      </dsp:txXfrm>
    </dsp:sp>
    <dsp:sp modelId="{4DD1538D-4274-0D41-92D7-6796B7D3EF54}">
      <dsp:nvSpPr>
        <dsp:cNvPr id="0" name=""/>
        <dsp:cNvSpPr/>
      </dsp:nvSpPr>
      <dsp:spPr>
        <a:xfrm>
          <a:off x="7434845" y="194"/>
          <a:ext cx="3036644" cy="182198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Transition vers des financements nationaux pour la durabilité</a:t>
          </a:r>
        </a:p>
      </dsp:txBody>
      <dsp:txXfrm>
        <a:off x="7434845" y="194"/>
        <a:ext cx="3036644" cy="1821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BC765C-2B87-2B4C-AC48-492A234E3CC1}">
      <dsp:nvSpPr>
        <dsp:cNvPr id="0" name=""/>
        <dsp:cNvSpPr/>
      </dsp:nvSpPr>
      <dsp:spPr>
        <a:xfrm rot="16200000">
          <a:off x="4319332" y="-4319332"/>
          <a:ext cx="2587052" cy="11225717"/>
        </a:xfrm>
        <a:prstGeom prst="flowChartManualOperati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6550" tIns="0" rIns="335359" bIns="0" numCol="1" spcCol="1270" anchor="ctr" anchorCtr="0">
          <a:noAutofit/>
        </a:bodyPr>
        <a:lstStyle/>
        <a:p>
          <a:pPr marL="0" lvl="0" indent="0" algn="ctr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5300" kern="1200" baseline="0" dirty="0"/>
            <a:t>adapter les financements à l’évolution des priorités de santé publique </a:t>
          </a:r>
          <a:endParaRPr lang="fr-FR" sz="5300" kern="1200" dirty="0"/>
        </a:p>
      </dsp:txBody>
      <dsp:txXfrm rot="5400000">
        <a:off x="0" y="517410"/>
        <a:ext cx="11225717" cy="1552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6D2F1-0EFA-B547-9466-2CD7F206704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A962E-EF89-934F-B919-B9A4C6C461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487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C701D8-5431-4A7D-984F-EBF1A7EB6142}" type="slidenum">
              <a:rPr lang="fr-CH" smtClean="0"/>
              <a:pPr/>
              <a:t>2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099620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fld id="{DD9B61F0-6D51-433E-A84E-3ED1627834F2}" type="slidenum">
              <a:rPr lang="fr-FR" smtClean="0"/>
              <a:t>5</a:t>
            </a:fld>
            <a:fld id="{159FA3A1-CC09-4A83-AE5F-1454BF9591EB}" type="slidenum">
              <a:rPr lang="fr-FR" smtClean="0"/>
              <a:t>5</a:t>
            </a:fld>
            <a:fld id="{8812B6F1-9B5A-4B35-BD26-2D1349EE43F8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7A817-3CC8-4B4E-88FC-BD69A5E82204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4401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7A817-3CC8-4B4E-88FC-BD69A5E82204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7242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7A817-3CC8-4B4E-88FC-BD69A5E82204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25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FBM: Fournisseurs des Biens Médicaux</a:t>
            </a:r>
          </a:p>
          <a:p>
            <a:r>
              <a:rPr lang="fr-FR" dirty="0"/>
              <a:t>PSC: Prévention Sanitaire Collective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61818-C431-4CA2-95BC-8C7B4F5EBEE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624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A962E-EF89-934F-B919-B9A4C6C46108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685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A962E-EF89-934F-B919-B9A4C6C4610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48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RH et maintenance,</a:t>
            </a:r>
            <a:r>
              <a:rPr lang="fr-FR" baseline="0" dirty="0"/>
              <a:t> non respect du parcours de soins……d’où la nécessité de refondre le modèle de gouvernance introduction de nouvelles technologies……</a:t>
            </a:r>
          </a:p>
          <a:p>
            <a:r>
              <a:rPr lang="fr-FR" baseline="0" dirty="0"/>
              <a:t>Système en silo : </a:t>
            </a:r>
          </a:p>
          <a:p>
            <a:r>
              <a:rPr lang="fr-FR" baseline="0" dirty="0"/>
              <a:t>Respect du parcours de soins</a:t>
            </a:r>
          </a:p>
          <a:p>
            <a:r>
              <a:rPr lang="fr-FR" baseline="0" dirty="0"/>
              <a:t>SEGMA: ne permet pas la mutualisation des RH et RF entre les structures de soins…… </a:t>
            </a:r>
          </a:p>
          <a:p>
            <a:r>
              <a:rPr lang="fr-FR" baseline="0" dirty="0"/>
              <a:t>Achat stratégique axé sur la performance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A962E-EF89-934F-B919-B9A4C6C46108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393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fld id="{DD9B61F0-6D51-433E-A84E-3ED1627834F2}" type="slidenum">
              <a:rPr lang="fr-FR" smtClean="0"/>
              <a:t>19</a:t>
            </a:fld>
            <a:fld id="{159FA3A1-CC09-4A83-AE5F-1454BF9591EB}" type="slidenum">
              <a:rPr lang="fr-FR" smtClean="0"/>
              <a:t>19</a:t>
            </a:fld>
            <a:fld id="{8812B6F1-9B5A-4B35-BD26-2D1349EE43F8}" type="slidenum">
              <a:rPr lang="fr-FR" smtClean="0"/>
              <a:t>19</a:t>
            </a:fld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7A817-3CC8-4B4E-88FC-BD69A5E82204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7934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Paiement</a:t>
            </a:r>
            <a:r>
              <a:rPr lang="fr-FR" baseline="0" dirty="0"/>
              <a:t> sur la base de la performance…….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A962E-EF89-934F-B919-B9A4C6C46108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108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’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Dakar, King Fahd palace du 28 Novembre au 1er Décembre 2016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A8D8F-4FC1-4881-A523-F857144D71B7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218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A962E-EF89-934F-B919-B9A4C6C46108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130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54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94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8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826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92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7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85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69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409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4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1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6937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1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821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61592-4E55-924D-98BF-1D68B0017A12}" type="datetimeFigureOut">
              <a:rPr lang="fr-FR" smtClean="0"/>
              <a:t>01/10/2020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486D2-B84D-1743-8E4D-ED2F6108E4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572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703443" y="1826064"/>
            <a:ext cx="0" cy="1665209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D:\Bureau\5ème réunion PTF\post 2015\media\Armoiries.png">
            <a:extLst>
              <a:ext uri="{FF2B5EF4-FFF2-40B4-BE49-F238E27FC236}">
                <a16:creationId xmlns:a16="http://schemas.microsoft.com/office/drawing/2014/main" id="{00009A3B-8331-4FDE-9687-61D74FC6666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208" y="312504"/>
            <a:ext cx="1273052" cy="87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RÃ©sultat de recherche d'images pour &quot;logo ministere de la santÃ© maroc transparent&quot;">
            <a:extLst>
              <a:ext uri="{FF2B5EF4-FFF2-40B4-BE49-F238E27FC236}">
                <a16:creationId xmlns:a16="http://schemas.microsoft.com/office/drawing/2014/main" id="{73487F3E-1C1F-437A-93EB-7B1F079F3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451" y="312505"/>
            <a:ext cx="1397264" cy="12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ous-titre 2"/>
          <p:cNvSpPr txBox="1">
            <a:spLocks/>
          </p:cNvSpPr>
          <p:nvPr/>
        </p:nvSpPr>
        <p:spPr>
          <a:xfrm>
            <a:off x="2360734" y="1563813"/>
            <a:ext cx="9829800" cy="238627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400" b="1" dirty="0">
                <a:solidFill>
                  <a:srgbClr val="002060"/>
                </a:solidFill>
              </a:rPr>
              <a:t>Financement de la Santé au Maroc</a:t>
            </a:r>
          </a:p>
          <a:p>
            <a:pPr marL="0" indent="0" algn="ctr">
              <a:buNone/>
            </a:pPr>
            <a:r>
              <a:rPr lang="fr-FR" b="1" i="1" dirty="0">
                <a:solidFill>
                  <a:srgbClr val="C00000"/>
                </a:solidFill>
              </a:rPr>
              <a:t>COVID-19 : quelle efficacité de la dépense ?</a:t>
            </a:r>
            <a:endParaRPr lang="fr-FR" sz="3600" b="1" dirty="0">
              <a:solidFill>
                <a:srgbClr val="C00000"/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655983" y="3544706"/>
            <a:ext cx="10843591" cy="2212873"/>
            <a:chOff x="1524002" y="4304770"/>
            <a:chExt cx="9174451" cy="1750272"/>
          </a:xfrm>
        </p:grpSpPr>
        <p:pic>
          <p:nvPicPr>
            <p:cNvPr id="1026" name="Picture 2" descr="Image associée">
              <a:extLst>
                <a:ext uri="{FF2B5EF4-FFF2-40B4-BE49-F238E27FC236}">
                  <a16:creationId xmlns:a16="http://schemas.microsoft.com/office/drawing/2014/main" id="{C25A7510-BBB7-4C71-A01B-A4C320853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2" y="4304770"/>
              <a:ext cx="1835695" cy="1723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associée">
              <a:extLst>
                <a:ext uri="{FF2B5EF4-FFF2-40B4-BE49-F238E27FC236}">
                  <a16:creationId xmlns:a16="http://schemas.microsoft.com/office/drawing/2014/main" id="{2FCD0E56-2CBD-4AAC-8877-83F169F63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870" y="4331916"/>
              <a:ext cx="3687583" cy="1695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object 2"/>
            <p:cNvSpPr/>
            <p:nvPr/>
          </p:nvSpPr>
          <p:spPr>
            <a:xfrm>
              <a:off x="3359697" y="4304770"/>
              <a:ext cx="3635493" cy="17502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1566535" y="5888253"/>
            <a:ext cx="9399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M. BELMADANI </a:t>
            </a:r>
            <a:r>
              <a:rPr lang="fr-FR" sz="2400" b="1" dirty="0" err="1"/>
              <a:t>Abdelwahab</a:t>
            </a:r>
            <a:endParaRPr lang="fr-FR" sz="2400" b="1" dirty="0"/>
          </a:p>
          <a:p>
            <a:pPr algn="ctr"/>
            <a:r>
              <a:rPr lang="fr-FR" sz="2400" b="1" dirty="0"/>
              <a:t> Directeur de la Planification et des Ressources Financières</a:t>
            </a:r>
          </a:p>
        </p:txBody>
      </p:sp>
    </p:spTree>
    <p:extLst>
      <p:ext uri="{BB962C8B-B14F-4D97-AF65-F5344CB8AC3E}">
        <p14:creationId xmlns:p14="http://schemas.microsoft.com/office/powerpoint/2010/main" val="16501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50800" y="5690108"/>
            <a:ext cx="360000" cy="183600"/>
          </a:xfrm>
        </p:spPr>
        <p:txBody>
          <a:bodyPr/>
          <a:lstStyle/>
          <a:p>
            <a:fld id="{BFEBEB0A-9E3D-4B14-9782-E2AE3DA60D9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2063552" y="1902797"/>
            <a:ext cx="9649472" cy="344709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2800" spc="-185" dirty="0">
                <a:solidFill>
                  <a:srgbClr val="002060"/>
                </a:solidFill>
                <a:cs typeface="Arial"/>
              </a:rPr>
              <a:t> Contexte général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2800" spc="-185" dirty="0">
                <a:solidFill>
                  <a:srgbClr val="002060"/>
                </a:solidFill>
                <a:cs typeface="Arial"/>
              </a:rPr>
              <a:t>Indicateurs clés du système national de santé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2800" spc="-185" dirty="0">
                <a:solidFill>
                  <a:srgbClr val="002060"/>
                </a:solidFill>
                <a:cs typeface="Arial"/>
              </a:rPr>
              <a:t>Vue d’ensemble du financement de la santé au Maroc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2800" spc="-185" dirty="0">
                <a:solidFill>
                  <a:srgbClr val="002060"/>
                </a:solidFill>
                <a:cs typeface="Arial"/>
              </a:rPr>
              <a:t>Modèle de riposte à la crise du Covid-19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2800" spc="-185" dirty="0">
                <a:solidFill>
                  <a:srgbClr val="002060"/>
                </a:solidFill>
                <a:cs typeface="Arial"/>
              </a:rPr>
              <a:t>Principales perspectives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fr-FR" sz="2800" spc="-135" dirty="0">
                <a:solidFill>
                  <a:srgbClr val="002060"/>
                </a:solidFill>
                <a:cs typeface="Arial"/>
              </a:rPr>
              <a:t>Conclusion</a:t>
            </a:r>
            <a:endParaRPr lang="fr-FR" sz="2800" dirty="0">
              <a:solidFill>
                <a:srgbClr val="002060"/>
              </a:solidFill>
              <a:cs typeface="Arial"/>
            </a:endParaRP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919536" y="1902797"/>
            <a:ext cx="0" cy="4746481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6">
            <a:extLst>
              <a:ext uri="{FF2B5EF4-FFF2-40B4-BE49-F238E27FC236}">
                <a16:creationId xmlns:a16="http://schemas.microsoft.com/office/drawing/2014/main" id="{12C22891-DA92-4026-BFD4-76A83271DAF2}"/>
              </a:ext>
            </a:extLst>
          </p:cNvPr>
          <p:cNvSpPr txBox="1"/>
          <p:nvPr/>
        </p:nvSpPr>
        <p:spPr>
          <a:xfrm>
            <a:off x="2063553" y="1027595"/>
            <a:ext cx="4848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3600" b="1" spc="-185" dirty="0">
                <a:solidFill>
                  <a:srgbClr val="002060"/>
                </a:solidFill>
                <a:cs typeface="Arial"/>
              </a:rPr>
              <a:t>PLAN DE LA PRESENTATION</a:t>
            </a:r>
            <a:endParaRPr lang="en-US" sz="3600" b="1" spc="-185" dirty="0">
              <a:solidFill>
                <a:srgbClr val="002060"/>
              </a:solidFill>
              <a:cs typeface="Arial"/>
            </a:endParaRPr>
          </a:p>
        </p:txBody>
      </p:sp>
      <p:cxnSp>
        <p:nvCxnSpPr>
          <p:cNvPr id="6" name="Straight Connector 14">
            <a:extLst>
              <a:ext uri="{FF2B5EF4-FFF2-40B4-BE49-F238E27FC236}">
                <a16:creationId xmlns:a16="http://schemas.microsoft.com/office/drawing/2014/main" id="{481EB825-CC45-4E19-9753-7AF7F6D1D0F2}"/>
              </a:ext>
            </a:extLst>
          </p:cNvPr>
          <p:cNvCxnSpPr/>
          <p:nvPr/>
        </p:nvCxnSpPr>
        <p:spPr>
          <a:xfrm>
            <a:off x="2063552" y="1628800"/>
            <a:ext cx="7416824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60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22732" y="1345033"/>
            <a:ext cx="6629182" cy="4524315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FR" sz="3200" b="1" i="1" dirty="0">
              <a:solidFill>
                <a:srgbClr val="C00000"/>
              </a:solidFill>
            </a:endParaRPr>
          </a:p>
          <a:p>
            <a:pPr algn="just"/>
            <a:r>
              <a:rPr lang="fr-FR" sz="3200" dirty="0"/>
              <a:t>« Aussi, Nous considérons que le moment est venu de lancer, </a:t>
            </a:r>
            <a:r>
              <a:rPr lang="fr-FR" sz="3200" b="1" dirty="0"/>
              <a:t>au cours des cinq prochaines années</a:t>
            </a:r>
            <a:r>
              <a:rPr lang="fr-FR" sz="3200" dirty="0"/>
              <a:t>, le processus de </a:t>
            </a:r>
            <a:r>
              <a:rPr lang="fr-FR" sz="3200" b="1" dirty="0"/>
              <a:t>généralisation de la couverture sociale au profit de tous les Marocains  ».</a:t>
            </a:r>
            <a:r>
              <a:rPr lang="fr-FR" sz="3200" b="1" i="1" dirty="0">
                <a:solidFill>
                  <a:srgbClr val="0070C0"/>
                </a:solidFill>
              </a:rPr>
              <a:t> </a:t>
            </a:r>
          </a:p>
          <a:p>
            <a:pPr algn="just"/>
            <a:r>
              <a:rPr lang="fr-FR" sz="3200" b="1" i="1" dirty="0">
                <a:solidFill>
                  <a:srgbClr val="0070C0"/>
                </a:solidFill>
              </a:rPr>
              <a:t>« Extrait du Discours de la fête du trône 2020 ».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10199087" y="6451239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b="1" smtClean="0"/>
              <a:pPr/>
              <a:t>3</a:t>
            </a:fld>
            <a:endParaRPr lang="fr-FR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68D89FD-0E02-4FA4-B77A-4DB9C605E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353" y="1345032"/>
            <a:ext cx="3579104" cy="505213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02751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183229" y="6458691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64403B-3E83-440E-AEC6-DD93F7F3FA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55" y="1067943"/>
            <a:ext cx="1720545" cy="244938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8">
            <a:extLst>
              <a:ext uri="{FF2B5EF4-FFF2-40B4-BE49-F238E27FC236}">
                <a16:creationId xmlns:a16="http://schemas.microsoft.com/office/drawing/2014/main" id="{87A6BA2A-57E0-4481-BB16-425B60EA45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515" y="1067944"/>
            <a:ext cx="1887402" cy="244938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76234D30-3098-4473-BBA9-98EC66BA1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01" y="1067944"/>
            <a:ext cx="1722481" cy="2449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336" y="1067946"/>
            <a:ext cx="1660990" cy="244938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4089473" y="156998"/>
            <a:ext cx="36835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H" sz="4000" b="1" spc="-50" dirty="0">
                <a:solidFill>
                  <a:srgbClr val="002060"/>
                </a:solidFill>
                <a:ea typeface="+mj-ea"/>
                <a:cs typeface="+mj-cs"/>
              </a:rPr>
              <a:t>Contexte général</a:t>
            </a:r>
            <a:endParaRPr lang="fr-FR" sz="4000" b="1" spc="-50" dirty="0">
              <a:solidFill>
                <a:srgbClr val="002060"/>
              </a:solidFill>
              <a:ea typeface="+mj-ea"/>
              <a:cs typeface="+mj-cs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50538" y="2628339"/>
            <a:ext cx="1512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  <a:latin typeface="Garamond" panose="02020404030301010803" pitchFamily="18" charset="0"/>
              </a:rPr>
              <a:t>L’article 31 :</a:t>
            </a:r>
          </a:p>
          <a:p>
            <a:pPr algn="ctr"/>
            <a:r>
              <a:rPr lang="fr-FR" sz="1000" b="1" dirty="0">
                <a:solidFill>
                  <a:schemeClr val="bg1"/>
                </a:solidFill>
                <a:latin typeface="Garamond" panose="02020404030301010803" pitchFamily="18" charset="0"/>
              </a:rPr>
              <a:t> Droit d’accès aux soins, à la protection sociale et à la couverture médicale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76189" y="2542881"/>
            <a:ext cx="159576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b="1" dirty="0">
                <a:latin typeface="Garamond" panose="02020404030301010803" pitchFamily="18" charset="0"/>
              </a:rPr>
              <a:t>«  Amélioration et extension des services de santé »</a:t>
            </a:r>
          </a:p>
        </p:txBody>
      </p:sp>
    </p:spTree>
    <p:extLst>
      <p:ext uri="{BB962C8B-B14F-4D97-AF65-F5344CB8AC3E}">
        <p14:creationId xmlns:p14="http://schemas.microsoft.com/office/powerpoint/2010/main" val="2209843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199560" y="6464094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sz="1200" b="1" smtClean="0"/>
              <a:t>5</a:t>
            </a:fld>
            <a:endParaRPr lang="fr-FR" sz="1200" b="1" dirty="0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1794631" y="3114194"/>
            <a:ext cx="8540928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>
              <a:defRPr sz="4000" b="1" spc="-50">
                <a:solidFill>
                  <a:srgbClr val="002060"/>
                </a:solidFill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fr-FR" spc="-185" dirty="0">
                <a:cs typeface="Arial"/>
              </a:rPr>
              <a:t>Indicateurs clé du système national de santé</a:t>
            </a:r>
          </a:p>
        </p:txBody>
      </p:sp>
      <p:cxnSp>
        <p:nvCxnSpPr>
          <p:cNvPr id="8" name="Straight Connector 14">
            <a:extLst>
              <a:ext uri="{FF2B5EF4-FFF2-40B4-BE49-F238E27FC236}">
                <a16:creationId xmlns:a16="http://schemas.microsoft.com/office/drawing/2014/main" id="{481EB825-CC45-4E19-9753-7AF7F6D1D0F2}"/>
              </a:ext>
            </a:extLst>
          </p:cNvPr>
          <p:cNvCxnSpPr/>
          <p:nvPr/>
        </p:nvCxnSpPr>
        <p:spPr>
          <a:xfrm>
            <a:off x="1371600" y="4038600"/>
            <a:ext cx="10157077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213711" y="6449331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sz="1200" b="1" smtClean="0"/>
              <a:pPr/>
              <a:t>6</a:t>
            </a:fld>
            <a:endParaRPr lang="fr-FR" sz="1200" b="1" dirty="0"/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99A95EF4-9A1D-418E-B1BD-906F9381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36" y="165480"/>
            <a:ext cx="10880333" cy="553998"/>
          </a:xfrm>
        </p:spPr>
        <p:txBody>
          <a:bodyPr>
            <a:noAutofit/>
          </a:bodyPr>
          <a:lstStyle/>
          <a:p>
            <a:pPr algn="ctr"/>
            <a:r>
              <a:rPr lang="fr-FR" sz="4000" b="1" dirty="0">
                <a:solidFill>
                  <a:srgbClr val="002060"/>
                </a:solidFill>
                <a:latin typeface="+mn-lt"/>
              </a:rPr>
              <a:t>Quelques chiffres clés </a:t>
            </a:r>
            <a:r>
              <a:rPr lang="fr-FR" sz="3200" b="1" dirty="0">
                <a:solidFill>
                  <a:srgbClr val="C00000"/>
                </a:solidFill>
                <a:latin typeface="+mn-lt"/>
              </a:rPr>
              <a:t>(1/3)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3230" y="905855"/>
            <a:ext cx="111987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4445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Espérance de vie à la naissance: un gain de 29  ans en 50 ans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73230" y="3979750"/>
            <a:ext cx="6431965" cy="494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lvl="0" indent="-4445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100000"/>
              <a:buBlip>
                <a:blip r:embed="rId3"/>
              </a:buBlip>
            </a:pPr>
            <a:r>
              <a:rPr lang="fr-FR" sz="20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Maîtrise du niveau de la fécondité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747546" y="2811420"/>
            <a:ext cx="16060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47 ans</a:t>
            </a:r>
          </a:p>
          <a:p>
            <a:pPr algn="ctr"/>
            <a:r>
              <a:rPr lang="fr-FR" b="1" dirty="0"/>
              <a:t>1962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48365" y="1615453"/>
            <a:ext cx="1826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b="1" dirty="0">
                <a:solidFill>
                  <a:srgbClr val="FF0000"/>
                </a:solidFill>
              </a:rPr>
              <a:t>76,1 ans</a:t>
            </a:r>
          </a:p>
          <a:p>
            <a:pPr lvl="0" algn="ctr"/>
            <a:r>
              <a:rPr lang="fr-FR" b="1" dirty="0"/>
              <a:t>2018</a:t>
            </a:r>
          </a:p>
        </p:txBody>
      </p:sp>
      <p:pic>
        <p:nvPicPr>
          <p:cNvPr id="14" name="Picture 10" descr="http://www.hrc-consulting.fr/wp-content/uploads/2013/03/Fotolia_44725425_XS-carriereRetouch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8" y="2007105"/>
            <a:ext cx="2418977" cy="142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e 4"/>
          <p:cNvGrpSpPr/>
          <p:nvPr/>
        </p:nvGrpSpPr>
        <p:grpSpPr>
          <a:xfrm>
            <a:off x="7445042" y="3437045"/>
            <a:ext cx="3744416" cy="2385940"/>
            <a:chOff x="7579956" y="1154536"/>
            <a:chExt cx="3744416" cy="2507718"/>
          </a:xfrm>
        </p:grpSpPr>
        <p:pic>
          <p:nvPicPr>
            <p:cNvPr id="16" name="Picture 4" descr="http://www.cyclotop.net/AJP3JqQK/reduction-5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9956" y="1718038"/>
              <a:ext cx="3744416" cy="1944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10649536" y="2574469"/>
              <a:ext cx="652744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fr-FR" b="1" dirty="0">
                  <a:solidFill>
                    <a:srgbClr val="FF0000"/>
                  </a:solidFill>
                </a:rPr>
                <a:t>2,38</a:t>
              </a:r>
            </a:p>
            <a:p>
              <a:pPr lvl="0" algn="ctr"/>
              <a:r>
                <a:rPr lang="fr-FR" b="1" dirty="0"/>
                <a:t>2018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110815" y="1154536"/>
              <a:ext cx="16060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7,0</a:t>
              </a:r>
            </a:p>
            <a:p>
              <a:pPr algn="ctr"/>
              <a:r>
                <a:rPr lang="fr-FR" b="1" dirty="0"/>
                <a:t>les années 60  </a:t>
              </a:r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8933540" y="4195938"/>
            <a:ext cx="318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Indice synthétique de fécondité</a:t>
            </a:r>
          </a:p>
        </p:txBody>
      </p:sp>
    </p:spTree>
    <p:extLst>
      <p:ext uri="{BB962C8B-B14F-4D97-AF65-F5344CB8AC3E}">
        <p14:creationId xmlns:p14="http://schemas.microsoft.com/office/powerpoint/2010/main" val="2740676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/>
          <p:cNvGrpSpPr/>
          <p:nvPr/>
        </p:nvGrpSpPr>
        <p:grpSpPr>
          <a:xfrm>
            <a:off x="161365" y="1274391"/>
            <a:ext cx="5102758" cy="2013074"/>
            <a:chOff x="688076" y="2264869"/>
            <a:chExt cx="5412473" cy="2013074"/>
          </a:xfrm>
          <a:noFill/>
        </p:grpSpPr>
        <p:sp>
          <p:nvSpPr>
            <p:cNvPr id="22" name="Rectangle 21"/>
            <p:cNvSpPr/>
            <p:nvPr/>
          </p:nvSpPr>
          <p:spPr>
            <a:xfrm>
              <a:off x="688076" y="2264869"/>
              <a:ext cx="5412473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lvl="1"/>
              <a:r>
                <a:rPr lang="fr-FR" sz="2800" b="1" dirty="0">
                  <a:solidFill>
                    <a:srgbClr val="0070C0"/>
                  </a:solidFill>
                </a:rPr>
                <a:t>Mortalité Maternelle </a:t>
              </a:r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>
              <a:off x="2821722" y="3209112"/>
              <a:ext cx="1087840" cy="36371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1106029" y="2785333"/>
              <a:ext cx="1910126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332</a:t>
              </a:r>
              <a:r>
                <a:rPr lang="fr-FR" dirty="0"/>
                <a:t> décès pour 100 000 NV </a:t>
              </a:r>
            </a:p>
            <a:p>
              <a:pPr algn="ctr"/>
              <a:r>
                <a:rPr lang="fr-FR" b="1" dirty="0"/>
                <a:t>(1990)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866926" y="3354613"/>
              <a:ext cx="1849790" cy="92333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FF0000"/>
                  </a:solidFill>
                </a:rPr>
                <a:t>72,6 </a:t>
              </a:r>
              <a:r>
                <a:rPr lang="fr-FR" dirty="0"/>
                <a:t>décès pour 100 000 NV </a:t>
              </a:r>
            </a:p>
            <a:p>
              <a:pPr algn="ctr"/>
              <a:r>
                <a:rPr lang="fr-FR" b="1" dirty="0"/>
                <a:t>(2017)</a:t>
              </a:r>
            </a:p>
          </p:txBody>
        </p: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213711" y="6449331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sz="1200" b="1" smtClean="0"/>
              <a:pPr/>
              <a:t>7</a:t>
            </a:fld>
            <a:endParaRPr lang="fr-FR" sz="1200" b="1" dirty="0"/>
          </a:p>
        </p:txBody>
      </p:sp>
      <p:grpSp>
        <p:nvGrpSpPr>
          <p:cNvPr id="29" name="Groupe 28"/>
          <p:cNvGrpSpPr/>
          <p:nvPr/>
        </p:nvGrpSpPr>
        <p:grpSpPr>
          <a:xfrm>
            <a:off x="5790684" y="1153246"/>
            <a:ext cx="6126265" cy="2649586"/>
            <a:chOff x="6150426" y="3728552"/>
            <a:chExt cx="6126265" cy="2649586"/>
          </a:xfrm>
        </p:grpSpPr>
        <p:grpSp>
          <p:nvGrpSpPr>
            <p:cNvPr id="33" name="Groupe 32"/>
            <p:cNvGrpSpPr/>
            <p:nvPr/>
          </p:nvGrpSpPr>
          <p:grpSpPr>
            <a:xfrm>
              <a:off x="6150426" y="3728552"/>
              <a:ext cx="5412473" cy="2000442"/>
              <a:chOff x="688076" y="2264869"/>
              <a:chExt cx="5412473" cy="2000442"/>
            </a:xfrm>
            <a:noFill/>
          </p:grpSpPr>
          <p:sp>
            <p:nvSpPr>
              <p:cNvPr id="34" name="Rectangle 33"/>
              <p:cNvSpPr/>
              <p:nvPr/>
            </p:nvSpPr>
            <p:spPr>
              <a:xfrm>
                <a:off x="688076" y="2264869"/>
                <a:ext cx="5412473" cy="52322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fr-FR" sz="2800" b="1" dirty="0">
                    <a:solidFill>
                      <a:srgbClr val="0070C0"/>
                    </a:solidFill>
                  </a:rPr>
                  <a:t>Mortalité infanto-juvénile </a:t>
                </a:r>
              </a:p>
            </p:txBody>
          </p:sp>
          <p:cxnSp>
            <p:nvCxnSpPr>
              <p:cNvPr id="35" name="Connecteur droit avec flèche 34"/>
              <p:cNvCxnSpPr/>
              <p:nvPr/>
            </p:nvCxnSpPr>
            <p:spPr>
              <a:xfrm>
                <a:off x="2774105" y="3202001"/>
                <a:ext cx="1087840" cy="363715"/>
              </a:xfrm>
              <a:prstGeom prst="straightConnector1">
                <a:avLst/>
              </a:prstGeom>
              <a:ln w="571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5"/>
              <p:cNvSpPr/>
              <p:nvPr/>
            </p:nvSpPr>
            <p:spPr>
              <a:xfrm>
                <a:off x="1106029" y="2785333"/>
                <a:ext cx="1910126" cy="92333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FF0000"/>
                    </a:solidFill>
                  </a:rPr>
                  <a:t>84</a:t>
                </a:r>
                <a:r>
                  <a:rPr lang="fr-FR" dirty="0"/>
                  <a:t> décès pour 1000 NV </a:t>
                </a:r>
              </a:p>
              <a:p>
                <a:pPr algn="ctr"/>
                <a:r>
                  <a:rPr lang="fr-FR" b="1" dirty="0"/>
                  <a:t>(1990)</a:t>
                </a: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837352" y="3341981"/>
                <a:ext cx="1849790" cy="92333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rgbClr val="FF0000"/>
                    </a:solidFill>
                  </a:rPr>
                  <a:t>22,2 </a:t>
                </a:r>
                <a:r>
                  <a:rPr lang="fr-FR" dirty="0"/>
                  <a:t>décès pour 1000 NV </a:t>
                </a:r>
              </a:p>
              <a:p>
                <a:pPr algn="ctr"/>
                <a:r>
                  <a:rPr lang="fr-FR" b="1" dirty="0"/>
                  <a:t>(2018)</a:t>
                </a:r>
              </a:p>
            </p:txBody>
          </p:sp>
        </p:grpSp>
        <p:cxnSp>
          <p:nvCxnSpPr>
            <p:cNvPr id="68" name="Connecteur droit avec flèche 67"/>
            <p:cNvCxnSpPr>
              <a:endCxn id="69" idx="6"/>
            </p:cNvCxnSpPr>
            <p:nvPr/>
          </p:nvCxnSpPr>
          <p:spPr>
            <a:xfrm>
              <a:off x="10573453" y="5469740"/>
              <a:ext cx="1091233" cy="466547"/>
            </a:xfrm>
            <a:prstGeom prst="straightConnector1">
              <a:avLst/>
            </a:prstGeom>
            <a:ln w="57150">
              <a:solidFill>
                <a:srgbClr val="008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Étoile à 10 branches 68"/>
            <p:cNvSpPr/>
            <p:nvPr/>
          </p:nvSpPr>
          <p:spPr>
            <a:xfrm>
              <a:off x="11664686" y="5703052"/>
              <a:ext cx="612005" cy="675086"/>
            </a:xfrm>
            <a:prstGeom prst="star10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600" b="1" dirty="0">
                  <a:solidFill>
                    <a:schemeClr val="bg1"/>
                  </a:solidFill>
                </a:rPr>
                <a:t>12</a:t>
              </a:r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1946257" y="5064673"/>
            <a:ext cx="8524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</a:rPr>
              <a:t>Une tendance très favorable pour l’atteinte des cibles de l’ODD 3</a:t>
            </a:r>
          </a:p>
        </p:txBody>
      </p:sp>
      <p:cxnSp>
        <p:nvCxnSpPr>
          <p:cNvPr id="38" name="Connecteur droit avec flèche 37"/>
          <p:cNvCxnSpPr/>
          <p:nvPr/>
        </p:nvCxnSpPr>
        <p:spPr>
          <a:xfrm>
            <a:off x="4395720" y="3012176"/>
            <a:ext cx="912835" cy="515137"/>
          </a:xfrm>
          <a:prstGeom prst="straightConnector1">
            <a:avLst/>
          </a:prstGeom>
          <a:ln w="57150">
            <a:solidFill>
              <a:srgbClr val="008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Étoile à 10 branches 38"/>
          <p:cNvSpPr/>
          <p:nvPr/>
        </p:nvSpPr>
        <p:spPr>
          <a:xfrm>
            <a:off x="5373103" y="3347868"/>
            <a:ext cx="612005" cy="675086"/>
          </a:xfrm>
          <a:prstGeom prst="star10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40" name="ZoneTexte 39"/>
          <p:cNvSpPr txBox="1"/>
          <p:nvPr/>
        </p:nvSpPr>
        <p:spPr>
          <a:xfrm rot="1179126">
            <a:off x="2450488" y="1919058"/>
            <a:ext cx="702361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-78%</a:t>
            </a:r>
          </a:p>
        </p:txBody>
      </p:sp>
      <p:sp>
        <p:nvSpPr>
          <p:cNvPr id="41" name="ZoneTexte 40"/>
          <p:cNvSpPr txBox="1"/>
          <p:nvPr/>
        </p:nvSpPr>
        <p:spPr>
          <a:xfrm rot="1110928">
            <a:off x="8220764" y="1798117"/>
            <a:ext cx="710614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/>
              <a:t>-74%</a:t>
            </a:r>
            <a:endParaRPr lang="fr-FR" dirty="0"/>
          </a:p>
        </p:txBody>
      </p:sp>
      <p:sp>
        <p:nvSpPr>
          <p:cNvPr id="28" name="Titre 1">
            <a:extLst>
              <a:ext uri="{FF2B5EF4-FFF2-40B4-BE49-F238E27FC236}">
                <a16:creationId xmlns:a16="http://schemas.microsoft.com/office/drawing/2014/main" id="{99A95EF4-9A1D-418E-B1BD-906F93810256}"/>
              </a:ext>
            </a:extLst>
          </p:cNvPr>
          <p:cNvSpPr txBox="1">
            <a:spLocks/>
          </p:cNvSpPr>
          <p:nvPr/>
        </p:nvSpPr>
        <p:spPr>
          <a:xfrm>
            <a:off x="707336" y="-56377"/>
            <a:ext cx="10880333" cy="775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>
                <a:solidFill>
                  <a:srgbClr val="002060"/>
                </a:solidFill>
                <a:latin typeface="+mn-lt"/>
              </a:rPr>
              <a:t>Quelques chiffres clés </a:t>
            </a:r>
            <a:r>
              <a:rPr lang="fr-FR" sz="3200" b="1" dirty="0">
                <a:solidFill>
                  <a:srgbClr val="C00000"/>
                </a:solidFill>
                <a:latin typeface="+mn-lt"/>
              </a:rPr>
              <a:t>(2/3)</a:t>
            </a:r>
            <a:endParaRPr lang="fr-FR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902253" y="4135120"/>
            <a:ext cx="695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2030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11262992" y="3914642"/>
            <a:ext cx="695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2030</a:t>
            </a:r>
          </a:p>
        </p:txBody>
      </p:sp>
    </p:spTree>
    <p:extLst>
      <p:ext uri="{BB962C8B-B14F-4D97-AF65-F5344CB8AC3E}">
        <p14:creationId xmlns:p14="http://schemas.microsoft.com/office/powerpoint/2010/main" val="578778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0190542" y="6475783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object 25"/>
          <p:cNvSpPr/>
          <p:nvPr/>
        </p:nvSpPr>
        <p:spPr>
          <a:xfrm>
            <a:off x="7793445" y="2477062"/>
            <a:ext cx="3786034" cy="23583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ZoneTexte 5"/>
          <p:cNvSpPr txBox="1"/>
          <p:nvPr/>
        </p:nvSpPr>
        <p:spPr>
          <a:xfrm>
            <a:off x="7486116" y="1763805"/>
            <a:ext cx="3768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spc="-77" dirty="0">
                <a:solidFill>
                  <a:srgbClr val="008000"/>
                </a:solidFill>
                <a:latin typeface="Verdana"/>
                <a:cs typeface="Verdana"/>
              </a:rPr>
              <a:t>Vieillissement de la population 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237823" y="1690571"/>
            <a:ext cx="6915008" cy="3471556"/>
            <a:chOff x="639474" y="2562463"/>
            <a:chExt cx="7854421" cy="3435979"/>
          </a:xfrm>
        </p:grpSpPr>
        <p:grpSp>
          <p:nvGrpSpPr>
            <p:cNvPr id="33" name="Groupe 32"/>
            <p:cNvGrpSpPr/>
            <p:nvPr/>
          </p:nvGrpSpPr>
          <p:grpSpPr>
            <a:xfrm>
              <a:off x="639474" y="3220403"/>
              <a:ext cx="7854421" cy="2778039"/>
              <a:chOff x="639474" y="3220403"/>
              <a:chExt cx="7854421" cy="2778039"/>
            </a:xfrm>
          </p:grpSpPr>
          <p:sp>
            <p:nvSpPr>
              <p:cNvPr id="35" name="object 22"/>
              <p:cNvSpPr/>
              <p:nvPr/>
            </p:nvSpPr>
            <p:spPr>
              <a:xfrm>
                <a:off x="1969833" y="4596565"/>
                <a:ext cx="33593" cy="331008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23"/>
              <p:cNvSpPr/>
              <p:nvPr/>
            </p:nvSpPr>
            <p:spPr>
              <a:xfrm>
                <a:off x="720771" y="4285821"/>
                <a:ext cx="1196213" cy="1196213"/>
              </a:xfrm>
              <a:custGeom>
                <a:avLst/>
                <a:gdLst/>
                <a:ahLst/>
                <a:cxnLst/>
                <a:rect l="l" t="t" r="r" b="b"/>
                <a:pathLst>
                  <a:path w="1398905" h="1398904">
                    <a:moveTo>
                      <a:pt x="699145" y="0"/>
                    </a:moveTo>
                    <a:lnTo>
                      <a:pt x="651398" y="1618"/>
                    </a:lnTo>
                    <a:lnTo>
                      <a:pt x="604496" y="6402"/>
                    </a:lnTo>
                    <a:lnTo>
                      <a:pt x="558545" y="14246"/>
                    </a:lnTo>
                    <a:lnTo>
                      <a:pt x="513650" y="25046"/>
                    </a:lnTo>
                    <a:lnTo>
                      <a:pt x="469916" y="38695"/>
                    </a:lnTo>
                    <a:lnTo>
                      <a:pt x="427450" y="55088"/>
                    </a:lnTo>
                    <a:lnTo>
                      <a:pt x="386356" y="74120"/>
                    </a:lnTo>
                    <a:lnTo>
                      <a:pt x="346741" y="95684"/>
                    </a:lnTo>
                    <a:lnTo>
                      <a:pt x="308709" y="119676"/>
                    </a:lnTo>
                    <a:lnTo>
                      <a:pt x="272366" y="145991"/>
                    </a:lnTo>
                    <a:lnTo>
                      <a:pt x="237817" y="174521"/>
                    </a:lnTo>
                    <a:lnTo>
                      <a:pt x="205169" y="205163"/>
                    </a:lnTo>
                    <a:lnTo>
                      <a:pt x="174527" y="237811"/>
                    </a:lnTo>
                    <a:lnTo>
                      <a:pt x="145995" y="272358"/>
                    </a:lnTo>
                    <a:lnTo>
                      <a:pt x="119680" y="308701"/>
                    </a:lnTo>
                    <a:lnTo>
                      <a:pt x="95687" y="346732"/>
                    </a:lnTo>
                    <a:lnTo>
                      <a:pt x="74122" y="386347"/>
                    </a:lnTo>
                    <a:lnTo>
                      <a:pt x="55090" y="427440"/>
                    </a:lnTo>
                    <a:lnTo>
                      <a:pt x="38696" y="469906"/>
                    </a:lnTo>
                    <a:lnTo>
                      <a:pt x="25047" y="513640"/>
                    </a:lnTo>
                    <a:lnTo>
                      <a:pt x="14247" y="558534"/>
                    </a:lnTo>
                    <a:lnTo>
                      <a:pt x="6402" y="604486"/>
                    </a:lnTo>
                    <a:lnTo>
                      <a:pt x="1618" y="651387"/>
                    </a:lnTo>
                    <a:lnTo>
                      <a:pt x="0" y="699134"/>
                    </a:lnTo>
                    <a:lnTo>
                      <a:pt x="1618" y="746883"/>
                    </a:lnTo>
                    <a:lnTo>
                      <a:pt x="6402" y="793786"/>
                    </a:lnTo>
                    <a:lnTo>
                      <a:pt x="14247" y="839739"/>
                    </a:lnTo>
                    <a:lnTo>
                      <a:pt x="25047" y="884635"/>
                    </a:lnTo>
                    <a:lnTo>
                      <a:pt x="38696" y="928369"/>
                    </a:lnTo>
                    <a:lnTo>
                      <a:pt x="55090" y="970836"/>
                    </a:lnTo>
                    <a:lnTo>
                      <a:pt x="74122" y="1011930"/>
                    </a:lnTo>
                    <a:lnTo>
                      <a:pt x="95687" y="1051546"/>
                    </a:lnTo>
                    <a:lnTo>
                      <a:pt x="119680" y="1089578"/>
                    </a:lnTo>
                    <a:lnTo>
                      <a:pt x="145995" y="1125921"/>
                    </a:lnTo>
                    <a:lnTo>
                      <a:pt x="174527" y="1160469"/>
                    </a:lnTo>
                    <a:lnTo>
                      <a:pt x="205169" y="1193117"/>
                    </a:lnTo>
                    <a:lnTo>
                      <a:pt x="237817" y="1223759"/>
                    </a:lnTo>
                    <a:lnTo>
                      <a:pt x="272366" y="1252290"/>
                    </a:lnTo>
                    <a:lnTo>
                      <a:pt x="308709" y="1278605"/>
                    </a:lnTo>
                    <a:lnTo>
                      <a:pt x="346741" y="1302597"/>
                    </a:lnTo>
                    <a:lnTo>
                      <a:pt x="386356" y="1324162"/>
                    </a:lnTo>
                    <a:lnTo>
                      <a:pt x="427450" y="1343194"/>
                    </a:lnTo>
                    <a:lnTo>
                      <a:pt x="469916" y="1359587"/>
                    </a:lnTo>
                    <a:lnTo>
                      <a:pt x="513650" y="1373236"/>
                    </a:lnTo>
                    <a:lnTo>
                      <a:pt x="558545" y="1384035"/>
                    </a:lnTo>
                    <a:lnTo>
                      <a:pt x="604496" y="1391880"/>
                    </a:lnTo>
                    <a:lnTo>
                      <a:pt x="651398" y="1396664"/>
                    </a:lnTo>
                    <a:lnTo>
                      <a:pt x="699145" y="1398282"/>
                    </a:lnTo>
                    <a:lnTo>
                      <a:pt x="746893" y="1396664"/>
                    </a:lnTo>
                    <a:lnTo>
                      <a:pt x="793797" y="1391880"/>
                    </a:lnTo>
                    <a:lnTo>
                      <a:pt x="839749" y="1384035"/>
                    </a:lnTo>
                    <a:lnTo>
                      <a:pt x="884645" y="1373236"/>
                    </a:lnTo>
                    <a:lnTo>
                      <a:pt x="928379" y="1359587"/>
                    </a:lnTo>
                    <a:lnTo>
                      <a:pt x="970846" y="1343194"/>
                    </a:lnTo>
                    <a:lnTo>
                      <a:pt x="1011940" y="1324162"/>
                    </a:lnTo>
                    <a:lnTo>
                      <a:pt x="1051556" y="1302597"/>
                    </a:lnTo>
                    <a:lnTo>
                      <a:pt x="1089588" y="1278605"/>
                    </a:lnTo>
                    <a:lnTo>
                      <a:pt x="1125931" y="1252290"/>
                    </a:lnTo>
                    <a:lnTo>
                      <a:pt x="1160479" y="1223759"/>
                    </a:lnTo>
                    <a:lnTo>
                      <a:pt x="1193127" y="1193117"/>
                    </a:lnTo>
                    <a:lnTo>
                      <a:pt x="1223769" y="1160469"/>
                    </a:lnTo>
                    <a:lnTo>
                      <a:pt x="1252300" y="1125921"/>
                    </a:lnTo>
                    <a:lnTo>
                      <a:pt x="1278615" y="1089578"/>
                    </a:lnTo>
                    <a:lnTo>
                      <a:pt x="1302607" y="1051546"/>
                    </a:lnTo>
                    <a:lnTo>
                      <a:pt x="1324172" y="1011930"/>
                    </a:lnTo>
                    <a:lnTo>
                      <a:pt x="1343204" y="970836"/>
                    </a:lnTo>
                    <a:lnTo>
                      <a:pt x="1359597" y="928369"/>
                    </a:lnTo>
                    <a:lnTo>
                      <a:pt x="1373246" y="884635"/>
                    </a:lnTo>
                    <a:lnTo>
                      <a:pt x="1384046" y="839739"/>
                    </a:lnTo>
                    <a:lnTo>
                      <a:pt x="1391890" y="793786"/>
                    </a:lnTo>
                    <a:lnTo>
                      <a:pt x="1396674" y="746883"/>
                    </a:lnTo>
                    <a:lnTo>
                      <a:pt x="1398292" y="699134"/>
                    </a:lnTo>
                    <a:lnTo>
                      <a:pt x="1396674" y="651387"/>
                    </a:lnTo>
                    <a:lnTo>
                      <a:pt x="1391890" y="604486"/>
                    </a:lnTo>
                    <a:lnTo>
                      <a:pt x="1384046" y="558534"/>
                    </a:lnTo>
                    <a:lnTo>
                      <a:pt x="1373246" y="513640"/>
                    </a:lnTo>
                    <a:lnTo>
                      <a:pt x="1359597" y="469906"/>
                    </a:lnTo>
                    <a:lnTo>
                      <a:pt x="1343204" y="427440"/>
                    </a:lnTo>
                    <a:lnTo>
                      <a:pt x="1324172" y="386347"/>
                    </a:lnTo>
                    <a:lnTo>
                      <a:pt x="1302607" y="346732"/>
                    </a:lnTo>
                    <a:lnTo>
                      <a:pt x="1278615" y="308701"/>
                    </a:lnTo>
                    <a:lnTo>
                      <a:pt x="1252300" y="272358"/>
                    </a:lnTo>
                    <a:lnTo>
                      <a:pt x="1223769" y="237811"/>
                    </a:lnTo>
                    <a:lnTo>
                      <a:pt x="1193127" y="205163"/>
                    </a:lnTo>
                    <a:lnTo>
                      <a:pt x="1160479" y="174521"/>
                    </a:lnTo>
                    <a:lnTo>
                      <a:pt x="1125931" y="145991"/>
                    </a:lnTo>
                    <a:lnTo>
                      <a:pt x="1089588" y="119676"/>
                    </a:lnTo>
                    <a:lnTo>
                      <a:pt x="1051556" y="95684"/>
                    </a:lnTo>
                    <a:lnTo>
                      <a:pt x="1011940" y="74120"/>
                    </a:lnTo>
                    <a:lnTo>
                      <a:pt x="970846" y="55088"/>
                    </a:lnTo>
                    <a:lnTo>
                      <a:pt x="928379" y="38695"/>
                    </a:lnTo>
                    <a:lnTo>
                      <a:pt x="884645" y="25046"/>
                    </a:lnTo>
                    <a:lnTo>
                      <a:pt x="839749" y="14246"/>
                    </a:lnTo>
                    <a:lnTo>
                      <a:pt x="793797" y="6402"/>
                    </a:lnTo>
                    <a:lnTo>
                      <a:pt x="746893" y="1618"/>
                    </a:lnTo>
                    <a:lnTo>
                      <a:pt x="699145" y="0"/>
                    </a:lnTo>
                    <a:close/>
                  </a:path>
                </a:pathLst>
              </a:custGeom>
              <a:solidFill>
                <a:srgbClr val="FAA34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24"/>
              <p:cNvSpPr/>
              <p:nvPr/>
            </p:nvSpPr>
            <p:spPr>
              <a:xfrm>
                <a:off x="4000315" y="4361992"/>
                <a:ext cx="789729" cy="797548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25"/>
              <p:cNvSpPr/>
              <p:nvPr/>
            </p:nvSpPr>
            <p:spPr>
              <a:xfrm>
                <a:off x="3968702" y="4285821"/>
                <a:ext cx="1196213" cy="1196213"/>
              </a:xfrm>
              <a:custGeom>
                <a:avLst/>
                <a:gdLst/>
                <a:ahLst/>
                <a:cxnLst/>
                <a:rect l="l" t="t" r="r" b="b"/>
                <a:pathLst>
                  <a:path w="1398904" h="1398904">
                    <a:moveTo>
                      <a:pt x="699147" y="0"/>
                    </a:moveTo>
                    <a:lnTo>
                      <a:pt x="651399" y="1618"/>
                    </a:lnTo>
                    <a:lnTo>
                      <a:pt x="604495" y="6402"/>
                    </a:lnTo>
                    <a:lnTo>
                      <a:pt x="558543" y="14246"/>
                    </a:lnTo>
                    <a:lnTo>
                      <a:pt x="513647" y="25046"/>
                    </a:lnTo>
                    <a:lnTo>
                      <a:pt x="469913" y="38695"/>
                    </a:lnTo>
                    <a:lnTo>
                      <a:pt x="427446" y="55088"/>
                    </a:lnTo>
                    <a:lnTo>
                      <a:pt x="386352" y="74120"/>
                    </a:lnTo>
                    <a:lnTo>
                      <a:pt x="346736" y="95684"/>
                    </a:lnTo>
                    <a:lnTo>
                      <a:pt x="308704" y="119676"/>
                    </a:lnTo>
                    <a:lnTo>
                      <a:pt x="272361" y="145991"/>
                    </a:lnTo>
                    <a:lnTo>
                      <a:pt x="237813" y="174521"/>
                    </a:lnTo>
                    <a:lnTo>
                      <a:pt x="205165" y="205163"/>
                    </a:lnTo>
                    <a:lnTo>
                      <a:pt x="174523" y="237811"/>
                    </a:lnTo>
                    <a:lnTo>
                      <a:pt x="145991" y="272358"/>
                    </a:lnTo>
                    <a:lnTo>
                      <a:pt x="119677" y="308701"/>
                    </a:lnTo>
                    <a:lnTo>
                      <a:pt x="95685" y="346732"/>
                    </a:lnTo>
                    <a:lnTo>
                      <a:pt x="74120" y="386347"/>
                    </a:lnTo>
                    <a:lnTo>
                      <a:pt x="55088" y="427440"/>
                    </a:lnTo>
                    <a:lnTo>
                      <a:pt x="38695" y="469906"/>
                    </a:lnTo>
                    <a:lnTo>
                      <a:pt x="25046" y="513640"/>
                    </a:lnTo>
                    <a:lnTo>
                      <a:pt x="14246" y="558534"/>
                    </a:lnTo>
                    <a:lnTo>
                      <a:pt x="6402" y="604486"/>
                    </a:lnTo>
                    <a:lnTo>
                      <a:pt x="1618" y="651387"/>
                    </a:lnTo>
                    <a:lnTo>
                      <a:pt x="0" y="699134"/>
                    </a:lnTo>
                    <a:lnTo>
                      <a:pt x="1618" y="746883"/>
                    </a:lnTo>
                    <a:lnTo>
                      <a:pt x="6402" y="793786"/>
                    </a:lnTo>
                    <a:lnTo>
                      <a:pt x="14246" y="839739"/>
                    </a:lnTo>
                    <a:lnTo>
                      <a:pt x="25046" y="884635"/>
                    </a:lnTo>
                    <a:lnTo>
                      <a:pt x="38695" y="928369"/>
                    </a:lnTo>
                    <a:lnTo>
                      <a:pt x="55088" y="970836"/>
                    </a:lnTo>
                    <a:lnTo>
                      <a:pt x="74120" y="1011930"/>
                    </a:lnTo>
                    <a:lnTo>
                      <a:pt x="95685" y="1051546"/>
                    </a:lnTo>
                    <a:lnTo>
                      <a:pt x="119677" y="1089578"/>
                    </a:lnTo>
                    <a:lnTo>
                      <a:pt x="145991" y="1125921"/>
                    </a:lnTo>
                    <a:lnTo>
                      <a:pt x="174523" y="1160469"/>
                    </a:lnTo>
                    <a:lnTo>
                      <a:pt x="205165" y="1193117"/>
                    </a:lnTo>
                    <a:lnTo>
                      <a:pt x="237813" y="1223759"/>
                    </a:lnTo>
                    <a:lnTo>
                      <a:pt x="272361" y="1252290"/>
                    </a:lnTo>
                    <a:lnTo>
                      <a:pt x="308704" y="1278605"/>
                    </a:lnTo>
                    <a:lnTo>
                      <a:pt x="346736" y="1302597"/>
                    </a:lnTo>
                    <a:lnTo>
                      <a:pt x="386352" y="1324162"/>
                    </a:lnTo>
                    <a:lnTo>
                      <a:pt x="427446" y="1343194"/>
                    </a:lnTo>
                    <a:lnTo>
                      <a:pt x="469913" y="1359587"/>
                    </a:lnTo>
                    <a:lnTo>
                      <a:pt x="513647" y="1373236"/>
                    </a:lnTo>
                    <a:lnTo>
                      <a:pt x="558543" y="1384035"/>
                    </a:lnTo>
                    <a:lnTo>
                      <a:pt x="604495" y="1391880"/>
                    </a:lnTo>
                    <a:lnTo>
                      <a:pt x="651399" y="1396664"/>
                    </a:lnTo>
                    <a:lnTo>
                      <a:pt x="699147" y="1398282"/>
                    </a:lnTo>
                    <a:lnTo>
                      <a:pt x="746896" y="1396664"/>
                    </a:lnTo>
                    <a:lnTo>
                      <a:pt x="793799" y="1391880"/>
                    </a:lnTo>
                    <a:lnTo>
                      <a:pt x="839751" y="1384035"/>
                    </a:lnTo>
                    <a:lnTo>
                      <a:pt x="884648" y="1373236"/>
                    </a:lnTo>
                    <a:lnTo>
                      <a:pt x="928382" y="1359587"/>
                    </a:lnTo>
                    <a:lnTo>
                      <a:pt x="970849" y="1343194"/>
                    </a:lnTo>
                    <a:lnTo>
                      <a:pt x="1011943" y="1324162"/>
                    </a:lnTo>
                    <a:lnTo>
                      <a:pt x="1051559" y="1302597"/>
                    </a:lnTo>
                    <a:lnTo>
                      <a:pt x="1089591" y="1278605"/>
                    </a:lnTo>
                    <a:lnTo>
                      <a:pt x="1125933" y="1252290"/>
                    </a:lnTo>
                    <a:lnTo>
                      <a:pt x="1160482" y="1223759"/>
                    </a:lnTo>
                    <a:lnTo>
                      <a:pt x="1193130" y="1193117"/>
                    </a:lnTo>
                    <a:lnTo>
                      <a:pt x="1223772" y="1160469"/>
                    </a:lnTo>
                    <a:lnTo>
                      <a:pt x="1252303" y="1125921"/>
                    </a:lnTo>
                    <a:lnTo>
                      <a:pt x="1278617" y="1089578"/>
                    </a:lnTo>
                    <a:lnTo>
                      <a:pt x="1302610" y="1051546"/>
                    </a:lnTo>
                    <a:lnTo>
                      <a:pt x="1324175" y="1011930"/>
                    </a:lnTo>
                    <a:lnTo>
                      <a:pt x="1343206" y="970836"/>
                    </a:lnTo>
                    <a:lnTo>
                      <a:pt x="1359599" y="928369"/>
                    </a:lnTo>
                    <a:lnTo>
                      <a:pt x="1373249" y="884635"/>
                    </a:lnTo>
                    <a:lnTo>
                      <a:pt x="1384048" y="839739"/>
                    </a:lnTo>
                    <a:lnTo>
                      <a:pt x="1391893" y="793786"/>
                    </a:lnTo>
                    <a:lnTo>
                      <a:pt x="1396677" y="746883"/>
                    </a:lnTo>
                    <a:lnTo>
                      <a:pt x="1398295" y="699134"/>
                    </a:lnTo>
                    <a:lnTo>
                      <a:pt x="1396677" y="651387"/>
                    </a:lnTo>
                    <a:lnTo>
                      <a:pt x="1391893" y="604486"/>
                    </a:lnTo>
                    <a:lnTo>
                      <a:pt x="1384048" y="558534"/>
                    </a:lnTo>
                    <a:lnTo>
                      <a:pt x="1373249" y="513640"/>
                    </a:lnTo>
                    <a:lnTo>
                      <a:pt x="1359599" y="469906"/>
                    </a:lnTo>
                    <a:lnTo>
                      <a:pt x="1343206" y="427440"/>
                    </a:lnTo>
                    <a:lnTo>
                      <a:pt x="1324175" y="386347"/>
                    </a:lnTo>
                    <a:lnTo>
                      <a:pt x="1302610" y="346732"/>
                    </a:lnTo>
                    <a:lnTo>
                      <a:pt x="1278617" y="308701"/>
                    </a:lnTo>
                    <a:lnTo>
                      <a:pt x="1252303" y="272358"/>
                    </a:lnTo>
                    <a:lnTo>
                      <a:pt x="1223772" y="237811"/>
                    </a:lnTo>
                    <a:lnTo>
                      <a:pt x="1193130" y="205163"/>
                    </a:lnTo>
                    <a:lnTo>
                      <a:pt x="1160482" y="174521"/>
                    </a:lnTo>
                    <a:lnTo>
                      <a:pt x="1125933" y="145991"/>
                    </a:lnTo>
                    <a:lnTo>
                      <a:pt x="1089591" y="119676"/>
                    </a:lnTo>
                    <a:lnTo>
                      <a:pt x="1051559" y="95684"/>
                    </a:lnTo>
                    <a:lnTo>
                      <a:pt x="1011943" y="74120"/>
                    </a:lnTo>
                    <a:lnTo>
                      <a:pt x="970849" y="55088"/>
                    </a:lnTo>
                    <a:lnTo>
                      <a:pt x="928382" y="38695"/>
                    </a:lnTo>
                    <a:lnTo>
                      <a:pt x="884648" y="25046"/>
                    </a:lnTo>
                    <a:lnTo>
                      <a:pt x="839751" y="14246"/>
                    </a:lnTo>
                    <a:lnTo>
                      <a:pt x="793799" y="6402"/>
                    </a:lnTo>
                    <a:lnTo>
                      <a:pt x="746896" y="1618"/>
                    </a:lnTo>
                    <a:lnTo>
                      <a:pt x="699147" y="0"/>
                    </a:lnTo>
                    <a:close/>
                  </a:path>
                </a:pathLst>
              </a:custGeom>
              <a:solidFill>
                <a:srgbClr val="EB5E6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26"/>
              <p:cNvSpPr/>
              <p:nvPr/>
            </p:nvSpPr>
            <p:spPr>
              <a:xfrm>
                <a:off x="7216636" y="4285800"/>
                <a:ext cx="1196213" cy="1196213"/>
              </a:xfrm>
              <a:custGeom>
                <a:avLst/>
                <a:gdLst/>
                <a:ahLst/>
                <a:cxnLst/>
                <a:rect l="l" t="t" r="r" b="b"/>
                <a:pathLst>
                  <a:path w="1398904" h="1398904">
                    <a:moveTo>
                      <a:pt x="699147" y="0"/>
                    </a:moveTo>
                    <a:lnTo>
                      <a:pt x="651400" y="1618"/>
                    </a:lnTo>
                    <a:lnTo>
                      <a:pt x="604498" y="6402"/>
                    </a:lnTo>
                    <a:lnTo>
                      <a:pt x="558547" y="14247"/>
                    </a:lnTo>
                    <a:lnTo>
                      <a:pt x="513651" y="25048"/>
                    </a:lnTo>
                    <a:lnTo>
                      <a:pt x="469918" y="38698"/>
                    </a:lnTo>
                    <a:lnTo>
                      <a:pt x="427451" y="55092"/>
                    </a:lnTo>
                    <a:lnTo>
                      <a:pt x="386357" y="74125"/>
                    </a:lnTo>
                    <a:lnTo>
                      <a:pt x="346741" y="95691"/>
                    </a:lnTo>
                    <a:lnTo>
                      <a:pt x="308709" y="119684"/>
                    </a:lnTo>
                    <a:lnTo>
                      <a:pt x="272366" y="146000"/>
                    </a:lnTo>
                    <a:lnTo>
                      <a:pt x="237818" y="174532"/>
                    </a:lnTo>
                    <a:lnTo>
                      <a:pt x="205170" y="205176"/>
                    </a:lnTo>
                    <a:lnTo>
                      <a:pt x="174527" y="237825"/>
                    </a:lnTo>
                    <a:lnTo>
                      <a:pt x="145995" y="272374"/>
                    </a:lnTo>
                    <a:lnTo>
                      <a:pt x="119680" y="308718"/>
                    </a:lnTo>
                    <a:lnTo>
                      <a:pt x="95687" y="346751"/>
                    </a:lnTo>
                    <a:lnTo>
                      <a:pt x="74122" y="386367"/>
                    </a:lnTo>
                    <a:lnTo>
                      <a:pt x="55090" y="427462"/>
                    </a:lnTo>
                    <a:lnTo>
                      <a:pt x="38696" y="469929"/>
                    </a:lnTo>
                    <a:lnTo>
                      <a:pt x="25047" y="513663"/>
                    </a:lnTo>
                    <a:lnTo>
                      <a:pt x="14247" y="558559"/>
                    </a:lnTo>
                    <a:lnTo>
                      <a:pt x="6402" y="604510"/>
                    </a:lnTo>
                    <a:lnTo>
                      <a:pt x="1618" y="651413"/>
                    </a:lnTo>
                    <a:lnTo>
                      <a:pt x="0" y="699160"/>
                    </a:lnTo>
                    <a:lnTo>
                      <a:pt x="1618" y="746906"/>
                    </a:lnTo>
                    <a:lnTo>
                      <a:pt x="6402" y="793806"/>
                    </a:lnTo>
                    <a:lnTo>
                      <a:pt x="14247" y="839757"/>
                    </a:lnTo>
                    <a:lnTo>
                      <a:pt x="25047" y="884651"/>
                    </a:lnTo>
                    <a:lnTo>
                      <a:pt x="38696" y="928384"/>
                    </a:lnTo>
                    <a:lnTo>
                      <a:pt x="55090" y="970851"/>
                    </a:lnTo>
                    <a:lnTo>
                      <a:pt x="74122" y="1011944"/>
                    </a:lnTo>
                    <a:lnTo>
                      <a:pt x="95687" y="1051560"/>
                    </a:lnTo>
                    <a:lnTo>
                      <a:pt x="119680" y="1089592"/>
                    </a:lnTo>
                    <a:lnTo>
                      <a:pt x="145995" y="1125935"/>
                    </a:lnTo>
                    <a:lnTo>
                      <a:pt x="174527" y="1160484"/>
                    </a:lnTo>
                    <a:lnTo>
                      <a:pt x="205170" y="1193133"/>
                    </a:lnTo>
                    <a:lnTo>
                      <a:pt x="237818" y="1223776"/>
                    </a:lnTo>
                    <a:lnTo>
                      <a:pt x="272366" y="1252308"/>
                    </a:lnTo>
                    <a:lnTo>
                      <a:pt x="308709" y="1278623"/>
                    </a:lnTo>
                    <a:lnTo>
                      <a:pt x="346741" y="1302617"/>
                    </a:lnTo>
                    <a:lnTo>
                      <a:pt x="386357" y="1324183"/>
                    </a:lnTo>
                    <a:lnTo>
                      <a:pt x="427451" y="1343215"/>
                    </a:lnTo>
                    <a:lnTo>
                      <a:pt x="469918" y="1359609"/>
                    </a:lnTo>
                    <a:lnTo>
                      <a:pt x="513651" y="1373259"/>
                    </a:lnTo>
                    <a:lnTo>
                      <a:pt x="558547" y="1384060"/>
                    </a:lnTo>
                    <a:lnTo>
                      <a:pt x="604498" y="1391905"/>
                    </a:lnTo>
                    <a:lnTo>
                      <a:pt x="651400" y="1396689"/>
                    </a:lnTo>
                    <a:lnTo>
                      <a:pt x="699147" y="1398308"/>
                    </a:lnTo>
                    <a:lnTo>
                      <a:pt x="746894" y="1396689"/>
                    </a:lnTo>
                    <a:lnTo>
                      <a:pt x="793796" y="1391905"/>
                    </a:lnTo>
                    <a:lnTo>
                      <a:pt x="839748" y="1384060"/>
                    </a:lnTo>
                    <a:lnTo>
                      <a:pt x="884643" y="1373259"/>
                    </a:lnTo>
                    <a:lnTo>
                      <a:pt x="928377" y="1359609"/>
                    </a:lnTo>
                    <a:lnTo>
                      <a:pt x="970843" y="1343215"/>
                    </a:lnTo>
                    <a:lnTo>
                      <a:pt x="1011937" y="1324183"/>
                    </a:lnTo>
                    <a:lnTo>
                      <a:pt x="1051553" y="1302617"/>
                    </a:lnTo>
                    <a:lnTo>
                      <a:pt x="1089585" y="1278623"/>
                    </a:lnTo>
                    <a:lnTo>
                      <a:pt x="1125928" y="1252308"/>
                    </a:lnTo>
                    <a:lnTo>
                      <a:pt x="1160477" y="1223776"/>
                    </a:lnTo>
                    <a:lnTo>
                      <a:pt x="1193125" y="1193133"/>
                    </a:lnTo>
                    <a:lnTo>
                      <a:pt x="1223768" y="1160484"/>
                    </a:lnTo>
                    <a:lnTo>
                      <a:pt x="1252299" y="1125935"/>
                    </a:lnTo>
                    <a:lnTo>
                      <a:pt x="1278614" y="1089592"/>
                    </a:lnTo>
                    <a:lnTo>
                      <a:pt x="1302607" y="1051560"/>
                    </a:lnTo>
                    <a:lnTo>
                      <a:pt x="1324172" y="1011944"/>
                    </a:lnTo>
                    <a:lnTo>
                      <a:pt x="1343204" y="970851"/>
                    </a:lnTo>
                    <a:lnTo>
                      <a:pt x="1359598" y="928384"/>
                    </a:lnTo>
                    <a:lnTo>
                      <a:pt x="1373248" y="884651"/>
                    </a:lnTo>
                    <a:lnTo>
                      <a:pt x="1384048" y="839757"/>
                    </a:lnTo>
                    <a:lnTo>
                      <a:pt x="1391892" y="793806"/>
                    </a:lnTo>
                    <a:lnTo>
                      <a:pt x="1396677" y="746906"/>
                    </a:lnTo>
                    <a:lnTo>
                      <a:pt x="1398295" y="699160"/>
                    </a:lnTo>
                    <a:lnTo>
                      <a:pt x="1396677" y="651413"/>
                    </a:lnTo>
                    <a:lnTo>
                      <a:pt x="1391892" y="604510"/>
                    </a:lnTo>
                    <a:lnTo>
                      <a:pt x="1384048" y="558559"/>
                    </a:lnTo>
                    <a:lnTo>
                      <a:pt x="1373248" y="513663"/>
                    </a:lnTo>
                    <a:lnTo>
                      <a:pt x="1359598" y="469929"/>
                    </a:lnTo>
                    <a:lnTo>
                      <a:pt x="1343204" y="427462"/>
                    </a:lnTo>
                    <a:lnTo>
                      <a:pt x="1324172" y="386367"/>
                    </a:lnTo>
                    <a:lnTo>
                      <a:pt x="1302607" y="346751"/>
                    </a:lnTo>
                    <a:lnTo>
                      <a:pt x="1278614" y="308718"/>
                    </a:lnTo>
                    <a:lnTo>
                      <a:pt x="1252299" y="272374"/>
                    </a:lnTo>
                    <a:lnTo>
                      <a:pt x="1223768" y="237825"/>
                    </a:lnTo>
                    <a:lnTo>
                      <a:pt x="1193125" y="205176"/>
                    </a:lnTo>
                    <a:lnTo>
                      <a:pt x="1160477" y="174532"/>
                    </a:lnTo>
                    <a:lnTo>
                      <a:pt x="1125928" y="146000"/>
                    </a:lnTo>
                    <a:lnTo>
                      <a:pt x="1089585" y="119684"/>
                    </a:lnTo>
                    <a:lnTo>
                      <a:pt x="1051553" y="95691"/>
                    </a:lnTo>
                    <a:lnTo>
                      <a:pt x="1011937" y="74125"/>
                    </a:lnTo>
                    <a:lnTo>
                      <a:pt x="970843" y="55092"/>
                    </a:lnTo>
                    <a:lnTo>
                      <a:pt x="928377" y="38698"/>
                    </a:lnTo>
                    <a:lnTo>
                      <a:pt x="884643" y="25048"/>
                    </a:lnTo>
                    <a:lnTo>
                      <a:pt x="839748" y="14247"/>
                    </a:lnTo>
                    <a:lnTo>
                      <a:pt x="793796" y="6402"/>
                    </a:lnTo>
                    <a:lnTo>
                      <a:pt x="746894" y="1618"/>
                    </a:lnTo>
                    <a:lnTo>
                      <a:pt x="699147" y="0"/>
                    </a:lnTo>
                    <a:close/>
                  </a:path>
                </a:pathLst>
              </a:custGeom>
              <a:solidFill>
                <a:srgbClr val="3D9EC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27"/>
              <p:cNvSpPr/>
              <p:nvPr/>
            </p:nvSpPr>
            <p:spPr>
              <a:xfrm>
                <a:off x="639474" y="3768913"/>
                <a:ext cx="1358568" cy="2229529"/>
              </a:xfrm>
              <a:custGeom>
                <a:avLst/>
                <a:gdLst/>
                <a:ahLst/>
                <a:cxnLst/>
                <a:rect l="l" t="t" r="r" b="b"/>
                <a:pathLst>
                  <a:path w="1588770" h="2607309">
                    <a:moveTo>
                      <a:pt x="45123" y="1681772"/>
                    </a:moveTo>
                    <a:lnTo>
                      <a:pt x="0" y="1681772"/>
                    </a:lnTo>
                    <a:lnTo>
                      <a:pt x="21888" y="1724598"/>
                    </a:lnTo>
                    <a:lnTo>
                      <a:pt x="46008" y="1766030"/>
                    </a:lnTo>
                    <a:lnTo>
                      <a:pt x="72281" y="1805989"/>
                    </a:lnTo>
                    <a:lnTo>
                      <a:pt x="100627" y="1844395"/>
                    </a:lnTo>
                    <a:lnTo>
                      <a:pt x="130967" y="1881169"/>
                    </a:lnTo>
                    <a:lnTo>
                      <a:pt x="163222" y="1916230"/>
                    </a:lnTo>
                    <a:lnTo>
                      <a:pt x="197311" y="1949500"/>
                    </a:lnTo>
                    <a:lnTo>
                      <a:pt x="233156" y="1980899"/>
                    </a:lnTo>
                    <a:lnTo>
                      <a:pt x="270676" y="2010347"/>
                    </a:lnTo>
                    <a:lnTo>
                      <a:pt x="309793" y="2037766"/>
                    </a:lnTo>
                    <a:lnTo>
                      <a:pt x="350427" y="2063075"/>
                    </a:lnTo>
                    <a:lnTo>
                      <a:pt x="392499" y="2086194"/>
                    </a:lnTo>
                    <a:lnTo>
                      <a:pt x="435928" y="2107046"/>
                    </a:lnTo>
                    <a:lnTo>
                      <a:pt x="480636" y="2125549"/>
                    </a:lnTo>
                    <a:lnTo>
                      <a:pt x="526543" y="2141625"/>
                    </a:lnTo>
                    <a:lnTo>
                      <a:pt x="573569" y="2155194"/>
                    </a:lnTo>
                    <a:lnTo>
                      <a:pt x="621636" y="2166176"/>
                    </a:lnTo>
                    <a:lnTo>
                      <a:pt x="670663" y="2174493"/>
                    </a:lnTo>
                    <a:lnTo>
                      <a:pt x="720571" y="2180064"/>
                    </a:lnTo>
                    <a:lnTo>
                      <a:pt x="771281" y="2182809"/>
                    </a:lnTo>
                    <a:lnTo>
                      <a:pt x="771281" y="2607269"/>
                    </a:lnTo>
                    <a:lnTo>
                      <a:pt x="817128" y="2607269"/>
                    </a:lnTo>
                    <a:lnTo>
                      <a:pt x="817128" y="2182809"/>
                    </a:lnTo>
                    <a:lnTo>
                      <a:pt x="867840" y="2180064"/>
                    </a:lnTo>
                    <a:lnTo>
                      <a:pt x="917750" y="2174493"/>
                    </a:lnTo>
                    <a:lnTo>
                      <a:pt x="966779" y="2166176"/>
                    </a:lnTo>
                    <a:lnTo>
                      <a:pt x="1014847" y="2155194"/>
                    </a:lnTo>
                    <a:lnTo>
                      <a:pt x="1058491" y="2142601"/>
                    </a:lnTo>
                    <a:lnTo>
                      <a:pt x="794204" y="2142601"/>
                    </a:lnTo>
                    <a:lnTo>
                      <a:pt x="742904" y="2141058"/>
                    </a:lnTo>
                    <a:lnTo>
                      <a:pt x="692420" y="2136489"/>
                    </a:lnTo>
                    <a:lnTo>
                      <a:pt x="642842" y="2128981"/>
                    </a:lnTo>
                    <a:lnTo>
                      <a:pt x="594257" y="2118624"/>
                    </a:lnTo>
                    <a:lnTo>
                      <a:pt x="546756" y="2105508"/>
                    </a:lnTo>
                    <a:lnTo>
                      <a:pt x="500426" y="2089719"/>
                    </a:lnTo>
                    <a:lnTo>
                      <a:pt x="455357" y="2071348"/>
                    </a:lnTo>
                    <a:lnTo>
                      <a:pt x="411636" y="2050483"/>
                    </a:lnTo>
                    <a:lnTo>
                      <a:pt x="369354" y="2027213"/>
                    </a:lnTo>
                    <a:lnTo>
                      <a:pt x="328598" y="2001627"/>
                    </a:lnTo>
                    <a:lnTo>
                      <a:pt x="289457" y="1973813"/>
                    </a:lnTo>
                    <a:lnTo>
                      <a:pt x="252019" y="1943861"/>
                    </a:lnTo>
                    <a:lnTo>
                      <a:pt x="216375" y="1911859"/>
                    </a:lnTo>
                    <a:lnTo>
                      <a:pt x="182612" y="1877895"/>
                    </a:lnTo>
                    <a:lnTo>
                      <a:pt x="150819" y="1842060"/>
                    </a:lnTo>
                    <a:lnTo>
                      <a:pt x="121085" y="1804441"/>
                    </a:lnTo>
                    <a:lnTo>
                      <a:pt x="93498" y="1765127"/>
                    </a:lnTo>
                    <a:lnTo>
                      <a:pt x="68148" y="1724208"/>
                    </a:lnTo>
                    <a:lnTo>
                      <a:pt x="45123" y="1681772"/>
                    </a:lnTo>
                    <a:close/>
                  </a:path>
                  <a:path w="1588770" h="2607309">
                    <a:moveTo>
                      <a:pt x="1588424" y="1681772"/>
                    </a:moveTo>
                    <a:lnTo>
                      <a:pt x="1543288" y="1681772"/>
                    </a:lnTo>
                    <a:lnTo>
                      <a:pt x="1520265" y="1724208"/>
                    </a:lnTo>
                    <a:lnTo>
                      <a:pt x="1494916" y="1765127"/>
                    </a:lnTo>
                    <a:lnTo>
                      <a:pt x="1467331" y="1804441"/>
                    </a:lnTo>
                    <a:lnTo>
                      <a:pt x="1437598" y="1842060"/>
                    </a:lnTo>
                    <a:lnTo>
                      <a:pt x="1405806" y="1877895"/>
                    </a:lnTo>
                    <a:lnTo>
                      <a:pt x="1372044" y="1911859"/>
                    </a:lnTo>
                    <a:lnTo>
                      <a:pt x="1336400" y="1943861"/>
                    </a:lnTo>
                    <a:lnTo>
                      <a:pt x="1298963" y="1973813"/>
                    </a:lnTo>
                    <a:lnTo>
                      <a:pt x="1259823" y="2001627"/>
                    </a:lnTo>
                    <a:lnTo>
                      <a:pt x="1219066" y="2027213"/>
                    </a:lnTo>
                    <a:lnTo>
                      <a:pt x="1176783" y="2050483"/>
                    </a:lnTo>
                    <a:lnTo>
                      <a:pt x="1133062" y="2071348"/>
                    </a:lnTo>
                    <a:lnTo>
                      <a:pt x="1087992" y="2089719"/>
                    </a:lnTo>
                    <a:lnTo>
                      <a:pt x="1041661" y="2105508"/>
                    </a:lnTo>
                    <a:lnTo>
                      <a:pt x="994159" y="2118624"/>
                    </a:lnTo>
                    <a:lnTo>
                      <a:pt x="945573" y="2128981"/>
                    </a:lnTo>
                    <a:lnTo>
                      <a:pt x="895993" y="2136489"/>
                    </a:lnTo>
                    <a:lnTo>
                      <a:pt x="845507" y="2141058"/>
                    </a:lnTo>
                    <a:lnTo>
                      <a:pt x="794204" y="2142601"/>
                    </a:lnTo>
                    <a:lnTo>
                      <a:pt x="1058491" y="2142601"/>
                    </a:lnTo>
                    <a:lnTo>
                      <a:pt x="1107782" y="2125549"/>
                    </a:lnTo>
                    <a:lnTo>
                      <a:pt x="1152491" y="2107046"/>
                    </a:lnTo>
                    <a:lnTo>
                      <a:pt x="1195922" y="2086194"/>
                    </a:lnTo>
                    <a:lnTo>
                      <a:pt x="1237994" y="2063075"/>
                    </a:lnTo>
                    <a:lnTo>
                      <a:pt x="1278628" y="2037766"/>
                    </a:lnTo>
                    <a:lnTo>
                      <a:pt x="1317746" y="2010347"/>
                    </a:lnTo>
                    <a:lnTo>
                      <a:pt x="1355267" y="1980899"/>
                    </a:lnTo>
                    <a:lnTo>
                      <a:pt x="1391112" y="1949500"/>
                    </a:lnTo>
                    <a:lnTo>
                      <a:pt x="1425201" y="1916230"/>
                    </a:lnTo>
                    <a:lnTo>
                      <a:pt x="1457456" y="1881169"/>
                    </a:lnTo>
                    <a:lnTo>
                      <a:pt x="1487796" y="1844395"/>
                    </a:lnTo>
                    <a:lnTo>
                      <a:pt x="1516143" y="1805989"/>
                    </a:lnTo>
                    <a:lnTo>
                      <a:pt x="1542416" y="1766030"/>
                    </a:lnTo>
                    <a:lnTo>
                      <a:pt x="1566536" y="1724598"/>
                    </a:lnTo>
                    <a:lnTo>
                      <a:pt x="1588424" y="1681772"/>
                    </a:lnTo>
                    <a:close/>
                  </a:path>
                  <a:path w="1588770" h="2607309">
                    <a:moveTo>
                      <a:pt x="817128" y="0"/>
                    </a:moveTo>
                    <a:lnTo>
                      <a:pt x="771281" y="0"/>
                    </a:lnTo>
                    <a:lnTo>
                      <a:pt x="771281" y="424472"/>
                    </a:lnTo>
                    <a:lnTo>
                      <a:pt x="720571" y="427219"/>
                    </a:lnTo>
                    <a:lnTo>
                      <a:pt x="670663" y="432792"/>
                    </a:lnTo>
                    <a:lnTo>
                      <a:pt x="621636" y="441110"/>
                    </a:lnTo>
                    <a:lnTo>
                      <a:pt x="573569" y="452093"/>
                    </a:lnTo>
                    <a:lnTo>
                      <a:pt x="526543" y="465663"/>
                    </a:lnTo>
                    <a:lnTo>
                      <a:pt x="480636" y="481740"/>
                    </a:lnTo>
                    <a:lnTo>
                      <a:pt x="435928" y="500244"/>
                    </a:lnTo>
                    <a:lnTo>
                      <a:pt x="392499" y="521096"/>
                    </a:lnTo>
                    <a:lnTo>
                      <a:pt x="350427" y="544216"/>
                    </a:lnTo>
                    <a:lnTo>
                      <a:pt x="309793" y="569525"/>
                    </a:lnTo>
                    <a:lnTo>
                      <a:pt x="270676" y="596943"/>
                    </a:lnTo>
                    <a:lnTo>
                      <a:pt x="233156" y="626390"/>
                    </a:lnTo>
                    <a:lnTo>
                      <a:pt x="197311" y="657788"/>
                    </a:lnTo>
                    <a:lnTo>
                      <a:pt x="163222" y="691057"/>
                    </a:lnTo>
                    <a:lnTo>
                      <a:pt x="130967" y="726116"/>
                    </a:lnTo>
                    <a:lnTo>
                      <a:pt x="100627" y="762888"/>
                    </a:lnTo>
                    <a:lnTo>
                      <a:pt x="72281" y="801291"/>
                    </a:lnTo>
                    <a:lnTo>
                      <a:pt x="46008" y="841247"/>
                    </a:lnTo>
                    <a:lnTo>
                      <a:pt x="21888" y="882677"/>
                    </a:lnTo>
                    <a:lnTo>
                      <a:pt x="0" y="925499"/>
                    </a:lnTo>
                    <a:lnTo>
                      <a:pt x="45123" y="925499"/>
                    </a:lnTo>
                    <a:lnTo>
                      <a:pt x="68148" y="883063"/>
                    </a:lnTo>
                    <a:lnTo>
                      <a:pt x="93498" y="842143"/>
                    </a:lnTo>
                    <a:lnTo>
                      <a:pt x="121085" y="802830"/>
                    </a:lnTo>
                    <a:lnTo>
                      <a:pt x="150819" y="765211"/>
                    </a:lnTo>
                    <a:lnTo>
                      <a:pt x="182612" y="729375"/>
                    </a:lnTo>
                    <a:lnTo>
                      <a:pt x="216375" y="695412"/>
                    </a:lnTo>
                    <a:lnTo>
                      <a:pt x="252019" y="663409"/>
                    </a:lnTo>
                    <a:lnTo>
                      <a:pt x="289457" y="633457"/>
                    </a:lnTo>
                    <a:lnTo>
                      <a:pt x="328598" y="605643"/>
                    </a:lnTo>
                    <a:lnTo>
                      <a:pt x="369354" y="580056"/>
                    </a:lnTo>
                    <a:lnTo>
                      <a:pt x="411636" y="556786"/>
                    </a:lnTo>
                    <a:lnTo>
                      <a:pt x="455357" y="535921"/>
                    </a:lnTo>
                    <a:lnTo>
                      <a:pt x="500426" y="517550"/>
                    </a:lnTo>
                    <a:lnTo>
                      <a:pt x="546756" y="501761"/>
                    </a:lnTo>
                    <a:lnTo>
                      <a:pt x="594257" y="488644"/>
                    </a:lnTo>
                    <a:lnTo>
                      <a:pt x="642842" y="478287"/>
                    </a:lnTo>
                    <a:lnTo>
                      <a:pt x="692420" y="470780"/>
                    </a:lnTo>
                    <a:lnTo>
                      <a:pt x="742904" y="466210"/>
                    </a:lnTo>
                    <a:lnTo>
                      <a:pt x="794204" y="464667"/>
                    </a:lnTo>
                    <a:lnTo>
                      <a:pt x="1058447" y="464667"/>
                    </a:lnTo>
                    <a:lnTo>
                      <a:pt x="1014847" y="452087"/>
                    </a:lnTo>
                    <a:lnTo>
                      <a:pt x="966779" y="441105"/>
                    </a:lnTo>
                    <a:lnTo>
                      <a:pt x="917750" y="432788"/>
                    </a:lnTo>
                    <a:lnTo>
                      <a:pt x="867840" y="427217"/>
                    </a:lnTo>
                    <a:lnTo>
                      <a:pt x="817128" y="424472"/>
                    </a:lnTo>
                    <a:lnTo>
                      <a:pt x="817128" y="0"/>
                    </a:lnTo>
                    <a:close/>
                  </a:path>
                  <a:path w="1588770" h="2607309">
                    <a:moveTo>
                      <a:pt x="1058447" y="464667"/>
                    </a:moveTo>
                    <a:lnTo>
                      <a:pt x="794204" y="464667"/>
                    </a:lnTo>
                    <a:lnTo>
                      <a:pt x="845507" y="466210"/>
                    </a:lnTo>
                    <a:lnTo>
                      <a:pt x="895993" y="470780"/>
                    </a:lnTo>
                    <a:lnTo>
                      <a:pt x="945573" y="478287"/>
                    </a:lnTo>
                    <a:lnTo>
                      <a:pt x="994159" y="488644"/>
                    </a:lnTo>
                    <a:lnTo>
                      <a:pt x="1041661" y="501761"/>
                    </a:lnTo>
                    <a:lnTo>
                      <a:pt x="1087992" y="517550"/>
                    </a:lnTo>
                    <a:lnTo>
                      <a:pt x="1133062" y="535921"/>
                    </a:lnTo>
                    <a:lnTo>
                      <a:pt x="1176783" y="556786"/>
                    </a:lnTo>
                    <a:lnTo>
                      <a:pt x="1219066" y="580056"/>
                    </a:lnTo>
                    <a:lnTo>
                      <a:pt x="1259823" y="605643"/>
                    </a:lnTo>
                    <a:lnTo>
                      <a:pt x="1298963" y="633457"/>
                    </a:lnTo>
                    <a:lnTo>
                      <a:pt x="1336400" y="663409"/>
                    </a:lnTo>
                    <a:lnTo>
                      <a:pt x="1372044" y="695412"/>
                    </a:lnTo>
                    <a:lnTo>
                      <a:pt x="1405806" y="729375"/>
                    </a:lnTo>
                    <a:lnTo>
                      <a:pt x="1437598" y="765211"/>
                    </a:lnTo>
                    <a:lnTo>
                      <a:pt x="1467331" y="802830"/>
                    </a:lnTo>
                    <a:lnTo>
                      <a:pt x="1494916" y="842143"/>
                    </a:lnTo>
                    <a:lnTo>
                      <a:pt x="1520265" y="883063"/>
                    </a:lnTo>
                    <a:lnTo>
                      <a:pt x="1543288" y="925499"/>
                    </a:lnTo>
                    <a:lnTo>
                      <a:pt x="1588424" y="925499"/>
                    </a:lnTo>
                    <a:lnTo>
                      <a:pt x="1566536" y="882675"/>
                    </a:lnTo>
                    <a:lnTo>
                      <a:pt x="1542416" y="841244"/>
                    </a:lnTo>
                    <a:lnTo>
                      <a:pt x="1516143" y="801286"/>
                    </a:lnTo>
                    <a:lnTo>
                      <a:pt x="1487796" y="762882"/>
                    </a:lnTo>
                    <a:lnTo>
                      <a:pt x="1457456" y="726109"/>
                    </a:lnTo>
                    <a:lnTo>
                      <a:pt x="1425201" y="691049"/>
                    </a:lnTo>
                    <a:lnTo>
                      <a:pt x="1391112" y="657780"/>
                    </a:lnTo>
                    <a:lnTo>
                      <a:pt x="1355267" y="626381"/>
                    </a:lnTo>
                    <a:lnTo>
                      <a:pt x="1317746" y="596933"/>
                    </a:lnTo>
                    <a:lnTo>
                      <a:pt x="1278628" y="569515"/>
                    </a:lnTo>
                    <a:lnTo>
                      <a:pt x="1237994" y="544206"/>
                    </a:lnTo>
                    <a:lnTo>
                      <a:pt x="1195922" y="521087"/>
                    </a:lnTo>
                    <a:lnTo>
                      <a:pt x="1152491" y="500235"/>
                    </a:lnTo>
                    <a:lnTo>
                      <a:pt x="1107782" y="481732"/>
                    </a:lnTo>
                    <a:lnTo>
                      <a:pt x="1061874" y="465656"/>
                    </a:lnTo>
                    <a:lnTo>
                      <a:pt x="1058447" y="464667"/>
                    </a:lnTo>
                    <a:close/>
                  </a:path>
                </a:pathLst>
              </a:custGeom>
              <a:solidFill>
                <a:srgbClr val="59595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28"/>
              <p:cNvSpPr/>
              <p:nvPr/>
            </p:nvSpPr>
            <p:spPr>
              <a:xfrm>
                <a:off x="3887394" y="3768913"/>
                <a:ext cx="1358568" cy="2229529"/>
              </a:xfrm>
              <a:custGeom>
                <a:avLst/>
                <a:gdLst/>
                <a:ahLst/>
                <a:cxnLst/>
                <a:rect l="l" t="t" r="r" b="b"/>
                <a:pathLst>
                  <a:path w="1588770" h="2607309">
                    <a:moveTo>
                      <a:pt x="45135" y="1681772"/>
                    </a:moveTo>
                    <a:lnTo>
                      <a:pt x="12" y="1681772"/>
                    </a:lnTo>
                    <a:lnTo>
                      <a:pt x="21900" y="1724598"/>
                    </a:lnTo>
                    <a:lnTo>
                      <a:pt x="46021" y="1766030"/>
                    </a:lnTo>
                    <a:lnTo>
                      <a:pt x="72294" y="1805989"/>
                    </a:lnTo>
                    <a:lnTo>
                      <a:pt x="100640" y="1844395"/>
                    </a:lnTo>
                    <a:lnTo>
                      <a:pt x="130980" y="1881169"/>
                    </a:lnTo>
                    <a:lnTo>
                      <a:pt x="163235" y="1916230"/>
                    </a:lnTo>
                    <a:lnTo>
                      <a:pt x="197325" y="1949500"/>
                    </a:lnTo>
                    <a:lnTo>
                      <a:pt x="233170" y="1980899"/>
                    </a:lnTo>
                    <a:lnTo>
                      <a:pt x="270691" y="2010347"/>
                    </a:lnTo>
                    <a:lnTo>
                      <a:pt x="309808" y="2037766"/>
                    </a:lnTo>
                    <a:lnTo>
                      <a:pt x="350443" y="2063075"/>
                    </a:lnTo>
                    <a:lnTo>
                      <a:pt x="392515" y="2086194"/>
                    </a:lnTo>
                    <a:lnTo>
                      <a:pt x="435945" y="2107046"/>
                    </a:lnTo>
                    <a:lnTo>
                      <a:pt x="480654" y="2125549"/>
                    </a:lnTo>
                    <a:lnTo>
                      <a:pt x="526562" y="2141625"/>
                    </a:lnTo>
                    <a:lnTo>
                      <a:pt x="573590" y="2155194"/>
                    </a:lnTo>
                    <a:lnTo>
                      <a:pt x="621658" y="2166176"/>
                    </a:lnTo>
                    <a:lnTo>
                      <a:pt x="670687" y="2174493"/>
                    </a:lnTo>
                    <a:lnTo>
                      <a:pt x="720597" y="2180064"/>
                    </a:lnTo>
                    <a:lnTo>
                      <a:pt x="771309" y="2182809"/>
                    </a:lnTo>
                    <a:lnTo>
                      <a:pt x="771309" y="2607269"/>
                    </a:lnTo>
                    <a:lnTo>
                      <a:pt x="817143" y="2607269"/>
                    </a:lnTo>
                    <a:lnTo>
                      <a:pt x="817143" y="2182809"/>
                    </a:lnTo>
                    <a:lnTo>
                      <a:pt x="867855" y="2180064"/>
                    </a:lnTo>
                    <a:lnTo>
                      <a:pt x="917765" y="2174493"/>
                    </a:lnTo>
                    <a:lnTo>
                      <a:pt x="966794" y="2166176"/>
                    </a:lnTo>
                    <a:lnTo>
                      <a:pt x="1014862" y="2155194"/>
                    </a:lnTo>
                    <a:lnTo>
                      <a:pt x="1058418" y="2142627"/>
                    </a:lnTo>
                    <a:lnTo>
                      <a:pt x="794219" y="2142627"/>
                    </a:lnTo>
                    <a:lnTo>
                      <a:pt x="742920" y="2141084"/>
                    </a:lnTo>
                    <a:lnTo>
                      <a:pt x="692438" y="2136513"/>
                    </a:lnTo>
                    <a:lnTo>
                      <a:pt x="642860" y="2129005"/>
                    </a:lnTo>
                    <a:lnTo>
                      <a:pt x="594276" y="2118647"/>
                    </a:lnTo>
                    <a:lnTo>
                      <a:pt x="546775" y="2105529"/>
                    </a:lnTo>
                    <a:lnTo>
                      <a:pt x="500445" y="2089739"/>
                    </a:lnTo>
                    <a:lnTo>
                      <a:pt x="455376" y="2071366"/>
                    </a:lnTo>
                    <a:lnTo>
                      <a:pt x="411655" y="2050499"/>
                    </a:lnTo>
                    <a:lnTo>
                      <a:pt x="369372" y="2027227"/>
                    </a:lnTo>
                    <a:lnTo>
                      <a:pt x="328615" y="2001639"/>
                    </a:lnTo>
                    <a:lnTo>
                      <a:pt x="289473" y="1973823"/>
                    </a:lnTo>
                    <a:lnTo>
                      <a:pt x="252036" y="1943869"/>
                    </a:lnTo>
                    <a:lnTo>
                      <a:pt x="216390" y="1911865"/>
                    </a:lnTo>
                    <a:lnTo>
                      <a:pt x="182627" y="1877900"/>
                    </a:lnTo>
                    <a:lnTo>
                      <a:pt x="150833" y="1842063"/>
                    </a:lnTo>
                    <a:lnTo>
                      <a:pt x="121098" y="1804443"/>
                    </a:lnTo>
                    <a:lnTo>
                      <a:pt x="93511" y="1765128"/>
                    </a:lnTo>
                    <a:lnTo>
                      <a:pt x="68161" y="1724208"/>
                    </a:lnTo>
                    <a:lnTo>
                      <a:pt x="45135" y="1681772"/>
                    </a:lnTo>
                    <a:close/>
                  </a:path>
                  <a:path w="1588770" h="2607309">
                    <a:moveTo>
                      <a:pt x="1588439" y="1681772"/>
                    </a:moveTo>
                    <a:lnTo>
                      <a:pt x="1543304" y="1681772"/>
                    </a:lnTo>
                    <a:lnTo>
                      <a:pt x="1520280" y="1724208"/>
                    </a:lnTo>
                    <a:lnTo>
                      <a:pt x="1494931" y="1765128"/>
                    </a:lnTo>
                    <a:lnTo>
                      <a:pt x="1467346" y="1804443"/>
                    </a:lnTo>
                    <a:lnTo>
                      <a:pt x="1437613" y="1842063"/>
                    </a:lnTo>
                    <a:lnTo>
                      <a:pt x="1405821" y="1877900"/>
                    </a:lnTo>
                    <a:lnTo>
                      <a:pt x="1372059" y="1911865"/>
                    </a:lnTo>
                    <a:lnTo>
                      <a:pt x="1336415" y="1943869"/>
                    </a:lnTo>
                    <a:lnTo>
                      <a:pt x="1298979" y="1973823"/>
                    </a:lnTo>
                    <a:lnTo>
                      <a:pt x="1259838" y="2001639"/>
                    </a:lnTo>
                    <a:lnTo>
                      <a:pt x="1219081" y="2027227"/>
                    </a:lnTo>
                    <a:lnTo>
                      <a:pt x="1176799" y="2050499"/>
                    </a:lnTo>
                    <a:lnTo>
                      <a:pt x="1133078" y="2071366"/>
                    </a:lnTo>
                    <a:lnTo>
                      <a:pt x="1088007" y="2089739"/>
                    </a:lnTo>
                    <a:lnTo>
                      <a:pt x="1041676" y="2105529"/>
                    </a:lnTo>
                    <a:lnTo>
                      <a:pt x="994174" y="2118647"/>
                    </a:lnTo>
                    <a:lnTo>
                      <a:pt x="945588" y="2129005"/>
                    </a:lnTo>
                    <a:lnTo>
                      <a:pt x="896008" y="2136513"/>
                    </a:lnTo>
                    <a:lnTo>
                      <a:pt x="845522" y="2141084"/>
                    </a:lnTo>
                    <a:lnTo>
                      <a:pt x="794219" y="2142627"/>
                    </a:lnTo>
                    <a:lnTo>
                      <a:pt x="1058418" y="2142627"/>
                    </a:lnTo>
                    <a:lnTo>
                      <a:pt x="1107798" y="2125549"/>
                    </a:lnTo>
                    <a:lnTo>
                      <a:pt x="1152507" y="2107046"/>
                    </a:lnTo>
                    <a:lnTo>
                      <a:pt x="1195937" y="2086194"/>
                    </a:lnTo>
                    <a:lnTo>
                      <a:pt x="1238009" y="2063075"/>
                    </a:lnTo>
                    <a:lnTo>
                      <a:pt x="1278643" y="2037766"/>
                    </a:lnTo>
                    <a:lnTo>
                      <a:pt x="1317761" y="2010347"/>
                    </a:lnTo>
                    <a:lnTo>
                      <a:pt x="1355282" y="1980899"/>
                    </a:lnTo>
                    <a:lnTo>
                      <a:pt x="1391127" y="1949500"/>
                    </a:lnTo>
                    <a:lnTo>
                      <a:pt x="1425216" y="1916230"/>
                    </a:lnTo>
                    <a:lnTo>
                      <a:pt x="1457471" y="1881169"/>
                    </a:lnTo>
                    <a:lnTo>
                      <a:pt x="1487811" y="1844395"/>
                    </a:lnTo>
                    <a:lnTo>
                      <a:pt x="1516158" y="1805989"/>
                    </a:lnTo>
                    <a:lnTo>
                      <a:pt x="1542431" y="1766030"/>
                    </a:lnTo>
                    <a:lnTo>
                      <a:pt x="1566551" y="1724598"/>
                    </a:lnTo>
                    <a:lnTo>
                      <a:pt x="1588439" y="1681772"/>
                    </a:lnTo>
                    <a:close/>
                  </a:path>
                  <a:path w="1588770" h="2607309">
                    <a:moveTo>
                      <a:pt x="817143" y="0"/>
                    </a:moveTo>
                    <a:lnTo>
                      <a:pt x="771309" y="0"/>
                    </a:lnTo>
                    <a:lnTo>
                      <a:pt x="771309" y="424472"/>
                    </a:lnTo>
                    <a:lnTo>
                      <a:pt x="720595" y="427217"/>
                    </a:lnTo>
                    <a:lnTo>
                      <a:pt x="670683" y="432788"/>
                    </a:lnTo>
                    <a:lnTo>
                      <a:pt x="621654" y="441105"/>
                    </a:lnTo>
                    <a:lnTo>
                      <a:pt x="573585" y="452087"/>
                    </a:lnTo>
                    <a:lnTo>
                      <a:pt x="526556" y="465656"/>
                    </a:lnTo>
                    <a:lnTo>
                      <a:pt x="480648" y="481732"/>
                    </a:lnTo>
                    <a:lnTo>
                      <a:pt x="435939" y="500235"/>
                    </a:lnTo>
                    <a:lnTo>
                      <a:pt x="392508" y="521087"/>
                    </a:lnTo>
                    <a:lnTo>
                      <a:pt x="350436" y="544206"/>
                    </a:lnTo>
                    <a:lnTo>
                      <a:pt x="309802" y="569515"/>
                    </a:lnTo>
                    <a:lnTo>
                      <a:pt x="270684" y="596933"/>
                    </a:lnTo>
                    <a:lnTo>
                      <a:pt x="233163" y="626381"/>
                    </a:lnTo>
                    <a:lnTo>
                      <a:pt x="197318" y="657780"/>
                    </a:lnTo>
                    <a:lnTo>
                      <a:pt x="163228" y="691049"/>
                    </a:lnTo>
                    <a:lnTo>
                      <a:pt x="130973" y="726109"/>
                    </a:lnTo>
                    <a:lnTo>
                      <a:pt x="100632" y="762882"/>
                    </a:lnTo>
                    <a:lnTo>
                      <a:pt x="72285" y="801286"/>
                    </a:lnTo>
                    <a:lnTo>
                      <a:pt x="46011" y="841244"/>
                    </a:lnTo>
                    <a:lnTo>
                      <a:pt x="21889" y="882675"/>
                    </a:lnTo>
                    <a:lnTo>
                      <a:pt x="0" y="925499"/>
                    </a:lnTo>
                    <a:lnTo>
                      <a:pt x="45135" y="925499"/>
                    </a:lnTo>
                    <a:lnTo>
                      <a:pt x="68161" y="883063"/>
                    </a:lnTo>
                    <a:lnTo>
                      <a:pt x="93511" y="842143"/>
                    </a:lnTo>
                    <a:lnTo>
                      <a:pt x="121098" y="802830"/>
                    </a:lnTo>
                    <a:lnTo>
                      <a:pt x="150833" y="765211"/>
                    </a:lnTo>
                    <a:lnTo>
                      <a:pt x="182627" y="729375"/>
                    </a:lnTo>
                    <a:lnTo>
                      <a:pt x="216390" y="695412"/>
                    </a:lnTo>
                    <a:lnTo>
                      <a:pt x="252036" y="663409"/>
                    </a:lnTo>
                    <a:lnTo>
                      <a:pt x="289473" y="633457"/>
                    </a:lnTo>
                    <a:lnTo>
                      <a:pt x="328615" y="605643"/>
                    </a:lnTo>
                    <a:lnTo>
                      <a:pt x="369372" y="580056"/>
                    </a:lnTo>
                    <a:lnTo>
                      <a:pt x="411655" y="556786"/>
                    </a:lnTo>
                    <a:lnTo>
                      <a:pt x="455376" y="535921"/>
                    </a:lnTo>
                    <a:lnTo>
                      <a:pt x="500445" y="517550"/>
                    </a:lnTo>
                    <a:lnTo>
                      <a:pt x="546775" y="501761"/>
                    </a:lnTo>
                    <a:lnTo>
                      <a:pt x="594276" y="488644"/>
                    </a:lnTo>
                    <a:lnTo>
                      <a:pt x="642860" y="478287"/>
                    </a:lnTo>
                    <a:lnTo>
                      <a:pt x="692438" y="470780"/>
                    </a:lnTo>
                    <a:lnTo>
                      <a:pt x="742920" y="466210"/>
                    </a:lnTo>
                    <a:lnTo>
                      <a:pt x="794219" y="464667"/>
                    </a:lnTo>
                    <a:lnTo>
                      <a:pt x="1058467" y="464667"/>
                    </a:lnTo>
                    <a:lnTo>
                      <a:pt x="1014867" y="452087"/>
                    </a:lnTo>
                    <a:lnTo>
                      <a:pt x="966798" y="441105"/>
                    </a:lnTo>
                    <a:lnTo>
                      <a:pt x="917768" y="432788"/>
                    </a:lnTo>
                    <a:lnTo>
                      <a:pt x="867857" y="427217"/>
                    </a:lnTo>
                    <a:lnTo>
                      <a:pt x="817143" y="424472"/>
                    </a:lnTo>
                    <a:lnTo>
                      <a:pt x="817143" y="0"/>
                    </a:lnTo>
                    <a:close/>
                  </a:path>
                  <a:path w="1588770" h="2607309">
                    <a:moveTo>
                      <a:pt x="1058467" y="464667"/>
                    </a:moveTo>
                    <a:lnTo>
                      <a:pt x="794219" y="464667"/>
                    </a:lnTo>
                    <a:lnTo>
                      <a:pt x="845522" y="466210"/>
                    </a:lnTo>
                    <a:lnTo>
                      <a:pt x="896008" y="470780"/>
                    </a:lnTo>
                    <a:lnTo>
                      <a:pt x="945587" y="478287"/>
                    </a:lnTo>
                    <a:lnTo>
                      <a:pt x="994172" y="488644"/>
                    </a:lnTo>
                    <a:lnTo>
                      <a:pt x="1041675" y="501761"/>
                    </a:lnTo>
                    <a:lnTo>
                      <a:pt x="1088005" y="517550"/>
                    </a:lnTo>
                    <a:lnTo>
                      <a:pt x="1133074" y="535921"/>
                    </a:lnTo>
                    <a:lnTo>
                      <a:pt x="1176795" y="556786"/>
                    </a:lnTo>
                    <a:lnTo>
                      <a:pt x="1219077" y="580056"/>
                    </a:lnTo>
                    <a:lnTo>
                      <a:pt x="1259833" y="605643"/>
                    </a:lnTo>
                    <a:lnTo>
                      <a:pt x="1298973" y="633457"/>
                    </a:lnTo>
                    <a:lnTo>
                      <a:pt x="1336410" y="663409"/>
                    </a:lnTo>
                    <a:lnTo>
                      <a:pt x="1372054" y="695412"/>
                    </a:lnTo>
                    <a:lnTo>
                      <a:pt x="1405816" y="729375"/>
                    </a:lnTo>
                    <a:lnTo>
                      <a:pt x="1437608" y="765211"/>
                    </a:lnTo>
                    <a:lnTo>
                      <a:pt x="1467342" y="802830"/>
                    </a:lnTo>
                    <a:lnTo>
                      <a:pt x="1494928" y="842143"/>
                    </a:lnTo>
                    <a:lnTo>
                      <a:pt x="1520278" y="883063"/>
                    </a:lnTo>
                    <a:lnTo>
                      <a:pt x="1543304" y="925499"/>
                    </a:lnTo>
                    <a:lnTo>
                      <a:pt x="1588452" y="925499"/>
                    </a:lnTo>
                    <a:lnTo>
                      <a:pt x="1566562" y="882675"/>
                    </a:lnTo>
                    <a:lnTo>
                      <a:pt x="1542441" y="841244"/>
                    </a:lnTo>
                    <a:lnTo>
                      <a:pt x="1516166" y="801286"/>
                    </a:lnTo>
                    <a:lnTo>
                      <a:pt x="1487819" y="762882"/>
                    </a:lnTo>
                    <a:lnTo>
                      <a:pt x="1457478" y="726109"/>
                    </a:lnTo>
                    <a:lnTo>
                      <a:pt x="1425223" y="691049"/>
                    </a:lnTo>
                    <a:lnTo>
                      <a:pt x="1391133" y="657780"/>
                    </a:lnTo>
                    <a:lnTo>
                      <a:pt x="1355288" y="626381"/>
                    </a:lnTo>
                    <a:lnTo>
                      <a:pt x="1317767" y="596933"/>
                    </a:lnTo>
                    <a:lnTo>
                      <a:pt x="1278650" y="569515"/>
                    </a:lnTo>
                    <a:lnTo>
                      <a:pt x="1238015" y="544206"/>
                    </a:lnTo>
                    <a:lnTo>
                      <a:pt x="1195943" y="521087"/>
                    </a:lnTo>
                    <a:lnTo>
                      <a:pt x="1152513" y="500235"/>
                    </a:lnTo>
                    <a:lnTo>
                      <a:pt x="1107804" y="481732"/>
                    </a:lnTo>
                    <a:lnTo>
                      <a:pt x="1061895" y="465656"/>
                    </a:lnTo>
                    <a:lnTo>
                      <a:pt x="1058467" y="464667"/>
                    </a:lnTo>
                    <a:close/>
                  </a:path>
                </a:pathLst>
              </a:custGeom>
              <a:solidFill>
                <a:srgbClr val="59595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29"/>
              <p:cNvSpPr/>
              <p:nvPr/>
            </p:nvSpPr>
            <p:spPr>
              <a:xfrm>
                <a:off x="7135327" y="3768913"/>
                <a:ext cx="1358568" cy="2229529"/>
              </a:xfrm>
              <a:custGeom>
                <a:avLst/>
                <a:gdLst/>
                <a:ahLst/>
                <a:cxnLst/>
                <a:rect l="l" t="t" r="r" b="b"/>
                <a:pathLst>
                  <a:path w="1588770" h="2607309">
                    <a:moveTo>
                      <a:pt x="817143" y="0"/>
                    </a:moveTo>
                    <a:lnTo>
                      <a:pt x="771309" y="0"/>
                    </a:lnTo>
                    <a:lnTo>
                      <a:pt x="771309" y="424459"/>
                    </a:lnTo>
                    <a:lnTo>
                      <a:pt x="720595" y="427205"/>
                    </a:lnTo>
                    <a:lnTo>
                      <a:pt x="670683" y="432776"/>
                    </a:lnTo>
                    <a:lnTo>
                      <a:pt x="621654" y="441092"/>
                    </a:lnTo>
                    <a:lnTo>
                      <a:pt x="573585" y="452075"/>
                    </a:lnTo>
                    <a:lnTo>
                      <a:pt x="526556" y="465644"/>
                    </a:lnTo>
                    <a:lnTo>
                      <a:pt x="480648" y="481720"/>
                    </a:lnTo>
                    <a:lnTo>
                      <a:pt x="435939" y="500223"/>
                    </a:lnTo>
                    <a:lnTo>
                      <a:pt x="392508" y="521075"/>
                    </a:lnTo>
                    <a:lnTo>
                      <a:pt x="350436" y="544195"/>
                    </a:lnTo>
                    <a:lnTo>
                      <a:pt x="309802" y="569504"/>
                    </a:lnTo>
                    <a:lnTo>
                      <a:pt x="270684" y="596923"/>
                    </a:lnTo>
                    <a:lnTo>
                      <a:pt x="233163" y="626371"/>
                    </a:lnTo>
                    <a:lnTo>
                      <a:pt x="197318" y="657770"/>
                    </a:lnTo>
                    <a:lnTo>
                      <a:pt x="163228" y="691040"/>
                    </a:lnTo>
                    <a:lnTo>
                      <a:pt x="130973" y="726102"/>
                    </a:lnTo>
                    <a:lnTo>
                      <a:pt x="100632" y="762875"/>
                    </a:lnTo>
                    <a:lnTo>
                      <a:pt x="72285" y="801282"/>
                    </a:lnTo>
                    <a:lnTo>
                      <a:pt x="46011" y="841240"/>
                    </a:lnTo>
                    <a:lnTo>
                      <a:pt x="21889" y="882673"/>
                    </a:lnTo>
                    <a:lnTo>
                      <a:pt x="0" y="925499"/>
                    </a:lnTo>
                    <a:lnTo>
                      <a:pt x="45148" y="925499"/>
                    </a:lnTo>
                    <a:lnTo>
                      <a:pt x="68173" y="883063"/>
                    </a:lnTo>
                    <a:lnTo>
                      <a:pt x="93523" y="842143"/>
                    </a:lnTo>
                    <a:lnTo>
                      <a:pt x="121110" y="802830"/>
                    </a:lnTo>
                    <a:lnTo>
                      <a:pt x="150843" y="765211"/>
                    </a:lnTo>
                    <a:lnTo>
                      <a:pt x="182636" y="729375"/>
                    </a:lnTo>
                    <a:lnTo>
                      <a:pt x="216398" y="695412"/>
                    </a:lnTo>
                    <a:lnTo>
                      <a:pt x="252042" y="663409"/>
                    </a:lnTo>
                    <a:lnTo>
                      <a:pt x="289478" y="633457"/>
                    </a:lnTo>
                    <a:lnTo>
                      <a:pt x="328619" y="605643"/>
                    </a:lnTo>
                    <a:lnTo>
                      <a:pt x="369375" y="580056"/>
                    </a:lnTo>
                    <a:lnTo>
                      <a:pt x="411657" y="556786"/>
                    </a:lnTo>
                    <a:lnTo>
                      <a:pt x="455377" y="535921"/>
                    </a:lnTo>
                    <a:lnTo>
                      <a:pt x="500447" y="517550"/>
                    </a:lnTo>
                    <a:lnTo>
                      <a:pt x="546777" y="501761"/>
                    </a:lnTo>
                    <a:lnTo>
                      <a:pt x="594279" y="488644"/>
                    </a:lnTo>
                    <a:lnTo>
                      <a:pt x="642864" y="478287"/>
                    </a:lnTo>
                    <a:lnTo>
                      <a:pt x="692444" y="470780"/>
                    </a:lnTo>
                    <a:lnTo>
                      <a:pt x="742929" y="466210"/>
                    </a:lnTo>
                    <a:lnTo>
                      <a:pt x="794232" y="464667"/>
                    </a:lnTo>
                    <a:lnTo>
                      <a:pt x="1058513" y="464667"/>
                    </a:lnTo>
                    <a:lnTo>
                      <a:pt x="1014868" y="452075"/>
                    </a:lnTo>
                    <a:lnTo>
                      <a:pt x="966799" y="441092"/>
                    </a:lnTo>
                    <a:lnTo>
                      <a:pt x="917768" y="432776"/>
                    </a:lnTo>
                    <a:lnTo>
                      <a:pt x="867857" y="427205"/>
                    </a:lnTo>
                    <a:lnTo>
                      <a:pt x="817143" y="424459"/>
                    </a:lnTo>
                    <a:lnTo>
                      <a:pt x="817143" y="0"/>
                    </a:lnTo>
                    <a:close/>
                  </a:path>
                  <a:path w="1588770" h="2607309">
                    <a:moveTo>
                      <a:pt x="1058513" y="464667"/>
                    </a:moveTo>
                    <a:lnTo>
                      <a:pt x="794232" y="464667"/>
                    </a:lnTo>
                    <a:lnTo>
                      <a:pt x="845533" y="466210"/>
                    </a:lnTo>
                    <a:lnTo>
                      <a:pt x="896017" y="470780"/>
                    </a:lnTo>
                    <a:lnTo>
                      <a:pt x="945596" y="478287"/>
                    </a:lnTo>
                    <a:lnTo>
                      <a:pt x="994180" y="488644"/>
                    </a:lnTo>
                    <a:lnTo>
                      <a:pt x="1041682" y="501761"/>
                    </a:lnTo>
                    <a:lnTo>
                      <a:pt x="1088012" y="517550"/>
                    </a:lnTo>
                    <a:lnTo>
                      <a:pt x="1133081" y="535921"/>
                    </a:lnTo>
                    <a:lnTo>
                      <a:pt x="1176802" y="556786"/>
                    </a:lnTo>
                    <a:lnTo>
                      <a:pt x="1219085" y="580056"/>
                    </a:lnTo>
                    <a:lnTo>
                      <a:pt x="1259841" y="605643"/>
                    </a:lnTo>
                    <a:lnTo>
                      <a:pt x="1298982" y="633457"/>
                    </a:lnTo>
                    <a:lnTo>
                      <a:pt x="1336419" y="663409"/>
                    </a:lnTo>
                    <a:lnTo>
                      <a:pt x="1372064" y="695412"/>
                    </a:lnTo>
                    <a:lnTo>
                      <a:pt x="1405827" y="729375"/>
                    </a:lnTo>
                    <a:lnTo>
                      <a:pt x="1437620" y="765211"/>
                    </a:lnTo>
                    <a:lnTo>
                      <a:pt x="1467354" y="802830"/>
                    </a:lnTo>
                    <a:lnTo>
                      <a:pt x="1494940" y="842143"/>
                    </a:lnTo>
                    <a:lnTo>
                      <a:pt x="1520291" y="883063"/>
                    </a:lnTo>
                    <a:lnTo>
                      <a:pt x="1543316" y="925499"/>
                    </a:lnTo>
                    <a:lnTo>
                      <a:pt x="1588465" y="925499"/>
                    </a:lnTo>
                    <a:lnTo>
                      <a:pt x="1566575" y="882673"/>
                    </a:lnTo>
                    <a:lnTo>
                      <a:pt x="1542453" y="841240"/>
                    </a:lnTo>
                    <a:lnTo>
                      <a:pt x="1516178" y="801282"/>
                    </a:lnTo>
                    <a:lnTo>
                      <a:pt x="1487831" y="762875"/>
                    </a:lnTo>
                    <a:lnTo>
                      <a:pt x="1457489" y="726102"/>
                    </a:lnTo>
                    <a:lnTo>
                      <a:pt x="1425233" y="691040"/>
                    </a:lnTo>
                    <a:lnTo>
                      <a:pt x="1391143" y="657770"/>
                    </a:lnTo>
                    <a:lnTo>
                      <a:pt x="1355297" y="626371"/>
                    </a:lnTo>
                    <a:lnTo>
                      <a:pt x="1317775" y="596923"/>
                    </a:lnTo>
                    <a:lnTo>
                      <a:pt x="1278656" y="569504"/>
                    </a:lnTo>
                    <a:lnTo>
                      <a:pt x="1238021" y="544195"/>
                    </a:lnTo>
                    <a:lnTo>
                      <a:pt x="1195948" y="521075"/>
                    </a:lnTo>
                    <a:lnTo>
                      <a:pt x="1152516" y="500223"/>
                    </a:lnTo>
                    <a:lnTo>
                      <a:pt x="1107806" y="481720"/>
                    </a:lnTo>
                    <a:lnTo>
                      <a:pt x="1061897" y="465644"/>
                    </a:lnTo>
                    <a:lnTo>
                      <a:pt x="1058513" y="464667"/>
                    </a:lnTo>
                    <a:close/>
                  </a:path>
                  <a:path w="1588770" h="2607309">
                    <a:moveTo>
                      <a:pt x="45148" y="1681772"/>
                    </a:moveTo>
                    <a:lnTo>
                      <a:pt x="25" y="1681772"/>
                    </a:lnTo>
                    <a:lnTo>
                      <a:pt x="21911" y="1724596"/>
                    </a:lnTo>
                    <a:lnTo>
                      <a:pt x="46030" y="1766027"/>
                    </a:lnTo>
                    <a:lnTo>
                      <a:pt x="72302" y="1805985"/>
                    </a:lnTo>
                    <a:lnTo>
                      <a:pt x="100648" y="1844390"/>
                    </a:lnTo>
                    <a:lnTo>
                      <a:pt x="130987" y="1881162"/>
                    </a:lnTo>
                    <a:lnTo>
                      <a:pt x="163242" y="1916223"/>
                    </a:lnTo>
                    <a:lnTo>
                      <a:pt x="197331" y="1949493"/>
                    </a:lnTo>
                    <a:lnTo>
                      <a:pt x="233176" y="1980892"/>
                    </a:lnTo>
                    <a:lnTo>
                      <a:pt x="270697" y="2010340"/>
                    </a:lnTo>
                    <a:lnTo>
                      <a:pt x="309814" y="2037758"/>
                    </a:lnTo>
                    <a:lnTo>
                      <a:pt x="350449" y="2063067"/>
                    </a:lnTo>
                    <a:lnTo>
                      <a:pt x="392521" y="2086187"/>
                    </a:lnTo>
                    <a:lnTo>
                      <a:pt x="435951" y="2107039"/>
                    </a:lnTo>
                    <a:lnTo>
                      <a:pt x="480660" y="2125543"/>
                    </a:lnTo>
                    <a:lnTo>
                      <a:pt x="526567" y="2141619"/>
                    </a:lnTo>
                    <a:lnTo>
                      <a:pt x="573595" y="2155188"/>
                    </a:lnTo>
                    <a:lnTo>
                      <a:pt x="621662" y="2166171"/>
                    </a:lnTo>
                    <a:lnTo>
                      <a:pt x="670690" y="2174487"/>
                    </a:lnTo>
                    <a:lnTo>
                      <a:pt x="720598" y="2180058"/>
                    </a:lnTo>
                    <a:lnTo>
                      <a:pt x="771309" y="2182804"/>
                    </a:lnTo>
                    <a:lnTo>
                      <a:pt x="771309" y="2607276"/>
                    </a:lnTo>
                    <a:lnTo>
                      <a:pt x="817143" y="2607276"/>
                    </a:lnTo>
                    <a:lnTo>
                      <a:pt x="817143" y="2182804"/>
                    </a:lnTo>
                    <a:lnTo>
                      <a:pt x="867857" y="2180058"/>
                    </a:lnTo>
                    <a:lnTo>
                      <a:pt x="917768" y="2174487"/>
                    </a:lnTo>
                    <a:lnTo>
                      <a:pt x="966799" y="2166171"/>
                    </a:lnTo>
                    <a:lnTo>
                      <a:pt x="1014868" y="2155188"/>
                    </a:lnTo>
                    <a:lnTo>
                      <a:pt x="1058466" y="2142609"/>
                    </a:lnTo>
                    <a:lnTo>
                      <a:pt x="794232" y="2142609"/>
                    </a:lnTo>
                    <a:lnTo>
                      <a:pt x="742931" y="2141066"/>
                    </a:lnTo>
                    <a:lnTo>
                      <a:pt x="692447" y="2136496"/>
                    </a:lnTo>
                    <a:lnTo>
                      <a:pt x="642868" y="2128988"/>
                    </a:lnTo>
                    <a:lnTo>
                      <a:pt x="594284" y="2118631"/>
                    </a:lnTo>
                    <a:lnTo>
                      <a:pt x="546782" y="2105514"/>
                    </a:lnTo>
                    <a:lnTo>
                      <a:pt x="500452" y="2089725"/>
                    </a:lnTo>
                    <a:lnTo>
                      <a:pt x="455383" y="2071353"/>
                    </a:lnTo>
                    <a:lnTo>
                      <a:pt x="411662" y="2050488"/>
                    </a:lnTo>
                    <a:lnTo>
                      <a:pt x="369379" y="2027217"/>
                    </a:lnTo>
                    <a:lnTo>
                      <a:pt x="328623" y="2001630"/>
                    </a:lnTo>
                    <a:lnTo>
                      <a:pt x="289482" y="1973816"/>
                    </a:lnTo>
                    <a:lnTo>
                      <a:pt x="252045" y="1943863"/>
                    </a:lnTo>
                    <a:lnTo>
                      <a:pt x="216401" y="1911860"/>
                    </a:lnTo>
                    <a:lnTo>
                      <a:pt x="182637" y="1877897"/>
                    </a:lnTo>
                    <a:lnTo>
                      <a:pt x="150844" y="1842061"/>
                    </a:lnTo>
                    <a:lnTo>
                      <a:pt x="121110" y="1804441"/>
                    </a:lnTo>
                    <a:lnTo>
                      <a:pt x="93524" y="1765128"/>
                    </a:lnTo>
                    <a:lnTo>
                      <a:pt x="68173" y="1724208"/>
                    </a:lnTo>
                    <a:lnTo>
                      <a:pt x="45148" y="1681772"/>
                    </a:lnTo>
                    <a:close/>
                  </a:path>
                  <a:path w="1588770" h="2607309">
                    <a:moveTo>
                      <a:pt x="1588439" y="1681772"/>
                    </a:moveTo>
                    <a:lnTo>
                      <a:pt x="1543316" y="1681772"/>
                    </a:lnTo>
                    <a:lnTo>
                      <a:pt x="1520291" y="1724208"/>
                    </a:lnTo>
                    <a:lnTo>
                      <a:pt x="1494940" y="1765128"/>
                    </a:lnTo>
                    <a:lnTo>
                      <a:pt x="1467354" y="1804441"/>
                    </a:lnTo>
                    <a:lnTo>
                      <a:pt x="1437620" y="1842061"/>
                    </a:lnTo>
                    <a:lnTo>
                      <a:pt x="1405827" y="1877897"/>
                    </a:lnTo>
                    <a:lnTo>
                      <a:pt x="1372064" y="1911860"/>
                    </a:lnTo>
                    <a:lnTo>
                      <a:pt x="1336419" y="1943863"/>
                    </a:lnTo>
                    <a:lnTo>
                      <a:pt x="1298982" y="1973816"/>
                    </a:lnTo>
                    <a:lnTo>
                      <a:pt x="1259841" y="2001630"/>
                    </a:lnTo>
                    <a:lnTo>
                      <a:pt x="1219085" y="2027217"/>
                    </a:lnTo>
                    <a:lnTo>
                      <a:pt x="1176802" y="2050488"/>
                    </a:lnTo>
                    <a:lnTo>
                      <a:pt x="1133081" y="2071353"/>
                    </a:lnTo>
                    <a:lnTo>
                      <a:pt x="1088012" y="2089725"/>
                    </a:lnTo>
                    <a:lnTo>
                      <a:pt x="1041682" y="2105514"/>
                    </a:lnTo>
                    <a:lnTo>
                      <a:pt x="994180" y="2118631"/>
                    </a:lnTo>
                    <a:lnTo>
                      <a:pt x="945596" y="2128988"/>
                    </a:lnTo>
                    <a:lnTo>
                      <a:pt x="896017" y="2136496"/>
                    </a:lnTo>
                    <a:lnTo>
                      <a:pt x="845533" y="2141066"/>
                    </a:lnTo>
                    <a:lnTo>
                      <a:pt x="794232" y="2142609"/>
                    </a:lnTo>
                    <a:lnTo>
                      <a:pt x="1058466" y="2142609"/>
                    </a:lnTo>
                    <a:lnTo>
                      <a:pt x="1107806" y="2125543"/>
                    </a:lnTo>
                    <a:lnTo>
                      <a:pt x="1152515" y="2107039"/>
                    </a:lnTo>
                    <a:lnTo>
                      <a:pt x="1195946" y="2086187"/>
                    </a:lnTo>
                    <a:lnTo>
                      <a:pt x="1238018" y="2063067"/>
                    </a:lnTo>
                    <a:lnTo>
                      <a:pt x="1278653" y="2037758"/>
                    </a:lnTo>
                    <a:lnTo>
                      <a:pt x="1317770" y="2010340"/>
                    </a:lnTo>
                    <a:lnTo>
                      <a:pt x="1355291" y="1980892"/>
                    </a:lnTo>
                    <a:lnTo>
                      <a:pt x="1391136" y="1949493"/>
                    </a:lnTo>
                    <a:lnTo>
                      <a:pt x="1425225" y="1916223"/>
                    </a:lnTo>
                    <a:lnTo>
                      <a:pt x="1457478" y="1881162"/>
                    </a:lnTo>
                    <a:lnTo>
                      <a:pt x="1487818" y="1844390"/>
                    </a:lnTo>
                    <a:lnTo>
                      <a:pt x="1516163" y="1805985"/>
                    </a:lnTo>
                    <a:lnTo>
                      <a:pt x="1542434" y="1766027"/>
                    </a:lnTo>
                    <a:lnTo>
                      <a:pt x="1566553" y="1724596"/>
                    </a:lnTo>
                    <a:lnTo>
                      <a:pt x="1588439" y="1681772"/>
                    </a:lnTo>
                    <a:close/>
                  </a:path>
                </a:pathLst>
              </a:custGeom>
              <a:solidFill>
                <a:srgbClr val="59595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30"/>
              <p:cNvSpPr txBox="1"/>
              <p:nvPr/>
            </p:nvSpPr>
            <p:spPr>
              <a:xfrm>
                <a:off x="931554" y="3220403"/>
                <a:ext cx="873676" cy="314391"/>
              </a:xfrm>
              <a:prstGeom prst="rect">
                <a:avLst/>
              </a:prstGeom>
            </p:spPr>
            <p:txBody>
              <a:bodyPr vert="horz" wrap="square" lIns="0" tIns="9774" rIns="0" bIns="0" rtlCol="0">
                <a:spAutoFit/>
              </a:bodyPr>
              <a:lstStyle/>
              <a:p>
                <a:pPr marL="10860">
                  <a:spcBef>
                    <a:spcPts val="77"/>
                  </a:spcBef>
                </a:pPr>
                <a:r>
                  <a:rPr sz="2000" b="1" spc="38" dirty="0">
                    <a:solidFill>
                      <a:srgbClr val="404042"/>
                    </a:solidFill>
                    <a:latin typeface="Arial"/>
                    <a:cs typeface="Arial"/>
                  </a:rPr>
                  <a:t>86%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44" name="object 31"/>
              <p:cNvSpPr txBox="1"/>
              <p:nvPr/>
            </p:nvSpPr>
            <p:spPr>
              <a:xfrm>
                <a:off x="7498101" y="3220403"/>
                <a:ext cx="620098" cy="314391"/>
              </a:xfrm>
              <a:prstGeom prst="rect">
                <a:avLst/>
              </a:prstGeom>
            </p:spPr>
            <p:txBody>
              <a:bodyPr vert="horz" wrap="square" lIns="0" tIns="9774" rIns="0" bIns="0" rtlCol="0">
                <a:spAutoFit/>
              </a:bodyPr>
              <a:lstStyle/>
              <a:p>
                <a:pPr marL="10860">
                  <a:spcBef>
                    <a:spcPts val="77"/>
                  </a:spcBef>
                </a:pPr>
                <a:r>
                  <a:rPr sz="2000" b="1" spc="-26" dirty="0">
                    <a:solidFill>
                      <a:srgbClr val="404042"/>
                    </a:solidFill>
                    <a:latin typeface="Arial"/>
                    <a:cs typeface="Arial"/>
                  </a:rPr>
                  <a:t>5%</a:t>
                </a:r>
                <a:endParaRPr sz="2000" dirty="0">
                  <a:latin typeface="Arial"/>
                  <a:cs typeface="Arial"/>
                </a:endParaRPr>
              </a:p>
            </p:txBody>
          </p:sp>
          <p:sp>
            <p:nvSpPr>
              <p:cNvPr id="45" name="object 32"/>
              <p:cNvSpPr/>
              <p:nvPr/>
            </p:nvSpPr>
            <p:spPr>
              <a:xfrm>
                <a:off x="2115956" y="4872807"/>
                <a:ext cx="1619748" cy="59729"/>
              </a:xfrm>
              <a:custGeom>
                <a:avLst/>
                <a:gdLst/>
                <a:ahLst/>
                <a:cxnLst/>
                <a:rect l="l" t="t" r="r" b="b"/>
                <a:pathLst>
                  <a:path w="1894204" h="69850">
                    <a:moveTo>
                      <a:pt x="1805863" y="0"/>
                    </a:moveTo>
                    <a:lnTo>
                      <a:pt x="0" y="0"/>
                    </a:lnTo>
                    <a:lnTo>
                      <a:pt x="0" y="69748"/>
                    </a:lnTo>
                    <a:lnTo>
                      <a:pt x="1805863" y="69748"/>
                    </a:lnTo>
                    <a:lnTo>
                      <a:pt x="1894078" y="34861"/>
                    </a:lnTo>
                    <a:lnTo>
                      <a:pt x="1805863" y="0"/>
                    </a:lnTo>
                    <a:close/>
                  </a:path>
                </a:pathLst>
              </a:custGeom>
              <a:solidFill>
                <a:srgbClr val="FAA34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33"/>
              <p:cNvSpPr/>
              <p:nvPr/>
            </p:nvSpPr>
            <p:spPr>
              <a:xfrm>
                <a:off x="5380690" y="4872807"/>
                <a:ext cx="1619748" cy="59729"/>
              </a:xfrm>
              <a:custGeom>
                <a:avLst/>
                <a:gdLst/>
                <a:ahLst/>
                <a:cxnLst/>
                <a:rect l="l" t="t" r="r" b="b"/>
                <a:pathLst>
                  <a:path w="1894204" h="69850">
                    <a:moveTo>
                      <a:pt x="1805876" y="0"/>
                    </a:moveTo>
                    <a:lnTo>
                      <a:pt x="0" y="0"/>
                    </a:lnTo>
                    <a:lnTo>
                      <a:pt x="0" y="69748"/>
                    </a:lnTo>
                    <a:lnTo>
                      <a:pt x="1805876" y="69748"/>
                    </a:lnTo>
                    <a:lnTo>
                      <a:pt x="1894077" y="34861"/>
                    </a:lnTo>
                    <a:lnTo>
                      <a:pt x="1805876" y="0"/>
                    </a:lnTo>
                    <a:close/>
                  </a:path>
                </a:pathLst>
              </a:custGeom>
              <a:solidFill>
                <a:srgbClr val="EB5E6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34"/>
              <p:cNvSpPr txBox="1"/>
              <p:nvPr/>
            </p:nvSpPr>
            <p:spPr>
              <a:xfrm>
                <a:off x="806150" y="4591660"/>
                <a:ext cx="1026256" cy="412955"/>
              </a:xfrm>
              <a:prstGeom prst="rect">
                <a:avLst/>
              </a:prstGeom>
            </p:spPr>
            <p:txBody>
              <a:bodyPr vert="horz" wrap="square" lIns="0" tIns="10860" rIns="0" bIns="0" rtlCol="0">
                <a:spAutoFit/>
              </a:bodyPr>
              <a:lstStyle/>
              <a:p>
                <a:pPr marL="10860" marR="4344" indent="14661">
                  <a:lnSpc>
                    <a:spcPct val="119600"/>
                  </a:lnSpc>
                  <a:spcBef>
                    <a:spcPts val="86"/>
                  </a:spcBef>
                </a:pPr>
                <a:r>
                  <a:rPr sz="1100" b="1" spc="-21" dirty="0">
                    <a:solidFill>
                      <a:srgbClr val="FFFFFF"/>
                    </a:solidFill>
                    <a:latin typeface="Arial"/>
                    <a:cs typeface="Arial"/>
                  </a:rPr>
                  <a:t>Maladies</a:t>
                </a:r>
                <a:r>
                  <a:rPr sz="1100" b="1" spc="-141" dirty="0">
                    <a:solidFill>
                      <a:srgbClr val="FFFFFF"/>
                    </a:solidFill>
                    <a:latin typeface="Arial"/>
                    <a:cs typeface="Arial"/>
                  </a:rPr>
                  <a:t> </a:t>
                </a:r>
                <a:r>
                  <a:rPr sz="1100" b="1" spc="-26" dirty="0">
                    <a:solidFill>
                      <a:srgbClr val="FFFFFF"/>
                    </a:solidFill>
                    <a:latin typeface="Arial"/>
                    <a:cs typeface="Arial"/>
                  </a:rPr>
                  <a:t>Non  </a:t>
                </a:r>
                <a:r>
                  <a:rPr sz="1100" b="1" spc="-51" dirty="0">
                    <a:solidFill>
                      <a:srgbClr val="FFFFFF"/>
                    </a:solidFill>
                    <a:latin typeface="Arial"/>
                    <a:cs typeface="Arial"/>
                  </a:rPr>
                  <a:t>transmissible</a:t>
                </a:r>
                <a:r>
                  <a:rPr sz="1100" b="1" spc="-145" dirty="0">
                    <a:solidFill>
                      <a:srgbClr val="FFFFFF"/>
                    </a:solidFill>
                    <a:latin typeface="Arial"/>
                    <a:cs typeface="Arial"/>
                  </a:rPr>
                  <a:t>s</a:t>
                </a:r>
                <a:endParaRPr sz="1100" dirty="0">
                  <a:latin typeface="Arial"/>
                  <a:cs typeface="Arial"/>
                </a:endParaRPr>
              </a:p>
            </p:txBody>
          </p:sp>
          <p:sp>
            <p:nvSpPr>
              <p:cNvPr id="48" name="object 35"/>
              <p:cNvSpPr txBox="1"/>
              <p:nvPr/>
            </p:nvSpPr>
            <p:spPr>
              <a:xfrm>
                <a:off x="4047783" y="4591660"/>
                <a:ext cx="1026256" cy="412955"/>
              </a:xfrm>
              <a:prstGeom prst="rect">
                <a:avLst/>
              </a:prstGeom>
            </p:spPr>
            <p:txBody>
              <a:bodyPr vert="horz" wrap="square" lIns="0" tIns="10860" rIns="0" bIns="0" rtlCol="0">
                <a:spAutoFit/>
              </a:bodyPr>
              <a:lstStyle/>
              <a:p>
                <a:pPr marL="10860" marR="4344" indent="178643">
                  <a:lnSpc>
                    <a:spcPct val="119600"/>
                  </a:lnSpc>
                  <a:spcBef>
                    <a:spcPts val="86"/>
                  </a:spcBef>
                </a:pPr>
                <a:r>
                  <a:rPr sz="1100" b="1" spc="-21" dirty="0">
                    <a:solidFill>
                      <a:srgbClr val="FFFFFF"/>
                    </a:solidFill>
                    <a:latin typeface="Arial"/>
                    <a:cs typeface="Arial"/>
                  </a:rPr>
                  <a:t>Maladies  </a:t>
                </a:r>
                <a:r>
                  <a:rPr sz="1100" b="1" spc="-51" dirty="0">
                    <a:solidFill>
                      <a:srgbClr val="FFFFFF"/>
                    </a:solidFill>
                    <a:latin typeface="Arial"/>
                    <a:cs typeface="Arial"/>
                  </a:rPr>
                  <a:t>transmissible</a:t>
                </a:r>
                <a:r>
                  <a:rPr sz="1100" b="1" spc="-145" dirty="0">
                    <a:solidFill>
                      <a:srgbClr val="FFFFFF"/>
                    </a:solidFill>
                    <a:latin typeface="Arial"/>
                    <a:cs typeface="Arial"/>
                  </a:rPr>
                  <a:t>s</a:t>
                </a:r>
                <a:endParaRPr sz="1100" dirty="0">
                  <a:latin typeface="Arial"/>
                  <a:cs typeface="Arial"/>
                </a:endParaRPr>
              </a:p>
            </p:txBody>
          </p:sp>
          <p:sp>
            <p:nvSpPr>
              <p:cNvPr id="49" name="object 36"/>
              <p:cNvSpPr txBox="1"/>
              <p:nvPr/>
            </p:nvSpPr>
            <p:spPr>
              <a:xfrm>
                <a:off x="7320705" y="4768771"/>
                <a:ext cx="998021" cy="177311"/>
              </a:xfrm>
              <a:prstGeom prst="rect">
                <a:avLst/>
              </a:prstGeom>
            </p:spPr>
            <p:txBody>
              <a:bodyPr vert="horz" wrap="square" lIns="0" tIns="9774" rIns="0" bIns="0" rtlCol="0">
                <a:spAutoFit/>
              </a:bodyPr>
              <a:lstStyle/>
              <a:p>
                <a:pPr marL="10860">
                  <a:spcBef>
                    <a:spcPts val="77"/>
                  </a:spcBef>
                </a:pPr>
                <a:r>
                  <a:rPr sz="1100" b="1" spc="-64" dirty="0">
                    <a:solidFill>
                      <a:srgbClr val="FFFFFF"/>
                    </a:solidFill>
                    <a:latin typeface="Arial"/>
                    <a:cs typeface="Arial"/>
                  </a:rPr>
                  <a:t>Traumatismes</a:t>
                </a:r>
                <a:endParaRPr sz="1100" dirty="0">
                  <a:latin typeface="Arial"/>
                  <a:cs typeface="Arial"/>
                </a:endParaRPr>
              </a:p>
            </p:txBody>
          </p:sp>
        </p:grpSp>
        <p:sp>
          <p:nvSpPr>
            <p:cNvPr id="34" name="object 40"/>
            <p:cNvSpPr txBox="1"/>
            <p:nvPr/>
          </p:nvSpPr>
          <p:spPr>
            <a:xfrm>
              <a:off x="3265558" y="2562463"/>
              <a:ext cx="2645461" cy="815136"/>
            </a:xfrm>
            <a:prstGeom prst="rect">
              <a:avLst/>
            </a:prstGeom>
          </p:spPr>
          <p:txBody>
            <a:bodyPr vert="horz" wrap="square" lIns="0" tIns="114571" rIns="0" bIns="0" rtlCol="0">
              <a:spAutoFit/>
            </a:bodyPr>
            <a:lstStyle/>
            <a:p>
              <a:pPr algn="ctr">
                <a:spcBef>
                  <a:spcPts val="902"/>
                </a:spcBef>
              </a:pPr>
              <a:r>
                <a:rPr sz="1600" b="1" spc="-128" dirty="0">
                  <a:solidFill>
                    <a:srgbClr val="008000"/>
                  </a:solidFill>
                  <a:latin typeface="Verdana"/>
                  <a:cs typeface="Verdana"/>
                </a:rPr>
                <a:t>Charge </a:t>
              </a:r>
              <a:r>
                <a:rPr sz="1600" b="1" spc="-34" dirty="0">
                  <a:solidFill>
                    <a:srgbClr val="008000"/>
                  </a:solidFill>
                  <a:latin typeface="Verdana"/>
                  <a:cs typeface="Verdana"/>
                </a:rPr>
                <a:t>de</a:t>
              </a:r>
              <a:r>
                <a:rPr sz="1600" b="1" spc="-359" dirty="0">
                  <a:solidFill>
                    <a:srgbClr val="008000"/>
                  </a:solidFill>
                  <a:latin typeface="Verdana"/>
                  <a:cs typeface="Verdana"/>
                </a:rPr>
                <a:t> </a:t>
              </a:r>
              <a:r>
                <a:rPr sz="1600" b="1" spc="-77" dirty="0">
                  <a:solidFill>
                    <a:srgbClr val="008000"/>
                  </a:solidFill>
                  <a:latin typeface="Verdana"/>
                  <a:cs typeface="Verdana"/>
                </a:rPr>
                <a:t>Morbidité</a:t>
              </a:r>
              <a:endParaRPr sz="1600" b="1" dirty="0">
                <a:solidFill>
                  <a:srgbClr val="008000"/>
                </a:solidFill>
                <a:latin typeface="Verdana"/>
                <a:cs typeface="Verdana"/>
              </a:endParaRPr>
            </a:p>
            <a:p>
              <a:pPr marL="10317" algn="ctr">
                <a:spcBef>
                  <a:spcPts val="1163"/>
                </a:spcBef>
              </a:pPr>
              <a:r>
                <a:rPr lang="fr-FR" sz="2000" b="1" spc="4" dirty="0">
                  <a:solidFill>
                    <a:srgbClr val="404042"/>
                  </a:solidFill>
                  <a:latin typeface="Arial"/>
                  <a:cs typeface="Arial"/>
                </a:rPr>
                <a:t>9</a:t>
              </a:r>
              <a:r>
                <a:rPr sz="2000" b="1" spc="4" dirty="0">
                  <a:solidFill>
                    <a:srgbClr val="404042"/>
                  </a:solidFill>
                  <a:latin typeface="Arial"/>
                  <a:cs typeface="Arial"/>
                </a:rPr>
                <a:t>%</a:t>
              </a:r>
              <a:endParaRPr sz="2000" dirty="0">
                <a:latin typeface="Arial"/>
                <a:cs typeface="Arial"/>
              </a:endParaRPr>
            </a:p>
          </p:txBody>
        </p:sp>
      </p:grpSp>
      <p:sp>
        <p:nvSpPr>
          <p:cNvPr id="50" name="Titre 1">
            <a:extLst>
              <a:ext uri="{FF2B5EF4-FFF2-40B4-BE49-F238E27FC236}">
                <a16:creationId xmlns:a16="http://schemas.microsoft.com/office/drawing/2014/main" id="{99A95EF4-9A1D-418E-B1BD-906F93810256}"/>
              </a:ext>
            </a:extLst>
          </p:cNvPr>
          <p:cNvSpPr txBox="1">
            <a:spLocks/>
          </p:cNvSpPr>
          <p:nvPr/>
        </p:nvSpPr>
        <p:spPr>
          <a:xfrm>
            <a:off x="707336" y="-56377"/>
            <a:ext cx="10880333" cy="775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>
                <a:solidFill>
                  <a:srgbClr val="002060"/>
                </a:solidFill>
                <a:latin typeface="+mn-lt"/>
              </a:rPr>
              <a:t>Quelques chiffres clés </a:t>
            </a:r>
            <a:r>
              <a:rPr lang="fr-FR" sz="3200" b="1" dirty="0">
                <a:solidFill>
                  <a:srgbClr val="C00000"/>
                </a:solidFill>
                <a:latin typeface="+mn-lt"/>
              </a:rPr>
              <a:t>(3/3)</a:t>
            </a:r>
            <a:endParaRPr lang="fr-FR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EF11CC-2F11-4A63-B58F-AFDF0F093E3A}"/>
              </a:ext>
            </a:extLst>
          </p:cNvPr>
          <p:cNvSpPr txBox="1"/>
          <p:nvPr/>
        </p:nvSpPr>
        <p:spPr>
          <a:xfrm>
            <a:off x="2830130" y="5468645"/>
            <a:ext cx="6253243" cy="40011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Augmentation accélérée des dépenses de santé</a:t>
            </a:r>
          </a:p>
        </p:txBody>
      </p:sp>
    </p:spTree>
    <p:extLst>
      <p:ext uri="{BB962C8B-B14F-4D97-AF65-F5344CB8AC3E}">
        <p14:creationId xmlns:p14="http://schemas.microsoft.com/office/powerpoint/2010/main" val="2704957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98908" y="181404"/>
            <a:ext cx="8286063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dirty="0">
                <a:solidFill>
                  <a:srgbClr val="002060"/>
                </a:solidFill>
                <a:latin typeface="+mn-lt"/>
              </a:rPr>
              <a:t>Financement de la </a:t>
            </a:r>
            <a:r>
              <a:rPr lang="fr-FR" sz="4000" b="1" dirty="0">
                <a:solidFill>
                  <a:srgbClr val="002060"/>
                </a:solidFill>
                <a:latin typeface="+mn-lt"/>
              </a:rPr>
              <a:t>S</a:t>
            </a:r>
            <a:r>
              <a:rPr sz="4000" b="1" dirty="0" err="1">
                <a:solidFill>
                  <a:srgbClr val="002060"/>
                </a:solidFill>
                <a:latin typeface="+mn-lt"/>
              </a:rPr>
              <a:t>anté</a:t>
            </a:r>
            <a:r>
              <a:rPr sz="4000" b="1" dirty="0">
                <a:solidFill>
                  <a:srgbClr val="002060"/>
                </a:solidFill>
                <a:latin typeface="+mn-lt"/>
              </a:rPr>
              <a:t> – Valeurs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7341" y="1221390"/>
            <a:ext cx="11140116" cy="441723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469265" indent="-457200">
              <a:lnSpc>
                <a:spcPct val="100000"/>
              </a:lnSpc>
              <a:spcBef>
                <a:spcPts val="705"/>
              </a:spcBef>
              <a:buClr>
                <a:srgbClr val="002060"/>
              </a:buClr>
              <a:buSzPct val="96428"/>
              <a:buFont typeface="Wingdings" panose="05000000000000000000" pitchFamily="2" charset="2"/>
              <a:buChar char="q"/>
              <a:tabLst>
                <a:tab pos="137795" algn="l"/>
              </a:tabLst>
            </a:pPr>
            <a:r>
              <a:rPr sz="2800" b="1" spc="-5" dirty="0">
                <a:cs typeface="Arial Narrow"/>
              </a:rPr>
              <a:t>Solidarité</a:t>
            </a:r>
            <a:endParaRPr sz="28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525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spc="-5" dirty="0">
                <a:cs typeface="Arial Narrow"/>
              </a:rPr>
              <a:t>Riches </a:t>
            </a:r>
            <a:r>
              <a:rPr sz="2400" dirty="0">
                <a:cs typeface="Arial Narrow"/>
              </a:rPr>
              <a:t>/</a:t>
            </a:r>
            <a:r>
              <a:rPr sz="2400" spc="35" dirty="0">
                <a:cs typeface="Arial Narrow"/>
              </a:rPr>
              <a:t> </a:t>
            </a:r>
            <a:r>
              <a:rPr sz="2400" spc="-5" dirty="0">
                <a:cs typeface="Arial Narrow"/>
              </a:rPr>
              <a:t>Pauvres</a:t>
            </a:r>
            <a:endParaRPr sz="24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310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spc="-5" dirty="0">
                <a:cs typeface="Arial Narrow"/>
              </a:rPr>
              <a:t>Bien portants </a:t>
            </a:r>
            <a:r>
              <a:rPr sz="2400" dirty="0">
                <a:cs typeface="Arial Narrow"/>
              </a:rPr>
              <a:t>/</a:t>
            </a:r>
            <a:r>
              <a:rPr sz="2400" spc="50" dirty="0">
                <a:cs typeface="Arial Narrow"/>
              </a:rPr>
              <a:t> </a:t>
            </a:r>
            <a:r>
              <a:rPr sz="2400" spc="-10" dirty="0">
                <a:cs typeface="Arial Narrow"/>
              </a:rPr>
              <a:t>Malades</a:t>
            </a:r>
            <a:endParaRPr sz="24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310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dirty="0">
                <a:cs typeface="Arial Narrow"/>
              </a:rPr>
              <a:t>Actifs </a:t>
            </a:r>
            <a:r>
              <a:rPr sz="2400" spc="-5" dirty="0">
                <a:cs typeface="Arial Narrow"/>
              </a:rPr>
              <a:t>/</a:t>
            </a:r>
            <a:r>
              <a:rPr sz="2400" spc="-5" dirty="0" err="1">
                <a:cs typeface="Arial Narrow"/>
              </a:rPr>
              <a:t>Retraités</a:t>
            </a:r>
            <a:endParaRPr sz="2400" dirty="0">
              <a:cs typeface="Arial Narrow"/>
            </a:endParaRPr>
          </a:p>
          <a:p>
            <a:pPr marL="469265" indent="-457200">
              <a:lnSpc>
                <a:spcPct val="100000"/>
              </a:lnSpc>
              <a:spcBef>
                <a:spcPts val="395"/>
              </a:spcBef>
              <a:buClr>
                <a:srgbClr val="002060"/>
              </a:buClr>
              <a:buSzPct val="96428"/>
              <a:buFont typeface="Wingdings" panose="05000000000000000000" pitchFamily="2" charset="2"/>
              <a:buChar char="q"/>
              <a:tabLst>
                <a:tab pos="137795" algn="l"/>
              </a:tabLst>
            </a:pPr>
            <a:r>
              <a:rPr lang="fr-FR" sz="2800" b="1" spc="-5" dirty="0">
                <a:cs typeface="Arial Narrow"/>
              </a:rPr>
              <a:t>Inclusion et é</a:t>
            </a:r>
            <a:r>
              <a:rPr sz="2800" b="1" spc="-5" dirty="0" err="1">
                <a:cs typeface="Arial Narrow"/>
              </a:rPr>
              <a:t>quité</a:t>
            </a:r>
            <a:endParaRPr sz="28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520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spc="-5" dirty="0">
                <a:cs typeface="Arial Narrow"/>
              </a:rPr>
              <a:t>Les pauvres et les </a:t>
            </a:r>
            <a:r>
              <a:rPr sz="2400" dirty="0">
                <a:cs typeface="Arial Narrow"/>
              </a:rPr>
              <a:t>revenus</a:t>
            </a:r>
            <a:r>
              <a:rPr sz="2400" spc="100" dirty="0">
                <a:cs typeface="Arial Narrow"/>
              </a:rPr>
              <a:t> </a:t>
            </a:r>
            <a:r>
              <a:rPr sz="2400" spc="-10" dirty="0">
                <a:cs typeface="Arial Narrow"/>
              </a:rPr>
              <a:t>limités</a:t>
            </a:r>
            <a:endParaRPr sz="24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315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spc="-5" dirty="0">
                <a:cs typeface="Arial Narrow"/>
              </a:rPr>
              <a:t>Les </a:t>
            </a:r>
            <a:r>
              <a:rPr sz="2400" spc="-10" dirty="0">
                <a:cs typeface="Arial Narrow"/>
              </a:rPr>
              <a:t>besoins</a:t>
            </a:r>
            <a:r>
              <a:rPr sz="2400" spc="50" dirty="0">
                <a:cs typeface="Arial Narrow"/>
              </a:rPr>
              <a:t> </a:t>
            </a:r>
            <a:r>
              <a:rPr sz="2400" spc="-10" dirty="0">
                <a:cs typeface="Arial Narrow"/>
              </a:rPr>
              <a:t>spécifiques</a:t>
            </a:r>
            <a:endParaRPr sz="2400" dirty="0">
              <a:cs typeface="Arial Narrow"/>
            </a:endParaRPr>
          </a:p>
          <a:p>
            <a:pPr marL="469265" indent="-457200">
              <a:lnSpc>
                <a:spcPct val="100000"/>
              </a:lnSpc>
              <a:spcBef>
                <a:spcPts val="390"/>
              </a:spcBef>
              <a:buClr>
                <a:srgbClr val="002060"/>
              </a:buClr>
              <a:buSzPct val="96428"/>
              <a:buFont typeface="Wingdings" panose="05000000000000000000" pitchFamily="2" charset="2"/>
              <a:buChar char="q"/>
              <a:tabLst>
                <a:tab pos="137795" algn="l"/>
              </a:tabLst>
            </a:pPr>
            <a:r>
              <a:rPr sz="2800" b="1" spc="-10" dirty="0">
                <a:cs typeface="Arial Narrow"/>
              </a:rPr>
              <a:t>Sécurité</a:t>
            </a:r>
            <a:r>
              <a:rPr sz="2800" b="1" dirty="0">
                <a:cs typeface="Arial Narrow"/>
              </a:rPr>
              <a:t> </a:t>
            </a:r>
            <a:r>
              <a:rPr sz="2800" b="1" spc="-10" dirty="0">
                <a:cs typeface="Arial Narrow"/>
              </a:rPr>
              <a:t>sanitaire</a:t>
            </a:r>
            <a:endParaRPr sz="28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525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spc="-5" dirty="0">
                <a:cs typeface="Arial Narrow"/>
              </a:rPr>
              <a:t>Fléaux sociaux</a:t>
            </a:r>
            <a:r>
              <a:rPr sz="2400" spc="60" dirty="0">
                <a:cs typeface="Arial Narrow"/>
              </a:rPr>
              <a:t> </a:t>
            </a:r>
            <a:r>
              <a:rPr sz="2400" spc="-10" dirty="0">
                <a:cs typeface="Arial Narrow"/>
              </a:rPr>
              <a:t>endémiques</a:t>
            </a:r>
            <a:endParaRPr sz="2400" dirty="0">
              <a:cs typeface="Arial Narrow"/>
            </a:endParaRPr>
          </a:p>
          <a:p>
            <a:pPr marL="555625" lvl="1" indent="-342900">
              <a:lnSpc>
                <a:spcPct val="100000"/>
              </a:lnSpc>
              <a:spcBef>
                <a:spcPts val="310"/>
              </a:spcBef>
              <a:buClr>
                <a:srgbClr val="002060"/>
              </a:buClr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sz="2400" spc="-10" dirty="0" err="1">
                <a:cs typeface="Arial Narrow"/>
              </a:rPr>
              <a:t>Épidémies</a:t>
            </a:r>
            <a:endParaRPr sz="2400" dirty="0"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99291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6180B92-B4CB-4A63-A721-C59D300F4847}"/>
              </a:ext>
            </a:extLst>
          </p:cNvPr>
          <p:cNvSpPr txBox="1"/>
          <p:nvPr/>
        </p:nvSpPr>
        <p:spPr>
          <a:xfrm>
            <a:off x="1639476" y="83191"/>
            <a:ext cx="10171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lnSpc>
                <a:spcPct val="90000"/>
              </a:lnSpc>
              <a:defRPr/>
            </a:pPr>
            <a:r>
              <a:rPr lang="fr-FR" sz="4000" b="1" dirty="0">
                <a:solidFill>
                  <a:srgbClr val="002060"/>
                </a:solidFill>
                <a:ea typeface="+mj-ea"/>
                <a:cs typeface="+mj-cs"/>
              </a:rPr>
              <a:t>Principales sources de financement de la santé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32F43B-9F30-4BF4-A62B-BFA17CE413E8}"/>
              </a:ext>
            </a:extLst>
          </p:cNvPr>
          <p:cNvSpPr txBox="1"/>
          <p:nvPr/>
        </p:nvSpPr>
        <p:spPr>
          <a:xfrm>
            <a:off x="239486" y="5147141"/>
            <a:ext cx="11787938" cy="64633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fr-FR" sz="1800" dirty="0">
                <a:solidFill>
                  <a:schemeClr val="tx1"/>
                </a:solidFill>
              </a:rPr>
              <a:t>* Le financement collectif et solidaire regroupe le financement par les recettes fiscales, la couverture médicale et les Collectivités Territoriales.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51AFD25D-63BC-4F82-B9D5-EC54EC9C1A7F}"/>
              </a:ext>
            </a:extLst>
          </p:cNvPr>
          <p:cNvGraphicFramePr>
            <a:graphicFrameLocks/>
          </p:cNvGraphicFramePr>
          <p:nvPr/>
        </p:nvGraphicFramePr>
        <p:xfrm>
          <a:off x="4180114" y="1423674"/>
          <a:ext cx="7847310" cy="344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38DDC012-EB16-4F69-A9D1-CB37A5409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1694461"/>
            <a:ext cx="4116490" cy="3017459"/>
          </a:xfrm>
        </p:spPr>
        <p:txBody>
          <a:bodyPr>
            <a:normAutofit/>
          </a:bodyPr>
          <a:lstStyle/>
          <a:p>
            <a:pPr marL="404813" indent="-370285">
              <a:lnSpc>
                <a:spcPct val="150000"/>
              </a:lnSpc>
              <a:buClr>
                <a:srgbClr val="C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Financement public : </a:t>
            </a:r>
            <a:r>
              <a:rPr lang="fr-F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  <a:p>
            <a:pPr marL="404813" indent="-370285">
              <a:lnSpc>
                <a:spcPct val="150000"/>
              </a:lnSpc>
              <a:buClr>
                <a:srgbClr val="C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L’assurance maladie:  </a:t>
            </a:r>
            <a:r>
              <a:rPr lang="fr-F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22,4%</a:t>
            </a:r>
          </a:p>
          <a:p>
            <a:pPr marL="404813" indent="-370285">
              <a:lnSpc>
                <a:spcPct val="150000"/>
              </a:lnSpc>
              <a:buClr>
                <a:srgbClr val="C00000"/>
              </a:buClr>
              <a:buSzPct val="100000"/>
              <a:buFont typeface="Wingdings" panose="05000000000000000000" pitchFamily="2" charset="2"/>
              <a:buChar char="Ø"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Les paiements directs des Ménages : </a:t>
            </a:r>
            <a:r>
              <a:rPr lang="fr-FR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50,7%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CD3DD0-939D-4319-B748-7F92D97E982F}"/>
              </a:ext>
            </a:extLst>
          </p:cNvPr>
          <p:cNvSpPr txBox="1"/>
          <p:nvPr/>
        </p:nvSpPr>
        <p:spPr>
          <a:xfrm>
            <a:off x="7143212" y="2612813"/>
            <a:ext cx="14010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F0000"/>
                </a:solidFill>
              </a:rPr>
              <a:t>Financement collectif et solidaire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9486" y="5901059"/>
            <a:ext cx="11787937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accent2">
                    <a:lumMod val="75000"/>
                  </a:schemeClr>
                </a:solidFill>
              </a:rPr>
              <a:t>Le financement des dépenses de santé passe nécessairement par l’amélioration de cotisations de l’assurance maladie obligatoire et le recours à davantage de recettes fiscales. </a:t>
            </a:r>
          </a:p>
        </p:txBody>
      </p:sp>
    </p:spTree>
    <p:extLst>
      <p:ext uri="{BB962C8B-B14F-4D97-AF65-F5344CB8AC3E}">
        <p14:creationId xmlns:p14="http://schemas.microsoft.com/office/powerpoint/2010/main" val="1024057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9225" y="224879"/>
            <a:ext cx="8619538" cy="701731"/>
          </a:xfrm>
          <a:noFill/>
        </p:spPr>
        <p:txBody>
          <a:bodyPr wrap="square">
            <a:spAutoFit/>
          </a:bodyPr>
          <a:lstStyle/>
          <a:p>
            <a:pPr defTabSz="685800"/>
            <a:r>
              <a:rPr lang="fr-FR" b="1" dirty="0">
                <a:solidFill>
                  <a:srgbClr val="002060"/>
                </a:solidFill>
                <a:latin typeface="+mn-lt"/>
              </a:rPr>
              <a:t>Financement Ministère de la Santé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4948" y="1650946"/>
            <a:ext cx="10624930" cy="3678738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Augmentation régulière des financements alloués au Ministère de la Santé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2559709" y="4161231"/>
            <a:ext cx="1326629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rgbClr val="002060"/>
                </a:solidFill>
              </a:rPr>
              <a:t>2008</a:t>
            </a:r>
          </a:p>
          <a:p>
            <a:endParaRPr lang="fr-FR" sz="1050" dirty="0"/>
          </a:p>
        </p:txBody>
      </p:sp>
      <p:sp>
        <p:nvSpPr>
          <p:cNvPr id="11" name="ZoneTexte 10"/>
          <p:cNvSpPr txBox="1"/>
          <p:nvPr/>
        </p:nvSpPr>
        <p:spPr>
          <a:xfrm>
            <a:off x="5177385" y="3495819"/>
            <a:ext cx="1326629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chemeClr val="accent2">
                    <a:lumMod val="50000"/>
                  </a:schemeClr>
                </a:solidFill>
              </a:rPr>
              <a:t>2016</a:t>
            </a:r>
          </a:p>
          <a:p>
            <a:endParaRPr lang="fr-FR" sz="1050" dirty="0"/>
          </a:p>
        </p:txBody>
      </p:sp>
      <p:sp>
        <p:nvSpPr>
          <p:cNvPr id="12" name="ZoneTexte 11"/>
          <p:cNvSpPr txBox="1"/>
          <p:nvPr/>
        </p:nvSpPr>
        <p:spPr>
          <a:xfrm>
            <a:off x="8090005" y="3123312"/>
            <a:ext cx="1326629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rgbClr val="C00000"/>
                </a:solidFill>
              </a:rPr>
              <a:t>2020</a:t>
            </a:r>
          </a:p>
          <a:p>
            <a:endParaRPr lang="fr-FR" sz="1050" dirty="0"/>
          </a:p>
        </p:txBody>
      </p:sp>
      <p:grpSp>
        <p:nvGrpSpPr>
          <p:cNvPr id="5" name="Groupe 4"/>
          <p:cNvGrpSpPr/>
          <p:nvPr/>
        </p:nvGrpSpPr>
        <p:grpSpPr>
          <a:xfrm>
            <a:off x="1877954" y="3316111"/>
            <a:ext cx="8386194" cy="2856806"/>
            <a:chOff x="1877954" y="3316111"/>
            <a:chExt cx="8386194" cy="2856806"/>
          </a:xfrm>
        </p:grpSpPr>
        <p:sp>
          <p:nvSpPr>
            <p:cNvPr id="7" name="Forme en L 6"/>
            <p:cNvSpPr/>
            <p:nvPr/>
          </p:nvSpPr>
          <p:spPr>
            <a:xfrm rot="5400000">
              <a:off x="2382521" y="4148519"/>
              <a:ext cx="1519831" cy="2528965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chemeClr val="accent5">
                <a:lumMod val="50000"/>
              </a:schemeClr>
            </a:solidFill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orme libre 7"/>
            <p:cNvSpPr/>
            <p:nvPr/>
          </p:nvSpPr>
          <p:spPr>
            <a:xfrm>
              <a:off x="2262685" y="5312889"/>
              <a:ext cx="2283163" cy="658496"/>
            </a:xfrm>
            <a:custGeom>
              <a:avLst/>
              <a:gdLst>
                <a:gd name="connsiteX0" fmla="*/ 0 w 2283163"/>
                <a:gd name="connsiteY0" fmla="*/ 0 h 658496"/>
                <a:gd name="connsiteX1" fmla="*/ 2283163 w 2283163"/>
                <a:gd name="connsiteY1" fmla="*/ 0 h 658496"/>
                <a:gd name="connsiteX2" fmla="*/ 2283163 w 2283163"/>
                <a:gd name="connsiteY2" fmla="*/ 658496 h 658496"/>
                <a:gd name="connsiteX3" fmla="*/ 0 w 2283163"/>
                <a:gd name="connsiteY3" fmla="*/ 658496 h 658496"/>
                <a:gd name="connsiteX4" fmla="*/ 0 w 2283163"/>
                <a:gd name="connsiteY4" fmla="*/ 0 h 658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3163" h="658496">
                  <a:moveTo>
                    <a:pt x="0" y="0"/>
                  </a:moveTo>
                  <a:lnTo>
                    <a:pt x="2283163" y="0"/>
                  </a:lnTo>
                  <a:lnTo>
                    <a:pt x="2283163" y="658496"/>
                  </a:lnTo>
                  <a:lnTo>
                    <a:pt x="0" y="65849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/>
                <a:t>8,1 MMDH</a:t>
              </a:r>
              <a:endParaRPr lang="fr-FR" sz="2300" b="1" kern="1200" dirty="0"/>
            </a:p>
          </p:txBody>
        </p:sp>
        <p:sp>
          <p:nvSpPr>
            <p:cNvPr id="14" name="Triangle isocèle 13"/>
            <p:cNvSpPr/>
            <p:nvPr/>
          </p:nvSpPr>
          <p:spPr>
            <a:xfrm>
              <a:off x="3981201" y="3412702"/>
              <a:ext cx="430785" cy="430785"/>
            </a:xfrm>
            <a:prstGeom prst="triangle">
              <a:avLst>
                <a:gd name="adj" fmla="val 100000"/>
              </a:avLst>
            </a:prstGeom>
          </p:spPr>
          <p:style>
            <a:lnRef idx="1">
              <a:schemeClr val="accent3">
                <a:hueOff val="677650"/>
                <a:satOff val="25000"/>
                <a:lumOff val="-3676"/>
                <a:alphaOff val="0"/>
              </a:schemeClr>
            </a:lnRef>
            <a:fillRef idx="3">
              <a:schemeClr val="accent3">
                <a:hueOff val="677650"/>
                <a:satOff val="25000"/>
                <a:lumOff val="-3676"/>
                <a:alphaOff val="0"/>
              </a:schemeClr>
            </a:fillRef>
            <a:effectRef idx="3">
              <a:schemeClr val="accent3">
                <a:hueOff val="677650"/>
                <a:satOff val="25000"/>
                <a:lumOff val="-36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e en L 14"/>
            <p:cNvSpPr/>
            <p:nvPr/>
          </p:nvSpPr>
          <p:spPr>
            <a:xfrm rot="5400000">
              <a:off x="5177559" y="3502297"/>
              <a:ext cx="1519831" cy="2528965"/>
            </a:xfrm>
            <a:prstGeom prst="corner">
              <a:avLst>
                <a:gd name="adj1" fmla="val 16120"/>
                <a:gd name="adj2" fmla="val 16110"/>
              </a:avLst>
            </a:prstGeom>
          </p:spPr>
          <p:style>
            <a:lnRef idx="1">
              <a:schemeClr val="accent3">
                <a:hueOff val="1355300"/>
                <a:satOff val="50000"/>
                <a:lumOff val="-7353"/>
                <a:alphaOff val="0"/>
              </a:schemeClr>
            </a:lnRef>
            <a:fillRef idx="3">
              <a:schemeClr val="accent3">
                <a:hueOff val="1355300"/>
                <a:satOff val="50000"/>
                <a:lumOff val="-7353"/>
                <a:alphaOff val="0"/>
              </a:schemeClr>
            </a:fillRef>
            <a:effectRef idx="3">
              <a:schemeClr val="accent3">
                <a:hueOff val="1355300"/>
                <a:satOff val="50000"/>
                <a:lumOff val="-735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orme libre 15"/>
            <p:cNvSpPr/>
            <p:nvPr/>
          </p:nvSpPr>
          <p:spPr>
            <a:xfrm>
              <a:off x="5155808" y="4595846"/>
              <a:ext cx="2384262" cy="811237"/>
            </a:xfrm>
            <a:custGeom>
              <a:avLst/>
              <a:gdLst>
                <a:gd name="connsiteX0" fmla="*/ 0 w 2384262"/>
                <a:gd name="connsiteY0" fmla="*/ 0 h 811237"/>
                <a:gd name="connsiteX1" fmla="*/ 2384262 w 2384262"/>
                <a:gd name="connsiteY1" fmla="*/ 0 h 811237"/>
                <a:gd name="connsiteX2" fmla="*/ 2384262 w 2384262"/>
                <a:gd name="connsiteY2" fmla="*/ 811237 h 811237"/>
                <a:gd name="connsiteX3" fmla="*/ 0 w 2384262"/>
                <a:gd name="connsiteY3" fmla="*/ 811237 h 811237"/>
                <a:gd name="connsiteX4" fmla="*/ 0 w 2384262"/>
                <a:gd name="connsiteY4" fmla="*/ 0 h 81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4262" h="811237">
                  <a:moveTo>
                    <a:pt x="0" y="0"/>
                  </a:moveTo>
                  <a:lnTo>
                    <a:pt x="2384262" y="0"/>
                  </a:lnTo>
                  <a:lnTo>
                    <a:pt x="2384262" y="811237"/>
                  </a:lnTo>
                  <a:lnTo>
                    <a:pt x="0" y="81123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/>
                <a:t>14,3 MMDH</a:t>
              </a:r>
              <a:endParaRPr lang="fr-FR" sz="2300" b="1" kern="1200" dirty="0"/>
            </a:p>
          </p:txBody>
        </p:sp>
        <p:sp>
          <p:nvSpPr>
            <p:cNvPr id="17" name="Triangle isocèle 16"/>
            <p:cNvSpPr/>
            <p:nvPr/>
          </p:nvSpPr>
          <p:spPr>
            <a:xfrm>
              <a:off x="6776240" y="3316111"/>
              <a:ext cx="430785" cy="430785"/>
            </a:xfrm>
            <a:prstGeom prst="triangle">
              <a:avLst>
                <a:gd name="adj" fmla="val 100000"/>
              </a:avLst>
            </a:prstGeom>
          </p:spPr>
          <p:style>
            <a:lnRef idx="1">
              <a:schemeClr val="accent3">
                <a:hueOff val="2032949"/>
                <a:satOff val="75000"/>
                <a:lumOff val="-11029"/>
                <a:alphaOff val="0"/>
              </a:schemeClr>
            </a:lnRef>
            <a:fillRef idx="3">
              <a:schemeClr val="accent3">
                <a:hueOff val="2032949"/>
                <a:satOff val="75000"/>
                <a:lumOff val="-11029"/>
                <a:alphaOff val="0"/>
              </a:schemeClr>
            </a:fillRef>
            <a:effectRef idx="3">
              <a:schemeClr val="accent3">
                <a:hueOff val="2032949"/>
                <a:satOff val="75000"/>
                <a:lumOff val="-1102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orme en L 17"/>
            <p:cNvSpPr/>
            <p:nvPr/>
          </p:nvSpPr>
          <p:spPr>
            <a:xfrm rot="5400000">
              <a:off x="7972598" y="3104521"/>
              <a:ext cx="1519831" cy="2528965"/>
            </a:xfrm>
            <a:prstGeom prst="corner">
              <a:avLst>
                <a:gd name="adj1" fmla="val 16120"/>
                <a:gd name="adj2" fmla="val 16110"/>
              </a:avLst>
            </a:prstGeom>
          </p:spPr>
          <p:style>
            <a:lnRef idx="1">
              <a:schemeClr val="accent3">
                <a:hueOff val="2710599"/>
                <a:satOff val="100000"/>
                <a:lumOff val="-14706"/>
                <a:alphaOff val="0"/>
              </a:schemeClr>
            </a:lnRef>
            <a:fillRef idx="3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3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Forme libre 18"/>
            <p:cNvSpPr/>
            <p:nvPr/>
          </p:nvSpPr>
          <p:spPr>
            <a:xfrm>
              <a:off x="7980985" y="3535617"/>
              <a:ext cx="2283163" cy="2001327"/>
            </a:xfrm>
            <a:custGeom>
              <a:avLst/>
              <a:gdLst>
                <a:gd name="connsiteX0" fmla="*/ 0 w 2283163"/>
                <a:gd name="connsiteY0" fmla="*/ 0 h 2001327"/>
                <a:gd name="connsiteX1" fmla="*/ 2283163 w 2283163"/>
                <a:gd name="connsiteY1" fmla="*/ 0 h 2001327"/>
                <a:gd name="connsiteX2" fmla="*/ 2283163 w 2283163"/>
                <a:gd name="connsiteY2" fmla="*/ 2001327 h 2001327"/>
                <a:gd name="connsiteX3" fmla="*/ 0 w 2283163"/>
                <a:gd name="connsiteY3" fmla="*/ 2001327 h 2001327"/>
                <a:gd name="connsiteX4" fmla="*/ 0 w 2283163"/>
                <a:gd name="connsiteY4" fmla="*/ 0 h 2001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3163" h="2001327">
                  <a:moveTo>
                    <a:pt x="0" y="0"/>
                  </a:moveTo>
                  <a:lnTo>
                    <a:pt x="2283163" y="0"/>
                  </a:lnTo>
                  <a:lnTo>
                    <a:pt x="2283163" y="2001327"/>
                  </a:lnTo>
                  <a:lnTo>
                    <a:pt x="0" y="200132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t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2000" b="1" kern="1200" dirty="0"/>
            </a:p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/>
                <a:t>18,6 MMDH</a:t>
              </a:r>
              <a:endParaRPr lang="fr-FR" sz="2300" b="1" kern="1200" dirty="0"/>
            </a:p>
          </p:txBody>
        </p:sp>
      </p:grpSp>
      <p:cxnSp>
        <p:nvCxnSpPr>
          <p:cNvPr id="9" name="Connecteur droit avec flèche 8"/>
          <p:cNvCxnSpPr/>
          <p:nvPr/>
        </p:nvCxnSpPr>
        <p:spPr>
          <a:xfrm flipV="1">
            <a:off x="2262685" y="4870174"/>
            <a:ext cx="8001463" cy="156044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"/>
          <p:cNvSpPr txBox="1"/>
          <p:nvPr/>
        </p:nvSpPr>
        <p:spPr>
          <a:xfrm>
            <a:off x="5919407" y="5825195"/>
            <a:ext cx="2061578" cy="705502"/>
          </a:xfrm>
          <a:prstGeom prst="rect">
            <a:avLst/>
          </a:prstGeom>
          <a:solidFill>
            <a:schemeClr val="bg1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chemeClr val="accent2">
                    <a:lumMod val="50000"/>
                  </a:schemeClr>
                </a:solidFill>
              </a:rPr>
              <a:t>Évolution annuelle moyenne de 7,3%</a:t>
            </a:r>
          </a:p>
        </p:txBody>
      </p:sp>
    </p:spTree>
    <p:extLst>
      <p:ext uri="{BB962C8B-B14F-4D97-AF65-F5344CB8AC3E}">
        <p14:creationId xmlns:p14="http://schemas.microsoft.com/office/powerpoint/2010/main" val="1110598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76" y="32028"/>
            <a:ext cx="109192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3800" dirty="0">
              <a:sym typeface="Wingdings" panose="05000000000000000000" pitchFamily="2" charset="2"/>
            </a:endParaRPr>
          </a:p>
          <a:p>
            <a:endParaRPr lang="fr-FR" sz="13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390" y="1786355"/>
            <a:ext cx="4311454" cy="4936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2473934" y="309027"/>
            <a:ext cx="6772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>
                <a:solidFill>
                  <a:srgbClr val="002060"/>
                </a:solidFill>
              </a:rPr>
              <a:t>Répartition des dépenses en santé</a:t>
            </a:r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0" y="1981200"/>
            <a:ext cx="12192000" cy="326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15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623DF031-FDB1-40D7-97E6-8180FFF074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4585991"/>
              </p:ext>
            </p:extLst>
          </p:nvPr>
        </p:nvGraphicFramePr>
        <p:xfrm>
          <a:off x="794657" y="1172156"/>
          <a:ext cx="5157327" cy="4121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119BFA1B-73A3-41F4-B68E-DBCE740028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4076286"/>
              </p:ext>
            </p:extLst>
          </p:nvPr>
        </p:nvGraphicFramePr>
        <p:xfrm>
          <a:off x="7014053" y="991024"/>
          <a:ext cx="4932782" cy="439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8BDA9372-D420-421E-B582-C6DD64172279}"/>
              </a:ext>
            </a:extLst>
          </p:cNvPr>
          <p:cNvSpPr txBox="1"/>
          <p:nvPr/>
        </p:nvSpPr>
        <p:spPr>
          <a:xfrm>
            <a:off x="500743" y="5390195"/>
            <a:ext cx="11582399" cy="132343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cs typeface="Arial" panose="020B0604020202020204" pitchFamily="34" charset="0"/>
              </a:rPr>
              <a:t>Les médicaments s’accaparent plus de 26% de la DTS.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accent3">
                    <a:lumMod val="75000"/>
                  </a:schemeClr>
                </a:solidFill>
                <a:cs typeface="Arial" panose="020B0604020202020204" pitchFamily="34" charset="0"/>
              </a:rPr>
              <a:t>Les cliniques et cabinets privés bénéficient de 37% de la DTS.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FF0000"/>
                </a:solidFill>
              </a:rPr>
              <a:t>L’orientation accru des patients AMO vers l’offre de soins du secteur privé  (Les hôpitaux publics bénéficient à peine de 10% de l’ensemble des paiements directs des organismes gestionnaires de l’AMO).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73934" y="309027"/>
            <a:ext cx="6772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>
                <a:solidFill>
                  <a:srgbClr val="002060"/>
                </a:solidFill>
              </a:rPr>
              <a:t>Répartition des dépenses en santé</a:t>
            </a:r>
          </a:p>
        </p:txBody>
      </p:sp>
    </p:spTree>
    <p:extLst>
      <p:ext uri="{BB962C8B-B14F-4D97-AF65-F5344CB8AC3E}">
        <p14:creationId xmlns:p14="http://schemas.microsoft.com/office/powerpoint/2010/main" val="2748978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/>
          <p:cNvGraphicFramePr/>
          <p:nvPr>
            <p:extLst>
              <p:ext uri="{D42A27DB-BD31-4B8C-83A1-F6EECF244321}">
                <p14:modId xmlns:p14="http://schemas.microsoft.com/office/powerpoint/2010/main" val="3507338112"/>
              </p:ext>
            </p:extLst>
          </p:nvPr>
        </p:nvGraphicFramePr>
        <p:xfrm>
          <a:off x="2206487" y="1560444"/>
          <a:ext cx="6615664" cy="4452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806898" y="1129196"/>
            <a:ext cx="55956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u="sng" cap="all" spc="50" dirty="0">
                <a:solidFill>
                  <a:srgbClr val="0070C0"/>
                </a:solidFill>
              </a:rPr>
              <a:t>Structure des dépenses des ménages par prestataire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5884" y="180201"/>
            <a:ext cx="6772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3600" b="1" dirty="0">
                <a:solidFill>
                  <a:srgbClr val="002060"/>
                </a:solidFill>
              </a:rPr>
              <a:t>Répartition des dépenses en santé</a:t>
            </a:r>
          </a:p>
        </p:txBody>
      </p:sp>
    </p:spTree>
    <p:extLst>
      <p:ext uri="{BB962C8B-B14F-4D97-AF65-F5344CB8AC3E}">
        <p14:creationId xmlns:p14="http://schemas.microsoft.com/office/powerpoint/2010/main" val="419114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1537" y="2643935"/>
            <a:ext cx="233487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554" y="0"/>
                </a:lnTo>
              </a:path>
            </a:pathLst>
          </a:custGeom>
          <a:ln w="14719">
            <a:solidFill>
              <a:srgbClr val="C2EDF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1" y="1784014"/>
            <a:ext cx="456657" cy="0"/>
          </a:xfrm>
          <a:custGeom>
            <a:avLst/>
            <a:gdLst/>
            <a:ahLst/>
            <a:cxnLst/>
            <a:rect l="l" t="t" r="r" b="b"/>
            <a:pathLst>
              <a:path w="534035">
                <a:moveTo>
                  <a:pt x="0" y="0"/>
                </a:moveTo>
                <a:lnTo>
                  <a:pt x="533558" y="0"/>
                </a:lnTo>
              </a:path>
            </a:pathLst>
          </a:custGeom>
          <a:ln w="3175">
            <a:solidFill>
              <a:srgbClr val="B8D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0" y="1781842"/>
            <a:ext cx="456114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2963" y="0"/>
                </a:lnTo>
              </a:path>
            </a:pathLst>
          </a:custGeom>
          <a:ln w="3175">
            <a:solidFill>
              <a:srgbClr val="B8D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0" y="1778584"/>
            <a:ext cx="456114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2773" y="0"/>
                </a:lnTo>
              </a:path>
            </a:pathLst>
          </a:custGeom>
          <a:ln w="5080">
            <a:solidFill>
              <a:srgbClr val="B8D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24000" y="1775326"/>
            <a:ext cx="456114" cy="0"/>
          </a:xfrm>
          <a:custGeom>
            <a:avLst/>
            <a:gdLst/>
            <a:ahLst/>
            <a:cxnLst/>
            <a:rect l="l" t="t" r="r" b="b"/>
            <a:pathLst>
              <a:path w="533400">
                <a:moveTo>
                  <a:pt x="0" y="0"/>
                </a:moveTo>
                <a:lnTo>
                  <a:pt x="532969" y="0"/>
                </a:lnTo>
              </a:path>
            </a:pathLst>
          </a:custGeom>
          <a:ln w="3175">
            <a:solidFill>
              <a:srgbClr val="B8D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24001" y="1773154"/>
            <a:ext cx="456657" cy="0"/>
          </a:xfrm>
          <a:custGeom>
            <a:avLst/>
            <a:gdLst/>
            <a:ahLst/>
            <a:cxnLst/>
            <a:rect l="l" t="t" r="r" b="b"/>
            <a:pathLst>
              <a:path w="534035">
                <a:moveTo>
                  <a:pt x="0" y="0"/>
                </a:moveTo>
                <a:lnTo>
                  <a:pt x="533570" y="0"/>
                </a:lnTo>
              </a:path>
            </a:pathLst>
          </a:custGeom>
          <a:ln w="3175">
            <a:solidFill>
              <a:srgbClr val="B8DEF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79573" y="1757364"/>
            <a:ext cx="42896" cy="42896"/>
          </a:xfrm>
          <a:custGeom>
            <a:avLst/>
            <a:gdLst/>
            <a:ahLst/>
            <a:cxnLst/>
            <a:rect l="l" t="t" r="r" b="b"/>
            <a:pathLst>
              <a:path w="50165" h="50164">
                <a:moveTo>
                  <a:pt x="24841" y="0"/>
                </a:moveTo>
                <a:lnTo>
                  <a:pt x="0" y="22275"/>
                </a:lnTo>
                <a:lnTo>
                  <a:pt x="0" y="27406"/>
                </a:lnTo>
                <a:lnTo>
                  <a:pt x="24841" y="49682"/>
                </a:lnTo>
                <a:lnTo>
                  <a:pt x="34509" y="47727"/>
                </a:lnTo>
                <a:lnTo>
                  <a:pt x="42405" y="42400"/>
                </a:lnTo>
                <a:lnTo>
                  <a:pt x="47729" y="34503"/>
                </a:lnTo>
                <a:lnTo>
                  <a:pt x="49682" y="24841"/>
                </a:lnTo>
                <a:lnTo>
                  <a:pt x="47729" y="15173"/>
                </a:lnTo>
                <a:lnTo>
                  <a:pt x="42405" y="7277"/>
                </a:lnTo>
                <a:lnTo>
                  <a:pt x="34509" y="1952"/>
                </a:lnTo>
                <a:lnTo>
                  <a:pt x="24841" y="0"/>
                </a:lnTo>
                <a:close/>
              </a:path>
            </a:pathLst>
          </a:custGeom>
          <a:solidFill>
            <a:srgbClr val="B8D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41052" y="3958433"/>
            <a:ext cx="1037659" cy="0"/>
          </a:xfrm>
          <a:custGeom>
            <a:avLst/>
            <a:gdLst/>
            <a:ahLst/>
            <a:cxnLst/>
            <a:rect l="l" t="t" r="r" b="b"/>
            <a:pathLst>
              <a:path w="1213485">
                <a:moveTo>
                  <a:pt x="0" y="0"/>
                </a:moveTo>
                <a:lnTo>
                  <a:pt x="1212862" y="0"/>
                </a:lnTo>
              </a:path>
            </a:pathLst>
          </a:custGeom>
          <a:ln w="14719">
            <a:solidFill>
              <a:srgbClr val="F0C2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92722" y="5209848"/>
            <a:ext cx="2637859" cy="0"/>
          </a:xfrm>
          <a:custGeom>
            <a:avLst/>
            <a:gdLst/>
            <a:ahLst/>
            <a:cxnLst/>
            <a:rect l="l" t="t" r="r" b="b"/>
            <a:pathLst>
              <a:path w="3084829">
                <a:moveTo>
                  <a:pt x="0" y="0"/>
                </a:moveTo>
                <a:lnTo>
                  <a:pt x="3084830" y="0"/>
                </a:lnTo>
              </a:path>
            </a:pathLst>
          </a:custGeom>
          <a:ln w="14719">
            <a:solidFill>
              <a:srgbClr val="FFE3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6914" y="2145191"/>
            <a:ext cx="8927040" cy="44742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49379" y="3387797"/>
            <a:ext cx="1984210" cy="818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24000" y="1313696"/>
            <a:ext cx="4709588" cy="282566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87469" y="4205991"/>
            <a:ext cx="6658385" cy="24134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49107" y="4139366"/>
            <a:ext cx="5794548" cy="11599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24250" y="3015067"/>
            <a:ext cx="1432816" cy="14904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47032" y="4768389"/>
            <a:ext cx="1275590" cy="15401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64349" y="751698"/>
            <a:ext cx="1210429" cy="12591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61128" y="2572375"/>
            <a:ext cx="1432827" cy="149049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080770" y="5016956"/>
            <a:ext cx="1020827" cy="472090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993" b="1" spc="38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993" b="1" spc="-47" dirty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sz="2993" b="1" spc="13" dirty="0">
                <a:solidFill>
                  <a:srgbClr val="FFFFFF"/>
                </a:solidFill>
                <a:latin typeface="Arial"/>
                <a:cs typeface="Arial"/>
              </a:rPr>
              <a:t>ant</a:t>
            </a:r>
            <a:endParaRPr sz="2993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27249" y="5373559"/>
            <a:ext cx="927432" cy="472090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993" b="1" spc="115" dirty="0">
                <a:solidFill>
                  <a:srgbClr val="FFFFFF"/>
                </a:solidFill>
                <a:latin typeface="Arial"/>
                <a:cs typeface="Arial"/>
              </a:rPr>
              <a:t>2002</a:t>
            </a:r>
            <a:endParaRPr sz="2993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54909" y="2935240"/>
            <a:ext cx="802543" cy="409528"/>
          </a:xfrm>
          <a:prstGeom prst="rect">
            <a:avLst/>
          </a:prstGeom>
        </p:spPr>
        <p:txBody>
          <a:bodyPr vert="horz" wrap="square" lIns="0" tIns="14661" rIns="0" bIns="0" rtlCol="0">
            <a:spAutoFit/>
          </a:bodyPr>
          <a:lstStyle/>
          <a:p>
            <a:pPr marL="10860">
              <a:spcBef>
                <a:spcPts val="115"/>
              </a:spcBef>
            </a:pPr>
            <a:r>
              <a:rPr sz="2565" b="1" spc="107" dirty="0">
                <a:solidFill>
                  <a:srgbClr val="FFFFFF"/>
                </a:solidFill>
                <a:latin typeface="Arial"/>
                <a:cs typeface="Arial"/>
              </a:rPr>
              <a:t>2005</a:t>
            </a:r>
            <a:endParaRPr sz="2565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02988" y="3406062"/>
            <a:ext cx="581545" cy="327306"/>
          </a:xfrm>
          <a:prstGeom prst="rect">
            <a:avLst/>
          </a:prstGeom>
        </p:spPr>
        <p:txBody>
          <a:bodyPr vert="horz" wrap="square" lIns="0" tIns="11403" rIns="0" bIns="0" rtlCol="0">
            <a:spAutoFit/>
          </a:bodyPr>
          <a:lstStyle/>
          <a:p>
            <a:pPr marL="10860">
              <a:spcBef>
                <a:spcPts val="90"/>
              </a:spcBef>
            </a:pPr>
            <a:r>
              <a:rPr sz="2052" b="1" spc="77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2052" b="1" spc="-162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2052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29212" y="1741612"/>
            <a:ext cx="446883" cy="250019"/>
          </a:xfrm>
          <a:prstGeom prst="rect">
            <a:avLst/>
          </a:prstGeom>
        </p:spPr>
        <p:txBody>
          <a:bodyPr vert="horz" wrap="square" lIns="0" tIns="13032" rIns="0" bIns="0" rtlCol="0">
            <a:spAutoFit/>
          </a:bodyPr>
          <a:lstStyle/>
          <a:p>
            <a:pPr marL="10860">
              <a:spcBef>
                <a:spcPts val="103"/>
              </a:spcBef>
            </a:pPr>
            <a:r>
              <a:rPr sz="1539" b="1" spc="-21" dirty="0">
                <a:solidFill>
                  <a:srgbClr val="FFFFFF"/>
                </a:solidFill>
                <a:latin typeface="Arial"/>
                <a:cs typeface="Arial"/>
              </a:rPr>
              <a:t>2019</a:t>
            </a:r>
            <a:endParaRPr sz="1539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47829" y="1027888"/>
            <a:ext cx="600550" cy="378304"/>
          </a:xfrm>
          <a:prstGeom prst="rect">
            <a:avLst/>
          </a:prstGeom>
        </p:spPr>
        <p:txBody>
          <a:bodyPr vert="horz" wrap="square" lIns="0" tIns="9774" rIns="0" bIns="0" rtlCol="0">
            <a:spAutoFit/>
          </a:bodyPr>
          <a:lstStyle/>
          <a:p>
            <a:pPr marL="10860">
              <a:spcBef>
                <a:spcPts val="77"/>
              </a:spcBef>
            </a:pPr>
            <a:r>
              <a:rPr sz="2394" b="1" spc="-167" dirty="0">
                <a:solidFill>
                  <a:srgbClr val="FFFFFF"/>
                </a:solidFill>
                <a:latin typeface="Arial"/>
                <a:cs typeface="Arial"/>
              </a:rPr>
              <a:t>CSU</a:t>
            </a:r>
            <a:endParaRPr sz="2394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128657" y="5281724"/>
            <a:ext cx="3254829" cy="22641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400" b="1" spc="-26" dirty="0">
                <a:solidFill>
                  <a:srgbClr val="58595B"/>
                </a:solidFill>
                <a:latin typeface="Arial"/>
                <a:cs typeface="Arial"/>
              </a:rPr>
              <a:t>couverture </a:t>
            </a:r>
            <a:r>
              <a:rPr sz="1400" b="1" spc="-68" dirty="0">
                <a:solidFill>
                  <a:srgbClr val="58595B"/>
                </a:solidFill>
                <a:latin typeface="Verdana"/>
                <a:cs typeface="Verdana"/>
              </a:rPr>
              <a:t>médicale </a:t>
            </a:r>
            <a:r>
              <a:rPr sz="1400" b="1" spc="-94" dirty="0">
                <a:solidFill>
                  <a:srgbClr val="58595B"/>
                </a:solidFill>
                <a:latin typeface="Verdana"/>
                <a:cs typeface="Verdana"/>
              </a:rPr>
              <a:t>facultative</a:t>
            </a:r>
            <a:r>
              <a:rPr sz="1400" b="1" spc="-180" dirty="0">
                <a:solidFill>
                  <a:srgbClr val="58595B"/>
                </a:solidFill>
                <a:latin typeface="Verdana"/>
                <a:cs typeface="Verdana"/>
              </a:rPr>
              <a:t> </a:t>
            </a:r>
            <a:r>
              <a:rPr sz="1400" b="1" spc="-103" dirty="0">
                <a:solidFill>
                  <a:srgbClr val="58595B"/>
                </a:solidFill>
                <a:latin typeface="Arial"/>
                <a:cs typeface="Arial"/>
              </a:rPr>
              <a:t>(16%</a:t>
            </a:r>
            <a:r>
              <a:rPr sz="1400" b="1" spc="-103" dirty="0">
                <a:solidFill>
                  <a:srgbClr val="58595B"/>
                </a:solidFill>
                <a:latin typeface="Verdana"/>
                <a:cs typeface="Verdana"/>
              </a:rPr>
              <a:t>)</a:t>
            </a:r>
            <a:endParaRPr sz="1400" b="1" dirty="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914752" y="3938012"/>
            <a:ext cx="1759297" cy="405818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283" b="1" spc="-51" dirty="0">
                <a:solidFill>
                  <a:srgbClr val="58595B"/>
                </a:solidFill>
                <a:latin typeface="Arial"/>
                <a:cs typeface="Arial"/>
              </a:rPr>
              <a:t>Entrée </a:t>
            </a:r>
            <a:r>
              <a:rPr sz="1283" spc="-77" dirty="0">
                <a:solidFill>
                  <a:srgbClr val="58595B"/>
                </a:solidFill>
                <a:latin typeface="Verdana"/>
                <a:cs typeface="Verdana"/>
              </a:rPr>
              <a:t>en </a:t>
            </a:r>
            <a:r>
              <a:rPr sz="1283" spc="-90" dirty="0">
                <a:solidFill>
                  <a:srgbClr val="58595B"/>
                </a:solidFill>
                <a:latin typeface="Verdana"/>
                <a:cs typeface="Verdana"/>
              </a:rPr>
              <a:t>vigueur </a:t>
            </a:r>
            <a:r>
              <a:rPr sz="1283" spc="-30" dirty="0">
                <a:solidFill>
                  <a:srgbClr val="58595B"/>
                </a:solidFill>
                <a:latin typeface="Verdana"/>
                <a:cs typeface="Verdana"/>
              </a:rPr>
              <a:t>de</a:t>
            </a:r>
            <a:r>
              <a:rPr sz="1283" spc="-239" dirty="0">
                <a:solidFill>
                  <a:srgbClr val="58595B"/>
                </a:solidFill>
                <a:latin typeface="Verdana"/>
                <a:cs typeface="Verdana"/>
              </a:rPr>
              <a:t> </a:t>
            </a:r>
            <a:r>
              <a:rPr sz="1283" spc="-30" dirty="0">
                <a:solidFill>
                  <a:srgbClr val="58595B"/>
                </a:solidFill>
                <a:latin typeface="Verdana"/>
                <a:cs typeface="Verdana"/>
              </a:rPr>
              <a:t>de</a:t>
            </a:r>
            <a:endParaRPr sz="1283">
              <a:latin typeface="Verdana"/>
              <a:cs typeface="Verdana"/>
            </a:endParaRPr>
          </a:p>
          <a:p>
            <a:pPr marL="10860"/>
            <a:r>
              <a:rPr sz="1283" b="1" spc="-4" dirty="0">
                <a:solidFill>
                  <a:srgbClr val="58595B"/>
                </a:solidFill>
                <a:latin typeface="Arial"/>
                <a:cs typeface="Arial"/>
              </a:rPr>
              <a:t>l’AMO</a:t>
            </a:r>
            <a:endParaRPr sz="1283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60338" y="3232545"/>
            <a:ext cx="1899932" cy="208392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283" b="1" spc="-30" dirty="0">
                <a:solidFill>
                  <a:srgbClr val="58595B"/>
                </a:solidFill>
                <a:latin typeface="Arial"/>
                <a:cs typeface="Arial"/>
              </a:rPr>
              <a:t>Généralisation </a:t>
            </a:r>
            <a:r>
              <a:rPr sz="1283" spc="-68" dirty="0">
                <a:solidFill>
                  <a:srgbClr val="58595B"/>
                </a:solidFill>
                <a:latin typeface="Verdana"/>
                <a:cs typeface="Verdana"/>
              </a:rPr>
              <a:t>du</a:t>
            </a:r>
            <a:r>
              <a:rPr sz="1283" spc="-316" dirty="0">
                <a:solidFill>
                  <a:srgbClr val="58595B"/>
                </a:solidFill>
                <a:latin typeface="Verdana"/>
                <a:cs typeface="Verdana"/>
              </a:rPr>
              <a:t> </a:t>
            </a:r>
            <a:r>
              <a:rPr sz="1283" b="1" spc="-86" dirty="0">
                <a:solidFill>
                  <a:srgbClr val="58595B"/>
                </a:solidFill>
                <a:latin typeface="Arial"/>
                <a:cs typeface="Arial"/>
              </a:rPr>
              <a:t>RAMED</a:t>
            </a:r>
            <a:endParaRPr sz="1283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13906" y="2668169"/>
            <a:ext cx="1574135" cy="208392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>
              <a:spcBef>
                <a:spcPts val="86"/>
              </a:spcBef>
            </a:pPr>
            <a:r>
              <a:rPr sz="1283" spc="-94" dirty="0">
                <a:solidFill>
                  <a:srgbClr val="58595B"/>
                </a:solidFill>
                <a:latin typeface="Verdana"/>
                <a:cs typeface="Verdana"/>
              </a:rPr>
              <a:t>Lancement</a:t>
            </a:r>
            <a:r>
              <a:rPr sz="1283" spc="-257" dirty="0">
                <a:solidFill>
                  <a:srgbClr val="58595B"/>
                </a:solidFill>
                <a:latin typeface="Verdana"/>
                <a:cs typeface="Verdana"/>
              </a:rPr>
              <a:t> </a:t>
            </a:r>
            <a:r>
              <a:rPr sz="1283" b="1" spc="-34" dirty="0">
                <a:solidFill>
                  <a:srgbClr val="58595B"/>
                </a:solidFill>
                <a:latin typeface="Arial"/>
                <a:cs typeface="Arial"/>
              </a:rPr>
              <a:t>AMO-TNS</a:t>
            </a:r>
            <a:endParaRPr sz="1283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57806" y="1450536"/>
            <a:ext cx="2667785" cy="2435918"/>
          </a:xfrm>
          <a:prstGeom prst="rect">
            <a:avLst/>
          </a:prstGeom>
        </p:spPr>
        <p:txBody>
          <a:bodyPr vert="horz" wrap="square" lIns="0" tIns="9774" rIns="0" bIns="0" rtlCol="0">
            <a:spAutoFit/>
          </a:bodyPr>
          <a:lstStyle/>
          <a:p>
            <a:pPr marL="10860" marR="235657">
              <a:lnSpc>
                <a:spcPct val="101400"/>
              </a:lnSpc>
              <a:spcBef>
                <a:spcPts val="77"/>
              </a:spcBef>
            </a:pPr>
            <a:r>
              <a:rPr sz="1796" b="1" spc="-38" dirty="0">
                <a:solidFill>
                  <a:srgbClr val="231F20"/>
                </a:solidFill>
                <a:latin typeface="Arial"/>
                <a:cs typeface="Arial"/>
              </a:rPr>
              <a:t>Taux </a:t>
            </a:r>
            <a:r>
              <a:rPr sz="1796" spc="-26" dirty="0">
                <a:solidFill>
                  <a:srgbClr val="231F20"/>
                </a:solidFill>
                <a:latin typeface="Verdana"/>
                <a:cs typeface="Verdana"/>
              </a:rPr>
              <a:t>de  </a:t>
            </a:r>
            <a:r>
              <a:rPr sz="1796" spc="-107" dirty="0">
                <a:solidFill>
                  <a:srgbClr val="231F20"/>
                </a:solidFill>
                <a:latin typeface="Verdana"/>
                <a:cs typeface="Verdana"/>
              </a:rPr>
              <a:t>couverture  </a:t>
            </a:r>
            <a:r>
              <a:rPr sz="1796" spc="-94" dirty="0" err="1">
                <a:solidFill>
                  <a:srgbClr val="231F20"/>
                </a:solidFill>
                <a:latin typeface="Verdana"/>
                <a:cs typeface="Verdana"/>
              </a:rPr>
              <a:t>en</a:t>
            </a:r>
            <a:r>
              <a:rPr sz="1796" spc="-9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796" b="1" spc="-34" dirty="0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lang="fr-FR" sz="1796" b="1" spc="-34" dirty="0">
                <a:solidFill>
                  <a:srgbClr val="231F20"/>
                </a:solidFill>
                <a:latin typeface="Arial"/>
                <a:cs typeface="Arial"/>
              </a:rPr>
              <a:t>20</a:t>
            </a:r>
            <a:r>
              <a:rPr sz="1796" b="1" spc="-34" dirty="0">
                <a:solidFill>
                  <a:srgbClr val="231F20"/>
                </a:solidFill>
                <a:latin typeface="Arial"/>
                <a:cs typeface="Arial"/>
              </a:rPr>
              <a:t>:</a:t>
            </a:r>
            <a:r>
              <a:rPr sz="1796" b="1" spc="-38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fr-FR" sz="1796" b="1" spc="60" dirty="0">
                <a:solidFill>
                  <a:srgbClr val="FF0000"/>
                </a:solidFill>
                <a:latin typeface="Arial"/>
                <a:cs typeface="Arial"/>
              </a:rPr>
              <a:t>68,8</a:t>
            </a:r>
            <a:r>
              <a:rPr sz="1796" b="1" spc="60" dirty="0">
                <a:solidFill>
                  <a:srgbClr val="FF0000"/>
                </a:solidFill>
                <a:latin typeface="Arial"/>
                <a:cs typeface="Arial"/>
              </a:rPr>
              <a:t>%</a:t>
            </a:r>
            <a:endParaRPr sz="1796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0860">
              <a:spcBef>
                <a:spcPts val="30"/>
              </a:spcBef>
            </a:pPr>
            <a:r>
              <a:rPr sz="1796" b="1" spc="-4" dirty="0">
                <a:solidFill>
                  <a:srgbClr val="FF0000"/>
                </a:solidFill>
                <a:latin typeface="Arial"/>
                <a:cs typeface="Arial"/>
              </a:rPr>
              <a:t>contre </a:t>
            </a:r>
            <a:r>
              <a:rPr sz="1796" b="1" spc="-90" dirty="0">
                <a:solidFill>
                  <a:srgbClr val="FF0000"/>
                </a:solidFill>
                <a:latin typeface="Arial"/>
                <a:cs typeface="Arial"/>
              </a:rPr>
              <a:t>16%</a:t>
            </a:r>
            <a:r>
              <a:rPr sz="1796" b="1" spc="-2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796" b="1" spc="-4" dirty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endParaRPr sz="1796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0860">
              <a:spcBef>
                <a:spcPts val="30"/>
              </a:spcBef>
            </a:pPr>
            <a:r>
              <a:rPr sz="1796" b="1" spc="77" dirty="0">
                <a:solidFill>
                  <a:srgbClr val="FF0000"/>
                </a:solidFill>
                <a:latin typeface="Arial"/>
                <a:cs typeface="Arial"/>
              </a:rPr>
              <a:t>2005</a:t>
            </a:r>
            <a:r>
              <a:rPr lang="fr-FR" sz="1796" b="1" spc="77" dirty="0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sz="1796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0860" marR="24977">
              <a:lnSpc>
                <a:spcPct val="102200"/>
              </a:lnSpc>
              <a:spcBef>
                <a:spcPts val="1052"/>
              </a:spcBef>
            </a:pPr>
            <a:r>
              <a:rPr sz="1496" spc="-94" dirty="0">
                <a:solidFill>
                  <a:srgbClr val="231F20"/>
                </a:solidFill>
                <a:latin typeface="Verdana"/>
                <a:cs typeface="Verdana"/>
              </a:rPr>
              <a:t>Lancement </a:t>
            </a:r>
            <a:r>
              <a:rPr sz="1496" spc="-13" dirty="0">
                <a:solidFill>
                  <a:srgbClr val="231F20"/>
                </a:solidFill>
                <a:latin typeface="Verdana"/>
                <a:cs typeface="Verdana"/>
              </a:rPr>
              <a:t>de  </a:t>
            </a:r>
            <a:r>
              <a:rPr sz="1496" spc="-94" dirty="0">
                <a:solidFill>
                  <a:srgbClr val="231F20"/>
                </a:solidFill>
                <a:latin typeface="Verdana"/>
                <a:cs typeface="Verdana"/>
              </a:rPr>
              <a:t>l’AMO-TNS </a:t>
            </a:r>
            <a:r>
              <a:rPr sz="1496" spc="-68" dirty="0">
                <a:solidFill>
                  <a:srgbClr val="231F20"/>
                </a:solidFill>
                <a:latin typeface="Verdana"/>
                <a:cs typeface="Verdana"/>
              </a:rPr>
              <a:t>en</a:t>
            </a:r>
            <a:r>
              <a:rPr sz="1496" spc="-248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496" spc="-217" dirty="0">
                <a:solidFill>
                  <a:srgbClr val="231F20"/>
                </a:solidFill>
                <a:latin typeface="Verdana"/>
                <a:cs typeface="Verdana"/>
              </a:rPr>
              <a:t>2019</a:t>
            </a:r>
            <a:endParaRPr sz="1496" dirty="0">
              <a:latin typeface="Verdana"/>
              <a:cs typeface="Verdana"/>
            </a:endParaRPr>
          </a:p>
          <a:p>
            <a:pPr marL="10860" marR="4344">
              <a:lnSpc>
                <a:spcPct val="102200"/>
              </a:lnSpc>
            </a:pPr>
            <a:r>
              <a:rPr sz="1496" spc="-60" dirty="0">
                <a:solidFill>
                  <a:srgbClr val="231F20"/>
                </a:solidFill>
                <a:latin typeface="Verdana"/>
                <a:cs typeface="Verdana"/>
              </a:rPr>
              <a:t>pour </a:t>
            </a:r>
            <a:r>
              <a:rPr sz="1496" spc="-94" dirty="0">
                <a:solidFill>
                  <a:srgbClr val="231F20"/>
                </a:solidFill>
                <a:latin typeface="Verdana"/>
                <a:cs typeface="Verdana"/>
              </a:rPr>
              <a:t>atteindre </a:t>
            </a:r>
            <a:r>
              <a:rPr sz="1496" spc="-115" dirty="0">
                <a:solidFill>
                  <a:srgbClr val="231F20"/>
                </a:solidFill>
                <a:latin typeface="Verdana"/>
                <a:cs typeface="Verdana"/>
              </a:rPr>
              <a:t>un  </a:t>
            </a:r>
            <a:r>
              <a:rPr sz="1496" spc="-124" dirty="0">
                <a:solidFill>
                  <a:srgbClr val="231F20"/>
                </a:solidFill>
                <a:latin typeface="Verdana"/>
                <a:cs typeface="Verdana"/>
              </a:rPr>
              <a:t>taux </a:t>
            </a:r>
            <a:r>
              <a:rPr sz="1496" spc="-13" dirty="0">
                <a:solidFill>
                  <a:srgbClr val="231F20"/>
                </a:solidFill>
                <a:latin typeface="Verdana"/>
                <a:cs typeface="Verdana"/>
              </a:rPr>
              <a:t>de</a:t>
            </a:r>
            <a:r>
              <a:rPr sz="1496" spc="-227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496" spc="-81" dirty="0">
                <a:solidFill>
                  <a:srgbClr val="231F20"/>
                </a:solidFill>
                <a:latin typeface="Verdana"/>
                <a:cs typeface="Verdana"/>
              </a:rPr>
              <a:t>couverture  </a:t>
            </a:r>
            <a:r>
              <a:rPr sz="1496" spc="-60" dirty="0">
                <a:solidFill>
                  <a:srgbClr val="231F20"/>
                </a:solidFill>
                <a:latin typeface="Verdana"/>
                <a:cs typeface="Verdana"/>
              </a:rPr>
              <a:t>médicale </a:t>
            </a:r>
            <a:r>
              <a:rPr sz="1496" spc="-13" dirty="0">
                <a:solidFill>
                  <a:srgbClr val="231F20"/>
                </a:solidFill>
                <a:latin typeface="Verdana"/>
                <a:cs typeface="Verdana"/>
              </a:rPr>
              <a:t>de</a:t>
            </a:r>
            <a:r>
              <a:rPr sz="1496" spc="-209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496" spc="-227" dirty="0">
                <a:solidFill>
                  <a:srgbClr val="231F20"/>
                </a:solidFill>
                <a:latin typeface="Verdana"/>
                <a:cs typeface="Verdana"/>
              </a:rPr>
              <a:t>90% </a:t>
            </a:r>
            <a:r>
              <a:rPr sz="1496" spc="-120" dirty="0">
                <a:solidFill>
                  <a:srgbClr val="231F20"/>
                </a:solidFill>
                <a:latin typeface="Verdana"/>
                <a:cs typeface="Verdana"/>
              </a:rPr>
              <a:t>à  </a:t>
            </a:r>
            <a:r>
              <a:rPr sz="1496" spc="-81" dirty="0">
                <a:solidFill>
                  <a:srgbClr val="231F20"/>
                </a:solidFill>
                <a:latin typeface="Verdana"/>
                <a:cs typeface="Verdana"/>
              </a:rPr>
              <a:t>l’horizon</a:t>
            </a:r>
            <a:r>
              <a:rPr sz="1496" spc="-1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496" spc="-154" dirty="0">
                <a:solidFill>
                  <a:srgbClr val="231F20"/>
                </a:solidFill>
                <a:latin typeface="Verdana"/>
                <a:cs typeface="Verdana"/>
              </a:rPr>
              <a:t>2025</a:t>
            </a:r>
            <a:endParaRPr sz="1496" dirty="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190384" y="1344346"/>
            <a:ext cx="464802" cy="244995"/>
          </a:xfrm>
          <a:prstGeom prst="rect">
            <a:avLst/>
          </a:prstGeom>
        </p:spPr>
        <p:txBody>
          <a:bodyPr vert="horz" wrap="square" lIns="0" tIns="14661" rIns="0" bIns="0" rtlCol="0">
            <a:spAutoFit/>
          </a:bodyPr>
          <a:lstStyle/>
          <a:p>
            <a:pPr marL="10860">
              <a:spcBef>
                <a:spcPts val="115"/>
              </a:spcBef>
            </a:pPr>
            <a:r>
              <a:rPr sz="1496" b="1" spc="38" dirty="0">
                <a:solidFill>
                  <a:srgbClr val="FFFFFF"/>
                </a:solidFill>
                <a:latin typeface="Arial"/>
                <a:cs typeface="Arial"/>
              </a:rPr>
              <a:t>2030</a:t>
            </a:r>
            <a:endParaRPr sz="1496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610200" y="2011734"/>
            <a:ext cx="0" cy="348058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793"/>
                </a:lnTo>
              </a:path>
            </a:pathLst>
          </a:custGeom>
          <a:ln w="504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810292" y="2011734"/>
            <a:ext cx="0" cy="348058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793"/>
                </a:lnTo>
              </a:path>
            </a:pathLst>
          </a:custGeom>
          <a:ln w="504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91913" y="2011734"/>
            <a:ext cx="0" cy="348058"/>
          </a:xfrm>
          <a:custGeom>
            <a:avLst/>
            <a:gdLst/>
            <a:ahLst/>
            <a:cxnLst/>
            <a:rect l="l" t="t" r="r" b="b"/>
            <a:pathLst>
              <a:path h="407035">
                <a:moveTo>
                  <a:pt x="0" y="0"/>
                </a:moveTo>
                <a:lnTo>
                  <a:pt x="0" y="406793"/>
                </a:lnTo>
              </a:path>
            </a:pathLst>
          </a:custGeom>
          <a:ln w="504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"/>
          <p:cNvSpPr txBox="1">
            <a:spLocks noGrp="1"/>
          </p:cNvSpPr>
          <p:nvPr>
            <p:ph type="title"/>
          </p:nvPr>
        </p:nvSpPr>
        <p:spPr>
          <a:xfrm>
            <a:off x="2748379" y="57890"/>
            <a:ext cx="8308591" cy="627182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4000" b="1" spc="-103" dirty="0">
                <a:solidFill>
                  <a:srgbClr val="002060"/>
                </a:solidFill>
                <a:latin typeface="+mn-lt"/>
              </a:rPr>
              <a:t>Financement</a:t>
            </a:r>
            <a:r>
              <a:rPr sz="4000" b="1" spc="-240" dirty="0">
                <a:solidFill>
                  <a:srgbClr val="002060"/>
                </a:solidFill>
                <a:latin typeface="+mn-lt"/>
              </a:rPr>
              <a:t> </a:t>
            </a:r>
            <a:r>
              <a:rPr sz="4000" b="1" spc="18" dirty="0">
                <a:solidFill>
                  <a:srgbClr val="002060"/>
                </a:solidFill>
                <a:latin typeface="+mn-lt"/>
              </a:rPr>
              <a:t>de</a:t>
            </a:r>
            <a:r>
              <a:rPr sz="4000" b="1" spc="-236" dirty="0">
                <a:solidFill>
                  <a:srgbClr val="002060"/>
                </a:solidFill>
                <a:latin typeface="+mn-lt"/>
              </a:rPr>
              <a:t> </a:t>
            </a:r>
            <a:r>
              <a:rPr sz="4000" b="1" spc="-54" dirty="0">
                <a:solidFill>
                  <a:srgbClr val="002060"/>
                </a:solidFill>
                <a:latin typeface="+mn-lt"/>
              </a:rPr>
              <a:t>la</a:t>
            </a:r>
            <a:r>
              <a:rPr sz="4000" b="1" spc="-240" dirty="0">
                <a:solidFill>
                  <a:srgbClr val="002060"/>
                </a:solidFill>
                <a:latin typeface="+mn-lt"/>
              </a:rPr>
              <a:t> </a:t>
            </a:r>
            <a:r>
              <a:rPr lang="fr-FR" sz="4000" b="1" spc="-54" dirty="0">
                <a:solidFill>
                  <a:srgbClr val="002060"/>
                </a:solidFill>
                <a:latin typeface="+mn-lt"/>
              </a:rPr>
              <a:t>C</a:t>
            </a:r>
            <a:r>
              <a:rPr sz="4000" b="1" spc="-54" dirty="0" err="1">
                <a:solidFill>
                  <a:srgbClr val="002060"/>
                </a:solidFill>
                <a:latin typeface="+mn-lt"/>
              </a:rPr>
              <a:t>ouverture</a:t>
            </a:r>
            <a:r>
              <a:rPr sz="4000" b="1" spc="-236" dirty="0">
                <a:solidFill>
                  <a:srgbClr val="002060"/>
                </a:solidFill>
                <a:latin typeface="+mn-lt"/>
              </a:rPr>
              <a:t> </a:t>
            </a:r>
            <a:r>
              <a:rPr lang="fr-FR" sz="4000" b="1" spc="-54" dirty="0">
                <a:solidFill>
                  <a:srgbClr val="002060"/>
                </a:solidFill>
                <a:latin typeface="+mn-lt"/>
              </a:rPr>
              <a:t>M</a:t>
            </a:r>
            <a:r>
              <a:rPr sz="4000" b="1" spc="-54" dirty="0" err="1">
                <a:solidFill>
                  <a:srgbClr val="002060"/>
                </a:solidFill>
                <a:latin typeface="+mn-lt"/>
              </a:rPr>
              <a:t>édicale</a:t>
            </a:r>
            <a:endParaRPr sz="4000" b="1" spc="-54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8117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67152" y="219079"/>
            <a:ext cx="8308591" cy="627182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4000" spc="-103" dirty="0">
                <a:solidFill>
                  <a:srgbClr val="002060"/>
                </a:solidFill>
                <a:latin typeface="+mn-lt"/>
              </a:rPr>
              <a:t>Financement</a:t>
            </a:r>
            <a:r>
              <a:rPr sz="4000" spc="-240" dirty="0">
                <a:solidFill>
                  <a:srgbClr val="002060"/>
                </a:solidFill>
                <a:latin typeface="+mn-lt"/>
              </a:rPr>
              <a:t> </a:t>
            </a:r>
            <a:r>
              <a:rPr sz="4000" spc="18" dirty="0">
                <a:solidFill>
                  <a:srgbClr val="002060"/>
                </a:solidFill>
                <a:latin typeface="+mn-lt"/>
              </a:rPr>
              <a:t>de</a:t>
            </a:r>
            <a:r>
              <a:rPr sz="4000" spc="-236" dirty="0">
                <a:solidFill>
                  <a:srgbClr val="002060"/>
                </a:solidFill>
                <a:latin typeface="+mn-lt"/>
              </a:rPr>
              <a:t> </a:t>
            </a:r>
            <a:r>
              <a:rPr sz="4000" spc="-54" dirty="0">
                <a:solidFill>
                  <a:srgbClr val="002060"/>
                </a:solidFill>
                <a:latin typeface="+mn-lt"/>
              </a:rPr>
              <a:t>la</a:t>
            </a:r>
            <a:r>
              <a:rPr sz="4000" spc="-240" dirty="0">
                <a:solidFill>
                  <a:srgbClr val="002060"/>
                </a:solidFill>
                <a:latin typeface="+mn-lt"/>
              </a:rPr>
              <a:t> </a:t>
            </a:r>
            <a:r>
              <a:rPr lang="fr-FR" sz="4000" spc="-54" dirty="0">
                <a:solidFill>
                  <a:srgbClr val="002060"/>
                </a:solidFill>
                <a:latin typeface="+mn-lt"/>
              </a:rPr>
              <a:t>C</a:t>
            </a:r>
            <a:r>
              <a:rPr sz="4000" spc="-54" dirty="0" err="1">
                <a:solidFill>
                  <a:srgbClr val="002060"/>
                </a:solidFill>
                <a:latin typeface="+mn-lt"/>
              </a:rPr>
              <a:t>ouverture</a:t>
            </a:r>
            <a:r>
              <a:rPr sz="4000" spc="-236" dirty="0">
                <a:solidFill>
                  <a:srgbClr val="002060"/>
                </a:solidFill>
                <a:latin typeface="+mn-lt"/>
              </a:rPr>
              <a:t> </a:t>
            </a:r>
            <a:r>
              <a:rPr lang="fr-FR" sz="4000" spc="-54" dirty="0">
                <a:solidFill>
                  <a:srgbClr val="002060"/>
                </a:solidFill>
                <a:latin typeface="+mn-lt"/>
              </a:rPr>
              <a:t>M</a:t>
            </a:r>
            <a:r>
              <a:rPr sz="4000" spc="-54" dirty="0" err="1">
                <a:solidFill>
                  <a:srgbClr val="002060"/>
                </a:solidFill>
                <a:latin typeface="+mn-lt"/>
              </a:rPr>
              <a:t>édicale</a:t>
            </a:r>
            <a:endParaRPr sz="4000" spc="-54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42008" y="1109924"/>
            <a:ext cx="8637728" cy="3869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1642008" y="1491354"/>
            <a:ext cx="411818" cy="46526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9875743" y="1491354"/>
            <a:ext cx="403993" cy="46526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2048306" y="5774989"/>
            <a:ext cx="7832964" cy="3689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587829" y="1456809"/>
            <a:ext cx="10080171" cy="4987534"/>
          </a:xfrm>
          <a:custGeom>
            <a:avLst/>
            <a:gdLst/>
            <a:ahLst/>
            <a:cxnLst/>
            <a:rect l="l" t="t" r="r" b="b"/>
            <a:pathLst>
              <a:path w="8767445" h="4794250">
                <a:moveTo>
                  <a:pt x="8606616" y="0"/>
                </a:moveTo>
                <a:lnTo>
                  <a:pt x="160489" y="0"/>
                </a:lnTo>
                <a:lnTo>
                  <a:pt x="109763" y="8182"/>
                </a:lnTo>
                <a:lnTo>
                  <a:pt x="65707" y="30966"/>
                </a:lnTo>
                <a:lnTo>
                  <a:pt x="30966" y="65707"/>
                </a:lnTo>
                <a:lnTo>
                  <a:pt x="8182" y="109763"/>
                </a:lnTo>
                <a:lnTo>
                  <a:pt x="0" y="160489"/>
                </a:lnTo>
                <a:lnTo>
                  <a:pt x="0" y="4633493"/>
                </a:lnTo>
                <a:lnTo>
                  <a:pt x="8182" y="4684225"/>
                </a:lnTo>
                <a:lnTo>
                  <a:pt x="30966" y="4728284"/>
                </a:lnTo>
                <a:lnTo>
                  <a:pt x="65707" y="4763027"/>
                </a:lnTo>
                <a:lnTo>
                  <a:pt x="109763" y="4785812"/>
                </a:lnTo>
                <a:lnTo>
                  <a:pt x="160489" y="4793994"/>
                </a:lnTo>
                <a:lnTo>
                  <a:pt x="8606616" y="4793994"/>
                </a:lnTo>
                <a:lnTo>
                  <a:pt x="8657343" y="4785812"/>
                </a:lnTo>
                <a:lnTo>
                  <a:pt x="8701402" y="4763027"/>
                </a:lnTo>
                <a:lnTo>
                  <a:pt x="8736148" y="4728284"/>
                </a:lnTo>
                <a:lnTo>
                  <a:pt x="8758935" y="4684225"/>
                </a:lnTo>
                <a:lnTo>
                  <a:pt x="8767118" y="4633493"/>
                </a:lnTo>
                <a:lnTo>
                  <a:pt x="8767118" y="160489"/>
                </a:lnTo>
                <a:lnTo>
                  <a:pt x="8758935" y="109763"/>
                </a:lnTo>
                <a:lnTo>
                  <a:pt x="8736148" y="65707"/>
                </a:lnTo>
                <a:lnTo>
                  <a:pt x="8701402" y="30966"/>
                </a:lnTo>
                <a:lnTo>
                  <a:pt x="8657343" y="8182"/>
                </a:lnTo>
                <a:lnTo>
                  <a:pt x="8606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grpSp>
        <p:nvGrpSpPr>
          <p:cNvPr id="12" name="Groupe 11"/>
          <p:cNvGrpSpPr/>
          <p:nvPr/>
        </p:nvGrpSpPr>
        <p:grpSpPr>
          <a:xfrm>
            <a:off x="587829" y="1456809"/>
            <a:ext cx="11146971" cy="4987534"/>
            <a:chOff x="2848614" y="1776274"/>
            <a:chExt cx="6232752" cy="3708260"/>
          </a:xfrm>
        </p:grpSpPr>
        <p:sp>
          <p:nvSpPr>
            <p:cNvPr id="9" name="object 9"/>
            <p:cNvSpPr/>
            <p:nvPr/>
          </p:nvSpPr>
          <p:spPr>
            <a:xfrm>
              <a:off x="2848614" y="1776274"/>
              <a:ext cx="5461018" cy="289074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0" name="object 10"/>
            <p:cNvSpPr/>
            <p:nvPr/>
          </p:nvSpPr>
          <p:spPr>
            <a:xfrm>
              <a:off x="8303090" y="1776274"/>
              <a:ext cx="778276" cy="370826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/>
            </a:p>
          </p:txBody>
        </p:sp>
        <p:sp>
          <p:nvSpPr>
            <p:cNvPr id="11" name="object 11"/>
            <p:cNvSpPr/>
            <p:nvPr/>
          </p:nvSpPr>
          <p:spPr>
            <a:xfrm>
              <a:off x="2848614" y="4660480"/>
              <a:ext cx="5461018" cy="82405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632"/>
            </a:p>
          </p:txBody>
        </p:sp>
      </p:grpSp>
    </p:spTree>
    <p:extLst>
      <p:ext uri="{BB962C8B-B14F-4D97-AF65-F5344CB8AC3E}">
        <p14:creationId xmlns:p14="http://schemas.microsoft.com/office/powerpoint/2010/main" val="3772920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1" y="2068287"/>
            <a:ext cx="2652985" cy="2895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781903"/>
            <a:endParaRPr sz="153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7839" y="4130566"/>
            <a:ext cx="1210000" cy="366320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L="10860" defTabSz="781903">
              <a:spcBef>
                <a:spcPts val="86"/>
              </a:spcBef>
            </a:pPr>
            <a:r>
              <a:rPr sz="2309" b="1" spc="-154" dirty="0">
                <a:solidFill>
                  <a:srgbClr val="0070C0"/>
                </a:solidFill>
                <a:latin typeface="Arial"/>
                <a:cs typeface="Arial"/>
              </a:rPr>
              <a:t>DÉFIS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50471" y="195854"/>
            <a:ext cx="11506200" cy="509564"/>
          </a:xfrm>
          <a:prstGeom prst="rect">
            <a:avLst/>
          </a:prstGeom>
        </p:spPr>
        <p:txBody>
          <a:bodyPr vert="horz" wrap="square" lIns="0" tIns="10860" rIns="0" bIns="0" rtlCol="0" anchor="ctr">
            <a:spAutoFit/>
          </a:bodyPr>
          <a:lstStyle/>
          <a:p>
            <a:pPr marL="10860">
              <a:spcBef>
                <a:spcPts val="86"/>
              </a:spcBef>
            </a:pPr>
            <a:r>
              <a:rPr sz="3600" b="1" spc="-38" dirty="0">
                <a:solidFill>
                  <a:srgbClr val="002060"/>
                </a:solidFill>
                <a:latin typeface="+mn-lt"/>
                <a:cs typeface="Arial Narrow"/>
              </a:rPr>
              <a:t>Principaux acquis et défis du </a:t>
            </a:r>
            <a:r>
              <a:rPr sz="3600" b="1" spc="-38" dirty="0" err="1">
                <a:solidFill>
                  <a:srgbClr val="002060"/>
                </a:solidFill>
                <a:latin typeface="+mn-lt"/>
                <a:cs typeface="Arial Narrow"/>
              </a:rPr>
              <a:t>système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de financement</a:t>
            </a:r>
            <a:endParaRPr sz="3600" b="1" spc="-38" dirty="0">
              <a:solidFill>
                <a:srgbClr val="002060"/>
              </a:solidFill>
              <a:latin typeface="+mn-lt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92486" y="1040876"/>
            <a:ext cx="1290010" cy="331567"/>
          </a:xfrm>
          <a:prstGeom prst="rect">
            <a:avLst/>
          </a:prstGeom>
        </p:spPr>
        <p:txBody>
          <a:bodyPr vert="horz" wrap="square" lIns="0" tIns="10860" rIns="0" bIns="0" rtlCol="0">
            <a:spAutoFit/>
          </a:bodyPr>
          <a:lstStyle/>
          <a:p>
            <a:pPr marR="4344" algn="r" defTabSz="781903">
              <a:lnSpc>
                <a:spcPts val="2458"/>
              </a:lnSpc>
            </a:pPr>
            <a:r>
              <a:rPr sz="2309" b="1" spc="-154" dirty="0">
                <a:solidFill>
                  <a:srgbClr val="0070C0"/>
                </a:solidFill>
                <a:latin typeface="Arial"/>
                <a:cs typeface="Arial"/>
              </a:rPr>
              <a:t>A</a:t>
            </a:r>
            <a:r>
              <a:rPr sz="2309" b="1" spc="-103" dirty="0">
                <a:solidFill>
                  <a:srgbClr val="0070C0"/>
                </a:solidFill>
                <a:latin typeface="Arial"/>
                <a:cs typeface="Arial"/>
              </a:rPr>
              <a:t>CQUIS</a:t>
            </a:r>
            <a:endParaRPr sz="2309" dirty="0">
              <a:solidFill>
                <a:srgbClr val="0070C0"/>
              </a:solidFill>
              <a:latin typeface="Arial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575719" y="1454619"/>
            <a:ext cx="8311481" cy="25521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Evolution importante de la couverture médicale de 16% en 2002 à 68,8% en</a:t>
            </a:r>
            <a:r>
              <a:rPr lang="fr-FR" sz="1600" b="1" dirty="0">
                <a:ea typeface="Calibri" panose="020F0502020204030204" pitchFamily="34" charset="0"/>
              </a:rPr>
              <a:t> </a:t>
            </a: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2020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Prise en charge gratuite pour les démunies et des migrants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Effort budgétaire important de l’Etat pour renforcer l’offre de soins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Investissement important en termes d’infrastructures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Augmentation des postes budgétaires pour le personnel médical et paramédical  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Réduction des prix des médicaments et promotion du générique ( 4000 médicaments)  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latin typeface="Calibri" panose="020F0502020204030204" pitchFamily="34" charset="0"/>
                <a:ea typeface="Calibri" panose="020F0502020204030204" pitchFamily="34" charset="0"/>
              </a:rPr>
              <a:t>Couverture médicale généralisée et gratuite des soins de santé primaires.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575719" y="4620660"/>
            <a:ext cx="8398567" cy="20621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Défis population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Couverture du secteur informel et des indépendants  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Ciblage des populations pauvres et vulnérables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/>
              <a:t>Défis financiers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Insuffisance du financement de la santé  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Fortes dépenses directes des ménages  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Inflation des dépenses de soins à cause de la croissance des ALD/ALC</a:t>
            </a:r>
            <a:endParaRPr lang="fr-FR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b="1" dirty="0"/>
              <a:t>Reste à charge important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000576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9190355" y="6172200"/>
            <a:ext cx="3001645" cy="685800"/>
          </a:xfrm>
          <a:custGeom>
            <a:avLst/>
            <a:gdLst/>
            <a:ahLst/>
            <a:cxnLst/>
            <a:rect l="l" t="t" r="r" b="b"/>
            <a:pathLst>
              <a:path w="3001645" h="685800">
                <a:moveTo>
                  <a:pt x="0" y="685800"/>
                </a:moveTo>
                <a:lnTo>
                  <a:pt x="3001645" y="685800"/>
                </a:lnTo>
                <a:lnTo>
                  <a:pt x="3001645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78495" y="185205"/>
            <a:ext cx="10897478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2931160" algn="l"/>
                <a:tab pos="4324985" algn="l"/>
                <a:tab pos="4990465" algn="l"/>
                <a:tab pos="6968490" algn="l"/>
                <a:tab pos="7807325" algn="l"/>
                <a:tab pos="8470900" algn="l"/>
              </a:tabLst>
            </a:pPr>
            <a:r>
              <a:rPr sz="3600" b="1" spc="-38" dirty="0" err="1">
                <a:solidFill>
                  <a:srgbClr val="002060"/>
                </a:solidFill>
                <a:latin typeface="+mn-lt"/>
                <a:cs typeface="Arial Narrow"/>
              </a:rPr>
              <a:t>Inefficience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r>
              <a:rPr sz="3600" b="1" spc="-38" dirty="0" err="1">
                <a:solidFill>
                  <a:srgbClr val="002060"/>
                </a:solidFill>
                <a:latin typeface="+mn-lt"/>
                <a:cs typeface="Arial Narrow"/>
              </a:rPr>
              <a:t>dans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r>
              <a:rPr sz="3600" b="1" spc="-38" dirty="0">
                <a:solidFill>
                  <a:srgbClr val="002060"/>
                </a:solidFill>
                <a:latin typeface="+mn-lt"/>
                <a:cs typeface="Arial Narrow"/>
              </a:rPr>
              <a:t>le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r>
              <a:rPr sz="3600" b="1" spc="-38" dirty="0" err="1">
                <a:solidFill>
                  <a:srgbClr val="002060"/>
                </a:solidFill>
                <a:latin typeface="+mn-lt"/>
                <a:cs typeface="Arial Narrow"/>
              </a:rPr>
              <a:t>secteur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r>
              <a:rPr sz="3600" b="1" spc="-38" dirty="0">
                <a:solidFill>
                  <a:srgbClr val="002060"/>
                </a:solidFill>
                <a:latin typeface="+mn-lt"/>
                <a:cs typeface="Arial Narrow"/>
              </a:rPr>
              <a:t>de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r>
              <a:rPr sz="3600" b="1" spc="-38" dirty="0">
                <a:solidFill>
                  <a:srgbClr val="002060"/>
                </a:solidFill>
                <a:latin typeface="+mn-lt"/>
                <a:cs typeface="Arial Narrow"/>
              </a:rPr>
              <a:t>la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r>
              <a:rPr sz="3600" b="1" spc="-38" dirty="0">
                <a:solidFill>
                  <a:srgbClr val="002060"/>
                </a:solidFill>
                <a:latin typeface="+mn-lt"/>
                <a:cs typeface="Arial Narrow"/>
              </a:rPr>
              <a:t>santé</a:t>
            </a:r>
            <a:r>
              <a:rPr lang="fr-FR" sz="3600" b="1" spc="-38" dirty="0">
                <a:solidFill>
                  <a:srgbClr val="002060"/>
                </a:solidFill>
                <a:latin typeface="+mn-lt"/>
                <a:cs typeface="Arial Narrow"/>
              </a:rPr>
              <a:t> </a:t>
            </a:r>
            <a:endParaRPr sz="3600" b="1" spc="-38" dirty="0">
              <a:solidFill>
                <a:srgbClr val="002060"/>
              </a:solidFill>
              <a:latin typeface="+mn-lt"/>
              <a:cs typeface="Arial Narrow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1221" y="1403680"/>
            <a:ext cx="4030345" cy="5299710"/>
          </a:xfrm>
          <a:custGeom>
            <a:avLst/>
            <a:gdLst/>
            <a:ahLst/>
            <a:cxnLst/>
            <a:rect l="l" t="t" r="r" b="b"/>
            <a:pathLst>
              <a:path w="4030345" h="5299709">
                <a:moveTo>
                  <a:pt x="0" y="5299710"/>
                </a:moveTo>
                <a:lnTo>
                  <a:pt x="4030217" y="5299710"/>
                </a:lnTo>
                <a:lnTo>
                  <a:pt x="4030217" y="0"/>
                </a:lnTo>
                <a:lnTo>
                  <a:pt x="0" y="0"/>
                </a:lnTo>
                <a:lnTo>
                  <a:pt x="0" y="5299710"/>
                </a:lnTo>
                <a:close/>
              </a:path>
            </a:pathLst>
          </a:custGeom>
          <a:ln w="254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4083" y="3553967"/>
            <a:ext cx="1181100" cy="2473960"/>
          </a:xfrm>
          <a:custGeom>
            <a:avLst/>
            <a:gdLst/>
            <a:ahLst/>
            <a:cxnLst/>
            <a:rect l="l" t="t" r="r" b="b"/>
            <a:pathLst>
              <a:path w="1181100" h="2473960">
                <a:moveTo>
                  <a:pt x="0" y="2473451"/>
                </a:moveTo>
                <a:lnTo>
                  <a:pt x="1181100" y="2473451"/>
                </a:lnTo>
                <a:lnTo>
                  <a:pt x="1181100" y="0"/>
                </a:lnTo>
                <a:lnTo>
                  <a:pt x="0" y="0"/>
                </a:lnTo>
                <a:lnTo>
                  <a:pt x="0" y="2473451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34083" y="3553967"/>
            <a:ext cx="1181100" cy="2473960"/>
          </a:xfrm>
          <a:custGeom>
            <a:avLst/>
            <a:gdLst/>
            <a:ahLst/>
            <a:cxnLst/>
            <a:rect l="l" t="t" r="r" b="b"/>
            <a:pathLst>
              <a:path w="1181100" h="2473960">
                <a:moveTo>
                  <a:pt x="0" y="2473451"/>
                </a:moveTo>
                <a:lnTo>
                  <a:pt x="1181100" y="2473451"/>
                </a:lnTo>
                <a:lnTo>
                  <a:pt x="1181100" y="0"/>
                </a:lnTo>
                <a:lnTo>
                  <a:pt x="0" y="0"/>
                </a:lnTo>
                <a:lnTo>
                  <a:pt x="0" y="2473451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34083" y="2493264"/>
            <a:ext cx="1181100" cy="1061085"/>
          </a:xfrm>
          <a:custGeom>
            <a:avLst/>
            <a:gdLst/>
            <a:ahLst/>
            <a:cxnLst/>
            <a:rect l="l" t="t" r="r" b="b"/>
            <a:pathLst>
              <a:path w="1181100" h="1061085">
                <a:moveTo>
                  <a:pt x="0" y="1060703"/>
                </a:moveTo>
                <a:lnTo>
                  <a:pt x="1181100" y="1060703"/>
                </a:lnTo>
                <a:lnTo>
                  <a:pt x="11811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34083" y="2493264"/>
            <a:ext cx="1181100" cy="1061085"/>
          </a:xfrm>
          <a:custGeom>
            <a:avLst/>
            <a:gdLst/>
            <a:ahLst/>
            <a:cxnLst/>
            <a:rect l="l" t="t" r="r" b="b"/>
            <a:pathLst>
              <a:path w="1181100" h="1061085">
                <a:moveTo>
                  <a:pt x="0" y="1060703"/>
                </a:moveTo>
                <a:lnTo>
                  <a:pt x="1181100" y="1060703"/>
                </a:lnTo>
                <a:lnTo>
                  <a:pt x="1181100" y="0"/>
                </a:lnTo>
                <a:lnTo>
                  <a:pt x="0" y="0"/>
                </a:lnTo>
                <a:lnTo>
                  <a:pt x="0" y="1060703"/>
                </a:lnTo>
                <a:close/>
              </a:path>
            </a:pathLst>
          </a:custGeom>
          <a:ln w="1828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8640" y="6027420"/>
            <a:ext cx="2950845" cy="0"/>
          </a:xfrm>
          <a:custGeom>
            <a:avLst/>
            <a:gdLst/>
            <a:ahLst/>
            <a:cxnLst/>
            <a:rect l="l" t="t" r="r" b="b"/>
            <a:pathLst>
              <a:path w="2950845">
                <a:moveTo>
                  <a:pt x="0" y="0"/>
                </a:moveTo>
                <a:lnTo>
                  <a:pt x="2950464" y="0"/>
                </a:lnTo>
              </a:path>
            </a:pathLst>
          </a:custGeom>
          <a:ln w="2438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434083" y="4601717"/>
            <a:ext cx="11811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0"/>
              </a:spcBef>
            </a:pPr>
            <a:r>
              <a:rPr sz="2000" b="1" spc="-100" dirty="0">
                <a:solidFill>
                  <a:srgbClr val="002060"/>
                </a:solidFill>
                <a:cs typeface="Times New Roman"/>
              </a:rPr>
              <a:t>60-80%</a:t>
            </a:r>
            <a:endParaRPr sz="2000" dirty="0">
              <a:solidFill>
                <a:srgbClr val="002060"/>
              </a:solidFill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34083" y="2810763"/>
            <a:ext cx="11811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03200">
              <a:lnSpc>
                <a:spcPct val="100000"/>
              </a:lnSpc>
              <a:spcBef>
                <a:spcPts val="105"/>
              </a:spcBef>
            </a:pPr>
            <a:r>
              <a:rPr sz="2000" b="1" spc="-100" dirty="0">
                <a:solidFill>
                  <a:srgbClr val="FF0000"/>
                </a:solidFill>
                <a:cs typeface="Times New Roman"/>
              </a:rPr>
              <a:t>20-40%</a:t>
            </a:r>
            <a:endParaRPr sz="2000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99236" y="6149007"/>
            <a:ext cx="23535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40" dirty="0">
                <a:solidFill>
                  <a:srgbClr val="001F5F"/>
                </a:solidFill>
                <a:cs typeface="Times New Roman"/>
              </a:rPr>
              <a:t>Dépenses</a:t>
            </a:r>
            <a:r>
              <a:rPr sz="2400" b="1" spc="-55" dirty="0">
                <a:solidFill>
                  <a:srgbClr val="001F5F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001F5F"/>
                </a:solidFill>
                <a:cs typeface="Times New Roman"/>
              </a:rPr>
              <a:t>totales</a:t>
            </a:r>
            <a:endParaRPr sz="2400" dirty="0"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25905" y="1986533"/>
            <a:ext cx="14820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70" dirty="0">
                <a:solidFill>
                  <a:srgbClr val="002245"/>
                </a:solidFill>
                <a:cs typeface="Times New Roman"/>
              </a:rPr>
              <a:t>Part</a:t>
            </a:r>
            <a:r>
              <a:rPr sz="2000" b="1" spc="-55" dirty="0">
                <a:solidFill>
                  <a:srgbClr val="002245"/>
                </a:solidFill>
                <a:cs typeface="Times New Roman"/>
              </a:rPr>
              <a:t> </a:t>
            </a:r>
            <a:r>
              <a:rPr sz="2000" b="1" spc="10" dirty="0">
                <a:solidFill>
                  <a:srgbClr val="002245"/>
                </a:solidFill>
                <a:cs typeface="Times New Roman"/>
              </a:rPr>
              <a:t>gaspillée</a:t>
            </a:r>
            <a:endParaRPr sz="2000"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142746" y="202361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19" h="274319">
                <a:moveTo>
                  <a:pt x="0" y="274320"/>
                </a:moveTo>
                <a:lnTo>
                  <a:pt x="274320" y="274320"/>
                </a:lnTo>
                <a:lnTo>
                  <a:pt x="274320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45282" y="1880107"/>
            <a:ext cx="3951986" cy="22912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047989" y="6289345"/>
            <a:ext cx="29691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FF0000"/>
                </a:solidFill>
                <a:cs typeface="Times New Roman"/>
              </a:rPr>
              <a:t>Sources</a:t>
            </a:r>
            <a:r>
              <a:rPr sz="2400" b="1" spc="-60" dirty="0">
                <a:solidFill>
                  <a:srgbClr val="FF0000"/>
                </a:solidFill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cs typeface="Times New Roman"/>
              </a:rPr>
              <a:t>d’inefficience</a:t>
            </a:r>
            <a:endParaRPr sz="240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999858" y="1382649"/>
            <a:ext cx="4135754" cy="6985"/>
          </a:xfrm>
          <a:custGeom>
            <a:avLst/>
            <a:gdLst/>
            <a:ahLst/>
            <a:cxnLst/>
            <a:rect l="l" t="t" r="r" b="b"/>
            <a:pathLst>
              <a:path w="4135754" h="6984">
                <a:moveTo>
                  <a:pt x="0" y="6603"/>
                </a:moveTo>
                <a:lnTo>
                  <a:pt x="4135247" y="0"/>
                </a:lnTo>
              </a:path>
            </a:pathLst>
          </a:custGeom>
          <a:ln w="190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170801" y="1551508"/>
            <a:ext cx="1322705" cy="695325"/>
          </a:xfrm>
          <a:custGeom>
            <a:avLst/>
            <a:gdLst/>
            <a:ahLst/>
            <a:cxnLst/>
            <a:rect l="l" t="t" r="r" b="b"/>
            <a:pathLst>
              <a:path w="1322704" h="695325">
                <a:moveTo>
                  <a:pt x="0" y="694867"/>
                </a:moveTo>
                <a:lnTo>
                  <a:pt x="1322197" y="694867"/>
                </a:lnTo>
                <a:lnTo>
                  <a:pt x="1322197" y="0"/>
                </a:lnTo>
                <a:lnTo>
                  <a:pt x="0" y="0"/>
                </a:lnTo>
                <a:lnTo>
                  <a:pt x="0" y="694867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170801" y="1551508"/>
            <a:ext cx="1322705" cy="695325"/>
          </a:xfrm>
          <a:custGeom>
            <a:avLst/>
            <a:gdLst/>
            <a:ahLst/>
            <a:cxnLst/>
            <a:rect l="l" t="t" r="r" b="b"/>
            <a:pathLst>
              <a:path w="1322704" h="695325">
                <a:moveTo>
                  <a:pt x="0" y="694867"/>
                </a:moveTo>
                <a:lnTo>
                  <a:pt x="1322197" y="694867"/>
                </a:lnTo>
                <a:lnTo>
                  <a:pt x="1322197" y="0"/>
                </a:lnTo>
                <a:lnTo>
                  <a:pt x="0" y="0"/>
                </a:lnTo>
                <a:lnTo>
                  <a:pt x="0" y="69486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215304" y="1527178"/>
            <a:ext cx="113982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lang="fr-FR" sz="1600" b="1" spc="-20" dirty="0">
                <a:solidFill>
                  <a:srgbClr val="001F5F"/>
                </a:solidFill>
                <a:cs typeface="Times New Roman"/>
              </a:rPr>
              <a:t>Répartition </a:t>
            </a:r>
            <a:r>
              <a:rPr sz="1600" b="1" spc="-15" dirty="0">
                <a:solidFill>
                  <a:srgbClr val="001F5F"/>
                </a:solidFill>
                <a:cs typeface="Times New Roman"/>
              </a:rPr>
              <a:t>du</a:t>
            </a:r>
            <a:r>
              <a:rPr sz="1600" b="1" spc="-75" dirty="0">
                <a:solidFill>
                  <a:srgbClr val="001F5F"/>
                </a:solidFill>
                <a:cs typeface="Times New Roman"/>
              </a:rPr>
              <a:t> </a:t>
            </a:r>
            <a:r>
              <a:rPr sz="1600" b="1" spc="-10" dirty="0">
                <a:solidFill>
                  <a:srgbClr val="001F5F"/>
                </a:solidFill>
                <a:cs typeface="Times New Roman"/>
              </a:rPr>
              <a:t>personnel</a:t>
            </a:r>
            <a:endParaRPr sz="1600" dirty="0"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063608" y="2845917"/>
            <a:ext cx="2188845" cy="621665"/>
          </a:xfrm>
          <a:custGeom>
            <a:avLst/>
            <a:gdLst/>
            <a:ahLst/>
            <a:cxnLst/>
            <a:rect l="l" t="t" r="r" b="b"/>
            <a:pathLst>
              <a:path w="2188845" h="621664">
                <a:moveTo>
                  <a:pt x="0" y="621309"/>
                </a:moveTo>
                <a:lnTo>
                  <a:pt x="2188845" y="621309"/>
                </a:lnTo>
                <a:lnTo>
                  <a:pt x="2188845" y="0"/>
                </a:lnTo>
                <a:lnTo>
                  <a:pt x="0" y="0"/>
                </a:lnTo>
                <a:lnTo>
                  <a:pt x="0" y="621309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063608" y="2845917"/>
            <a:ext cx="2188845" cy="621665"/>
          </a:xfrm>
          <a:custGeom>
            <a:avLst/>
            <a:gdLst/>
            <a:ahLst/>
            <a:cxnLst/>
            <a:rect l="l" t="t" r="r" b="b"/>
            <a:pathLst>
              <a:path w="2188845" h="621664">
                <a:moveTo>
                  <a:pt x="0" y="621309"/>
                </a:moveTo>
                <a:lnTo>
                  <a:pt x="2188845" y="621309"/>
                </a:lnTo>
                <a:lnTo>
                  <a:pt x="2188845" y="0"/>
                </a:lnTo>
                <a:lnTo>
                  <a:pt x="0" y="0"/>
                </a:lnTo>
                <a:lnTo>
                  <a:pt x="0" y="62130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300718" y="2885693"/>
            <a:ext cx="1716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7655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1F5F"/>
                </a:solidFill>
                <a:cs typeface="Times New Roman"/>
              </a:rPr>
              <a:t>Sous-utilization </a:t>
            </a:r>
            <a:r>
              <a:rPr sz="1600" b="1" spc="20" dirty="0">
                <a:solidFill>
                  <a:srgbClr val="001F5F"/>
                </a:solidFill>
                <a:cs typeface="Times New Roman"/>
              </a:rPr>
              <a:t>des  </a:t>
            </a:r>
            <a:r>
              <a:rPr sz="1600" b="1" spc="-5" dirty="0">
                <a:solidFill>
                  <a:srgbClr val="001F5F"/>
                </a:solidFill>
                <a:cs typeface="Times New Roman"/>
              </a:rPr>
              <a:t>generiques</a:t>
            </a:r>
            <a:endParaRPr sz="1600" dirty="0"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048540" y="2500920"/>
            <a:ext cx="1947378" cy="560237"/>
          </a:xfrm>
          <a:prstGeom prst="rect">
            <a:avLst/>
          </a:prstGeom>
          <a:solidFill>
            <a:srgbClr val="D3DEB6"/>
          </a:solidFill>
        </p:spPr>
        <p:txBody>
          <a:bodyPr wrap="square" lIns="0" tIns="0" rIns="0" bIns="0" rtlCol="0"/>
          <a:lstStyle>
            <a:defPPr>
              <a:defRPr lang="fr-FR"/>
            </a:defPPr>
          </a:lstStyle>
          <a:p>
            <a:pPr algn="ctr"/>
            <a:r>
              <a:rPr lang="fr-FR" sz="1600" b="1" spc="-20" dirty="0">
                <a:solidFill>
                  <a:srgbClr val="001F5F"/>
                </a:solidFill>
                <a:cs typeface="Times New Roman"/>
              </a:rPr>
              <a:t>Régulation et contrôle médicale</a:t>
            </a:r>
            <a:endParaRPr sz="1600" b="1" spc="-20" dirty="0">
              <a:solidFill>
                <a:srgbClr val="001F5F"/>
              </a:solidFill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665084" y="3447643"/>
            <a:ext cx="1677670" cy="513715"/>
          </a:xfrm>
          <a:custGeom>
            <a:avLst/>
            <a:gdLst/>
            <a:ahLst/>
            <a:cxnLst/>
            <a:rect l="l" t="t" r="r" b="b"/>
            <a:pathLst>
              <a:path w="1677670" h="513714">
                <a:moveTo>
                  <a:pt x="0" y="513232"/>
                </a:moveTo>
                <a:lnTo>
                  <a:pt x="1677670" y="513232"/>
                </a:lnTo>
                <a:lnTo>
                  <a:pt x="1677670" y="0"/>
                </a:lnTo>
                <a:lnTo>
                  <a:pt x="0" y="0"/>
                </a:lnTo>
                <a:lnTo>
                  <a:pt x="0" y="513232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65084" y="3447643"/>
            <a:ext cx="1677670" cy="513715"/>
          </a:xfrm>
          <a:custGeom>
            <a:avLst/>
            <a:gdLst/>
            <a:ahLst/>
            <a:cxnLst/>
            <a:rect l="l" t="t" r="r" b="b"/>
            <a:pathLst>
              <a:path w="1677670" h="513714">
                <a:moveTo>
                  <a:pt x="0" y="513232"/>
                </a:moveTo>
                <a:lnTo>
                  <a:pt x="1677670" y="513232"/>
                </a:lnTo>
                <a:lnTo>
                  <a:pt x="1677670" y="0"/>
                </a:lnTo>
                <a:lnTo>
                  <a:pt x="0" y="0"/>
                </a:lnTo>
                <a:lnTo>
                  <a:pt x="0" y="51323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182100" y="3808615"/>
            <a:ext cx="1588770" cy="560070"/>
          </a:xfrm>
          <a:custGeom>
            <a:avLst/>
            <a:gdLst/>
            <a:ahLst/>
            <a:cxnLst/>
            <a:rect l="l" t="t" r="r" b="b"/>
            <a:pathLst>
              <a:path w="1588770" h="560070">
                <a:moveTo>
                  <a:pt x="0" y="559676"/>
                </a:moveTo>
                <a:lnTo>
                  <a:pt x="1588388" y="559676"/>
                </a:lnTo>
                <a:lnTo>
                  <a:pt x="1588388" y="0"/>
                </a:lnTo>
                <a:lnTo>
                  <a:pt x="0" y="0"/>
                </a:lnTo>
                <a:lnTo>
                  <a:pt x="0" y="559676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182100" y="3808615"/>
            <a:ext cx="1588770" cy="560070"/>
          </a:xfrm>
          <a:custGeom>
            <a:avLst/>
            <a:gdLst/>
            <a:ahLst/>
            <a:cxnLst/>
            <a:rect l="l" t="t" r="r" b="b"/>
            <a:pathLst>
              <a:path w="1588770" h="560070">
                <a:moveTo>
                  <a:pt x="0" y="559676"/>
                </a:moveTo>
                <a:lnTo>
                  <a:pt x="1588388" y="559676"/>
                </a:lnTo>
                <a:lnTo>
                  <a:pt x="1588388" y="0"/>
                </a:lnTo>
                <a:lnTo>
                  <a:pt x="0" y="0"/>
                </a:lnTo>
                <a:lnTo>
                  <a:pt x="0" y="55967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684769" y="4150931"/>
            <a:ext cx="1443355" cy="499745"/>
          </a:xfrm>
          <a:custGeom>
            <a:avLst/>
            <a:gdLst/>
            <a:ahLst/>
            <a:cxnLst/>
            <a:rect l="l" t="t" r="r" b="b"/>
            <a:pathLst>
              <a:path w="1443354" h="499745">
                <a:moveTo>
                  <a:pt x="0" y="499300"/>
                </a:moveTo>
                <a:lnTo>
                  <a:pt x="1442847" y="499300"/>
                </a:lnTo>
                <a:lnTo>
                  <a:pt x="1442847" y="0"/>
                </a:lnTo>
                <a:lnTo>
                  <a:pt x="0" y="0"/>
                </a:lnTo>
                <a:lnTo>
                  <a:pt x="0" y="49930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161401" y="3414039"/>
            <a:ext cx="2508122" cy="1344599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lang="fr-FR" sz="1600" b="1" spc="-30" dirty="0">
                <a:solidFill>
                  <a:srgbClr val="001F5F"/>
                </a:solidFill>
                <a:cs typeface="Times New Roman"/>
              </a:rPr>
              <a:t>mutualisation</a:t>
            </a:r>
            <a:endParaRPr sz="1600" dirty="0">
              <a:cs typeface="Times New Roman"/>
            </a:endParaRPr>
          </a:p>
          <a:p>
            <a:pPr marL="1550670">
              <a:lnSpc>
                <a:spcPct val="100000"/>
              </a:lnSpc>
              <a:spcBef>
                <a:spcPts val="1110"/>
              </a:spcBef>
            </a:pPr>
            <a:r>
              <a:rPr sz="1600" b="1" spc="-10" dirty="0">
                <a:solidFill>
                  <a:srgbClr val="001F5F"/>
                </a:solidFill>
                <a:cs typeface="Times New Roman"/>
              </a:rPr>
              <a:t>Durée </a:t>
            </a:r>
            <a:r>
              <a:rPr sz="1600" b="1" spc="5" dirty="0">
                <a:solidFill>
                  <a:srgbClr val="001F5F"/>
                </a:solidFill>
                <a:cs typeface="Times New Roman"/>
              </a:rPr>
              <a:t>de</a:t>
            </a:r>
            <a:r>
              <a:rPr sz="1600" b="1" spc="-15" dirty="0">
                <a:solidFill>
                  <a:srgbClr val="001F5F"/>
                </a:solidFill>
                <a:cs typeface="Times New Roman"/>
              </a:rPr>
              <a:t> </a:t>
            </a:r>
            <a:r>
              <a:rPr sz="1600" b="1" spc="-35" dirty="0">
                <a:solidFill>
                  <a:srgbClr val="001F5F"/>
                </a:solidFill>
                <a:cs typeface="Times New Roman"/>
              </a:rPr>
              <a:t>séjour</a:t>
            </a:r>
            <a:endParaRPr sz="1600" dirty="0">
              <a:cs typeface="Times New Roman"/>
            </a:endParaRPr>
          </a:p>
          <a:p>
            <a:pPr marL="181610">
              <a:lnSpc>
                <a:spcPct val="100000"/>
              </a:lnSpc>
              <a:spcBef>
                <a:spcPts val="535"/>
              </a:spcBef>
            </a:pPr>
            <a:endParaRPr sz="1600" dirty="0"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272269" y="4470539"/>
            <a:ext cx="1158240" cy="495300"/>
          </a:xfrm>
          <a:custGeom>
            <a:avLst/>
            <a:gdLst/>
            <a:ahLst/>
            <a:cxnLst/>
            <a:rect l="l" t="t" r="r" b="b"/>
            <a:pathLst>
              <a:path w="1158240" h="495300">
                <a:moveTo>
                  <a:pt x="0" y="495185"/>
                </a:moveTo>
                <a:lnTo>
                  <a:pt x="1158074" y="495185"/>
                </a:lnTo>
                <a:lnTo>
                  <a:pt x="1158074" y="0"/>
                </a:lnTo>
                <a:lnTo>
                  <a:pt x="0" y="0"/>
                </a:lnTo>
                <a:lnTo>
                  <a:pt x="0" y="495185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272269" y="4470539"/>
            <a:ext cx="1158240" cy="560070"/>
          </a:xfrm>
          <a:custGeom>
            <a:avLst/>
            <a:gdLst/>
            <a:ahLst/>
            <a:cxnLst/>
            <a:rect l="l" t="t" r="r" b="b"/>
            <a:pathLst>
              <a:path w="1158240" h="560070">
                <a:moveTo>
                  <a:pt x="0" y="559676"/>
                </a:moveTo>
                <a:lnTo>
                  <a:pt x="1158074" y="559676"/>
                </a:lnTo>
                <a:lnTo>
                  <a:pt x="1158074" y="0"/>
                </a:lnTo>
                <a:lnTo>
                  <a:pt x="0" y="0"/>
                </a:lnTo>
                <a:lnTo>
                  <a:pt x="0" y="55967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9536683" y="4601717"/>
            <a:ext cx="631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solidFill>
                  <a:srgbClr val="001F5F"/>
                </a:solidFill>
                <a:cs typeface="Times New Roman"/>
              </a:rPr>
              <a:t>F</a:t>
            </a:r>
            <a:r>
              <a:rPr sz="1600" b="1" spc="-95" dirty="0">
                <a:solidFill>
                  <a:srgbClr val="001F5F"/>
                </a:solidFill>
                <a:cs typeface="Times New Roman"/>
              </a:rPr>
              <a:t>r</a:t>
            </a:r>
            <a:r>
              <a:rPr sz="1600" b="1" spc="-100" dirty="0">
                <a:solidFill>
                  <a:srgbClr val="001F5F"/>
                </a:solidFill>
                <a:cs typeface="Times New Roman"/>
              </a:rPr>
              <a:t>a</a:t>
            </a:r>
            <a:r>
              <a:rPr sz="1600" b="1" spc="-20" dirty="0">
                <a:solidFill>
                  <a:srgbClr val="001F5F"/>
                </a:solidFill>
                <a:cs typeface="Times New Roman"/>
              </a:rPr>
              <a:t>ud</a:t>
            </a:r>
            <a:r>
              <a:rPr sz="1600" b="1" spc="35" dirty="0">
                <a:solidFill>
                  <a:srgbClr val="001F5F"/>
                </a:solidFill>
                <a:cs typeface="Times New Roman"/>
              </a:rPr>
              <a:t>e</a:t>
            </a:r>
            <a:endParaRPr sz="1600">
              <a:cs typeface="Times New Roman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135368" y="4775682"/>
            <a:ext cx="1518920" cy="593725"/>
          </a:xfrm>
          <a:custGeom>
            <a:avLst/>
            <a:gdLst/>
            <a:ahLst/>
            <a:cxnLst/>
            <a:rect l="l" t="t" r="r" b="b"/>
            <a:pathLst>
              <a:path w="1518920" h="593725">
                <a:moveTo>
                  <a:pt x="0" y="593115"/>
                </a:moveTo>
                <a:lnTo>
                  <a:pt x="1518539" y="593115"/>
                </a:lnTo>
                <a:lnTo>
                  <a:pt x="1518539" y="0"/>
                </a:lnTo>
                <a:lnTo>
                  <a:pt x="0" y="0"/>
                </a:lnTo>
                <a:lnTo>
                  <a:pt x="0" y="593115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35368" y="4775682"/>
            <a:ext cx="1518920" cy="593725"/>
          </a:xfrm>
          <a:custGeom>
            <a:avLst/>
            <a:gdLst/>
            <a:ahLst/>
            <a:cxnLst/>
            <a:rect l="l" t="t" r="r" b="b"/>
            <a:pathLst>
              <a:path w="1518920" h="593725">
                <a:moveTo>
                  <a:pt x="0" y="593115"/>
                </a:moveTo>
                <a:lnTo>
                  <a:pt x="1518539" y="593115"/>
                </a:lnTo>
                <a:lnTo>
                  <a:pt x="1518539" y="0"/>
                </a:lnTo>
                <a:lnTo>
                  <a:pt x="0" y="0"/>
                </a:lnTo>
                <a:lnTo>
                  <a:pt x="0" y="59311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7407402" y="4801615"/>
            <a:ext cx="97663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5880">
              <a:lnSpc>
                <a:spcPct val="100000"/>
              </a:lnSpc>
              <a:spcBef>
                <a:spcPts val="95"/>
              </a:spcBef>
            </a:pPr>
            <a:r>
              <a:rPr sz="1600" b="1" spc="10" dirty="0">
                <a:solidFill>
                  <a:srgbClr val="001F5F"/>
                </a:solidFill>
                <a:cs typeface="Times New Roman"/>
              </a:rPr>
              <a:t>Excessive  </a:t>
            </a:r>
            <a:r>
              <a:rPr sz="1600" b="1" spc="-20" dirty="0">
                <a:solidFill>
                  <a:srgbClr val="001F5F"/>
                </a:solidFill>
                <a:cs typeface="Times New Roman"/>
              </a:rPr>
              <a:t>p</a:t>
            </a:r>
            <a:r>
              <a:rPr sz="1600" b="1" spc="-155" dirty="0">
                <a:solidFill>
                  <a:srgbClr val="001F5F"/>
                </a:solidFill>
                <a:cs typeface="Times New Roman"/>
              </a:rPr>
              <a:t>r</a:t>
            </a:r>
            <a:r>
              <a:rPr sz="1600" b="1" spc="35" dirty="0">
                <a:solidFill>
                  <a:srgbClr val="001F5F"/>
                </a:solidFill>
                <a:cs typeface="Times New Roman"/>
              </a:rPr>
              <a:t>o</a:t>
            </a:r>
            <a:r>
              <a:rPr sz="1600" b="1" spc="20" dirty="0">
                <a:solidFill>
                  <a:srgbClr val="001F5F"/>
                </a:solidFill>
                <a:cs typeface="Times New Roman"/>
              </a:rPr>
              <a:t>c</a:t>
            </a:r>
            <a:r>
              <a:rPr sz="1600" b="1" spc="10" dirty="0">
                <a:solidFill>
                  <a:srgbClr val="001F5F"/>
                </a:solidFill>
                <a:cs typeface="Times New Roman"/>
              </a:rPr>
              <a:t>e</a:t>
            </a:r>
            <a:r>
              <a:rPr sz="1600" b="1" spc="5" dirty="0">
                <a:solidFill>
                  <a:srgbClr val="001F5F"/>
                </a:solidFill>
                <a:cs typeface="Times New Roman"/>
              </a:rPr>
              <a:t>d</a:t>
            </a:r>
            <a:r>
              <a:rPr sz="1600" b="1" spc="-20" dirty="0">
                <a:solidFill>
                  <a:srgbClr val="001F5F"/>
                </a:solidFill>
                <a:cs typeface="Times New Roman"/>
              </a:rPr>
              <a:t>u</a:t>
            </a:r>
            <a:r>
              <a:rPr sz="1600" b="1" spc="-155" dirty="0">
                <a:solidFill>
                  <a:srgbClr val="001F5F"/>
                </a:solidFill>
                <a:cs typeface="Times New Roman"/>
              </a:rPr>
              <a:t>r</a:t>
            </a:r>
            <a:r>
              <a:rPr sz="1600" b="1" spc="40" dirty="0">
                <a:solidFill>
                  <a:srgbClr val="001F5F"/>
                </a:solidFill>
                <a:cs typeface="Times New Roman"/>
              </a:rPr>
              <a:t>es</a:t>
            </a:r>
            <a:endParaRPr sz="1600"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565260" y="4965725"/>
            <a:ext cx="1918970" cy="557530"/>
          </a:xfrm>
          <a:custGeom>
            <a:avLst/>
            <a:gdLst/>
            <a:ahLst/>
            <a:cxnLst/>
            <a:rect l="l" t="t" r="r" b="b"/>
            <a:pathLst>
              <a:path w="1918970" h="557529">
                <a:moveTo>
                  <a:pt x="0" y="557123"/>
                </a:moveTo>
                <a:lnTo>
                  <a:pt x="1918462" y="557123"/>
                </a:lnTo>
                <a:lnTo>
                  <a:pt x="1918462" y="0"/>
                </a:lnTo>
                <a:lnTo>
                  <a:pt x="0" y="0"/>
                </a:lnTo>
                <a:lnTo>
                  <a:pt x="0" y="557123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565260" y="4965725"/>
            <a:ext cx="1918970" cy="557530"/>
          </a:xfrm>
          <a:custGeom>
            <a:avLst/>
            <a:gdLst/>
            <a:ahLst/>
            <a:cxnLst/>
            <a:rect l="l" t="t" r="r" b="b"/>
            <a:pathLst>
              <a:path w="1918970" h="557529">
                <a:moveTo>
                  <a:pt x="0" y="557123"/>
                </a:moveTo>
                <a:lnTo>
                  <a:pt x="1918462" y="557123"/>
                </a:lnTo>
                <a:lnTo>
                  <a:pt x="1918462" y="0"/>
                </a:lnTo>
                <a:lnTo>
                  <a:pt x="0" y="0"/>
                </a:lnTo>
                <a:lnTo>
                  <a:pt x="0" y="55712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8771635" y="4973828"/>
            <a:ext cx="150876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0" dirty="0">
                <a:solidFill>
                  <a:srgbClr val="001F5F"/>
                </a:solidFill>
                <a:cs typeface="Times New Roman"/>
              </a:rPr>
              <a:t>Sur-utilization</a:t>
            </a:r>
            <a:r>
              <a:rPr sz="1600" b="1" spc="20" dirty="0">
                <a:solidFill>
                  <a:srgbClr val="001F5F"/>
                </a:solidFill>
                <a:cs typeface="Times New Roman"/>
              </a:rPr>
              <a:t> </a:t>
            </a:r>
            <a:r>
              <a:rPr sz="1600" b="1" spc="5" dirty="0">
                <a:solidFill>
                  <a:srgbClr val="001F5F"/>
                </a:solidFill>
                <a:cs typeface="Times New Roman"/>
              </a:rPr>
              <a:t>de</a:t>
            </a:r>
            <a:endParaRPr sz="1600"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045956" y="5217667"/>
            <a:ext cx="9594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5" dirty="0">
                <a:solidFill>
                  <a:srgbClr val="001F5F"/>
                </a:solidFill>
                <a:cs typeface="Times New Roman"/>
              </a:rPr>
              <a:t>l’quipment</a:t>
            </a:r>
            <a:endParaRPr sz="1600" dirty="0"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9149842" y="5548248"/>
            <a:ext cx="1784350" cy="550545"/>
          </a:xfrm>
          <a:custGeom>
            <a:avLst/>
            <a:gdLst/>
            <a:ahLst/>
            <a:cxnLst/>
            <a:rect l="l" t="t" r="r" b="b"/>
            <a:pathLst>
              <a:path w="1784350" h="550545">
                <a:moveTo>
                  <a:pt x="0" y="549973"/>
                </a:moveTo>
                <a:lnTo>
                  <a:pt x="1784350" y="549973"/>
                </a:lnTo>
                <a:lnTo>
                  <a:pt x="1784350" y="0"/>
                </a:lnTo>
                <a:lnTo>
                  <a:pt x="0" y="0"/>
                </a:lnTo>
                <a:lnTo>
                  <a:pt x="0" y="549973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49842" y="5548248"/>
            <a:ext cx="1784350" cy="550545"/>
          </a:xfrm>
          <a:custGeom>
            <a:avLst/>
            <a:gdLst/>
            <a:ahLst/>
            <a:cxnLst/>
            <a:rect l="l" t="t" r="r" b="b"/>
            <a:pathLst>
              <a:path w="1784350" h="550545">
                <a:moveTo>
                  <a:pt x="0" y="549973"/>
                </a:moveTo>
                <a:lnTo>
                  <a:pt x="1784350" y="549973"/>
                </a:lnTo>
                <a:lnTo>
                  <a:pt x="1784350" y="0"/>
                </a:lnTo>
                <a:lnTo>
                  <a:pt x="0" y="0"/>
                </a:lnTo>
                <a:lnTo>
                  <a:pt x="0" y="54997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9301988" y="5552947"/>
            <a:ext cx="148145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9250" marR="5080" indent="-337185">
              <a:lnSpc>
                <a:spcPct val="100000"/>
              </a:lnSpc>
              <a:spcBef>
                <a:spcPts val="95"/>
              </a:spcBef>
            </a:pPr>
            <a:r>
              <a:rPr lang="fr-FR" sz="1600" b="1" spc="-25" dirty="0">
                <a:solidFill>
                  <a:srgbClr val="001F5F"/>
                </a:solidFill>
                <a:cs typeface="Times New Roman"/>
              </a:rPr>
              <a:t>Frais de maintenance</a:t>
            </a:r>
            <a:endParaRPr sz="1600" dirty="0"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11279123" y="1658366"/>
            <a:ext cx="196850" cy="4572635"/>
          </a:xfrm>
          <a:custGeom>
            <a:avLst/>
            <a:gdLst/>
            <a:ahLst/>
            <a:cxnLst/>
            <a:rect l="l" t="t" r="r" b="b"/>
            <a:pathLst>
              <a:path w="196850" h="4572635">
                <a:moveTo>
                  <a:pt x="0" y="4572152"/>
                </a:moveTo>
                <a:lnTo>
                  <a:pt x="76527" y="4570863"/>
                </a:lnTo>
                <a:lnTo>
                  <a:pt x="139017" y="4567350"/>
                </a:lnTo>
                <a:lnTo>
                  <a:pt x="181147" y="4562138"/>
                </a:lnTo>
                <a:lnTo>
                  <a:pt x="196596" y="4555756"/>
                </a:lnTo>
                <a:lnTo>
                  <a:pt x="196596" y="16383"/>
                </a:lnTo>
                <a:lnTo>
                  <a:pt x="181147" y="9965"/>
                </a:lnTo>
                <a:lnTo>
                  <a:pt x="139017" y="4762"/>
                </a:lnTo>
                <a:lnTo>
                  <a:pt x="76527" y="1273"/>
                </a:lnTo>
                <a:lnTo>
                  <a:pt x="0" y="0"/>
                </a:lnTo>
              </a:path>
            </a:pathLst>
          </a:custGeom>
          <a:ln w="381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287256" y="1537969"/>
            <a:ext cx="1539240" cy="434975"/>
          </a:xfrm>
          <a:custGeom>
            <a:avLst/>
            <a:gdLst/>
            <a:ahLst/>
            <a:cxnLst/>
            <a:rect l="l" t="t" r="r" b="b"/>
            <a:pathLst>
              <a:path w="1539240" h="434975">
                <a:moveTo>
                  <a:pt x="0" y="434975"/>
                </a:moveTo>
                <a:lnTo>
                  <a:pt x="1538986" y="434975"/>
                </a:lnTo>
                <a:lnTo>
                  <a:pt x="1538986" y="0"/>
                </a:lnTo>
                <a:lnTo>
                  <a:pt x="0" y="0"/>
                </a:lnTo>
                <a:lnTo>
                  <a:pt x="0" y="434975"/>
                </a:lnTo>
                <a:close/>
              </a:path>
            </a:pathLst>
          </a:custGeom>
          <a:solidFill>
            <a:srgbClr val="D3DE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287256" y="1537969"/>
            <a:ext cx="1539240" cy="434975"/>
          </a:xfrm>
          <a:custGeom>
            <a:avLst/>
            <a:gdLst/>
            <a:ahLst/>
            <a:cxnLst/>
            <a:rect l="l" t="t" r="r" b="b"/>
            <a:pathLst>
              <a:path w="1539240" h="434975">
                <a:moveTo>
                  <a:pt x="0" y="434975"/>
                </a:moveTo>
                <a:lnTo>
                  <a:pt x="1538986" y="434975"/>
                </a:lnTo>
                <a:lnTo>
                  <a:pt x="1538986" y="0"/>
                </a:lnTo>
                <a:lnTo>
                  <a:pt x="0" y="0"/>
                </a:lnTo>
                <a:lnTo>
                  <a:pt x="0" y="43497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9496806" y="1606042"/>
            <a:ext cx="112458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spcBef>
                <a:spcPts val="95"/>
              </a:spcBef>
            </a:pPr>
            <a:r>
              <a:rPr sz="1600" b="1" spc="-20" dirty="0">
                <a:solidFill>
                  <a:srgbClr val="001F5F"/>
                </a:solidFill>
                <a:cs typeface="Times New Roman"/>
              </a:rPr>
              <a:t>Absentéisme</a:t>
            </a:r>
          </a:p>
        </p:txBody>
      </p:sp>
      <p:sp>
        <p:nvSpPr>
          <p:cNvPr id="70" name="object 70"/>
          <p:cNvSpPr/>
          <p:nvPr/>
        </p:nvSpPr>
        <p:spPr>
          <a:xfrm>
            <a:off x="6777101" y="1658366"/>
            <a:ext cx="196850" cy="4572635"/>
          </a:xfrm>
          <a:custGeom>
            <a:avLst/>
            <a:gdLst/>
            <a:ahLst/>
            <a:cxnLst/>
            <a:rect l="l" t="t" r="r" b="b"/>
            <a:pathLst>
              <a:path w="196850" h="4572635">
                <a:moveTo>
                  <a:pt x="196596" y="0"/>
                </a:moveTo>
                <a:lnTo>
                  <a:pt x="120068" y="1273"/>
                </a:lnTo>
                <a:lnTo>
                  <a:pt x="57578" y="4762"/>
                </a:lnTo>
                <a:lnTo>
                  <a:pt x="15448" y="9965"/>
                </a:lnTo>
                <a:lnTo>
                  <a:pt x="0" y="16383"/>
                </a:lnTo>
                <a:lnTo>
                  <a:pt x="0" y="4555756"/>
                </a:lnTo>
                <a:lnTo>
                  <a:pt x="15448" y="4562138"/>
                </a:lnTo>
                <a:lnTo>
                  <a:pt x="57578" y="4567350"/>
                </a:lnTo>
                <a:lnTo>
                  <a:pt x="120068" y="4570863"/>
                </a:lnTo>
                <a:lnTo>
                  <a:pt x="196596" y="4572152"/>
                </a:lnTo>
              </a:path>
            </a:pathLst>
          </a:custGeom>
          <a:ln w="3810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14"/>
          <p:cNvSpPr/>
          <p:nvPr/>
        </p:nvSpPr>
        <p:spPr>
          <a:xfrm>
            <a:off x="7833144" y="6289345"/>
            <a:ext cx="2950845" cy="0"/>
          </a:xfrm>
          <a:custGeom>
            <a:avLst/>
            <a:gdLst/>
            <a:ahLst/>
            <a:cxnLst/>
            <a:rect l="l" t="t" r="r" b="b"/>
            <a:pathLst>
              <a:path w="2950845">
                <a:moveTo>
                  <a:pt x="0" y="0"/>
                </a:moveTo>
                <a:lnTo>
                  <a:pt x="2950464" y="0"/>
                </a:lnTo>
              </a:path>
            </a:pathLst>
          </a:custGeom>
          <a:ln w="2438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524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10199560" y="6464094"/>
            <a:ext cx="1312025" cy="365125"/>
          </a:xfrm>
        </p:spPr>
        <p:txBody>
          <a:bodyPr/>
          <a:lstStyle/>
          <a:p>
            <a:fld id="{7B49B75A-CE6C-42C3-9685-E63EACA296A8}" type="slidenum">
              <a:rPr lang="fr-FR" sz="1200" b="1" smtClean="0"/>
              <a:t>19</a:t>
            </a:fld>
            <a:endParaRPr lang="fr-FR" sz="1200" b="1" dirty="0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2053049" y="2815559"/>
            <a:ext cx="7748531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fr-FR"/>
            </a:defPPr>
            <a:lvl1pPr>
              <a:defRPr sz="4000" b="1" spc="-50">
                <a:solidFill>
                  <a:srgbClr val="002060"/>
                </a:solidFill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</a:pPr>
            <a:r>
              <a:rPr lang="fr-FR" spc="-185" dirty="0">
                <a:cs typeface="Arial"/>
              </a:rPr>
              <a:t>Modèle de riposte à la crise du Covid-19</a:t>
            </a:r>
          </a:p>
        </p:txBody>
      </p:sp>
      <p:cxnSp>
        <p:nvCxnSpPr>
          <p:cNvPr id="8" name="Straight Connector 14">
            <a:extLst>
              <a:ext uri="{FF2B5EF4-FFF2-40B4-BE49-F238E27FC236}">
                <a16:creationId xmlns:a16="http://schemas.microsoft.com/office/drawing/2014/main" id="{481EB825-CC45-4E19-9753-7AF7F6D1D0F2}"/>
              </a:ext>
            </a:extLst>
          </p:cNvPr>
          <p:cNvCxnSpPr/>
          <p:nvPr/>
        </p:nvCxnSpPr>
        <p:spPr>
          <a:xfrm>
            <a:off x="1023730" y="3740425"/>
            <a:ext cx="10157077" cy="1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36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9DBC33D-7817-44FD-A5B8-D0FA144B4B42}"/>
              </a:ext>
            </a:extLst>
          </p:cNvPr>
          <p:cNvSpPr txBox="1"/>
          <p:nvPr/>
        </p:nvSpPr>
        <p:spPr>
          <a:xfrm>
            <a:off x="624509" y="1713588"/>
            <a:ext cx="1094298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de l’Intérieur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des Affaires étrangères, de la Coopération africaine et des Marocains résidant à l’Étranger;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de l’Agriculture, de la Pêche Maritime du Développement Rural et des Eaux et Forêts;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de la Santé;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de l’Industrie, du Commerce, de l’Économie verte et numérique;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du Tourisme, de l’Artisanat, du Transport aérien et de l’Économie sociale;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Ministère du Travail et de l’Insertion Professionnelle;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Bank Al-Maghrib;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Le Groupement Professionnel des Banques du Maroc;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 Confédération Générale des Entreprises du Maroc;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 Fédération des Chambres marocaines de Commerce, d’industrie et de services;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La Fédération des Chambres d’artisanat.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D’autres départements ou/et organisations professionnelles pourraient être appelés, le cas échéant, à faire partie de cet organe.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47871" y="114156"/>
            <a:ext cx="11757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Création d'un comité national chargé d'élaborer un plan national de financement public de la riposte: composition 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582943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9DBC33D-7817-44FD-A5B8-D0FA144B4B42}"/>
              </a:ext>
            </a:extLst>
          </p:cNvPr>
          <p:cNvSpPr txBox="1"/>
          <p:nvPr/>
        </p:nvSpPr>
        <p:spPr>
          <a:xfrm>
            <a:off x="397564" y="1743404"/>
            <a:ext cx="115989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Indemnité forfaitaire au profit des entreprises en arrêt total ou partiel de travail causé par la Pandémie du COVID 19.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 err="1"/>
              <a:t>Damane</a:t>
            </a:r>
            <a:r>
              <a:rPr lang="fr-FR" sz="2000" dirty="0"/>
              <a:t> Oxygène: Un produit de garantie visant la mobilisation des ressources de financement en faveur des entreprises dont la trésorerie s’est dégradée à cause de la baisse de leur activité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GARANTIE AUTO-ENTREPRENEURS COVID-19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Report de l’échéance de la déclaration annuelle du revenu global et du paiement des droits y afférents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Report des déclarations fiscales et du paiement de l'impôt, du 31 mars jusqu’à fin juin.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Accélération des paiements au profit des entreprises, en particulier les PME et les TPE.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Report de la date de dépôt des déclarations annuelles des opérations de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Une offre de conseil et expertise technique pour accompagner le déploiement des plans de relance des </a:t>
            </a:r>
            <a:r>
              <a:rPr lang="fr-FR" sz="2000" dirty="0" err="1"/>
              <a:t>tpme</a:t>
            </a:r>
            <a:r>
              <a:rPr lang="fr-FR" sz="2000" dirty="0"/>
              <a:t> industrielles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Relance TPE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/>
              <a:t>Paiement des dettes des entreprises auprès de certains établissements et entreprises publics impactés par COVID 19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238539" y="119534"/>
            <a:ext cx="116188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Création d'un comité national chargé d'élaborer un plan national de financement public de la riposte: Mesures</a:t>
            </a:r>
            <a:r>
              <a:rPr lang="en-US" sz="3200" b="1" spc="-38" dirty="0">
                <a:solidFill>
                  <a:srgbClr val="002060"/>
                </a:solidFill>
                <a:cs typeface="Arial Narrow"/>
              </a:rPr>
              <a:t> </a:t>
            </a:r>
            <a:endParaRPr lang="fr-FR" sz="3200" b="1" spc="-38" dirty="0">
              <a:solidFill>
                <a:srgbClr val="002060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128372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B88535-0D17-42BE-A818-AA1B067B72A5}"/>
              </a:ext>
            </a:extLst>
          </p:cNvPr>
          <p:cNvSpPr/>
          <p:nvPr/>
        </p:nvSpPr>
        <p:spPr>
          <a:xfrm>
            <a:off x="1752600" y="3047999"/>
            <a:ext cx="2039144" cy="14659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0000FF"/>
                </a:solidFill>
              </a:rPr>
              <a:t>Fonds National du Covid-19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93A2668-CED8-4A1B-9606-52A90BF532B6}"/>
              </a:ext>
            </a:extLst>
          </p:cNvPr>
          <p:cNvSpPr/>
          <p:nvPr/>
        </p:nvSpPr>
        <p:spPr>
          <a:xfrm>
            <a:off x="5231904" y="1489637"/>
            <a:ext cx="4320480" cy="15121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Soulager l’économie nationale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3999599-9B34-409E-BF88-11C6E79BF1DB}"/>
              </a:ext>
            </a:extLst>
          </p:cNvPr>
          <p:cNvSpPr/>
          <p:nvPr/>
        </p:nvSpPr>
        <p:spPr>
          <a:xfrm>
            <a:off x="5231904" y="5013176"/>
            <a:ext cx="4392488" cy="15121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Renforcer le système de santé pour faire face à la crise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A1C50B3-8F92-468B-8B20-2035EEEFB0FB}"/>
              </a:ext>
            </a:extLst>
          </p:cNvPr>
          <p:cNvSpPr/>
          <p:nvPr/>
        </p:nvSpPr>
        <p:spPr>
          <a:xfrm>
            <a:off x="5231904" y="3278686"/>
            <a:ext cx="4320480" cy="15121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Soulager l’impact socioéconomique de la crise </a:t>
            </a:r>
          </a:p>
        </p:txBody>
      </p:sp>
      <p:sp>
        <p:nvSpPr>
          <p:cNvPr id="5" name="Accolade ouvrante 4"/>
          <p:cNvSpPr/>
          <p:nvPr/>
        </p:nvSpPr>
        <p:spPr>
          <a:xfrm>
            <a:off x="4042115" y="1850571"/>
            <a:ext cx="1052400" cy="4321629"/>
          </a:xfrm>
          <a:prstGeom prst="leftBrace">
            <a:avLst>
              <a:gd name="adj1" fmla="val 8333"/>
              <a:gd name="adj2" fmla="val 48237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07504" y="126821"/>
            <a:ext cx="109529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Création du Fonds spécial pour la gestion de la pandémie du Coronavirus "La Covid-19"pour financer la riposte </a:t>
            </a:r>
          </a:p>
        </p:txBody>
      </p:sp>
    </p:spTree>
    <p:extLst>
      <p:ext uri="{BB962C8B-B14F-4D97-AF65-F5344CB8AC3E}">
        <p14:creationId xmlns:p14="http://schemas.microsoft.com/office/powerpoint/2010/main" val="2956738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E42C35A-AFF9-4682-86FF-9434B4F2341A}"/>
              </a:ext>
            </a:extLst>
          </p:cNvPr>
          <p:cNvSpPr txBox="1"/>
          <p:nvPr/>
        </p:nvSpPr>
        <p:spPr>
          <a:xfrm>
            <a:off x="415551" y="1273441"/>
            <a:ext cx="11322562" cy="5118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/>
              <a:t>Le système du financement de la santé doit être prêt à soutenir les composantes du système de santé au moment des crises avec une manne de ressources suffisante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/>
              <a:t>Le système de financement de la santé doit anticiper les crises futures et préparer des plans de réponse financières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/>
              <a:t>La fonction d’achat doit s’améliorer avec un schéma adaptatif et flexible pour garantir les disponibilité des services aux moments des crises 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/>
              <a:t>Un plan de mobilisation des ressources doit être </a:t>
            </a:r>
            <a:r>
              <a:rPr lang="fr-FR" sz="2200" dirty="0" err="1"/>
              <a:t>être</a:t>
            </a:r>
            <a:r>
              <a:rPr lang="fr-FR" sz="2200" dirty="0"/>
              <a:t> développé et qui s’appuie sur la solidarité nationale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/>
              <a:t>La mobilisation de tous les acteurs pour un financement de la santé est primordiale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200" dirty="0"/>
              <a:t>Le financement de la santé doit soutenir la réforme du système de santé</a:t>
            </a:r>
          </a:p>
        </p:txBody>
      </p:sp>
      <p:sp>
        <p:nvSpPr>
          <p:cNvPr id="4" name="Rectangle 3"/>
          <p:cNvSpPr/>
          <p:nvPr/>
        </p:nvSpPr>
        <p:spPr>
          <a:xfrm>
            <a:off x="854764" y="84339"/>
            <a:ext cx="9959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Le financement de la santé au Maroc: </a:t>
            </a:r>
            <a:br>
              <a:rPr lang="fr-FR" sz="3200" b="1" spc="-38" dirty="0">
                <a:solidFill>
                  <a:srgbClr val="002060"/>
                </a:solidFill>
                <a:cs typeface="Arial Narrow"/>
              </a:rPr>
            </a:br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                            Défis durant et post crise covid-19</a:t>
            </a:r>
          </a:p>
        </p:txBody>
      </p:sp>
    </p:spTree>
    <p:extLst>
      <p:ext uri="{BB962C8B-B14F-4D97-AF65-F5344CB8AC3E}">
        <p14:creationId xmlns:p14="http://schemas.microsoft.com/office/powerpoint/2010/main" val="876816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348109"/>
            <a:ext cx="103505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4800" b="1" spc="-185" dirty="0">
                <a:solidFill>
                  <a:srgbClr val="002060"/>
                </a:solidFill>
                <a:cs typeface="Arial"/>
              </a:rPr>
              <a:t>Principales perspectives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4800" b="1" spc="-185" dirty="0">
                <a:solidFill>
                  <a:srgbClr val="002060"/>
                </a:solidFill>
                <a:cs typeface="Arial"/>
              </a:rPr>
              <a:t> du financement de la santé</a:t>
            </a:r>
          </a:p>
        </p:txBody>
      </p:sp>
      <p:cxnSp>
        <p:nvCxnSpPr>
          <p:cNvPr id="3" name="Connecteur droit 2"/>
          <p:cNvCxnSpPr/>
          <p:nvPr/>
        </p:nvCxnSpPr>
        <p:spPr>
          <a:xfrm flipV="1">
            <a:off x="0" y="1981200"/>
            <a:ext cx="12192000" cy="326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/>
          <p:cNvGrpSpPr/>
          <p:nvPr/>
        </p:nvGrpSpPr>
        <p:grpSpPr>
          <a:xfrm>
            <a:off x="337457" y="3200400"/>
            <a:ext cx="11549743" cy="2919968"/>
            <a:chOff x="1524002" y="4304770"/>
            <a:chExt cx="9174451" cy="1750272"/>
          </a:xfrm>
        </p:grpSpPr>
        <p:pic>
          <p:nvPicPr>
            <p:cNvPr id="4" name="Picture 2" descr="Image associée">
              <a:extLst>
                <a:ext uri="{FF2B5EF4-FFF2-40B4-BE49-F238E27FC236}">
                  <a16:creationId xmlns:a16="http://schemas.microsoft.com/office/drawing/2014/main" id="{C25A7510-BBB7-4C71-A01B-A4C320853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2" y="4304770"/>
              <a:ext cx="1835695" cy="17231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Image associée">
              <a:extLst>
                <a:ext uri="{FF2B5EF4-FFF2-40B4-BE49-F238E27FC236}">
                  <a16:creationId xmlns:a16="http://schemas.microsoft.com/office/drawing/2014/main" id="{2FCD0E56-2CBD-4AAC-8877-83F169F63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870" y="4331916"/>
              <a:ext cx="3687583" cy="1695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bject 2"/>
            <p:cNvSpPr/>
            <p:nvPr/>
          </p:nvSpPr>
          <p:spPr>
            <a:xfrm>
              <a:off x="3359697" y="4304770"/>
              <a:ext cx="3635493" cy="17502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88038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èche : droite à entaille 4">
            <a:extLst>
              <a:ext uri="{FF2B5EF4-FFF2-40B4-BE49-F238E27FC236}">
                <a16:creationId xmlns:a16="http://schemas.microsoft.com/office/drawing/2014/main" id="{F286E2F7-C9B9-431C-8125-A4A5C5342051}"/>
              </a:ext>
            </a:extLst>
          </p:cNvPr>
          <p:cNvSpPr/>
          <p:nvPr/>
        </p:nvSpPr>
        <p:spPr>
          <a:xfrm>
            <a:off x="2063551" y="2744924"/>
            <a:ext cx="4392483" cy="1368152"/>
          </a:xfrm>
          <a:prstGeom prst="notched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AF91EEA9-15A5-4880-A1A2-8304DD9A773C}"/>
              </a:ext>
            </a:extLst>
          </p:cNvPr>
          <p:cNvCxnSpPr/>
          <p:nvPr/>
        </p:nvCxnSpPr>
        <p:spPr>
          <a:xfrm>
            <a:off x="2063552" y="414908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3C14FB85-4D11-45AD-97EC-D84188B17BFF}"/>
              </a:ext>
            </a:extLst>
          </p:cNvPr>
          <p:cNvSpPr txBox="1"/>
          <p:nvPr/>
        </p:nvSpPr>
        <p:spPr>
          <a:xfrm>
            <a:off x="1750659" y="5573601"/>
            <a:ext cx="72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1956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1E57BAA-3DB2-4A6F-B89D-6F6999DDC1C4}"/>
              </a:ext>
            </a:extLst>
          </p:cNvPr>
          <p:cNvSpPr txBox="1"/>
          <p:nvPr/>
        </p:nvSpPr>
        <p:spPr>
          <a:xfrm>
            <a:off x="2207573" y="4149081"/>
            <a:ext cx="1224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2"/>
                </a:solidFill>
              </a:rPr>
              <a:t>04 générations de réforme, avec une timide dimension du financement 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7FD6553-EB85-481F-8BB2-6863991C04DA}"/>
              </a:ext>
            </a:extLst>
          </p:cNvPr>
          <p:cNvCxnSpPr/>
          <p:nvPr/>
        </p:nvCxnSpPr>
        <p:spPr>
          <a:xfrm>
            <a:off x="3431704" y="4149080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28D92EF-E3BC-4152-BF6C-EBC5972EF699}"/>
              </a:ext>
            </a:extLst>
          </p:cNvPr>
          <p:cNvSpPr txBox="1"/>
          <p:nvPr/>
        </p:nvSpPr>
        <p:spPr>
          <a:xfrm>
            <a:off x="3093925" y="5549759"/>
            <a:ext cx="72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2002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BE5B337-09A2-4FAD-A5B4-D37048ABA9DD}"/>
              </a:ext>
            </a:extLst>
          </p:cNvPr>
          <p:cNvSpPr txBox="1"/>
          <p:nvPr/>
        </p:nvSpPr>
        <p:spPr>
          <a:xfrm>
            <a:off x="3431702" y="4132561"/>
            <a:ext cx="13681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00B050"/>
                </a:solidFill>
              </a:rPr>
              <a:t>La réforme du financement de la santé à travers la mise en œuvre de la CMB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66ACF93-0FBD-42EE-894F-EE570ADF98E2}"/>
              </a:ext>
            </a:extLst>
          </p:cNvPr>
          <p:cNvCxnSpPr/>
          <p:nvPr/>
        </p:nvCxnSpPr>
        <p:spPr>
          <a:xfrm>
            <a:off x="4727848" y="4221088"/>
            <a:ext cx="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0C20C14D-A7FF-4AAE-BBAA-476DA4B87A8A}"/>
              </a:ext>
            </a:extLst>
          </p:cNvPr>
          <p:cNvSpPr txBox="1"/>
          <p:nvPr/>
        </p:nvSpPr>
        <p:spPr>
          <a:xfrm>
            <a:off x="4792239" y="4213538"/>
            <a:ext cx="1368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rgbClr val="FF0000"/>
                </a:solidFill>
              </a:rPr>
              <a:t>La conférence nationale sur le financement de la santé : opportunité du changement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906FB6E-1B49-4046-BD62-83838D0E73FC}"/>
              </a:ext>
            </a:extLst>
          </p:cNvPr>
          <p:cNvSpPr txBox="1"/>
          <p:nvPr/>
        </p:nvSpPr>
        <p:spPr>
          <a:xfrm>
            <a:off x="4367813" y="5565452"/>
            <a:ext cx="72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2020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09C17C2-A587-43A5-A6A7-5D0EAB33F515}"/>
              </a:ext>
            </a:extLst>
          </p:cNvPr>
          <p:cNvSpPr txBox="1"/>
          <p:nvPr/>
        </p:nvSpPr>
        <p:spPr>
          <a:xfrm>
            <a:off x="6468962" y="2380817"/>
            <a:ext cx="1505001" cy="20621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La crise du </a:t>
            </a:r>
            <a:r>
              <a:rPr lang="fr-FR" sz="1600" b="1" dirty="0" err="1"/>
              <a:t>Covid</a:t>
            </a:r>
            <a:r>
              <a:rPr lang="fr-FR" sz="1600" b="1" dirty="0"/>
              <a:t> : opportunité de réforme pour le système du financement de la santé au Maroc </a:t>
            </a:r>
          </a:p>
        </p:txBody>
      </p:sp>
      <p:sp>
        <p:nvSpPr>
          <p:cNvPr id="17" name="Flèche : droite à entaille 16">
            <a:extLst>
              <a:ext uri="{FF2B5EF4-FFF2-40B4-BE49-F238E27FC236}">
                <a16:creationId xmlns:a16="http://schemas.microsoft.com/office/drawing/2014/main" id="{56AE037D-1A2A-426E-8B24-7D0F393915D6}"/>
              </a:ext>
            </a:extLst>
          </p:cNvPr>
          <p:cNvSpPr/>
          <p:nvPr/>
        </p:nvSpPr>
        <p:spPr>
          <a:xfrm>
            <a:off x="8158574" y="2780928"/>
            <a:ext cx="2113890" cy="1368152"/>
          </a:xfrm>
          <a:prstGeom prst="notchedRightArrow">
            <a:avLst>
              <a:gd name="adj1" fmla="val 6336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43355D-AB7A-4BA3-9EEA-79366021C402}"/>
              </a:ext>
            </a:extLst>
          </p:cNvPr>
          <p:cNvSpPr txBox="1"/>
          <p:nvPr/>
        </p:nvSpPr>
        <p:spPr>
          <a:xfrm>
            <a:off x="8331639" y="4244895"/>
            <a:ext cx="16527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Le discours royal et obligation des résultats : accélération de la réforme du financement de la santé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795BD1F-F446-4781-A30D-859C72B3E6C7}"/>
              </a:ext>
            </a:extLst>
          </p:cNvPr>
          <p:cNvSpPr txBox="1"/>
          <p:nvPr/>
        </p:nvSpPr>
        <p:spPr>
          <a:xfrm>
            <a:off x="6361771" y="5148223"/>
            <a:ext cx="1652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accent2">
                    <a:lumMod val="75000"/>
                  </a:schemeClr>
                </a:solidFill>
              </a:rPr>
              <a:t>La création du fonds de solidarité du covid-19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28BEA45-B10B-4109-A633-57811C43C639}"/>
              </a:ext>
            </a:extLst>
          </p:cNvPr>
          <p:cNvCxnSpPr/>
          <p:nvPr/>
        </p:nvCxnSpPr>
        <p:spPr>
          <a:xfrm>
            <a:off x="7188165" y="4678330"/>
            <a:ext cx="0" cy="503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20C72165-442D-4F29-8621-97EC89AFC5E9}"/>
              </a:ext>
            </a:extLst>
          </p:cNvPr>
          <p:cNvSpPr txBox="1"/>
          <p:nvPr/>
        </p:nvSpPr>
        <p:spPr>
          <a:xfrm>
            <a:off x="6395067" y="1239643"/>
            <a:ext cx="1652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2">
                    <a:lumMod val="75000"/>
                  </a:schemeClr>
                </a:solidFill>
              </a:rPr>
              <a:t>La création d’un comité stratégique pour un modèle de développement 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93561146-C295-4CFC-93FD-F990BCC03B32}"/>
              </a:ext>
            </a:extLst>
          </p:cNvPr>
          <p:cNvCxnSpPr/>
          <p:nvPr/>
        </p:nvCxnSpPr>
        <p:spPr>
          <a:xfrm>
            <a:off x="7188165" y="2090308"/>
            <a:ext cx="0" cy="258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Légende : flèche courbée 22">
            <a:extLst>
              <a:ext uri="{FF2B5EF4-FFF2-40B4-BE49-F238E27FC236}">
                <a16:creationId xmlns:a16="http://schemas.microsoft.com/office/drawing/2014/main" id="{8FD5BC68-E40D-4D54-8503-62F618671A73}"/>
              </a:ext>
            </a:extLst>
          </p:cNvPr>
          <p:cNvSpPr/>
          <p:nvPr/>
        </p:nvSpPr>
        <p:spPr>
          <a:xfrm>
            <a:off x="3322007" y="1556793"/>
            <a:ext cx="2053909" cy="1414740"/>
          </a:xfrm>
          <a:prstGeom prst="borderCallout2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Les défis du rythme et de continuité des réforme </a:t>
            </a:r>
          </a:p>
        </p:txBody>
      </p:sp>
      <p:sp>
        <p:nvSpPr>
          <p:cNvPr id="24" name="Légende : flèche courbée 23">
            <a:extLst>
              <a:ext uri="{FF2B5EF4-FFF2-40B4-BE49-F238E27FC236}">
                <a16:creationId xmlns:a16="http://schemas.microsoft.com/office/drawing/2014/main" id="{B2F7A4F9-7366-4E26-885B-3E3EF7D19445}"/>
              </a:ext>
            </a:extLst>
          </p:cNvPr>
          <p:cNvSpPr/>
          <p:nvPr/>
        </p:nvSpPr>
        <p:spPr>
          <a:xfrm>
            <a:off x="8544273" y="1318281"/>
            <a:ext cx="1666528" cy="141474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9682"/>
              <a:gd name="adj6" fmla="val -20944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Forte volonté politique pour accélérer la réforme de la CMB</a:t>
            </a:r>
          </a:p>
        </p:txBody>
      </p:sp>
      <p:sp>
        <p:nvSpPr>
          <p:cNvPr id="3" name="Rectangle 2"/>
          <p:cNvSpPr/>
          <p:nvPr/>
        </p:nvSpPr>
        <p:spPr>
          <a:xfrm>
            <a:off x="1453875" y="-8324"/>
            <a:ext cx="94130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Le financement de la santé au Maroc: la crise comme moteur du changement </a:t>
            </a:r>
          </a:p>
        </p:txBody>
      </p:sp>
    </p:spTree>
    <p:extLst>
      <p:ext uri="{BB962C8B-B14F-4D97-AF65-F5344CB8AC3E}">
        <p14:creationId xmlns:p14="http://schemas.microsoft.com/office/powerpoint/2010/main" val="33237525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D109E7-A890-4BA1-82C0-F4799325C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53644"/>
            <a:ext cx="11333922" cy="5575350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200" dirty="0"/>
              <a:t>"Dans ce cadre, </a:t>
            </a:r>
            <a:r>
              <a:rPr lang="fr-FR" sz="2200" b="1" dirty="0"/>
              <a:t>environ 120 milliards de dirhams seront injectés dans l’économie nationale</a:t>
            </a:r>
            <a:r>
              <a:rPr lang="fr-FR" sz="2200" dirty="0"/>
              <a:t>, soit l’équivalent de 11% du PIB. »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200" dirty="0"/>
              <a:t>"Aussi, Nous considérons que le moment est venu de lancer, </a:t>
            </a:r>
            <a:r>
              <a:rPr lang="fr-FR" sz="2200" b="1" dirty="0"/>
              <a:t>au cours des cinq prochaines années</a:t>
            </a:r>
            <a:r>
              <a:rPr lang="fr-FR" sz="2200" dirty="0"/>
              <a:t>, le processus de </a:t>
            </a:r>
            <a:r>
              <a:rPr lang="fr-FR" sz="2200" b="1" dirty="0"/>
              <a:t>généralisation de la couverture sociale au profit de tous les Marocains.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2200" dirty="0"/>
              <a:t>"Nous préconisons le déploiement progressif de cette opération à partir du mois de janvier 2021, selon un programme d’action précis. Celui-ci devra porter, en premier lieu, sur la généralisation de l’Assurance Maladie Obligatoire (</a:t>
            </a:r>
            <a:r>
              <a:rPr lang="fr-FR" sz="2200" b="1" dirty="0"/>
              <a:t>AMO</a:t>
            </a:r>
            <a:r>
              <a:rPr lang="fr-FR" sz="2200" dirty="0"/>
              <a:t>) et des </a:t>
            </a:r>
            <a:r>
              <a:rPr lang="fr-FR" sz="2200" b="1" dirty="0"/>
              <a:t>allocations familiales</a:t>
            </a:r>
            <a:r>
              <a:rPr lang="fr-FR" sz="2200" dirty="0"/>
              <a:t>. Il sera ensuite étendu aux autres couvertures sociales que sont la </a:t>
            </a:r>
            <a:r>
              <a:rPr lang="fr-FR" sz="2200" b="1" dirty="0"/>
              <a:t>retraite</a:t>
            </a:r>
            <a:r>
              <a:rPr lang="fr-FR" sz="2200" dirty="0"/>
              <a:t> et l’</a:t>
            </a:r>
            <a:r>
              <a:rPr lang="fr-FR" sz="2200" b="1" dirty="0"/>
              <a:t>indemnité pour perte d’emploi</a:t>
            </a:r>
            <a:r>
              <a:rPr lang="fr-FR" sz="2200" dirty="0"/>
              <a:t>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800" dirty="0"/>
              <a:t>« </a:t>
            </a:r>
            <a:r>
              <a:rPr lang="fr-FR" sz="2400" dirty="0"/>
              <a:t>"Pour qu’il profite directement et pleinement aux bénéficiaires, ce projet requiert une réforme rigoureuse des systèmes et programmes sociaux déjà en place, notamment à travers l’opérationnalisation du </a:t>
            </a:r>
            <a:r>
              <a:rPr lang="fr-FR" sz="2400" b="1" dirty="0"/>
              <a:t>Registre social unifié</a:t>
            </a:r>
            <a:r>
              <a:rPr lang="fr-FR" sz="2400" dirty="0"/>
              <a:t> (RSU).</a:t>
            </a:r>
            <a:endParaRPr lang="fr-FR" sz="1800" dirty="0"/>
          </a:p>
        </p:txBody>
      </p:sp>
      <p:sp>
        <p:nvSpPr>
          <p:cNvPr id="4" name="Rectangle 3"/>
          <p:cNvSpPr/>
          <p:nvPr/>
        </p:nvSpPr>
        <p:spPr>
          <a:xfrm>
            <a:off x="1003852" y="216117"/>
            <a:ext cx="110622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spc="-38" dirty="0">
                <a:solidFill>
                  <a:srgbClr val="002060"/>
                </a:solidFill>
                <a:cs typeface="Arial Narrow"/>
              </a:rPr>
              <a:t>Directives royales : </a:t>
            </a:r>
            <a:r>
              <a:rPr lang="fr-FR" sz="3200" b="1" spc="-38" dirty="0">
                <a:solidFill>
                  <a:srgbClr val="C00000"/>
                </a:solidFill>
                <a:cs typeface="Arial Narrow"/>
              </a:rPr>
              <a:t>Une opportunité mais obligation de résultat </a:t>
            </a:r>
          </a:p>
        </p:txBody>
      </p:sp>
    </p:spTree>
    <p:extLst>
      <p:ext uri="{BB962C8B-B14F-4D97-AF65-F5344CB8AC3E}">
        <p14:creationId xmlns:p14="http://schemas.microsoft.com/office/powerpoint/2010/main" val="3706088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13675" y="174043"/>
            <a:ext cx="1076024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0" dirty="0">
                <a:solidFill>
                  <a:srgbClr val="002060"/>
                </a:solidFill>
                <a:latin typeface="+mn-lt"/>
              </a:rPr>
              <a:t>Financements innovants </a:t>
            </a:r>
            <a:r>
              <a:rPr sz="3600" b="1" spc="-25" dirty="0">
                <a:solidFill>
                  <a:srgbClr val="002060"/>
                </a:solidFill>
                <a:latin typeface="+mn-lt"/>
              </a:rPr>
              <a:t>et </a:t>
            </a:r>
            <a:r>
              <a:rPr sz="3600" b="1" spc="-45" dirty="0">
                <a:solidFill>
                  <a:srgbClr val="002060"/>
                </a:solidFill>
                <a:latin typeface="+mn-lt"/>
              </a:rPr>
              <a:t>Refonte </a:t>
            </a:r>
            <a:r>
              <a:rPr sz="3600" b="1" spc="-30" dirty="0">
                <a:solidFill>
                  <a:srgbClr val="002060"/>
                </a:solidFill>
                <a:latin typeface="+mn-lt"/>
              </a:rPr>
              <a:t>du </a:t>
            </a:r>
            <a:r>
              <a:rPr sz="3600" b="1" spc="-45" dirty="0">
                <a:solidFill>
                  <a:srgbClr val="002060"/>
                </a:solidFill>
                <a:latin typeface="+mn-lt"/>
              </a:rPr>
              <a:t>Système </a:t>
            </a:r>
            <a:r>
              <a:rPr sz="3600" b="1" spc="-30" dirty="0">
                <a:solidFill>
                  <a:srgbClr val="002060"/>
                </a:solidFill>
                <a:latin typeface="+mn-lt"/>
              </a:rPr>
              <a:t>de</a:t>
            </a:r>
            <a:r>
              <a:rPr sz="3600" b="1" spc="-575" dirty="0">
                <a:solidFill>
                  <a:srgbClr val="002060"/>
                </a:solidFill>
                <a:latin typeface="+mn-lt"/>
              </a:rPr>
              <a:t> </a:t>
            </a:r>
            <a:r>
              <a:rPr sz="3600" b="1" spc="-45" dirty="0">
                <a:solidFill>
                  <a:srgbClr val="002060"/>
                </a:solidFill>
                <a:latin typeface="+mn-lt"/>
              </a:rPr>
              <a:t>Santé</a:t>
            </a:r>
          </a:p>
        </p:txBody>
      </p:sp>
      <p:sp>
        <p:nvSpPr>
          <p:cNvPr id="28" name="object 28"/>
          <p:cNvSpPr/>
          <p:nvPr/>
        </p:nvSpPr>
        <p:spPr>
          <a:xfrm>
            <a:off x="2060448" y="876300"/>
            <a:ext cx="0" cy="5584190"/>
          </a:xfrm>
          <a:custGeom>
            <a:avLst/>
            <a:gdLst/>
            <a:ahLst/>
            <a:cxnLst/>
            <a:rect l="l" t="t" r="r" b="b"/>
            <a:pathLst>
              <a:path h="5584190">
                <a:moveTo>
                  <a:pt x="0" y="0"/>
                </a:moveTo>
                <a:lnTo>
                  <a:pt x="0" y="5583936"/>
                </a:lnTo>
              </a:path>
            </a:pathLst>
          </a:custGeom>
          <a:ln w="79248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80419" y="2421635"/>
            <a:ext cx="948055" cy="1533525"/>
          </a:xfrm>
          <a:custGeom>
            <a:avLst/>
            <a:gdLst/>
            <a:ahLst/>
            <a:cxnLst/>
            <a:rect l="l" t="t" r="r" b="b"/>
            <a:pathLst>
              <a:path w="948054" h="1533525">
                <a:moveTo>
                  <a:pt x="473963" y="0"/>
                </a:moveTo>
                <a:lnTo>
                  <a:pt x="473963" y="383286"/>
                </a:lnTo>
                <a:lnTo>
                  <a:pt x="0" y="383286"/>
                </a:lnTo>
                <a:lnTo>
                  <a:pt x="0" y="1149858"/>
                </a:lnTo>
                <a:lnTo>
                  <a:pt x="473963" y="1149858"/>
                </a:lnTo>
                <a:lnTo>
                  <a:pt x="473963" y="1533144"/>
                </a:lnTo>
                <a:lnTo>
                  <a:pt x="947927" y="766572"/>
                </a:lnTo>
                <a:lnTo>
                  <a:pt x="473963" y="0"/>
                </a:lnTo>
                <a:close/>
              </a:path>
            </a:pathLst>
          </a:custGeom>
          <a:solidFill>
            <a:srgbClr val="00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76272" y="2799588"/>
            <a:ext cx="9149080" cy="767080"/>
          </a:xfrm>
          <a:custGeom>
            <a:avLst/>
            <a:gdLst/>
            <a:ahLst/>
            <a:cxnLst/>
            <a:rect l="l" t="t" r="r" b="b"/>
            <a:pathLst>
              <a:path w="9149080" h="767079">
                <a:moveTo>
                  <a:pt x="9148572" y="0"/>
                </a:moveTo>
                <a:lnTo>
                  <a:pt x="0" y="0"/>
                </a:lnTo>
                <a:lnTo>
                  <a:pt x="9148572" y="766572"/>
                </a:lnTo>
                <a:lnTo>
                  <a:pt x="9148572" y="0"/>
                </a:lnTo>
                <a:close/>
              </a:path>
            </a:pathLst>
          </a:custGeom>
          <a:solidFill>
            <a:srgbClr val="00A4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79320" y="2811779"/>
            <a:ext cx="9149080" cy="754380"/>
          </a:xfrm>
          <a:custGeom>
            <a:avLst/>
            <a:gdLst/>
            <a:ahLst/>
            <a:cxnLst/>
            <a:rect l="l" t="t" r="r" b="b"/>
            <a:pathLst>
              <a:path w="9149080" h="754379">
                <a:moveTo>
                  <a:pt x="0" y="0"/>
                </a:moveTo>
                <a:lnTo>
                  <a:pt x="0" y="754380"/>
                </a:lnTo>
                <a:lnTo>
                  <a:pt x="9148572" y="754380"/>
                </a:lnTo>
                <a:lnTo>
                  <a:pt x="0" y="0"/>
                </a:lnTo>
                <a:close/>
              </a:path>
            </a:pathLst>
          </a:custGeom>
          <a:solidFill>
            <a:srgbClr val="525C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2250694" y="3024886"/>
            <a:ext cx="24257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Arial Narrow"/>
                <a:cs typeface="Arial Narrow"/>
              </a:rPr>
              <a:t>Leviers d’amélioration du</a:t>
            </a:r>
            <a:r>
              <a:rPr sz="1600" b="1" spc="-8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 Narrow"/>
                <a:cs typeface="Arial Narrow"/>
              </a:rPr>
              <a:t>SSN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80195" y="2786633"/>
            <a:ext cx="27387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Arial Narrow"/>
                <a:cs typeface="Arial Narrow"/>
              </a:rPr>
              <a:t>Innovations pour un nouveau</a:t>
            </a:r>
            <a:r>
              <a:rPr sz="1600" b="1" spc="-8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 Narrow"/>
                <a:cs typeface="Arial Narrow"/>
              </a:rPr>
              <a:t>SSN</a:t>
            </a:r>
            <a:endParaRPr sz="1600">
              <a:latin typeface="Arial Narrow"/>
              <a:cs typeface="Arial Narrow"/>
            </a:endParaRPr>
          </a:p>
          <a:p>
            <a:pPr marR="5080" algn="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Arial Narrow"/>
                <a:cs typeface="Arial Narrow"/>
              </a:rPr>
              <a:t>s</a:t>
            </a:r>
            <a:r>
              <a:rPr sz="1600" b="1" dirty="0">
                <a:solidFill>
                  <a:srgbClr val="FFFFFF"/>
                </a:solidFill>
                <a:latin typeface="Arial Narrow"/>
                <a:cs typeface="Arial Narrow"/>
              </a:rPr>
              <a:t>o</a:t>
            </a:r>
            <a:r>
              <a:rPr sz="1600" b="1" spc="-5" dirty="0">
                <a:solidFill>
                  <a:srgbClr val="FFFFFF"/>
                </a:solidFill>
                <a:latin typeface="Arial Narrow"/>
                <a:cs typeface="Arial Narrow"/>
              </a:rPr>
              <a:t>uten</a:t>
            </a:r>
            <a:r>
              <a:rPr sz="1600" b="1" dirty="0">
                <a:solidFill>
                  <a:srgbClr val="FFFFFF"/>
                </a:solidFill>
                <a:latin typeface="Arial Narrow"/>
                <a:cs typeface="Arial Narrow"/>
              </a:rPr>
              <a:t>a</a:t>
            </a:r>
            <a:r>
              <a:rPr sz="1600" b="1" spc="-5" dirty="0">
                <a:solidFill>
                  <a:srgbClr val="FFFFFF"/>
                </a:solidFill>
                <a:latin typeface="Arial Narrow"/>
                <a:cs typeface="Arial Narrow"/>
              </a:rPr>
              <a:t>ble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689860" y="3592829"/>
            <a:ext cx="1908175" cy="2308225"/>
          </a:xfrm>
          <a:custGeom>
            <a:avLst/>
            <a:gdLst/>
            <a:ahLst/>
            <a:cxnLst/>
            <a:rect l="l" t="t" r="r" b="b"/>
            <a:pathLst>
              <a:path w="1908175" h="2308225">
                <a:moveTo>
                  <a:pt x="1735327" y="1271778"/>
                </a:moveTo>
                <a:lnTo>
                  <a:pt x="172719" y="1271778"/>
                </a:lnTo>
                <a:lnTo>
                  <a:pt x="126808" y="1277948"/>
                </a:lnTo>
                <a:lnTo>
                  <a:pt x="85550" y="1295362"/>
                </a:lnTo>
                <a:lnTo>
                  <a:pt x="50593" y="1322371"/>
                </a:lnTo>
                <a:lnTo>
                  <a:pt x="23584" y="1357328"/>
                </a:lnTo>
                <a:lnTo>
                  <a:pt x="6170" y="1398586"/>
                </a:lnTo>
                <a:lnTo>
                  <a:pt x="0" y="1444498"/>
                </a:lnTo>
                <a:lnTo>
                  <a:pt x="0" y="2135378"/>
                </a:lnTo>
                <a:lnTo>
                  <a:pt x="6170" y="2181293"/>
                </a:lnTo>
                <a:lnTo>
                  <a:pt x="23584" y="2222552"/>
                </a:lnTo>
                <a:lnTo>
                  <a:pt x="50593" y="2257509"/>
                </a:lnTo>
                <a:lnTo>
                  <a:pt x="85550" y="2284516"/>
                </a:lnTo>
                <a:lnTo>
                  <a:pt x="126808" y="2301928"/>
                </a:lnTo>
                <a:lnTo>
                  <a:pt x="172719" y="2308098"/>
                </a:lnTo>
                <a:lnTo>
                  <a:pt x="1735327" y="2308098"/>
                </a:lnTo>
                <a:lnTo>
                  <a:pt x="1781239" y="2301928"/>
                </a:lnTo>
                <a:lnTo>
                  <a:pt x="1822497" y="2284516"/>
                </a:lnTo>
                <a:lnTo>
                  <a:pt x="1857454" y="2257509"/>
                </a:lnTo>
                <a:lnTo>
                  <a:pt x="1884463" y="2222552"/>
                </a:lnTo>
                <a:lnTo>
                  <a:pt x="1901877" y="2181293"/>
                </a:lnTo>
                <a:lnTo>
                  <a:pt x="1908048" y="2135378"/>
                </a:lnTo>
                <a:lnTo>
                  <a:pt x="1908048" y="1444498"/>
                </a:lnTo>
                <a:lnTo>
                  <a:pt x="1901877" y="1398586"/>
                </a:lnTo>
                <a:lnTo>
                  <a:pt x="1884463" y="1357328"/>
                </a:lnTo>
                <a:lnTo>
                  <a:pt x="1857454" y="1322371"/>
                </a:lnTo>
                <a:lnTo>
                  <a:pt x="1822497" y="1295362"/>
                </a:lnTo>
                <a:lnTo>
                  <a:pt x="1781239" y="1277948"/>
                </a:lnTo>
                <a:lnTo>
                  <a:pt x="1735327" y="1271778"/>
                </a:lnTo>
                <a:close/>
              </a:path>
              <a:path w="1908175" h="2308225">
                <a:moveTo>
                  <a:pt x="318134" y="0"/>
                </a:moveTo>
                <a:lnTo>
                  <a:pt x="318007" y="1271778"/>
                </a:lnTo>
                <a:lnTo>
                  <a:pt x="795019" y="1271778"/>
                </a:lnTo>
                <a:lnTo>
                  <a:pt x="318134" y="0"/>
                </a:lnTo>
                <a:close/>
              </a:path>
            </a:pathLst>
          </a:custGeom>
          <a:solidFill>
            <a:srgbClr val="90C1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89860" y="3592829"/>
            <a:ext cx="1908175" cy="2308225"/>
          </a:xfrm>
          <a:custGeom>
            <a:avLst/>
            <a:gdLst/>
            <a:ahLst/>
            <a:cxnLst/>
            <a:rect l="l" t="t" r="r" b="b"/>
            <a:pathLst>
              <a:path w="1908175" h="2308225">
                <a:moveTo>
                  <a:pt x="0" y="1444498"/>
                </a:moveTo>
                <a:lnTo>
                  <a:pt x="6170" y="1398586"/>
                </a:lnTo>
                <a:lnTo>
                  <a:pt x="23584" y="1357328"/>
                </a:lnTo>
                <a:lnTo>
                  <a:pt x="50593" y="1322371"/>
                </a:lnTo>
                <a:lnTo>
                  <a:pt x="85550" y="1295362"/>
                </a:lnTo>
                <a:lnTo>
                  <a:pt x="126808" y="1277948"/>
                </a:lnTo>
                <a:lnTo>
                  <a:pt x="172719" y="1271778"/>
                </a:lnTo>
                <a:lnTo>
                  <a:pt x="318007" y="1271778"/>
                </a:lnTo>
                <a:lnTo>
                  <a:pt x="318134" y="0"/>
                </a:lnTo>
                <a:lnTo>
                  <a:pt x="795019" y="1271778"/>
                </a:lnTo>
                <a:lnTo>
                  <a:pt x="1735327" y="1271778"/>
                </a:lnTo>
                <a:lnTo>
                  <a:pt x="1781239" y="1277948"/>
                </a:lnTo>
                <a:lnTo>
                  <a:pt x="1822497" y="1295362"/>
                </a:lnTo>
                <a:lnTo>
                  <a:pt x="1857454" y="1322371"/>
                </a:lnTo>
                <a:lnTo>
                  <a:pt x="1884463" y="1357328"/>
                </a:lnTo>
                <a:lnTo>
                  <a:pt x="1901877" y="1398586"/>
                </a:lnTo>
                <a:lnTo>
                  <a:pt x="1908048" y="1444498"/>
                </a:lnTo>
                <a:lnTo>
                  <a:pt x="1908048" y="1703578"/>
                </a:lnTo>
                <a:lnTo>
                  <a:pt x="1908048" y="2135378"/>
                </a:lnTo>
                <a:lnTo>
                  <a:pt x="1901877" y="2181293"/>
                </a:lnTo>
                <a:lnTo>
                  <a:pt x="1884463" y="2222552"/>
                </a:lnTo>
                <a:lnTo>
                  <a:pt x="1857454" y="2257509"/>
                </a:lnTo>
                <a:lnTo>
                  <a:pt x="1822497" y="2284516"/>
                </a:lnTo>
                <a:lnTo>
                  <a:pt x="1781239" y="2301928"/>
                </a:lnTo>
                <a:lnTo>
                  <a:pt x="1735327" y="2308098"/>
                </a:lnTo>
                <a:lnTo>
                  <a:pt x="795019" y="2308098"/>
                </a:lnTo>
                <a:lnTo>
                  <a:pt x="318007" y="2308098"/>
                </a:lnTo>
                <a:lnTo>
                  <a:pt x="172719" y="2308098"/>
                </a:lnTo>
                <a:lnTo>
                  <a:pt x="126808" y="2301928"/>
                </a:lnTo>
                <a:lnTo>
                  <a:pt x="85550" y="2284516"/>
                </a:lnTo>
                <a:lnTo>
                  <a:pt x="50593" y="2257509"/>
                </a:lnTo>
                <a:lnTo>
                  <a:pt x="23584" y="2222552"/>
                </a:lnTo>
                <a:lnTo>
                  <a:pt x="6170" y="2181293"/>
                </a:lnTo>
                <a:lnTo>
                  <a:pt x="0" y="2135378"/>
                </a:lnTo>
                <a:lnTo>
                  <a:pt x="0" y="1703578"/>
                </a:lnTo>
                <a:lnTo>
                  <a:pt x="0" y="1444498"/>
                </a:lnTo>
                <a:close/>
              </a:path>
            </a:pathLst>
          </a:custGeom>
          <a:ln w="12192">
            <a:solidFill>
              <a:srgbClr val="354D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790189" y="5185409"/>
            <a:ext cx="17087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8980" marR="5080" indent="-71691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 Narrow"/>
                <a:cs typeface="Arial Narrow"/>
              </a:rPr>
              <a:t>Extension </a:t>
            </a:r>
            <a:r>
              <a:rPr sz="1200" b="1" dirty="0">
                <a:latin typeface="Arial Narrow"/>
                <a:cs typeface="Arial Narrow"/>
              </a:rPr>
              <a:t>de la </a:t>
            </a:r>
            <a:r>
              <a:rPr sz="1200" b="1" spc="-5" dirty="0">
                <a:latin typeface="Arial Narrow"/>
                <a:cs typeface="Arial Narrow"/>
              </a:rPr>
              <a:t>CMB </a:t>
            </a:r>
            <a:r>
              <a:rPr sz="1200" b="1" dirty="0">
                <a:latin typeface="Arial Narrow"/>
                <a:cs typeface="Arial Narrow"/>
              </a:rPr>
              <a:t>:</a:t>
            </a:r>
            <a:r>
              <a:rPr sz="1200" b="1" spc="-40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AMO-  TNS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502152" y="3525520"/>
            <a:ext cx="1978660" cy="1261745"/>
          </a:xfrm>
          <a:custGeom>
            <a:avLst/>
            <a:gdLst/>
            <a:ahLst/>
            <a:cxnLst/>
            <a:rect l="l" t="t" r="r" b="b"/>
            <a:pathLst>
              <a:path w="1978660" h="1261745">
                <a:moveTo>
                  <a:pt x="1853184" y="511555"/>
                </a:moveTo>
                <a:lnTo>
                  <a:pt x="124968" y="511555"/>
                </a:lnTo>
                <a:lnTo>
                  <a:pt x="76348" y="521384"/>
                </a:lnTo>
                <a:lnTo>
                  <a:pt x="36623" y="548179"/>
                </a:lnTo>
                <a:lnTo>
                  <a:pt x="9828" y="587904"/>
                </a:lnTo>
                <a:lnTo>
                  <a:pt x="0" y="636523"/>
                </a:lnTo>
                <a:lnTo>
                  <a:pt x="0" y="1136395"/>
                </a:lnTo>
                <a:lnTo>
                  <a:pt x="9828" y="1185015"/>
                </a:lnTo>
                <a:lnTo>
                  <a:pt x="36623" y="1224740"/>
                </a:lnTo>
                <a:lnTo>
                  <a:pt x="76348" y="1251535"/>
                </a:lnTo>
                <a:lnTo>
                  <a:pt x="124968" y="1261363"/>
                </a:lnTo>
                <a:lnTo>
                  <a:pt x="1853184" y="1261363"/>
                </a:lnTo>
                <a:lnTo>
                  <a:pt x="1901803" y="1251535"/>
                </a:lnTo>
                <a:lnTo>
                  <a:pt x="1941528" y="1224740"/>
                </a:lnTo>
                <a:lnTo>
                  <a:pt x="1968323" y="1185015"/>
                </a:lnTo>
                <a:lnTo>
                  <a:pt x="1978152" y="1136395"/>
                </a:lnTo>
                <a:lnTo>
                  <a:pt x="1978152" y="636523"/>
                </a:lnTo>
                <a:lnTo>
                  <a:pt x="1968323" y="587904"/>
                </a:lnTo>
                <a:lnTo>
                  <a:pt x="1941528" y="548179"/>
                </a:lnTo>
                <a:lnTo>
                  <a:pt x="1901803" y="521384"/>
                </a:lnTo>
                <a:lnTo>
                  <a:pt x="1853184" y="511555"/>
                </a:lnTo>
                <a:close/>
              </a:path>
              <a:path w="1978660" h="1261745">
                <a:moveTo>
                  <a:pt x="214884" y="0"/>
                </a:moveTo>
                <a:lnTo>
                  <a:pt x="329692" y="511555"/>
                </a:lnTo>
                <a:lnTo>
                  <a:pt x="824230" y="511555"/>
                </a:lnTo>
                <a:lnTo>
                  <a:pt x="214884" y="0"/>
                </a:lnTo>
                <a:close/>
              </a:path>
            </a:pathLst>
          </a:custGeom>
          <a:solidFill>
            <a:srgbClr val="90C1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02152" y="3525520"/>
            <a:ext cx="1978660" cy="1261745"/>
          </a:xfrm>
          <a:custGeom>
            <a:avLst/>
            <a:gdLst/>
            <a:ahLst/>
            <a:cxnLst/>
            <a:rect l="l" t="t" r="r" b="b"/>
            <a:pathLst>
              <a:path w="1978660" h="1261745">
                <a:moveTo>
                  <a:pt x="0" y="636523"/>
                </a:moveTo>
                <a:lnTo>
                  <a:pt x="9828" y="587904"/>
                </a:lnTo>
                <a:lnTo>
                  <a:pt x="36623" y="548179"/>
                </a:lnTo>
                <a:lnTo>
                  <a:pt x="76348" y="521384"/>
                </a:lnTo>
                <a:lnTo>
                  <a:pt x="124968" y="511555"/>
                </a:lnTo>
                <a:lnTo>
                  <a:pt x="329692" y="511555"/>
                </a:lnTo>
                <a:lnTo>
                  <a:pt x="214884" y="0"/>
                </a:lnTo>
                <a:lnTo>
                  <a:pt x="824230" y="511555"/>
                </a:lnTo>
                <a:lnTo>
                  <a:pt x="1853184" y="511555"/>
                </a:lnTo>
                <a:lnTo>
                  <a:pt x="1901803" y="521384"/>
                </a:lnTo>
                <a:lnTo>
                  <a:pt x="1941528" y="548179"/>
                </a:lnTo>
                <a:lnTo>
                  <a:pt x="1968323" y="587904"/>
                </a:lnTo>
                <a:lnTo>
                  <a:pt x="1978152" y="636523"/>
                </a:lnTo>
                <a:lnTo>
                  <a:pt x="1978152" y="823975"/>
                </a:lnTo>
                <a:lnTo>
                  <a:pt x="1978152" y="1136395"/>
                </a:lnTo>
                <a:lnTo>
                  <a:pt x="1968323" y="1185015"/>
                </a:lnTo>
                <a:lnTo>
                  <a:pt x="1941528" y="1224740"/>
                </a:lnTo>
                <a:lnTo>
                  <a:pt x="1901803" y="1251535"/>
                </a:lnTo>
                <a:lnTo>
                  <a:pt x="1853184" y="1261363"/>
                </a:lnTo>
                <a:lnTo>
                  <a:pt x="824230" y="1261363"/>
                </a:lnTo>
                <a:lnTo>
                  <a:pt x="329692" y="1261363"/>
                </a:lnTo>
                <a:lnTo>
                  <a:pt x="124968" y="1261363"/>
                </a:lnTo>
                <a:lnTo>
                  <a:pt x="76348" y="1251535"/>
                </a:lnTo>
                <a:lnTo>
                  <a:pt x="36623" y="1224740"/>
                </a:lnTo>
                <a:lnTo>
                  <a:pt x="9828" y="1185015"/>
                </a:lnTo>
                <a:lnTo>
                  <a:pt x="0" y="1136395"/>
                </a:lnTo>
                <a:lnTo>
                  <a:pt x="0" y="823975"/>
                </a:lnTo>
                <a:lnTo>
                  <a:pt x="0" y="636523"/>
                </a:lnTo>
                <a:close/>
              </a:path>
            </a:pathLst>
          </a:custGeom>
          <a:ln w="12192">
            <a:solidFill>
              <a:srgbClr val="354D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900296" y="4214317"/>
            <a:ext cx="11817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 Narrow"/>
                <a:cs typeface="Arial Narrow"/>
              </a:rPr>
              <a:t>PPN et </a:t>
            </a:r>
            <a:r>
              <a:rPr sz="1200" b="1" spc="-5" dirty="0">
                <a:latin typeface="Arial Narrow"/>
                <a:cs typeface="Arial Narrow"/>
              </a:rPr>
              <a:t>Gestion</a:t>
            </a:r>
            <a:r>
              <a:rPr sz="1200" b="1" spc="-60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des</a:t>
            </a:r>
            <a:endParaRPr sz="1200">
              <a:latin typeface="Arial Narrow"/>
              <a:cs typeface="Arial Narrow"/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Arial Narrow"/>
                <a:cs typeface="Arial Narrow"/>
              </a:rPr>
              <a:t>médicaments </a:t>
            </a:r>
            <a:r>
              <a:rPr sz="1200" b="1" dirty="0">
                <a:latin typeface="Arial Narrow"/>
                <a:cs typeface="Arial Narrow"/>
              </a:rPr>
              <a:t>et</a:t>
            </a:r>
            <a:r>
              <a:rPr sz="1200" b="1" spc="-50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PS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147815" y="1272539"/>
            <a:ext cx="1229995" cy="1494155"/>
          </a:xfrm>
          <a:custGeom>
            <a:avLst/>
            <a:gdLst/>
            <a:ahLst/>
            <a:cxnLst/>
            <a:rect l="l" t="t" r="r" b="b"/>
            <a:pathLst>
              <a:path w="1229995" h="1494155">
                <a:moveTo>
                  <a:pt x="512444" y="640080"/>
                </a:moveTo>
                <a:lnTo>
                  <a:pt x="204978" y="640080"/>
                </a:lnTo>
                <a:lnTo>
                  <a:pt x="603123" y="1493901"/>
                </a:lnTo>
                <a:lnTo>
                  <a:pt x="512444" y="640080"/>
                </a:lnTo>
                <a:close/>
              </a:path>
              <a:path w="1229995" h="1494155">
                <a:moveTo>
                  <a:pt x="1123188" y="0"/>
                </a:moveTo>
                <a:lnTo>
                  <a:pt x="106680" y="0"/>
                </a:lnTo>
                <a:lnTo>
                  <a:pt x="65150" y="8382"/>
                </a:lnTo>
                <a:lnTo>
                  <a:pt x="31241" y="31242"/>
                </a:lnTo>
                <a:lnTo>
                  <a:pt x="8382" y="65151"/>
                </a:lnTo>
                <a:lnTo>
                  <a:pt x="0" y="106680"/>
                </a:lnTo>
                <a:lnTo>
                  <a:pt x="0" y="533400"/>
                </a:lnTo>
                <a:lnTo>
                  <a:pt x="8381" y="574928"/>
                </a:lnTo>
                <a:lnTo>
                  <a:pt x="31241" y="608838"/>
                </a:lnTo>
                <a:lnTo>
                  <a:pt x="65150" y="631698"/>
                </a:lnTo>
                <a:lnTo>
                  <a:pt x="106680" y="640080"/>
                </a:lnTo>
                <a:lnTo>
                  <a:pt x="1123188" y="640080"/>
                </a:lnTo>
                <a:lnTo>
                  <a:pt x="1164717" y="631698"/>
                </a:lnTo>
                <a:lnTo>
                  <a:pt x="1198626" y="608838"/>
                </a:lnTo>
                <a:lnTo>
                  <a:pt x="1221486" y="574928"/>
                </a:lnTo>
                <a:lnTo>
                  <a:pt x="1229867" y="533400"/>
                </a:lnTo>
                <a:lnTo>
                  <a:pt x="1229867" y="106680"/>
                </a:lnTo>
                <a:lnTo>
                  <a:pt x="1221485" y="65151"/>
                </a:lnTo>
                <a:lnTo>
                  <a:pt x="1198625" y="31242"/>
                </a:lnTo>
                <a:lnTo>
                  <a:pt x="1164716" y="8382"/>
                </a:lnTo>
                <a:lnTo>
                  <a:pt x="1123188" y="0"/>
                </a:lnTo>
                <a:close/>
              </a:path>
            </a:pathLst>
          </a:custGeom>
          <a:solidFill>
            <a:srgbClr val="B9F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47815" y="1272539"/>
            <a:ext cx="1229995" cy="1494155"/>
          </a:xfrm>
          <a:custGeom>
            <a:avLst/>
            <a:gdLst/>
            <a:ahLst/>
            <a:cxnLst/>
            <a:rect l="l" t="t" r="r" b="b"/>
            <a:pathLst>
              <a:path w="1229995" h="1494155">
                <a:moveTo>
                  <a:pt x="0" y="106680"/>
                </a:moveTo>
                <a:lnTo>
                  <a:pt x="8382" y="65150"/>
                </a:lnTo>
                <a:lnTo>
                  <a:pt x="31242" y="31241"/>
                </a:lnTo>
                <a:lnTo>
                  <a:pt x="65151" y="8381"/>
                </a:lnTo>
                <a:lnTo>
                  <a:pt x="106680" y="0"/>
                </a:lnTo>
                <a:lnTo>
                  <a:pt x="204978" y="0"/>
                </a:lnTo>
                <a:lnTo>
                  <a:pt x="512444" y="0"/>
                </a:lnTo>
                <a:lnTo>
                  <a:pt x="1123188" y="0"/>
                </a:lnTo>
                <a:lnTo>
                  <a:pt x="1164716" y="8382"/>
                </a:lnTo>
                <a:lnTo>
                  <a:pt x="1198625" y="31242"/>
                </a:lnTo>
                <a:lnTo>
                  <a:pt x="1221485" y="65151"/>
                </a:lnTo>
                <a:lnTo>
                  <a:pt x="1229867" y="106680"/>
                </a:lnTo>
                <a:lnTo>
                  <a:pt x="1229867" y="373380"/>
                </a:lnTo>
                <a:lnTo>
                  <a:pt x="1229867" y="533400"/>
                </a:lnTo>
                <a:lnTo>
                  <a:pt x="1221486" y="574928"/>
                </a:lnTo>
                <a:lnTo>
                  <a:pt x="1198626" y="608838"/>
                </a:lnTo>
                <a:lnTo>
                  <a:pt x="1164717" y="631698"/>
                </a:lnTo>
                <a:lnTo>
                  <a:pt x="1123188" y="640080"/>
                </a:lnTo>
                <a:lnTo>
                  <a:pt x="512444" y="640080"/>
                </a:lnTo>
                <a:lnTo>
                  <a:pt x="603123" y="1493901"/>
                </a:lnTo>
                <a:lnTo>
                  <a:pt x="204978" y="640080"/>
                </a:lnTo>
                <a:lnTo>
                  <a:pt x="106680" y="640080"/>
                </a:lnTo>
                <a:lnTo>
                  <a:pt x="65150" y="631698"/>
                </a:lnTo>
                <a:lnTo>
                  <a:pt x="31241" y="608838"/>
                </a:lnTo>
                <a:lnTo>
                  <a:pt x="8381" y="574928"/>
                </a:lnTo>
                <a:lnTo>
                  <a:pt x="0" y="533400"/>
                </a:lnTo>
                <a:lnTo>
                  <a:pt x="0" y="373380"/>
                </a:lnTo>
                <a:lnTo>
                  <a:pt x="0" y="106680"/>
                </a:lnTo>
                <a:close/>
              </a:path>
            </a:pathLst>
          </a:custGeom>
          <a:ln w="12192">
            <a:solidFill>
              <a:srgbClr val="75FF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336284" y="1486027"/>
            <a:ext cx="8547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 Narrow"/>
                <a:cs typeface="Arial Narrow"/>
              </a:rPr>
              <a:t>Tél</a:t>
            </a:r>
            <a:r>
              <a:rPr sz="1200" b="1" spc="5" dirty="0">
                <a:latin typeface="Arial Narrow"/>
                <a:cs typeface="Arial Narrow"/>
              </a:rPr>
              <a:t>é</a:t>
            </a:r>
            <a:r>
              <a:rPr sz="1200" b="1" dirty="0">
                <a:latin typeface="Arial Narrow"/>
                <a:cs typeface="Arial Narrow"/>
              </a:rPr>
              <a:t>médecine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461504" y="1272539"/>
            <a:ext cx="1254760" cy="1509395"/>
          </a:xfrm>
          <a:custGeom>
            <a:avLst/>
            <a:gdLst/>
            <a:ahLst/>
            <a:cxnLst/>
            <a:rect l="l" t="t" r="r" b="b"/>
            <a:pathLst>
              <a:path w="1254759" h="1509395">
                <a:moveTo>
                  <a:pt x="522604" y="640080"/>
                </a:moveTo>
                <a:lnTo>
                  <a:pt x="209042" y="640080"/>
                </a:lnTo>
                <a:lnTo>
                  <a:pt x="126619" y="1508887"/>
                </a:lnTo>
                <a:lnTo>
                  <a:pt x="522604" y="640080"/>
                </a:lnTo>
                <a:close/>
              </a:path>
              <a:path w="1254759" h="1509395">
                <a:moveTo>
                  <a:pt x="1147572" y="0"/>
                </a:moveTo>
                <a:lnTo>
                  <a:pt x="106679" y="0"/>
                </a:lnTo>
                <a:lnTo>
                  <a:pt x="65150" y="8382"/>
                </a:lnTo>
                <a:lnTo>
                  <a:pt x="31241" y="31242"/>
                </a:lnTo>
                <a:lnTo>
                  <a:pt x="8381" y="65151"/>
                </a:lnTo>
                <a:lnTo>
                  <a:pt x="0" y="106680"/>
                </a:lnTo>
                <a:lnTo>
                  <a:pt x="0" y="533400"/>
                </a:lnTo>
                <a:lnTo>
                  <a:pt x="8382" y="574928"/>
                </a:lnTo>
                <a:lnTo>
                  <a:pt x="31242" y="608838"/>
                </a:lnTo>
                <a:lnTo>
                  <a:pt x="65150" y="631698"/>
                </a:lnTo>
                <a:lnTo>
                  <a:pt x="106679" y="640080"/>
                </a:lnTo>
                <a:lnTo>
                  <a:pt x="1147572" y="640080"/>
                </a:lnTo>
                <a:lnTo>
                  <a:pt x="1189101" y="631698"/>
                </a:lnTo>
                <a:lnTo>
                  <a:pt x="1223010" y="608838"/>
                </a:lnTo>
                <a:lnTo>
                  <a:pt x="1245870" y="574928"/>
                </a:lnTo>
                <a:lnTo>
                  <a:pt x="1254252" y="533400"/>
                </a:lnTo>
                <a:lnTo>
                  <a:pt x="1254252" y="106680"/>
                </a:lnTo>
                <a:lnTo>
                  <a:pt x="1245869" y="65151"/>
                </a:lnTo>
                <a:lnTo>
                  <a:pt x="1223009" y="31242"/>
                </a:lnTo>
                <a:lnTo>
                  <a:pt x="1189101" y="8382"/>
                </a:lnTo>
                <a:lnTo>
                  <a:pt x="1147572" y="0"/>
                </a:lnTo>
                <a:close/>
              </a:path>
            </a:pathLst>
          </a:custGeom>
          <a:solidFill>
            <a:srgbClr val="B9F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461504" y="1272539"/>
            <a:ext cx="1254760" cy="1509395"/>
          </a:xfrm>
          <a:custGeom>
            <a:avLst/>
            <a:gdLst/>
            <a:ahLst/>
            <a:cxnLst/>
            <a:rect l="l" t="t" r="r" b="b"/>
            <a:pathLst>
              <a:path w="1254759" h="1509395">
                <a:moveTo>
                  <a:pt x="0" y="106680"/>
                </a:moveTo>
                <a:lnTo>
                  <a:pt x="8381" y="65150"/>
                </a:lnTo>
                <a:lnTo>
                  <a:pt x="31241" y="31241"/>
                </a:lnTo>
                <a:lnTo>
                  <a:pt x="65150" y="8381"/>
                </a:lnTo>
                <a:lnTo>
                  <a:pt x="106679" y="0"/>
                </a:lnTo>
                <a:lnTo>
                  <a:pt x="209042" y="0"/>
                </a:lnTo>
                <a:lnTo>
                  <a:pt x="522604" y="0"/>
                </a:lnTo>
                <a:lnTo>
                  <a:pt x="1147572" y="0"/>
                </a:lnTo>
                <a:lnTo>
                  <a:pt x="1189101" y="8382"/>
                </a:lnTo>
                <a:lnTo>
                  <a:pt x="1223009" y="31242"/>
                </a:lnTo>
                <a:lnTo>
                  <a:pt x="1245869" y="65151"/>
                </a:lnTo>
                <a:lnTo>
                  <a:pt x="1254252" y="106680"/>
                </a:lnTo>
                <a:lnTo>
                  <a:pt x="1254252" y="373380"/>
                </a:lnTo>
                <a:lnTo>
                  <a:pt x="1254252" y="533400"/>
                </a:lnTo>
                <a:lnTo>
                  <a:pt x="1245870" y="574928"/>
                </a:lnTo>
                <a:lnTo>
                  <a:pt x="1223010" y="608838"/>
                </a:lnTo>
                <a:lnTo>
                  <a:pt x="1189101" y="631698"/>
                </a:lnTo>
                <a:lnTo>
                  <a:pt x="1147572" y="640080"/>
                </a:lnTo>
                <a:lnTo>
                  <a:pt x="522604" y="640080"/>
                </a:lnTo>
                <a:lnTo>
                  <a:pt x="126619" y="1508887"/>
                </a:lnTo>
                <a:lnTo>
                  <a:pt x="209042" y="640080"/>
                </a:lnTo>
                <a:lnTo>
                  <a:pt x="106679" y="640080"/>
                </a:lnTo>
                <a:lnTo>
                  <a:pt x="65150" y="631698"/>
                </a:lnTo>
                <a:lnTo>
                  <a:pt x="31242" y="608838"/>
                </a:lnTo>
                <a:lnTo>
                  <a:pt x="8382" y="574928"/>
                </a:lnTo>
                <a:lnTo>
                  <a:pt x="0" y="533400"/>
                </a:lnTo>
                <a:lnTo>
                  <a:pt x="0" y="373380"/>
                </a:lnTo>
                <a:lnTo>
                  <a:pt x="0" y="106680"/>
                </a:lnTo>
                <a:close/>
              </a:path>
            </a:pathLst>
          </a:custGeom>
          <a:ln w="12192">
            <a:solidFill>
              <a:srgbClr val="75FF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7545069" y="1393901"/>
            <a:ext cx="1089025" cy="39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 Narrow"/>
                <a:cs typeface="Arial Narrow"/>
              </a:rPr>
              <a:t>Double </a:t>
            </a:r>
            <a:r>
              <a:rPr sz="1200" b="1" dirty="0">
                <a:latin typeface="Arial Narrow"/>
                <a:cs typeface="Arial Narrow"/>
              </a:rPr>
              <a:t>Statut</a:t>
            </a:r>
            <a:r>
              <a:rPr sz="1200" b="1" spc="-55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des</a:t>
            </a:r>
            <a:endParaRPr sz="1200">
              <a:latin typeface="Arial Narrow"/>
              <a:cs typeface="Arial Narrow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latin typeface="Arial Narrow"/>
                <a:cs typeface="Arial Narrow"/>
              </a:rPr>
              <a:t>RHS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974580" y="1269491"/>
            <a:ext cx="1556385" cy="1518920"/>
          </a:xfrm>
          <a:custGeom>
            <a:avLst/>
            <a:gdLst/>
            <a:ahLst/>
            <a:cxnLst/>
            <a:rect l="l" t="t" r="r" b="b"/>
            <a:pathLst>
              <a:path w="1556384" h="1518920">
                <a:moveTo>
                  <a:pt x="648335" y="731520"/>
                </a:moveTo>
                <a:lnTo>
                  <a:pt x="259334" y="731520"/>
                </a:lnTo>
                <a:lnTo>
                  <a:pt x="20574" y="1518412"/>
                </a:lnTo>
                <a:lnTo>
                  <a:pt x="648335" y="731520"/>
                </a:lnTo>
                <a:close/>
              </a:path>
              <a:path w="1556384" h="1518920">
                <a:moveTo>
                  <a:pt x="1434084" y="0"/>
                </a:moveTo>
                <a:lnTo>
                  <a:pt x="121920" y="0"/>
                </a:lnTo>
                <a:lnTo>
                  <a:pt x="74473" y="9584"/>
                </a:lnTo>
                <a:lnTo>
                  <a:pt x="35718" y="35718"/>
                </a:lnTo>
                <a:lnTo>
                  <a:pt x="9584" y="74473"/>
                </a:lnTo>
                <a:lnTo>
                  <a:pt x="0" y="121920"/>
                </a:lnTo>
                <a:lnTo>
                  <a:pt x="0" y="609600"/>
                </a:lnTo>
                <a:lnTo>
                  <a:pt x="9584" y="657046"/>
                </a:lnTo>
                <a:lnTo>
                  <a:pt x="35718" y="695801"/>
                </a:lnTo>
                <a:lnTo>
                  <a:pt x="74473" y="721935"/>
                </a:lnTo>
                <a:lnTo>
                  <a:pt x="121920" y="731520"/>
                </a:lnTo>
                <a:lnTo>
                  <a:pt x="1434084" y="731520"/>
                </a:lnTo>
                <a:lnTo>
                  <a:pt x="1481530" y="721935"/>
                </a:lnTo>
                <a:lnTo>
                  <a:pt x="1520285" y="695801"/>
                </a:lnTo>
                <a:lnTo>
                  <a:pt x="1546419" y="657046"/>
                </a:lnTo>
                <a:lnTo>
                  <a:pt x="1556003" y="609600"/>
                </a:lnTo>
                <a:lnTo>
                  <a:pt x="1556003" y="121920"/>
                </a:lnTo>
                <a:lnTo>
                  <a:pt x="1546419" y="74473"/>
                </a:lnTo>
                <a:lnTo>
                  <a:pt x="1520285" y="35718"/>
                </a:lnTo>
                <a:lnTo>
                  <a:pt x="1481530" y="9584"/>
                </a:lnTo>
                <a:lnTo>
                  <a:pt x="1434084" y="0"/>
                </a:lnTo>
                <a:close/>
              </a:path>
            </a:pathLst>
          </a:custGeom>
          <a:solidFill>
            <a:srgbClr val="B9F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974580" y="1269491"/>
            <a:ext cx="1556385" cy="1518920"/>
          </a:xfrm>
          <a:custGeom>
            <a:avLst/>
            <a:gdLst/>
            <a:ahLst/>
            <a:cxnLst/>
            <a:rect l="l" t="t" r="r" b="b"/>
            <a:pathLst>
              <a:path w="1556384" h="1518920">
                <a:moveTo>
                  <a:pt x="0" y="121920"/>
                </a:moveTo>
                <a:lnTo>
                  <a:pt x="9584" y="74473"/>
                </a:lnTo>
                <a:lnTo>
                  <a:pt x="35718" y="35718"/>
                </a:lnTo>
                <a:lnTo>
                  <a:pt x="74473" y="9584"/>
                </a:lnTo>
                <a:lnTo>
                  <a:pt x="121920" y="0"/>
                </a:lnTo>
                <a:lnTo>
                  <a:pt x="259334" y="0"/>
                </a:lnTo>
                <a:lnTo>
                  <a:pt x="648335" y="0"/>
                </a:lnTo>
                <a:lnTo>
                  <a:pt x="1434084" y="0"/>
                </a:lnTo>
                <a:lnTo>
                  <a:pt x="1481530" y="9584"/>
                </a:lnTo>
                <a:lnTo>
                  <a:pt x="1520285" y="35718"/>
                </a:lnTo>
                <a:lnTo>
                  <a:pt x="1546419" y="74473"/>
                </a:lnTo>
                <a:lnTo>
                  <a:pt x="1556003" y="121920"/>
                </a:lnTo>
                <a:lnTo>
                  <a:pt x="1556003" y="426720"/>
                </a:lnTo>
                <a:lnTo>
                  <a:pt x="1556003" y="609600"/>
                </a:lnTo>
                <a:lnTo>
                  <a:pt x="1546419" y="657046"/>
                </a:lnTo>
                <a:lnTo>
                  <a:pt x="1520285" y="695801"/>
                </a:lnTo>
                <a:lnTo>
                  <a:pt x="1481530" y="721935"/>
                </a:lnTo>
                <a:lnTo>
                  <a:pt x="1434084" y="731520"/>
                </a:lnTo>
                <a:lnTo>
                  <a:pt x="648335" y="731520"/>
                </a:lnTo>
                <a:lnTo>
                  <a:pt x="20574" y="1518412"/>
                </a:lnTo>
                <a:lnTo>
                  <a:pt x="259334" y="731520"/>
                </a:lnTo>
                <a:lnTo>
                  <a:pt x="121920" y="731520"/>
                </a:lnTo>
                <a:lnTo>
                  <a:pt x="74473" y="721935"/>
                </a:lnTo>
                <a:lnTo>
                  <a:pt x="35718" y="695801"/>
                </a:lnTo>
                <a:lnTo>
                  <a:pt x="9584" y="657046"/>
                </a:lnTo>
                <a:lnTo>
                  <a:pt x="0" y="609600"/>
                </a:lnTo>
                <a:lnTo>
                  <a:pt x="0" y="426720"/>
                </a:lnTo>
                <a:lnTo>
                  <a:pt x="0" y="121920"/>
                </a:lnTo>
                <a:close/>
              </a:path>
            </a:pathLst>
          </a:custGeom>
          <a:ln w="12192">
            <a:solidFill>
              <a:srgbClr val="75FF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0169779" y="1345819"/>
            <a:ext cx="1168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 Narrow"/>
                <a:cs typeface="Arial Narrow"/>
              </a:rPr>
              <a:t>Charte Nationale</a:t>
            </a:r>
            <a:r>
              <a:rPr sz="1200" b="1" spc="-90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et  </a:t>
            </a:r>
            <a:r>
              <a:rPr sz="1200" b="1" spc="-5" dirty="0">
                <a:latin typeface="Arial Narrow"/>
                <a:cs typeface="Arial Narrow"/>
              </a:rPr>
              <a:t>Conseil </a:t>
            </a:r>
            <a:r>
              <a:rPr sz="1200" b="1" dirty="0">
                <a:latin typeface="Arial Narrow"/>
                <a:cs typeface="Arial Narrow"/>
              </a:rPr>
              <a:t>National  </a:t>
            </a:r>
            <a:r>
              <a:rPr sz="1200" b="1" spc="-5" dirty="0">
                <a:latin typeface="Arial Narrow"/>
                <a:cs typeface="Arial Narrow"/>
              </a:rPr>
              <a:t>Consultatif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844796" y="1274063"/>
            <a:ext cx="1447165" cy="1517650"/>
          </a:xfrm>
          <a:custGeom>
            <a:avLst/>
            <a:gdLst/>
            <a:ahLst/>
            <a:cxnLst/>
            <a:rect l="l" t="t" r="r" b="b"/>
            <a:pathLst>
              <a:path w="1447164" h="1517650">
                <a:moveTo>
                  <a:pt x="1022350" y="638556"/>
                </a:moveTo>
                <a:lnTo>
                  <a:pt x="715644" y="638556"/>
                </a:lnTo>
                <a:lnTo>
                  <a:pt x="1446911" y="1517396"/>
                </a:lnTo>
                <a:lnTo>
                  <a:pt x="1022350" y="638556"/>
                </a:lnTo>
                <a:close/>
              </a:path>
              <a:path w="1447164" h="1517650">
                <a:moveTo>
                  <a:pt x="1120393" y="0"/>
                </a:moveTo>
                <a:lnTo>
                  <a:pt x="106425" y="0"/>
                </a:lnTo>
                <a:lnTo>
                  <a:pt x="64990" y="8360"/>
                </a:lnTo>
                <a:lnTo>
                  <a:pt x="31162" y="31162"/>
                </a:lnTo>
                <a:lnTo>
                  <a:pt x="8360" y="64990"/>
                </a:lnTo>
                <a:lnTo>
                  <a:pt x="0" y="106425"/>
                </a:lnTo>
                <a:lnTo>
                  <a:pt x="0" y="532130"/>
                </a:lnTo>
                <a:lnTo>
                  <a:pt x="8360" y="573565"/>
                </a:lnTo>
                <a:lnTo>
                  <a:pt x="31162" y="607393"/>
                </a:lnTo>
                <a:lnTo>
                  <a:pt x="64990" y="630195"/>
                </a:lnTo>
                <a:lnTo>
                  <a:pt x="106425" y="638556"/>
                </a:lnTo>
                <a:lnTo>
                  <a:pt x="1120393" y="638556"/>
                </a:lnTo>
                <a:lnTo>
                  <a:pt x="1161829" y="630195"/>
                </a:lnTo>
                <a:lnTo>
                  <a:pt x="1195657" y="607393"/>
                </a:lnTo>
                <a:lnTo>
                  <a:pt x="1218459" y="573565"/>
                </a:lnTo>
                <a:lnTo>
                  <a:pt x="1226819" y="532130"/>
                </a:lnTo>
                <a:lnTo>
                  <a:pt x="1226819" y="106425"/>
                </a:lnTo>
                <a:lnTo>
                  <a:pt x="1218459" y="64990"/>
                </a:lnTo>
                <a:lnTo>
                  <a:pt x="1195657" y="31162"/>
                </a:lnTo>
                <a:lnTo>
                  <a:pt x="1161829" y="8360"/>
                </a:lnTo>
                <a:lnTo>
                  <a:pt x="1120393" y="0"/>
                </a:lnTo>
                <a:close/>
              </a:path>
            </a:pathLst>
          </a:custGeom>
          <a:solidFill>
            <a:srgbClr val="B9F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844796" y="1274063"/>
            <a:ext cx="1447165" cy="1517650"/>
          </a:xfrm>
          <a:custGeom>
            <a:avLst/>
            <a:gdLst/>
            <a:ahLst/>
            <a:cxnLst/>
            <a:rect l="l" t="t" r="r" b="b"/>
            <a:pathLst>
              <a:path w="1447164" h="1517650">
                <a:moveTo>
                  <a:pt x="0" y="106425"/>
                </a:moveTo>
                <a:lnTo>
                  <a:pt x="8360" y="64990"/>
                </a:lnTo>
                <a:lnTo>
                  <a:pt x="31162" y="31162"/>
                </a:lnTo>
                <a:lnTo>
                  <a:pt x="64990" y="8360"/>
                </a:lnTo>
                <a:lnTo>
                  <a:pt x="106425" y="0"/>
                </a:lnTo>
                <a:lnTo>
                  <a:pt x="715644" y="0"/>
                </a:lnTo>
                <a:lnTo>
                  <a:pt x="1022350" y="0"/>
                </a:lnTo>
                <a:lnTo>
                  <a:pt x="1120393" y="0"/>
                </a:lnTo>
                <a:lnTo>
                  <a:pt x="1161829" y="8360"/>
                </a:lnTo>
                <a:lnTo>
                  <a:pt x="1195657" y="31162"/>
                </a:lnTo>
                <a:lnTo>
                  <a:pt x="1218459" y="64990"/>
                </a:lnTo>
                <a:lnTo>
                  <a:pt x="1226819" y="106425"/>
                </a:lnTo>
                <a:lnTo>
                  <a:pt x="1226819" y="372490"/>
                </a:lnTo>
                <a:lnTo>
                  <a:pt x="1226819" y="532130"/>
                </a:lnTo>
                <a:lnTo>
                  <a:pt x="1218459" y="573565"/>
                </a:lnTo>
                <a:lnTo>
                  <a:pt x="1195657" y="607393"/>
                </a:lnTo>
                <a:lnTo>
                  <a:pt x="1161829" y="630195"/>
                </a:lnTo>
                <a:lnTo>
                  <a:pt x="1120393" y="638556"/>
                </a:lnTo>
                <a:lnTo>
                  <a:pt x="1022350" y="638556"/>
                </a:lnTo>
                <a:lnTo>
                  <a:pt x="1446911" y="1517396"/>
                </a:lnTo>
                <a:lnTo>
                  <a:pt x="715644" y="638556"/>
                </a:lnTo>
                <a:lnTo>
                  <a:pt x="106425" y="638556"/>
                </a:lnTo>
                <a:lnTo>
                  <a:pt x="64990" y="630195"/>
                </a:lnTo>
                <a:lnTo>
                  <a:pt x="31162" y="607393"/>
                </a:lnTo>
                <a:lnTo>
                  <a:pt x="8360" y="573565"/>
                </a:lnTo>
                <a:lnTo>
                  <a:pt x="0" y="532130"/>
                </a:lnTo>
                <a:lnTo>
                  <a:pt x="0" y="372490"/>
                </a:lnTo>
                <a:lnTo>
                  <a:pt x="0" y="106425"/>
                </a:lnTo>
                <a:close/>
              </a:path>
            </a:pathLst>
          </a:custGeom>
          <a:ln w="12192">
            <a:solidFill>
              <a:srgbClr val="75FF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046726" y="1394840"/>
            <a:ext cx="82423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 Narrow"/>
                <a:cs typeface="Arial Narrow"/>
              </a:rPr>
              <a:t>Système</a:t>
            </a:r>
            <a:endParaRPr sz="1200">
              <a:latin typeface="Arial Narrow"/>
              <a:cs typeface="Arial Narrow"/>
            </a:endParaRPr>
          </a:p>
          <a:p>
            <a:pPr algn="ctr">
              <a:lnSpc>
                <a:spcPct val="100000"/>
              </a:lnSpc>
            </a:pPr>
            <a:r>
              <a:rPr sz="1200" b="1" spc="-5" dirty="0">
                <a:latin typeface="Arial Narrow"/>
                <a:cs typeface="Arial Narrow"/>
              </a:rPr>
              <a:t>d’information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946647" y="3219069"/>
            <a:ext cx="1795780" cy="1795145"/>
          </a:xfrm>
          <a:custGeom>
            <a:avLst/>
            <a:gdLst/>
            <a:ahLst/>
            <a:cxnLst/>
            <a:rect l="l" t="t" r="r" b="b"/>
            <a:pathLst>
              <a:path w="1795779" h="1795145">
                <a:moveTo>
                  <a:pt x="1673352" y="1063370"/>
                </a:moveTo>
                <a:lnTo>
                  <a:pt x="121919" y="1063370"/>
                </a:lnTo>
                <a:lnTo>
                  <a:pt x="74473" y="1072955"/>
                </a:lnTo>
                <a:lnTo>
                  <a:pt x="35718" y="1099089"/>
                </a:lnTo>
                <a:lnTo>
                  <a:pt x="9584" y="1137844"/>
                </a:lnTo>
                <a:lnTo>
                  <a:pt x="0" y="1185290"/>
                </a:lnTo>
                <a:lnTo>
                  <a:pt x="0" y="1672970"/>
                </a:lnTo>
                <a:lnTo>
                  <a:pt x="9584" y="1720417"/>
                </a:lnTo>
                <a:lnTo>
                  <a:pt x="35718" y="1759172"/>
                </a:lnTo>
                <a:lnTo>
                  <a:pt x="74473" y="1785306"/>
                </a:lnTo>
                <a:lnTo>
                  <a:pt x="121919" y="1794890"/>
                </a:lnTo>
                <a:lnTo>
                  <a:pt x="1673352" y="1794890"/>
                </a:lnTo>
                <a:lnTo>
                  <a:pt x="1720798" y="1785306"/>
                </a:lnTo>
                <a:lnTo>
                  <a:pt x="1759553" y="1759172"/>
                </a:lnTo>
                <a:lnTo>
                  <a:pt x="1785687" y="1720417"/>
                </a:lnTo>
                <a:lnTo>
                  <a:pt x="1795272" y="1672970"/>
                </a:lnTo>
                <a:lnTo>
                  <a:pt x="1795272" y="1185290"/>
                </a:lnTo>
                <a:lnTo>
                  <a:pt x="1785687" y="1137844"/>
                </a:lnTo>
                <a:lnTo>
                  <a:pt x="1759553" y="1099089"/>
                </a:lnTo>
                <a:lnTo>
                  <a:pt x="1720798" y="1072955"/>
                </a:lnTo>
                <a:lnTo>
                  <a:pt x="1673352" y="1063370"/>
                </a:lnTo>
                <a:close/>
              </a:path>
              <a:path w="1795779" h="1795145">
                <a:moveTo>
                  <a:pt x="59436" y="0"/>
                </a:moveTo>
                <a:lnTo>
                  <a:pt x="299212" y="1063370"/>
                </a:lnTo>
                <a:lnTo>
                  <a:pt x="748029" y="1063370"/>
                </a:lnTo>
                <a:lnTo>
                  <a:pt x="59436" y="0"/>
                </a:lnTo>
                <a:close/>
              </a:path>
            </a:pathLst>
          </a:custGeom>
          <a:solidFill>
            <a:srgbClr val="90C1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46647" y="3219069"/>
            <a:ext cx="1795780" cy="1795145"/>
          </a:xfrm>
          <a:custGeom>
            <a:avLst/>
            <a:gdLst/>
            <a:ahLst/>
            <a:cxnLst/>
            <a:rect l="l" t="t" r="r" b="b"/>
            <a:pathLst>
              <a:path w="1795779" h="1795145">
                <a:moveTo>
                  <a:pt x="0" y="1185290"/>
                </a:moveTo>
                <a:lnTo>
                  <a:pt x="9584" y="1137844"/>
                </a:lnTo>
                <a:lnTo>
                  <a:pt x="35718" y="1099089"/>
                </a:lnTo>
                <a:lnTo>
                  <a:pt x="74473" y="1072955"/>
                </a:lnTo>
                <a:lnTo>
                  <a:pt x="121919" y="1063370"/>
                </a:lnTo>
                <a:lnTo>
                  <a:pt x="299212" y="1063370"/>
                </a:lnTo>
                <a:lnTo>
                  <a:pt x="59436" y="0"/>
                </a:lnTo>
                <a:lnTo>
                  <a:pt x="748029" y="1063370"/>
                </a:lnTo>
                <a:lnTo>
                  <a:pt x="1673352" y="1063370"/>
                </a:lnTo>
                <a:lnTo>
                  <a:pt x="1720798" y="1072955"/>
                </a:lnTo>
                <a:lnTo>
                  <a:pt x="1759553" y="1099089"/>
                </a:lnTo>
                <a:lnTo>
                  <a:pt x="1785687" y="1137844"/>
                </a:lnTo>
                <a:lnTo>
                  <a:pt x="1795272" y="1185290"/>
                </a:lnTo>
                <a:lnTo>
                  <a:pt x="1795272" y="1368170"/>
                </a:lnTo>
                <a:lnTo>
                  <a:pt x="1795272" y="1672970"/>
                </a:lnTo>
                <a:lnTo>
                  <a:pt x="1785687" y="1720417"/>
                </a:lnTo>
                <a:lnTo>
                  <a:pt x="1759553" y="1759172"/>
                </a:lnTo>
                <a:lnTo>
                  <a:pt x="1720798" y="1785306"/>
                </a:lnTo>
                <a:lnTo>
                  <a:pt x="1673352" y="1794890"/>
                </a:lnTo>
                <a:lnTo>
                  <a:pt x="748029" y="1794890"/>
                </a:lnTo>
                <a:lnTo>
                  <a:pt x="299212" y="1794890"/>
                </a:lnTo>
                <a:lnTo>
                  <a:pt x="121919" y="1794890"/>
                </a:lnTo>
                <a:lnTo>
                  <a:pt x="74473" y="1785306"/>
                </a:lnTo>
                <a:lnTo>
                  <a:pt x="35718" y="1759172"/>
                </a:lnTo>
                <a:lnTo>
                  <a:pt x="9584" y="1720417"/>
                </a:lnTo>
                <a:lnTo>
                  <a:pt x="0" y="1672970"/>
                </a:lnTo>
                <a:lnTo>
                  <a:pt x="0" y="1368170"/>
                </a:lnTo>
                <a:lnTo>
                  <a:pt x="0" y="1185290"/>
                </a:lnTo>
                <a:close/>
              </a:path>
            </a:pathLst>
          </a:custGeom>
          <a:ln w="12192">
            <a:solidFill>
              <a:srgbClr val="354D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6243320" y="4450460"/>
            <a:ext cx="1201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345" marR="5080" indent="-8128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 Narrow"/>
                <a:cs typeface="Arial Narrow"/>
              </a:rPr>
              <a:t>Modernisation </a:t>
            </a:r>
            <a:r>
              <a:rPr sz="1200" b="1" dirty="0">
                <a:latin typeface="Arial Narrow"/>
                <a:cs typeface="Arial Narrow"/>
              </a:rPr>
              <a:t>de</a:t>
            </a:r>
            <a:r>
              <a:rPr sz="1200" b="1" spc="-35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la  Gestion des</a:t>
            </a:r>
            <a:r>
              <a:rPr sz="1200" b="1" spc="-60" dirty="0">
                <a:latin typeface="Arial Narrow"/>
                <a:cs typeface="Arial Narrow"/>
              </a:rPr>
              <a:t> </a:t>
            </a:r>
            <a:r>
              <a:rPr sz="1200" b="1" dirty="0">
                <a:latin typeface="Arial Narrow"/>
                <a:cs typeface="Arial Narrow"/>
              </a:rPr>
              <a:t>RHS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8656319" y="1269491"/>
            <a:ext cx="1240790" cy="1511300"/>
          </a:xfrm>
          <a:custGeom>
            <a:avLst/>
            <a:gdLst/>
            <a:ahLst/>
            <a:cxnLst/>
            <a:rect l="l" t="t" r="r" b="b"/>
            <a:pathLst>
              <a:path w="1240790" h="1511300">
                <a:moveTo>
                  <a:pt x="596900" y="643128"/>
                </a:moveTo>
                <a:lnTo>
                  <a:pt x="321055" y="643128"/>
                </a:lnTo>
                <a:lnTo>
                  <a:pt x="0" y="1511300"/>
                </a:lnTo>
                <a:lnTo>
                  <a:pt x="596900" y="643128"/>
                </a:lnTo>
                <a:close/>
              </a:path>
              <a:path w="1240790" h="1511300">
                <a:moveTo>
                  <a:pt x="1133348" y="0"/>
                </a:moveTo>
                <a:lnTo>
                  <a:pt x="244348" y="0"/>
                </a:lnTo>
                <a:lnTo>
                  <a:pt x="202632" y="8425"/>
                </a:lnTo>
                <a:lnTo>
                  <a:pt x="168560" y="31400"/>
                </a:lnTo>
                <a:lnTo>
                  <a:pt x="145585" y="65472"/>
                </a:lnTo>
                <a:lnTo>
                  <a:pt x="137159" y="107187"/>
                </a:lnTo>
                <a:lnTo>
                  <a:pt x="137159" y="535940"/>
                </a:lnTo>
                <a:lnTo>
                  <a:pt x="145585" y="577655"/>
                </a:lnTo>
                <a:lnTo>
                  <a:pt x="168560" y="611727"/>
                </a:lnTo>
                <a:lnTo>
                  <a:pt x="202632" y="634702"/>
                </a:lnTo>
                <a:lnTo>
                  <a:pt x="244348" y="643128"/>
                </a:lnTo>
                <a:lnTo>
                  <a:pt x="1133348" y="643128"/>
                </a:lnTo>
                <a:lnTo>
                  <a:pt x="1175063" y="634702"/>
                </a:lnTo>
                <a:lnTo>
                  <a:pt x="1209135" y="611727"/>
                </a:lnTo>
                <a:lnTo>
                  <a:pt x="1232110" y="577655"/>
                </a:lnTo>
                <a:lnTo>
                  <a:pt x="1240535" y="535940"/>
                </a:lnTo>
                <a:lnTo>
                  <a:pt x="1240535" y="107187"/>
                </a:lnTo>
                <a:lnTo>
                  <a:pt x="1232110" y="65472"/>
                </a:lnTo>
                <a:lnTo>
                  <a:pt x="1209135" y="31400"/>
                </a:lnTo>
                <a:lnTo>
                  <a:pt x="1175063" y="8425"/>
                </a:lnTo>
                <a:lnTo>
                  <a:pt x="1133348" y="0"/>
                </a:lnTo>
                <a:close/>
              </a:path>
            </a:pathLst>
          </a:custGeom>
          <a:solidFill>
            <a:srgbClr val="B9F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656319" y="1269491"/>
            <a:ext cx="1240790" cy="1511300"/>
          </a:xfrm>
          <a:custGeom>
            <a:avLst/>
            <a:gdLst/>
            <a:ahLst/>
            <a:cxnLst/>
            <a:rect l="l" t="t" r="r" b="b"/>
            <a:pathLst>
              <a:path w="1240790" h="1511300">
                <a:moveTo>
                  <a:pt x="137159" y="107187"/>
                </a:moveTo>
                <a:lnTo>
                  <a:pt x="145585" y="65472"/>
                </a:lnTo>
                <a:lnTo>
                  <a:pt x="168560" y="31400"/>
                </a:lnTo>
                <a:lnTo>
                  <a:pt x="202632" y="8425"/>
                </a:lnTo>
                <a:lnTo>
                  <a:pt x="244348" y="0"/>
                </a:lnTo>
                <a:lnTo>
                  <a:pt x="321055" y="0"/>
                </a:lnTo>
                <a:lnTo>
                  <a:pt x="596900" y="0"/>
                </a:lnTo>
                <a:lnTo>
                  <a:pt x="1133348" y="0"/>
                </a:lnTo>
                <a:lnTo>
                  <a:pt x="1175063" y="8425"/>
                </a:lnTo>
                <a:lnTo>
                  <a:pt x="1209135" y="31400"/>
                </a:lnTo>
                <a:lnTo>
                  <a:pt x="1232110" y="65472"/>
                </a:lnTo>
                <a:lnTo>
                  <a:pt x="1240535" y="107187"/>
                </a:lnTo>
                <a:lnTo>
                  <a:pt x="1240535" y="375158"/>
                </a:lnTo>
                <a:lnTo>
                  <a:pt x="1240535" y="535940"/>
                </a:lnTo>
                <a:lnTo>
                  <a:pt x="1232110" y="577655"/>
                </a:lnTo>
                <a:lnTo>
                  <a:pt x="1209135" y="611727"/>
                </a:lnTo>
                <a:lnTo>
                  <a:pt x="1175063" y="634702"/>
                </a:lnTo>
                <a:lnTo>
                  <a:pt x="1133348" y="643128"/>
                </a:lnTo>
                <a:lnTo>
                  <a:pt x="596900" y="643128"/>
                </a:lnTo>
                <a:lnTo>
                  <a:pt x="0" y="1511300"/>
                </a:lnTo>
                <a:lnTo>
                  <a:pt x="321055" y="643128"/>
                </a:lnTo>
                <a:lnTo>
                  <a:pt x="244348" y="643128"/>
                </a:lnTo>
                <a:lnTo>
                  <a:pt x="202632" y="634702"/>
                </a:lnTo>
                <a:lnTo>
                  <a:pt x="168560" y="611727"/>
                </a:lnTo>
                <a:lnTo>
                  <a:pt x="145585" y="577655"/>
                </a:lnTo>
                <a:lnTo>
                  <a:pt x="137159" y="535940"/>
                </a:lnTo>
                <a:lnTo>
                  <a:pt x="137159" y="375158"/>
                </a:lnTo>
                <a:lnTo>
                  <a:pt x="137159" y="107187"/>
                </a:lnTo>
                <a:close/>
              </a:path>
            </a:pathLst>
          </a:custGeom>
          <a:ln w="12192">
            <a:solidFill>
              <a:srgbClr val="75FF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9010904" y="1392428"/>
            <a:ext cx="671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 Narrow"/>
                <a:cs typeface="Arial Narrow"/>
              </a:rPr>
              <a:t>ARS  GHR </a:t>
            </a:r>
            <a:r>
              <a:rPr sz="1200" b="1" dirty="0">
                <a:latin typeface="Arial Narrow"/>
                <a:cs typeface="Arial Narrow"/>
              </a:rPr>
              <a:t>/</a:t>
            </a:r>
            <a:r>
              <a:rPr sz="1200" b="1" spc="-90" dirty="0">
                <a:latin typeface="Arial Narrow"/>
                <a:cs typeface="Arial Narrow"/>
              </a:rPr>
              <a:t> </a:t>
            </a:r>
            <a:r>
              <a:rPr sz="1200" b="1" spc="-5" dirty="0">
                <a:latin typeface="Arial Narrow"/>
                <a:cs typeface="Arial Narrow"/>
              </a:rPr>
              <a:t>GHT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4736591" y="3398646"/>
            <a:ext cx="1386840" cy="2427605"/>
          </a:xfrm>
          <a:custGeom>
            <a:avLst/>
            <a:gdLst/>
            <a:ahLst/>
            <a:cxnLst/>
            <a:rect l="l" t="t" r="r" b="b"/>
            <a:pathLst>
              <a:path w="1386839" h="2427604">
                <a:moveTo>
                  <a:pt x="1265174" y="1697608"/>
                </a:moveTo>
                <a:lnTo>
                  <a:pt x="121666" y="1697608"/>
                </a:lnTo>
                <a:lnTo>
                  <a:pt x="74312" y="1707171"/>
                </a:lnTo>
                <a:lnTo>
                  <a:pt x="35639" y="1733248"/>
                </a:lnTo>
                <a:lnTo>
                  <a:pt x="9562" y="1771921"/>
                </a:lnTo>
                <a:lnTo>
                  <a:pt x="0" y="1819275"/>
                </a:lnTo>
                <a:lnTo>
                  <a:pt x="0" y="2305939"/>
                </a:lnTo>
                <a:lnTo>
                  <a:pt x="9562" y="2353297"/>
                </a:lnTo>
                <a:lnTo>
                  <a:pt x="35639" y="2391970"/>
                </a:lnTo>
                <a:lnTo>
                  <a:pt x="74312" y="2418044"/>
                </a:lnTo>
                <a:lnTo>
                  <a:pt x="121666" y="2427604"/>
                </a:lnTo>
                <a:lnTo>
                  <a:pt x="1265174" y="2427604"/>
                </a:lnTo>
                <a:lnTo>
                  <a:pt x="1312527" y="2418044"/>
                </a:lnTo>
                <a:lnTo>
                  <a:pt x="1351200" y="2391970"/>
                </a:lnTo>
                <a:lnTo>
                  <a:pt x="1377277" y="2353297"/>
                </a:lnTo>
                <a:lnTo>
                  <a:pt x="1386840" y="2305939"/>
                </a:lnTo>
                <a:lnTo>
                  <a:pt x="1386840" y="1819275"/>
                </a:lnTo>
                <a:lnTo>
                  <a:pt x="1377277" y="1771921"/>
                </a:lnTo>
                <a:lnTo>
                  <a:pt x="1351200" y="1733248"/>
                </a:lnTo>
                <a:lnTo>
                  <a:pt x="1312527" y="1707171"/>
                </a:lnTo>
                <a:lnTo>
                  <a:pt x="1265174" y="1697608"/>
                </a:lnTo>
                <a:close/>
              </a:path>
              <a:path w="1386839" h="2427604">
                <a:moveTo>
                  <a:pt x="860806" y="0"/>
                </a:moveTo>
                <a:lnTo>
                  <a:pt x="808990" y="1697608"/>
                </a:lnTo>
                <a:lnTo>
                  <a:pt x="1155700" y="1697608"/>
                </a:lnTo>
                <a:lnTo>
                  <a:pt x="860806" y="0"/>
                </a:lnTo>
                <a:close/>
              </a:path>
            </a:pathLst>
          </a:custGeom>
          <a:solidFill>
            <a:srgbClr val="90C1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6591" y="3398646"/>
            <a:ext cx="1386840" cy="2427605"/>
          </a:xfrm>
          <a:custGeom>
            <a:avLst/>
            <a:gdLst/>
            <a:ahLst/>
            <a:cxnLst/>
            <a:rect l="l" t="t" r="r" b="b"/>
            <a:pathLst>
              <a:path w="1386839" h="2427604">
                <a:moveTo>
                  <a:pt x="0" y="1819275"/>
                </a:moveTo>
                <a:lnTo>
                  <a:pt x="9562" y="1771921"/>
                </a:lnTo>
                <a:lnTo>
                  <a:pt x="35639" y="1733248"/>
                </a:lnTo>
                <a:lnTo>
                  <a:pt x="74312" y="1707171"/>
                </a:lnTo>
                <a:lnTo>
                  <a:pt x="121666" y="1697608"/>
                </a:lnTo>
                <a:lnTo>
                  <a:pt x="808990" y="1697608"/>
                </a:lnTo>
                <a:lnTo>
                  <a:pt x="860806" y="0"/>
                </a:lnTo>
                <a:lnTo>
                  <a:pt x="1155700" y="1697608"/>
                </a:lnTo>
                <a:lnTo>
                  <a:pt x="1265174" y="1697608"/>
                </a:lnTo>
                <a:lnTo>
                  <a:pt x="1312527" y="1707171"/>
                </a:lnTo>
                <a:lnTo>
                  <a:pt x="1351200" y="1733248"/>
                </a:lnTo>
                <a:lnTo>
                  <a:pt x="1377277" y="1771921"/>
                </a:lnTo>
                <a:lnTo>
                  <a:pt x="1386840" y="1819275"/>
                </a:lnTo>
                <a:lnTo>
                  <a:pt x="1386840" y="2001774"/>
                </a:lnTo>
                <a:lnTo>
                  <a:pt x="1386840" y="2305939"/>
                </a:lnTo>
                <a:lnTo>
                  <a:pt x="1377277" y="2353297"/>
                </a:lnTo>
                <a:lnTo>
                  <a:pt x="1351200" y="2391970"/>
                </a:lnTo>
                <a:lnTo>
                  <a:pt x="1312527" y="2418044"/>
                </a:lnTo>
                <a:lnTo>
                  <a:pt x="1265174" y="2427604"/>
                </a:lnTo>
                <a:lnTo>
                  <a:pt x="1155700" y="2427604"/>
                </a:lnTo>
                <a:lnTo>
                  <a:pt x="808990" y="2427604"/>
                </a:lnTo>
                <a:lnTo>
                  <a:pt x="121666" y="2427604"/>
                </a:lnTo>
                <a:lnTo>
                  <a:pt x="74312" y="2418044"/>
                </a:lnTo>
                <a:lnTo>
                  <a:pt x="35639" y="2391970"/>
                </a:lnTo>
                <a:lnTo>
                  <a:pt x="9562" y="2353297"/>
                </a:lnTo>
                <a:lnTo>
                  <a:pt x="0" y="2305939"/>
                </a:lnTo>
                <a:lnTo>
                  <a:pt x="0" y="2001774"/>
                </a:lnTo>
                <a:lnTo>
                  <a:pt x="0" y="1819275"/>
                </a:lnTo>
                <a:close/>
              </a:path>
            </a:pathLst>
          </a:custGeom>
          <a:ln w="12191">
            <a:solidFill>
              <a:srgbClr val="354D1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5291709" y="5355463"/>
            <a:ext cx="276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 Narrow"/>
                <a:cs typeface="Arial Narrow"/>
              </a:rPr>
              <a:t>PPP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2518410" y="4021073"/>
            <a:ext cx="5400040" cy="1892935"/>
          </a:xfrm>
          <a:custGeom>
            <a:avLst/>
            <a:gdLst/>
            <a:ahLst/>
            <a:cxnLst/>
            <a:rect l="l" t="t" r="r" b="b"/>
            <a:pathLst>
              <a:path w="5400040" h="1892935">
                <a:moveTo>
                  <a:pt x="0" y="946403"/>
                </a:moveTo>
                <a:lnTo>
                  <a:pt x="3406" y="898442"/>
                </a:lnTo>
                <a:lnTo>
                  <a:pt x="13517" y="851100"/>
                </a:lnTo>
                <a:lnTo>
                  <a:pt x="30170" y="804434"/>
                </a:lnTo>
                <a:lnTo>
                  <a:pt x="53204" y="758502"/>
                </a:lnTo>
                <a:lnTo>
                  <a:pt x="82456" y="713358"/>
                </a:lnTo>
                <a:lnTo>
                  <a:pt x="117766" y="669062"/>
                </a:lnTo>
                <a:lnTo>
                  <a:pt x="158970" y="625668"/>
                </a:lnTo>
                <a:lnTo>
                  <a:pt x="205907" y="583234"/>
                </a:lnTo>
                <a:lnTo>
                  <a:pt x="258414" y="541817"/>
                </a:lnTo>
                <a:lnTo>
                  <a:pt x="316331" y="501473"/>
                </a:lnTo>
                <a:lnTo>
                  <a:pt x="379495" y="462259"/>
                </a:lnTo>
                <a:lnTo>
                  <a:pt x="412993" y="443094"/>
                </a:lnTo>
                <a:lnTo>
                  <a:pt x="447743" y="424232"/>
                </a:lnTo>
                <a:lnTo>
                  <a:pt x="483724" y="405682"/>
                </a:lnTo>
                <a:lnTo>
                  <a:pt x="520915" y="387449"/>
                </a:lnTo>
                <a:lnTo>
                  <a:pt x="559296" y="369541"/>
                </a:lnTo>
                <a:lnTo>
                  <a:pt x="598848" y="351966"/>
                </a:lnTo>
                <a:lnTo>
                  <a:pt x="639549" y="334730"/>
                </a:lnTo>
                <a:lnTo>
                  <a:pt x="681379" y="317840"/>
                </a:lnTo>
                <a:lnTo>
                  <a:pt x="724319" y="301303"/>
                </a:lnTo>
                <a:lnTo>
                  <a:pt x="768348" y="285128"/>
                </a:lnTo>
                <a:lnTo>
                  <a:pt x="813446" y="269319"/>
                </a:lnTo>
                <a:lnTo>
                  <a:pt x="859593" y="253886"/>
                </a:lnTo>
                <a:lnTo>
                  <a:pt x="906767" y="238834"/>
                </a:lnTo>
                <a:lnTo>
                  <a:pt x="954950" y="224171"/>
                </a:lnTo>
                <a:lnTo>
                  <a:pt x="1004121" y="209904"/>
                </a:lnTo>
                <a:lnTo>
                  <a:pt x="1054259" y="196040"/>
                </a:lnTo>
                <a:lnTo>
                  <a:pt x="1105345" y="182587"/>
                </a:lnTo>
                <a:lnTo>
                  <a:pt x="1157357" y="169551"/>
                </a:lnTo>
                <a:lnTo>
                  <a:pt x="1210277" y="156939"/>
                </a:lnTo>
                <a:lnTo>
                  <a:pt x="1264083" y="144758"/>
                </a:lnTo>
                <a:lnTo>
                  <a:pt x="1318755" y="133016"/>
                </a:lnTo>
                <a:lnTo>
                  <a:pt x="1374274" y="121720"/>
                </a:lnTo>
                <a:lnTo>
                  <a:pt x="1430618" y="110876"/>
                </a:lnTo>
                <a:lnTo>
                  <a:pt x="1487768" y="100492"/>
                </a:lnTo>
                <a:lnTo>
                  <a:pt x="1545704" y="90576"/>
                </a:lnTo>
                <a:lnTo>
                  <a:pt x="1604404" y="81133"/>
                </a:lnTo>
                <a:lnTo>
                  <a:pt x="1663850" y="72171"/>
                </a:lnTo>
                <a:lnTo>
                  <a:pt x="1724020" y="63697"/>
                </a:lnTo>
                <a:lnTo>
                  <a:pt x="1784895" y="55719"/>
                </a:lnTo>
                <a:lnTo>
                  <a:pt x="1846454" y="48243"/>
                </a:lnTo>
                <a:lnTo>
                  <a:pt x="1908676" y="41277"/>
                </a:lnTo>
                <a:lnTo>
                  <a:pt x="1971543" y="34827"/>
                </a:lnTo>
                <a:lnTo>
                  <a:pt x="2035032" y="28901"/>
                </a:lnTo>
                <a:lnTo>
                  <a:pt x="2099125" y="23505"/>
                </a:lnTo>
                <a:lnTo>
                  <a:pt x="2163801" y="18648"/>
                </a:lnTo>
                <a:lnTo>
                  <a:pt x="2229040" y="14335"/>
                </a:lnTo>
                <a:lnTo>
                  <a:pt x="2294821" y="10574"/>
                </a:lnTo>
                <a:lnTo>
                  <a:pt x="2361124" y="7373"/>
                </a:lnTo>
                <a:lnTo>
                  <a:pt x="2427930" y="4737"/>
                </a:lnTo>
                <a:lnTo>
                  <a:pt x="2495217" y="2675"/>
                </a:lnTo>
                <a:lnTo>
                  <a:pt x="2562965" y="1193"/>
                </a:lnTo>
                <a:lnTo>
                  <a:pt x="2631155" y="299"/>
                </a:lnTo>
                <a:lnTo>
                  <a:pt x="2699766" y="0"/>
                </a:lnTo>
                <a:lnTo>
                  <a:pt x="2768376" y="299"/>
                </a:lnTo>
                <a:lnTo>
                  <a:pt x="2836566" y="1193"/>
                </a:lnTo>
                <a:lnTo>
                  <a:pt x="2904314" y="2675"/>
                </a:lnTo>
                <a:lnTo>
                  <a:pt x="2971601" y="4737"/>
                </a:lnTo>
                <a:lnTo>
                  <a:pt x="3038407" y="7373"/>
                </a:lnTo>
                <a:lnTo>
                  <a:pt x="3104710" y="10574"/>
                </a:lnTo>
                <a:lnTo>
                  <a:pt x="3170491" y="14335"/>
                </a:lnTo>
                <a:lnTo>
                  <a:pt x="3235730" y="18648"/>
                </a:lnTo>
                <a:lnTo>
                  <a:pt x="3300406" y="23505"/>
                </a:lnTo>
                <a:lnTo>
                  <a:pt x="3364499" y="28901"/>
                </a:lnTo>
                <a:lnTo>
                  <a:pt x="3427988" y="34827"/>
                </a:lnTo>
                <a:lnTo>
                  <a:pt x="3490855" y="41277"/>
                </a:lnTo>
                <a:lnTo>
                  <a:pt x="3553077" y="48243"/>
                </a:lnTo>
                <a:lnTo>
                  <a:pt x="3614636" y="55719"/>
                </a:lnTo>
                <a:lnTo>
                  <a:pt x="3675511" y="63697"/>
                </a:lnTo>
                <a:lnTo>
                  <a:pt x="3735681" y="72171"/>
                </a:lnTo>
                <a:lnTo>
                  <a:pt x="3795127" y="81133"/>
                </a:lnTo>
                <a:lnTo>
                  <a:pt x="3853827" y="90576"/>
                </a:lnTo>
                <a:lnTo>
                  <a:pt x="3911763" y="100492"/>
                </a:lnTo>
                <a:lnTo>
                  <a:pt x="3968913" y="110876"/>
                </a:lnTo>
                <a:lnTo>
                  <a:pt x="4025257" y="121720"/>
                </a:lnTo>
                <a:lnTo>
                  <a:pt x="4080776" y="133016"/>
                </a:lnTo>
                <a:lnTo>
                  <a:pt x="4135448" y="144758"/>
                </a:lnTo>
                <a:lnTo>
                  <a:pt x="4189254" y="156939"/>
                </a:lnTo>
                <a:lnTo>
                  <a:pt x="4242174" y="169551"/>
                </a:lnTo>
                <a:lnTo>
                  <a:pt x="4294186" y="182587"/>
                </a:lnTo>
                <a:lnTo>
                  <a:pt x="4345272" y="196040"/>
                </a:lnTo>
                <a:lnTo>
                  <a:pt x="4395410" y="209904"/>
                </a:lnTo>
                <a:lnTo>
                  <a:pt x="4444581" y="224171"/>
                </a:lnTo>
                <a:lnTo>
                  <a:pt x="4492764" y="238834"/>
                </a:lnTo>
                <a:lnTo>
                  <a:pt x="4539938" y="253886"/>
                </a:lnTo>
                <a:lnTo>
                  <a:pt x="4586085" y="269319"/>
                </a:lnTo>
                <a:lnTo>
                  <a:pt x="4631183" y="285128"/>
                </a:lnTo>
                <a:lnTo>
                  <a:pt x="4675212" y="301303"/>
                </a:lnTo>
                <a:lnTo>
                  <a:pt x="4718152" y="317840"/>
                </a:lnTo>
                <a:lnTo>
                  <a:pt x="4759982" y="334730"/>
                </a:lnTo>
                <a:lnTo>
                  <a:pt x="4800683" y="351966"/>
                </a:lnTo>
                <a:lnTo>
                  <a:pt x="4840235" y="369541"/>
                </a:lnTo>
                <a:lnTo>
                  <a:pt x="4878616" y="387449"/>
                </a:lnTo>
                <a:lnTo>
                  <a:pt x="4915807" y="405682"/>
                </a:lnTo>
                <a:lnTo>
                  <a:pt x="4951788" y="424232"/>
                </a:lnTo>
                <a:lnTo>
                  <a:pt x="4986538" y="443094"/>
                </a:lnTo>
                <a:lnTo>
                  <a:pt x="5020036" y="462259"/>
                </a:lnTo>
                <a:lnTo>
                  <a:pt x="5083200" y="501473"/>
                </a:lnTo>
                <a:lnTo>
                  <a:pt x="5141117" y="541817"/>
                </a:lnTo>
                <a:lnTo>
                  <a:pt x="5193624" y="583234"/>
                </a:lnTo>
                <a:lnTo>
                  <a:pt x="5240561" y="625668"/>
                </a:lnTo>
                <a:lnTo>
                  <a:pt x="5281765" y="669062"/>
                </a:lnTo>
                <a:lnTo>
                  <a:pt x="5317075" y="713358"/>
                </a:lnTo>
                <a:lnTo>
                  <a:pt x="5346327" y="758502"/>
                </a:lnTo>
                <a:lnTo>
                  <a:pt x="5369361" y="804434"/>
                </a:lnTo>
                <a:lnTo>
                  <a:pt x="5386014" y="851100"/>
                </a:lnTo>
                <a:lnTo>
                  <a:pt x="5396125" y="898442"/>
                </a:lnTo>
                <a:lnTo>
                  <a:pt x="5399532" y="946403"/>
                </a:lnTo>
                <a:lnTo>
                  <a:pt x="5398677" y="970458"/>
                </a:lnTo>
                <a:lnTo>
                  <a:pt x="5391898" y="1018117"/>
                </a:lnTo>
                <a:lnTo>
                  <a:pt x="5378496" y="1065128"/>
                </a:lnTo>
                <a:lnTo>
                  <a:pt x="5358632" y="1111434"/>
                </a:lnTo>
                <a:lnTo>
                  <a:pt x="5332468" y="1156979"/>
                </a:lnTo>
                <a:lnTo>
                  <a:pt x="5300167" y="1201706"/>
                </a:lnTo>
                <a:lnTo>
                  <a:pt x="5261890" y="1245559"/>
                </a:lnTo>
                <a:lnTo>
                  <a:pt x="5217799" y="1288479"/>
                </a:lnTo>
                <a:lnTo>
                  <a:pt x="5168057" y="1330412"/>
                </a:lnTo>
                <a:lnTo>
                  <a:pt x="5112824" y="1371300"/>
                </a:lnTo>
                <a:lnTo>
                  <a:pt x="5052264" y="1411085"/>
                </a:lnTo>
                <a:lnTo>
                  <a:pt x="4986538" y="1449713"/>
                </a:lnTo>
                <a:lnTo>
                  <a:pt x="4951788" y="1468575"/>
                </a:lnTo>
                <a:lnTo>
                  <a:pt x="4915807" y="1487125"/>
                </a:lnTo>
                <a:lnTo>
                  <a:pt x="4878616" y="1505358"/>
                </a:lnTo>
                <a:lnTo>
                  <a:pt x="4840235" y="1523266"/>
                </a:lnTo>
                <a:lnTo>
                  <a:pt x="4800683" y="1540841"/>
                </a:lnTo>
                <a:lnTo>
                  <a:pt x="4759982" y="1558077"/>
                </a:lnTo>
                <a:lnTo>
                  <a:pt x="4718152" y="1574967"/>
                </a:lnTo>
                <a:lnTo>
                  <a:pt x="4675212" y="1591504"/>
                </a:lnTo>
                <a:lnTo>
                  <a:pt x="4631183" y="1607679"/>
                </a:lnTo>
                <a:lnTo>
                  <a:pt x="4586085" y="1623488"/>
                </a:lnTo>
                <a:lnTo>
                  <a:pt x="4539938" y="1638921"/>
                </a:lnTo>
                <a:lnTo>
                  <a:pt x="4492764" y="1653973"/>
                </a:lnTo>
                <a:lnTo>
                  <a:pt x="4444581" y="1668636"/>
                </a:lnTo>
                <a:lnTo>
                  <a:pt x="4395410" y="1682903"/>
                </a:lnTo>
                <a:lnTo>
                  <a:pt x="4345272" y="1696767"/>
                </a:lnTo>
                <a:lnTo>
                  <a:pt x="4294186" y="1710220"/>
                </a:lnTo>
                <a:lnTo>
                  <a:pt x="4242174" y="1723256"/>
                </a:lnTo>
                <a:lnTo>
                  <a:pt x="4189254" y="1735868"/>
                </a:lnTo>
                <a:lnTo>
                  <a:pt x="4135448" y="1748049"/>
                </a:lnTo>
                <a:lnTo>
                  <a:pt x="4080776" y="1759791"/>
                </a:lnTo>
                <a:lnTo>
                  <a:pt x="4025257" y="1771087"/>
                </a:lnTo>
                <a:lnTo>
                  <a:pt x="3968913" y="1781931"/>
                </a:lnTo>
                <a:lnTo>
                  <a:pt x="3911763" y="1792315"/>
                </a:lnTo>
                <a:lnTo>
                  <a:pt x="3853827" y="1802231"/>
                </a:lnTo>
                <a:lnTo>
                  <a:pt x="3795127" y="1811674"/>
                </a:lnTo>
                <a:lnTo>
                  <a:pt x="3735681" y="1820636"/>
                </a:lnTo>
                <a:lnTo>
                  <a:pt x="3675511" y="1829110"/>
                </a:lnTo>
                <a:lnTo>
                  <a:pt x="3614636" y="1837088"/>
                </a:lnTo>
                <a:lnTo>
                  <a:pt x="3553077" y="1844564"/>
                </a:lnTo>
                <a:lnTo>
                  <a:pt x="3490855" y="1851530"/>
                </a:lnTo>
                <a:lnTo>
                  <a:pt x="3427988" y="1857980"/>
                </a:lnTo>
                <a:lnTo>
                  <a:pt x="3364499" y="1863906"/>
                </a:lnTo>
                <a:lnTo>
                  <a:pt x="3300406" y="1869302"/>
                </a:lnTo>
                <a:lnTo>
                  <a:pt x="3235730" y="1874159"/>
                </a:lnTo>
                <a:lnTo>
                  <a:pt x="3170491" y="1878472"/>
                </a:lnTo>
                <a:lnTo>
                  <a:pt x="3104710" y="1882233"/>
                </a:lnTo>
                <a:lnTo>
                  <a:pt x="3038407" y="1885434"/>
                </a:lnTo>
                <a:lnTo>
                  <a:pt x="2971601" y="1888070"/>
                </a:lnTo>
                <a:lnTo>
                  <a:pt x="2904314" y="1890132"/>
                </a:lnTo>
                <a:lnTo>
                  <a:pt x="2836566" y="1891614"/>
                </a:lnTo>
                <a:lnTo>
                  <a:pt x="2768376" y="1892508"/>
                </a:lnTo>
                <a:lnTo>
                  <a:pt x="2699766" y="1892808"/>
                </a:lnTo>
                <a:lnTo>
                  <a:pt x="2631155" y="1892508"/>
                </a:lnTo>
                <a:lnTo>
                  <a:pt x="2562965" y="1891614"/>
                </a:lnTo>
                <a:lnTo>
                  <a:pt x="2495217" y="1890132"/>
                </a:lnTo>
                <a:lnTo>
                  <a:pt x="2427930" y="1888070"/>
                </a:lnTo>
                <a:lnTo>
                  <a:pt x="2361124" y="1885434"/>
                </a:lnTo>
                <a:lnTo>
                  <a:pt x="2294821" y="1882233"/>
                </a:lnTo>
                <a:lnTo>
                  <a:pt x="2229040" y="1878472"/>
                </a:lnTo>
                <a:lnTo>
                  <a:pt x="2163801" y="1874159"/>
                </a:lnTo>
                <a:lnTo>
                  <a:pt x="2099125" y="1869302"/>
                </a:lnTo>
                <a:lnTo>
                  <a:pt x="2035032" y="1863906"/>
                </a:lnTo>
                <a:lnTo>
                  <a:pt x="1971543" y="1857980"/>
                </a:lnTo>
                <a:lnTo>
                  <a:pt x="1908676" y="1851530"/>
                </a:lnTo>
                <a:lnTo>
                  <a:pt x="1846454" y="1844564"/>
                </a:lnTo>
                <a:lnTo>
                  <a:pt x="1784895" y="1837088"/>
                </a:lnTo>
                <a:lnTo>
                  <a:pt x="1724020" y="1829110"/>
                </a:lnTo>
                <a:lnTo>
                  <a:pt x="1663850" y="1820636"/>
                </a:lnTo>
                <a:lnTo>
                  <a:pt x="1604404" y="1811674"/>
                </a:lnTo>
                <a:lnTo>
                  <a:pt x="1545704" y="1802231"/>
                </a:lnTo>
                <a:lnTo>
                  <a:pt x="1487768" y="1792315"/>
                </a:lnTo>
                <a:lnTo>
                  <a:pt x="1430618" y="1781931"/>
                </a:lnTo>
                <a:lnTo>
                  <a:pt x="1374274" y="1771087"/>
                </a:lnTo>
                <a:lnTo>
                  <a:pt x="1318755" y="1759791"/>
                </a:lnTo>
                <a:lnTo>
                  <a:pt x="1264083" y="1748049"/>
                </a:lnTo>
                <a:lnTo>
                  <a:pt x="1210277" y="1735868"/>
                </a:lnTo>
                <a:lnTo>
                  <a:pt x="1157357" y="1723256"/>
                </a:lnTo>
                <a:lnTo>
                  <a:pt x="1105345" y="1710220"/>
                </a:lnTo>
                <a:lnTo>
                  <a:pt x="1054259" y="1696767"/>
                </a:lnTo>
                <a:lnTo>
                  <a:pt x="1004121" y="1682903"/>
                </a:lnTo>
                <a:lnTo>
                  <a:pt x="954950" y="1668636"/>
                </a:lnTo>
                <a:lnTo>
                  <a:pt x="906767" y="1653973"/>
                </a:lnTo>
                <a:lnTo>
                  <a:pt x="859593" y="1638921"/>
                </a:lnTo>
                <a:lnTo>
                  <a:pt x="813446" y="1623488"/>
                </a:lnTo>
                <a:lnTo>
                  <a:pt x="768348" y="1607679"/>
                </a:lnTo>
                <a:lnTo>
                  <a:pt x="724319" y="1591504"/>
                </a:lnTo>
                <a:lnTo>
                  <a:pt x="681379" y="1574967"/>
                </a:lnTo>
                <a:lnTo>
                  <a:pt x="639549" y="1558077"/>
                </a:lnTo>
                <a:lnTo>
                  <a:pt x="598848" y="1540841"/>
                </a:lnTo>
                <a:lnTo>
                  <a:pt x="559296" y="1523266"/>
                </a:lnTo>
                <a:lnTo>
                  <a:pt x="520915" y="1505358"/>
                </a:lnTo>
                <a:lnTo>
                  <a:pt x="483724" y="1487125"/>
                </a:lnTo>
                <a:lnTo>
                  <a:pt x="447743" y="1468575"/>
                </a:lnTo>
                <a:lnTo>
                  <a:pt x="412993" y="1449713"/>
                </a:lnTo>
                <a:lnTo>
                  <a:pt x="379495" y="1430548"/>
                </a:lnTo>
                <a:lnTo>
                  <a:pt x="316331" y="1391334"/>
                </a:lnTo>
                <a:lnTo>
                  <a:pt x="258414" y="1350990"/>
                </a:lnTo>
                <a:lnTo>
                  <a:pt x="205907" y="1309573"/>
                </a:lnTo>
                <a:lnTo>
                  <a:pt x="158970" y="1267139"/>
                </a:lnTo>
                <a:lnTo>
                  <a:pt x="117766" y="1223745"/>
                </a:lnTo>
                <a:lnTo>
                  <a:pt x="82456" y="1179449"/>
                </a:lnTo>
                <a:lnTo>
                  <a:pt x="53204" y="1134305"/>
                </a:lnTo>
                <a:lnTo>
                  <a:pt x="30170" y="1088373"/>
                </a:lnTo>
                <a:lnTo>
                  <a:pt x="13517" y="1041707"/>
                </a:lnTo>
                <a:lnTo>
                  <a:pt x="3406" y="994365"/>
                </a:lnTo>
                <a:lnTo>
                  <a:pt x="0" y="946403"/>
                </a:lnTo>
                <a:close/>
              </a:path>
            </a:pathLst>
          </a:custGeom>
          <a:ln w="38100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508247" y="1292352"/>
            <a:ext cx="2559050" cy="1517650"/>
          </a:xfrm>
          <a:custGeom>
            <a:avLst/>
            <a:gdLst/>
            <a:ahLst/>
            <a:cxnLst/>
            <a:rect l="l" t="t" r="r" b="b"/>
            <a:pathLst>
              <a:path w="2559050" h="1517650">
                <a:moveTo>
                  <a:pt x="1022350" y="638556"/>
                </a:moveTo>
                <a:lnTo>
                  <a:pt x="715644" y="638556"/>
                </a:lnTo>
                <a:lnTo>
                  <a:pt x="2558796" y="1517396"/>
                </a:lnTo>
                <a:lnTo>
                  <a:pt x="1022350" y="638556"/>
                </a:lnTo>
                <a:close/>
              </a:path>
              <a:path w="2559050" h="1517650">
                <a:moveTo>
                  <a:pt x="1120393" y="0"/>
                </a:moveTo>
                <a:lnTo>
                  <a:pt x="106425" y="0"/>
                </a:lnTo>
                <a:lnTo>
                  <a:pt x="64990" y="8360"/>
                </a:lnTo>
                <a:lnTo>
                  <a:pt x="31162" y="31162"/>
                </a:lnTo>
                <a:lnTo>
                  <a:pt x="8360" y="64990"/>
                </a:lnTo>
                <a:lnTo>
                  <a:pt x="0" y="106425"/>
                </a:lnTo>
                <a:lnTo>
                  <a:pt x="0" y="532130"/>
                </a:lnTo>
                <a:lnTo>
                  <a:pt x="8360" y="573565"/>
                </a:lnTo>
                <a:lnTo>
                  <a:pt x="31162" y="607393"/>
                </a:lnTo>
                <a:lnTo>
                  <a:pt x="64990" y="630195"/>
                </a:lnTo>
                <a:lnTo>
                  <a:pt x="106425" y="638556"/>
                </a:lnTo>
                <a:lnTo>
                  <a:pt x="1120393" y="638556"/>
                </a:lnTo>
                <a:lnTo>
                  <a:pt x="1161829" y="630195"/>
                </a:lnTo>
                <a:lnTo>
                  <a:pt x="1195657" y="607393"/>
                </a:lnTo>
                <a:lnTo>
                  <a:pt x="1218459" y="573565"/>
                </a:lnTo>
                <a:lnTo>
                  <a:pt x="1226819" y="532130"/>
                </a:lnTo>
                <a:lnTo>
                  <a:pt x="1226819" y="106425"/>
                </a:lnTo>
                <a:lnTo>
                  <a:pt x="1218459" y="64990"/>
                </a:lnTo>
                <a:lnTo>
                  <a:pt x="1195657" y="31162"/>
                </a:lnTo>
                <a:lnTo>
                  <a:pt x="1161829" y="8360"/>
                </a:lnTo>
                <a:lnTo>
                  <a:pt x="1120393" y="0"/>
                </a:lnTo>
                <a:close/>
              </a:path>
            </a:pathLst>
          </a:custGeom>
          <a:solidFill>
            <a:srgbClr val="B9F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508247" y="1292352"/>
            <a:ext cx="2559050" cy="1517650"/>
          </a:xfrm>
          <a:custGeom>
            <a:avLst/>
            <a:gdLst/>
            <a:ahLst/>
            <a:cxnLst/>
            <a:rect l="l" t="t" r="r" b="b"/>
            <a:pathLst>
              <a:path w="2559050" h="1517650">
                <a:moveTo>
                  <a:pt x="0" y="106425"/>
                </a:moveTo>
                <a:lnTo>
                  <a:pt x="8360" y="64990"/>
                </a:lnTo>
                <a:lnTo>
                  <a:pt x="31162" y="31162"/>
                </a:lnTo>
                <a:lnTo>
                  <a:pt x="64990" y="8360"/>
                </a:lnTo>
                <a:lnTo>
                  <a:pt x="106425" y="0"/>
                </a:lnTo>
                <a:lnTo>
                  <a:pt x="715644" y="0"/>
                </a:lnTo>
                <a:lnTo>
                  <a:pt x="1022350" y="0"/>
                </a:lnTo>
                <a:lnTo>
                  <a:pt x="1120393" y="0"/>
                </a:lnTo>
                <a:lnTo>
                  <a:pt x="1161829" y="8360"/>
                </a:lnTo>
                <a:lnTo>
                  <a:pt x="1195657" y="31162"/>
                </a:lnTo>
                <a:lnTo>
                  <a:pt x="1218459" y="64990"/>
                </a:lnTo>
                <a:lnTo>
                  <a:pt x="1226819" y="106425"/>
                </a:lnTo>
                <a:lnTo>
                  <a:pt x="1226819" y="372490"/>
                </a:lnTo>
                <a:lnTo>
                  <a:pt x="1226819" y="532130"/>
                </a:lnTo>
                <a:lnTo>
                  <a:pt x="1218459" y="573565"/>
                </a:lnTo>
                <a:lnTo>
                  <a:pt x="1195657" y="607393"/>
                </a:lnTo>
                <a:lnTo>
                  <a:pt x="1161829" y="630195"/>
                </a:lnTo>
                <a:lnTo>
                  <a:pt x="1120393" y="638556"/>
                </a:lnTo>
                <a:lnTo>
                  <a:pt x="1022350" y="638556"/>
                </a:lnTo>
                <a:lnTo>
                  <a:pt x="2558796" y="1517396"/>
                </a:lnTo>
                <a:lnTo>
                  <a:pt x="715644" y="638556"/>
                </a:lnTo>
                <a:lnTo>
                  <a:pt x="106425" y="638556"/>
                </a:lnTo>
                <a:lnTo>
                  <a:pt x="64990" y="630195"/>
                </a:lnTo>
                <a:lnTo>
                  <a:pt x="31162" y="607393"/>
                </a:lnTo>
                <a:lnTo>
                  <a:pt x="8360" y="573565"/>
                </a:lnTo>
                <a:lnTo>
                  <a:pt x="0" y="532130"/>
                </a:lnTo>
                <a:lnTo>
                  <a:pt x="0" y="372490"/>
                </a:lnTo>
                <a:lnTo>
                  <a:pt x="0" y="106425"/>
                </a:lnTo>
                <a:close/>
              </a:path>
            </a:pathLst>
          </a:custGeom>
          <a:ln w="12192">
            <a:solidFill>
              <a:srgbClr val="75FF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3705225" y="1413128"/>
            <a:ext cx="832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4775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 Narrow"/>
                <a:cs typeface="Arial Narrow"/>
              </a:rPr>
              <a:t>Nouveaux  </a:t>
            </a:r>
            <a:r>
              <a:rPr sz="1200" b="1" dirty="0">
                <a:latin typeface="Arial Narrow"/>
                <a:cs typeface="Arial Narrow"/>
              </a:rPr>
              <a:t>financemen</a:t>
            </a:r>
            <a:r>
              <a:rPr sz="1200" b="1" spc="-5" dirty="0">
                <a:latin typeface="Arial Narrow"/>
                <a:cs typeface="Arial Narrow"/>
              </a:rPr>
              <a:t>t</a:t>
            </a:r>
            <a:r>
              <a:rPr sz="1200" b="1" dirty="0">
                <a:latin typeface="Arial Narrow"/>
                <a:cs typeface="Arial Narrow"/>
              </a:rPr>
              <a:t>s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3411473" y="931925"/>
            <a:ext cx="8219440" cy="1370330"/>
          </a:xfrm>
          <a:custGeom>
            <a:avLst/>
            <a:gdLst/>
            <a:ahLst/>
            <a:cxnLst/>
            <a:rect l="l" t="t" r="r" b="b"/>
            <a:pathLst>
              <a:path w="8219440" h="1370330">
                <a:moveTo>
                  <a:pt x="0" y="685038"/>
                </a:moveTo>
                <a:lnTo>
                  <a:pt x="6217" y="647032"/>
                </a:lnTo>
                <a:lnTo>
                  <a:pt x="24653" y="609569"/>
                </a:lnTo>
                <a:lnTo>
                  <a:pt x="54984" y="572703"/>
                </a:lnTo>
                <a:lnTo>
                  <a:pt x="96886" y="536487"/>
                </a:lnTo>
                <a:lnTo>
                  <a:pt x="131089" y="512731"/>
                </a:lnTo>
                <a:lnTo>
                  <a:pt x="170194" y="489303"/>
                </a:lnTo>
                <a:lnTo>
                  <a:pt x="214105" y="466221"/>
                </a:lnTo>
                <a:lnTo>
                  <a:pt x="262728" y="443501"/>
                </a:lnTo>
                <a:lnTo>
                  <a:pt x="315964" y="421157"/>
                </a:lnTo>
                <a:lnTo>
                  <a:pt x="373720" y="399206"/>
                </a:lnTo>
                <a:lnTo>
                  <a:pt x="435897" y="377664"/>
                </a:lnTo>
                <a:lnTo>
                  <a:pt x="502401" y="356548"/>
                </a:lnTo>
                <a:lnTo>
                  <a:pt x="573136" y="335872"/>
                </a:lnTo>
                <a:lnTo>
                  <a:pt x="610060" y="325705"/>
                </a:lnTo>
                <a:lnTo>
                  <a:pt x="648005" y="315654"/>
                </a:lnTo>
                <a:lnTo>
                  <a:pt x="686960" y="305721"/>
                </a:lnTo>
                <a:lnTo>
                  <a:pt x="726913" y="295909"/>
                </a:lnTo>
                <a:lnTo>
                  <a:pt x="767851" y="286219"/>
                </a:lnTo>
                <a:lnTo>
                  <a:pt x="809763" y="276653"/>
                </a:lnTo>
                <a:lnTo>
                  <a:pt x="852636" y="267213"/>
                </a:lnTo>
                <a:lnTo>
                  <a:pt x="896459" y="257902"/>
                </a:lnTo>
                <a:lnTo>
                  <a:pt x="941220" y="248721"/>
                </a:lnTo>
                <a:lnTo>
                  <a:pt x="986906" y="239672"/>
                </a:lnTo>
                <a:lnTo>
                  <a:pt x="1033506" y="230758"/>
                </a:lnTo>
                <a:lnTo>
                  <a:pt x="1081007" y="221980"/>
                </a:lnTo>
                <a:lnTo>
                  <a:pt x="1129398" y="213340"/>
                </a:lnTo>
                <a:lnTo>
                  <a:pt x="1178666" y="204840"/>
                </a:lnTo>
                <a:lnTo>
                  <a:pt x="1228801" y="196483"/>
                </a:lnTo>
                <a:lnTo>
                  <a:pt x="1279788" y="188270"/>
                </a:lnTo>
                <a:lnTo>
                  <a:pt x="1331618" y="180203"/>
                </a:lnTo>
                <a:lnTo>
                  <a:pt x="1384277" y="172285"/>
                </a:lnTo>
                <a:lnTo>
                  <a:pt x="1437753" y="164517"/>
                </a:lnTo>
                <a:lnTo>
                  <a:pt x="1492035" y="156901"/>
                </a:lnTo>
                <a:lnTo>
                  <a:pt x="1547111" y="149439"/>
                </a:lnTo>
                <a:lnTo>
                  <a:pt x="1602968" y="142134"/>
                </a:lnTo>
                <a:lnTo>
                  <a:pt x="1659595" y="134987"/>
                </a:lnTo>
                <a:lnTo>
                  <a:pt x="1716980" y="128000"/>
                </a:lnTo>
                <a:lnTo>
                  <a:pt x="1775110" y="121176"/>
                </a:lnTo>
                <a:lnTo>
                  <a:pt x="1833974" y="114516"/>
                </a:lnTo>
                <a:lnTo>
                  <a:pt x="1893559" y="108022"/>
                </a:lnTo>
                <a:lnTo>
                  <a:pt x="1953854" y="101697"/>
                </a:lnTo>
                <a:lnTo>
                  <a:pt x="2014846" y="95541"/>
                </a:lnTo>
                <a:lnTo>
                  <a:pt x="2076524" y="89559"/>
                </a:lnTo>
                <a:lnTo>
                  <a:pt x="2138875" y="83750"/>
                </a:lnTo>
                <a:lnTo>
                  <a:pt x="2201889" y="78118"/>
                </a:lnTo>
                <a:lnTo>
                  <a:pt x="2265551" y="72664"/>
                </a:lnTo>
                <a:lnTo>
                  <a:pt x="2329852" y="67390"/>
                </a:lnTo>
                <a:lnTo>
                  <a:pt x="2394777" y="62299"/>
                </a:lnTo>
                <a:lnTo>
                  <a:pt x="2460317" y="57392"/>
                </a:lnTo>
                <a:lnTo>
                  <a:pt x="2526458" y="52671"/>
                </a:lnTo>
                <a:lnTo>
                  <a:pt x="2593188" y="48139"/>
                </a:lnTo>
                <a:lnTo>
                  <a:pt x="2660496" y="43796"/>
                </a:lnTo>
                <a:lnTo>
                  <a:pt x="2728370" y="39647"/>
                </a:lnTo>
                <a:lnTo>
                  <a:pt x="2796797" y="35691"/>
                </a:lnTo>
                <a:lnTo>
                  <a:pt x="2865766" y="31932"/>
                </a:lnTo>
                <a:lnTo>
                  <a:pt x="2935264" y="28371"/>
                </a:lnTo>
                <a:lnTo>
                  <a:pt x="3005280" y="25010"/>
                </a:lnTo>
                <a:lnTo>
                  <a:pt x="3075802" y="21852"/>
                </a:lnTo>
                <a:lnTo>
                  <a:pt x="3146817" y="18898"/>
                </a:lnTo>
                <a:lnTo>
                  <a:pt x="3218313" y="16151"/>
                </a:lnTo>
                <a:lnTo>
                  <a:pt x="3290280" y="13611"/>
                </a:lnTo>
                <a:lnTo>
                  <a:pt x="3362703" y="11282"/>
                </a:lnTo>
                <a:lnTo>
                  <a:pt x="3435573" y="9165"/>
                </a:lnTo>
                <a:lnTo>
                  <a:pt x="3508875" y="7263"/>
                </a:lnTo>
                <a:lnTo>
                  <a:pt x="3582600" y="5577"/>
                </a:lnTo>
                <a:lnTo>
                  <a:pt x="3656734" y="4109"/>
                </a:lnTo>
                <a:lnTo>
                  <a:pt x="3731265" y="2862"/>
                </a:lnTo>
                <a:lnTo>
                  <a:pt x="3806182" y="1837"/>
                </a:lnTo>
                <a:lnTo>
                  <a:pt x="3881473" y="1036"/>
                </a:lnTo>
                <a:lnTo>
                  <a:pt x="3957125" y="461"/>
                </a:lnTo>
                <a:lnTo>
                  <a:pt x="4033126" y="115"/>
                </a:lnTo>
                <a:lnTo>
                  <a:pt x="4109466" y="0"/>
                </a:lnTo>
                <a:lnTo>
                  <a:pt x="4185805" y="115"/>
                </a:lnTo>
                <a:lnTo>
                  <a:pt x="4261806" y="461"/>
                </a:lnTo>
                <a:lnTo>
                  <a:pt x="4337458" y="1036"/>
                </a:lnTo>
                <a:lnTo>
                  <a:pt x="4412749" y="1837"/>
                </a:lnTo>
                <a:lnTo>
                  <a:pt x="4487666" y="2862"/>
                </a:lnTo>
                <a:lnTo>
                  <a:pt x="4562197" y="4109"/>
                </a:lnTo>
                <a:lnTo>
                  <a:pt x="4636331" y="5577"/>
                </a:lnTo>
                <a:lnTo>
                  <a:pt x="4710056" y="7263"/>
                </a:lnTo>
                <a:lnTo>
                  <a:pt x="4783358" y="9165"/>
                </a:lnTo>
                <a:lnTo>
                  <a:pt x="4856228" y="11282"/>
                </a:lnTo>
                <a:lnTo>
                  <a:pt x="4928651" y="13611"/>
                </a:lnTo>
                <a:lnTo>
                  <a:pt x="5000618" y="16151"/>
                </a:lnTo>
                <a:lnTo>
                  <a:pt x="5072114" y="18898"/>
                </a:lnTo>
                <a:lnTo>
                  <a:pt x="5143129" y="21852"/>
                </a:lnTo>
                <a:lnTo>
                  <a:pt x="5213651" y="25010"/>
                </a:lnTo>
                <a:lnTo>
                  <a:pt x="5283667" y="28371"/>
                </a:lnTo>
                <a:lnTo>
                  <a:pt x="5353165" y="31932"/>
                </a:lnTo>
                <a:lnTo>
                  <a:pt x="5422134" y="35691"/>
                </a:lnTo>
                <a:lnTo>
                  <a:pt x="5490561" y="39647"/>
                </a:lnTo>
                <a:lnTo>
                  <a:pt x="5558435" y="43796"/>
                </a:lnTo>
                <a:lnTo>
                  <a:pt x="5625743" y="48139"/>
                </a:lnTo>
                <a:lnTo>
                  <a:pt x="5692473" y="52671"/>
                </a:lnTo>
                <a:lnTo>
                  <a:pt x="5758614" y="57392"/>
                </a:lnTo>
                <a:lnTo>
                  <a:pt x="5824154" y="62299"/>
                </a:lnTo>
                <a:lnTo>
                  <a:pt x="5889079" y="67390"/>
                </a:lnTo>
                <a:lnTo>
                  <a:pt x="5953380" y="72664"/>
                </a:lnTo>
                <a:lnTo>
                  <a:pt x="6017042" y="78118"/>
                </a:lnTo>
                <a:lnTo>
                  <a:pt x="6080056" y="83750"/>
                </a:lnTo>
                <a:lnTo>
                  <a:pt x="6142407" y="89559"/>
                </a:lnTo>
                <a:lnTo>
                  <a:pt x="6204085" y="95541"/>
                </a:lnTo>
                <a:lnTo>
                  <a:pt x="6265077" y="101697"/>
                </a:lnTo>
                <a:lnTo>
                  <a:pt x="6325372" y="108022"/>
                </a:lnTo>
                <a:lnTo>
                  <a:pt x="6384957" y="114516"/>
                </a:lnTo>
                <a:lnTo>
                  <a:pt x="6443821" y="121176"/>
                </a:lnTo>
                <a:lnTo>
                  <a:pt x="6501951" y="128000"/>
                </a:lnTo>
                <a:lnTo>
                  <a:pt x="6559336" y="134987"/>
                </a:lnTo>
                <a:lnTo>
                  <a:pt x="6615963" y="142134"/>
                </a:lnTo>
                <a:lnTo>
                  <a:pt x="6671820" y="149439"/>
                </a:lnTo>
                <a:lnTo>
                  <a:pt x="6726896" y="156901"/>
                </a:lnTo>
                <a:lnTo>
                  <a:pt x="6781178" y="164517"/>
                </a:lnTo>
                <a:lnTo>
                  <a:pt x="6834654" y="172285"/>
                </a:lnTo>
                <a:lnTo>
                  <a:pt x="6887313" y="180203"/>
                </a:lnTo>
                <a:lnTo>
                  <a:pt x="6939143" y="188270"/>
                </a:lnTo>
                <a:lnTo>
                  <a:pt x="6990130" y="196483"/>
                </a:lnTo>
                <a:lnTo>
                  <a:pt x="7040265" y="204840"/>
                </a:lnTo>
                <a:lnTo>
                  <a:pt x="7089533" y="213340"/>
                </a:lnTo>
                <a:lnTo>
                  <a:pt x="7137924" y="221980"/>
                </a:lnTo>
                <a:lnTo>
                  <a:pt x="7185425" y="230758"/>
                </a:lnTo>
                <a:lnTo>
                  <a:pt x="7232025" y="239672"/>
                </a:lnTo>
                <a:lnTo>
                  <a:pt x="7277711" y="248721"/>
                </a:lnTo>
                <a:lnTo>
                  <a:pt x="7322472" y="257902"/>
                </a:lnTo>
                <a:lnTo>
                  <a:pt x="7366295" y="267213"/>
                </a:lnTo>
                <a:lnTo>
                  <a:pt x="7409168" y="276653"/>
                </a:lnTo>
                <a:lnTo>
                  <a:pt x="7451080" y="286219"/>
                </a:lnTo>
                <a:lnTo>
                  <a:pt x="7492018" y="295909"/>
                </a:lnTo>
                <a:lnTo>
                  <a:pt x="7531971" y="305721"/>
                </a:lnTo>
                <a:lnTo>
                  <a:pt x="7570926" y="315654"/>
                </a:lnTo>
                <a:lnTo>
                  <a:pt x="7608871" y="325705"/>
                </a:lnTo>
                <a:lnTo>
                  <a:pt x="7645795" y="335872"/>
                </a:lnTo>
                <a:lnTo>
                  <a:pt x="7716530" y="356548"/>
                </a:lnTo>
                <a:lnTo>
                  <a:pt x="7783034" y="377664"/>
                </a:lnTo>
                <a:lnTo>
                  <a:pt x="7845211" y="399206"/>
                </a:lnTo>
                <a:lnTo>
                  <a:pt x="7902967" y="421157"/>
                </a:lnTo>
                <a:lnTo>
                  <a:pt x="7956203" y="443501"/>
                </a:lnTo>
                <a:lnTo>
                  <a:pt x="8004826" y="466221"/>
                </a:lnTo>
                <a:lnTo>
                  <a:pt x="8048737" y="489303"/>
                </a:lnTo>
                <a:lnTo>
                  <a:pt x="8087842" y="512731"/>
                </a:lnTo>
                <a:lnTo>
                  <a:pt x="8122045" y="536487"/>
                </a:lnTo>
                <a:lnTo>
                  <a:pt x="8163947" y="572703"/>
                </a:lnTo>
                <a:lnTo>
                  <a:pt x="8194278" y="609569"/>
                </a:lnTo>
                <a:lnTo>
                  <a:pt x="8212714" y="647032"/>
                </a:lnTo>
                <a:lnTo>
                  <a:pt x="8218932" y="685038"/>
                </a:lnTo>
                <a:lnTo>
                  <a:pt x="8218237" y="697763"/>
                </a:lnTo>
                <a:lnTo>
                  <a:pt x="8207910" y="735593"/>
                </a:lnTo>
                <a:lnTo>
                  <a:pt x="8185473" y="772863"/>
                </a:lnTo>
                <a:lnTo>
                  <a:pt x="8151249" y="809519"/>
                </a:lnTo>
                <a:lnTo>
                  <a:pt x="8105563" y="845507"/>
                </a:lnTo>
                <a:lnTo>
                  <a:pt x="8068897" y="869100"/>
                </a:lnTo>
                <a:lnTo>
                  <a:pt x="8027376" y="892357"/>
                </a:lnTo>
                <a:lnTo>
                  <a:pt x="7981097" y="915260"/>
                </a:lnTo>
                <a:lnTo>
                  <a:pt x="7930156" y="937794"/>
                </a:lnTo>
                <a:lnTo>
                  <a:pt x="7874648" y="959944"/>
                </a:lnTo>
                <a:lnTo>
                  <a:pt x="7814669" y="981692"/>
                </a:lnTo>
                <a:lnTo>
                  <a:pt x="7750316" y="1003023"/>
                </a:lnTo>
                <a:lnTo>
                  <a:pt x="7681685" y="1023921"/>
                </a:lnTo>
                <a:lnTo>
                  <a:pt x="7608871" y="1044370"/>
                </a:lnTo>
                <a:lnTo>
                  <a:pt x="7570926" y="1054421"/>
                </a:lnTo>
                <a:lnTo>
                  <a:pt x="7531971" y="1064354"/>
                </a:lnTo>
                <a:lnTo>
                  <a:pt x="7492018" y="1074166"/>
                </a:lnTo>
                <a:lnTo>
                  <a:pt x="7451080" y="1083856"/>
                </a:lnTo>
                <a:lnTo>
                  <a:pt x="7409168" y="1093422"/>
                </a:lnTo>
                <a:lnTo>
                  <a:pt x="7366295" y="1102862"/>
                </a:lnTo>
                <a:lnTo>
                  <a:pt x="7322472" y="1112173"/>
                </a:lnTo>
                <a:lnTo>
                  <a:pt x="7277711" y="1121354"/>
                </a:lnTo>
                <a:lnTo>
                  <a:pt x="7232025" y="1130403"/>
                </a:lnTo>
                <a:lnTo>
                  <a:pt x="7185425" y="1139317"/>
                </a:lnTo>
                <a:lnTo>
                  <a:pt x="7137924" y="1148095"/>
                </a:lnTo>
                <a:lnTo>
                  <a:pt x="7089533" y="1156735"/>
                </a:lnTo>
                <a:lnTo>
                  <a:pt x="7040265" y="1165235"/>
                </a:lnTo>
                <a:lnTo>
                  <a:pt x="6990130" y="1173592"/>
                </a:lnTo>
                <a:lnTo>
                  <a:pt x="6939143" y="1181805"/>
                </a:lnTo>
                <a:lnTo>
                  <a:pt x="6887313" y="1189872"/>
                </a:lnTo>
                <a:lnTo>
                  <a:pt x="6834654" y="1197790"/>
                </a:lnTo>
                <a:lnTo>
                  <a:pt x="6781178" y="1205558"/>
                </a:lnTo>
                <a:lnTo>
                  <a:pt x="6726896" y="1213174"/>
                </a:lnTo>
                <a:lnTo>
                  <a:pt x="6671820" y="1220636"/>
                </a:lnTo>
                <a:lnTo>
                  <a:pt x="6615963" y="1227941"/>
                </a:lnTo>
                <a:lnTo>
                  <a:pt x="6559336" y="1235088"/>
                </a:lnTo>
                <a:lnTo>
                  <a:pt x="6501951" y="1242075"/>
                </a:lnTo>
                <a:lnTo>
                  <a:pt x="6443821" y="1248899"/>
                </a:lnTo>
                <a:lnTo>
                  <a:pt x="6384957" y="1255559"/>
                </a:lnTo>
                <a:lnTo>
                  <a:pt x="6325372" y="1262053"/>
                </a:lnTo>
                <a:lnTo>
                  <a:pt x="6265077" y="1268378"/>
                </a:lnTo>
                <a:lnTo>
                  <a:pt x="6204085" y="1274534"/>
                </a:lnTo>
                <a:lnTo>
                  <a:pt x="6142407" y="1280516"/>
                </a:lnTo>
                <a:lnTo>
                  <a:pt x="6080056" y="1286325"/>
                </a:lnTo>
                <a:lnTo>
                  <a:pt x="6017042" y="1291957"/>
                </a:lnTo>
                <a:lnTo>
                  <a:pt x="5953380" y="1297411"/>
                </a:lnTo>
                <a:lnTo>
                  <a:pt x="5889079" y="1302685"/>
                </a:lnTo>
                <a:lnTo>
                  <a:pt x="5824154" y="1307776"/>
                </a:lnTo>
                <a:lnTo>
                  <a:pt x="5758614" y="1312683"/>
                </a:lnTo>
                <a:lnTo>
                  <a:pt x="5692473" y="1317404"/>
                </a:lnTo>
                <a:lnTo>
                  <a:pt x="5625743" y="1321936"/>
                </a:lnTo>
                <a:lnTo>
                  <a:pt x="5558435" y="1326279"/>
                </a:lnTo>
                <a:lnTo>
                  <a:pt x="5490561" y="1330428"/>
                </a:lnTo>
                <a:lnTo>
                  <a:pt x="5422134" y="1334384"/>
                </a:lnTo>
                <a:lnTo>
                  <a:pt x="5353165" y="1338143"/>
                </a:lnTo>
                <a:lnTo>
                  <a:pt x="5283667" y="1341704"/>
                </a:lnTo>
                <a:lnTo>
                  <a:pt x="5213651" y="1345065"/>
                </a:lnTo>
                <a:lnTo>
                  <a:pt x="5143129" y="1348223"/>
                </a:lnTo>
                <a:lnTo>
                  <a:pt x="5072114" y="1351177"/>
                </a:lnTo>
                <a:lnTo>
                  <a:pt x="5000618" y="1353924"/>
                </a:lnTo>
                <a:lnTo>
                  <a:pt x="4928651" y="1356464"/>
                </a:lnTo>
                <a:lnTo>
                  <a:pt x="4856228" y="1358793"/>
                </a:lnTo>
                <a:lnTo>
                  <a:pt x="4783358" y="1360910"/>
                </a:lnTo>
                <a:lnTo>
                  <a:pt x="4710056" y="1362812"/>
                </a:lnTo>
                <a:lnTo>
                  <a:pt x="4636331" y="1364498"/>
                </a:lnTo>
                <a:lnTo>
                  <a:pt x="4562197" y="1365966"/>
                </a:lnTo>
                <a:lnTo>
                  <a:pt x="4487666" y="1367213"/>
                </a:lnTo>
                <a:lnTo>
                  <a:pt x="4412749" y="1368238"/>
                </a:lnTo>
                <a:lnTo>
                  <a:pt x="4337458" y="1369039"/>
                </a:lnTo>
                <a:lnTo>
                  <a:pt x="4261806" y="1369614"/>
                </a:lnTo>
                <a:lnTo>
                  <a:pt x="4185805" y="1369960"/>
                </a:lnTo>
                <a:lnTo>
                  <a:pt x="4109466" y="1370076"/>
                </a:lnTo>
                <a:lnTo>
                  <a:pt x="4033126" y="1369960"/>
                </a:lnTo>
                <a:lnTo>
                  <a:pt x="3957125" y="1369614"/>
                </a:lnTo>
                <a:lnTo>
                  <a:pt x="3881473" y="1369039"/>
                </a:lnTo>
                <a:lnTo>
                  <a:pt x="3806182" y="1368238"/>
                </a:lnTo>
                <a:lnTo>
                  <a:pt x="3731265" y="1367213"/>
                </a:lnTo>
                <a:lnTo>
                  <a:pt x="3656734" y="1365966"/>
                </a:lnTo>
                <a:lnTo>
                  <a:pt x="3582600" y="1364498"/>
                </a:lnTo>
                <a:lnTo>
                  <a:pt x="3508875" y="1362812"/>
                </a:lnTo>
                <a:lnTo>
                  <a:pt x="3435573" y="1360910"/>
                </a:lnTo>
                <a:lnTo>
                  <a:pt x="3362703" y="1358793"/>
                </a:lnTo>
                <a:lnTo>
                  <a:pt x="3290280" y="1356464"/>
                </a:lnTo>
                <a:lnTo>
                  <a:pt x="3218313" y="1353924"/>
                </a:lnTo>
                <a:lnTo>
                  <a:pt x="3146817" y="1351177"/>
                </a:lnTo>
                <a:lnTo>
                  <a:pt x="3075802" y="1348223"/>
                </a:lnTo>
                <a:lnTo>
                  <a:pt x="3005280" y="1345065"/>
                </a:lnTo>
                <a:lnTo>
                  <a:pt x="2935264" y="1341704"/>
                </a:lnTo>
                <a:lnTo>
                  <a:pt x="2865766" y="1338143"/>
                </a:lnTo>
                <a:lnTo>
                  <a:pt x="2796797" y="1334384"/>
                </a:lnTo>
                <a:lnTo>
                  <a:pt x="2728370" y="1330428"/>
                </a:lnTo>
                <a:lnTo>
                  <a:pt x="2660496" y="1326279"/>
                </a:lnTo>
                <a:lnTo>
                  <a:pt x="2593188" y="1321936"/>
                </a:lnTo>
                <a:lnTo>
                  <a:pt x="2526458" y="1317404"/>
                </a:lnTo>
                <a:lnTo>
                  <a:pt x="2460317" y="1312683"/>
                </a:lnTo>
                <a:lnTo>
                  <a:pt x="2394777" y="1307776"/>
                </a:lnTo>
                <a:lnTo>
                  <a:pt x="2329852" y="1302685"/>
                </a:lnTo>
                <a:lnTo>
                  <a:pt x="2265551" y="1297411"/>
                </a:lnTo>
                <a:lnTo>
                  <a:pt x="2201889" y="1291957"/>
                </a:lnTo>
                <a:lnTo>
                  <a:pt x="2138875" y="1286325"/>
                </a:lnTo>
                <a:lnTo>
                  <a:pt x="2076524" y="1280516"/>
                </a:lnTo>
                <a:lnTo>
                  <a:pt x="2014846" y="1274534"/>
                </a:lnTo>
                <a:lnTo>
                  <a:pt x="1953854" y="1268378"/>
                </a:lnTo>
                <a:lnTo>
                  <a:pt x="1893559" y="1262053"/>
                </a:lnTo>
                <a:lnTo>
                  <a:pt x="1833974" y="1255559"/>
                </a:lnTo>
                <a:lnTo>
                  <a:pt x="1775110" y="1248899"/>
                </a:lnTo>
                <a:lnTo>
                  <a:pt x="1716980" y="1242075"/>
                </a:lnTo>
                <a:lnTo>
                  <a:pt x="1659595" y="1235088"/>
                </a:lnTo>
                <a:lnTo>
                  <a:pt x="1602968" y="1227941"/>
                </a:lnTo>
                <a:lnTo>
                  <a:pt x="1547111" y="1220636"/>
                </a:lnTo>
                <a:lnTo>
                  <a:pt x="1492035" y="1213174"/>
                </a:lnTo>
                <a:lnTo>
                  <a:pt x="1437753" y="1205558"/>
                </a:lnTo>
                <a:lnTo>
                  <a:pt x="1384277" y="1197790"/>
                </a:lnTo>
                <a:lnTo>
                  <a:pt x="1331618" y="1189872"/>
                </a:lnTo>
                <a:lnTo>
                  <a:pt x="1279788" y="1181805"/>
                </a:lnTo>
                <a:lnTo>
                  <a:pt x="1228801" y="1173592"/>
                </a:lnTo>
                <a:lnTo>
                  <a:pt x="1178666" y="1165235"/>
                </a:lnTo>
                <a:lnTo>
                  <a:pt x="1129398" y="1156735"/>
                </a:lnTo>
                <a:lnTo>
                  <a:pt x="1081007" y="1148095"/>
                </a:lnTo>
                <a:lnTo>
                  <a:pt x="1033506" y="1139317"/>
                </a:lnTo>
                <a:lnTo>
                  <a:pt x="986906" y="1130403"/>
                </a:lnTo>
                <a:lnTo>
                  <a:pt x="941220" y="1121354"/>
                </a:lnTo>
                <a:lnTo>
                  <a:pt x="896459" y="1112173"/>
                </a:lnTo>
                <a:lnTo>
                  <a:pt x="852636" y="1102862"/>
                </a:lnTo>
                <a:lnTo>
                  <a:pt x="809763" y="1093422"/>
                </a:lnTo>
                <a:lnTo>
                  <a:pt x="767851" y="1083856"/>
                </a:lnTo>
                <a:lnTo>
                  <a:pt x="726913" y="1074166"/>
                </a:lnTo>
                <a:lnTo>
                  <a:pt x="686960" y="1064354"/>
                </a:lnTo>
                <a:lnTo>
                  <a:pt x="648005" y="1054421"/>
                </a:lnTo>
                <a:lnTo>
                  <a:pt x="610060" y="1044370"/>
                </a:lnTo>
                <a:lnTo>
                  <a:pt x="573136" y="1034203"/>
                </a:lnTo>
                <a:lnTo>
                  <a:pt x="502401" y="1013527"/>
                </a:lnTo>
                <a:lnTo>
                  <a:pt x="435897" y="992411"/>
                </a:lnTo>
                <a:lnTo>
                  <a:pt x="373720" y="970869"/>
                </a:lnTo>
                <a:lnTo>
                  <a:pt x="315964" y="948918"/>
                </a:lnTo>
                <a:lnTo>
                  <a:pt x="262728" y="926574"/>
                </a:lnTo>
                <a:lnTo>
                  <a:pt x="214105" y="903854"/>
                </a:lnTo>
                <a:lnTo>
                  <a:pt x="170194" y="880772"/>
                </a:lnTo>
                <a:lnTo>
                  <a:pt x="131089" y="857344"/>
                </a:lnTo>
                <a:lnTo>
                  <a:pt x="96886" y="833588"/>
                </a:lnTo>
                <a:lnTo>
                  <a:pt x="54984" y="797372"/>
                </a:lnTo>
                <a:lnTo>
                  <a:pt x="24653" y="760506"/>
                </a:lnTo>
                <a:lnTo>
                  <a:pt x="6217" y="723043"/>
                </a:lnTo>
                <a:lnTo>
                  <a:pt x="0" y="685038"/>
                </a:lnTo>
                <a:close/>
              </a:path>
            </a:pathLst>
          </a:custGeom>
          <a:ln w="38100">
            <a:solidFill>
              <a:srgbClr val="CC0099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10960227" y="6575552"/>
            <a:ext cx="18796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100"/>
              </a:lnSpc>
            </a:pPr>
            <a:fld id="{81D60167-4931-47E6-BA6A-407CBD079E47}" type="slidenum"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27</a:t>
            </a:fld>
            <a:endParaRPr sz="1050">
              <a:latin typeface="Calibri"/>
              <a:cs typeface="Calibri"/>
            </a:endParaRPr>
          </a:p>
        </p:txBody>
      </p:sp>
      <p:sp>
        <p:nvSpPr>
          <p:cNvPr id="70" name="ZoneTexte 69"/>
          <p:cNvSpPr txBox="1"/>
          <p:nvPr/>
        </p:nvSpPr>
        <p:spPr>
          <a:xfrm>
            <a:off x="128296" y="1348906"/>
            <a:ext cx="1835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2">
                    <a:lumMod val="50000"/>
                  </a:schemeClr>
                </a:solidFill>
              </a:rPr>
              <a:t>INNOVATION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119744" y="5355463"/>
            <a:ext cx="2015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AMELIORATION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-390634" y="2227331"/>
            <a:ext cx="23565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121" algn="ctr"/>
            <a:r>
              <a:rPr lang="fr-FR" sz="2400" b="1" spc="-7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Gains </a:t>
            </a:r>
            <a:r>
              <a:rPr lang="fr-FR" sz="2400" b="1" spc="-1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d’efficience et d’efficacité </a:t>
            </a:r>
            <a:r>
              <a:rPr lang="fr-FR" sz="2400" b="1" spc="1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dans </a:t>
            </a:r>
            <a:r>
              <a:rPr lang="fr-FR" sz="2400" b="1" spc="-1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l’utilisation </a:t>
            </a:r>
            <a:r>
              <a:rPr lang="fr-FR" sz="2400" b="1" spc="5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des</a:t>
            </a:r>
            <a:r>
              <a:rPr lang="fr-FR" sz="2400" b="1" spc="-23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 </a:t>
            </a:r>
            <a:r>
              <a:rPr lang="fr-FR" sz="2400" b="1" spc="-13" dirty="0">
                <a:solidFill>
                  <a:srgbClr val="0070C0"/>
                </a:solidFill>
                <a:uFill>
                  <a:solidFill>
                    <a:srgbClr val="000000"/>
                  </a:solidFill>
                </a:uFill>
                <a:cs typeface="Times New Roman"/>
              </a:rPr>
              <a:t>ressources</a:t>
            </a:r>
            <a:endParaRPr lang="fr-FR" sz="2400" dirty="0">
              <a:solidFill>
                <a:srgbClr val="0070C0"/>
              </a:solidFill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3864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5428874"/>
              </p:ext>
            </p:extLst>
          </p:nvPr>
        </p:nvGraphicFramePr>
        <p:xfrm>
          <a:off x="440269" y="1384089"/>
          <a:ext cx="11446932" cy="5309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" name="Connecteur droit avec flèche 3"/>
          <p:cNvCxnSpPr/>
          <p:nvPr/>
        </p:nvCxnSpPr>
        <p:spPr>
          <a:xfrm>
            <a:off x="3192905" y="4976735"/>
            <a:ext cx="974361" cy="0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3062524" y="2287975"/>
            <a:ext cx="935318" cy="0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/>
          <p:cNvSpPr txBox="1"/>
          <p:nvPr/>
        </p:nvSpPr>
        <p:spPr>
          <a:xfrm>
            <a:off x="135471" y="0"/>
            <a:ext cx="1175173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  </a:t>
            </a:r>
            <a:r>
              <a:rPr lang="fr-FR" sz="3600" b="1" spc="-50" dirty="0">
                <a:solidFill>
                  <a:srgbClr val="002060"/>
                </a:solidFill>
              </a:rPr>
              <a:t>Investir intelligemment </a:t>
            </a:r>
            <a:r>
              <a:rPr lang="mr-IN" sz="3600" b="1" spc="-50" dirty="0">
                <a:solidFill>
                  <a:srgbClr val="002060"/>
                </a:solidFill>
              </a:rPr>
              <a:t>…</a:t>
            </a:r>
            <a:br>
              <a:rPr lang="fr-FR" sz="3600" b="1" spc="-50" dirty="0">
                <a:solidFill>
                  <a:srgbClr val="002060"/>
                </a:solidFill>
              </a:rPr>
            </a:br>
            <a:r>
              <a:rPr lang="fr-FR" sz="3600" b="1" spc="-50" dirty="0">
                <a:solidFill>
                  <a:srgbClr val="002060"/>
                </a:solidFill>
              </a:rPr>
              <a:t>  et gagner rapidement en efficacité  dans la riposte aux risques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995582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4995" y="434924"/>
            <a:ext cx="4163378" cy="841095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5400" b="1" spc="-50" dirty="0">
                <a:solidFill>
                  <a:srgbClr val="002060"/>
                </a:solidFill>
                <a:ea typeface="+mj-ea"/>
                <a:cs typeface="+mj-cs"/>
              </a:rPr>
              <a:t>En conclusion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44170" y="5788914"/>
            <a:ext cx="14097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ts val="825"/>
              </a:lnSpc>
            </a:pPr>
            <a:fld id="{81D60167-4931-47E6-BA6A-407CBD079E47}" type="slidenum">
              <a:rPr sz="788" dirty="0">
                <a:solidFill>
                  <a:srgbClr val="FFFFFF"/>
                </a:solidFill>
                <a:latin typeface="Calibri"/>
                <a:cs typeface="Calibri"/>
              </a:rPr>
              <a:pPr marL="19050">
                <a:lnSpc>
                  <a:spcPts val="825"/>
                </a:lnSpc>
              </a:pPr>
              <a:t>29</a:t>
            </a:fld>
            <a:endParaRPr sz="788">
              <a:latin typeface="Calibri"/>
              <a:cs typeface="Calibri"/>
            </a:endParaRPr>
          </a:p>
        </p:txBody>
      </p:sp>
      <p:cxnSp>
        <p:nvCxnSpPr>
          <p:cNvPr id="5" name="Connecteur droit 4"/>
          <p:cNvCxnSpPr/>
          <p:nvPr/>
        </p:nvCxnSpPr>
        <p:spPr>
          <a:xfrm flipV="1">
            <a:off x="0" y="1981200"/>
            <a:ext cx="12192000" cy="3265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334" y="2559782"/>
            <a:ext cx="6415438" cy="390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46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4030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002060"/>
                </a:solidFill>
                <a:latin typeface="+mn-lt"/>
              </a:rPr>
              <a:t>Saisir les nouvelles opportunités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376057" y="1603488"/>
            <a:ext cx="7646054" cy="3547804"/>
          </a:xfrm>
        </p:spPr>
        <p:txBody>
          <a:bodyPr>
            <a:noAutofit/>
          </a:bodyPr>
          <a:lstStyle/>
          <a:p>
            <a:pPr lvl="0"/>
            <a:r>
              <a:rPr lang="fr-FR" sz="2400" dirty="0"/>
              <a:t>Financement Direct de Gouvernement à Gouvernement</a:t>
            </a:r>
          </a:p>
          <a:p>
            <a:pPr lvl="0"/>
            <a:r>
              <a:rPr lang="fr-FR" sz="2400" dirty="0"/>
              <a:t>Financement de la santé pour la capture du Dividende démographique </a:t>
            </a:r>
          </a:p>
          <a:p>
            <a:pPr lvl="0"/>
            <a:r>
              <a:rPr lang="fr-FR" sz="2400" dirty="0"/>
              <a:t>Financement des dossiers d’investissement des priorités (SMNI, Maladies transmissibles, Maladies Chroniques </a:t>
            </a:r>
            <a:r>
              <a:rPr lang="fr-FR" sz="2400" dirty="0" err="1"/>
              <a:t>etc</a:t>
            </a:r>
            <a:r>
              <a:rPr lang="fr-FR" sz="2400" dirty="0"/>
              <a:t>)</a:t>
            </a:r>
          </a:p>
          <a:p>
            <a:pPr lvl="0"/>
            <a:r>
              <a:rPr lang="fr-FR" sz="2400" dirty="0"/>
              <a:t>Mise en œuvre les engagements vis-à-vis des PTF</a:t>
            </a:r>
          </a:p>
          <a:p>
            <a:pPr lvl="0"/>
            <a:r>
              <a:rPr lang="fr-FR" sz="2400" dirty="0"/>
              <a:t>Financement du Programme de sécurité sanitaire </a:t>
            </a:r>
            <a:endParaRPr lang="fr-FR" sz="32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289156"/>
            <a:ext cx="3862135" cy="3862135"/>
          </a:xfrm>
          <a:prstGeom prst="rect">
            <a:avLst/>
          </a:prstGeom>
        </p:spPr>
      </p:pic>
      <p:sp>
        <p:nvSpPr>
          <p:cNvPr id="6" name="Double flèche horizontale 5"/>
          <p:cNvSpPr/>
          <p:nvPr/>
        </p:nvSpPr>
        <p:spPr>
          <a:xfrm flipV="1">
            <a:off x="838200" y="5889304"/>
            <a:ext cx="10751331" cy="486339"/>
          </a:xfrm>
          <a:prstGeom prst="leftRightArrow">
            <a:avLst/>
          </a:prstGeom>
          <a:solidFill>
            <a:srgbClr val="C00000"/>
          </a:solidFill>
        </p:spPr>
        <p:style>
          <a:lnRef idx="0">
            <a:schemeClr val="lt2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dk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ZoneTexte 3"/>
          <p:cNvSpPr txBox="1"/>
          <p:nvPr/>
        </p:nvSpPr>
        <p:spPr>
          <a:xfrm>
            <a:off x="1840832" y="5366084"/>
            <a:ext cx="8891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800" b="1" dirty="0">
                <a:solidFill>
                  <a:srgbClr val="C00000"/>
                </a:solidFill>
              </a:rPr>
              <a:t>Plaidoyer, Plaidoyer, Plaidoyer</a:t>
            </a:r>
          </a:p>
        </p:txBody>
      </p:sp>
    </p:spTree>
    <p:extLst>
      <p:ext uri="{BB962C8B-B14F-4D97-AF65-F5344CB8AC3E}">
        <p14:creationId xmlns:p14="http://schemas.microsoft.com/office/powerpoint/2010/main" val="1956524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1FC0D-DF35-4BF8-AFBB-8F3D70E5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81" y="98881"/>
            <a:ext cx="11168253" cy="96190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Conclusion 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endParaRPr lang="x-none" sz="40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30621"/>
          <a:stretch/>
        </p:blipFill>
        <p:spPr>
          <a:xfrm>
            <a:off x="0" y="2353456"/>
            <a:ext cx="12192000" cy="4197246"/>
          </a:xfrm>
          <a:prstGeom prst="rect">
            <a:avLst/>
          </a:prstGeom>
        </p:spPr>
      </p:pic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5321496"/>
              </p:ext>
            </p:extLst>
          </p:nvPr>
        </p:nvGraphicFramePr>
        <p:xfrm>
          <a:off x="483141" y="1175658"/>
          <a:ext cx="11225718" cy="182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5506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570" y="3565279"/>
            <a:ext cx="3156695" cy="32927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D1FC0D-DF35-4BF8-AFBB-8F3D70E5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45" y="152399"/>
            <a:ext cx="11168253" cy="99189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Conclusion</a:t>
            </a:r>
            <a:endParaRPr lang="x-none" sz="4800" b="1" dirty="0">
              <a:solidFill>
                <a:schemeClr val="accent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645837"/>
              </p:ext>
            </p:extLst>
          </p:nvPr>
        </p:nvGraphicFramePr>
        <p:xfrm>
          <a:off x="525295" y="1295400"/>
          <a:ext cx="11225718" cy="2587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95409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640E1-DE39-480B-9AB8-62119E927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927" y="134587"/>
            <a:ext cx="11692327" cy="613057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200"/>
              </a:spcBef>
              <a:buNone/>
            </a:pPr>
            <a:r>
              <a:rPr lang="fr-FR" sz="4000" b="1" dirty="0">
                <a:solidFill>
                  <a:srgbClr val="002060"/>
                </a:solidFill>
              </a:rPr>
              <a:t>Renforcer le plaidoyer pour un financement accru de la santé à travers un système de 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fr-FR" sz="4400" b="1" dirty="0">
                <a:solidFill>
                  <a:srgbClr val="C00000"/>
                </a:solidFill>
              </a:rPr>
              <a:t>Couverture Sanitaire Universelle</a:t>
            </a:r>
          </a:p>
        </p:txBody>
      </p:sp>
      <p:sp>
        <p:nvSpPr>
          <p:cNvPr id="5" name="object 8"/>
          <p:cNvSpPr/>
          <p:nvPr/>
        </p:nvSpPr>
        <p:spPr>
          <a:xfrm>
            <a:off x="3585159" y="5359552"/>
            <a:ext cx="4634358" cy="12104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9"/>
          <p:cNvSpPr/>
          <p:nvPr/>
        </p:nvSpPr>
        <p:spPr>
          <a:xfrm>
            <a:off x="3343766" y="2258555"/>
            <a:ext cx="5227575" cy="24620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45756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"/>
            <a:ext cx="12192000" cy="6855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26229" y="2264333"/>
            <a:ext cx="8305800" cy="1673622"/>
          </a:xfrm>
          <a:prstGeom prst="rect">
            <a:avLst/>
          </a:prstGeom>
        </p:spPr>
        <p:txBody>
          <a:bodyPr vert="horz" wrap="square" lIns="0" tIns="11516" rIns="0" bIns="0" rtlCol="0" anchor="ctr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5400" spc="-73" dirty="0">
                <a:solidFill>
                  <a:srgbClr val="FFFFFF"/>
                </a:solidFill>
              </a:rPr>
              <a:t>Merci</a:t>
            </a:r>
            <a:r>
              <a:rPr lang="fr-FR" sz="5400" spc="-73" dirty="0">
                <a:solidFill>
                  <a:srgbClr val="FFFFFF"/>
                </a:solidFill>
              </a:rPr>
              <a:t> </a:t>
            </a:r>
            <a:r>
              <a:rPr lang="fr-FR" sz="4800" spc="-41" dirty="0">
                <a:solidFill>
                  <a:srgbClr val="FFFFFF"/>
                </a:solidFill>
              </a:rPr>
              <a:t>pour </a:t>
            </a:r>
            <a:r>
              <a:rPr lang="fr-FR" sz="4800" spc="-14" dirty="0">
                <a:solidFill>
                  <a:srgbClr val="FFFFFF"/>
                </a:solidFill>
              </a:rPr>
              <a:t>votre</a:t>
            </a:r>
            <a:r>
              <a:rPr lang="fr-FR" sz="4800" spc="-526" dirty="0">
                <a:solidFill>
                  <a:srgbClr val="FFFFFF"/>
                </a:solidFill>
              </a:rPr>
              <a:t> </a:t>
            </a:r>
            <a:r>
              <a:rPr lang="fr-FR" sz="4800" spc="-27" dirty="0">
                <a:solidFill>
                  <a:srgbClr val="FFFFFF"/>
                </a:solidFill>
              </a:rPr>
              <a:t>attention</a:t>
            </a:r>
            <a:br>
              <a:rPr lang="fr-FR" sz="4800" dirty="0"/>
            </a:b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30152132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5707</TotalTime>
  <Words>1673</Words>
  <Application>Microsoft Office PowerPoint</Application>
  <PresentationFormat>Grand écran</PresentationFormat>
  <Paragraphs>287</Paragraphs>
  <Slides>34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3" baseType="lpstr">
      <vt:lpstr>Arial</vt:lpstr>
      <vt:lpstr>Arial Narrow</vt:lpstr>
      <vt:lpstr>Arial Rounded MT Bold</vt:lpstr>
      <vt:lpstr>Calibri</vt:lpstr>
      <vt:lpstr>Calibri Light</vt:lpstr>
      <vt:lpstr>Garamond</vt:lpstr>
      <vt:lpstr>Verdana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Quelques chiffres clés (1/3)</vt:lpstr>
      <vt:lpstr>Présentation PowerPoint</vt:lpstr>
      <vt:lpstr>Présentation PowerPoint</vt:lpstr>
      <vt:lpstr>Financement de la Santé – Valeurs</vt:lpstr>
      <vt:lpstr>Présentation PowerPoint</vt:lpstr>
      <vt:lpstr>Financement Ministère de la Santé </vt:lpstr>
      <vt:lpstr>Présentation PowerPoint</vt:lpstr>
      <vt:lpstr>Présentation PowerPoint</vt:lpstr>
      <vt:lpstr>Présentation PowerPoint</vt:lpstr>
      <vt:lpstr>Financement de la Couverture Médicale</vt:lpstr>
      <vt:lpstr>Financement de la Couverture Médicale</vt:lpstr>
      <vt:lpstr>Principaux acquis et défis du système de financement</vt:lpstr>
      <vt:lpstr>Inefficience dans le secteur de la santé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Financements innovants et Refonte du Système de Santé</vt:lpstr>
      <vt:lpstr>Présentation PowerPoint</vt:lpstr>
      <vt:lpstr>Présentation PowerPoint</vt:lpstr>
      <vt:lpstr>Saisir les nouvelles opportunités</vt:lpstr>
      <vt:lpstr> Conclusion  </vt:lpstr>
      <vt:lpstr> Conclusion</vt:lpstr>
      <vt:lpstr>Présentation PowerPoint</vt:lpstr>
      <vt:lpstr>Merci pour votre attention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Réforme du financement de la Santé au Sénégal</dc:title>
  <dc:creator>Utilisateur de Microsoft Office</dc:creator>
  <cp:lastModifiedBy>MP ALLIOD</cp:lastModifiedBy>
  <cp:revision>184</cp:revision>
  <cp:lastPrinted>2020-09-26T11:29:51Z</cp:lastPrinted>
  <dcterms:created xsi:type="dcterms:W3CDTF">2019-06-08T10:01:34Z</dcterms:created>
  <dcterms:modified xsi:type="dcterms:W3CDTF">2020-10-01T18:05:22Z</dcterms:modified>
</cp:coreProperties>
</file>