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handoutMasterIdLst>
    <p:handoutMasterId r:id="rId18"/>
  </p:handoutMasterIdLst>
  <p:sldIdLst>
    <p:sldId id="340" r:id="rId2"/>
    <p:sldId id="916" r:id="rId3"/>
    <p:sldId id="915" r:id="rId4"/>
    <p:sldId id="342" r:id="rId5"/>
    <p:sldId id="338" r:id="rId6"/>
    <p:sldId id="344" r:id="rId7"/>
    <p:sldId id="263" r:id="rId8"/>
    <p:sldId id="912" r:id="rId9"/>
    <p:sldId id="914" r:id="rId10"/>
    <p:sldId id="908" r:id="rId11"/>
    <p:sldId id="899" r:id="rId12"/>
    <p:sldId id="341" r:id="rId13"/>
    <p:sldId id="917" r:id="rId14"/>
    <p:sldId id="918" r:id="rId15"/>
    <p:sldId id="343" r:id="rId16"/>
  </p:sldIdLst>
  <p:sldSz cx="10693400" cy="7561263"/>
  <p:notesSz cx="6662738" cy="9832975"/>
  <p:defaultTextStyle>
    <a:defPPr>
      <a:defRPr lang="en-GB"/>
    </a:defPPr>
    <a:lvl1pPr algn="l" rtl="1" fontAlgn="base">
      <a:spcBef>
        <a:spcPct val="0"/>
      </a:spcBef>
      <a:spcAft>
        <a:spcPct val="0"/>
      </a:spcAft>
      <a:defRPr sz="3900" b="1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1" fontAlgn="base">
      <a:spcBef>
        <a:spcPct val="0"/>
      </a:spcBef>
      <a:spcAft>
        <a:spcPct val="0"/>
      </a:spcAft>
      <a:defRPr sz="3900" b="1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1" fontAlgn="base">
      <a:spcBef>
        <a:spcPct val="0"/>
      </a:spcBef>
      <a:spcAft>
        <a:spcPct val="0"/>
      </a:spcAft>
      <a:defRPr sz="3900" b="1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1" fontAlgn="base">
      <a:spcBef>
        <a:spcPct val="0"/>
      </a:spcBef>
      <a:spcAft>
        <a:spcPct val="0"/>
      </a:spcAft>
      <a:defRPr sz="3900" b="1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1" fontAlgn="base">
      <a:spcBef>
        <a:spcPct val="0"/>
      </a:spcBef>
      <a:spcAft>
        <a:spcPct val="0"/>
      </a:spcAft>
      <a:defRPr sz="3900" b="1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900" b="1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900" b="1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900" b="1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900" b="1" kern="1200">
        <a:solidFill>
          <a:srgbClr val="000066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UW, Annerie" initials="BA" lastIdx="1" clrIdx="0">
    <p:extLst>
      <p:ext uri="{19B8F6BF-5375-455C-9EA6-DF929625EA0E}">
        <p15:presenceInfo xmlns:p15="http://schemas.microsoft.com/office/powerpoint/2012/main" userId="S::bouwa@who.int::e3b0ed3c-37d3-49bf-b7f6-c59507f77ef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4189DD"/>
    <a:srgbClr val="C4DAF4"/>
    <a:srgbClr val="66FF33"/>
    <a:srgbClr val="96CCEE"/>
    <a:srgbClr val="72BBE8"/>
    <a:srgbClr val="1E7F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3" autoAdjust="0"/>
    <p:restoredTop sz="86388" autoAdjust="0"/>
  </p:normalViewPr>
  <p:slideViewPr>
    <p:cSldViewPr snapToGrid="0">
      <p:cViewPr varScale="1">
        <p:scale>
          <a:sx n="73" d="100"/>
          <a:sy n="73" d="100"/>
        </p:scale>
        <p:origin x="171" y="51"/>
      </p:cViewPr>
      <p:guideLst/>
    </p:cSldViewPr>
  </p:slideViewPr>
  <p:outlineViewPr>
    <p:cViewPr>
      <p:scale>
        <a:sx n="33" d="100"/>
        <a:sy n="33" d="100"/>
      </p:scale>
      <p:origin x="0" y="-891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CAD533-BE08-4E37-8E14-EB874FBD9CF2}" type="doc">
      <dgm:prSet loTypeId="urn:microsoft.com/office/officeart/2005/8/layout/hList1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9D6FD21-4E9F-497F-A065-746C67D4EE9D}">
      <dgm:prSet custT="1"/>
      <dgm:spPr/>
      <dgm:t>
        <a:bodyPr/>
        <a:lstStyle/>
        <a:p>
          <a:r>
            <a:rPr lang="en-US" sz="2800" b="1" dirty="0">
              <a:solidFill>
                <a:schemeClr val="tx1"/>
              </a:solidFill>
            </a:rPr>
            <a:t>WHAT?</a:t>
          </a:r>
        </a:p>
      </dgm:t>
    </dgm:pt>
    <dgm:pt modelId="{4E83AA7E-A986-4060-9FD1-8EB0C03A26EB}" type="parTrans" cxnId="{13F71D82-7B16-4B91-9239-877F123D917D}">
      <dgm:prSet/>
      <dgm:spPr/>
      <dgm:t>
        <a:bodyPr/>
        <a:lstStyle/>
        <a:p>
          <a:endParaRPr lang="en-US"/>
        </a:p>
      </dgm:t>
    </dgm:pt>
    <dgm:pt modelId="{39FF1E9D-7F85-4EC7-B850-BC7FCC5F7758}" type="sibTrans" cxnId="{13F71D82-7B16-4B91-9239-877F123D917D}">
      <dgm:prSet/>
      <dgm:spPr/>
      <dgm:t>
        <a:bodyPr/>
        <a:lstStyle/>
        <a:p>
          <a:endParaRPr lang="en-US"/>
        </a:p>
      </dgm:t>
    </dgm:pt>
    <dgm:pt modelId="{86631DA8-F50B-4A3A-9D64-8913073CE2C9}">
      <dgm:prSet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latin typeface="+mn-lt"/>
            </a:rPr>
            <a:t>Function:</a:t>
          </a:r>
          <a:r>
            <a:rPr lang="en-US" sz="2000" dirty="0">
              <a:solidFill>
                <a:schemeClr val="tx1"/>
              </a:solidFill>
              <a:latin typeface="+mn-lt"/>
            </a:rPr>
            <a:t> Supplies, vaccines, surveillance, policies</a:t>
          </a:r>
        </a:p>
      </dgm:t>
    </dgm:pt>
    <dgm:pt modelId="{A244848C-2BB3-4D7F-A7D7-B07495AE8853}" type="parTrans" cxnId="{BC24A0C9-0BAE-446A-AC5D-6BF98AA67838}">
      <dgm:prSet/>
      <dgm:spPr/>
      <dgm:t>
        <a:bodyPr/>
        <a:lstStyle/>
        <a:p>
          <a:endParaRPr lang="en-US"/>
        </a:p>
      </dgm:t>
    </dgm:pt>
    <dgm:pt modelId="{090534D0-CEF7-41CC-869D-6D64B4F34A7A}" type="sibTrans" cxnId="{BC24A0C9-0BAE-446A-AC5D-6BF98AA67838}">
      <dgm:prSet/>
      <dgm:spPr/>
      <dgm:t>
        <a:bodyPr/>
        <a:lstStyle/>
        <a:p>
          <a:endParaRPr lang="en-US"/>
        </a:p>
      </dgm:t>
    </dgm:pt>
    <dgm:pt modelId="{7D245C66-A7CE-47C6-AC1E-00148E9A07BF}">
      <dgm:prSet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latin typeface="+mn-lt"/>
            </a:rPr>
            <a:t>Type of budgeting input: </a:t>
          </a:r>
          <a:r>
            <a:rPr lang="en-US" sz="2000" dirty="0">
              <a:solidFill>
                <a:schemeClr val="tx1"/>
              </a:solidFill>
              <a:latin typeface="+mn-lt"/>
            </a:rPr>
            <a:t>Recurrent vs. Capital budget.</a:t>
          </a:r>
        </a:p>
      </dgm:t>
    </dgm:pt>
    <dgm:pt modelId="{7B32DFAB-A511-49A0-AB83-5EAAB9BFA8FF}" type="parTrans" cxnId="{1B82FCA5-8F85-4EA7-A6ED-E77D6144D541}">
      <dgm:prSet/>
      <dgm:spPr/>
      <dgm:t>
        <a:bodyPr/>
        <a:lstStyle/>
        <a:p>
          <a:endParaRPr lang="en-US"/>
        </a:p>
      </dgm:t>
    </dgm:pt>
    <dgm:pt modelId="{38CE036F-FAFC-4979-AA2A-403803C3A3B7}" type="sibTrans" cxnId="{1B82FCA5-8F85-4EA7-A6ED-E77D6144D541}">
      <dgm:prSet/>
      <dgm:spPr/>
      <dgm:t>
        <a:bodyPr/>
        <a:lstStyle/>
        <a:p>
          <a:endParaRPr lang="en-US"/>
        </a:p>
      </dgm:t>
    </dgm:pt>
    <dgm:pt modelId="{45B3E6F7-C5FA-4E08-8B1D-B7397C647145}">
      <dgm:prSet custT="1"/>
      <dgm:spPr/>
      <dgm:t>
        <a:bodyPr/>
        <a:lstStyle/>
        <a:p>
          <a:r>
            <a:rPr lang="en-US" sz="2800" b="1" dirty="0">
              <a:solidFill>
                <a:schemeClr val="tx1"/>
              </a:solidFill>
            </a:rPr>
            <a:t>WHOM?</a:t>
          </a:r>
        </a:p>
      </dgm:t>
    </dgm:pt>
    <dgm:pt modelId="{0B09B5C5-5821-4C18-BF04-FEEE2E25FC98}" type="parTrans" cxnId="{39AC978F-95EB-46EE-924E-92E75B87DCF7}">
      <dgm:prSet/>
      <dgm:spPr/>
      <dgm:t>
        <a:bodyPr/>
        <a:lstStyle/>
        <a:p>
          <a:endParaRPr lang="en-US"/>
        </a:p>
      </dgm:t>
    </dgm:pt>
    <dgm:pt modelId="{41DF1168-ACCD-47FA-BC27-672039916899}" type="sibTrans" cxnId="{39AC978F-95EB-46EE-924E-92E75B87DCF7}">
      <dgm:prSet/>
      <dgm:spPr/>
      <dgm:t>
        <a:bodyPr/>
        <a:lstStyle/>
        <a:p>
          <a:endParaRPr lang="en-US"/>
        </a:p>
      </dgm:t>
    </dgm:pt>
    <dgm:pt modelId="{F28F9AF0-0FD5-4D8E-9B0D-B88FBDC80D2F}">
      <dgm:prSet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Fund holder: </a:t>
          </a:r>
          <a:r>
            <a:rPr lang="en-US" sz="2000" dirty="0">
              <a:solidFill>
                <a:schemeClr val="tx1"/>
              </a:solidFill>
            </a:rPr>
            <a:t>Ministries, agencies, central and sub-national governments</a:t>
          </a:r>
        </a:p>
      </dgm:t>
    </dgm:pt>
    <dgm:pt modelId="{AE9D696C-0B07-42C9-B05E-8756853CED29}" type="parTrans" cxnId="{0E36DBA8-983A-445F-8AAC-87E1FFE1D50B}">
      <dgm:prSet/>
      <dgm:spPr/>
      <dgm:t>
        <a:bodyPr/>
        <a:lstStyle/>
        <a:p>
          <a:endParaRPr lang="en-US"/>
        </a:p>
      </dgm:t>
    </dgm:pt>
    <dgm:pt modelId="{0B884B14-4B3A-446D-BDD4-13E6917E0A4B}" type="sibTrans" cxnId="{0E36DBA8-983A-445F-8AAC-87E1FFE1D50B}">
      <dgm:prSet/>
      <dgm:spPr/>
      <dgm:t>
        <a:bodyPr/>
        <a:lstStyle/>
        <a:p>
          <a:endParaRPr lang="en-US"/>
        </a:p>
      </dgm:t>
    </dgm:pt>
    <dgm:pt modelId="{5CB3FCF7-DC7E-4BA1-8BC2-594424E38163}">
      <dgm:prSet custT="1"/>
      <dgm:spPr/>
      <dgm:t>
        <a:bodyPr/>
        <a:lstStyle/>
        <a:p>
          <a:r>
            <a:rPr lang="en-US" sz="2800" b="1" dirty="0">
              <a:solidFill>
                <a:schemeClr val="tx1"/>
              </a:solidFill>
            </a:rPr>
            <a:t>HOW?</a:t>
          </a:r>
        </a:p>
      </dgm:t>
    </dgm:pt>
    <dgm:pt modelId="{49DDE9E7-7584-4AF4-8779-8724B87EF724}" type="parTrans" cxnId="{B48F9B17-6886-4482-8309-D47919F6AC56}">
      <dgm:prSet/>
      <dgm:spPr/>
      <dgm:t>
        <a:bodyPr/>
        <a:lstStyle/>
        <a:p>
          <a:endParaRPr lang="en-US"/>
        </a:p>
      </dgm:t>
    </dgm:pt>
    <dgm:pt modelId="{C68AD376-434B-4128-8734-F620C522DE31}" type="sibTrans" cxnId="{B48F9B17-6886-4482-8309-D47919F6AC56}">
      <dgm:prSet/>
      <dgm:spPr/>
      <dgm:t>
        <a:bodyPr/>
        <a:lstStyle/>
        <a:p>
          <a:endParaRPr lang="en-US"/>
        </a:p>
      </dgm:t>
    </dgm:pt>
    <dgm:pt modelId="{4B653656-C83A-44D2-8A2D-2E5061507A07}">
      <dgm:prSet custT="1"/>
      <dgm:spPr/>
      <dgm:t>
        <a:bodyPr/>
        <a:lstStyle/>
        <a:p>
          <a:r>
            <a:rPr lang="en-US" sz="1800" b="1" kern="1200" dirty="0">
              <a:solidFill>
                <a:schemeClr val="tx1"/>
              </a:solidFill>
            </a:rPr>
            <a:t>Costing: </a:t>
          </a:r>
          <a:r>
            <a:rPr lang="en-US" sz="1800" kern="1200" dirty="0">
              <a:solidFill>
                <a:schemeClr val="tx1"/>
              </a:solidFill>
            </a:rPr>
            <a:t>Resource need estimates</a:t>
          </a:r>
        </a:p>
      </dgm:t>
    </dgm:pt>
    <dgm:pt modelId="{1B7C9645-6B89-47B6-8D51-358DF3F3EEFB}" type="parTrans" cxnId="{233F6709-1F04-46C4-A560-D3521EBCBE86}">
      <dgm:prSet/>
      <dgm:spPr/>
      <dgm:t>
        <a:bodyPr/>
        <a:lstStyle/>
        <a:p>
          <a:endParaRPr lang="en-US"/>
        </a:p>
      </dgm:t>
    </dgm:pt>
    <dgm:pt modelId="{16443F8C-ED59-476F-9F1B-57E6CEC579CA}" type="sibTrans" cxnId="{233F6709-1F04-46C4-A560-D3521EBCBE86}">
      <dgm:prSet/>
      <dgm:spPr/>
      <dgm:t>
        <a:bodyPr/>
        <a:lstStyle/>
        <a:p>
          <a:endParaRPr lang="en-US"/>
        </a:p>
      </dgm:t>
    </dgm:pt>
    <dgm:pt modelId="{CEDCE451-816A-41DE-B3E4-727AABF2440A}">
      <dgm:prSet custT="1"/>
      <dgm:spPr/>
      <dgm:t>
        <a:bodyPr/>
        <a:lstStyle/>
        <a:p>
          <a:r>
            <a:rPr lang="en-US" sz="1800" b="1" kern="1200" dirty="0">
              <a:solidFill>
                <a:schemeClr val="tx1"/>
              </a:solidFill>
            </a:rPr>
            <a:t>Fiscal adjustments and scenarios: </a:t>
          </a:r>
          <a:r>
            <a:rPr lang="en-US" sz="1800" kern="1200" dirty="0">
              <a:solidFill>
                <a:schemeClr val="tx1"/>
              </a:solidFill>
            </a:rPr>
            <a:t>Scenarios and sources for public revenue for current and longer-term outlook</a:t>
          </a:r>
        </a:p>
      </dgm:t>
    </dgm:pt>
    <dgm:pt modelId="{A96009C9-4C4E-4844-AA44-89118D8F2240}" type="parTrans" cxnId="{DE09C0C6-0503-4D5D-931F-92521AB5299E}">
      <dgm:prSet/>
      <dgm:spPr/>
      <dgm:t>
        <a:bodyPr/>
        <a:lstStyle/>
        <a:p>
          <a:endParaRPr lang="en-US"/>
        </a:p>
      </dgm:t>
    </dgm:pt>
    <dgm:pt modelId="{254F0E8A-432C-4B57-8594-92B7BA5ACFCB}" type="sibTrans" cxnId="{DE09C0C6-0503-4D5D-931F-92521AB5299E}">
      <dgm:prSet/>
      <dgm:spPr/>
      <dgm:t>
        <a:bodyPr/>
        <a:lstStyle/>
        <a:p>
          <a:endParaRPr lang="en-US"/>
        </a:p>
      </dgm:t>
    </dgm:pt>
    <dgm:pt modelId="{A4044965-207A-45F5-B53E-6040DECCE428}">
      <dgm:prSet custT="1"/>
      <dgm:spPr/>
      <dgm:t>
        <a:bodyPr/>
        <a:lstStyle/>
        <a:p>
          <a:r>
            <a:rPr lang="en-US" sz="1800" b="1" kern="1200" dirty="0">
              <a:solidFill>
                <a:schemeClr val="tx1"/>
              </a:solidFill>
            </a:rPr>
            <a:t>Adjustments in PFM systems: </a:t>
          </a:r>
          <a:r>
            <a:rPr lang="en-US" sz="1800" kern="1200" dirty="0">
              <a:solidFill>
                <a:schemeClr val="tx1"/>
              </a:solidFill>
            </a:rPr>
            <a:t>Budget formulation, PFM bottlenecks, central/subnational alignment, reporting</a:t>
          </a:r>
        </a:p>
      </dgm:t>
    </dgm:pt>
    <dgm:pt modelId="{C72B2879-5D46-4D45-83B1-A3226311C4E5}" type="parTrans" cxnId="{DE49D9EF-2575-4995-A8DA-01C4DF51E5A2}">
      <dgm:prSet/>
      <dgm:spPr/>
      <dgm:t>
        <a:bodyPr/>
        <a:lstStyle/>
        <a:p>
          <a:endParaRPr lang="en-US"/>
        </a:p>
      </dgm:t>
    </dgm:pt>
    <dgm:pt modelId="{E0D79F3A-0208-4B94-B519-C982B085B7B1}" type="sibTrans" cxnId="{DE49D9EF-2575-4995-A8DA-01C4DF51E5A2}">
      <dgm:prSet/>
      <dgm:spPr/>
      <dgm:t>
        <a:bodyPr/>
        <a:lstStyle/>
        <a:p>
          <a:endParaRPr lang="en-US"/>
        </a:p>
      </dgm:t>
    </dgm:pt>
    <dgm:pt modelId="{CCC46A67-627A-4DA7-B416-321E26B5C856}">
      <dgm:prSet custT="1"/>
      <dgm:spPr/>
      <dgm:t>
        <a:bodyPr/>
        <a:lstStyle/>
        <a:p>
          <a:r>
            <a:rPr lang="en-US" sz="2000" b="1" dirty="0">
              <a:solidFill>
                <a:schemeClr val="tx1"/>
              </a:solidFill>
              <a:latin typeface="+mn-lt"/>
            </a:rPr>
            <a:t>Time Horizon: </a:t>
          </a:r>
          <a:r>
            <a:rPr lang="en-US" sz="2000" b="0" dirty="0">
              <a:solidFill>
                <a:schemeClr val="tx1"/>
              </a:solidFill>
              <a:latin typeface="+mn-lt"/>
            </a:rPr>
            <a:t>I</a:t>
          </a:r>
          <a:r>
            <a:rPr lang="en-US" sz="2000" dirty="0">
              <a:solidFill>
                <a:schemeClr val="tx1"/>
              </a:solidFill>
              <a:latin typeface="+mn-lt"/>
            </a:rPr>
            <a:t>mmediate term (6 – 12 months) vs. longer-term (1 – 6 year) </a:t>
          </a:r>
        </a:p>
      </dgm:t>
    </dgm:pt>
    <dgm:pt modelId="{F668B0C6-5C17-473C-AA52-D6E93F088DF7}" type="parTrans" cxnId="{4C6B27C3-1F51-4CBA-85BA-4D8CE3C1E803}">
      <dgm:prSet/>
      <dgm:spPr/>
      <dgm:t>
        <a:bodyPr/>
        <a:lstStyle/>
        <a:p>
          <a:endParaRPr lang="en-UG"/>
        </a:p>
      </dgm:t>
    </dgm:pt>
    <dgm:pt modelId="{89DD5FF6-1CD9-469A-B860-7D46B84ED4E7}" type="sibTrans" cxnId="{4C6B27C3-1F51-4CBA-85BA-4D8CE3C1E803}">
      <dgm:prSet/>
      <dgm:spPr/>
      <dgm:t>
        <a:bodyPr/>
        <a:lstStyle/>
        <a:p>
          <a:endParaRPr lang="en-UG"/>
        </a:p>
      </dgm:t>
    </dgm:pt>
    <dgm:pt modelId="{B034CC04-FBCE-4596-B241-72DBAE5809B3}" type="pres">
      <dgm:prSet presAssocID="{F3CAD533-BE08-4E37-8E14-EB874FBD9CF2}" presName="Name0" presStyleCnt="0">
        <dgm:presLayoutVars>
          <dgm:dir/>
          <dgm:animLvl val="lvl"/>
          <dgm:resizeHandles val="exact"/>
        </dgm:presLayoutVars>
      </dgm:prSet>
      <dgm:spPr/>
    </dgm:pt>
    <dgm:pt modelId="{D7792489-67C0-4D5E-945F-2FC6854A4994}" type="pres">
      <dgm:prSet presAssocID="{A9D6FD21-4E9F-497F-A065-746C67D4EE9D}" presName="composite" presStyleCnt="0"/>
      <dgm:spPr/>
    </dgm:pt>
    <dgm:pt modelId="{D2100E20-FCB8-42DB-BEB5-8A9EC13F48F8}" type="pres">
      <dgm:prSet presAssocID="{A9D6FD21-4E9F-497F-A065-746C67D4EE9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ACA9E27-B561-47DC-9E68-5A1C02ACC880}" type="pres">
      <dgm:prSet presAssocID="{A9D6FD21-4E9F-497F-A065-746C67D4EE9D}" presName="desTx" presStyleLbl="alignAccFollowNode1" presStyleIdx="0" presStyleCnt="3">
        <dgm:presLayoutVars>
          <dgm:bulletEnabled val="1"/>
        </dgm:presLayoutVars>
      </dgm:prSet>
      <dgm:spPr/>
    </dgm:pt>
    <dgm:pt modelId="{29BE1AE7-DED2-4107-BCD9-17C7DB09C181}" type="pres">
      <dgm:prSet presAssocID="{39FF1E9D-7F85-4EC7-B850-BC7FCC5F7758}" presName="space" presStyleCnt="0"/>
      <dgm:spPr/>
    </dgm:pt>
    <dgm:pt modelId="{752E8FF7-B495-4BD7-9EAD-64AA3BAA1685}" type="pres">
      <dgm:prSet presAssocID="{45B3E6F7-C5FA-4E08-8B1D-B7397C647145}" presName="composite" presStyleCnt="0"/>
      <dgm:spPr/>
    </dgm:pt>
    <dgm:pt modelId="{D7DF8405-53BF-461C-8E5B-1A76F9BF0941}" type="pres">
      <dgm:prSet presAssocID="{45B3E6F7-C5FA-4E08-8B1D-B7397C64714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E479331-08BE-4F38-8EA8-356A32D566C4}" type="pres">
      <dgm:prSet presAssocID="{45B3E6F7-C5FA-4E08-8B1D-B7397C647145}" presName="desTx" presStyleLbl="alignAccFollowNode1" presStyleIdx="1" presStyleCnt="3">
        <dgm:presLayoutVars>
          <dgm:bulletEnabled val="1"/>
        </dgm:presLayoutVars>
      </dgm:prSet>
      <dgm:spPr/>
    </dgm:pt>
    <dgm:pt modelId="{DD7A11ED-1463-462F-B7F1-684CD2650623}" type="pres">
      <dgm:prSet presAssocID="{41DF1168-ACCD-47FA-BC27-672039916899}" presName="space" presStyleCnt="0"/>
      <dgm:spPr/>
    </dgm:pt>
    <dgm:pt modelId="{42DF379C-FD3E-4BB9-9A46-F962F9A4F5A8}" type="pres">
      <dgm:prSet presAssocID="{5CB3FCF7-DC7E-4BA1-8BC2-594424E38163}" presName="composite" presStyleCnt="0"/>
      <dgm:spPr/>
    </dgm:pt>
    <dgm:pt modelId="{DF2F3D01-C584-47E0-AC34-236731E0EAE7}" type="pres">
      <dgm:prSet presAssocID="{5CB3FCF7-DC7E-4BA1-8BC2-594424E3816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9CE0E8B-AA58-4F3C-9F56-9479C2E5CB57}" type="pres">
      <dgm:prSet presAssocID="{5CB3FCF7-DC7E-4BA1-8BC2-594424E3816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233F6709-1F04-46C4-A560-D3521EBCBE86}" srcId="{5CB3FCF7-DC7E-4BA1-8BC2-594424E38163}" destId="{4B653656-C83A-44D2-8A2D-2E5061507A07}" srcOrd="0" destOrd="0" parTransId="{1B7C9645-6B89-47B6-8D51-358DF3F3EEFB}" sibTransId="{16443F8C-ED59-476F-9F1B-57E6CEC579CA}"/>
    <dgm:cxn modelId="{B48F9B17-6886-4482-8309-D47919F6AC56}" srcId="{F3CAD533-BE08-4E37-8E14-EB874FBD9CF2}" destId="{5CB3FCF7-DC7E-4BA1-8BC2-594424E38163}" srcOrd="2" destOrd="0" parTransId="{49DDE9E7-7584-4AF4-8779-8724B87EF724}" sibTransId="{C68AD376-434B-4128-8734-F620C522DE31}"/>
    <dgm:cxn modelId="{7847D131-F155-474C-8196-3C271B9E172B}" type="presOf" srcId="{CCC46A67-627A-4DA7-B416-321E26B5C856}" destId="{AACA9E27-B561-47DC-9E68-5A1C02ACC880}" srcOrd="0" destOrd="1" presId="urn:microsoft.com/office/officeart/2005/8/layout/hList1"/>
    <dgm:cxn modelId="{33EE664C-2BBA-4148-9130-AA257282E7B9}" type="presOf" srcId="{7D245C66-A7CE-47C6-AC1E-00148E9A07BF}" destId="{AACA9E27-B561-47DC-9E68-5A1C02ACC880}" srcOrd="0" destOrd="2" presId="urn:microsoft.com/office/officeart/2005/8/layout/hList1"/>
    <dgm:cxn modelId="{ECC9D26D-7F02-48C5-973F-B566CADD5EDB}" type="presOf" srcId="{45B3E6F7-C5FA-4E08-8B1D-B7397C647145}" destId="{D7DF8405-53BF-461C-8E5B-1A76F9BF0941}" srcOrd="0" destOrd="0" presId="urn:microsoft.com/office/officeart/2005/8/layout/hList1"/>
    <dgm:cxn modelId="{FEE93255-F7FA-43F5-92DE-041944D08174}" type="presOf" srcId="{F28F9AF0-0FD5-4D8E-9B0D-B88FBDC80D2F}" destId="{8E479331-08BE-4F38-8EA8-356A32D566C4}" srcOrd="0" destOrd="0" presId="urn:microsoft.com/office/officeart/2005/8/layout/hList1"/>
    <dgm:cxn modelId="{13F71D82-7B16-4B91-9239-877F123D917D}" srcId="{F3CAD533-BE08-4E37-8E14-EB874FBD9CF2}" destId="{A9D6FD21-4E9F-497F-A065-746C67D4EE9D}" srcOrd="0" destOrd="0" parTransId="{4E83AA7E-A986-4060-9FD1-8EB0C03A26EB}" sibTransId="{39FF1E9D-7F85-4EC7-B850-BC7FCC5F7758}"/>
    <dgm:cxn modelId="{39AC978F-95EB-46EE-924E-92E75B87DCF7}" srcId="{F3CAD533-BE08-4E37-8E14-EB874FBD9CF2}" destId="{45B3E6F7-C5FA-4E08-8B1D-B7397C647145}" srcOrd="1" destOrd="0" parTransId="{0B09B5C5-5821-4C18-BF04-FEEE2E25FC98}" sibTransId="{41DF1168-ACCD-47FA-BC27-672039916899}"/>
    <dgm:cxn modelId="{1A753697-7544-4AE3-AF3B-BBAD8F34FB76}" type="presOf" srcId="{5CB3FCF7-DC7E-4BA1-8BC2-594424E38163}" destId="{DF2F3D01-C584-47E0-AC34-236731E0EAE7}" srcOrd="0" destOrd="0" presId="urn:microsoft.com/office/officeart/2005/8/layout/hList1"/>
    <dgm:cxn modelId="{14E86A98-479C-4689-B671-15410665C904}" type="presOf" srcId="{F3CAD533-BE08-4E37-8E14-EB874FBD9CF2}" destId="{B034CC04-FBCE-4596-B241-72DBAE5809B3}" srcOrd="0" destOrd="0" presId="urn:microsoft.com/office/officeart/2005/8/layout/hList1"/>
    <dgm:cxn modelId="{1B82FCA5-8F85-4EA7-A6ED-E77D6144D541}" srcId="{A9D6FD21-4E9F-497F-A065-746C67D4EE9D}" destId="{7D245C66-A7CE-47C6-AC1E-00148E9A07BF}" srcOrd="2" destOrd="0" parTransId="{7B32DFAB-A511-49A0-AB83-5EAAB9BFA8FF}" sibTransId="{38CE036F-FAFC-4979-AA2A-403803C3A3B7}"/>
    <dgm:cxn modelId="{0E36DBA8-983A-445F-8AAC-87E1FFE1D50B}" srcId="{45B3E6F7-C5FA-4E08-8B1D-B7397C647145}" destId="{F28F9AF0-0FD5-4D8E-9B0D-B88FBDC80D2F}" srcOrd="0" destOrd="0" parTransId="{AE9D696C-0B07-42C9-B05E-8756853CED29}" sibTransId="{0B884B14-4B3A-446D-BDD4-13E6917E0A4B}"/>
    <dgm:cxn modelId="{9D6442A9-39AC-4127-A23F-F470332B66E9}" type="presOf" srcId="{86631DA8-F50B-4A3A-9D64-8913073CE2C9}" destId="{AACA9E27-B561-47DC-9E68-5A1C02ACC880}" srcOrd="0" destOrd="0" presId="urn:microsoft.com/office/officeart/2005/8/layout/hList1"/>
    <dgm:cxn modelId="{692A00AE-268B-4CE5-A5C6-34AED9C2BF67}" type="presOf" srcId="{CEDCE451-816A-41DE-B3E4-727AABF2440A}" destId="{69CE0E8B-AA58-4F3C-9F56-9479C2E5CB57}" srcOrd="0" destOrd="1" presId="urn:microsoft.com/office/officeart/2005/8/layout/hList1"/>
    <dgm:cxn modelId="{4C6B27C3-1F51-4CBA-85BA-4D8CE3C1E803}" srcId="{A9D6FD21-4E9F-497F-A065-746C67D4EE9D}" destId="{CCC46A67-627A-4DA7-B416-321E26B5C856}" srcOrd="1" destOrd="0" parTransId="{F668B0C6-5C17-473C-AA52-D6E93F088DF7}" sibTransId="{89DD5FF6-1CD9-469A-B860-7D46B84ED4E7}"/>
    <dgm:cxn modelId="{AC1FC7C3-6836-43A4-986D-05D88EFD919D}" type="presOf" srcId="{A9D6FD21-4E9F-497F-A065-746C67D4EE9D}" destId="{D2100E20-FCB8-42DB-BEB5-8A9EC13F48F8}" srcOrd="0" destOrd="0" presId="urn:microsoft.com/office/officeart/2005/8/layout/hList1"/>
    <dgm:cxn modelId="{DE09C0C6-0503-4D5D-931F-92521AB5299E}" srcId="{5CB3FCF7-DC7E-4BA1-8BC2-594424E38163}" destId="{CEDCE451-816A-41DE-B3E4-727AABF2440A}" srcOrd="1" destOrd="0" parTransId="{A96009C9-4C4E-4844-AA44-89118D8F2240}" sibTransId="{254F0E8A-432C-4B57-8594-92B7BA5ACFCB}"/>
    <dgm:cxn modelId="{BC24A0C9-0BAE-446A-AC5D-6BF98AA67838}" srcId="{A9D6FD21-4E9F-497F-A065-746C67D4EE9D}" destId="{86631DA8-F50B-4A3A-9D64-8913073CE2C9}" srcOrd="0" destOrd="0" parTransId="{A244848C-2BB3-4D7F-A7D7-B07495AE8853}" sibTransId="{090534D0-CEF7-41CC-869D-6D64B4F34A7A}"/>
    <dgm:cxn modelId="{8E90EED4-F564-4EBB-9C2A-71F3E504E078}" type="presOf" srcId="{4B653656-C83A-44D2-8A2D-2E5061507A07}" destId="{69CE0E8B-AA58-4F3C-9F56-9479C2E5CB57}" srcOrd="0" destOrd="0" presId="urn:microsoft.com/office/officeart/2005/8/layout/hList1"/>
    <dgm:cxn modelId="{DE49D9EF-2575-4995-A8DA-01C4DF51E5A2}" srcId="{5CB3FCF7-DC7E-4BA1-8BC2-594424E38163}" destId="{A4044965-207A-45F5-B53E-6040DECCE428}" srcOrd="2" destOrd="0" parTransId="{C72B2879-5D46-4D45-83B1-A3226311C4E5}" sibTransId="{E0D79F3A-0208-4B94-B519-C982B085B7B1}"/>
    <dgm:cxn modelId="{3A9964FE-5F2B-42AE-B376-30921BFA1F1E}" type="presOf" srcId="{A4044965-207A-45F5-B53E-6040DECCE428}" destId="{69CE0E8B-AA58-4F3C-9F56-9479C2E5CB57}" srcOrd="0" destOrd="2" presId="urn:microsoft.com/office/officeart/2005/8/layout/hList1"/>
    <dgm:cxn modelId="{B864A917-96B7-498D-8D7C-38D20AF18F99}" type="presParOf" srcId="{B034CC04-FBCE-4596-B241-72DBAE5809B3}" destId="{D7792489-67C0-4D5E-945F-2FC6854A4994}" srcOrd="0" destOrd="0" presId="urn:microsoft.com/office/officeart/2005/8/layout/hList1"/>
    <dgm:cxn modelId="{85672F3B-89DD-4B55-A431-DD97E8A38469}" type="presParOf" srcId="{D7792489-67C0-4D5E-945F-2FC6854A4994}" destId="{D2100E20-FCB8-42DB-BEB5-8A9EC13F48F8}" srcOrd="0" destOrd="0" presId="urn:microsoft.com/office/officeart/2005/8/layout/hList1"/>
    <dgm:cxn modelId="{0C62AEC6-075B-4A2E-A977-4B60A3817B5F}" type="presParOf" srcId="{D7792489-67C0-4D5E-945F-2FC6854A4994}" destId="{AACA9E27-B561-47DC-9E68-5A1C02ACC880}" srcOrd="1" destOrd="0" presId="urn:microsoft.com/office/officeart/2005/8/layout/hList1"/>
    <dgm:cxn modelId="{74F0B804-188D-4576-ADC4-80D066A2154B}" type="presParOf" srcId="{B034CC04-FBCE-4596-B241-72DBAE5809B3}" destId="{29BE1AE7-DED2-4107-BCD9-17C7DB09C181}" srcOrd="1" destOrd="0" presId="urn:microsoft.com/office/officeart/2005/8/layout/hList1"/>
    <dgm:cxn modelId="{46A25E4B-3A54-4477-B89F-DF26B4F68C4B}" type="presParOf" srcId="{B034CC04-FBCE-4596-B241-72DBAE5809B3}" destId="{752E8FF7-B495-4BD7-9EAD-64AA3BAA1685}" srcOrd="2" destOrd="0" presId="urn:microsoft.com/office/officeart/2005/8/layout/hList1"/>
    <dgm:cxn modelId="{090767B8-D0EA-4109-8574-C1F176016633}" type="presParOf" srcId="{752E8FF7-B495-4BD7-9EAD-64AA3BAA1685}" destId="{D7DF8405-53BF-461C-8E5B-1A76F9BF0941}" srcOrd="0" destOrd="0" presId="urn:microsoft.com/office/officeart/2005/8/layout/hList1"/>
    <dgm:cxn modelId="{A295A25B-FA69-4A7A-A502-F765D175479E}" type="presParOf" srcId="{752E8FF7-B495-4BD7-9EAD-64AA3BAA1685}" destId="{8E479331-08BE-4F38-8EA8-356A32D566C4}" srcOrd="1" destOrd="0" presId="urn:microsoft.com/office/officeart/2005/8/layout/hList1"/>
    <dgm:cxn modelId="{40F5AA31-B207-4736-BD20-2A716A29DB3A}" type="presParOf" srcId="{B034CC04-FBCE-4596-B241-72DBAE5809B3}" destId="{DD7A11ED-1463-462F-B7F1-684CD2650623}" srcOrd="3" destOrd="0" presId="urn:microsoft.com/office/officeart/2005/8/layout/hList1"/>
    <dgm:cxn modelId="{639A4EAE-EAB6-413A-A124-517069EA401B}" type="presParOf" srcId="{B034CC04-FBCE-4596-B241-72DBAE5809B3}" destId="{42DF379C-FD3E-4BB9-9A46-F962F9A4F5A8}" srcOrd="4" destOrd="0" presId="urn:microsoft.com/office/officeart/2005/8/layout/hList1"/>
    <dgm:cxn modelId="{804D11CB-1286-46B6-BA2F-376C167DFA85}" type="presParOf" srcId="{42DF379C-FD3E-4BB9-9A46-F962F9A4F5A8}" destId="{DF2F3D01-C584-47E0-AC34-236731E0EAE7}" srcOrd="0" destOrd="0" presId="urn:microsoft.com/office/officeart/2005/8/layout/hList1"/>
    <dgm:cxn modelId="{D07B6545-C27E-41E3-8A43-105E12D5F45A}" type="presParOf" srcId="{42DF379C-FD3E-4BB9-9A46-F962F9A4F5A8}" destId="{69CE0E8B-AA58-4F3C-9F56-9479C2E5CB5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00E20-FCB8-42DB-BEB5-8A9EC13F48F8}">
      <dsp:nvSpPr>
        <dsp:cNvPr id="0" name=""/>
        <dsp:cNvSpPr/>
      </dsp:nvSpPr>
      <dsp:spPr>
        <a:xfrm>
          <a:off x="3273" y="199632"/>
          <a:ext cx="3191964" cy="127678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</a:rPr>
            <a:t>WHAT?</a:t>
          </a:r>
        </a:p>
      </dsp:txBody>
      <dsp:txXfrm>
        <a:off x="3273" y="199632"/>
        <a:ext cx="3191964" cy="1276785"/>
      </dsp:txXfrm>
    </dsp:sp>
    <dsp:sp modelId="{AACA9E27-B561-47DC-9E68-5A1C02ACC880}">
      <dsp:nvSpPr>
        <dsp:cNvPr id="0" name=""/>
        <dsp:cNvSpPr/>
      </dsp:nvSpPr>
      <dsp:spPr>
        <a:xfrm>
          <a:off x="3273" y="1476418"/>
          <a:ext cx="3191964" cy="340052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/>
              </a:solidFill>
              <a:latin typeface="+mn-lt"/>
            </a:rPr>
            <a:t>Function:</a:t>
          </a:r>
          <a:r>
            <a:rPr lang="en-US" sz="2000" kern="1200" dirty="0">
              <a:solidFill>
                <a:schemeClr val="tx1"/>
              </a:solidFill>
              <a:latin typeface="+mn-lt"/>
            </a:rPr>
            <a:t> Supplies, vaccines, surveillance, policies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/>
              </a:solidFill>
              <a:latin typeface="+mn-lt"/>
            </a:rPr>
            <a:t>Time Horizon: </a:t>
          </a:r>
          <a:r>
            <a:rPr lang="en-US" sz="2000" b="0" kern="1200" dirty="0">
              <a:solidFill>
                <a:schemeClr val="tx1"/>
              </a:solidFill>
              <a:latin typeface="+mn-lt"/>
            </a:rPr>
            <a:t>I</a:t>
          </a:r>
          <a:r>
            <a:rPr lang="en-US" sz="2000" kern="1200" dirty="0">
              <a:solidFill>
                <a:schemeClr val="tx1"/>
              </a:solidFill>
              <a:latin typeface="+mn-lt"/>
            </a:rPr>
            <a:t>mmediate term (6 – 12 months) vs. longer-term (1 – 6 year)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/>
              </a:solidFill>
              <a:latin typeface="+mn-lt"/>
            </a:rPr>
            <a:t>Type of budgeting input: </a:t>
          </a:r>
          <a:r>
            <a:rPr lang="en-US" sz="2000" kern="1200" dirty="0">
              <a:solidFill>
                <a:schemeClr val="tx1"/>
              </a:solidFill>
              <a:latin typeface="+mn-lt"/>
            </a:rPr>
            <a:t>Recurrent vs. Capital budget.</a:t>
          </a:r>
        </a:p>
      </dsp:txBody>
      <dsp:txXfrm>
        <a:off x="3273" y="1476418"/>
        <a:ext cx="3191964" cy="3400529"/>
      </dsp:txXfrm>
    </dsp:sp>
    <dsp:sp modelId="{D7DF8405-53BF-461C-8E5B-1A76F9BF0941}">
      <dsp:nvSpPr>
        <dsp:cNvPr id="0" name=""/>
        <dsp:cNvSpPr/>
      </dsp:nvSpPr>
      <dsp:spPr>
        <a:xfrm>
          <a:off x="3642112" y="199632"/>
          <a:ext cx="3191964" cy="1276785"/>
        </a:xfrm>
        <a:prstGeom prst="rect">
          <a:avLst/>
        </a:prstGeom>
        <a:gradFill rotWithShape="0">
          <a:gsLst>
            <a:gs pos="0">
              <a:schemeClr val="accent5">
                <a:hueOff val="-790798"/>
                <a:satOff val="-10271"/>
                <a:lumOff val="-1068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90798"/>
                <a:satOff val="-10271"/>
                <a:lumOff val="-1068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90798"/>
                <a:satOff val="-10271"/>
                <a:lumOff val="-1068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90798"/>
              <a:satOff val="-10271"/>
              <a:lumOff val="-10687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</a:rPr>
            <a:t>WHOM?</a:t>
          </a:r>
        </a:p>
      </dsp:txBody>
      <dsp:txXfrm>
        <a:off x="3642112" y="199632"/>
        <a:ext cx="3191964" cy="1276785"/>
      </dsp:txXfrm>
    </dsp:sp>
    <dsp:sp modelId="{8E479331-08BE-4F38-8EA8-356A32D566C4}">
      <dsp:nvSpPr>
        <dsp:cNvPr id="0" name=""/>
        <dsp:cNvSpPr/>
      </dsp:nvSpPr>
      <dsp:spPr>
        <a:xfrm>
          <a:off x="3642112" y="1476418"/>
          <a:ext cx="3191964" cy="3400529"/>
        </a:xfrm>
        <a:prstGeom prst="rect">
          <a:avLst/>
        </a:prstGeom>
        <a:solidFill>
          <a:schemeClr val="accent5">
            <a:tint val="40000"/>
            <a:alpha val="90000"/>
            <a:hueOff val="-922523"/>
            <a:satOff val="-14011"/>
            <a:lumOff val="-267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922523"/>
              <a:satOff val="-14011"/>
              <a:lumOff val="-267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b="1" kern="1200" dirty="0">
              <a:solidFill>
                <a:schemeClr val="tx1"/>
              </a:solidFill>
            </a:rPr>
            <a:t>Fund holder: </a:t>
          </a:r>
          <a:r>
            <a:rPr lang="en-US" sz="2000" kern="1200" dirty="0">
              <a:solidFill>
                <a:schemeClr val="tx1"/>
              </a:solidFill>
            </a:rPr>
            <a:t>Ministries, agencies, central and sub-national governments</a:t>
          </a:r>
        </a:p>
      </dsp:txBody>
      <dsp:txXfrm>
        <a:off x="3642112" y="1476418"/>
        <a:ext cx="3191964" cy="3400529"/>
      </dsp:txXfrm>
    </dsp:sp>
    <dsp:sp modelId="{DF2F3D01-C584-47E0-AC34-236731E0EAE7}">
      <dsp:nvSpPr>
        <dsp:cNvPr id="0" name=""/>
        <dsp:cNvSpPr/>
      </dsp:nvSpPr>
      <dsp:spPr>
        <a:xfrm>
          <a:off x="7280952" y="199632"/>
          <a:ext cx="3191964" cy="1276785"/>
        </a:xfrm>
        <a:prstGeom prst="rect">
          <a:avLst/>
        </a:prstGeom>
        <a:gradFill rotWithShape="0">
          <a:gsLst>
            <a:gs pos="0">
              <a:schemeClr val="accent5">
                <a:hueOff val="-1581595"/>
                <a:satOff val="-20541"/>
                <a:lumOff val="-2137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581595"/>
                <a:satOff val="-20541"/>
                <a:lumOff val="-2137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581595"/>
                <a:satOff val="-20541"/>
                <a:lumOff val="-2137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581595"/>
              <a:satOff val="-20541"/>
              <a:lumOff val="-2137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</a:rPr>
            <a:t>HOW?</a:t>
          </a:r>
        </a:p>
      </dsp:txBody>
      <dsp:txXfrm>
        <a:off x="7280952" y="199632"/>
        <a:ext cx="3191964" cy="1276785"/>
      </dsp:txXfrm>
    </dsp:sp>
    <dsp:sp modelId="{69CE0E8B-AA58-4F3C-9F56-9479C2E5CB57}">
      <dsp:nvSpPr>
        <dsp:cNvPr id="0" name=""/>
        <dsp:cNvSpPr/>
      </dsp:nvSpPr>
      <dsp:spPr>
        <a:xfrm>
          <a:off x="7280952" y="1476418"/>
          <a:ext cx="3191964" cy="3400529"/>
        </a:xfrm>
        <a:prstGeom prst="rect">
          <a:avLst/>
        </a:prstGeom>
        <a:solidFill>
          <a:schemeClr val="accent5">
            <a:tint val="40000"/>
            <a:alpha val="90000"/>
            <a:hueOff val="-1845046"/>
            <a:satOff val="-28023"/>
            <a:lumOff val="-534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1845046"/>
              <a:satOff val="-28023"/>
              <a:lumOff val="-534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tx1"/>
              </a:solidFill>
            </a:rPr>
            <a:t>Costing: </a:t>
          </a:r>
          <a:r>
            <a:rPr lang="en-US" sz="1800" kern="1200" dirty="0">
              <a:solidFill>
                <a:schemeClr val="tx1"/>
              </a:solidFill>
            </a:rPr>
            <a:t>Resource need estimates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tx1"/>
              </a:solidFill>
            </a:rPr>
            <a:t>Fiscal adjustments and scenarios: </a:t>
          </a:r>
          <a:r>
            <a:rPr lang="en-US" sz="1800" kern="1200" dirty="0">
              <a:solidFill>
                <a:schemeClr val="tx1"/>
              </a:solidFill>
            </a:rPr>
            <a:t>Scenarios and sources for public revenue for current and longer-term outlook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b="1" kern="1200" dirty="0">
              <a:solidFill>
                <a:schemeClr val="tx1"/>
              </a:solidFill>
            </a:rPr>
            <a:t>Adjustments in PFM systems: </a:t>
          </a:r>
          <a:r>
            <a:rPr lang="en-US" sz="1800" kern="1200" dirty="0">
              <a:solidFill>
                <a:schemeClr val="tx1"/>
              </a:solidFill>
            </a:rPr>
            <a:t>Budget formulation, PFM bottlenecks, central/subnational alignment, reporting</a:t>
          </a:r>
        </a:p>
      </dsp:txBody>
      <dsp:txXfrm>
        <a:off x="7280952" y="1476418"/>
        <a:ext cx="3191964" cy="34005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B4FFBB7-1C9F-4F9C-BFD5-5C940B1306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GB" altLang="en-US"/>
              <a:t>World Health Organization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DEAA7CE-805D-4797-B99F-330D8E31569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3488" y="0"/>
            <a:ext cx="288766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39FA6292-C717-4FD7-B3F9-D888758F636A}" type="datetime3">
              <a:rPr lang="en-GB" altLang="en-US"/>
              <a:pPr/>
              <a:t>16 December, 2021</a:t>
            </a:fld>
            <a:endParaRPr lang="en-GB" altLang="en-US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6BE103EB-A669-46CB-ACEE-56F1F99C844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39263"/>
            <a:ext cx="28876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1DB2AFFC-F38A-4140-B1D1-5A6493BB6DC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3488" y="9339263"/>
            <a:ext cx="288766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7EE4EF50-716E-4459-9CE3-26B91126BBB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276E3C8-BA18-4FE7-8DF1-EF73F7AB6F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GB" altLang="en-US"/>
              <a:t>World Health Organization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E1396A4-D46D-477F-913A-0ED6DA3CE60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76AD730B-E3F6-44BD-A413-327A1E78D8C8}" type="datetime3">
              <a:rPr lang="en-GB" altLang="en-US"/>
              <a:pPr/>
              <a:t>16 December, 2021</a:t>
            </a:fld>
            <a:endParaRPr lang="en-GB" altLang="en-US"/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B484C81E-2BC3-4803-A21D-E5C5A2BF83F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25488" y="738188"/>
            <a:ext cx="5211762" cy="3686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209AF730-69C5-4C68-9072-6F9E6A3D74A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70425"/>
            <a:ext cx="5329238" cy="442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31750" name="Rectangle 6">
            <a:extLst>
              <a:ext uri="{FF2B5EF4-FFF2-40B4-BE49-F238E27FC236}">
                <a16:creationId xmlns:a16="http://schemas.microsoft.com/office/drawing/2014/main" id="{B162799C-D02C-4890-81D4-CA0A5203A2E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39263"/>
            <a:ext cx="28876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31751" name="Rectangle 7">
            <a:extLst>
              <a:ext uri="{FF2B5EF4-FFF2-40B4-BE49-F238E27FC236}">
                <a16:creationId xmlns:a16="http://schemas.microsoft.com/office/drawing/2014/main" id="{A3D7B4E1-55BF-45FB-8AA7-7DAAB5A163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339263"/>
            <a:ext cx="288766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AEB892F3-91E4-4451-8B1E-6CA81314022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85C83F2-5236-4E9D-8104-0602592C19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 altLang="en-US"/>
              <a:t>World Health Organization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0BD2403-3223-45DB-BEC4-DE36FACAD0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226F22C-024B-4A83-8EA0-A3CC86277C34}" type="datetime3">
              <a:rPr lang="en-GB" altLang="en-US"/>
              <a:pPr/>
              <a:t>16 December, 2021</a:t>
            </a:fld>
            <a:endParaRPr lang="en-GB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CDE2CCA-D65C-4BB3-A6D9-9795C90A48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1B8176-C9D9-4089-B721-69D5871C802F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48834" name="Rectangle 2">
            <a:extLst>
              <a:ext uri="{FF2B5EF4-FFF2-40B4-BE49-F238E27FC236}">
                <a16:creationId xmlns:a16="http://schemas.microsoft.com/office/drawing/2014/main" id="{FBEA196D-D4E3-4E78-B2AB-33A83CCC51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24DCF4B2-E1A8-4A05-96B9-5E844C4B6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G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 altLang="en-US"/>
              <a:t>World Health Organization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6AD730B-E3F6-44BD-A413-327A1E78D8C8}" type="datetime3">
              <a:rPr lang="en-GB" altLang="en-US" smtClean="0"/>
              <a:pPr/>
              <a:t>16 December, 2021</a:t>
            </a:fld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892F3-91E4-4451-8B1E-6CA81314022C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652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G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 altLang="en-US"/>
              <a:t>World Health Organization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6AD730B-E3F6-44BD-A413-327A1E78D8C8}" type="datetime3">
              <a:rPr lang="en-GB" altLang="en-US" smtClean="0"/>
              <a:pPr/>
              <a:t>16 December, 2021</a:t>
            </a:fld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892F3-91E4-4451-8B1E-6CA81314022C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9368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2D2EAD2-4AB5-4C45-BACE-71AB5D6D185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 altLang="en-US"/>
              <a:t>World Health Organization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A44C16D-9A09-4365-AE99-EFCDFF61A28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09F3E6F-0EAE-426B-94E8-280B50E8FCE9}" type="datetime3">
              <a:rPr lang="en-GB" altLang="en-US"/>
              <a:pPr/>
              <a:t>16 December, 2021</a:t>
            </a:fld>
            <a:endParaRPr lang="en-GB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1A284C7-ECF0-42F3-978D-D65D7DC957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A60112-2503-4ED4-A1A1-05C208DD15E3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45762" name="Rectangle 2">
            <a:extLst>
              <a:ext uri="{FF2B5EF4-FFF2-40B4-BE49-F238E27FC236}">
                <a16:creationId xmlns:a16="http://schemas.microsoft.com/office/drawing/2014/main" id="{8113E5FB-7B6E-4FED-A604-1B6EC376EF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52D50D1D-2732-4E23-99A3-A1E212C928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0" tIns="0" rIns="0" bIns="0"/>
          <a:lstStyle/>
          <a:p>
            <a:pPr algn="l" rtl="0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G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 altLang="en-US"/>
              <a:t>World Health Organization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6AD730B-E3F6-44BD-A413-327A1E78D8C8}" type="datetime3">
              <a:rPr lang="en-GB" altLang="en-US" smtClean="0"/>
              <a:pPr/>
              <a:t>16 December, 2021</a:t>
            </a:fld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892F3-91E4-4451-8B1E-6CA81314022C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2359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7828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55488" indent="-290572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62290" indent="-232459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27206" indent="-232459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92121" indent="-232459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57037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3021952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86868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951783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200" b="0">
                <a:solidFill>
                  <a:schemeClr val="tx1"/>
                </a:solidFill>
              </a:rPr>
              <a:t>World Health Organization</a:t>
            </a:r>
          </a:p>
        </p:txBody>
      </p:sp>
      <p:sp>
        <p:nvSpPr>
          <p:cNvPr id="77829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55488" indent="-290572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62290" indent="-232459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27206" indent="-232459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92121" indent="-232459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57037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3021952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86868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951783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FDA41F8-989B-4132-AEC1-5AF371160130}" type="datetime3">
              <a:rPr lang="en-US" sz="1200" b="0">
                <a:solidFill>
                  <a:schemeClr val="tx1"/>
                </a:solidFill>
              </a:rPr>
              <a:pPr eaLnBrk="1" hangingPunct="1"/>
              <a:t>16 December 2021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77830" name="Slide Number Placehold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55488" indent="-290572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62290" indent="-232459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27206" indent="-232459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92121" indent="-232459" defTabSz="926603" eaLnBrk="0" hangingPunct="0"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57037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3021952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86868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951783" indent="-232459" defTabSz="92660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F2A4268-AA46-45E6-8641-839DA467C9EE}" type="slidenum">
              <a:rPr lang="en-US" sz="1200" b="0">
                <a:solidFill>
                  <a:schemeClr val="tx1"/>
                </a:solidFill>
              </a:rPr>
              <a:pPr eaLnBrk="1" hangingPunct="1"/>
              <a:t>7</a:t>
            </a:fld>
            <a:endParaRPr lang="en-US" sz="12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269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19994-E82F-4986-A74C-700EAEB438E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320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D19994-E82F-4986-A74C-700EAEB438E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708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7957" eaLnBrk="0" hangingPunct="0">
              <a:defRPr sz="40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1pPr>
            <a:lvl2pPr marL="756592" indent="-290997" defTabSz="927957" eaLnBrk="0" hangingPunct="0">
              <a:defRPr sz="40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2pPr>
            <a:lvl3pPr marL="1163987" indent="-232798" defTabSz="927957" eaLnBrk="0" hangingPunct="0">
              <a:defRPr sz="40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3pPr>
            <a:lvl4pPr marL="1629583" indent="-232798" defTabSz="927957" eaLnBrk="0" hangingPunct="0">
              <a:defRPr sz="40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4pPr>
            <a:lvl5pPr marL="2095177" indent="-232798" defTabSz="927957" eaLnBrk="0" hangingPunct="0">
              <a:defRPr sz="40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5pPr>
            <a:lvl6pPr marL="2560772" indent="-232798" defTabSz="927957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6pPr>
            <a:lvl7pPr marL="3026367" indent="-232798" defTabSz="927957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7pPr>
            <a:lvl8pPr marL="3491961" indent="-232798" defTabSz="927957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8pPr>
            <a:lvl9pPr marL="3957557" indent="-232798" defTabSz="927957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163E657-86F8-47CA-9E4B-AACC85D7EB25}" type="slidenum">
              <a:rPr lang="en-US" sz="1200" b="0">
                <a:solidFill>
                  <a:schemeClr val="tx1"/>
                </a:solidFill>
              </a:rPr>
              <a:pPr eaLnBrk="1" hangingPunct="1"/>
              <a:t>10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68350" y="746125"/>
            <a:ext cx="5272088" cy="372745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189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DFC79-30DA-484F-85C8-36E3971802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40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G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 altLang="en-US"/>
              <a:t>World Health Organization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6AD730B-E3F6-44BD-A413-327A1E78D8C8}" type="datetime3">
              <a:rPr lang="en-GB" altLang="en-US" smtClean="0"/>
              <a:pPr/>
              <a:t>16 December, 2021</a:t>
            </a:fld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892F3-91E4-4451-8B1E-6CA81314022C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3032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G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 altLang="en-US"/>
              <a:t>World Health Organization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6AD730B-E3F6-44BD-A413-327A1E78D8C8}" type="datetime3">
              <a:rPr lang="en-GB" altLang="en-US" smtClean="0"/>
              <a:pPr/>
              <a:t>16 December, 2021</a:t>
            </a:fld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892F3-91E4-4451-8B1E-6CA81314022C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499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G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 altLang="en-US"/>
              <a:t>World Health Organization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6AD730B-E3F6-44BD-A413-327A1E78D8C8}" type="datetime3">
              <a:rPr lang="en-GB" altLang="en-US" smtClean="0"/>
              <a:pPr/>
              <a:t>16 December, 2021</a:t>
            </a:fld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892F3-91E4-4451-8B1E-6CA81314022C}" type="slidenum">
              <a:rPr lang="en-GB" altLang="en-US" smtClean="0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7039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G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 altLang="en-US"/>
              <a:t>World Health Organization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6AD730B-E3F6-44BD-A413-327A1E78D8C8}" type="datetime3">
              <a:rPr lang="en-GB" altLang="en-US" smtClean="0"/>
              <a:pPr/>
              <a:t>16 December, 2021</a:t>
            </a:fld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B892F3-91E4-4451-8B1E-6CA81314022C}" type="slidenum">
              <a:rPr lang="en-GB" altLang="en-US" smtClean="0"/>
              <a:pPr/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015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1E7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F8635-40BF-4EFB-B3BB-38D88B3857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Tobacco taxation Ethiopia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5FDB8-8E54-4C88-AB1D-2D6087B78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7198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850CD-C196-487D-A0B0-5BCB0FC23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0" y="1884363"/>
            <a:ext cx="9221788" cy="31464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9D24CF-770B-4194-8E0B-522D6C639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5059363"/>
            <a:ext cx="9221788" cy="16541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714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FC32-F385-4911-9E52-370479173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A7909-A98B-4C9D-BE04-4DDBA44B7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525" y="1522413"/>
            <a:ext cx="4772025" cy="5084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E5B3AD-48A3-4772-A190-E47FB5EB8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1950" y="1522413"/>
            <a:ext cx="4772025" cy="5084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56052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20663-4626-45D6-A5EF-7394239F6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403225"/>
            <a:ext cx="9223375" cy="14605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6DBCA-D7DB-4BCB-9FC7-BC5554024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854200"/>
            <a:ext cx="4524375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4F4B7-31D7-4B2B-9A8E-6E0692AD4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600" y="2762250"/>
            <a:ext cx="4524375" cy="4062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60AEA0-7FC1-45F0-BA15-6319688F9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3375" y="1854200"/>
            <a:ext cx="454660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439AB9-08AD-43A1-B867-92C821D55A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3375" y="2762250"/>
            <a:ext cx="4546600" cy="40624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18499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0755D-74A5-4380-B9AB-201D00F4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6624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6875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274DC-92AC-474D-97FD-54FD657EB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ED8A3-7BC9-4031-998B-DDB1FDB15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0F716-5D19-486F-B1BC-8C051F66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945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4012A-0449-4DBA-85B9-5C3786A7D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504825"/>
            <a:ext cx="3449638" cy="17637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9E3A5A-F6BF-43D8-BE33-59AC49519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6600" y="1089025"/>
            <a:ext cx="5413375" cy="5373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EFB46-82BD-4CBE-B568-904D7FBE4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600" y="2268538"/>
            <a:ext cx="3449638" cy="42021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5843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E8605-119C-4FCA-BA27-EF0226CF2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7D9654-945A-460C-B597-7C00ACC41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2512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2ED97B-BA79-486A-AA8A-BD417FDE2B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020050" y="0"/>
            <a:ext cx="2673350" cy="6607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BBC132-6FC1-4E7F-8E5A-E63EFD9E7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7867650" cy="6607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20577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36A8804E-8A57-4B42-8403-DD2930C5C7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0693400" cy="13652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2A40B2F1-7C7B-407C-BABC-3B508575A7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7525" y="1522413"/>
            <a:ext cx="9696450" cy="508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</p:txBody>
      </p:sp>
      <p:sp>
        <p:nvSpPr>
          <p:cNvPr id="7174" name="Line 6">
            <a:extLst>
              <a:ext uri="{FF2B5EF4-FFF2-40B4-BE49-F238E27FC236}">
                <a16:creationId xmlns:a16="http://schemas.microsoft.com/office/drawing/2014/main" id="{892BCC3C-16F5-4EBA-981D-4A40084D426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374775"/>
            <a:ext cx="10693400" cy="0"/>
          </a:xfrm>
          <a:prstGeom prst="line">
            <a:avLst/>
          </a:prstGeom>
          <a:noFill/>
          <a:ln w="38100">
            <a:solidFill>
              <a:srgbClr val="1E7FB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28398" dir="1593903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BE"/>
          </a:p>
        </p:txBody>
      </p:sp>
      <p:sp>
        <p:nvSpPr>
          <p:cNvPr id="7180" name="Rectangle 12">
            <a:extLst>
              <a:ext uri="{FF2B5EF4-FFF2-40B4-BE49-F238E27FC236}">
                <a16:creationId xmlns:a16="http://schemas.microsoft.com/office/drawing/2014/main" id="{8CC8217A-68E1-47B6-8F8F-E7498BB71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632575"/>
            <a:ext cx="10693400" cy="928688"/>
          </a:xfrm>
          <a:prstGeom prst="rect">
            <a:avLst/>
          </a:prstGeom>
          <a:solidFill>
            <a:srgbClr val="1E7F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BE" dirty="0"/>
          </a:p>
        </p:txBody>
      </p:sp>
      <p:sp>
        <p:nvSpPr>
          <p:cNvPr id="7181" name="Rectangle 13">
            <a:extLst>
              <a:ext uri="{FF2B5EF4-FFF2-40B4-BE49-F238E27FC236}">
                <a16:creationId xmlns:a16="http://schemas.microsoft.com/office/drawing/2014/main" id="{34AC80AE-9896-4C74-8192-7B2DE15B0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63" y="7085013"/>
            <a:ext cx="49672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r" defTabSz="1042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20700" algn="r" defTabSz="1042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42988" algn="r" defTabSz="1042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63688" algn="r" defTabSz="1042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85975" algn="r" defTabSz="1042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43175" algn="r" defTabSz="1042988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00375" algn="r" defTabSz="1042988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57575" algn="r" defTabSz="1042988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14775" algn="r" defTabSz="1042988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/>
            <a:fld id="{4A4AD622-22ED-4464-8271-68C2EBE2D4FE}" type="datetime4">
              <a:rPr lang="en-GB" altLang="en-US" sz="1400" b="0" smtClean="0">
                <a:solidFill>
                  <a:srgbClr val="96CCEE"/>
                </a:solidFill>
                <a:latin typeface="Arial Narrow" panose="020B0606020202030204" pitchFamily="34" charset="0"/>
              </a:rPr>
              <a:pPr algn="l" rtl="0"/>
              <a:t>16 December 2021</a:t>
            </a:fld>
            <a:endParaRPr lang="en-GB" altLang="en-US" sz="1400" dirty="0">
              <a:solidFill>
                <a:srgbClr val="96CCEE"/>
              </a:solidFill>
              <a:latin typeface="Arial Narrow" panose="020B0606020202030204" pitchFamily="34" charset="0"/>
            </a:endParaRPr>
          </a:p>
        </p:txBody>
      </p:sp>
      <p:sp>
        <p:nvSpPr>
          <p:cNvPr id="7182" name="Rectangle 14">
            <a:extLst>
              <a:ext uri="{FF2B5EF4-FFF2-40B4-BE49-F238E27FC236}">
                <a16:creationId xmlns:a16="http://schemas.microsoft.com/office/drawing/2014/main" id="{660A8261-BA0F-4D10-85AD-5535FBD0F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688" y="7054850"/>
            <a:ext cx="415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algn="r" defTabSz="1042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20700" algn="r" defTabSz="1042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42988" algn="r" defTabSz="1042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63688" algn="r" defTabSz="1042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85975" algn="r" defTabSz="10429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43175" algn="r" defTabSz="1042988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00375" algn="r" defTabSz="1042988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57575" algn="r" defTabSz="1042988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14775" algn="r" defTabSz="1042988" rtl="1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0"/>
            <a:fld id="{447F3159-9737-425A-9CC1-51E5F9B78579}" type="slidenum">
              <a:rPr lang="ar-SA" altLang="en-US" sz="1700">
                <a:solidFill>
                  <a:srgbClr val="72BBE8"/>
                </a:solidFill>
                <a:latin typeface="Arial Narrow" panose="020B0606020202030204" pitchFamily="34" charset="0"/>
              </a:rPr>
              <a:pPr rtl="0"/>
              <a:t>‹#›</a:t>
            </a:fld>
            <a:r>
              <a:rPr lang="en-GB" altLang="en-US" sz="1700">
                <a:solidFill>
                  <a:srgbClr val="72BBE8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2400" baseline="14000">
                <a:solidFill>
                  <a:schemeClr val="bg1"/>
                </a:solidFill>
                <a:latin typeface="Arial Narrow" panose="020B0606020202030204" pitchFamily="34" charset="0"/>
              </a:rPr>
              <a:t>|</a:t>
            </a:r>
          </a:p>
        </p:txBody>
      </p:sp>
      <p:pic>
        <p:nvPicPr>
          <p:cNvPr id="7185" name="Picture 17">
            <a:extLst>
              <a:ext uri="{FF2B5EF4-FFF2-40B4-BE49-F238E27FC236}">
                <a16:creationId xmlns:a16="http://schemas.microsoft.com/office/drawing/2014/main" id="{3834FF88-197D-4FE6-A8FC-5249C79D5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75" y="6659563"/>
            <a:ext cx="2581275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1042988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000066"/>
          </a:solidFill>
          <a:latin typeface="+mj-lt"/>
          <a:ea typeface="+mj-ea"/>
          <a:cs typeface="+mj-cs"/>
        </a:defRPr>
      </a:lvl1pPr>
      <a:lvl2pPr algn="ctr" defTabSz="1042988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defTabSz="1042988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defTabSz="1042988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defTabSz="1042988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defTabSz="1042988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defTabSz="1042988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defTabSz="1042988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defTabSz="1042988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90525" indent="-390525" algn="l" defTabSz="1042988" rtl="0" eaLnBrk="1" fontAlgn="base" hangingPunct="1">
        <a:spcBef>
          <a:spcPct val="80000"/>
        </a:spcBef>
        <a:spcAft>
          <a:spcPct val="0"/>
        </a:spcAft>
        <a:buClr>
          <a:srgbClr val="1E7FB8"/>
        </a:buClr>
        <a:buFont typeface="Wingdings" panose="05000000000000000000" pitchFamily="2" charset="2"/>
        <a:buChar char="l"/>
        <a:defRPr sz="2800" kern="1200">
          <a:solidFill>
            <a:srgbClr val="000066"/>
          </a:solidFill>
          <a:latin typeface="+mn-lt"/>
          <a:ea typeface="+mn-ea"/>
          <a:cs typeface="+mn-cs"/>
        </a:defRPr>
      </a:lvl1pPr>
      <a:lvl2pPr marL="919163" indent="-322263" algn="l" defTabSz="1042988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Font typeface="Arial" panose="020B0604020202020204" pitchFamily="34" charset="0"/>
        <a:buChar char="–"/>
        <a:defRPr sz="2400" kern="1200">
          <a:solidFill>
            <a:srgbClr val="000066"/>
          </a:solidFill>
          <a:latin typeface="+mn-lt"/>
          <a:ea typeface="+mn-ea"/>
          <a:cs typeface="+mn-cs"/>
        </a:defRPr>
      </a:lvl2pPr>
      <a:lvl3pPr marL="1433513" indent="-307975" algn="l" defTabSz="1042988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Char char="•"/>
        <a:defRPr sz="2400" kern="1200">
          <a:solidFill>
            <a:srgbClr val="000066"/>
          </a:solidFill>
          <a:latin typeface="Arial Narrow" panose="020B0606020202030204" pitchFamily="34" charset="0"/>
          <a:ea typeface="+mn-ea"/>
          <a:cs typeface="+mn-cs"/>
        </a:defRPr>
      </a:lvl3pPr>
      <a:lvl4pPr marL="1898650" indent="-258763" algn="l" defTabSz="1042988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Char char="–"/>
        <a:defRPr sz="2400" kern="1200">
          <a:solidFill>
            <a:srgbClr val="000066"/>
          </a:solidFill>
          <a:latin typeface="Arial Narrow" panose="020B0606020202030204" pitchFamily="34" charset="0"/>
          <a:ea typeface="+mn-ea"/>
          <a:cs typeface="+mn-cs"/>
        </a:defRPr>
      </a:lvl4pPr>
      <a:lvl5pPr marL="2268538" indent="-165100" algn="r" defTabSz="1042988" rtl="1" eaLnBrk="1" fontAlgn="base" hangingPunct="1">
        <a:spcBef>
          <a:spcPct val="20000"/>
        </a:spcBef>
        <a:spcAft>
          <a:spcPct val="0"/>
        </a:spcAft>
        <a:buChar char="»"/>
        <a:defRPr sz="2300" kern="1200">
          <a:solidFill>
            <a:srgbClr val="0000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7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91" name="Rectangle 7">
            <a:extLst>
              <a:ext uri="{FF2B5EF4-FFF2-40B4-BE49-F238E27FC236}">
                <a16:creationId xmlns:a16="http://schemas.microsoft.com/office/drawing/2014/main" id="{1B52A1E4-6337-4EC6-8307-4CE61303F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10188"/>
            <a:ext cx="10693400" cy="2251075"/>
          </a:xfrm>
          <a:prstGeom prst="rect">
            <a:avLst/>
          </a:prstGeom>
          <a:solidFill>
            <a:srgbClr val="1E7F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BE"/>
          </a:p>
        </p:txBody>
      </p:sp>
      <p:pic>
        <p:nvPicPr>
          <p:cNvPr id="246789" name="Picture 5">
            <a:extLst>
              <a:ext uri="{FF2B5EF4-FFF2-40B4-BE49-F238E27FC236}">
                <a16:creationId xmlns:a16="http://schemas.microsoft.com/office/drawing/2014/main" id="{EFD91AFA-6352-4AD9-8DAE-DBE28395C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5578475"/>
            <a:ext cx="4430713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792" name="Rectangle 8">
            <a:extLst>
              <a:ext uri="{FF2B5EF4-FFF2-40B4-BE49-F238E27FC236}">
                <a16:creationId xmlns:a16="http://schemas.microsoft.com/office/drawing/2014/main" id="{2438F114-53D4-4C83-B87F-EB62A3F01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9463" y="1249362"/>
            <a:ext cx="9134475" cy="1731343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rgbClr val="00006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defTabSz="1042988" rtl="0"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 defTabSz="1042988" rtl="0"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defTabSz="1042988" rtl="0"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defTabSz="1042988" rtl="0"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defTabSz="1042988" rtl="0"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defTabSz="1042988" fontAlgn="base">
              <a:spcBef>
                <a:spcPct val="0"/>
              </a:spcBef>
              <a:spcAft>
                <a:spcPct val="0"/>
              </a:spcAft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defTabSz="1042988" fontAlgn="base">
              <a:spcBef>
                <a:spcPct val="0"/>
              </a:spcBef>
              <a:spcAft>
                <a:spcPct val="0"/>
              </a:spcAft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defTabSz="1042988" fontAlgn="base">
              <a:spcBef>
                <a:spcPct val="0"/>
              </a:spcBef>
              <a:spcAft>
                <a:spcPct val="0"/>
              </a:spcAft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defTabSz="1042988" fontAlgn="base">
              <a:spcBef>
                <a:spcPct val="0"/>
              </a:spcBef>
              <a:spcAft>
                <a:spcPct val="0"/>
              </a:spcAft>
              <a:defRPr sz="5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n-US" dirty="0"/>
              <a:t>ACT-A Budget Dialogue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4874" y="4382503"/>
            <a:ext cx="6882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2800" dirty="0">
                <a:solidFill>
                  <a:schemeClr val="bg1"/>
                </a:solidFill>
              </a:rPr>
              <a:t>Discussion with MOHSS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8B317-6978-4EC1-BA91-5E94530C7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Objectives</a:t>
            </a:r>
            <a:endParaRPr lang="en-UG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DFE13-E897-4F60-8F53-22E27C116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" y="2214744"/>
            <a:ext cx="9886496" cy="3363096"/>
          </a:xfrm>
        </p:spPr>
        <p:txBody>
          <a:bodyPr/>
          <a:lstStyle/>
          <a:p>
            <a:r>
              <a:rPr lang="en-US" sz="4000" dirty="0"/>
              <a:t>To raise awareness on the ACT-A Health Systems Connector.</a:t>
            </a:r>
          </a:p>
          <a:p>
            <a:r>
              <a:rPr lang="en-US" sz="4000" dirty="0"/>
              <a:t>To explore potential benefits of the  initiative.</a:t>
            </a:r>
          </a:p>
          <a:p>
            <a:pPr marL="0" indent="0">
              <a:buNone/>
            </a:pPr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3244168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5B122-8B15-474A-A7BE-D7A9E4391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7316B-CDAF-4014-819D-44DE97C79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" y="2031865"/>
            <a:ext cx="9696450" cy="5084762"/>
          </a:xfrm>
        </p:spPr>
        <p:txBody>
          <a:bodyPr/>
          <a:lstStyle/>
          <a:p>
            <a:pPr algn="l"/>
            <a:r>
              <a:rPr lang="en-US" sz="3200" b="0" i="0" u="none" strike="noStrike" baseline="0" dirty="0">
                <a:solidFill>
                  <a:srgbClr val="002060"/>
                </a:solidFill>
                <a:latin typeface="NotoSans-Light"/>
              </a:rPr>
              <a:t>The fiscal impacts of COVID-19 will impose additional strain on the budgetary space for health spending. </a:t>
            </a:r>
          </a:p>
          <a:p>
            <a:pPr algn="l"/>
            <a:r>
              <a:rPr lang="en-US" sz="3200" b="0" i="0" u="none" strike="noStrike" baseline="0" dirty="0">
                <a:solidFill>
                  <a:srgbClr val="002060"/>
                </a:solidFill>
                <a:latin typeface="NotoSans-Light"/>
              </a:rPr>
              <a:t>The need to sustain high public expenditures will not decline proportionally to the decline in C-19 incidence.</a:t>
            </a:r>
          </a:p>
          <a:p>
            <a:pPr algn="l"/>
            <a:r>
              <a:rPr lang="en-US" sz="3200" b="0" i="0" u="none" strike="noStrike" baseline="0" dirty="0">
                <a:solidFill>
                  <a:srgbClr val="002060"/>
                </a:solidFill>
                <a:latin typeface="NotoSans-Light"/>
              </a:rPr>
              <a:t>COVID-19 has also laid bare gaps in national preparedness</a:t>
            </a:r>
            <a:r>
              <a:rPr lang="en-US" sz="3200" b="1" i="0" u="none" strike="noStrike" baseline="0" dirty="0">
                <a:solidFill>
                  <a:srgbClr val="002060"/>
                </a:solidFill>
                <a:latin typeface="NotoSans-Bold"/>
              </a:rPr>
              <a:t> </a:t>
            </a:r>
            <a:r>
              <a:rPr lang="en-US" sz="3200" b="0" i="0" u="none" strike="noStrike" baseline="0" dirty="0">
                <a:solidFill>
                  <a:srgbClr val="002060"/>
                </a:solidFill>
                <a:latin typeface="NotoSans-Light"/>
              </a:rPr>
              <a:t>and risk management arrangements. </a:t>
            </a:r>
            <a:endParaRPr lang="en-UG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234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</a:t>
            </a:r>
            <a:r>
              <a:rPr lang="sv-SE" dirty="0"/>
              <a:t> ACT-A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525" y="1522413"/>
            <a:ext cx="5177422" cy="5084762"/>
          </a:xfrm>
        </p:spPr>
        <p:txBody>
          <a:bodyPr/>
          <a:lstStyle/>
          <a:p>
            <a:r>
              <a:rPr lang="en-US" sz="2000" dirty="0"/>
              <a:t>The Access to COVID-19 Tools (ACT) Accelerator, is a global collaboration to accelerate development, production, and equitable access to COVID-19 tests, treatments, and vaccines. </a:t>
            </a:r>
          </a:p>
          <a:p>
            <a:r>
              <a:rPr lang="en-US" sz="2000" dirty="0"/>
              <a:t>It brings together governments, scientists, businesses, civil society, and philanthropists and global health organizations.</a:t>
            </a:r>
          </a:p>
          <a:p>
            <a:r>
              <a:rPr lang="en-US" sz="2000" dirty="0"/>
              <a:t>The ACT-Accelerator is organized into four pillars of work: diagnostics, treatment, vaccines and health system strengthening.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019" y="1876925"/>
            <a:ext cx="4722381" cy="395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21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>
            <a:extLst>
              <a:ext uri="{FF2B5EF4-FFF2-40B4-BE49-F238E27FC236}">
                <a16:creationId xmlns:a16="http://schemas.microsoft.com/office/drawing/2014/main" id="{935F6F1B-2D56-4B7E-A413-82E1EC013A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ACT-A process guide for </a:t>
            </a:r>
            <a:br>
              <a:rPr lang="en-US" altLang="en-US" sz="3600" dirty="0"/>
            </a:br>
            <a:r>
              <a:rPr lang="en-US" altLang="en-US" sz="3600" dirty="0"/>
              <a:t>national budgetary dialogue </a:t>
            </a:r>
          </a:p>
        </p:txBody>
      </p:sp>
      <p:sp>
        <p:nvSpPr>
          <p:cNvPr id="220163" name="Rectangle 3">
            <a:extLst>
              <a:ext uri="{FF2B5EF4-FFF2-40B4-BE49-F238E27FC236}">
                <a16:creationId xmlns:a16="http://schemas.microsoft.com/office/drawing/2014/main" id="{39B1A99C-7E16-4E1D-8719-CC67DC95CA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7525" y="1522413"/>
            <a:ext cx="9974012" cy="5084762"/>
          </a:xfrm>
        </p:spPr>
        <p:txBody>
          <a:bodyPr/>
          <a:lstStyle/>
          <a:p>
            <a:r>
              <a:rPr lang="en-US" altLang="en-US" sz="2000" dirty="0"/>
              <a:t>To build on the momentum of the covid-19 pandemic and strengthen the budget dialogue process and address structural PFM and health financing issues.</a:t>
            </a:r>
          </a:p>
          <a:p>
            <a:r>
              <a:rPr lang="en-US" altLang="en-US" sz="2000" dirty="0"/>
              <a:t>Provides key stakeholders in the budgeting process (Cabinet, Finance, Health, CSO, Parliament) with operational guidance to address financing and PFM issues.</a:t>
            </a:r>
          </a:p>
          <a:p>
            <a:r>
              <a:rPr lang="en-US" sz="2000" dirty="0"/>
              <a:t>Analytical framework structured around the following four questions:</a:t>
            </a:r>
          </a:p>
          <a:p>
            <a:pPr lvl="1"/>
            <a:r>
              <a:rPr lang="en-US" sz="2000" dirty="0"/>
              <a:t>What needs to be financed both in the immediate- and medium-terms to respond to the COVID-19? </a:t>
            </a:r>
          </a:p>
          <a:p>
            <a:pPr lvl="1"/>
            <a:r>
              <a:rPr lang="en-US" sz="2000" dirty="0"/>
              <a:t>Whom to finance, identifying the responsible budgetary units/fund holders?</a:t>
            </a:r>
          </a:p>
          <a:p>
            <a:pPr lvl="1"/>
            <a:r>
              <a:rPr lang="en-US" sz="2000" dirty="0"/>
              <a:t>How to Finance; including the role of fiscal instruments and budget prioritization, which shape budgetary space as well as the role of PFM systems?</a:t>
            </a:r>
          </a:p>
          <a:p>
            <a:pPr lvl="1"/>
            <a:r>
              <a:rPr lang="en-US" sz="2000" dirty="0"/>
              <a:t>How to monitor the use and performance of funds to ensure transparency and accountability?</a:t>
            </a:r>
          </a:p>
          <a:p>
            <a:endParaRPr lang="en-US" alt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90F46-F7D0-4236-A2C3-6066F17E4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Aims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CF037-2652-4462-8D7B-65D840E78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24" y="1522413"/>
            <a:ext cx="9897135" cy="508476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To support countries: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to reorient budgetary arrangements as required to facilitate the ability to deliver vaccines, therapeutics and diagnostics to their populations to </a:t>
            </a:r>
            <a:r>
              <a:rPr lang="en-US" sz="2800" i="1" dirty="0"/>
              <a:t>respond to the COVID-19 pandemic</a:t>
            </a:r>
            <a:r>
              <a:rPr lang="en-US" sz="2800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to sustain the capacity to prevent, mitigate and </a:t>
            </a:r>
            <a:r>
              <a:rPr lang="en-US" sz="2800" i="1" dirty="0"/>
              <a:t>respond to health threats in the short, medium and longer term</a:t>
            </a:r>
            <a:r>
              <a:rPr lang="en-US" sz="2800" dirty="0"/>
              <a:t>, while concurrently </a:t>
            </a:r>
            <a:r>
              <a:rPr lang="en-US" sz="2800" i="1" dirty="0"/>
              <a:t>delivering other essential health services</a:t>
            </a:r>
            <a:r>
              <a:rPr lang="en-US" sz="2800" dirty="0"/>
              <a:t>.</a:t>
            </a:r>
            <a:endParaRPr lang="en-GB" sz="2800" dirty="0"/>
          </a:p>
          <a:p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14352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Why focus on budget dialogue?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01010" indent="-401010"/>
            <a:r>
              <a:rPr lang="en-US" sz="3200" dirty="0"/>
              <a:t>Recognition that the budget preparation processes are the platforms through which specific plans are transformed into actual resource allocation decisions.</a:t>
            </a:r>
          </a:p>
          <a:p>
            <a:pPr marL="401010" indent="-401010"/>
            <a:endParaRPr lang="en-US" sz="3200" dirty="0"/>
          </a:p>
          <a:p>
            <a:pPr marL="401010" indent="-401010"/>
            <a:r>
              <a:rPr lang="en-US" sz="3200" dirty="0"/>
              <a:t>Facilitate informed decisions by key stakeholders involved in the budgeting process.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29D3E4-70BF-4251-813C-8C97045A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71DCA4-D080-42FD-8489-0CBB957EC36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649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7AEA1-B559-49DF-848F-5E290CE63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526"/>
              </a:spcAft>
            </a:pPr>
            <a:fld id="{5B71DCA4-D080-42FD-8489-0CBB957EC36A}" type="slidenum">
              <a:rPr lang="en-US" smtClean="0"/>
              <a:pPr>
                <a:spcAft>
                  <a:spcPts val="526"/>
                </a:spcAft>
              </a:pPr>
              <a:t>8</a:t>
            </a:fld>
            <a:endParaRPr lang="en-US" sz="105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B4B68C-4793-4524-A161-78AF0C0AB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560" y="46574"/>
            <a:ext cx="8301709" cy="1038564"/>
          </a:xfrm>
        </p:spPr>
        <p:txBody>
          <a:bodyPr>
            <a:normAutofit/>
          </a:bodyPr>
          <a:lstStyle/>
          <a:p>
            <a:r>
              <a:rPr lang="en-US" dirty="0"/>
              <a:t>What, who and how to finance?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B3575CE-BE55-4BAC-8E54-813A121AF7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2835915"/>
              </p:ext>
            </p:extLst>
          </p:nvPr>
        </p:nvGraphicFramePr>
        <p:xfrm>
          <a:off x="217210" y="1462332"/>
          <a:ext cx="10476190" cy="5076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4129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871C8DF-CC8B-4BAC-9ABE-77DA0FEF82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4146224"/>
              </p:ext>
            </p:extLst>
          </p:nvPr>
        </p:nvGraphicFramePr>
        <p:xfrm>
          <a:off x="0" y="1080655"/>
          <a:ext cx="10693400" cy="5472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1804">
                  <a:extLst>
                    <a:ext uri="{9D8B030D-6E8A-4147-A177-3AD203B41FA5}">
                      <a16:colId xmlns:a16="http://schemas.microsoft.com/office/drawing/2014/main" val="1809349253"/>
                    </a:ext>
                  </a:extLst>
                </a:gridCol>
                <a:gridCol w="2223346">
                  <a:extLst>
                    <a:ext uri="{9D8B030D-6E8A-4147-A177-3AD203B41FA5}">
                      <a16:colId xmlns:a16="http://schemas.microsoft.com/office/drawing/2014/main" val="3565500609"/>
                    </a:ext>
                  </a:extLst>
                </a:gridCol>
                <a:gridCol w="2112750">
                  <a:extLst>
                    <a:ext uri="{9D8B030D-6E8A-4147-A177-3AD203B41FA5}">
                      <a16:colId xmlns:a16="http://schemas.microsoft.com/office/drawing/2014/main" val="1505967192"/>
                    </a:ext>
                  </a:extLst>
                </a:gridCol>
                <a:gridCol w="2112750">
                  <a:extLst>
                    <a:ext uri="{9D8B030D-6E8A-4147-A177-3AD203B41FA5}">
                      <a16:colId xmlns:a16="http://schemas.microsoft.com/office/drawing/2014/main" val="2258866599"/>
                    </a:ext>
                  </a:extLst>
                </a:gridCol>
                <a:gridCol w="2112750">
                  <a:extLst>
                    <a:ext uri="{9D8B030D-6E8A-4147-A177-3AD203B41FA5}">
                      <a16:colId xmlns:a16="http://schemas.microsoft.com/office/drawing/2014/main" val="2428947024"/>
                    </a:ext>
                  </a:extLst>
                </a:gridCol>
              </a:tblGrid>
              <a:tr h="509074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i="0" dirty="0">
                          <a:solidFill>
                            <a:schemeClr val="tx1"/>
                          </a:solidFill>
                          <a:effectLst/>
                        </a:rPr>
                        <a:t>Function</a:t>
                      </a:r>
                      <a:endParaRPr lang="en-US" sz="200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 anchor="b">
                    <a:solidFill>
                      <a:srgbClr val="4189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3825" marR="0" indent="-933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Short term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23825" marR="0" indent="-933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(0-12 months)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3825" marR="0" indent="-933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Medium term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23825" marR="0" indent="-9334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(12-36 months)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042230"/>
                  </a:ext>
                </a:extLst>
              </a:tr>
              <a:tr h="4454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Budget input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Required health system improvement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Budget input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Required health system improvement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811879"/>
                  </a:ext>
                </a:extLst>
              </a:tr>
              <a:tr h="44544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Vaccine and cold chain logistics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Vaccine, Syringes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Supply chain management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Vaccine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Supply chain management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380956"/>
                  </a:ext>
                </a:extLst>
              </a:tr>
              <a:tr h="4454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Refrigerators/cold chain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Improved procurement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Refrigerators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Maintenance management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558072"/>
                  </a:ext>
                </a:extLst>
              </a:tr>
              <a:tr h="668160">
                <a:tc row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Service delivery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Training modules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HRH reallocation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Waste management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Pre- and in-service training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Training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Supervision, quality assurance, in-service training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327172"/>
                  </a:ext>
                </a:extLst>
              </a:tr>
              <a:tr h="4454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PPE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Improved procurement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PPE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Supply chain management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324897"/>
                  </a:ext>
                </a:extLst>
              </a:tr>
              <a:tr h="6681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Health workers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Deployment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Surge capacity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Health workers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Scope of practice reform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Strategies for recruitment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220754"/>
                  </a:ext>
                </a:extLst>
              </a:tr>
              <a:tr h="44544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Demand generation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Community engagement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Community engagement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Civil society engagement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442314"/>
                  </a:ext>
                </a:extLst>
              </a:tr>
              <a:tr h="2227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Risk communications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Social media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685322"/>
                  </a:ext>
                </a:extLst>
              </a:tr>
              <a:tr h="44544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Epidemiological surveillance of vaccination coverage and diseases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Track and trace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Improvements to contact identification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Vaccine adverse event reporting system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Improvements to HMIS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46953"/>
                  </a:ext>
                </a:extLst>
              </a:tr>
              <a:tr h="4454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Vaccination coverage system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Improvements to HMIS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134664"/>
                  </a:ext>
                </a:extLst>
              </a:tr>
              <a:tr h="2863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4189D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23825" marR="0" indent="-93345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57247" marR="57247" marT="0" marB="0">
                    <a:solidFill>
                      <a:srgbClr val="C4DA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0022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7F289-9EC1-4918-B281-E5E76D761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71DCA4-D080-42FD-8489-0CBB957EC36A}" type="slidenum">
              <a:rPr lang="en-US" smtClean="0"/>
              <a:pPr/>
              <a:t>9</a:t>
            </a:fld>
            <a:endParaRPr lang="en-US" sz="2456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692C276-76CC-4A2E-A94F-C00E162AD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52" y="93031"/>
            <a:ext cx="9223058" cy="1162629"/>
          </a:xfrm>
        </p:spPr>
        <p:txBody>
          <a:bodyPr>
            <a:normAutofit/>
          </a:bodyPr>
          <a:lstStyle/>
          <a:p>
            <a:r>
              <a:rPr lang="en-US" sz="3158" dirty="0"/>
              <a:t>Illustrative what/when issues for vaccination</a:t>
            </a:r>
          </a:p>
        </p:txBody>
      </p:sp>
    </p:spTree>
    <p:extLst>
      <p:ext uri="{BB962C8B-B14F-4D97-AF65-F5344CB8AC3E}">
        <p14:creationId xmlns:p14="http://schemas.microsoft.com/office/powerpoint/2010/main" val="2353461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290" y="167082"/>
            <a:ext cx="9223058" cy="847118"/>
          </a:xfrm>
        </p:spPr>
        <p:txBody>
          <a:bodyPr/>
          <a:lstStyle/>
          <a:p>
            <a:r>
              <a:rPr lang="en-GB" dirty="0"/>
              <a:t>Tracking and accountability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CF63B-E683-4619-8E1B-F126B606A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71" y="1943007"/>
            <a:ext cx="9223058" cy="4157348"/>
          </a:xfrm>
        </p:spPr>
        <p:txBody>
          <a:bodyPr>
            <a:noAutofit/>
          </a:bodyPr>
          <a:lstStyle/>
          <a:p>
            <a:pPr fontAlgn="base"/>
            <a:r>
              <a:rPr lang="en-US" sz="2400" dirty="0"/>
              <a:t> </a:t>
            </a:r>
            <a:r>
              <a:rPr lang="en-US" dirty="0"/>
              <a:t>Without accountability mechanisms, flexibility invites abuse</a:t>
            </a:r>
          </a:p>
          <a:p>
            <a:r>
              <a:rPr lang="en-US" dirty="0"/>
              <a:t>Health spending patterns, before and during COVID-19, provide strategic information for investing in sustainable and resilient health systems and informing policy decisions.</a:t>
            </a:r>
          </a:p>
          <a:p>
            <a:r>
              <a:rPr lang="en-US" dirty="0"/>
              <a:t>Opportunity for collaborative efforts in tracking resources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CDA55F-95EF-41C9-8CAF-4C8B9E947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71DCA4-D080-42FD-8489-0CBB957EC36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7E93F6-89DE-472B-8D23-7FE4D0B9AF26}"/>
              </a:ext>
            </a:extLst>
          </p:cNvPr>
          <p:cNvSpPr/>
          <p:nvPr/>
        </p:nvSpPr>
        <p:spPr>
          <a:xfrm>
            <a:off x="5240409" y="3618664"/>
            <a:ext cx="293670" cy="6187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21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3421" dirty="0"/>
          </a:p>
        </p:txBody>
      </p:sp>
    </p:spTree>
    <p:extLst>
      <p:ext uri="{BB962C8B-B14F-4D97-AF65-F5344CB8AC3E}">
        <p14:creationId xmlns:p14="http://schemas.microsoft.com/office/powerpoint/2010/main" val="654764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C40359-C8CC-42AC-9B29-0BC1F730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31575" tIns="0" rIns="31575" bIns="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GB" dirty="0"/>
              <a:t>Analytics</a:t>
            </a:r>
            <a:endParaRPr lang="fr-CH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58B619-65CA-4473-8491-10BE42A62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823" y="1522413"/>
            <a:ext cx="9835152" cy="5084762"/>
          </a:xfrm>
        </p:spPr>
        <p:txBody>
          <a:bodyPr anchor="ctr">
            <a:normAutofit lnSpcReduction="10000"/>
          </a:bodyPr>
          <a:lstStyle/>
          <a:p>
            <a:pPr marL="303542" indent="-303542">
              <a:spcBef>
                <a:spcPts val="0"/>
              </a:spcBef>
              <a:buFont typeface="+mj-lt"/>
              <a:buAutoNum type="arabicPeriod"/>
            </a:pPr>
            <a:r>
              <a:rPr lang="en-US" b="1" dirty="0"/>
              <a:t>What activities must be financed and who are the budget holders? </a:t>
            </a:r>
          </a:p>
          <a:p>
            <a:pPr marL="316074" lvl="1" indent="0">
              <a:buNone/>
            </a:pPr>
            <a:r>
              <a:rPr lang="en-US" sz="2456" dirty="0"/>
              <a:t>Baseline assessment, mapping, cross-programmatic efficiency analysis</a:t>
            </a:r>
          </a:p>
          <a:p>
            <a:pPr marL="303542" indent="-303542">
              <a:buFont typeface="+mj-lt"/>
              <a:buAutoNum type="arabicPeriod"/>
            </a:pPr>
            <a:r>
              <a:rPr lang="en-US" b="1" dirty="0"/>
              <a:t>Cost, macro-fiscal and health spending analyses </a:t>
            </a:r>
          </a:p>
          <a:p>
            <a:pPr marL="316074" lvl="1" indent="0">
              <a:buNone/>
            </a:pPr>
            <a:r>
              <a:rPr lang="en-US" sz="2456" dirty="0"/>
              <a:t>Costing studies and generation of fiscal scenarios</a:t>
            </a:r>
          </a:p>
          <a:p>
            <a:pPr marL="303542" indent="-303542">
              <a:buFont typeface="+mj-lt"/>
              <a:buAutoNum type="arabicPeriod"/>
            </a:pPr>
            <a:r>
              <a:rPr lang="en-US" b="1" dirty="0"/>
              <a:t>Public financial management analyses</a:t>
            </a:r>
          </a:p>
          <a:p>
            <a:pPr marL="316074" lvl="1" indent="0">
              <a:buNone/>
            </a:pPr>
            <a:r>
              <a:rPr lang="en-US" sz="2456" dirty="0"/>
              <a:t>Budget formulation assessment and PFM bottleneck assessment</a:t>
            </a:r>
          </a:p>
          <a:p>
            <a:pPr marL="303542" indent="-303542">
              <a:buFont typeface="+mj-lt"/>
              <a:buAutoNum type="arabicPeriod"/>
            </a:pPr>
            <a:r>
              <a:rPr lang="en-US" b="1" dirty="0"/>
              <a:t>Resource tracking and mapping</a:t>
            </a:r>
          </a:p>
          <a:p>
            <a:pPr marL="316074" lvl="1" indent="0">
              <a:buNone/>
            </a:pPr>
            <a:r>
              <a:rPr lang="en-US" sz="2456" dirty="0"/>
              <a:t>Tracking needs assessment and development of data tools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251FB1-04F5-431A-9F2E-F7348E8289E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950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526"/>
              </a:spcAft>
            </a:pPr>
            <a:fld id="{5B71DCA4-D080-42FD-8489-0CBB957EC36A}" type="slidenum">
              <a:rPr lang="en-US" smtClean="0"/>
              <a:pPr>
                <a:spcAft>
                  <a:spcPts val="526"/>
                </a:spcAft>
              </a:pPr>
              <a:t>11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94586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714" y="2057989"/>
            <a:ext cx="9958886" cy="4212182"/>
          </a:xfrm>
        </p:spPr>
        <p:txBody>
          <a:bodyPr/>
          <a:lstStyle/>
          <a:p>
            <a:r>
              <a:rPr lang="en-US" sz="3200" dirty="0"/>
              <a:t>Help synthesize prior analyses. </a:t>
            </a:r>
          </a:p>
          <a:p>
            <a:r>
              <a:rPr lang="en-US" sz="3200" dirty="0"/>
              <a:t>Undertake studies on priority C-19 and broader HF issues.</a:t>
            </a:r>
          </a:p>
          <a:p>
            <a:r>
              <a:rPr lang="en-US" sz="3200" dirty="0"/>
              <a:t>Generate and share lessons learned and challenges; supporting  knowledge exchange.</a:t>
            </a:r>
          </a:p>
        </p:txBody>
      </p:sp>
    </p:spTree>
    <p:extLst>
      <p:ext uri="{BB962C8B-B14F-4D97-AF65-F5344CB8AC3E}">
        <p14:creationId xmlns:p14="http://schemas.microsoft.com/office/powerpoint/2010/main" val="3951882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02951-E3AF-4FBF-8242-C05407B4F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other countries done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E8C05-36A6-4995-803D-A28D5465D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691" y="1522413"/>
            <a:ext cx="10070284" cy="5084762"/>
          </a:xfrm>
        </p:spPr>
        <p:txBody>
          <a:bodyPr/>
          <a:lstStyle/>
          <a:p>
            <a:pPr marL="0" lvl="0" indent="0">
              <a:buNone/>
            </a:pPr>
            <a:r>
              <a:rPr lang="en-US" sz="3200" u="sng" dirty="0">
                <a:ea typeface="Times New Roman" panose="02020603050405020304" pitchFamily="18" charset="0"/>
              </a:rPr>
              <a:t>Ghana</a:t>
            </a:r>
            <a:endParaRPr lang="en-US" sz="3200" u="sng" dirty="0">
              <a:effectLst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ea typeface="Times New Roman" panose="02020603050405020304" pitchFamily="18" charset="0"/>
              </a:rPr>
              <a:t>Support to operationalize recommendations of a PBB study.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ea typeface="Times New Roman" panose="02020603050405020304" pitchFamily="18" charset="0"/>
              </a:rPr>
              <a:t>Refreshing of strategies and development of information systems.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ea typeface="Times New Roman" panose="02020603050405020304" pitchFamily="18" charset="0"/>
              </a:rPr>
              <a:t>Private sector and delivery of C-19 services.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3200" dirty="0">
                <a:effectLst/>
                <a:ea typeface="Times New Roman" panose="02020603050405020304" pitchFamily="18" charset="0"/>
              </a:rPr>
              <a:t>Cross-Programmatic Efficiency Analysis.</a:t>
            </a:r>
            <a:endParaRPr lang="en-UG" sz="3200" dirty="0">
              <a:effectLst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en-UG" sz="3200" dirty="0">
              <a:solidFill>
                <a:srgbClr val="1F497D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G" sz="3200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3766200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02951-E3AF-4FBF-8242-C05407B4F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have other countries done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E8C05-36A6-4995-803D-A28D5465D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691" y="1522413"/>
            <a:ext cx="10070284" cy="5084762"/>
          </a:xfrm>
        </p:spPr>
        <p:txBody>
          <a:bodyPr/>
          <a:lstStyle/>
          <a:p>
            <a:pPr marL="0" lvl="0" indent="0">
              <a:buNone/>
            </a:pPr>
            <a:r>
              <a:rPr lang="en-US" sz="3200" u="sng" dirty="0">
                <a:ea typeface="Times New Roman" panose="02020603050405020304" pitchFamily="18" charset="0"/>
              </a:rPr>
              <a:t>Papua New Guinea</a:t>
            </a:r>
            <a:endParaRPr lang="en-US" sz="3200" u="sng" dirty="0">
              <a:effectLst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Analytic work on the drivers of PNG’s high staffing costs.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 scoping study into the possible role of taxes on the consumption of items harmful to health. </a:t>
            </a:r>
            <a:endParaRPr lang="en-UG" sz="3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effectLst/>
                <a:ea typeface="Calibri" panose="020F0502020204030204" pitchFamily="34" charset="0"/>
              </a:rPr>
              <a:t>A review of the budget execution system of warrants in the health sector.</a:t>
            </a: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3200" dirty="0">
                <a:effectLst/>
                <a:ea typeface="Calibri" panose="020F0502020204030204" pitchFamily="34" charset="0"/>
              </a:rPr>
              <a:t> Resource tracking data tool for C-19 expenditures.</a:t>
            </a:r>
            <a:endParaRPr lang="en-UG" sz="3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en-UG" sz="3200" dirty="0">
              <a:solidFill>
                <a:srgbClr val="1F497D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G" sz="3200" dirty="0"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1104813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Potential benefits / value-add with this work?</a:t>
            </a:r>
          </a:p>
          <a:p>
            <a:r>
              <a:rPr lang="en-US" sz="3600" dirty="0"/>
              <a:t>Potential areas of focus?</a:t>
            </a:r>
          </a:p>
          <a:p>
            <a:r>
              <a:rPr lang="en-US" sz="3600" dirty="0"/>
              <a:t>What are potential modalities and possible timeframes to ensure alignment with other initiatives?</a:t>
            </a:r>
          </a:p>
        </p:txBody>
      </p:sp>
    </p:spTree>
    <p:extLst>
      <p:ext uri="{BB962C8B-B14F-4D97-AF65-F5344CB8AC3E}">
        <p14:creationId xmlns:p14="http://schemas.microsoft.com/office/powerpoint/2010/main" val="1375308389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">
  <a:themeElements>
    <a:clrScheme name="master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master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PPTtemplate</Template>
  <TotalTime>1489</TotalTime>
  <Words>953</Words>
  <Application>Microsoft Office PowerPoint</Application>
  <PresentationFormat>Custom</PresentationFormat>
  <Paragraphs>172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Arial Narrow</vt:lpstr>
      <vt:lpstr>Calibri</vt:lpstr>
      <vt:lpstr>NotoSans-Bold</vt:lpstr>
      <vt:lpstr>NotoSans-Light</vt:lpstr>
      <vt:lpstr>Symbol</vt:lpstr>
      <vt:lpstr>Times New Roman</vt:lpstr>
      <vt:lpstr>Wingdings</vt:lpstr>
      <vt:lpstr>master</vt:lpstr>
      <vt:lpstr>PowerPoint Presentation</vt:lpstr>
      <vt:lpstr>Objectives</vt:lpstr>
      <vt:lpstr>Background</vt:lpstr>
      <vt:lpstr>About ACT-A</vt:lpstr>
      <vt:lpstr>ACT-A process guide for  national budgetary dialogue </vt:lpstr>
      <vt:lpstr>Aims</vt:lpstr>
      <vt:lpstr>Why focus on budget dialogue?</vt:lpstr>
      <vt:lpstr>What, who and how to finance?</vt:lpstr>
      <vt:lpstr>Illustrative what/when issues for vaccination</vt:lpstr>
      <vt:lpstr>Tracking and accountability</vt:lpstr>
      <vt:lpstr>Analytics</vt:lpstr>
      <vt:lpstr>Potential benefits</vt:lpstr>
      <vt:lpstr>What have other countries done</vt:lpstr>
      <vt:lpstr>What have other countries done</vt:lpstr>
      <vt:lpstr>Discussion</vt:lpstr>
    </vt:vector>
  </TitlesOfParts>
  <Company>World Health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WHO template and recommendations</dc:subject>
  <dc:creator>BOUW, Annerie</dc:creator>
  <cp:keywords>communication, photos, text</cp:keywords>
  <dc:description> </dc:description>
  <cp:lastModifiedBy>JAIN, Nehal</cp:lastModifiedBy>
  <cp:revision>47</cp:revision>
  <dcterms:created xsi:type="dcterms:W3CDTF">2021-08-20T09:38:19Z</dcterms:created>
  <dcterms:modified xsi:type="dcterms:W3CDTF">2021-12-16T07:41:32Z</dcterms:modified>
  <cp:category>Guidelines</cp:category>
</cp:coreProperties>
</file>