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4" r:id="rId7"/>
    <p:sldId id="261" r:id="rId8"/>
    <p:sldId id="265" r:id="rId9"/>
    <p:sldId id="275" r:id="rId10"/>
    <p:sldId id="262" r:id="rId11"/>
    <p:sldId id="263" r:id="rId12"/>
    <p:sldId id="264" r:id="rId13"/>
    <p:sldId id="277" r:id="rId14"/>
    <p:sldId id="278" r:id="rId15"/>
    <p:sldId id="267" r:id="rId16"/>
    <p:sldId id="268" r:id="rId17"/>
    <p:sldId id="279" r:id="rId18"/>
    <p:sldId id="270" r:id="rId19"/>
    <p:sldId id="271" r:id="rId20"/>
    <p:sldId id="280" r:id="rId21"/>
    <p:sldId id="272" r:id="rId22"/>
    <p:sldId id="276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493" autoAdjust="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AE3787-D438-4796-A6E2-B5C3D6C00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09DC126-389D-4C20-A459-CDAA271BB7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E7A155-7B35-4E15-8AA1-1181F93D2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3F78D-B8F9-4957-81B1-853239E98696}" type="datetimeFigureOut">
              <a:rPr lang="fr-FR" smtClean="0"/>
              <a:t>14/12/2021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B6F8F56-FB75-4DBE-A9D7-78199E3F7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620F03-262C-43E3-BE3E-79AF4AFC7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2FBB-8E9B-4B96-BA2B-CCB10124CB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6537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74403A-777F-4D3C-8FBA-63C9E5D81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175B21-423A-4068-8773-00C74C813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CF1686-3D51-4C51-842B-2E6B61E96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3F78D-B8F9-4957-81B1-853239E98696}" type="datetimeFigureOut">
              <a:rPr lang="fr-FR" smtClean="0"/>
              <a:t>14/12/2021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97E105A-4C3F-4FFD-AB50-A08BC094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A80F8AE-913C-4606-BA12-DB59F65D6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2FBB-8E9B-4B96-BA2B-CCB10124CB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4701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D15CA8-6BDF-4904-841E-A3B5F8539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B0FA689-648A-41B6-9DD5-C45265EFCA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935F272-4A25-4A69-937E-A0364FD1C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3F78D-B8F9-4957-81B1-853239E98696}" type="datetimeFigureOut">
              <a:rPr lang="fr-FR" smtClean="0"/>
              <a:t>14/12/2021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6F6933-90FC-4A37-ADCE-08A398794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51BFF4-5686-4580-A907-B9B7CC5DC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2FBB-8E9B-4B96-BA2B-CCB10124CB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9135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1DA0A-0E00-457B-8996-FF77B8456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616E68-2C9F-4CCB-9152-68A29DCC7D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E244F49-3075-49BE-8EB4-CCDC8996B1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AFED2A4-28CE-4648-9193-D47384258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3F78D-B8F9-4957-81B1-853239E98696}" type="datetimeFigureOut">
              <a:rPr lang="fr-FR" smtClean="0"/>
              <a:t>14/12/2021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B0D9689-AE81-4F73-B064-A00245DCA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3663A13-3266-4510-85D4-9B6A49FF6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2FBB-8E9B-4B96-BA2B-CCB10124CB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6452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61410E-25A9-4BD7-8731-337A3B37F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942E9B-279B-4ED5-9B9B-83045378E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E169E04-E517-430A-B9B2-FA8994F1DE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5535DED-3AE3-4948-983A-9E6EF01D8B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17D3838-FD5C-4EC9-BF49-83C9BA368C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140C818-4E5F-4202-8754-E05C67EF3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3F78D-B8F9-4957-81B1-853239E98696}" type="datetimeFigureOut">
              <a:rPr lang="fr-FR" smtClean="0"/>
              <a:t>14/12/2021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116171DC-F98E-45DA-B5F0-D6F7589BF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CBC48E1-49AC-4C61-8B6D-CD8BB4998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2FBB-8E9B-4B96-BA2B-CCB10124CB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7047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9528E6-2065-4C61-89C6-1E455313E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F76D356-B67F-41B6-B8E3-67BB5705F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3F78D-B8F9-4957-81B1-853239E98696}" type="datetimeFigureOut">
              <a:rPr lang="fr-FR" smtClean="0"/>
              <a:t>14/12/2021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F875645-F811-4AF9-8769-F2326F3F0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64913FB-F5CF-4947-8325-40295EBFF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2FBB-8E9B-4B96-BA2B-CCB10124CB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2317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DA5A98B-0FD2-4B13-88BE-659701AAB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3F78D-B8F9-4957-81B1-853239E98696}" type="datetimeFigureOut">
              <a:rPr lang="fr-FR" smtClean="0"/>
              <a:t>14/12/2021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56CF492-C36E-4D31-914E-C602CA507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3E14058-15C9-44AA-90FC-FC69B1A3A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2FBB-8E9B-4B96-BA2B-CCB10124CB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579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79C375-D919-49B7-AB67-F2F8160E5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64B70C-5936-432C-8A98-B0AD2EFDA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807C16C-DAA5-4E69-BB1C-B7B42B113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847D854-265F-48FF-8167-E146064D4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3F78D-B8F9-4957-81B1-853239E98696}" type="datetimeFigureOut">
              <a:rPr lang="fr-FR" smtClean="0"/>
              <a:t>14/12/2021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4E8D75B-D85F-4B5E-AADE-5079F4A29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B9E03B-2B50-41EA-832F-EEFF1CE7C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2FBB-8E9B-4B96-BA2B-CCB10124CB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9187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8BF79B-1C3B-4DCA-946E-255EFE9CB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D49AE4E-F73F-450B-9A38-DFDB3657E5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E11BA47-0A5D-40BB-8AEE-4A052B1498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EFAAFA4-8D7C-4A30-A045-F55CBDD5E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3F78D-B8F9-4957-81B1-853239E98696}" type="datetimeFigureOut">
              <a:rPr lang="fr-FR" smtClean="0"/>
              <a:t>14/12/2021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2EB0C6-AF60-49FA-97F1-97AF91FF8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602BED-9692-4BAC-98F6-06D109211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2FBB-8E9B-4B96-BA2B-CCB10124CB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1864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5D5E22-DAF8-4AEA-A47B-5F526AFDB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0420A12-4FB3-4818-B009-386ECB60EB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C6928B-7408-405B-8E0E-373410194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3F78D-B8F9-4957-81B1-853239E98696}" type="datetimeFigureOut">
              <a:rPr lang="fr-FR" smtClean="0"/>
              <a:t>14/12/2021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8958980-07A5-4450-B463-9A9A82CA9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AC1475-BA90-4B47-8B9E-BA7D0E6C9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2FBB-8E9B-4B96-BA2B-CCB10124CB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6657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F5CF6F7-8A78-456B-B13A-A022103949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5B637C3-7BFC-48D8-82F8-D802FE4870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DED91B7-45E4-418F-91AB-F69D734F0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3F78D-B8F9-4957-81B1-853239E98696}" type="datetimeFigureOut">
              <a:rPr lang="fr-FR" smtClean="0"/>
              <a:t>14/12/2021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553D3F-695A-4F76-883A-1F66376B9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F87065-F5DC-4139-AA03-415712840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B2FBB-8E9B-4B96-BA2B-CCB10124CB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4363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22030AC-FAA4-4387-AB8B-35640D106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C15D5AE-CE13-4044-A3BE-FE6F27F94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41CBEDD-84A0-469B-8674-7600C9B902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3F78D-B8F9-4957-81B1-853239E98696}" type="datetimeFigureOut">
              <a:rPr lang="fr-FR" smtClean="0"/>
              <a:t>14/12/2021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15D88D9-55F9-4320-BB12-CF9F5C70DD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BEE330-A5E5-450E-8271-A54916E866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B2FBB-8E9B-4B96-BA2B-CCB10124CB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926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4A50CE-E2CF-40A1-B6A1-A9E602078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9349" y="1407695"/>
            <a:ext cx="9627325" cy="3308684"/>
          </a:xfrm>
        </p:spPr>
        <p:txBody>
          <a:bodyPr>
            <a:normAutofit fontScale="90000"/>
          </a:bodyPr>
          <a:lstStyle/>
          <a:p>
            <a:r>
              <a:rPr lang="fr-FR" b="1" dirty="0"/>
              <a:t>Couverture Sanitaire Universelle au Burundi</a:t>
            </a:r>
            <a:br>
              <a:rPr lang="fr-FR" dirty="0"/>
            </a:br>
            <a:r>
              <a:rPr lang="fr-FR" i="1" dirty="0"/>
              <a:t>Etat des lieux et options stratégiques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DD1D700-8C03-4747-9BA1-29C5578302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51269"/>
            <a:ext cx="9144000" cy="1254034"/>
          </a:xfrm>
        </p:spPr>
        <p:txBody>
          <a:bodyPr>
            <a:normAutofit/>
          </a:bodyPr>
          <a:lstStyle/>
          <a:p>
            <a:r>
              <a:rPr lang="fr-FR" b="1" dirty="0"/>
              <a:t>Septième Assemblée Générale de la Commission Nationale de Protection Sociale</a:t>
            </a:r>
          </a:p>
          <a:p>
            <a:r>
              <a:rPr lang="fr-FR" sz="1800" dirty="0"/>
              <a:t>Bujumbura, Décembre 2021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0B6853-7304-4572-B90F-5224B3A7B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71" y="-1"/>
            <a:ext cx="2234150" cy="175661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3">
            <a:extLst>
              <a:ext uri="{FF2B5EF4-FFF2-40B4-BE49-F238E27FC236}">
                <a16:creationId xmlns:a16="http://schemas.microsoft.com/office/drawing/2014/main" id="{C0597B83-8E5C-4C5F-A48D-DDC260517D1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9914022" y="139921"/>
            <a:ext cx="2141908" cy="136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078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0DE2E9-68FC-4C2F-BB25-61999C039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348"/>
            <a:ext cx="10515600" cy="806116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rgbClr val="0070C0"/>
                </a:solidFill>
              </a:rPr>
              <a:t>Plan de présentation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3F965B-693F-4EBF-94B3-52B5AA6AA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42197"/>
            <a:ext cx="10680510" cy="531580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400" dirty="0"/>
              <a:t>Définition de la Couverture Sanitaire Universelle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/>
              <a:t>Dimensions de la Couverture Sanitaire Universelle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/>
              <a:t>Buts de la couverture universelle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/>
              <a:t>Principes directeurs et défis d’une couverture universelle en santé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/>
              <a:t>Etat des lieux au Burundi : </a:t>
            </a:r>
            <a:r>
              <a:rPr lang="fr-FR" sz="2400" i="1" dirty="0"/>
              <a:t>Quelques données</a:t>
            </a:r>
            <a:r>
              <a:rPr lang="fr-FR" sz="2400" dirty="0"/>
              <a:t>, </a:t>
            </a:r>
            <a:r>
              <a:rPr lang="fr-FR" sz="2400" i="1" dirty="0"/>
              <a:t>population couverte, services couverts, protection financière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/>
              <a:t>Etapes d’élaboration de la stratégie de financement de la santé pour progresser vers la Couverture Sanitaire Universelle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/>
              <a:t>Principe énoncé pour la couverture universelle au Burundi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/>
              <a:t>Options stratégiques du système de couverture maladie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400" dirty="0"/>
              <a:t>Avantages et défis des différents systèmes proposés</a:t>
            </a:r>
          </a:p>
        </p:txBody>
      </p:sp>
    </p:spTree>
    <p:extLst>
      <p:ext uri="{BB962C8B-B14F-4D97-AF65-F5344CB8AC3E}">
        <p14:creationId xmlns:p14="http://schemas.microsoft.com/office/powerpoint/2010/main" val="1734420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5096DD-5887-411B-A347-D753D48A1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>
                <a:solidFill>
                  <a:srgbClr val="0070C0"/>
                </a:solidFill>
              </a:rPr>
              <a:t>Définition de la Couverture Sanitaire Universelle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001650B-7285-42D3-A800-25C8978C7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5211"/>
            <a:ext cx="10515600" cy="4191752"/>
          </a:xfrm>
        </p:spPr>
        <p:txBody>
          <a:bodyPr>
            <a:normAutofit lnSpcReduction="10000"/>
          </a:bodyPr>
          <a:lstStyle/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Chacun doit être en mesure d’avoir accès à des soins dont il a besoin (incluant la promotion, les soins préventifs, curatifs, rééducatifs et palliatifs), d’une qualité suffisante pour être efficaces;</a:t>
            </a:r>
          </a:p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just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Cet accès doit se faire, de plus, sans subir de difficultés financières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67857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0CAB37-C8AC-42C2-A4FF-CC53B8CA9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740" y="288759"/>
            <a:ext cx="10685060" cy="842209"/>
          </a:xfrm>
        </p:spPr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rgbClr val="0070C0"/>
                </a:solidFill>
              </a:rPr>
              <a:t>Dimensions de la Couverture Sanitaire Universelle /OMS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3E3A02E-FC1C-4854-807F-AC7E0F756FB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7545" y="1600202"/>
            <a:ext cx="5888455" cy="4776535"/>
          </a:xfr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6CCBF685-B7E0-453E-B52E-14F91C67004B}"/>
              </a:ext>
            </a:extLst>
          </p:cNvPr>
          <p:cNvSpPr txBox="1">
            <a:spLocks/>
          </p:cNvSpPr>
          <p:nvPr/>
        </p:nvSpPr>
        <p:spPr>
          <a:xfrm>
            <a:off x="6304546" y="1600202"/>
            <a:ext cx="5342022" cy="2310616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Veiller à ce que l’ensemble de la population ait accès aux services préventifs, promotionnels, curatifs, palliatifs, de réadaptation dont elle a besoin et à ce que ces services soient de qualité suffisante pour être efficaces, sans que leur coût n’entraîne des difficultés financières pour les usagers</a:t>
            </a:r>
          </a:p>
          <a:p>
            <a:endParaRPr lang="en-US" dirty="0"/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2FCFBB37-F040-4D80-85A2-67FF96A683F6}"/>
              </a:ext>
            </a:extLst>
          </p:cNvPr>
          <p:cNvSpPr txBox="1">
            <a:spLocks/>
          </p:cNvSpPr>
          <p:nvPr/>
        </p:nvSpPr>
        <p:spPr>
          <a:xfrm>
            <a:off x="6304546" y="4258102"/>
            <a:ext cx="5342022" cy="2118636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3 dimensions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Couverture des services essentiels aux populations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Population couverte par un paquet des services essentiels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fr-FR" sz="1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Protection contre le risque financier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7327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7DFD2-51D9-473A-A7A8-A91AC9D3D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7042"/>
            <a:ext cx="10515600" cy="1022684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rgbClr val="0070C0"/>
                </a:solidFill>
              </a:rPr>
              <a:t>Buts de la Couverture Sanitaire Universelle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66DCD8-DB23-4BE4-BD2A-5D594DC32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>
                <a:solidFill>
                  <a:srgbClr val="FF0000"/>
                </a:solidFill>
              </a:rPr>
              <a:t>Equité dans l’utilisation des services </a:t>
            </a:r>
            <a:r>
              <a:rPr lang="fr-FR" sz="2800" dirty="0"/>
              <a:t>(réduction de l’écart entre besoin et utilisation) </a:t>
            </a:r>
          </a:p>
          <a:p>
            <a:endParaRPr lang="fr-FR" sz="2800" dirty="0"/>
          </a:p>
          <a:p>
            <a:r>
              <a:rPr lang="fr-FR" sz="2800" dirty="0">
                <a:solidFill>
                  <a:srgbClr val="FF0000"/>
                </a:solidFill>
              </a:rPr>
              <a:t>Qualité</a:t>
            </a:r>
            <a:r>
              <a:rPr lang="fr-FR" sz="2800" dirty="0"/>
              <a:t> </a:t>
            </a:r>
            <a:r>
              <a:rPr lang="fr-FR" sz="2800" dirty="0">
                <a:solidFill>
                  <a:srgbClr val="FF0000"/>
                </a:solidFill>
              </a:rPr>
              <a:t>des services </a:t>
            </a:r>
            <a:r>
              <a:rPr lang="fr-FR" sz="2800" dirty="0"/>
              <a:t>(suffisante pour faire la différence)  </a:t>
            </a:r>
          </a:p>
          <a:p>
            <a:pPr marL="0" indent="0">
              <a:buNone/>
            </a:pPr>
            <a:endParaRPr lang="fr-FR" sz="2800" dirty="0"/>
          </a:p>
          <a:p>
            <a:r>
              <a:rPr lang="fr-FR" sz="2800" dirty="0">
                <a:solidFill>
                  <a:srgbClr val="FF0000"/>
                </a:solidFill>
              </a:rPr>
              <a:t>Protection financière </a:t>
            </a:r>
            <a:r>
              <a:rPr lang="fr-FR" sz="2800" dirty="0"/>
              <a:t>(personne ne tombe dans la pauvreté en conséquence de paiements des services de santé)</a:t>
            </a:r>
          </a:p>
          <a:p>
            <a:pPr marL="0" indent="0">
              <a:buNone/>
            </a:pPr>
            <a:r>
              <a:rPr lang="fr-FR" sz="2800" dirty="0"/>
              <a:t> </a:t>
            </a:r>
          </a:p>
          <a:p>
            <a:r>
              <a:rPr lang="fr-FR" sz="2800" dirty="0"/>
              <a:t>…</a:t>
            </a:r>
            <a:r>
              <a:rPr lang="fr-FR" sz="2800" dirty="0">
                <a:solidFill>
                  <a:srgbClr val="0070C0"/>
                </a:solidFill>
              </a:rPr>
              <a:t>Pour TOUS</a:t>
            </a:r>
            <a:r>
              <a:rPr lang="fr-FR" sz="2800" dirty="0">
                <a:solidFill>
                  <a:srgbClr val="C00000"/>
                </a:solidFill>
              </a:rPr>
              <a:t>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70615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329CF0-877B-4A6C-A297-6117893B0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319" y="104504"/>
            <a:ext cx="11573302" cy="849085"/>
          </a:xfrm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0070C0"/>
                </a:solidFill>
              </a:rPr>
              <a:t>Principes directeurs et défis d’une couverture universelle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A3DEAB-FDE8-4542-9FCC-DB4A2C106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3707"/>
            <a:ext cx="10515600" cy="5579788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fr-CM" sz="2800" dirty="0">
                <a:solidFill>
                  <a:srgbClr val="FF0000"/>
                </a:solidFill>
              </a:rPr>
              <a:t>Universalité</a:t>
            </a:r>
            <a:r>
              <a:rPr lang="fr-CM" sz="2800" dirty="0"/>
              <a:t>: Couverture de l’ensemble de la population sans discrimination =» </a:t>
            </a:r>
            <a:r>
              <a:rPr lang="fr-CM" sz="2800" dirty="0">
                <a:solidFill>
                  <a:srgbClr val="00B050"/>
                </a:solidFill>
              </a:rPr>
              <a:t>Ne laisser personne de côt</a:t>
            </a:r>
            <a:r>
              <a:rPr lang="fr-CM" dirty="0">
                <a:solidFill>
                  <a:srgbClr val="00B050"/>
                </a:solidFill>
              </a:rPr>
              <a:t>é </a:t>
            </a:r>
            <a:r>
              <a:rPr lang="fr-CM" sz="2800" dirty="0">
                <a:solidFill>
                  <a:srgbClr val="00B050"/>
                </a:solidFill>
              </a:rPr>
              <a:t>…</a:t>
            </a:r>
          </a:p>
          <a:p>
            <a:pPr marL="0" lvl="0" indent="0" algn="just">
              <a:buNone/>
            </a:pPr>
            <a:endParaRPr lang="fr-FR" sz="2800" dirty="0"/>
          </a:p>
          <a:p>
            <a:pPr lvl="0" algn="just"/>
            <a:r>
              <a:rPr lang="fr-CM" sz="2800" dirty="0"/>
              <a:t> </a:t>
            </a:r>
            <a:r>
              <a:rPr lang="fr-CM" sz="2800" dirty="0">
                <a:solidFill>
                  <a:srgbClr val="FF0000"/>
                </a:solidFill>
              </a:rPr>
              <a:t>Solidarité nationale</a:t>
            </a:r>
            <a:r>
              <a:rPr lang="fr-CM" sz="2800" dirty="0"/>
              <a:t>: Pilier du système par l’</a:t>
            </a:r>
            <a:r>
              <a:rPr lang="fr-CM" sz="2800" b="1" dirty="0">
                <a:solidFill>
                  <a:srgbClr val="00B050"/>
                </a:solidFill>
              </a:rPr>
              <a:t>équité</a:t>
            </a:r>
            <a:r>
              <a:rPr lang="fr-CM" sz="2800" dirty="0"/>
              <a:t> contributive et l’équité dans l’accès aux soins =» </a:t>
            </a:r>
            <a:r>
              <a:rPr lang="fr-CM" sz="2800" dirty="0">
                <a:solidFill>
                  <a:srgbClr val="00B050"/>
                </a:solidFill>
              </a:rPr>
              <a:t>force de la mutualisation entre les riches et les pauvres…</a:t>
            </a:r>
          </a:p>
          <a:p>
            <a:pPr marL="0" lvl="0" indent="0" algn="just">
              <a:buNone/>
            </a:pPr>
            <a:endParaRPr lang="fr-FR" sz="2800" dirty="0"/>
          </a:p>
          <a:p>
            <a:pPr algn="just"/>
            <a:r>
              <a:rPr lang="fr-FR" sz="2800" dirty="0">
                <a:solidFill>
                  <a:srgbClr val="FF0000"/>
                </a:solidFill>
              </a:rPr>
              <a:t>Responsabilité générale de l’Etat</a:t>
            </a:r>
            <a:r>
              <a:rPr lang="fr-FR" sz="2800" dirty="0"/>
              <a:t>: Etat garant du bon fonctionnement du système, la santé étant un bien public et la protection sociale un droit consacré par la Loi =» </a:t>
            </a:r>
            <a:r>
              <a:rPr lang="fr-FR" sz="2800" dirty="0">
                <a:solidFill>
                  <a:srgbClr val="00B050"/>
                </a:solidFill>
              </a:rPr>
              <a:t>mobilisation du financement public…</a:t>
            </a:r>
          </a:p>
          <a:p>
            <a:pPr algn="just"/>
            <a:endParaRPr lang="fr-FR" sz="2800" dirty="0"/>
          </a:p>
          <a:p>
            <a:pPr algn="just"/>
            <a:r>
              <a:rPr lang="fr-FR" sz="2800" dirty="0">
                <a:solidFill>
                  <a:srgbClr val="FF0000"/>
                </a:solidFill>
              </a:rPr>
              <a:t>Affiliation obligatoire</a:t>
            </a:r>
            <a:r>
              <a:rPr lang="fr-FR" sz="2800" dirty="0"/>
              <a:t>: Un défi majeur au vue de l’importance de la population travaillant dans l’économie informelle =» </a:t>
            </a:r>
            <a:r>
              <a:rPr lang="fr-FR" sz="2800" dirty="0">
                <a:solidFill>
                  <a:srgbClr val="0070C0"/>
                </a:solidFill>
              </a:rPr>
              <a:t>le volontariat est discriminant et ne permet pas de progresser…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56724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957A19-C1AE-4389-A263-E37FF0534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3788"/>
            <a:ext cx="10515600" cy="2839453"/>
          </a:xfrm>
        </p:spPr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fr-FR" sz="4400" b="1" dirty="0">
                <a:solidFill>
                  <a:srgbClr val="0070C0"/>
                </a:solidFill>
              </a:rPr>
              <a:t>Etat des lieux au Burundi </a:t>
            </a:r>
            <a:r>
              <a:rPr lang="fr-FR" sz="4400" dirty="0"/>
              <a:t> </a:t>
            </a:r>
            <a:br>
              <a:rPr lang="fr-FR" sz="4400" dirty="0"/>
            </a:br>
            <a:r>
              <a:rPr lang="fr-FR" sz="4400" dirty="0"/>
              <a:t>   </a:t>
            </a:r>
            <a:br>
              <a:rPr lang="fr-FR" sz="4400" i="1" dirty="0">
                <a:solidFill>
                  <a:srgbClr val="0070C0"/>
                </a:solidFill>
              </a:rPr>
            </a:b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A466534-D4A0-456D-B65E-5FEDA19C9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34916"/>
            <a:ext cx="10515600" cy="3542047"/>
          </a:xfrm>
        </p:spPr>
        <p:txBody>
          <a:bodyPr/>
          <a:lstStyle/>
          <a:p>
            <a:pPr marL="0" indent="0">
              <a:buNone/>
            </a:pPr>
            <a:endParaRPr lang="fr-FR" sz="2800" i="1" dirty="0">
              <a:solidFill>
                <a:srgbClr val="0070C0"/>
              </a:solidFill>
            </a:endParaRPr>
          </a:p>
          <a:p>
            <a:r>
              <a:rPr lang="fr-FR" i="1" dirty="0">
                <a:solidFill>
                  <a:srgbClr val="0070C0"/>
                </a:solidFill>
              </a:rPr>
              <a:t>   Quelques données</a:t>
            </a:r>
          </a:p>
          <a:p>
            <a:r>
              <a:rPr lang="fr-FR" sz="2800" i="1" dirty="0">
                <a:solidFill>
                  <a:srgbClr val="0070C0"/>
                </a:solidFill>
              </a:rPr>
              <a:t>   </a:t>
            </a:r>
            <a:r>
              <a:rPr lang="fr-FR" i="1" dirty="0">
                <a:solidFill>
                  <a:srgbClr val="0070C0"/>
                </a:solidFill>
              </a:rPr>
              <a:t>Prestations</a:t>
            </a:r>
            <a:r>
              <a:rPr lang="fr-FR" sz="2800" i="1" dirty="0">
                <a:solidFill>
                  <a:srgbClr val="0070C0"/>
                </a:solidFill>
              </a:rPr>
              <a:t> couvertes</a:t>
            </a:r>
          </a:p>
          <a:p>
            <a:r>
              <a:rPr lang="fr-FR" i="1" dirty="0">
                <a:solidFill>
                  <a:srgbClr val="0070C0"/>
                </a:solidFill>
              </a:rPr>
              <a:t>   P</a:t>
            </a:r>
            <a:r>
              <a:rPr lang="fr-FR" sz="2800" i="1" dirty="0">
                <a:solidFill>
                  <a:srgbClr val="0070C0"/>
                </a:solidFill>
              </a:rPr>
              <a:t>opulation couverte</a:t>
            </a:r>
          </a:p>
          <a:p>
            <a:r>
              <a:rPr lang="fr-FR" sz="2800" i="1" dirty="0">
                <a:solidFill>
                  <a:srgbClr val="0070C0"/>
                </a:solidFill>
              </a:rPr>
              <a:t>   Protection contre le risque financier</a:t>
            </a:r>
            <a:endParaRPr lang="fr-FR" dirty="0"/>
          </a:p>
        </p:txBody>
      </p:sp>
      <p:pic>
        <p:nvPicPr>
          <p:cNvPr id="4" name="Picture 1577">
            <a:extLst>
              <a:ext uri="{FF2B5EF4-FFF2-40B4-BE49-F238E27FC236}">
                <a16:creationId xmlns:a16="http://schemas.microsoft.com/office/drawing/2014/main" id="{6E30C96B-0CDD-4DA5-B63E-6C2891F40282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356143" y="681038"/>
            <a:ext cx="4667535" cy="501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0738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40A875-EA8D-4003-82AD-899642522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1622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0070C0"/>
                </a:solidFill>
              </a:rPr>
              <a:t>Quelques données du Burundi </a:t>
            </a:r>
            <a:r>
              <a:rPr lang="fr-FR" sz="2400" dirty="0">
                <a:solidFill>
                  <a:srgbClr val="0070C0"/>
                </a:solidFill>
              </a:rPr>
              <a:t>(</a:t>
            </a:r>
            <a:r>
              <a:rPr lang="fr-FR" sz="2700" dirty="0">
                <a:solidFill>
                  <a:srgbClr val="0070C0"/>
                </a:solidFill>
              </a:rPr>
              <a:t>Comptes de la santé)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29900F2-4CAF-43B4-A020-A7B343528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7379"/>
            <a:ext cx="10515600" cy="4889584"/>
          </a:xfrm>
        </p:spPr>
        <p:txBody>
          <a:bodyPr/>
          <a:lstStyle/>
          <a:p>
            <a:r>
              <a:rPr lang="fr-FR" dirty="0"/>
              <a:t>Population totale : 12 309 600 habitants (2020)</a:t>
            </a:r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42299C-3413-44E7-84D1-BBB5C2041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405" y="2427886"/>
            <a:ext cx="10516511" cy="306115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9DCE11B-8DFA-4CCA-B2A1-BD24970CF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744" y="5489036"/>
            <a:ext cx="10534800" cy="108025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46698B8-5408-4F20-BD96-A61CF3A406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888" y="2035559"/>
            <a:ext cx="10516511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941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40F365-096E-45CA-950E-C7BC43B13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6"/>
            <a:ext cx="10898875" cy="603866"/>
          </a:xfrm>
        </p:spPr>
        <p:txBody>
          <a:bodyPr>
            <a:normAutofit/>
          </a:bodyPr>
          <a:lstStyle/>
          <a:p>
            <a:r>
              <a:rPr lang="fr-FR" sz="3600" dirty="0">
                <a:solidFill>
                  <a:srgbClr val="0070C0"/>
                </a:solidFill>
              </a:rPr>
              <a:t>Dépenses de santé par sources  de financement </a:t>
            </a:r>
            <a:r>
              <a:rPr lang="fr-FR" sz="2800" dirty="0">
                <a:solidFill>
                  <a:srgbClr val="0070C0"/>
                </a:solidFill>
              </a:rPr>
              <a:t>(CS 2018)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F42C75D1-E8E7-4019-9A90-3702687906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1091822"/>
            <a:ext cx="10515599" cy="5766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924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85709D-EF72-4160-AF43-5F331F4DE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>
            <a:normAutofit/>
          </a:bodyPr>
          <a:lstStyle/>
          <a:p>
            <a:r>
              <a:rPr lang="fr-FR" sz="4000" dirty="0">
                <a:solidFill>
                  <a:srgbClr val="0070C0"/>
                </a:solidFill>
              </a:rPr>
              <a:t>Prestations couvertes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3DB304-34DD-4222-B9DC-A196A036A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80160"/>
            <a:ext cx="10515600" cy="5316583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Prestations offertes au niveau des centres de santé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    </a:t>
            </a:r>
            <a:r>
              <a:rPr lang="fr-FR" dirty="0">
                <a:solidFill>
                  <a:srgbClr val="0070C0"/>
                </a:solidFill>
              </a:rPr>
              <a:t>Paquet minimum d’activités</a:t>
            </a:r>
          </a:p>
          <a:p>
            <a:r>
              <a:rPr lang="fr-FR" dirty="0"/>
              <a:t>Prestations offertes au niveau des hôpitaux de districts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FR" dirty="0"/>
              <a:t>    </a:t>
            </a:r>
            <a:r>
              <a:rPr lang="fr-FR" dirty="0">
                <a:solidFill>
                  <a:srgbClr val="0070C0"/>
                </a:solidFill>
              </a:rPr>
              <a:t>Paquet complémentaire d’activités</a:t>
            </a:r>
          </a:p>
          <a:p>
            <a:pPr marL="0" indent="0">
              <a:buNone/>
            </a:pPr>
            <a:endParaRPr lang="fr-FR" dirty="0">
              <a:solidFill>
                <a:srgbClr val="0070C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2600" dirty="0"/>
              <a:t>     Consultations médicales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600" dirty="0"/>
              <a:t>     Examens de laboratoire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600" dirty="0"/>
              <a:t>     Actes chirurgicaux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600" dirty="0"/>
              <a:t>     Hospitalisations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600" dirty="0"/>
              <a:t>     Médicaments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600" dirty="0"/>
              <a:t>     Lunettes médicales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600" dirty="0"/>
              <a:t>     Evacuations sanitaires</a:t>
            </a:r>
          </a:p>
        </p:txBody>
      </p:sp>
    </p:spTree>
    <p:extLst>
      <p:ext uri="{BB962C8B-B14F-4D97-AF65-F5344CB8AC3E}">
        <p14:creationId xmlns:p14="http://schemas.microsoft.com/office/powerpoint/2010/main" val="2505114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8278D1-4CF7-4C3A-B6DE-67220746F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209006"/>
            <a:ext cx="11155680" cy="849774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rgbClr val="0070C0"/>
                </a:solidFill>
              </a:rPr>
              <a:t>Couverture de la population par les différents mécanismes </a:t>
            </a:r>
          </a:p>
        </p:txBody>
      </p:sp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6F4B181B-E0CE-401C-B3BA-5E53684C604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7459221"/>
              </p:ext>
            </p:extLst>
          </p:nvPr>
        </p:nvGraphicFramePr>
        <p:xfrm>
          <a:off x="522514" y="1306286"/>
          <a:ext cx="11260183" cy="54787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87790">
                  <a:extLst>
                    <a:ext uri="{9D8B030D-6E8A-4147-A177-3AD203B41FA5}">
                      <a16:colId xmlns:a16="http://schemas.microsoft.com/office/drawing/2014/main" val="2900470861"/>
                    </a:ext>
                  </a:extLst>
                </a:gridCol>
                <a:gridCol w="5072393">
                  <a:extLst>
                    <a:ext uri="{9D8B030D-6E8A-4147-A177-3AD203B41FA5}">
                      <a16:colId xmlns:a16="http://schemas.microsoft.com/office/drawing/2014/main" val="3013547087"/>
                    </a:ext>
                  </a:extLst>
                </a:gridCol>
              </a:tblGrid>
              <a:tr h="761123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MECANISME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POPULATION COUVERTE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578374"/>
                  </a:ext>
                </a:extLst>
              </a:tr>
              <a:tr h="850138">
                <a:tc>
                  <a:txBody>
                    <a:bodyPr/>
                    <a:lstStyle/>
                    <a:p>
                      <a:r>
                        <a:rPr lang="fr-FR" sz="2400" dirty="0"/>
                        <a:t>Gratuité et Financement Basé sur la 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22% (MSPLS)</a:t>
                      </a:r>
                    </a:p>
                    <a:p>
                      <a:pPr algn="ctr"/>
                      <a:r>
                        <a:rPr lang="fr-FR" sz="2000" dirty="0"/>
                        <a:t>(Enfants moins 5ans et femmes en maternité)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740977"/>
                  </a:ext>
                </a:extLst>
              </a:tr>
              <a:tr h="809417">
                <a:tc>
                  <a:txBody>
                    <a:bodyPr/>
                    <a:lstStyle/>
                    <a:p>
                      <a:r>
                        <a:rPr lang="fr-FR" sz="2400" dirty="0"/>
                        <a:t>Mutuelle de la Fonction Publique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855 587</a:t>
                      </a:r>
                      <a:r>
                        <a:rPr lang="fr-FR" sz="2400" dirty="0"/>
                        <a:t> bénéficiaires </a:t>
                      </a:r>
                    </a:p>
                    <a:p>
                      <a:pPr algn="ctr"/>
                      <a:r>
                        <a:rPr lang="fr-FR" sz="2400" dirty="0"/>
                        <a:t>soit </a:t>
                      </a:r>
                      <a:r>
                        <a:rPr lang="fr-FR" sz="2400" b="1" dirty="0">
                          <a:solidFill>
                            <a:schemeClr val="tx1"/>
                          </a:solidFill>
                        </a:rPr>
                        <a:t>7,3%</a:t>
                      </a:r>
                      <a:r>
                        <a:rPr lang="fr-FR" sz="2400" dirty="0"/>
                        <a:t> en Juin 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596674"/>
                  </a:ext>
                </a:extLst>
              </a:tr>
              <a:tr h="761123">
                <a:tc>
                  <a:txBody>
                    <a:bodyPr/>
                    <a:lstStyle/>
                    <a:p>
                      <a:r>
                        <a:rPr lang="fr-FR" sz="2400" dirty="0"/>
                        <a:t>Carte d’Assistance Médicale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174434"/>
                  </a:ext>
                </a:extLst>
              </a:tr>
              <a:tr h="761123">
                <a:tc>
                  <a:txBody>
                    <a:bodyPr/>
                    <a:lstStyle/>
                    <a:p>
                      <a:r>
                        <a:rPr lang="fr-FR" sz="2400" dirty="0"/>
                        <a:t>Dispositif de prise en charge des indigents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Voir MSN ou FAPS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623731"/>
                  </a:ext>
                </a:extLst>
              </a:tr>
              <a:tr h="761123">
                <a:tc>
                  <a:txBody>
                    <a:bodyPr/>
                    <a:lstStyle/>
                    <a:p>
                      <a:r>
                        <a:rPr lang="fr-FR" sz="2400" dirty="0"/>
                        <a:t>Mutuelle Communautaire de santé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1,5 à 2%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799628"/>
                  </a:ext>
                </a:extLst>
              </a:tr>
              <a:tr h="761123">
                <a:tc>
                  <a:txBody>
                    <a:bodyPr/>
                    <a:lstStyle/>
                    <a:p>
                      <a:r>
                        <a:rPr lang="fr-FR" sz="2400" dirty="0"/>
                        <a:t>Assurance privée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b="1" dirty="0"/>
                        <a:t>Moins de 0,5%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486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9873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335666-4202-450E-9050-D52313119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0630"/>
            <a:ext cx="10515600" cy="548640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rgbClr val="0070C0"/>
                </a:solidFill>
              </a:rPr>
              <a:t>Protection contre le risque financier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2296B376-D0A7-445E-82CC-090CE73F0FD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3008771"/>
              </p:ext>
            </p:extLst>
          </p:nvPr>
        </p:nvGraphicFramePr>
        <p:xfrm>
          <a:off x="457200" y="679271"/>
          <a:ext cx="11469189" cy="6247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25737">
                  <a:extLst>
                    <a:ext uri="{9D8B030D-6E8A-4147-A177-3AD203B41FA5}">
                      <a16:colId xmlns:a16="http://schemas.microsoft.com/office/drawing/2014/main" val="3938439992"/>
                    </a:ext>
                  </a:extLst>
                </a:gridCol>
                <a:gridCol w="2579427">
                  <a:extLst>
                    <a:ext uri="{9D8B030D-6E8A-4147-A177-3AD203B41FA5}">
                      <a16:colId xmlns:a16="http://schemas.microsoft.com/office/drawing/2014/main" val="1085560570"/>
                    </a:ext>
                  </a:extLst>
                </a:gridCol>
                <a:gridCol w="2564025">
                  <a:extLst>
                    <a:ext uri="{9D8B030D-6E8A-4147-A177-3AD203B41FA5}">
                      <a16:colId xmlns:a16="http://schemas.microsoft.com/office/drawing/2014/main" val="2396974183"/>
                    </a:ext>
                  </a:extLst>
                </a:gridCol>
              </a:tblGrid>
              <a:tr h="70016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MECANISME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COTISATION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PART TIERS PAYANT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985747"/>
                  </a:ext>
                </a:extLst>
              </a:tr>
              <a:tr h="722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Gratuité et Financement Basé sur la Performance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/>
                        <a:t>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183126"/>
                  </a:ext>
                </a:extLst>
              </a:tr>
              <a:tr h="9331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Mutuelle de la Fonction Publique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effectLst/>
                          <a:latin typeface="+mn-lt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10% du salaire brut</a:t>
                      </a:r>
                    </a:p>
                    <a:p>
                      <a:r>
                        <a:rPr lang="fr-FR" sz="1800" b="1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fr-FR" sz="16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4% par l’employé </a:t>
                      </a:r>
                    </a:p>
                    <a:p>
                      <a:r>
                        <a:rPr lang="fr-FR" sz="16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6% par l’employeur</a:t>
                      </a:r>
                      <a:r>
                        <a:rPr lang="fr-FR" sz="1800" dirty="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000" b="1" dirty="0"/>
                    </a:p>
                    <a:p>
                      <a:pPr algn="ctr"/>
                      <a:r>
                        <a:rPr lang="fr-FR" sz="2000" b="1" dirty="0"/>
                        <a:t>80 à 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2052350"/>
                  </a:ext>
                </a:extLst>
              </a:tr>
              <a:tr h="144489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Carte d’Assistance Médicale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Quatre catégories :</a:t>
                      </a:r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Strate 1 : 100 000 </a:t>
                      </a:r>
                      <a:r>
                        <a:rPr lang="fr-FR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FBu</a:t>
                      </a: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Strate 2 : 25 000 </a:t>
                      </a:r>
                      <a:r>
                        <a:rPr lang="fr-FR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FBu</a:t>
                      </a: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Strate 3 : 3 000 </a:t>
                      </a:r>
                      <a:r>
                        <a:rPr lang="fr-FR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FBu</a:t>
                      </a:r>
                      <a:endParaRPr lang="fr-F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Strate 4 : 0 </a:t>
                      </a:r>
                      <a:r>
                        <a:rPr lang="fr-FR" sz="1800" b="1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FBu</a:t>
                      </a:r>
                      <a:endParaRPr lang="fr-F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2000" b="1" dirty="0"/>
                    </a:p>
                    <a:p>
                      <a:pPr algn="ctr"/>
                      <a:r>
                        <a:rPr lang="fr-FR" sz="2000" b="1" dirty="0"/>
                        <a:t>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107204"/>
                  </a:ext>
                </a:extLst>
              </a:tr>
              <a:tr h="9331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Dispositif de prise en charge des indigents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Certificat d’indigence</a:t>
                      </a:r>
                    </a:p>
                    <a:p>
                      <a:r>
                        <a:rPr lang="fr-FR" sz="2000" b="1" dirty="0"/>
                        <a:t>20 % </a:t>
                      </a:r>
                      <a:r>
                        <a:rPr lang="fr-FR" sz="2000" b="1" dirty="0" err="1"/>
                        <a:t>co</a:t>
                      </a:r>
                      <a:r>
                        <a:rPr lang="fr-FR" sz="2000" b="1" dirty="0"/>
                        <a:t> paiement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/>
                        <a:t>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859401"/>
                  </a:ext>
                </a:extLst>
              </a:tr>
              <a:tr h="722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Mutuelle Communautaire de santé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/>
                        <a:t>10 000 à 37 000 </a:t>
                      </a:r>
                      <a:r>
                        <a:rPr lang="fr-FR" sz="2000" b="1" dirty="0" err="1"/>
                        <a:t>FBu</a:t>
                      </a:r>
                      <a:endParaRPr lang="fr-FR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000" b="1" dirty="0"/>
                        <a:t>80 %</a:t>
                      </a:r>
                      <a:r>
                        <a:rPr lang="fr-FR" dirty="0"/>
                        <a:t> (FOSA publiques)</a:t>
                      </a:r>
                    </a:p>
                    <a:p>
                      <a:r>
                        <a:rPr lang="fr-FR" sz="2000" b="1" dirty="0"/>
                        <a:t>50-60%</a:t>
                      </a:r>
                      <a:r>
                        <a:rPr lang="fr-FR" dirty="0"/>
                        <a:t> (privés et conf.)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845898"/>
                  </a:ext>
                </a:extLst>
              </a:tr>
              <a:tr h="72244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Assurance privée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516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10643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85332C-9220-47D9-ADBD-C122D495A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690"/>
            <a:ext cx="10866120" cy="613955"/>
          </a:xfrm>
        </p:spPr>
        <p:txBody>
          <a:bodyPr>
            <a:noAutofit/>
          </a:bodyPr>
          <a:lstStyle/>
          <a:p>
            <a:r>
              <a:rPr lang="fr-FR" sz="2800" b="1" dirty="0">
                <a:solidFill>
                  <a:srgbClr val="0070C0"/>
                </a:solidFill>
              </a:rPr>
              <a:t>Etapes d’élaboration de la stratégie de financement de la santé pour la Couverture Sanitaire Universelle</a:t>
            </a:r>
            <a:endParaRPr lang="fr-FR" sz="2800" dirty="0"/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2A5A4324-F391-4484-A7CA-92AC94EC12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294244"/>
              </p:ext>
            </p:extLst>
          </p:nvPr>
        </p:nvGraphicFramePr>
        <p:xfrm>
          <a:off x="431074" y="899642"/>
          <a:ext cx="11377749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59783">
                  <a:extLst>
                    <a:ext uri="{9D8B030D-6E8A-4147-A177-3AD203B41FA5}">
                      <a16:colId xmlns:a16="http://schemas.microsoft.com/office/drawing/2014/main" val="3645541106"/>
                    </a:ext>
                  </a:extLst>
                </a:gridCol>
                <a:gridCol w="3317966">
                  <a:extLst>
                    <a:ext uri="{9D8B030D-6E8A-4147-A177-3AD203B41FA5}">
                      <a16:colId xmlns:a16="http://schemas.microsoft.com/office/drawing/2014/main" val="1125613364"/>
                    </a:ext>
                  </a:extLst>
                </a:gridCol>
              </a:tblGrid>
              <a:tr h="791977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ACTIVITES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PERIODE</a:t>
                      </a:r>
                    </a:p>
                    <a:p>
                      <a:pPr algn="ctr"/>
                      <a:r>
                        <a:rPr lang="fr-FR" sz="2400" dirty="0"/>
                        <a:t> (Sept 2021-Mars 2022)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334445"/>
                  </a:ext>
                </a:extLst>
              </a:tr>
              <a:tr h="1143967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fr-FR" sz="2400" dirty="0">
                          <a:latin typeface="+mn-lt"/>
                        </a:rPr>
                        <a:t>Recrutement d’une assistante technique 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fr-FR" sz="2400" dirty="0">
                          <a:latin typeface="+mn-lt"/>
                        </a:rPr>
                        <a:t>Séances introductives avec les acteurs clés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fr-FR" sz="2400" dirty="0">
                          <a:latin typeface="+mn-lt"/>
                        </a:rPr>
                        <a:t>Revue documentaire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Septembre 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264339"/>
                  </a:ext>
                </a:extLst>
              </a:tr>
              <a:tr h="1495957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Elaboration du draft de l’analyse de la situation du financement de la santé et la protection sociale en santé au Burundi</a:t>
                      </a:r>
                    </a:p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Echanges et contributions des acteurs nationaux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Octobre 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678623"/>
                  </a:ext>
                </a:extLst>
              </a:tr>
              <a:tr h="1143967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Atelier d’élaboration, actualisation et validation de l’analyse de la situation du financement de la santé et la protection sociale au Burundi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10-12 Novembre 2021 à </a:t>
                      </a:r>
                      <a:r>
                        <a:rPr lang="fr-FR" sz="2400" dirty="0" err="1"/>
                        <a:t>Gitéga</a:t>
                      </a:r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163457"/>
                  </a:ext>
                </a:extLst>
              </a:tr>
              <a:tr h="1143967">
                <a:tc>
                  <a:txBody>
                    <a:bodyPr/>
                    <a:lstStyle/>
                    <a:p>
                      <a:pPr marL="342900" indent="-342900">
                        <a:buFont typeface="Wingdings" panose="05000000000000000000" pitchFamily="2" charset="2"/>
                        <a:buChar char="ü"/>
                      </a:pP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Proposition et discussion des orientations stratégiques du financement de la santé pour la Couverture Sanitaire Universelle au Burundi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Novembre-Décembre 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486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2777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ACC121-1438-46CB-BE0D-2EDC259B4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69816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ED11D347-9656-45AF-A30A-DBD1C69879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8556014"/>
              </p:ext>
            </p:extLst>
          </p:nvPr>
        </p:nvGraphicFramePr>
        <p:xfrm>
          <a:off x="391887" y="0"/>
          <a:ext cx="11377748" cy="68894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68787">
                  <a:extLst>
                    <a:ext uri="{9D8B030D-6E8A-4147-A177-3AD203B41FA5}">
                      <a16:colId xmlns:a16="http://schemas.microsoft.com/office/drawing/2014/main" val="1535086687"/>
                    </a:ext>
                  </a:extLst>
                </a:gridCol>
                <a:gridCol w="3108961">
                  <a:extLst>
                    <a:ext uri="{9D8B030D-6E8A-4147-A177-3AD203B41FA5}">
                      <a16:colId xmlns:a16="http://schemas.microsoft.com/office/drawing/2014/main" val="49499685"/>
                    </a:ext>
                  </a:extLst>
                </a:gridCol>
              </a:tblGrid>
              <a:tr h="950096"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ACTIVITES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/>
                        <a:t>PERIODE </a:t>
                      </a:r>
                    </a:p>
                    <a:p>
                      <a:pPr algn="ctr"/>
                      <a:r>
                        <a:rPr lang="fr-FR" sz="2400" dirty="0"/>
                        <a:t>(Sept 2021-Mars 2022)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589027"/>
                  </a:ext>
                </a:extLst>
              </a:tr>
              <a:tr h="1339697">
                <a:tc>
                  <a:txBody>
                    <a:bodyPr/>
                    <a:lstStyle/>
                    <a:p>
                      <a:pPr marL="34290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Atelier d’élaboration et de consensus sur les axes et interventions stratégiques du financement de la santé pour la Couverture Sanitaire Universelle au Burundi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Janvier-Février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770101"/>
                  </a:ext>
                </a:extLst>
              </a:tr>
              <a:tr h="1339697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Rédaction du document de Stratégie Nationale de Financement de la santé pour la Couverture Sanitaire Universelle au Burundi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Février-mars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83032"/>
                  </a:ext>
                </a:extLst>
              </a:tr>
              <a:tr h="1339697">
                <a:tc>
                  <a:txBody>
                    <a:bodyPr/>
                    <a:lstStyle/>
                    <a:p>
                      <a:pPr marL="342900" indent="-342900">
                        <a:buFont typeface="Arial" panose="020B0604020202020204" pitchFamily="34" charset="0"/>
                        <a:buChar char="•"/>
                      </a:pPr>
                      <a:r>
                        <a:rPr lang="fr-FR" sz="2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Atelier de validation de la Stratégie Nationale de Financement de la Santé pour la Couverture Sanitaire Universelle au Burundi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Mars 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843056"/>
                  </a:ext>
                </a:extLst>
              </a:tr>
              <a:tr h="1888812">
                <a:tc>
                  <a:txBody>
                    <a:bodyPr/>
                    <a:lstStyle/>
                    <a:p>
                      <a:r>
                        <a:rPr lang="fr-FR" sz="2400" b="1" dirty="0"/>
                        <a:t>Préparation des instruments de mise en œuvre et démarrage… </a:t>
                      </a:r>
                      <a:r>
                        <a:rPr lang="fr-FR" sz="2400" dirty="0"/>
                        <a:t>(Cadre institutionnel et juridique, définition du paquet de soins et services essentiels, estimation des coûts, contractualisation et méthodes de paiement des prestataires, enrôlement des bénéficiaires, capacités contributives, système d’information … 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Avril-mai 2022 …….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714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9517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66146C-B09D-4C9F-BD44-43C7A7E97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>
                <a:solidFill>
                  <a:srgbClr val="0070C0"/>
                </a:solidFill>
              </a:rPr>
              <a:t>Principe énoncé pour la couverture universelle au Burundi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5E0599-4D72-4AF9-A96B-8B86A5C64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5999"/>
            <a:ext cx="10515600" cy="3890963"/>
          </a:xfrm>
        </p:spPr>
        <p:txBody>
          <a:bodyPr/>
          <a:lstStyle/>
          <a:p>
            <a:pPr marL="228600" marR="0" lvl="0" indent="-228600" algn="just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Fourniture d’un 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paquet de soins de base accessible à tous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grâce à la couverture maladie (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obligatoire de type contributif</a:t>
            </a: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 de toute la population et la bonne organisation du secteur des soins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2267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E4CC7A-9160-469D-80BF-39BAAD5B5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611" y="365125"/>
            <a:ext cx="11396419" cy="1006475"/>
          </a:xfrm>
        </p:spPr>
        <p:txBody>
          <a:bodyPr>
            <a:noAutofit/>
          </a:bodyPr>
          <a:lstStyle/>
          <a:p>
            <a:r>
              <a:rPr lang="fr-FR" sz="4000" b="1" dirty="0">
                <a:solidFill>
                  <a:srgbClr val="0070C0"/>
                </a:solidFill>
              </a:rPr>
              <a:t>Options stratégiques du système de couverture maladie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4A9774-1E7F-404E-B72B-5370575AA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128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 options proposées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fr-FR" sz="1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Système de couverture à régime de base unique avec trois opérateurs dont un pour chaque secteur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fr-FR" sz="12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Système de couverture à 3 régimes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  -   1 régime pour le secteur formel public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  -   1 régime pour le secteur formel privé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  -   1 régime pour le secteur informel et rural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fr-FR" sz="1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37030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3101B8-6524-4626-848D-63FCD6907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389" y="67461"/>
            <a:ext cx="10515600" cy="358252"/>
          </a:xfrm>
        </p:spPr>
        <p:txBody>
          <a:bodyPr>
            <a:normAutofit fontScale="90000"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Système à régime de base unique 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736808D-37FB-4B11-804B-41498BA5A01B}"/>
              </a:ext>
            </a:extLst>
          </p:cNvPr>
          <p:cNvSpPr/>
          <p:nvPr/>
        </p:nvSpPr>
        <p:spPr>
          <a:xfrm>
            <a:off x="4434088" y="964210"/>
            <a:ext cx="4114051" cy="99583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rgbClr val="C00000"/>
                </a:solidFill>
              </a:rPr>
              <a:t>AGENCE CENTRALE D’ASSURANCE MALADIE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D22E8EF-01F2-457B-BAF8-35D71568BF86}"/>
              </a:ext>
            </a:extLst>
          </p:cNvPr>
          <p:cNvSpPr/>
          <p:nvPr/>
        </p:nvSpPr>
        <p:spPr>
          <a:xfrm>
            <a:off x="4434088" y="67462"/>
            <a:ext cx="3930555" cy="673574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CELLULE NATIONALE DE REGULATION</a:t>
            </a:r>
          </a:p>
          <a:p>
            <a:pPr algn="ctr"/>
            <a:r>
              <a:rPr lang="fr-FR" b="1" dirty="0"/>
              <a:t>CNPS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839693E0-23B5-4ECE-8233-4C3C7E8697A6}"/>
              </a:ext>
            </a:extLst>
          </p:cNvPr>
          <p:cNvSpPr/>
          <p:nvPr/>
        </p:nvSpPr>
        <p:spPr>
          <a:xfrm>
            <a:off x="4154374" y="3736460"/>
            <a:ext cx="1132216" cy="50826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 dirty="0"/>
          </a:p>
          <a:p>
            <a:pPr algn="ctr"/>
            <a:r>
              <a:rPr lang="fr-FR" sz="1400" b="1" dirty="0"/>
              <a:t>Agence provinciale</a:t>
            </a:r>
          </a:p>
          <a:p>
            <a:pPr algn="ctr"/>
            <a:endParaRPr lang="fr-FR" sz="1400" b="1" dirty="0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7D74F47F-6EF4-447F-8436-0A756B4E7FF7}"/>
              </a:ext>
            </a:extLst>
          </p:cNvPr>
          <p:cNvSpPr/>
          <p:nvPr/>
        </p:nvSpPr>
        <p:spPr>
          <a:xfrm>
            <a:off x="5911750" y="3744050"/>
            <a:ext cx="1269351" cy="5254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 dirty="0"/>
          </a:p>
          <a:p>
            <a:pPr algn="ctr"/>
            <a:r>
              <a:rPr lang="fr-FR" sz="1400" b="1" dirty="0"/>
              <a:t>Agence provinciale</a:t>
            </a:r>
          </a:p>
          <a:p>
            <a:pPr algn="ctr"/>
            <a:endParaRPr lang="fr-FR" sz="1400" b="1" dirty="0"/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525266A-9041-43C3-8E9B-6FA761F4CD39}"/>
              </a:ext>
            </a:extLst>
          </p:cNvPr>
          <p:cNvSpPr/>
          <p:nvPr/>
        </p:nvSpPr>
        <p:spPr>
          <a:xfrm>
            <a:off x="7622372" y="3691994"/>
            <a:ext cx="1238298" cy="561705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 Fédération provinciale</a:t>
            </a:r>
            <a:endParaRPr lang="fr-FR" sz="1400" dirty="0"/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423A51C-A91B-48AC-9014-6BF03AAB3267}"/>
              </a:ext>
            </a:extLst>
          </p:cNvPr>
          <p:cNvSpPr/>
          <p:nvPr/>
        </p:nvSpPr>
        <p:spPr>
          <a:xfrm>
            <a:off x="9097118" y="3672441"/>
            <a:ext cx="1349464" cy="57626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400" b="1" dirty="0"/>
          </a:p>
          <a:p>
            <a:pPr algn="ctr"/>
            <a:r>
              <a:rPr lang="fr-FR" sz="1400" b="1" dirty="0"/>
              <a:t>Fédération provinciale </a:t>
            </a:r>
          </a:p>
          <a:p>
            <a:pPr algn="ctr"/>
            <a:endParaRPr lang="fr-FR" sz="1400" b="1" dirty="0"/>
          </a:p>
        </p:txBody>
      </p:sp>
      <p:sp>
        <p:nvSpPr>
          <p:cNvPr id="33" name="Bouton d’action : accueil 3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469DA85-0F1D-465E-8B9F-39842113865B}"/>
              </a:ext>
            </a:extLst>
          </p:cNvPr>
          <p:cNvSpPr/>
          <p:nvPr/>
        </p:nvSpPr>
        <p:spPr>
          <a:xfrm>
            <a:off x="2452720" y="3126503"/>
            <a:ext cx="1027298" cy="960884"/>
          </a:xfrm>
          <a:prstGeom prst="actionButtonHo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HP</a:t>
            </a:r>
            <a:r>
              <a:rPr lang="fr-FR" dirty="0"/>
              <a:t> </a:t>
            </a:r>
          </a:p>
        </p:txBody>
      </p:sp>
      <p:sp>
        <p:nvSpPr>
          <p:cNvPr id="35" name="Croix 34">
            <a:extLst>
              <a:ext uri="{FF2B5EF4-FFF2-40B4-BE49-F238E27FC236}">
                <a16:creationId xmlns:a16="http://schemas.microsoft.com/office/drawing/2014/main" id="{737DB21F-B323-477A-9F4F-6299ECFE328B}"/>
              </a:ext>
            </a:extLst>
          </p:cNvPr>
          <p:cNvSpPr/>
          <p:nvPr/>
        </p:nvSpPr>
        <p:spPr>
          <a:xfrm>
            <a:off x="1995791" y="3106556"/>
            <a:ext cx="457200" cy="464024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36" name="Parchemin : horizontal 35">
            <a:extLst>
              <a:ext uri="{FF2B5EF4-FFF2-40B4-BE49-F238E27FC236}">
                <a16:creationId xmlns:a16="http://schemas.microsoft.com/office/drawing/2014/main" id="{38DAF9CE-0165-4375-9E51-99381E0C9111}"/>
              </a:ext>
            </a:extLst>
          </p:cNvPr>
          <p:cNvSpPr/>
          <p:nvPr/>
        </p:nvSpPr>
        <p:spPr>
          <a:xfrm>
            <a:off x="5279735" y="5852225"/>
            <a:ext cx="1765680" cy="1099931"/>
          </a:xfrm>
          <a:prstGeom prst="horizontalScroll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MCS </a:t>
            </a:r>
          </a:p>
          <a:p>
            <a:pPr algn="ctr"/>
            <a:r>
              <a:rPr lang="fr-FR" sz="1400" b="1" dirty="0"/>
              <a:t>( enrôlement  collecte cotisation)</a:t>
            </a:r>
          </a:p>
        </p:txBody>
      </p:sp>
      <p:sp>
        <p:nvSpPr>
          <p:cNvPr id="37" name="Parchemin : horizontal 36">
            <a:extLst>
              <a:ext uri="{FF2B5EF4-FFF2-40B4-BE49-F238E27FC236}">
                <a16:creationId xmlns:a16="http://schemas.microsoft.com/office/drawing/2014/main" id="{D1CB95C0-E943-4337-9DF1-5B22D6E6E897}"/>
              </a:ext>
            </a:extLst>
          </p:cNvPr>
          <p:cNvSpPr/>
          <p:nvPr/>
        </p:nvSpPr>
        <p:spPr>
          <a:xfrm>
            <a:off x="10952347" y="5779395"/>
            <a:ext cx="975834" cy="798394"/>
          </a:xfrm>
          <a:prstGeom prst="horizontalScroll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MCS</a:t>
            </a:r>
          </a:p>
        </p:txBody>
      </p:sp>
      <p:sp>
        <p:nvSpPr>
          <p:cNvPr id="5" name="Bouton d’action : accueil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847DF64-8D69-460C-A29B-2B1314E6383E}"/>
              </a:ext>
            </a:extLst>
          </p:cNvPr>
          <p:cNvSpPr/>
          <p:nvPr/>
        </p:nvSpPr>
        <p:spPr>
          <a:xfrm>
            <a:off x="6361981" y="4903992"/>
            <a:ext cx="905241" cy="818868"/>
          </a:xfrm>
          <a:prstGeom prst="actionButtonHom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HD</a:t>
            </a:r>
          </a:p>
        </p:txBody>
      </p:sp>
      <p:sp>
        <p:nvSpPr>
          <p:cNvPr id="9" name="Croix 8">
            <a:extLst>
              <a:ext uri="{FF2B5EF4-FFF2-40B4-BE49-F238E27FC236}">
                <a16:creationId xmlns:a16="http://schemas.microsoft.com/office/drawing/2014/main" id="{D4070688-E727-41EB-ADA7-B79AEC0A8C08}"/>
              </a:ext>
            </a:extLst>
          </p:cNvPr>
          <p:cNvSpPr/>
          <p:nvPr/>
        </p:nvSpPr>
        <p:spPr>
          <a:xfrm>
            <a:off x="7267808" y="4933030"/>
            <a:ext cx="358023" cy="363557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10" name="Vague 9">
            <a:extLst>
              <a:ext uri="{FF2B5EF4-FFF2-40B4-BE49-F238E27FC236}">
                <a16:creationId xmlns:a16="http://schemas.microsoft.com/office/drawing/2014/main" id="{9E2498AD-D53A-41FE-A4AB-0AE733E474CE}"/>
              </a:ext>
            </a:extLst>
          </p:cNvPr>
          <p:cNvSpPr/>
          <p:nvPr/>
        </p:nvSpPr>
        <p:spPr>
          <a:xfrm>
            <a:off x="2992049" y="6227925"/>
            <a:ext cx="1076690" cy="598168"/>
          </a:xfrm>
          <a:prstGeom prst="wav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/>
              <a:t>MCS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62C52977-5D56-45F6-81B3-02673C2F8D68}"/>
              </a:ext>
            </a:extLst>
          </p:cNvPr>
          <p:cNvCxnSpPr>
            <a:cxnSpLocks/>
          </p:cNvCxnSpPr>
          <p:nvPr/>
        </p:nvCxnSpPr>
        <p:spPr>
          <a:xfrm flipH="1">
            <a:off x="3122002" y="1803227"/>
            <a:ext cx="1270578" cy="1238775"/>
          </a:xfrm>
          <a:prstGeom prst="straightConnector1">
            <a:avLst/>
          </a:prstGeom>
          <a:ln w="889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llipse 30">
            <a:extLst>
              <a:ext uri="{FF2B5EF4-FFF2-40B4-BE49-F238E27FC236}">
                <a16:creationId xmlns:a16="http://schemas.microsoft.com/office/drawing/2014/main" id="{A81F2227-54F3-4294-88EC-067DB971BA48}"/>
              </a:ext>
            </a:extLst>
          </p:cNvPr>
          <p:cNvSpPr/>
          <p:nvPr/>
        </p:nvSpPr>
        <p:spPr>
          <a:xfrm>
            <a:off x="-24954" y="503175"/>
            <a:ext cx="3056351" cy="212913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Budget public</a:t>
            </a:r>
          </a:p>
          <a:p>
            <a:pPr algn="ctr"/>
            <a:r>
              <a:rPr lang="fr-FR" b="1" dirty="0"/>
              <a:t>Taxes santé</a:t>
            </a:r>
          </a:p>
          <a:p>
            <a:pPr algn="ctr"/>
            <a:r>
              <a:rPr lang="fr-FR" b="1" dirty="0"/>
              <a:t>Cotisations sociales</a:t>
            </a:r>
          </a:p>
          <a:p>
            <a:pPr algn="ctr"/>
            <a:r>
              <a:rPr lang="fr-FR" b="1" dirty="0"/>
              <a:t>Partenaires </a:t>
            </a: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B007CEE1-67B7-4B81-8469-591FD7628B55}"/>
              </a:ext>
            </a:extLst>
          </p:cNvPr>
          <p:cNvCxnSpPr>
            <a:cxnSpLocks/>
          </p:cNvCxnSpPr>
          <p:nvPr/>
        </p:nvCxnSpPr>
        <p:spPr>
          <a:xfrm flipV="1">
            <a:off x="8496953" y="3142202"/>
            <a:ext cx="0" cy="556479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38105B73-BBD0-4001-90C4-2B64DEA1E4C8}"/>
              </a:ext>
            </a:extLst>
          </p:cNvPr>
          <p:cNvCxnSpPr>
            <a:cxnSpLocks/>
            <a:stCxn id="28" idx="0"/>
          </p:cNvCxnSpPr>
          <p:nvPr/>
        </p:nvCxnSpPr>
        <p:spPr>
          <a:xfrm flipV="1">
            <a:off x="4720482" y="3121540"/>
            <a:ext cx="0" cy="614920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22B88215-82E8-4EAC-A062-EEC220EF1C22}"/>
              </a:ext>
            </a:extLst>
          </p:cNvPr>
          <p:cNvCxnSpPr>
            <a:cxnSpLocks/>
          </p:cNvCxnSpPr>
          <p:nvPr/>
        </p:nvCxnSpPr>
        <p:spPr>
          <a:xfrm flipH="1" flipV="1">
            <a:off x="9940507" y="3185559"/>
            <a:ext cx="14955" cy="513122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67866A2F-E674-47AB-8B3E-31C59A0DE474}"/>
              </a:ext>
            </a:extLst>
          </p:cNvPr>
          <p:cNvCxnSpPr>
            <a:cxnSpLocks/>
          </p:cNvCxnSpPr>
          <p:nvPr/>
        </p:nvCxnSpPr>
        <p:spPr>
          <a:xfrm flipV="1">
            <a:off x="10020988" y="4253699"/>
            <a:ext cx="0" cy="635389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7A45144B-3D99-4FF3-8EAE-862D0BD67EE4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3122002" y="1446756"/>
            <a:ext cx="1312086" cy="15370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3C73FB8B-C882-4461-A0C8-060573504BCC}"/>
              </a:ext>
            </a:extLst>
          </p:cNvPr>
          <p:cNvCxnSpPr>
            <a:cxnSpLocks/>
          </p:cNvCxnSpPr>
          <p:nvPr/>
        </p:nvCxnSpPr>
        <p:spPr>
          <a:xfrm flipH="1" flipV="1">
            <a:off x="5536874" y="1960041"/>
            <a:ext cx="7081" cy="4009274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avec flèche 53">
            <a:extLst>
              <a:ext uri="{FF2B5EF4-FFF2-40B4-BE49-F238E27FC236}">
                <a16:creationId xmlns:a16="http://schemas.microsoft.com/office/drawing/2014/main" id="{97371FD4-ADEF-41B3-A9EA-A35D5BA73B96}"/>
              </a:ext>
            </a:extLst>
          </p:cNvPr>
          <p:cNvCxnSpPr>
            <a:cxnSpLocks/>
          </p:cNvCxnSpPr>
          <p:nvPr/>
        </p:nvCxnSpPr>
        <p:spPr>
          <a:xfrm flipH="1" flipV="1">
            <a:off x="11493838" y="1422143"/>
            <a:ext cx="58673" cy="4357252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15863A76-C779-4D38-8366-F031C4C9A8AC}"/>
              </a:ext>
            </a:extLst>
          </p:cNvPr>
          <p:cNvCxnSpPr>
            <a:cxnSpLocks/>
            <a:endCxn id="4" idx="3"/>
          </p:cNvCxnSpPr>
          <p:nvPr/>
        </p:nvCxnSpPr>
        <p:spPr>
          <a:xfrm flipH="1">
            <a:off x="8548139" y="1422141"/>
            <a:ext cx="2945699" cy="39985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8723B219-BA4B-445D-B9FB-984904B55E33}"/>
              </a:ext>
            </a:extLst>
          </p:cNvPr>
          <p:cNvCxnSpPr>
            <a:cxnSpLocks/>
          </p:cNvCxnSpPr>
          <p:nvPr/>
        </p:nvCxnSpPr>
        <p:spPr>
          <a:xfrm flipH="1" flipV="1">
            <a:off x="8573241" y="4281121"/>
            <a:ext cx="49743" cy="670666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Bouton d’action : accueil 45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3E78BDF6-55CC-457F-AA9D-C19A9D321366}"/>
              </a:ext>
            </a:extLst>
          </p:cNvPr>
          <p:cNvSpPr/>
          <p:nvPr/>
        </p:nvSpPr>
        <p:spPr>
          <a:xfrm>
            <a:off x="9097118" y="6168860"/>
            <a:ext cx="612119" cy="631616"/>
          </a:xfrm>
          <a:prstGeom prst="actionButtonHom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CDS</a:t>
            </a:r>
          </a:p>
        </p:txBody>
      </p:sp>
      <p:sp>
        <p:nvSpPr>
          <p:cNvPr id="47" name="Croix 46">
            <a:extLst>
              <a:ext uri="{FF2B5EF4-FFF2-40B4-BE49-F238E27FC236}">
                <a16:creationId xmlns:a16="http://schemas.microsoft.com/office/drawing/2014/main" id="{35BF8CF4-E062-4782-9102-F9E9B9B23811}"/>
              </a:ext>
            </a:extLst>
          </p:cNvPr>
          <p:cNvSpPr/>
          <p:nvPr/>
        </p:nvSpPr>
        <p:spPr>
          <a:xfrm>
            <a:off x="8739095" y="6168860"/>
            <a:ext cx="358023" cy="363557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4D2C559-57D1-4559-8429-9474507AF604}"/>
              </a:ext>
            </a:extLst>
          </p:cNvPr>
          <p:cNvSpPr/>
          <p:nvPr/>
        </p:nvSpPr>
        <p:spPr>
          <a:xfrm>
            <a:off x="4448036" y="2364179"/>
            <a:ext cx="985349" cy="74237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MSP</a:t>
            </a:r>
          </a:p>
          <a:p>
            <a:pPr algn="ctr"/>
            <a:r>
              <a:rPr lang="fr-FR" b="1" dirty="0"/>
              <a:t>0,5%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9FF1C3D3-13A8-4306-8C29-195C8A800E16}"/>
              </a:ext>
            </a:extLst>
          </p:cNvPr>
          <p:cNvSpPr/>
          <p:nvPr/>
        </p:nvSpPr>
        <p:spPr>
          <a:xfrm>
            <a:off x="5628880" y="2309539"/>
            <a:ext cx="1765681" cy="7324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MPF</a:t>
            </a:r>
          </a:p>
          <a:p>
            <a:pPr algn="ctr"/>
            <a:r>
              <a:rPr lang="fr-FR" b="1" dirty="0"/>
              <a:t>7,3%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1633D991-9483-4E43-8AF9-43ED4E2988CC}"/>
              </a:ext>
            </a:extLst>
          </p:cNvPr>
          <p:cNvSpPr/>
          <p:nvPr/>
        </p:nvSpPr>
        <p:spPr>
          <a:xfrm>
            <a:off x="7894356" y="2256680"/>
            <a:ext cx="3223811" cy="957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MSC (Confédération nationale)</a:t>
            </a:r>
          </a:p>
          <a:p>
            <a:pPr algn="ctr"/>
            <a:r>
              <a:rPr lang="fr-FR" b="1" dirty="0">
                <a:solidFill>
                  <a:srgbClr val="C00000"/>
                </a:solidFill>
              </a:rPr>
              <a:t>90% population</a:t>
            </a:r>
          </a:p>
        </p:txBody>
      </p:sp>
      <p:cxnSp>
        <p:nvCxnSpPr>
          <p:cNvPr id="48" name="Connecteur droit avec flèche 47">
            <a:extLst>
              <a:ext uri="{FF2B5EF4-FFF2-40B4-BE49-F238E27FC236}">
                <a16:creationId xmlns:a16="http://schemas.microsoft.com/office/drawing/2014/main" id="{0765B26C-71E5-41A1-9476-2B364970CFED}"/>
              </a:ext>
            </a:extLst>
          </p:cNvPr>
          <p:cNvCxnSpPr>
            <a:cxnSpLocks/>
            <a:stCxn id="29" idx="0"/>
          </p:cNvCxnSpPr>
          <p:nvPr/>
        </p:nvCxnSpPr>
        <p:spPr>
          <a:xfrm flipH="1" flipV="1">
            <a:off x="6535971" y="3122442"/>
            <a:ext cx="10455" cy="621608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avec flèche 49">
            <a:extLst>
              <a:ext uri="{FF2B5EF4-FFF2-40B4-BE49-F238E27FC236}">
                <a16:creationId xmlns:a16="http://schemas.microsoft.com/office/drawing/2014/main" id="{B58752E7-1FA5-450F-8BDF-86E64F6CEE21}"/>
              </a:ext>
            </a:extLst>
          </p:cNvPr>
          <p:cNvCxnSpPr>
            <a:cxnSpLocks/>
          </p:cNvCxnSpPr>
          <p:nvPr/>
        </p:nvCxnSpPr>
        <p:spPr>
          <a:xfrm flipH="1">
            <a:off x="4942096" y="1840020"/>
            <a:ext cx="6562" cy="555531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26D0CB8B-C2A9-4A95-9515-63B87C0B457C}"/>
              </a:ext>
            </a:extLst>
          </p:cNvPr>
          <p:cNvCxnSpPr>
            <a:cxnSpLocks/>
          </p:cNvCxnSpPr>
          <p:nvPr/>
        </p:nvCxnSpPr>
        <p:spPr>
          <a:xfrm flipH="1">
            <a:off x="6431947" y="1863261"/>
            <a:ext cx="6562" cy="555531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avec flèche 51">
            <a:extLst>
              <a:ext uri="{FF2B5EF4-FFF2-40B4-BE49-F238E27FC236}">
                <a16:creationId xmlns:a16="http://schemas.microsoft.com/office/drawing/2014/main" id="{BE6BAE20-E84D-4AA7-A589-91AEF92637B0}"/>
              </a:ext>
            </a:extLst>
          </p:cNvPr>
          <p:cNvCxnSpPr>
            <a:cxnSpLocks/>
          </p:cNvCxnSpPr>
          <p:nvPr/>
        </p:nvCxnSpPr>
        <p:spPr>
          <a:xfrm flipH="1">
            <a:off x="8304239" y="1821547"/>
            <a:ext cx="6562" cy="555531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00E03EE5-178C-49BF-BBCF-3FBCF119C059}"/>
              </a:ext>
            </a:extLst>
          </p:cNvPr>
          <p:cNvSpPr/>
          <p:nvPr/>
        </p:nvSpPr>
        <p:spPr>
          <a:xfrm>
            <a:off x="9864664" y="4996756"/>
            <a:ext cx="882005" cy="358252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Union district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E377AF0-CD9A-4B02-AD46-78F0149C804F}"/>
              </a:ext>
            </a:extLst>
          </p:cNvPr>
          <p:cNvSpPr/>
          <p:nvPr/>
        </p:nvSpPr>
        <p:spPr>
          <a:xfrm>
            <a:off x="8410355" y="5002688"/>
            <a:ext cx="804144" cy="36355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/>
              <a:t>Union district</a:t>
            </a:r>
          </a:p>
        </p:txBody>
      </p: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65A24F98-18D5-48EF-8068-26C42B1FCA7A}"/>
              </a:ext>
            </a:extLst>
          </p:cNvPr>
          <p:cNvCxnSpPr>
            <a:cxnSpLocks/>
          </p:cNvCxnSpPr>
          <p:nvPr/>
        </p:nvCxnSpPr>
        <p:spPr>
          <a:xfrm flipH="1">
            <a:off x="7187457" y="1947908"/>
            <a:ext cx="465296" cy="2985122"/>
          </a:xfrm>
          <a:prstGeom prst="straightConnector1">
            <a:avLst/>
          </a:prstGeom>
          <a:ln w="889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2ACE201C-4215-4B13-8F97-32144B8B92A9}"/>
              </a:ext>
            </a:extLst>
          </p:cNvPr>
          <p:cNvCxnSpPr>
            <a:cxnSpLocks/>
          </p:cNvCxnSpPr>
          <p:nvPr/>
        </p:nvCxnSpPr>
        <p:spPr>
          <a:xfrm flipH="1" flipV="1">
            <a:off x="10654583" y="5414842"/>
            <a:ext cx="297764" cy="446001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088267AB-3D8B-4783-8CB7-5DB534B68994}"/>
              </a:ext>
            </a:extLst>
          </p:cNvPr>
          <p:cNvCxnSpPr>
            <a:cxnSpLocks/>
          </p:cNvCxnSpPr>
          <p:nvPr/>
        </p:nvCxnSpPr>
        <p:spPr>
          <a:xfrm flipV="1">
            <a:off x="7014438" y="5435860"/>
            <a:ext cx="1389516" cy="966331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Bouton d’action : accueil 9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D847ADEF-2CD5-4B62-A1FF-A4853B4579D6}"/>
              </a:ext>
            </a:extLst>
          </p:cNvPr>
          <p:cNvSpPr/>
          <p:nvPr/>
        </p:nvSpPr>
        <p:spPr>
          <a:xfrm>
            <a:off x="3331284" y="5199797"/>
            <a:ext cx="585276" cy="645496"/>
          </a:xfrm>
          <a:prstGeom prst="actionButtonHom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CDS</a:t>
            </a:r>
          </a:p>
        </p:txBody>
      </p:sp>
      <p:sp>
        <p:nvSpPr>
          <p:cNvPr id="101" name="Croix 100">
            <a:extLst>
              <a:ext uri="{FF2B5EF4-FFF2-40B4-BE49-F238E27FC236}">
                <a16:creationId xmlns:a16="http://schemas.microsoft.com/office/drawing/2014/main" id="{3F6BC76D-4686-4E0F-A15E-AF067DA302CE}"/>
              </a:ext>
            </a:extLst>
          </p:cNvPr>
          <p:cNvSpPr/>
          <p:nvPr/>
        </p:nvSpPr>
        <p:spPr>
          <a:xfrm>
            <a:off x="2932051" y="5166284"/>
            <a:ext cx="358023" cy="363557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C00000"/>
              </a:solidFill>
            </a:endParaRPr>
          </a:p>
        </p:txBody>
      </p:sp>
      <p:cxnSp>
        <p:nvCxnSpPr>
          <p:cNvPr id="102" name="Connecteur droit avec flèche 101">
            <a:extLst>
              <a:ext uri="{FF2B5EF4-FFF2-40B4-BE49-F238E27FC236}">
                <a16:creationId xmlns:a16="http://schemas.microsoft.com/office/drawing/2014/main" id="{424210F8-B4BC-4F6B-A7F1-7DFAAB30A62A}"/>
              </a:ext>
            </a:extLst>
          </p:cNvPr>
          <p:cNvCxnSpPr>
            <a:cxnSpLocks/>
          </p:cNvCxnSpPr>
          <p:nvPr/>
        </p:nvCxnSpPr>
        <p:spPr>
          <a:xfrm flipH="1">
            <a:off x="3433241" y="1968587"/>
            <a:ext cx="1056377" cy="3231210"/>
          </a:xfrm>
          <a:prstGeom prst="straightConnector1">
            <a:avLst/>
          </a:prstGeom>
          <a:ln w="889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>
            <a:extLst>
              <a:ext uri="{FF2B5EF4-FFF2-40B4-BE49-F238E27FC236}">
                <a16:creationId xmlns:a16="http://schemas.microsoft.com/office/drawing/2014/main" id="{1B09C220-9214-431B-8519-30ED474A68BC}"/>
              </a:ext>
            </a:extLst>
          </p:cNvPr>
          <p:cNvSpPr/>
          <p:nvPr/>
        </p:nvSpPr>
        <p:spPr>
          <a:xfrm>
            <a:off x="19385" y="5245061"/>
            <a:ext cx="2657968" cy="15810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Légende: </a:t>
            </a:r>
          </a:p>
          <a:p>
            <a:pPr algn="ctr"/>
            <a:r>
              <a:rPr lang="fr-FR" dirty="0"/>
              <a:t>Financement</a:t>
            </a:r>
          </a:p>
          <a:p>
            <a:pPr algn="ctr"/>
            <a:r>
              <a:rPr lang="fr-FR" dirty="0"/>
              <a:t>Collaboration</a:t>
            </a:r>
          </a:p>
          <a:p>
            <a:pPr algn="ctr"/>
            <a:r>
              <a:rPr lang="fr-FR" dirty="0"/>
              <a:t>           Contrat et paiement </a:t>
            </a:r>
          </a:p>
        </p:txBody>
      </p:sp>
      <p:cxnSp>
        <p:nvCxnSpPr>
          <p:cNvPr id="118" name="Connecteur droit avec flèche 117">
            <a:extLst>
              <a:ext uri="{FF2B5EF4-FFF2-40B4-BE49-F238E27FC236}">
                <a16:creationId xmlns:a16="http://schemas.microsoft.com/office/drawing/2014/main" id="{4255C5F9-D06F-4327-B366-E8960986832F}"/>
              </a:ext>
            </a:extLst>
          </p:cNvPr>
          <p:cNvCxnSpPr>
            <a:cxnSpLocks/>
          </p:cNvCxnSpPr>
          <p:nvPr/>
        </p:nvCxnSpPr>
        <p:spPr>
          <a:xfrm>
            <a:off x="61197" y="5862081"/>
            <a:ext cx="600164" cy="0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avec flèche 120">
            <a:extLst>
              <a:ext uri="{FF2B5EF4-FFF2-40B4-BE49-F238E27FC236}">
                <a16:creationId xmlns:a16="http://schemas.microsoft.com/office/drawing/2014/main" id="{4A694F11-6269-4BB8-8BB0-15A59B42359E}"/>
              </a:ext>
            </a:extLst>
          </p:cNvPr>
          <p:cNvCxnSpPr>
            <a:cxnSpLocks/>
          </p:cNvCxnSpPr>
          <p:nvPr/>
        </p:nvCxnSpPr>
        <p:spPr>
          <a:xfrm flipV="1">
            <a:off x="61197" y="6194405"/>
            <a:ext cx="600164" cy="15550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Connecteur droit avec flèche 124">
            <a:extLst>
              <a:ext uri="{FF2B5EF4-FFF2-40B4-BE49-F238E27FC236}">
                <a16:creationId xmlns:a16="http://schemas.microsoft.com/office/drawing/2014/main" id="{8D5416ED-9DF2-482E-A4D6-232F844570D9}"/>
              </a:ext>
            </a:extLst>
          </p:cNvPr>
          <p:cNvCxnSpPr>
            <a:cxnSpLocks/>
          </p:cNvCxnSpPr>
          <p:nvPr/>
        </p:nvCxnSpPr>
        <p:spPr>
          <a:xfrm>
            <a:off x="61197" y="6484668"/>
            <a:ext cx="633594" cy="24666"/>
          </a:xfrm>
          <a:prstGeom prst="straightConnector1">
            <a:avLst/>
          </a:prstGeom>
          <a:ln w="889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Connecteur droit avec flèche 133">
            <a:extLst>
              <a:ext uri="{FF2B5EF4-FFF2-40B4-BE49-F238E27FC236}">
                <a16:creationId xmlns:a16="http://schemas.microsoft.com/office/drawing/2014/main" id="{1F24CD79-23DE-4D9F-9855-E147E80E39FF}"/>
              </a:ext>
            </a:extLst>
          </p:cNvPr>
          <p:cNvCxnSpPr>
            <a:cxnSpLocks/>
          </p:cNvCxnSpPr>
          <p:nvPr/>
        </p:nvCxnSpPr>
        <p:spPr>
          <a:xfrm>
            <a:off x="9771850" y="6350638"/>
            <a:ext cx="103161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Connecteur droit avec flèche 137">
            <a:extLst>
              <a:ext uri="{FF2B5EF4-FFF2-40B4-BE49-F238E27FC236}">
                <a16:creationId xmlns:a16="http://schemas.microsoft.com/office/drawing/2014/main" id="{8CB2C67C-15BE-40DE-B5FD-4E27434ECE9F}"/>
              </a:ext>
            </a:extLst>
          </p:cNvPr>
          <p:cNvCxnSpPr/>
          <p:nvPr/>
        </p:nvCxnSpPr>
        <p:spPr>
          <a:xfrm flipH="1" flipV="1">
            <a:off x="6546425" y="4317897"/>
            <a:ext cx="10454" cy="499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Connecteur droit avec flèche 140">
            <a:extLst>
              <a:ext uri="{FF2B5EF4-FFF2-40B4-BE49-F238E27FC236}">
                <a16:creationId xmlns:a16="http://schemas.microsoft.com/office/drawing/2014/main" id="{3AC81DBE-F35E-4223-9477-CD1ED938A232}"/>
              </a:ext>
            </a:extLst>
          </p:cNvPr>
          <p:cNvCxnSpPr>
            <a:cxnSpLocks/>
          </p:cNvCxnSpPr>
          <p:nvPr/>
        </p:nvCxnSpPr>
        <p:spPr>
          <a:xfrm>
            <a:off x="3406651" y="3990068"/>
            <a:ext cx="630777" cy="19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025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3101B8-6524-4626-848D-63FCD6907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3"/>
            <a:ext cx="10515600" cy="358252"/>
          </a:xfrm>
        </p:spPr>
        <p:txBody>
          <a:bodyPr>
            <a:normAutofit fontScale="90000"/>
          </a:bodyPr>
          <a:lstStyle/>
          <a:p>
            <a:r>
              <a:rPr lang="fr-FR" sz="2400" b="1" dirty="0">
                <a:solidFill>
                  <a:srgbClr val="7030A0"/>
                </a:solidFill>
              </a:rPr>
              <a:t>Structure système à 3 régimes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736808D-37FB-4B11-804B-41498BA5A01B}"/>
              </a:ext>
            </a:extLst>
          </p:cNvPr>
          <p:cNvSpPr/>
          <p:nvPr/>
        </p:nvSpPr>
        <p:spPr>
          <a:xfrm>
            <a:off x="3422232" y="964210"/>
            <a:ext cx="7096962" cy="2170709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AGENCE CENTRALE D’ASSURANCE MALADIE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A99CF6F-7BB2-4579-806A-D0A08D32BC39}"/>
              </a:ext>
            </a:extLst>
          </p:cNvPr>
          <p:cNvSpPr/>
          <p:nvPr/>
        </p:nvSpPr>
        <p:spPr>
          <a:xfrm>
            <a:off x="5353971" y="2165491"/>
            <a:ext cx="2784144" cy="10679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REGIME SECTEUR INFORMEL ET RURAL (CAM, Gratuité)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90 % Population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D22E8EF-01F2-457B-BAF8-35D71568BF86}"/>
              </a:ext>
            </a:extLst>
          </p:cNvPr>
          <p:cNvSpPr/>
          <p:nvPr/>
        </p:nvSpPr>
        <p:spPr>
          <a:xfrm>
            <a:off x="4434088" y="132608"/>
            <a:ext cx="3930555" cy="648666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CELLULE NATIONALE DE REGULATION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CNPS</a:t>
            </a:r>
          </a:p>
        </p:txBody>
      </p:sp>
      <p:sp>
        <p:nvSpPr>
          <p:cNvPr id="27" name="Phylactère : pensées 26">
            <a:extLst>
              <a:ext uri="{FF2B5EF4-FFF2-40B4-BE49-F238E27FC236}">
                <a16:creationId xmlns:a16="http://schemas.microsoft.com/office/drawing/2014/main" id="{F7AE9C49-B467-43A0-8EFE-8660E603F33F}"/>
              </a:ext>
            </a:extLst>
          </p:cNvPr>
          <p:cNvSpPr/>
          <p:nvPr/>
        </p:nvSpPr>
        <p:spPr>
          <a:xfrm>
            <a:off x="8509390" y="46622"/>
            <a:ext cx="3555812" cy="1067938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Opérer des transfert régimes formel régime vers informel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839693E0-23B5-4ECE-8233-4C3C7E8697A6}"/>
              </a:ext>
            </a:extLst>
          </p:cNvPr>
          <p:cNvSpPr/>
          <p:nvPr/>
        </p:nvSpPr>
        <p:spPr>
          <a:xfrm>
            <a:off x="1433062" y="3744669"/>
            <a:ext cx="1765678" cy="58685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Acheteur provincial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(CPVV)</a:t>
            </a: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7D74F47F-6EF4-447F-8436-0A756B4E7FF7}"/>
              </a:ext>
            </a:extLst>
          </p:cNvPr>
          <p:cNvSpPr/>
          <p:nvPr/>
        </p:nvSpPr>
        <p:spPr>
          <a:xfrm>
            <a:off x="3653761" y="3806084"/>
            <a:ext cx="1765679" cy="525439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Acheteur provincial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(MS)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525266A-9041-43C3-8E9B-6FA761F4CD39}"/>
              </a:ext>
            </a:extLst>
          </p:cNvPr>
          <p:cNvSpPr/>
          <p:nvPr/>
        </p:nvSpPr>
        <p:spPr>
          <a:xfrm>
            <a:off x="6677294" y="3744065"/>
            <a:ext cx="1765680" cy="58685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Acheteur provincial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r-FR" sz="1400" b="1" dirty="0">
                <a:solidFill>
                  <a:prstClr val="white"/>
                </a:solidFill>
                <a:latin typeface="Calibri" panose="020F0502020204030204"/>
              </a:rPr>
              <a:t>MS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4423A51C-A91B-48AC-9014-6BF03AAB3267}"/>
              </a:ext>
            </a:extLst>
          </p:cNvPr>
          <p:cNvSpPr/>
          <p:nvPr/>
        </p:nvSpPr>
        <p:spPr>
          <a:xfrm>
            <a:off x="8962011" y="3744669"/>
            <a:ext cx="1765680" cy="58685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Agence provinciale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b="1" dirty="0">
                <a:solidFill>
                  <a:prstClr val="white"/>
                </a:solidFill>
                <a:latin typeface="Calibri" panose="020F0502020204030204"/>
              </a:rPr>
              <a:t>MPF</a:t>
            </a: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Bouton d’action : accueil 32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5469DA85-0F1D-465E-8B9F-39842113865B}"/>
              </a:ext>
            </a:extLst>
          </p:cNvPr>
          <p:cNvSpPr/>
          <p:nvPr/>
        </p:nvSpPr>
        <p:spPr>
          <a:xfrm>
            <a:off x="2697847" y="4844152"/>
            <a:ext cx="1027298" cy="960884"/>
          </a:xfrm>
          <a:prstGeom prst="actionButtonHo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HP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35" name="Croix 34">
            <a:extLst>
              <a:ext uri="{FF2B5EF4-FFF2-40B4-BE49-F238E27FC236}">
                <a16:creationId xmlns:a16="http://schemas.microsoft.com/office/drawing/2014/main" id="{737DB21F-B323-477A-9F4F-6299ECFE328B}"/>
              </a:ext>
            </a:extLst>
          </p:cNvPr>
          <p:cNvSpPr/>
          <p:nvPr/>
        </p:nvSpPr>
        <p:spPr>
          <a:xfrm>
            <a:off x="2248026" y="4819363"/>
            <a:ext cx="457200" cy="464024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Parchemin : horizontal 35">
            <a:extLst>
              <a:ext uri="{FF2B5EF4-FFF2-40B4-BE49-F238E27FC236}">
                <a16:creationId xmlns:a16="http://schemas.microsoft.com/office/drawing/2014/main" id="{38DAF9CE-0165-4375-9E51-99381E0C9111}"/>
              </a:ext>
            </a:extLst>
          </p:cNvPr>
          <p:cNvSpPr/>
          <p:nvPr/>
        </p:nvSpPr>
        <p:spPr>
          <a:xfrm>
            <a:off x="4933951" y="5448870"/>
            <a:ext cx="1765680" cy="1475663"/>
          </a:xfrm>
          <a:prstGeom prst="horizontalScroll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Guichet enrôlement et collecte cotisation</a:t>
            </a:r>
          </a:p>
        </p:txBody>
      </p:sp>
      <p:sp>
        <p:nvSpPr>
          <p:cNvPr id="37" name="Parchemin : horizontal 36">
            <a:extLst>
              <a:ext uri="{FF2B5EF4-FFF2-40B4-BE49-F238E27FC236}">
                <a16:creationId xmlns:a16="http://schemas.microsoft.com/office/drawing/2014/main" id="{D1CB95C0-E943-4337-9DF1-5B22D6E6E897}"/>
              </a:ext>
            </a:extLst>
          </p:cNvPr>
          <p:cNvSpPr/>
          <p:nvPr/>
        </p:nvSpPr>
        <p:spPr>
          <a:xfrm>
            <a:off x="10234219" y="5658789"/>
            <a:ext cx="1882254" cy="798394"/>
          </a:xfrm>
          <a:prstGeom prst="horizontalScroll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MS, CP,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Agence postal</a:t>
            </a:r>
          </a:p>
        </p:txBody>
      </p:sp>
      <p:sp>
        <p:nvSpPr>
          <p:cNvPr id="5" name="Bouton d’action : accueil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847DF64-8D69-460C-A29B-2B1314E6383E}"/>
              </a:ext>
            </a:extLst>
          </p:cNvPr>
          <p:cNvSpPr/>
          <p:nvPr/>
        </p:nvSpPr>
        <p:spPr>
          <a:xfrm>
            <a:off x="6881556" y="4819363"/>
            <a:ext cx="905241" cy="818868"/>
          </a:xfrm>
          <a:prstGeom prst="actionButtonHom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/>
                </a:solidFill>
                <a:latin typeface="Calibri" panose="020F0502020204030204"/>
              </a:rPr>
              <a:t>HD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roix 8">
            <a:extLst>
              <a:ext uri="{FF2B5EF4-FFF2-40B4-BE49-F238E27FC236}">
                <a16:creationId xmlns:a16="http://schemas.microsoft.com/office/drawing/2014/main" id="{D4070688-E727-41EB-ADA7-B79AEC0A8C08}"/>
              </a:ext>
            </a:extLst>
          </p:cNvPr>
          <p:cNvSpPr/>
          <p:nvPr/>
        </p:nvSpPr>
        <p:spPr>
          <a:xfrm>
            <a:off x="6563656" y="4841554"/>
            <a:ext cx="358023" cy="363557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Vague 9">
            <a:extLst>
              <a:ext uri="{FF2B5EF4-FFF2-40B4-BE49-F238E27FC236}">
                <a16:creationId xmlns:a16="http://schemas.microsoft.com/office/drawing/2014/main" id="{9E2498AD-D53A-41FE-A4AB-0AE733E474CE}"/>
              </a:ext>
            </a:extLst>
          </p:cNvPr>
          <p:cNvSpPr/>
          <p:nvPr/>
        </p:nvSpPr>
        <p:spPr>
          <a:xfrm>
            <a:off x="338056" y="5824602"/>
            <a:ext cx="1596711" cy="975875"/>
          </a:xfrm>
          <a:prstGeom prst="wave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Comité local de protection sociale</a:t>
            </a: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62C52977-5D56-45F6-81B3-02673C2F8D68}"/>
              </a:ext>
            </a:extLst>
          </p:cNvPr>
          <p:cNvCxnSpPr>
            <a:cxnSpLocks/>
          </p:cNvCxnSpPr>
          <p:nvPr/>
        </p:nvCxnSpPr>
        <p:spPr>
          <a:xfrm flipH="1">
            <a:off x="3051738" y="1575329"/>
            <a:ext cx="972124" cy="2098087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1FD7176-21C4-47A9-A9A3-7D085747ED69}"/>
              </a:ext>
            </a:extLst>
          </p:cNvPr>
          <p:cNvSpPr/>
          <p:nvPr/>
        </p:nvSpPr>
        <p:spPr>
          <a:xfrm>
            <a:off x="3734681" y="1115783"/>
            <a:ext cx="2547583" cy="6005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REGIME SECTEUR PRIVE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/>
                </a:solidFill>
                <a:latin typeface="Calibri" panose="020F0502020204030204"/>
              </a:rPr>
              <a:t>0,5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Population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A33EDB8-B8AB-432B-9B30-F932482C562C}"/>
              </a:ext>
            </a:extLst>
          </p:cNvPr>
          <p:cNvSpPr/>
          <p:nvPr/>
        </p:nvSpPr>
        <p:spPr>
          <a:xfrm>
            <a:off x="6782978" y="954091"/>
            <a:ext cx="2547583" cy="931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REGIME SECTEUR PUBLIC (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MFP)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="1" dirty="0">
                <a:solidFill>
                  <a:prstClr val="white"/>
                </a:solidFill>
                <a:latin typeface="Calibri" panose="020F0502020204030204"/>
              </a:rPr>
              <a:t>7,3 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Population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A81F2227-54F3-4294-88EC-067DB971BA48}"/>
              </a:ext>
            </a:extLst>
          </p:cNvPr>
          <p:cNvSpPr/>
          <p:nvPr/>
        </p:nvSpPr>
        <p:spPr>
          <a:xfrm>
            <a:off x="-24954" y="503175"/>
            <a:ext cx="3056351" cy="212913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Budget public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Taxes santé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Cotisations sociales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Partenaires </a:t>
            </a: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B007CEE1-67B7-4B81-8469-591FD7628B55}"/>
              </a:ext>
            </a:extLst>
          </p:cNvPr>
          <p:cNvCxnSpPr>
            <a:cxnSpLocks/>
          </p:cNvCxnSpPr>
          <p:nvPr/>
        </p:nvCxnSpPr>
        <p:spPr>
          <a:xfrm>
            <a:off x="7697304" y="3255621"/>
            <a:ext cx="0" cy="566716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38105B73-BBD0-4001-90C4-2B64DEA1E4C8}"/>
              </a:ext>
            </a:extLst>
          </p:cNvPr>
          <p:cNvCxnSpPr>
            <a:cxnSpLocks/>
          </p:cNvCxnSpPr>
          <p:nvPr/>
        </p:nvCxnSpPr>
        <p:spPr>
          <a:xfrm>
            <a:off x="4005029" y="3147219"/>
            <a:ext cx="48858" cy="628157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22B88215-82E8-4EAC-A062-EEC220EF1C22}"/>
              </a:ext>
            </a:extLst>
          </p:cNvPr>
          <p:cNvCxnSpPr>
            <a:cxnSpLocks/>
          </p:cNvCxnSpPr>
          <p:nvPr/>
        </p:nvCxnSpPr>
        <p:spPr>
          <a:xfrm>
            <a:off x="9328055" y="1724310"/>
            <a:ext cx="1" cy="2017698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67866A2F-E674-47AB-8B3E-31C59A0DE474}"/>
              </a:ext>
            </a:extLst>
          </p:cNvPr>
          <p:cNvCxnSpPr>
            <a:cxnSpLocks/>
          </p:cNvCxnSpPr>
          <p:nvPr/>
        </p:nvCxnSpPr>
        <p:spPr>
          <a:xfrm>
            <a:off x="9509252" y="4386832"/>
            <a:ext cx="0" cy="1506958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avec flèche 40">
            <a:extLst>
              <a:ext uri="{FF2B5EF4-FFF2-40B4-BE49-F238E27FC236}">
                <a16:creationId xmlns:a16="http://schemas.microsoft.com/office/drawing/2014/main" id="{43921D49-F86D-4B12-8440-4D1BFA9991AF}"/>
              </a:ext>
            </a:extLst>
          </p:cNvPr>
          <p:cNvCxnSpPr>
            <a:cxnSpLocks/>
          </p:cNvCxnSpPr>
          <p:nvPr/>
        </p:nvCxnSpPr>
        <p:spPr>
          <a:xfrm flipH="1">
            <a:off x="3734681" y="4386832"/>
            <a:ext cx="497188" cy="615856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7A45144B-3D99-4FF3-8EAE-862D0BD67EE4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3031397" y="1827939"/>
            <a:ext cx="390835" cy="221626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3C73FB8B-C882-4461-A0C8-060573504BCC}"/>
              </a:ext>
            </a:extLst>
          </p:cNvPr>
          <p:cNvCxnSpPr>
            <a:cxnSpLocks/>
            <a:stCxn id="36" idx="0"/>
          </p:cNvCxnSpPr>
          <p:nvPr/>
        </p:nvCxnSpPr>
        <p:spPr>
          <a:xfrm flipV="1">
            <a:off x="5816791" y="3188142"/>
            <a:ext cx="33223" cy="2445186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AF43E32F-16E2-47BF-8C91-9F275BD45AC3}"/>
              </a:ext>
            </a:extLst>
          </p:cNvPr>
          <p:cNvCxnSpPr>
            <a:cxnSpLocks/>
          </p:cNvCxnSpPr>
          <p:nvPr/>
        </p:nvCxnSpPr>
        <p:spPr>
          <a:xfrm flipV="1">
            <a:off x="820403" y="2770681"/>
            <a:ext cx="33302" cy="3053921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eur droit avec flèche 48">
            <a:extLst>
              <a:ext uri="{FF2B5EF4-FFF2-40B4-BE49-F238E27FC236}">
                <a16:creationId xmlns:a16="http://schemas.microsoft.com/office/drawing/2014/main" id="{CF0735A5-1B0A-495E-80E7-BB9FD57169E4}"/>
              </a:ext>
            </a:extLst>
          </p:cNvPr>
          <p:cNvCxnSpPr>
            <a:cxnSpLocks/>
          </p:cNvCxnSpPr>
          <p:nvPr/>
        </p:nvCxnSpPr>
        <p:spPr>
          <a:xfrm flipV="1">
            <a:off x="838200" y="2699460"/>
            <a:ext cx="4498587" cy="125687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Bouton d’action : accueil 5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9B1E92D-C30A-4004-88F8-FD9A9E5028BA}"/>
              </a:ext>
            </a:extLst>
          </p:cNvPr>
          <p:cNvSpPr/>
          <p:nvPr/>
        </p:nvSpPr>
        <p:spPr>
          <a:xfrm>
            <a:off x="8766929" y="5898720"/>
            <a:ext cx="905241" cy="818868"/>
          </a:xfrm>
          <a:prstGeom prst="actionButtonHom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CDS</a:t>
            </a:r>
          </a:p>
        </p:txBody>
      </p: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73B858E5-3F5A-40FF-8EB7-87DCE617527B}"/>
              </a:ext>
            </a:extLst>
          </p:cNvPr>
          <p:cNvCxnSpPr>
            <a:cxnSpLocks/>
          </p:cNvCxnSpPr>
          <p:nvPr/>
        </p:nvCxnSpPr>
        <p:spPr>
          <a:xfrm flipH="1">
            <a:off x="7119932" y="4266170"/>
            <a:ext cx="11870" cy="647061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roix 60">
            <a:extLst>
              <a:ext uri="{FF2B5EF4-FFF2-40B4-BE49-F238E27FC236}">
                <a16:creationId xmlns:a16="http://schemas.microsoft.com/office/drawing/2014/main" id="{B01DCFBA-2982-4D0E-862E-85458B29362E}"/>
              </a:ext>
            </a:extLst>
          </p:cNvPr>
          <p:cNvSpPr/>
          <p:nvPr/>
        </p:nvSpPr>
        <p:spPr>
          <a:xfrm>
            <a:off x="8398254" y="5903909"/>
            <a:ext cx="358023" cy="363557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97BD1B94-B432-498F-A1F5-496449040A39}"/>
              </a:ext>
            </a:extLst>
          </p:cNvPr>
          <p:cNvCxnSpPr>
            <a:cxnSpLocks/>
          </p:cNvCxnSpPr>
          <p:nvPr/>
        </p:nvCxnSpPr>
        <p:spPr>
          <a:xfrm>
            <a:off x="2852846" y="4323311"/>
            <a:ext cx="0" cy="518243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>
            <a:extLst>
              <a:ext uri="{FF2B5EF4-FFF2-40B4-BE49-F238E27FC236}">
                <a16:creationId xmlns:a16="http://schemas.microsoft.com/office/drawing/2014/main" id="{16F5BEBB-6BAE-481D-AAEC-832CEA859DB1}"/>
              </a:ext>
            </a:extLst>
          </p:cNvPr>
          <p:cNvSpPr/>
          <p:nvPr/>
        </p:nvSpPr>
        <p:spPr>
          <a:xfrm>
            <a:off x="10706641" y="1209837"/>
            <a:ext cx="1458396" cy="126883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FAPS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Indigents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P.âgées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1" name="Connecteur droit avec flèche 50">
            <a:extLst>
              <a:ext uri="{FF2B5EF4-FFF2-40B4-BE49-F238E27FC236}">
                <a16:creationId xmlns:a16="http://schemas.microsoft.com/office/drawing/2014/main" id="{4347435D-7B7B-4256-A28C-70C7DF37FE76}"/>
              </a:ext>
            </a:extLst>
          </p:cNvPr>
          <p:cNvCxnSpPr>
            <a:cxnSpLocks/>
            <a:endCxn id="5" idx="0"/>
          </p:cNvCxnSpPr>
          <p:nvPr/>
        </p:nvCxnSpPr>
        <p:spPr>
          <a:xfrm flipH="1">
            <a:off x="7786797" y="4386832"/>
            <a:ext cx="1269918" cy="841965"/>
          </a:xfrm>
          <a:prstGeom prst="straightConnector1">
            <a:avLst/>
          </a:prstGeom>
          <a:ln w="889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04413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3101B8-6524-4626-848D-63FCD6907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0239" y="14074"/>
            <a:ext cx="10515600" cy="358252"/>
          </a:xfrm>
        </p:spPr>
        <p:txBody>
          <a:bodyPr>
            <a:normAutofit fontScale="90000"/>
          </a:bodyPr>
          <a:lstStyle/>
          <a:p>
            <a:r>
              <a:rPr lang="fr-FR" sz="2400" b="1" dirty="0"/>
              <a:t>Structure système à 3 régimes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736808D-37FB-4B11-804B-41498BA5A01B}"/>
              </a:ext>
            </a:extLst>
          </p:cNvPr>
          <p:cNvSpPr/>
          <p:nvPr/>
        </p:nvSpPr>
        <p:spPr>
          <a:xfrm>
            <a:off x="3597058" y="2249996"/>
            <a:ext cx="6971960" cy="87968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AGENCE CENTRALE D’ASSURANCE MALADIE DE BASE: REGIME DU SECTEUR INFORMEL ET RURAL(85-90% POP)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D22E8EF-01F2-457B-BAF8-35D71568BF86}"/>
              </a:ext>
            </a:extLst>
          </p:cNvPr>
          <p:cNvSpPr/>
          <p:nvPr/>
        </p:nvSpPr>
        <p:spPr>
          <a:xfrm>
            <a:off x="4434088" y="132608"/>
            <a:ext cx="3930555" cy="648666"/>
          </a:xfrm>
          <a:prstGeom prst="round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CELLULE NATIONALE DE REGULATION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CNPS</a:t>
            </a:r>
          </a:p>
        </p:txBody>
      </p:sp>
      <p:sp>
        <p:nvSpPr>
          <p:cNvPr id="27" name="Phylactère : pensées 26">
            <a:extLst>
              <a:ext uri="{FF2B5EF4-FFF2-40B4-BE49-F238E27FC236}">
                <a16:creationId xmlns:a16="http://schemas.microsoft.com/office/drawing/2014/main" id="{F7AE9C49-B467-43A0-8EFE-8660E603F33F}"/>
              </a:ext>
            </a:extLst>
          </p:cNvPr>
          <p:cNvSpPr/>
          <p:nvPr/>
        </p:nvSpPr>
        <p:spPr>
          <a:xfrm>
            <a:off x="5317930" y="996190"/>
            <a:ext cx="2477093" cy="1067938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Opérer des transferts régimes: formel  vers informel</a:t>
            </a: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839693E0-23B5-4ECE-8233-4C3C7E8697A6}"/>
              </a:ext>
            </a:extLst>
          </p:cNvPr>
          <p:cNvSpPr/>
          <p:nvPr/>
        </p:nvSpPr>
        <p:spPr>
          <a:xfrm>
            <a:off x="5647961" y="3608364"/>
            <a:ext cx="2715258" cy="94819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Vérification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/>
              </a:rPr>
              <a:t>&amp;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Achat provincial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(CPVV+MCS)</a:t>
            </a:r>
          </a:p>
        </p:txBody>
      </p:sp>
      <p:sp>
        <p:nvSpPr>
          <p:cNvPr id="36" name="Parchemin : horizontal 35">
            <a:extLst>
              <a:ext uri="{FF2B5EF4-FFF2-40B4-BE49-F238E27FC236}">
                <a16:creationId xmlns:a16="http://schemas.microsoft.com/office/drawing/2014/main" id="{38DAF9CE-0165-4375-9E51-99381E0C9111}"/>
              </a:ext>
            </a:extLst>
          </p:cNvPr>
          <p:cNvSpPr/>
          <p:nvPr/>
        </p:nvSpPr>
        <p:spPr>
          <a:xfrm>
            <a:off x="7032" y="4667222"/>
            <a:ext cx="5537967" cy="1466288"/>
          </a:xfrm>
          <a:prstGeom prst="horizontalScrol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Guichet  de 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/>
              </a:rPr>
              <a:t>Sensibilisation,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collecte cotisation d’Enrôlement &amp;Distribution Cartes d’assurance : Administration, MCS, Comité local de PS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" name="Parchemin : horizontal 36">
            <a:extLst>
              <a:ext uri="{FF2B5EF4-FFF2-40B4-BE49-F238E27FC236}">
                <a16:creationId xmlns:a16="http://schemas.microsoft.com/office/drawing/2014/main" id="{D1CB95C0-E943-4337-9DF1-5B22D6E6E897}"/>
              </a:ext>
            </a:extLst>
          </p:cNvPr>
          <p:cNvSpPr/>
          <p:nvPr/>
        </p:nvSpPr>
        <p:spPr>
          <a:xfrm>
            <a:off x="150055" y="3387567"/>
            <a:ext cx="3155029" cy="1096957"/>
          </a:xfrm>
          <a:prstGeom prst="horizontalScroll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Institution financière(Poste/Banque)</a:t>
            </a:r>
          </a:p>
        </p:txBody>
      </p:sp>
      <p:sp>
        <p:nvSpPr>
          <p:cNvPr id="5" name="Bouton d’action : accueil 4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1847DF64-8D69-460C-A29B-2B1314E6383E}"/>
              </a:ext>
            </a:extLst>
          </p:cNvPr>
          <p:cNvSpPr/>
          <p:nvPr/>
        </p:nvSpPr>
        <p:spPr>
          <a:xfrm>
            <a:off x="6325730" y="5488218"/>
            <a:ext cx="905241" cy="1169028"/>
          </a:xfrm>
          <a:prstGeom prst="actionButtonHom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CDS</a:t>
            </a:r>
          </a:p>
        </p:txBody>
      </p:sp>
      <p:sp>
        <p:nvSpPr>
          <p:cNvPr id="9" name="Croix 8">
            <a:extLst>
              <a:ext uri="{FF2B5EF4-FFF2-40B4-BE49-F238E27FC236}">
                <a16:creationId xmlns:a16="http://schemas.microsoft.com/office/drawing/2014/main" id="{D4070688-E727-41EB-ADA7-B79AEC0A8C08}"/>
              </a:ext>
            </a:extLst>
          </p:cNvPr>
          <p:cNvSpPr/>
          <p:nvPr/>
        </p:nvSpPr>
        <p:spPr>
          <a:xfrm>
            <a:off x="7328343" y="6105224"/>
            <a:ext cx="358023" cy="363557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A1FD7176-21C4-47A9-A9A3-7D085747ED69}"/>
              </a:ext>
            </a:extLst>
          </p:cNvPr>
          <p:cNvSpPr/>
          <p:nvPr/>
        </p:nvSpPr>
        <p:spPr>
          <a:xfrm>
            <a:off x="3139253" y="930306"/>
            <a:ext cx="2096428" cy="8299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REGIME SECTEUR PRIVE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1-2% Population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A33EDB8-B8AB-432B-9B30-F932482C562C}"/>
              </a:ext>
            </a:extLst>
          </p:cNvPr>
          <p:cNvSpPr/>
          <p:nvPr/>
        </p:nvSpPr>
        <p:spPr>
          <a:xfrm>
            <a:off x="7890783" y="914400"/>
            <a:ext cx="2498210" cy="81592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REGIME SECTEUR PUBLIC (MFP)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b="1" dirty="0">
                <a:solidFill>
                  <a:prstClr val="white"/>
                </a:solidFill>
                <a:latin typeface="Calibri" panose="020F0502020204030204"/>
              </a:rPr>
              <a:t>7,3 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 Population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A81F2227-54F3-4294-88EC-067DB971BA48}"/>
              </a:ext>
            </a:extLst>
          </p:cNvPr>
          <p:cNvSpPr/>
          <p:nvPr/>
        </p:nvSpPr>
        <p:spPr>
          <a:xfrm>
            <a:off x="-24954" y="503175"/>
            <a:ext cx="3056351" cy="2129136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Budget public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Impôts et Taxes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Cotisations sociales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Partenaires 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7A45144B-3D99-4FF3-8EAE-862D0BD67EE4}"/>
              </a:ext>
            </a:extLst>
          </p:cNvPr>
          <p:cNvCxnSpPr>
            <a:cxnSpLocks/>
          </p:cNvCxnSpPr>
          <p:nvPr/>
        </p:nvCxnSpPr>
        <p:spPr>
          <a:xfrm>
            <a:off x="2842291" y="2141502"/>
            <a:ext cx="736586" cy="531931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15863A76-C779-4D38-8366-F031C4C9A8AC}"/>
              </a:ext>
            </a:extLst>
          </p:cNvPr>
          <p:cNvCxnSpPr>
            <a:cxnSpLocks/>
          </p:cNvCxnSpPr>
          <p:nvPr/>
        </p:nvCxnSpPr>
        <p:spPr>
          <a:xfrm flipH="1">
            <a:off x="10542143" y="1827179"/>
            <a:ext cx="425152" cy="470612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Bouton d’action : accueil 57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79B1E92D-C30A-4004-88F8-FD9A9E5028BA}"/>
              </a:ext>
            </a:extLst>
          </p:cNvPr>
          <p:cNvSpPr/>
          <p:nvPr/>
        </p:nvSpPr>
        <p:spPr>
          <a:xfrm>
            <a:off x="8514433" y="5464925"/>
            <a:ext cx="905241" cy="1169028"/>
          </a:xfrm>
          <a:prstGeom prst="actionButtonHom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HOP</a:t>
            </a:r>
          </a:p>
        </p:txBody>
      </p:sp>
      <p:cxnSp>
        <p:nvCxnSpPr>
          <p:cNvPr id="60" name="Connecteur droit avec flèche 59">
            <a:extLst>
              <a:ext uri="{FF2B5EF4-FFF2-40B4-BE49-F238E27FC236}">
                <a16:creationId xmlns:a16="http://schemas.microsoft.com/office/drawing/2014/main" id="{73B858E5-3F5A-40FF-8EB7-87DCE617527B}"/>
              </a:ext>
            </a:extLst>
          </p:cNvPr>
          <p:cNvCxnSpPr>
            <a:cxnSpLocks/>
          </p:cNvCxnSpPr>
          <p:nvPr/>
        </p:nvCxnSpPr>
        <p:spPr>
          <a:xfrm>
            <a:off x="6729481" y="4651346"/>
            <a:ext cx="9385" cy="813579"/>
          </a:xfrm>
          <a:prstGeom prst="straightConnector1">
            <a:avLst/>
          </a:prstGeom>
          <a:ln w="889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Croix 60">
            <a:extLst>
              <a:ext uri="{FF2B5EF4-FFF2-40B4-BE49-F238E27FC236}">
                <a16:creationId xmlns:a16="http://schemas.microsoft.com/office/drawing/2014/main" id="{B01DCFBA-2982-4D0E-862E-85458B29362E}"/>
              </a:ext>
            </a:extLst>
          </p:cNvPr>
          <p:cNvSpPr/>
          <p:nvPr/>
        </p:nvSpPr>
        <p:spPr>
          <a:xfrm>
            <a:off x="10932898" y="6105224"/>
            <a:ext cx="358023" cy="363557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6F5BEBB-6BAE-481D-AAEC-832CEA859DB1}"/>
              </a:ext>
            </a:extLst>
          </p:cNvPr>
          <p:cNvSpPr/>
          <p:nvPr/>
        </p:nvSpPr>
        <p:spPr>
          <a:xfrm>
            <a:off x="10706641" y="696368"/>
            <a:ext cx="1458396" cy="126883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FAPS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7" name="Connecteur droit avec flèche 76">
            <a:extLst>
              <a:ext uri="{FF2B5EF4-FFF2-40B4-BE49-F238E27FC236}">
                <a16:creationId xmlns:a16="http://schemas.microsoft.com/office/drawing/2014/main" id="{E884E9ED-0246-4C9F-B82F-581DAD160C5E}"/>
              </a:ext>
            </a:extLst>
          </p:cNvPr>
          <p:cNvCxnSpPr>
            <a:cxnSpLocks/>
          </p:cNvCxnSpPr>
          <p:nvPr/>
        </p:nvCxnSpPr>
        <p:spPr>
          <a:xfrm flipH="1">
            <a:off x="8693834" y="1810804"/>
            <a:ext cx="274566" cy="417985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eur droit avec flèche 78">
            <a:extLst>
              <a:ext uri="{FF2B5EF4-FFF2-40B4-BE49-F238E27FC236}">
                <a16:creationId xmlns:a16="http://schemas.microsoft.com/office/drawing/2014/main" id="{49C0A405-61BE-457C-8A19-826A9F556630}"/>
              </a:ext>
            </a:extLst>
          </p:cNvPr>
          <p:cNvCxnSpPr>
            <a:cxnSpLocks/>
          </p:cNvCxnSpPr>
          <p:nvPr/>
        </p:nvCxnSpPr>
        <p:spPr>
          <a:xfrm>
            <a:off x="4179455" y="1810804"/>
            <a:ext cx="254633" cy="417985"/>
          </a:xfrm>
          <a:prstGeom prst="straightConnector1">
            <a:avLst/>
          </a:prstGeom>
          <a:ln w="889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02998530-2A66-4D62-9074-089D5B04BD67}"/>
              </a:ext>
            </a:extLst>
          </p:cNvPr>
          <p:cNvCxnSpPr>
            <a:cxnSpLocks/>
          </p:cNvCxnSpPr>
          <p:nvPr/>
        </p:nvCxnSpPr>
        <p:spPr>
          <a:xfrm>
            <a:off x="7686366" y="4604852"/>
            <a:ext cx="887762" cy="800216"/>
          </a:xfrm>
          <a:prstGeom prst="straightConnector1">
            <a:avLst/>
          </a:prstGeom>
          <a:ln w="889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Bouton d’action : accueil 6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489164F3-90E3-4977-9880-58CDA9F4D4A2}"/>
              </a:ext>
            </a:extLst>
          </p:cNvPr>
          <p:cNvSpPr/>
          <p:nvPr/>
        </p:nvSpPr>
        <p:spPr>
          <a:xfrm>
            <a:off x="9811795" y="5457466"/>
            <a:ext cx="905241" cy="1169028"/>
          </a:xfrm>
          <a:prstGeom prst="actionButtonHom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CDS</a:t>
            </a:r>
          </a:p>
        </p:txBody>
      </p:sp>
      <p:sp>
        <p:nvSpPr>
          <p:cNvPr id="3" name="Flèche : virage 2">
            <a:extLst>
              <a:ext uri="{FF2B5EF4-FFF2-40B4-BE49-F238E27FC236}">
                <a16:creationId xmlns:a16="http://schemas.microsoft.com/office/drawing/2014/main" id="{DA8E10D8-3F56-4341-AE12-02294B96E1C9}"/>
              </a:ext>
            </a:extLst>
          </p:cNvPr>
          <p:cNvSpPr/>
          <p:nvPr/>
        </p:nvSpPr>
        <p:spPr>
          <a:xfrm>
            <a:off x="725529" y="2646759"/>
            <a:ext cx="2367575" cy="845203"/>
          </a:xfrm>
          <a:prstGeom prst="bentArrow">
            <a:avLst>
              <a:gd name="adj1" fmla="val 25000"/>
              <a:gd name="adj2" fmla="val 25432"/>
              <a:gd name="adj3" fmla="val 25000"/>
              <a:gd name="adj4" fmla="val 43750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Flèche : double flèche verticale 9">
            <a:extLst>
              <a:ext uri="{FF2B5EF4-FFF2-40B4-BE49-F238E27FC236}">
                <a16:creationId xmlns:a16="http://schemas.microsoft.com/office/drawing/2014/main" id="{BCCFE378-D412-4987-82A5-205311326E06}"/>
              </a:ext>
            </a:extLst>
          </p:cNvPr>
          <p:cNvSpPr/>
          <p:nvPr/>
        </p:nvSpPr>
        <p:spPr>
          <a:xfrm>
            <a:off x="3960376" y="3133927"/>
            <a:ext cx="401580" cy="1688044"/>
          </a:xfrm>
          <a:prstGeom prst="up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6" name="Flèche : double flèche verticale 45">
            <a:extLst>
              <a:ext uri="{FF2B5EF4-FFF2-40B4-BE49-F238E27FC236}">
                <a16:creationId xmlns:a16="http://schemas.microsoft.com/office/drawing/2014/main" id="{A1EB6070-321F-46A5-A288-A69A2C5431D5}"/>
              </a:ext>
            </a:extLst>
          </p:cNvPr>
          <p:cNvSpPr/>
          <p:nvPr/>
        </p:nvSpPr>
        <p:spPr>
          <a:xfrm>
            <a:off x="6866588" y="3103859"/>
            <a:ext cx="207828" cy="515519"/>
          </a:xfrm>
          <a:prstGeom prst="up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48" name="Flèche : double flèche verticale 47">
            <a:extLst>
              <a:ext uri="{FF2B5EF4-FFF2-40B4-BE49-F238E27FC236}">
                <a16:creationId xmlns:a16="http://schemas.microsoft.com/office/drawing/2014/main" id="{1BBC35F3-2DBF-49E1-A8B5-0E51057791AD}"/>
              </a:ext>
            </a:extLst>
          </p:cNvPr>
          <p:cNvSpPr/>
          <p:nvPr/>
        </p:nvSpPr>
        <p:spPr>
          <a:xfrm>
            <a:off x="8722087" y="3199049"/>
            <a:ext cx="401580" cy="2157592"/>
          </a:xfrm>
          <a:prstGeom prst="up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51" name="Flèche : double flèche verticale 50">
            <a:extLst>
              <a:ext uri="{FF2B5EF4-FFF2-40B4-BE49-F238E27FC236}">
                <a16:creationId xmlns:a16="http://schemas.microsoft.com/office/drawing/2014/main" id="{98ABDA18-6C39-49C3-846D-572B0AFC3977}"/>
              </a:ext>
            </a:extLst>
          </p:cNvPr>
          <p:cNvSpPr/>
          <p:nvPr/>
        </p:nvSpPr>
        <p:spPr>
          <a:xfrm>
            <a:off x="9938977" y="3189540"/>
            <a:ext cx="401580" cy="2157592"/>
          </a:xfrm>
          <a:prstGeom prst="up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2" name="Flèche : haut 11">
            <a:extLst>
              <a:ext uri="{FF2B5EF4-FFF2-40B4-BE49-F238E27FC236}">
                <a16:creationId xmlns:a16="http://schemas.microsoft.com/office/drawing/2014/main" id="{DB58C0D2-8099-47F2-B827-6C4890C96103}"/>
              </a:ext>
            </a:extLst>
          </p:cNvPr>
          <p:cNvSpPr/>
          <p:nvPr/>
        </p:nvSpPr>
        <p:spPr>
          <a:xfrm>
            <a:off x="679156" y="4383731"/>
            <a:ext cx="348875" cy="425827"/>
          </a:xfrm>
          <a:prstGeom prst="up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267B1336-804A-475E-BA4F-CF145B42FEEB}"/>
              </a:ext>
            </a:extLst>
          </p:cNvPr>
          <p:cNvSpPr/>
          <p:nvPr/>
        </p:nvSpPr>
        <p:spPr>
          <a:xfrm>
            <a:off x="1005887" y="5982649"/>
            <a:ext cx="1561513" cy="308761"/>
          </a:xfrm>
          <a:prstGeom prst="rightArrow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Financement</a:t>
            </a:r>
            <a:endParaRPr lang="en-US" dirty="0"/>
          </a:p>
        </p:txBody>
      </p:sp>
      <p:sp>
        <p:nvSpPr>
          <p:cNvPr id="53" name="Flèche : droite 52">
            <a:extLst>
              <a:ext uri="{FF2B5EF4-FFF2-40B4-BE49-F238E27FC236}">
                <a16:creationId xmlns:a16="http://schemas.microsoft.com/office/drawing/2014/main" id="{53C0C964-608D-4039-914F-B67F10EEE7C2}"/>
              </a:ext>
            </a:extLst>
          </p:cNvPr>
          <p:cNvSpPr/>
          <p:nvPr/>
        </p:nvSpPr>
        <p:spPr>
          <a:xfrm>
            <a:off x="975404" y="6219461"/>
            <a:ext cx="1561513" cy="308761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Verification</a:t>
            </a:r>
          </a:p>
        </p:txBody>
      </p:sp>
      <p:sp>
        <p:nvSpPr>
          <p:cNvPr id="17" name="Flèche : double flèche horizontale 16">
            <a:extLst>
              <a:ext uri="{FF2B5EF4-FFF2-40B4-BE49-F238E27FC236}">
                <a16:creationId xmlns:a16="http://schemas.microsoft.com/office/drawing/2014/main" id="{36B0B153-CDE5-4F13-9790-0505CAD0F403}"/>
              </a:ext>
            </a:extLst>
          </p:cNvPr>
          <p:cNvSpPr/>
          <p:nvPr/>
        </p:nvSpPr>
        <p:spPr>
          <a:xfrm>
            <a:off x="921480" y="6519435"/>
            <a:ext cx="1615437" cy="321364"/>
          </a:xfrm>
          <a:prstGeom prst="left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Contrat</a:t>
            </a:r>
            <a:endParaRPr lang="en-US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A02A3FC-F863-4718-A8E1-7AB77D392A30}"/>
              </a:ext>
            </a:extLst>
          </p:cNvPr>
          <p:cNvSpPr txBox="1"/>
          <p:nvPr/>
        </p:nvSpPr>
        <p:spPr>
          <a:xfrm>
            <a:off x="8213" y="6042066"/>
            <a:ext cx="10891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L</a:t>
            </a: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</a:t>
            </a:r>
            <a:r>
              <a:rPr lang="en-US" b="1" dirty="0" err="1"/>
              <a:t>gende</a:t>
            </a:r>
            <a:r>
              <a:rPr lang="en-US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502048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54E54D-0B15-49F0-8072-754022686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58708"/>
          </a:xfrm>
        </p:spPr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rgbClr val="0070C0"/>
                </a:solidFill>
              </a:rPr>
              <a:t>Avantages et défis du système à régime de base unique 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D312D6FB-587D-45FB-BD0A-B4F66F2A17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5910" y="1323834"/>
            <a:ext cx="11027391" cy="5377217"/>
          </a:xfrm>
        </p:spPr>
      </p:pic>
    </p:spTree>
    <p:extLst>
      <p:ext uri="{BB962C8B-B14F-4D97-AF65-F5344CB8AC3E}">
        <p14:creationId xmlns:p14="http://schemas.microsoft.com/office/powerpoint/2010/main" val="28487913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B28F9C-58A3-4301-896B-F56CBF51F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2230"/>
          </a:xfrm>
        </p:spPr>
        <p:txBody>
          <a:bodyPr>
            <a:normAutofit/>
          </a:bodyPr>
          <a:lstStyle/>
          <a:p>
            <a:r>
              <a:rPr lang="fr-FR" sz="4000" b="1" dirty="0">
                <a:solidFill>
                  <a:srgbClr val="0070C0"/>
                </a:solidFill>
              </a:rPr>
              <a:t>Avantages et défis du système à 3 régimes</a:t>
            </a:r>
          </a:p>
        </p:txBody>
      </p:sp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BD6B9534-940E-4374-8A04-E802EEFD54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8615" y="1187356"/>
            <a:ext cx="11136573" cy="5540990"/>
          </a:xfrm>
        </p:spPr>
      </p:pic>
    </p:spTree>
    <p:extLst>
      <p:ext uri="{BB962C8B-B14F-4D97-AF65-F5344CB8AC3E}">
        <p14:creationId xmlns:p14="http://schemas.microsoft.com/office/powerpoint/2010/main" val="3749654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52BD63-BAB0-4381-B893-8BF04CDF7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73108"/>
          </a:xfrm>
        </p:spPr>
        <p:txBody>
          <a:bodyPr>
            <a:normAutofit/>
          </a:bodyPr>
          <a:lstStyle/>
          <a:p>
            <a:r>
              <a:rPr lang="fr-FR" sz="6000" b="1" dirty="0" err="1">
                <a:solidFill>
                  <a:srgbClr val="7030A0"/>
                </a:solidFill>
              </a:rPr>
              <a:t>Morakoze</a:t>
            </a:r>
            <a:endParaRPr lang="fr-FR" sz="6000" b="1" dirty="0">
              <a:solidFill>
                <a:srgbClr val="7030A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8632E3-F18E-413B-B33C-A3A35A864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15653"/>
            <a:ext cx="10515600" cy="3761309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177502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909</TotalTime>
  <Words>1341</Words>
  <Application>Microsoft Office PowerPoint</Application>
  <PresentationFormat>Grand écran</PresentationFormat>
  <Paragraphs>242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Thème Office</vt:lpstr>
      <vt:lpstr>Couverture Sanitaire Universelle au Burundi Etat des lieux et options stratégiques</vt:lpstr>
      <vt:lpstr>Plan de présentation</vt:lpstr>
      <vt:lpstr>Définition de la Couverture Sanitaire Universelle</vt:lpstr>
      <vt:lpstr>Dimensions de la Couverture Sanitaire Universelle /OMS</vt:lpstr>
      <vt:lpstr>Buts de la Couverture Sanitaire Universelle</vt:lpstr>
      <vt:lpstr>Principes directeurs et défis d’une couverture universelle</vt:lpstr>
      <vt:lpstr>Etat des lieux au Burundi       </vt:lpstr>
      <vt:lpstr>Quelques données du Burundi (Comptes de la santé)</vt:lpstr>
      <vt:lpstr>Dépenses de santé par sources  de financement (CS 2018)</vt:lpstr>
      <vt:lpstr>Prestations couvertes</vt:lpstr>
      <vt:lpstr>Couverture de la population par les différents mécanismes </vt:lpstr>
      <vt:lpstr>Protection contre le risque financier</vt:lpstr>
      <vt:lpstr>Etapes d’élaboration de la stratégie de financement de la santé pour la Couverture Sanitaire Universelle</vt:lpstr>
      <vt:lpstr>Présentation PowerPoint</vt:lpstr>
      <vt:lpstr>Principe énoncé pour la couverture universelle au Burundi</vt:lpstr>
      <vt:lpstr>Options stratégiques du système de couverture maladie</vt:lpstr>
      <vt:lpstr>Système à régime de base unique </vt:lpstr>
      <vt:lpstr>Structure système à 3 régimes</vt:lpstr>
      <vt:lpstr>Structure système à 3 régimes</vt:lpstr>
      <vt:lpstr>Avantages et défis du système à régime de base unique </vt:lpstr>
      <vt:lpstr>Avantages et défis du système à 3 régimes</vt:lpstr>
      <vt:lpstr>Morakoze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Couverture Sanitaire Universelle au Burundi Etat des lieux et options stratégiques</dc:title>
  <dc:creator>LONGANG OWONO, Virginie Elise</dc:creator>
  <cp:lastModifiedBy>LONGANG OWONO, Virginie Elise</cp:lastModifiedBy>
  <cp:revision>10</cp:revision>
  <dcterms:created xsi:type="dcterms:W3CDTF">2021-11-30T07:27:09Z</dcterms:created>
  <dcterms:modified xsi:type="dcterms:W3CDTF">2021-12-14T07:18:41Z</dcterms:modified>
</cp:coreProperties>
</file>