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7F1652-716E-4703-AA2B-E8664ECA1B3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92114F-BD48-4EC4-8834-5F37372CF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80AEEFA-7F25-49F5-89FC-8A12D0F326D8}"/>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10CE9A77-B0BC-448C-9728-84E7A602390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0FBE4D-A5AF-457E-A47D-02A8D86F07A0}"/>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885420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948C1-8FBC-46EC-B68B-43122C2FF6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EBE0EB-083E-4CC1-9706-44A6C3876C9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5F06E8C-DD5E-44F5-98F7-2EE4759D366E}"/>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597A0711-33BC-433F-BD05-0025C1BA72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2ED56A-C7E8-489A-B94D-C3C673719DB7}"/>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1787261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3F41ED-9511-4DEA-B6DA-28DE5D4C33C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F1E80C8-8F12-40F8-93AD-1CF6AFF47A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7F341F4-992D-4FB8-9A43-65BF0B9C8C65}"/>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A8C125F4-B6B6-4A12-A458-E01A33CD13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A94040D-0EFF-4C8A-B9C9-CAC25FCDD255}"/>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3239569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E31707-5BE1-4014-B82D-7D053D1D68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0808EA6-28BE-435D-BE26-A3B2AF84A47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B116378-0E43-4EEB-BDDD-2F4C06E1F62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FD72BC4-95DB-4506-B325-FB8DE1C681D7}"/>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E44452D3-94C4-40DD-8798-E29D470B4B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2847E1-63B8-4906-828B-FA2291F815D1}"/>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70878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DF093F-650F-41AD-9FFB-1251D8855F2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B9A6608-F576-4C5F-B972-3E5EE1650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54AE4FA-87BC-49DA-9929-8E410DE35A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E089753-A41D-4357-81BC-5038B71549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C16C683-6F6C-49C6-8641-61BCA3FE3F1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D79E2BF-0427-48AE-A412-E43B915152CE}"/>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8" name="Espace réservé du pied de page 7">
            <a:extLst>
              <a:ext uri="{FF2B5EF4-FFF2-40B4-BE49-F238E27FC236}">
                <a16:creationId xmlns:a16="http://schemas.microsoft.com/office/drawing/2014/main" id="{F7261CCA-39CD-44D9-BC2F-659A51482A4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F11DD25-06AD-4318-8C57-948E91A98F42}"/>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199978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81F307-66A4-4B32-8997-92979BD1671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37F7DA2-4A54-4DA3-8910-AAA884C30417}"/>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4" name="Espace réservé du pied de page 3">
            <a:extLst>
              <a:ext uri="{FF2B5EF4-FFF2-40B4-BE49-F238E27FC236}">
                <a16:creationId xmlns:a16="http://schemas.microsoft.com/office/drawing/2014/main" id="{DC3D8F4D-EFB6-41FD-A81F-5D9172DD653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B751CE8-8D92-4295-9B72-B61F3DDBC6CF}"/>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532050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C72BA30-32A8-4CEE-A185-37C8C76112B5}"/>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3" name="Espace réservé du pied de page 2">
            <a:extLst>
              <a:ext uri="{FF2B5EF4-FFF2-40B4-BE49-F238E27FC236}">
                <a16:creationId xmlns:a16="http://schemas.microsoft.com/office/drawing/2014/main" id="{C302BAA1-DCD3-450B-9564-9152F1BB9F4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19F9873-9AB6-4B31-B914-580B01B27443}"/>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3680193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FAE2EC-92C3-4B03-B7DC-D89E98D4DC4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7F86F39-0BB0-47D4-9806-75A4CA4646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A178FB3-BAF3-4408-BE70-2872AB578D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A106B77-904C-477D-8E98-64D8CB585FDE}"/>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984D625F-1257-40CD-A44D-F6A949189FA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F512815-F4A3-4957-99C9-0E4C0E6A9A43}"/>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4151020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945C9A-CE13-4C13-B8FB-B8631781A8A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E73A893-6AB4-42A0-BD84-3B8CC91284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9B268EF-484D-41A3-96D2-319F93BF1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29B415-2C6C-482C-8681-CD021682AD4E}"/>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6" name="Espace réservé du pied de page 5">
            <a:extLst>
              <a:ext uri="{FF2B5EF4-FFF2-40B4-BE49-F238E27FC236}">
                <a16:creationId xmlns:a16="http://schemas.microsoft.com/office/drawing/2014/main" id="{67E09C25-864F-4B34-B9F5-528AD16A83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1064219-665D-440B-A650-3F3685084455}"/>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108809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754F04-206C-4C48-8BDC-27B470566F2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FA0E023-BDC7-4088-8B84-518527F1464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E38BBC2-3CD4-4144-954D-5465A8E8D4ED}"/>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21BE14A4-056F-4B73-AC6B-369A5BA0CF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F350A6D-C6B4-40F8-815E-3612BE38804F}"/>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7381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4CEA0E3-5977-41BE-9C2D-96D40E34033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E0F187C-4027-4CCD-B01C-12E83B0DFDA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14ACC2-4D96-42C2-942C-EF5DF87BF95E}"/>
              </a:ext>
            </a:extLst>
          </p:cNvPr>
          <p:cNvSpPr>
            <a:spLocks noGrp="1"/>
          </p:cNvSpPr>
          <p:nvPr>
            <p:ph type="dt" sz="half" idx="10"/>
          </p:nvPr>
        </p:nvSpPr>
        <p:spPr/>
        <p:txBody>
          <a:body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206D32AC-A1ED-42A4-B04F-50989BAB2A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4F24FE2-ABF4-49A1-8F38-310EB41B2ABD}"/>
              </a:ext>
            </a:extLst>
          </p:cNvPr>
          <p:cNvSpPr>
            <a:spLocks noGrp="1"/>
          </p:cNvSpPr>
          <p:nvPr>
            <p:ph type="sldNum" sz="quarter" idx="12"/>
          </p:nvPr>
        </p:nvSpPr>
        <p:spPr/>
        <p:txBody>
          <a:bodyPr/>
          <a:lstStyle/>
          <a:p>
            <a:fld id="{D277E4FB-57CB-40E7-8F29-3F6D7370D050}" type="slidenum">
              <a:rPr lang="fr-FR" smtClean="0"/>
              <a:t>‹N°›</a:t>
            </a:fld>
            <a:endParaRPr lang="fr-FR"/>
          </a:p>
        </p:txBody>
      </p:sp>
    </p:spTree>
    <p:extLst>
      <p:ext uri="{BB962C8B-B14F-4D97-AF65-F5344CB8AC3E}">
        <p14:creationId xmlns:p14="http://schemas.microsoft.com/office/powerpoint/2010/main" val="1704870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5636EEE-CFF6-4698-B636-D4ACE782D1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59557CE-14F4-4170-82A1-5129C43CD6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F7BA7F7-4306-4D29-92A2-A154F92296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14482-0954-4CE7-86C3-E012A46C92A1}" type="datetimeFigureOut">
              <a:rPr lang="fr-FR" smtClean="0"/>
              <a:t>12/10/2021</a:t>
            </a:fld>
            <a:endParaRPr lang="fr-FR"/>
          </a:p>
        </p:txBody>
      </p:sp>
      <p:sp>
        <p:nvSpPr>
          <p:cNvPr id="5" name="Espace réservé du pied de page 4">
            <a:extLst>
              <a:ext uri="{FF2B5EF4-FFF2-40B4-BE49-F238E27FC236}">
                <a16:creationId xmlns:a16="http://schemas.microsoft.com/office/drawing/2014/main" id="{2EE543C0-8644-4C19-A3F3-10914A8DF4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65D1020-5007-4A97-81A4-67FF0CFD9F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7E4FB-57CB-40E7-8F29-3F6D7370D050}" type="slidenum">
              <a:rPr lang="fr-FR" smtClean="0"/>
              <a:t>‹N°›</a:t>
            </a:fld>
            <a:endParaRPr lang="fr-FR"/>
          </a:p>
        </p:txBody>
      </p:sp>
    </p:spTree>
    <p:extLst>
      <p:ext uri="{BB962C8B-B14F-4D97-AF65-F5344CB8AC3E}">
        <p14:creationId xmlns:p14="http://schemas.microsoft.com/office/powerpoint/2010/main" val="2826926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99D3D3-CE1A-4027-BD61-D0E940C72A99}"/>
              </a:ext>
            </a:extLst>
          </p:cNvPr>
          <p:cNvSpPr>
            <a:spLocks noGrp="1"/>
          </p:cNvSpPr>
          <p:nvPr>
            <p:ph type="ctrTitle"/>
          </p:nvPr>
        </p:nvSpPr>
        <p:spPr>
          <a:xfrm>
            <a:off x="1097281" y="1122363"/>
            <a:ext cx="10437222" cy="4220346"/>
          </a:xfrm>
        </p:spPr>
        <p:txBody>
          <a:bodyPr>
            <a:normAutofit/>
          </a:bodyPr>
          <a:lstStyle/>
          <a:p>
            <a:r>
              <a:rPr lang="fr-FR" sz="5400" dirty="0">
                <a:latin typeface="Arial Narrow" panose="020B0606020202030204" pitchFamily="34" charset="0"/>
              </a:rPr>
              <a:t>Processus d’élaboration de la Stratégie Nationale de Financement de la Santé pour la Couverture Sanitaire Universelle au Burundi</a:t>
            </a:r>
          </a:p>
        </p:txBody>
      </p:sp>
      <p:sp>
        <p:nvSpPr>
          <p:cNvPr id="3" name="Sous-titre 2">
            <a:extLst>
              <a:ext uri="{FF2B5EF4-FFF2-40B4-BE49-F238E27FC236}">
                <a16:creationId xmlns:a16="http://schemas.microsoft.com/office/drawing/2014/main" id="{17ED06C1-9CCB-456C-AB33-7DC9657F3EB4}"/>
              </a:ext>
            </a:extLst>
          </p:cNvPr>
          <p:cNvSpPr>
            <a:spLocks noGrp="1"/>
          </p:cNvSpPr>
          <p:nvPr>
            <p:ph type="subTitle" idx="1"/>
          </p:nvPr>
        </p:nvSpPr>
        <p:spPr>
          <a:xfrm>
            <a:off x="1524000" y="6439989"/>
            <a:ext cx="9144000" cy="222067"/>
          </a:xfrm>
        </p:spPr>
        <p:txBody>
          <a:bodyPr>
            <a:normAutofit fontScale="47500" lnSpcReduction="20000"/>
          </a:bodyPr>
          <a:lstStyle/>
          <a:p>
            <a:endParaRPr lang="fr-FR" dirty="0"/>
          </a:p>
        </p:txBody>
      </p:sp>
    </p:spTree>
    <p:extLst>
      <p:ext uri="{BB962C8B-B14F-4D97-AF65-F5344CB8AC3E}">
        <p14:creationId xmlns:p14="http://schemas.microsoft.com/office/powerpoint/2010/main" val="1973663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5332C-9220-47D9-ADBD-C122D495A1FB}"/>
              </a:ext>
            </a:extLst>
          </p:cNvPr>
          <p:cNvSpPr>
            <a:spLocks noGrp="1"/>
          </p:cNvSpPr>
          <p:nvPr>
            <p:ph type="title"/>
          </p:nvPr>
        </p:nvSpPr>
        <p:spPr>
          <a:xfrm>
            <a:off x="838200" y="0"/>
            <a:ext cx="10515600" cy="161979"/>
          </a:xfrm>
        </p:spPr>
        <p:txBody>
          <a:bodyPr>
            <a:normAutofit fontScale="90000"/>
          </a:bodyPr>
          <a:lstStyle/>
          <a:p>
            <a:endParaRPr lang="fr-FR" dirty="0"/>
          </a:p>
        </p:txBody>
      </p:sp>
      <p:graphicFrame>
        <p:nvGraphicFramePr>
          <p:cNvPr id="4" name="Tableau 4">
            <a:extLst>
              <a:ext uri="{FF2B5EF4-FFF2-40B4-BE49-F238E27FC236}">
                <a16:creationId xmlns:a16="http://schemas.microsoft.com/office/drawing/2014/main" id="{2A5A4324-F391-4484-A7CA-92AC94EC12F7}"/>
              </a:ext>
            </a:extLst>
          </p:cNvPr>
          <p:cNvGraphicFramePr>
            <a:graphicFrameLocks noGrp="1"/>
          </p:cNvGraphicFramePr>
          <p:nvPr>
            <p:ph idx="1"/>
            <p:extLst>
              <p:ext uri="{D42A27DB-BD31-4B8C-83A1-F6EECF244321}">
                <p14:modId xmlns:p14="http://schemas.microsoft.com/office/powerpoint/2010/main" val="1629482602"/>
              </p:ext>
            </p:extLst>
          </p:nvPr>
        </p:nvGraphicFramePr>
        <p:xfrm>
          <a:off x="391887" y="161980"/>
          <a:ext cx="11416936" cy="6513143"/>
        </p:xfrm>
        <a:graphic>
          <a:graphicData uri="http://schemas.openxmlformats.org/drawingml/2006/table">
            <a:tbl>
              <a:tblPr firstRow="1" bandRow="1">
                <a:tableStyleId>{5C22544A-7EE6-4342-B048-85BDC9FD1C3A}</a:tableStyleId>
              </a:tblPr>
              <a:tblGrid>
                <a:gridCol w="8098970">
                  <a:extLst>
                    <a:ext uri="{9D8B030D-6E8A-4147-A177-3AD203B41FA5}">
                      <a16:colId xmlns:a16="http://schemas.microsoft.com/office/drawing/2014/main" val="3645541106"/>
                    </a:ext>
                  </a:extLst>
                </a:gridCol>
                <a:gridCol w="3317966">
                  <a:extLst>
                    <a:ext uri="{9D8B030D-6E8A-4147-A177-3AD203B41FA5}">
                      <a16:colId xmlns:a16="http://schemas.microsoft.com/office/drawing/2014/main" val="1125613364"/>
                    </a:ext>
                  </a:extLst>
                </a:gridCol>
              </a:tblGrid>
              <a:tr h="925370">
                <a:tc>
                  <a:txBody>
                    <a:bodyPr/>
                    <a:lstStyle/>
                    <a:p>
                      <a:pPr algn="ctr"/>
                      <a:r>
                        <a:rPr lang="fr-FR" sz="2400" dirty="0"/>
                        <a:t>ACTIVITES</a:t>
                      </a:r>
                    </a:p>
                  </a:txBody>
                  <a:tcPr/>
                </a:tc>
                <a:tc>
                  <a:txBody>
                    <a:bodyPr/>
                    <a:lstStyle/>
                    <a:p>
                      <a:pPr algn="ctr"/>
                      <a:r>
                        <a:rPr lang="fr-FR" sz="2400" dirty="0"/>
                        <a:t>PERIODE</a:t>
                      </a:r>
                    </a:p>
                    <a:p>
                      <a:pPr algn="ctr"/>
                      <a:r>
                        <a:rPr lang="fr-FR" sz="2400" dirty="0"/>
                        <a:t> (Sept 2021-Mars 2022)</a:t>
                      </a:r>
                    </a:p>
                  </a:txBody>
                  <a:tcPr/>
                </a:tc>
                <a:extLst>
                  <a:ext uri="{0D108BD9-81ED-4DB2-BD59-A6C34878D82A}">
                    <a16:rowId xmlns:a16="http://schemas.microsoft.com/office/drawing/2014/main" val="1233334445"/>
                  </a:ext>
                </a:extLst>
              </a:tr>
              <a:tr h="1256332">
                <a:tc>
                  <a:txBody>
                    <a:bodyPr/>
                    <a:lstStyle/>
                    <a:p>
                      <a:r>
                        <a:rPr lang="fr-FR" sz="2400" dirty="0">
                          <a:latin typeface="+mn-lt"/>
                        </a:rPr>
                        <a:t>Séances introductives avec les acteurs clés</a:t>
                      </a:r>
                    </a:p>
                    <a:p>
                      <a:endParaRPr lang="fr-FR" sz="2400" dirty="0">
                        <a:latin typeface="+mn-lt"/>
                      </a:endParaRPr>
                    </a:p>
                    <a:p>
                      <a:r>
                        <a:rPr lang="fr-FR" sz="2400" dirty="0">
                          <a:latin typeface="+mn-lt"/>
                        </a:rPr>
                        <a:t>Revue documentaire</a:t>
                      </a:r>
                    </a:p>
                  </a:txBody>
                  <a:tcPr/>
                </a:tc>
                <a:tc>
                  <a:txBody>
                    <a:bodyPr/>
                    <a:lstStyle/>
                    <a:p>
                      <a:r>
                        <a:rPr lang="fr-FR" sz="2400" dirty="0"/>
                        <a:t>Septembre 2021</a:t>
                      </a:r>
                    </a:p>
                  </a:txBody>
                  <a:tcPr/>
                </a:tc>
                <a:extLst>
                  <a:ext uri="{0D108BD9-81ED-4DB2-BD59-A6C34878D82A}">
                    <a16:rowId xmlns:a16="http://schemas.microsoft.com/office/drawing/2014/main" val="496264339"/>
                  </a:ext>
                </a:extLst>
              </a:tr>
              <a:tr h="1818777">
                <a:tc>
                  <a:txBody>
                    <a:bodyPr/>
                    <a:lstStyle/>
                    <a:p>
                      <a:r>
                        <a:rPr lang="fr-FR" sz="2400" dirty="0">
                          <a:effectLst/>
                          <a:latin typeface="Calibri" panose="020F0502020204030204" pitchFamily="34" charset="0"/>
                          <a:ea typeface="Calibri" panose="020F0502020204030204" pitchFamily="34" charset="0"/>
                          <a:cs typeface="Times New Roman" panose="02020603050405020304" pitchFamily="18" charset="0"/>
                        </a:rPr>
                        <a:t>Elaboration du draft de l’analyse de la situation du financement de la santé et la protection sociale en santé au Burundi</a:t>
                      </a:r>
                    </a:p>
                    <a:p>
                      <a:r>
                        <a:rPr lang="fr-FR" sz="2400" dirty="0">
                          <a:effectLst/>
                          <a:latin typeface="Calibri" panose="020F0502020204030204" pitchFamily="34" charset="0"/>
                          <a:ea typeface="Calibri" panose="020F0502020204030204" pitchFamily="34" charset="0"/>
                          <a:cs typeface="Times New Roman" panose="02020603050405020304" pitchFamily="18" charset="0"/>
                        </a:rPr>
                        <a:t> </a:t>
                      </a:r>
                    </a:p>
                    <a:p>
                      <a:r>
                        <a:rPr lang="fr-FR" sz="2400" dirty="0">
                          <a:effectLst/>
                          <a:latin typeface="Calibri" panose="020F0502020204030204" pitchFamily="34" charset="0"/>
                          <a:ea typeface="Calibri" panose="020F0502020204030204" pitchFamily="34" charset="0"/>
                          <a:cs typeface="Times New Roman" panose="02020603050405020304" pitchFamily="18" charset="0"/>
                        </a:rPr>
                        <a:t>Echanges et contributions des acteurs</a:t>
                      </a:r>
                      <a:endParaRPr lang="fr-FR" sz="2400" dirty="0"/>
                    </a:p>
                  </a:txBody>
                  <a:tcPr/>
                </a:tc>
                <a:tc>
                  <a:txBody>
                    <a:bodyPr/>
                    <a:lstStyle/>
                    <a:p>
                      <a:r>
                        <a:rPr lang="fr-FR" sz="2400" dirty="0"/>
                        <a:t>Octobre 2021</a:t>
                      </a:r>
                    </a:p>
                  </a:txBody>
                  <a:tcPr/>
                </a:tc>
                <a:extLst>
                  <a:ext uri="{0D108BD9-81ED-4DB2-BD59-A6C34878D82A}">
                    <a16:rowId xmlns:a16="http://schemas.microsoft.com/office/drawing/2014/main" val="1567678623"/>
                  </a:ext>
                </a:extLst>
              </a:tr>
              <a:tr h="1256332">
                <a:tc>
                  <a:txBody>
                    <a:bodyPr/>
                    <a:lstStyle/>
                    <a:p>
                      <a:r>
                        <a:rPr lang="fr-FR" sz="2400" kern="1200" dirty="0">
                          <a:solidFill>
                            <a:schemeClr val="dk1"/>
                          </a:solidFill>
                          <a:effectLst/>
                          <a:latin typeface="+mn-lt"/>
                          <a:ea typeface="+mn-ea"/>
                          <a:cs typeface="+mn-cs"/>
                        </a:rPr>
                        <a:t>Atelier d’élaboration, actualisation et validation de l’analyse de la situation du financement de la santé et la protection sociale au Burundi</a:t>
                      </a:r>
                      <a:endParaRPr lang="fr-FR" sz="2400" dirty="0"/>
                    </a:p>
                  </a:txBody>
                  <a:tcPr/>
                </a:tc>
                <a:tc>
                  <a:txBody>
                    <a:bodyPr/>
                    <a:lstStyle/>
                    <a:p>
                      <a:r>
                        <a:rPr lang="fr-FR" sz="2400" dirty="0"/>
                        <a:t>04-05 Novembre 2021</a:t>
                      </a:r>
                    </a:p>
                  </a:txBody>
                  <a:tcPr/>
                </a:tc>
                <a:extLst>
                  <a:ext uri="{0D108BD9-81ED-4DB2-BD59-A6C34878D82A}">
                    <a16:rowId xmlns:a16="http://schemas.microsoft.com/office/drawing/2014/main" val="535163457"/>
                  </a:ext>
                </a:extLst>
              </a:tr>
              <a:tr h="1256332">
                <a:tc>
                  <a:txBody>
                    <a:bodyPr/>
                    <a:lstStyle/>
                    <a:p>
                      <a:r>
                        <a:rPr lang="fr-FR" sz="2400" kern="1200" dirty="0">
                          <a:solidFill>
                            <a:schemeClr val="dk1"/>
                          </a:solidFill>
                          <a:effectLst/>
                          <a:latin typeface="+mn-lt"/>
                          <a:ea typeface="+mn-ea"/>
                          <a:cs typeface="+mn-cs"/>
                        </a:rPr>
                        <a:t>Proposition et discussion des orientations stratégiques du financement de la santé pour la Couverture Sanitaire Universelle au Burundi</a:t>
                      </a:r>
                      <a:endParaRPr lang="fr-FR" sz="2400" dirty="0"/>
                    </a:p>
                  </a:txBody>
                  <a:tcPr/>
                </a:tc>
                <a:tc>
                  <a:txBody>
                    <a:bodyPr/>
                    <a:lstStyle/>
                    <a:p>
                      <a:r>
                        <a:rPr lang="fr-FR" sz="2400" dirty="0"/>
                        <a:t>Novembre- Décembre 2021</a:t>
                      </a:r>
                    </a:p>
                  </a:txBody>
                  <a:tcPr/>
                </a:tc>
                <a:extLst>
                  <a:ext uri="{0D108BD9-81ED-4DB2-BD59-A6C34878D82A}">
                    <a16:rowId xmlns:a16="http://schemas.microsoft.com/office/drawing/2014/main" val="1455486834"/>
                  </a:ext>
                </a:extLst>
              </a:tr>
            </a:tbl>
          </a:graphicData>
        </a:graphic>
      </p:graphicFrame>
    </p:spTree>
    <p:extLst>
      <p:ext uri="{BB962C8B-B14F-4D97-AF65-F5344CB8AC3E}">
        <p14:creationId xmlns:p14="http://schemas.microsoft.com/office/powerpoint/2010/main" val="216277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ACC121-1438-46CB-BE0D-2EDC259B4930}"/>
              </a:ext>
            </a:extLst>
          </p:cNvPr>
          <p:cNvSpPr>
            <a:spLocks noGrp="1"/>
          </p:cNvSpPr>
          <p:nvPr>
            <p:ph type="title"/>
          </p:nvPr>
        </p:nvSpPr>
        <p:spPr>
          <a:xfrm>
            <a:off x="838200" y="1"/>
            <a:ext cx="10515600" cy="169816"/>
          </a:xfrm>
        </p:spPr>
        <p:txBody>
          <a:bodyPr>
            <a:normAutofit fontScale="90000"/>
          </a:bodyPr>
          <a:lstStyle/>
          <a:p>
            <a:endParaRPr lang="fr-FR" dirty="0"/>
          </a:p>
        </p:txBody>
      </p:sp>
      <p:graphicFrame>
        <p:nvGraphicFramePr>
          <p:cNvPr id="5" name="Tableau 5">
            <a:extLst>
              <a:ext uri="{FF2B5EF4-FFF2-40B4-BE49-F238E27FC236}">
                <a16:creationId xmlns:a16="http://schemas.microsoft.com/office/drawing/2014/main" id="{ED11D347-9656-45AF-A30A-DBD1C6987945}"/>
              </a:ext>
            </a:extLst>
          </p:cNvPr>
          <p:cNvGraphicFramePr>
            <a:graphicFrameLocks noGrp="1"/>
          </p:cNvGraphicFramePr>
          <p:nvPr>
            <p:ph idx="1"/>
            <p:extLst>
              <p:ext uri="{D42A27DB-BD31-4B8C-83A1-F6EECF244321}">
                <p14:modId xmlns:p14="http://schemas.microsoft.com/office/powerpoint/2010/main" val="1397243793"/>
              </p:ext>
            </p:extLst>
          </p:nvPr>
        </p:nvGraphicFramePr>
        <p:xfrm>
          <a:off x="391887" y="0"/>
          <a:ext cx="11377748" cy="6889427"/>
        </p:xfrm>
        <a:graphic>
          <a:graphicData uri="http://schemas.openxmlformats.org/drawingml/2006/table">
            <a:tbl>
              <a:tblPr firstRow="1" bandRow="1">
                <a:tableStyleId>{5C22544A-7EE6-4342-B048-85BDC9FD1C3A}</a:tableStyleId>
              </a:tblPr>
              <a:tblGrid>
                <a:gridCol w="8268787">
                  <a:extLst>
                    <a:ext uri="{9D8B030D-6E8A-4147-A177-3AD203B41FA5}">
                      <a16:colId xmlns:a16="http://schemas.microsoft.com/office/drawing/2014/main" val="1535086687"/>
                    </a:ext>
                  </a:extLst>
                </a:gridCol>
                <a:gridCol w="3108961">
                  <a:extLst>
                    <a:ext uri="{9D8B030D-6E8A-4147-A177-3AD203B41FA5}">
                      <a16:colId xmlns:a16="http://schemas.microsoft.com/office/drawing/2014/main" val="49499685"/>
                    </a:ext>
                  </a:extLst>
                </a:gridCol>
              </a:tblGrid>
              <a:tr h="950096">
                <a:tc>
                  <a:txBody>
                    <a:bodyPr/>
                    <a:lstStyle/>
                    <a:p>
                      <a:pPr algn="ctr"/>
                      <a:r>
                        <a:rPr lang="fr-FR" sz="2400" dirty="0"/>
                        <a:t>ACTIVITES</a:t>
                      </a:r>
                    </a:p>
                  </a:txBody>
                  <a:tcPr/>
                </a:tc>
                <a:tc>
                  <a:txBody>
                    <a:bodyPr/>
                    <a:lstStyle/>
                    <a:p>
                      <a:pPr algn="ctr"/>
                      <a:r>
                        <a:rPr lang="fr-FR" sz="2400" dirty="0"/>
                        <a:t>PERIODE </a:t>
                      </a:r>
                    </a:p>
                    <a:p>
                      <a:pPr algn="ctr"/>
                      <a:r>
                        <a:rPr lang="fr-FR" sz="2400" dirty="0"/>
                        <a:t>(Sept 2021-Mars 2022)</a:t>
                      </a:r>
                    </a:p>
                  </a:txBody>
                  <a:tcPr/>
                </a:tc>
                <a:extLst>
                  <a:ext uri="{0D108BD9-81ED-4DB2-BD59-A6C34878D82A}">
                    <a16:rowId xmlns:a16="http://schemas.microsoft.com/office/drawing/2014/main" val="3624589027"/>
                  </a:ext>
                </a:extLst>
              </a:tr>
              <a:tr h="1339697">
                <a:tc>
                  <a:txBody>
                    <a:bodyPr/>
                    <a:lstStyle/>
                    <a:p>
                      <a:r>
                        <a:rPr lang="fr-FR" sz="2400" kern="1200" dirty="0">
                          <a:solidFill>
                            <a:schemeClr val="dk1"/>
                          </a:solidFill>
                          <a:effectLst/>
                          <a:latin typeface="+mn-lt"/>
                          <a:ea typeface="+mn-ea"/>
                          <a:cs typeface="+mn-cs"/>
                        </a:rPr>
                        <a:t>Atelier d’élaboration et de consensus sur les axes stratégiques du financement de la santé pour la Couverture Sanitaire Universelle au Burundi</a:t>
                      </a:r>
                      <a:endParaRPr lang="fr-FR" sz="2400" dirty="0"/>
                    </a:p>
                  </a:txBody>
                  <a:tcPr/>
                </a:tc>
                <a:tc>
                  <a:txBody>
                    <a:bodyPr/>
                    <a:lstStyle/>
                    <a:p>
                      <a:r>
                        <a:rPr lang="fr-FR" sz="2400" dirty="0"/>
                        <a:t>Janvier 2022</a:t>
                      </a:r>
                    </a:p>
                  </a:txBody>
                  <a:tcPr/>
                </a:tc>
                <a:extLst>
                  <a:ext uri="{0D108BD9-81ED-4DB2-BD59-A6C34878D82A}">
                    <a16:rowId xmlns:a16="http://schemas.microsoft.com/office/drawing/2014/main" val="3738770101"/>
                  </a:ext>
                </a:extLst>
              </a:tr>
              <a:tr h="1339697">
                <a:tc>
                  <a:txBody>
                    <a:bodyPr/>
                    <a:lstStyle/>
                    <a:p>
                      <a:r>
                        <a:rPr lang="fr-FR" sz="2400" kern="1200" dirty="0">
                          <a:solidFill>
                            <a:schemeClr val="dk1"/>
                          </a:solidFill>
                          <a:effectLst/>
                          <a:latin typeface="+mn-lt"/>
                          <a:ea typeface="+mn-ea"/>
                          <a:cs typeface="+mn-cs"/>
                        </a:rPr>
                        <a:t>Rédaction du document de Stratégie Nationale de Financement de la santé pour la Couverture Sanitaire Universelle au Burundi</a:t>
                      </a:r>
                      <a:endParaRPr lang="fr-FR" sz="2400" dirty="0"/>
                    </a:p>
                  </a:txBody>
                  <a:tcPr/>
                </a:tc>
                <a:tc>
                  <a:txBody>
                    <a:bodyPr/>
                    <a:lstStyle/>
                    <a:p>
                      <a:r>
                        <a:rPr lang="fr-FR" sz="2400" dirty="0"/>
                        <a:t>Janvier-Février 2022</a:t>
                      </a:r>
                    </a:p>
                  </a:txBody>
                  <a:tcPr/>
                </a:tc>
                <a:extLst>
                  <a:ext uri="{0D108BD9-81ED-4DB2-BD59-A6C34878D82A}">
                    <a16:rowId xmlns:a16="http://schemas.microsoft.com/office/drawing/2014/main" val="1082783032"/>
                  </a:ext>
                </a:extLst>
              </a:tr>
              <a:tr h="1339697">
                <a:tc>
                  <a:txBody>
                    <a:bodyPr/>
                    <a:lstStyle/>
                    <a:p>
                      <a:r>
                        <a:rPr lang="fr-FR" sz="2400" kern="1200" dirty="0">
                          <a:solidFill>
                            <a:schemeClr val="dk1"/>
                          </a:solidFill>
                          <a:effectLst/>
                          <a:latin typeface="+mn-lt"/>
                          <a:ea typeface="+mn-ea"/>
                          <a:cs typeface="+mn-cs"/>
                        </a:rPr>
                        <a:t>Atelier de validation de la Stratégie Nationale de Financement de la Santé pour la Couverture Sanitaire Universelle au Burundi</a:t>
                      </a:r>
                      <a:endParaRPr lang="fr-FR" sz="2400" dirty="0"/>
                    </a:p>
                  </a:txBody>
                  <a:tcPr/>
                </a:tc>
                <a:tc>
                  <a:txBody>
                    <a:bodyPr/>
                    <a:lstStyle/>
                    <a:p>
                      <a:r>
                        <a:rPr lang="fr-FR" sz="2400" dirty="0"/>
                        <a:t>Mars 2022</a:t>
                      </a:r>
                    </a:p>
                  </a:txBody>
                  <a:tcPr/>
                </a:tc>
                <a:extLst>
                  <a:ext uri="{0D108BD9-81ED-4DB2-BD59-A6C34878D82A}">
                    <a16:rowId xmlns:a16="http://schemas.microsoft.com/office/drawing/2014/main" val="1189843056"/>
                  </a:ext>
                </a:extLst>
              </a:tr>
              <a:tr h="1888812">
                <a:tc>
                  <a:txBody>
                    <a:bodyPr/>
                    <a:lstStyle/>
                    <a:p>
                      <a:r>
                        <a:rPr lang="fr-FR" sz="2400" dirty="0"/>
                        <a:t>Préparation des éléments de mise en œuvre et démarrage… (Cadre institutionnel et juridique, définition du paquet de soins et services essentiels, estimation des coûts, contractualisation et méthodes de paiement des prestataires, enrôlement des bénéficiaires, capacités </a:t>
                      </a:r>
                      <a:r>
                        <a:rPr lang="fr-FR" sz="2400"/>
                        <a:t>contributives, système </a:t>
                      </a:r>
                      <a:r>
                        <a:rPr lang="fr-FR" sz="2400" dirty="0"/>
                        <a:t>d’information … )</a:t>
                      </a:r>
                    </a:p>
                  </a:txBody>
                  <a:tcPr/>
                </a:tc>
                <a:tc>
                  <a:txBody>
                    <a:bodyPr/>
                    <a:lstStyle/>
                    <a:p>
                      <a:endParaRPr lang="fr-FR" dirty="0"/>
                    </a:p>
                  </a:txBody>
                  <a:tcPr/>
                </a:tc>
                <a:extLst>
                  <a:ext uri="{0D108BD9-81ED-4DB2-BD59-A6C34878D82A}">
                    <a16:rowId xmlns:a16="http://schemas.microsoft.com/office/drawing/2014/main" val="1525714216"/>
                  </a:ext>
                </a:extLst>
              </a:tr>
            </a:tbl>
          </a:graphicData>
        </a:graphic>
      </p:graphicFrame>
    </p:spTree>
    <p:extLst>
      <p:ext uri="{BB962C8B-B14F-4D97-AF65-F5344CB8AC3E}">
        <p14:creationId xmlns:p14="http://schemas.microsoft.com/office/powerpoint/2010/main" val="178951700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230</Words>
  <Application>Microsoft Office PowerPoint</Application>
  <PresentationFormat>Grand écran</PresentationFormat>
  <Paragraphs>26</Paragraphs>
  <Slides>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vt:i4>
      </vt:variant>
    </vt:vector>
  </HeadingPairs>
  <TitlesOfParts>
    <vt:vector size="8" baseType="lpstr">
      <vt:lpstr>Arial</vt:lpstr>
      <vt:lpstr>Arial Narrow</vt:lpstr>
      <vt:lpstr>Calibri</vt:lpstr>
      <vt:lpstr>Calibri Light</vt:lpstr>
      <vt:lpstr>Thème Office</vt:lpstr>
      <vt:lpstr>Processus d’élaboration de la Stratégie Nationale de Financement de la Santé pour la Couverture Sanitaire Universelle au Burundi</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Processus d’élaboration de la Stratégie Nationale de Financement de la Santé pour la Couverture Sanitaire Universelle au Burundi</dc:title>
  <dc:creator>LONGANG OWONO, Virginie Elise</dc:creator>
  <cp:lastModifiedBy>LONGANG OWONO, Virginie Elise</cp:lastModifiedBy>
  <cp:revision>4</cp:revision>
  <dcterms:created xsi:type="dcterms:W3CDTF">2021-10-11T06:38:49Z</dcterms:created>
  <dcterms:modified xsi:type="dcterms:W3CDTF">2021-10-12T13:28:50Z</dcterms:modified>
</cp:coreProperties>
</file>