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59" r:id="rId4"/>
    <p:sldId id="262" r:id="rId5"/>
    <p:sldId id="271" r:id="rId6"/>
    <p:sldId id="268" r:id="rId7"/>
    <p:sldId id="269" r:id="rId8"/>
    <p:sldId id="261" r:id="rId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972" y="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Zambia</c:v>
                </c:pt>
              </c:strCache>
            </c:strRef>
          </c:tx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Legal coverage deficit</c:v>
                </c:pt>
                <c:pt idx="1">
                  <c:v>Coverage gap due to Health Professional Staff Deficit</c:v>
                </c:pt>
                <c:pt idx="2">
                  <c:v>Coverage gap due to Deficit in Health Spending per capita</c:v>
                </c:pt>
                <c:pt idx="3">
                  <c:v>OOP as % of THE</c:v>
                </c:pt>
                <c:pt idx="4">
                  <c:v>Maternal mortality ratio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81.400000000000006</c:v>
                </c:pt>
                <c:pt idx="2">
                  <c:v>73.3</c:v>
                </c:pt>
                <c:pt idx="3">
                  <c:v>73</c:v>
                </c:pt>
                <c:pt idx="4">
                  <c:v>44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Low income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Legal coverage deficit</c:v>
                </c:pt>
                <c:pt idx="1">
                  <c:v>Coverage gap due to Health Professional Staff Deficit</c:v>
                </c:pt>
                <c:pt idx="2">
                  <c:v>Coverage gap due to Deficit in Health Spending per capita</c:v>
                </c:pt>
                <c:pt idx="3">
                  <c:v>OOP as % of THE</c:v>
                </c:pt>
                <c:pt idx="4">
                  <c:v>Maternal mortality ratio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10</c:v>
                </c:pt>
                <c:pt idx="1">
                  <c:v>82.5</c:v>
                </c:pt>
                <c:pt idx="2">
                  <c:v>92.6</c:v>
                </c:pt>
                <c:pt idx="3">
                  <c:v>47.8</c:v>
                </c:pt>
                <c:pt idx="4">
                  <c:v>37.5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9404416"/>
        <c:axId val="39437440"/>
      </c:radarChart>
      <c:catAx>
        <c:axId val="79404416"/>
        <c:scaling>
          <c:orientation val="minMax"/>
        </c:scaling>
        <c:delete val="0"/>
        <c:axPos val="b"/>
        <c:majorGridlines/>
        <c:numFmt formatCode="m/d/yyyy" sourceLinked="1"/>
        <c:majorTickMark val="out"/>
        <c:minorTickMark val="none"/>
        <c:tickLblPos val="nextTo"/>
        <c:crossAx val="39437440"/>
        <c:crosses val="autoZero"/>
        <c:auto val="1"/>
        <c:lblAlgn val="ctr"/>
        <c:lblOffset val="100"/>
        <c:noMultiLvlLbl val="0"/>
      </c:catAx>
      <c:valAx>
        <c:axId val="39437440"/>
        <c:scaling>
          <c:orientation val="minMax"/>
        </c:scaling>
        <c:delete val="0"/>
        <c:axPos val="l"/>
        <c:majorGridlines/>
        <c:numFmt formatCode="General" sourceLinked="1"/>
        <c:majorTickMark val="cross"/>
        <c:minorTickMark val="none"/>
        <c:tickLblPos val="nextTo"/>
        <c:crossAx val="7940441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02/02/2015</a:t>
            </a:fld>
            <a:endParaRPr lang="fr-BE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fr-BE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02/02/2015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02/02/2015</a:t>
            </a:fld>
            <a:endParaRPr lang="fr-BE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B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AA309A6D-C09C-4548-B29A-6CF363A7E532}" type="datetimeFigureOut">
              <a:rPr lang="fr-FR" smtClean="0"/>
              <a:pPr/>
              <a:t>02/02/2015</a:t>
            </a:fld>
            <a:endParaRPr lang="fr-BE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AA309A6D-C09C-4548-B29A-6CF363A7E532}" type="datetimeFigureOut">
              <a:rPr lang="fr-FR" smtClean="0"/>
              <a:pPr/>
              <a:t>02/02/2015</a:t>
            </a:fld>
            <a:endParaRPr lang="fr-BE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fr-BE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02/02/2015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02/02/2015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02/02/2015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AA309A6D-C09C-4548-B29A-6CF363A7E532}" type="datetimeFigureOut">
              <a:rPr lang="fr-FR" smtClean="0"/>
              <a:pPr/>
              <a:t>02/02/2015</a:t>
            </a:fld>
            <a:endParaRPr lang="fr-BE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02/02/2015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AA309A6D-C09C-4548-B29A-6CF363A7E532}" type="datetimeFigureOut">
              <a:rPr lang="fr-FR" smtClean="0"/>
              <a:pPr/>
              <a:t>02/02/2015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fr-BE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02/02/2015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fr-BE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5536" y="1700808"/>
            <a:ext cx="7557120" cy="18288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SOCIAL HEALTH PROTECTION coverage for all IN ZAMBIA</a:t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sz="2900" b="1" dirty="0" smtClean="0">
                <a:solidFill>
                  <a:schemeClr val="tx1"/>
                </a:solidFill>
              </a:rPr>
              <a:t>Design OF SHP Scheme and </a:t>
            </a:r>
            <a:r>
              <a:rPr lang="en-US" sz="2900" b="1" dirty="0" smtClean="0">
                <a:solidFill>
                  <a:schemeClr val="tx1"/>
                </a:solidFill>
              </a:rPr>
              <a:t>progress </a:t>
            </a:r>
            <a:r>
              <a:rPr lang="en-US" sz="2900" b="1" dirty="0" smtClean="0">
                <a:solidFill>
                  <a:schemeClr val="tx1"/>
                </a:solidFill>
              </a:rPr>
              <a:t>to date</a:t>
            </a:r>
            <a:endParaRPr lang="en-US" sz="2900" b="1" dirty="0">
              <a:solidFill>
                <a:schemeClr val="tx1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9512" y="4293096"/>
            <a:ext cx="8888288" cy="685800"/>
          </a:xfrm>
        </p:spPr>
        <p:txBody>
          <a:bodyPr>
            <a:noAutofit/>
          </a:bodyPr>
          <a:lstStyle/>
          <a:p>
            <a:r>
              <a:rPr lang="en-US" sz="2400" dirty="0" smtClean="0"/>
              <a:t>Luis </a:t>
            </a:r>
            <a:r>
              <a:rPr lang="en-US" sz="2400" dirty="0" err="1" smtClean="0"/>
              <a:t>Frota</a:t>
            </a:r>
            <a:r>
              <a:rPr lang="en-US" sz="2400" dirty="0" smtClean="0"/>
              <a:t>  ILO DWT Southern and Eastern Africa and </a:t>
            </a:r>
            <a:r>
              <a:rPr lang="en-US" sz="2400" dirty="0" err="1" smtClean="0"/>
              <a:t>Nuno</a:t>
            </a:r>
            <a:r>
              <a:rPr lang="en-US" sz="2400" dirty="0" smtClean="0"/>
              <a:t> Cunha, ILO Office for Zambia, Malawi and Mozambique and </a:t>
            </a:r>
            <a:r>
              <a:rPr lang="en-US" sz="2400" dirty="0" err="1" smtClean="0"/>
              <a:t>Marielle</a:t>
            </a:r>
            <a:r>
              <a:rPr lang="en-US" sz="2400" dirty="0" smtClean="0"/>
              <a:t> </a:t>
            </a:r>
            <a:r>
              <a:rPr lang="en-US" sz="2400" dirty="0" err="1" smtClean="0"/>
              <a:t>Goursat</a:t>
            </a:r>
            <a:r>
              <a:rPr lang="en-US" sz="2400" dirty="0" smtClean="0"/>
              <a:t>, </a:t>
            </a:r>
            <a:r>
              <a:rPr lang="en-US" sz="2400" dirty="0" err="1" smtClean="0"/>
              <a:t>Indevelop</a:t>
            </a:r>
            <a:r>
              <a:rPr lang="en-US" sz="2400" dirty="0" smtClean="0"/>
              <a:t> Sweden, January 2015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Coverage gap deficits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508466099"/>
              </p:ext>
            </p:extLst>
          </p:nvPr>
        </p:nvGraphicFramePr>
        <p:xfrm>
          <a:off x="612775" y="1600200"/>
          <a:ext cx="81534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29986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85048" cy="990600"/>
          </a:xfrm>
        </p:spPr>
        <p:txBody>
          <a:bodyPr>
            <a:noAutofit/>
          </a:bodyPr>
          <a:lstStyle/>
          <a:p>
            <a:r>
              <a:rPr lang="en-GB" sz="2800" dirty="0" smtClean="0"/>
              <a:t>ENVISAGED MODEL OF NATIONAL SOCIAL HEALTH INSURANCE COVERING ALL ZAMBIANS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628800"/>
            <a:ext cx="4419600" cy="4925144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>
              <a:buNone/>
            </a:pPr>
            <a:r>
              <a:rPr lang="en-GB" sz="1500" b="1" dirty="0" smtClean="0">
                <a:latin typeface="Calibri" pitchFamily="34" charset="0"/>
              </a:rPr>
              <a:t>Mandatory Enrolment</a:t>
            </a:r>
          </a:p>
          <a:p>
            <a:pPr lvl="1"/>
            <a:r>
              <a:rPr lang="en-US" sz="1500" dirty="0" smtClean="0">
                <a:latin typeface="Calibri" pitchFamily="34" charset="0"/>
              </a:rPr>
              <a:t>Soundly established Legal Basis </a:t>
            </a:r>
          </a:p>
          <a:p>
            <a:pPr lvl="1"/>
            <a:r>
              <a:rPr lang="en-US" sz="1500" dirty="0" smtClean="0">
                <a:latin typeface="Calibri" pitchFamily="34" charset="0"/>
              </a:rPr>
              <a:t>Integrated Social Protection policy</a:t>
            </a:r>
            <a:endParaRPr lang="en-GB" sz="1500" dirty="0" smtClean="0">
              <a:latin typeface="Calibri" pitchFamily="34" charset="0"/>
            </a:endParaRPr>
          </a:p>
          <a:p>
            <a:pPr lvl="1"/>
            <a:r>
              <a:rPr lang="en-GB" sz="1500" dirty="0" smtClean="0">
                <a:latin typeface="Calibri" pitchFamily="34" charset="0"/>
              </a:rPr>
              <a:t>Targeting Universal Coverage in a  phased approach</a:t>
            </a:r>
          </a:p>
          <a:p>
            <a:pPr lvl="1"/>
            <a:r>
              <a:rPr lang="en-GB" sz="1500" dirty="0" smtClean="0">
                <a:latin typeface="Calibri" pitchFamily="34" charset="0"/>
              </a:rPr>
              <a:t>For all citizens and legal residents</a:t>
            </a:r>
          </a:p>
          <a:p>
            <a:pPr lvl="1">
              <a:buNone/>
            </a:pPr>
            <a:endParaRPr lang="en-GB" sz="1500" dirty="0" smtClean="0">
              <a:latin typeface="Calibri" pitchFamily="34" charset="0"/>
            </a:endParaRPr>
          </a:p>
          <a:p>
            <a:pPr lvl="0">
              <a:buNone/>
              <a:defRPr/>
            </a:pPr>
            <a:r>
              <a:rPr lang="en-GB" sz="1500" b="1" dirty="0" smtClean="0">
                <a:latin typeface="Calibri" pitchFamily="34" charset="0"/>
              </a:rPr>
              <a:t>Benefits</a:t>
            </a:r>
          </a:p>
          <a:p>
            <a:pPr lvl="1">
              <a:defRPr/>
            </a:pPr>
            <a:r>
              <a:rPr lang="en-GB" sz="1500" dirty="0" smtClean="0">
                <a:latin typeface="Calibri" pitchFamily="34" charset="0"/>
              </a:rPr>
              <a:t>Comprehensive Benefit package</a:t>
            </a:r>
          </a:p>
          <a:p>
            <a:pPr lvl="2"/>
            <a:r>
              <a:rPr lang="en-US" sz="1500" dirty="0" smtClean="0">
                <a:latin typeface="Calibri" pitchFamily="34" charset="0"/>
              </a:rPr>
              <a:t>Without co-payment at public facilities </a:t>
            </a:r>
          </a:p>
          <a:p>
            <a:pPr lvl="2"/>
            <a:r>
              <a:rPr lang="en-US" sz="1500" dirty="0" smtClean="0">
                <a:latin typeface="Calibri" pitchFamily="34" charset="0"/>
              </a:rPr>
              <a:t>Cashless at the point of service</a:t>
            </a:r>
          </a:p>
          <a:p>
            <a:pPr lvl="2"/>
            <a:r>
              <a:rPr lang="en-US" sz="1500" dirty="0" smtClean="0">
                <a:latin typeface="Calibri" pitchFamily="34" charset="0"/>
              </a:rPr>
              <a:t>No limitation in the cost and amount of care provided</a:t>
            </a:r>
            <a:endParaRPr lang="en-GB" sz="1500" dirty="0" smtClean="0">
              <a:latin typeface="Calibri" pitchFamily="34" charset="0"/>
            </a:endParaRPr>
          </a:p>
          <a:p>
            <a:pPr lvl="1">
              <a:defRPr/>
            </a:pPr>
            <a:r>
              <a:rPr lang="en-GB" sz="1500" dirty="0" smtClean="0">
                <a:latin typeface="Calibri" pitchFamily="34" charset="0"/>
              </a:rPr>
              <a:t> Provided by accredited and contracted Public and private providers</a:t>
            </a:r>
          </a:p>
          <a:p>
            <a:pPr lvl="1"/>
            <a:endParaRPr lang="en-GB" sz="1600" dirty="0" smtClean="0"/>
          </a:p>
          <a:p>
            <a:endParaRPr lang="en-GB" sz="1800" dirty="0" smtClean="0"/>
          </a:p>
          <a:p>
            <a:endParaRPr lang="en-GB" sz="1800" dirty="0" smtClean="0"/>
          </a:p>
          <a:p>
            <a:pPr>
              <a:buNone/>
            </a:pPr>
            <a:endParaRPr lang="en-GB" sz="1800" dirty="0" smtClean="0"/>
          </a:p>
          <a:p>
            <a:endParaRPr lang="en-GB" sz="18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648200" y="1600200"/>
            <a:ext cx="4343400" cy="4953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vert="horz">
            <a:noAutofit/>
          </a:bodyPr>
          <a:lstStyle/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tabLst/>
              <a:defRPr/>
            </a:pPr>
            <a:r>
              <a:rPr kumimoji="0" lang="en-GB" sz="1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Contributions into the NSHI Scheme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r>
              <a:rPr kumimoji="0" lang="en-GB" sz="1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Employers and Employees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r>
              <a:rPr kumimoji="0" lang="en-GB" sz="1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Self employed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r>
              <a:rPr kumimoji="0" lang="en-GB" sz="1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Vulnerable covered by GRZ subsidies 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endParaRPr kumimoji="0" lang="en-GB" sz="15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  <a:p>
            <a:r>
              <a:rPr lang="en-GB" sz="1500" b="1" dirty="0" smtClean="0">
                <a:latin typeface="Calibri" pitchFamily="34" charset="0"/>
              </a:rPr>
              <a:t>Single Payer Payment System</a:t>
            </a:r>
          </a:p>
          <a:p>
            <a:pPr marL="640080" lvl="1" indent="-274320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/>
            </a:pPr>
            <a:r>
              <a:rPr lang="en-GB" sz="1500" dirty="0" smtClean="0">
                <a:latin typeface="Calibri" pitchFamily="34" charset="0"/>
              </a:rPr>
              <a:t>NSHI will be the only legitimate insurer of NSHI benefits</a:t>
            </a:r>
          </a:p>
          <a:p>
            <a:pPr marL="640080" lvl="1" indent="-274320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/>
            </a:pPr>
            <a:r>
              <a:rPr lang="en-GB" sz="1500" dirty="0" smtClean="0">
                <a:latin typeface="Calibri" pitchFamily="34" charset="0"/>
              </a:rPr>
              <a:t>Contracted service providers paid on negotiated reference price list</a:t>
            </a:r>
          </a:p>
          <a:p>
            <a:pPr marL="640080" lvl="1" indent="-274320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/>
            </a:pPr>
            <a:r>
              <a:rPr lang="en-US" sz="1500" dirty="0">
                <a:latin typeface="Calibri" pitchFamily="34" charset="0"/>
              </a:rPr>
              <a:t>Partner agent </a:t>
            </a:r>
            <a:r>
              <a:rPr lang="en-US" sz="1500" dirty="0" smtClean="0">
                <a:latin typeface="Calibri" pitchFamily="34" charset="0"/>
              </a:rPr>
              <a:t>models</a:t>
            </a:r>
          </a:p>
          <a:p>
            <a:pPr marL="640080" lvl="1" indent="-274320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/>
            </a:pPr>
            <a:r>
              <a:rPr lang="en-US" sz="1500" dirty="0">
                <a:latin typeface="Calibri" pitchFamily="34" charset="0"/>
              </a:rPr>
              <a:t>Close links / incentives to supply side (accreditation, payment..)</a:t>
            </a:r>
            <a:endParaRPr lang="en-GB" sz="1500" dirty="0">
              <a:latin typeface="Calibri" pitchFamily="34" charset="0"/>
            </a:endParaRPr>
          </a:p>
          <a:p>
            <a:endParaRPr lang="en-GB" sz="1500" b="1" dirty="0" smtClean="0">
              <a:latin typeface="Calibri" pitchFamily="34" charset="0"/>
            </a:endParaRPr>
          </a:p>
          <a:p>
            <a:r>
              <a:rPr lang="en-GB" sz="1500" b="1" dirty="0" smtClean="0">
                <a:latin typeface="Calibri" pitchFamily="34" charset="0"/>
              </a:rPr>
              <a:t>National Administration of the Scheme</a:t>
            </a:r>
          </a:p>
          <a:p>
            <a:pPr marL="640080" lvl="1" indent="-274320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/>
            </a:pPr>
            <a:r>
              <a:rPr lang="en-GB" sz="1500" dirty="0" smtClean="0">
                <a:latin typeface="Calibri" pitchFamily="34" charset="0"/>
              </a:rPr>
              <a:t>Administered by independent agency through enactment of legislation</a:t>
            </a:r>
          </a:p>
          <a:p>
            <a:pPr marL="640080" lvl="1" indent="-274320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/>
            </a:pPr>
            <a:r>
              <a:rPr lang="en-GB" sz="1500" dirty="0" smtClean="0">
                <a:latin typeface="Calibri" pitchFamily="34" charset="0"/>
              </a:rPr>
              <a:t>Within the Social security framework</a:t>
            </a: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endParaRPr kumimoji="0" lang="en-GB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endParaRPr kumimoji="0" lang="en-GB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endParaRPr kumimoji="0" lang="en-GB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4293096"/>
            <a:ext cx="827584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OOP indicator</a:t>
            </a:r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6" name="Left Brace 5"/>
          <p:cNvSpPr/>
          <p:nvPr/>
        </p:nvSpPr>
        <p:spPr>
          <a:xfrm>
            <a:off x="812776" y="4322527"/>
            <a:ext cx="144016" cy="86446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0" y="1974031"/>
            <a:ext cx="812776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Legal indicator</a:t>
            </a:r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64016" y="1743198"/>
            <a:ext cx="827584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THE Spending indicator</a:t>
            </a:r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16416" y="4728854"/>
            <a:ext cx="827584" cy="83099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Health Staff deficit indicator</a:t>
            </a:r>
            <a:endParaRPr lang="en-GB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Progress on legal measures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/>
              <a:t>SHI Draft Bill.</a:t>
            </a:r>
            <a:endParaRPr lang="en-GB" dirty="0"/>
          </a:p>
          <a:p>
            <a:pPr lvl="0"/>
            <a:r>
              <a:rPr lang="en-US" dirty="0"/>
              <a:t>On going drafting of the Social Protection Bill.</a:t>
            </a:r>
            <a:endParaRPr lang="en-GB" dirty="0"/>
          </a:p>
          <a:p>
            <a:pPr lvl="0"/>
            <a:r>
              <a:rPr lang="en-US" dirty="0"/>
              <a:t>SHI integrated into 6</a:t>
            </a:r>
            <a:r>
              <a:rPr lang="en-US" baseline="30000" dirty="0"/>
              <a:t>th</a:t>
            </a:r>
            <a:r>
              <a:rPr lang="en-US" dirty="0"/>
              <a:t> National Strategic Plan for 2011-2015, the National Strategic Plan for 2011-2015, the National Health Policy, the National Social Protection Policy and the Medium Term Expenditure Framework (2015-2017).</a:t>
            </a:r>
            <a:endParaRPr lang="en-GB" dirty="0"/>
          </a:p>
          <a:p>
            <a:pPr lvl="0"/>
            <a:r>
              <a:rPr lang="en-US" dirty="0"/>
              <a:t>Provincial sensitization meetings (2 rounds).</a:t>
            </a:r>
            <a:endParaRPr lang="en-GB" dirty="0"/>
          </a:p>
          <a:p>
            <a:pPr lvl="0"/>
            <a:r>
              <a:rPr lang="en-US" dirty="0"/>
              <a:t>National and Provincial consultative meetings on the SHI Bill.</a:t>
            </a:r>
            <a:endParaRPr lang="en-GB" dirty="0"/>
          </a:p>
          <a:p>
            <a:r>
              <a:rPr lang="en-US" dirty="0" smtClean="0"/>
              <a:t>Report by the </a:t>
            </a:r>
            <a:r>
              <a:rPr lang="en-US" dirty="0"/>
              <a:t>Parliamentary committee on Health, Community Development and Social service on </a:t>
            </a:r>
            <a:r>
              <a:rPr lang="en-US" dirty="0" smtClean="0"/>
              <a:t>SHI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075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Progressive effective universal coverage</a:t>
            </a:r>
            <a:endParaRPr lang="en-US" sz="4000" dirty="0">
              <a:latin typeface="Calibri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97152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latin typeface="Calibri" pitchFamily="34" charset="0"/>
              </a:rPr>
              <a:t>Procedures to cover the  vulnerable population, including very poor households being developed</a:t>
            </a:r>
          </a:p>
          <a:p>
            <a:pPr lvl="1"/>
            <a:r>
              <a:rPr lang="en-US" dirty="0">
                <a:latin typeface="Calibri" pitchFamily="34" charset="0"/>
              </a:rPr>
              <a:t>Building on existing </a:t>
            </a:r>
            <a:r>
              <a:rPr lang="en-US" sz="2800" kern="1600" dirty="0"/>
              <a:t>the MCDMCH SCT </a:t>
            </a:r>
            <a:r>
              <a:rPr lang="en-US" sz="2800" kern="1600" dirty="0" smtClean="0"/>
              <a:t>programs</a:t>
            </a:r>
          </a:p>
          <a:p>
            <a:pPr lvl="1"/>
            <a:endParaRPr lang="en-US" dirty="0">
              <a:latin typeface="Calibri" pitchFamily="34" charset="0"/>
            </a:endParaRPr>
          </a:p>
          <a:p>
            <a:r>
              <a:rPr lang="en-US" dirty="0" smtClean="0">
                <a:latin typeface="Calibri" pitchFamily="34" charset="0"/>
              </a:rPr>
              <a:t>Processes to cover the formal and informal non poor population being developed</a:t>
            </a:r>
          </a:p>
          <a:p>
            <a:pPr lvl="1"/>
            <a:r>
              <a:rPr lang="en-US" dirty="0" smtClean="0">
                <a:latin typeface="Calibri" pitchFamily="34" charset="0"/>
              </a:rPr>
              <a:t>Including innovative contribution collection mechanisms; </a:t>
            </a:r>
          </a:p>
          <a:p>
            <a:pPr lvl="1"/>
            <a:r>
              <a:rPr lang="en-US" dirty="0" smtClean="0">
                <a:latin typeface="Calibri" pitchFamily="34" charset="0"/>
              </a:rPr>
              <a:t>Discussions with COMACO for 100,000 subsistence farmers, Community Health Savings Schemes, Milling industry..)</a:t>
            </a:r>
          </a:p>
          <a:p>
            <a:pPr lvl="1"/>
            <a:r>
              <a:rPr lang="en-US" dirty="0" smtClean="0">
                <a:latin typeface="Calibri" pitchFamily="34" charset="0"/>
              </a:rPr>
              <a:t>Building partnerships with existing collecting agents</a:t>
            </a:r>
          </a:p>
          <a:p>
            <a:pPr lvl="1">
              <a:buNone/>
            </a:pPr>
            <a:endParaRPr lang="en-US" dirty="0" smtClean="0">
              <a:latin typeface="Calibri" pitchFamily="34" charset="0"/>
            </a:endParaRPr>
          </a:p>
          <a:p>
            <a:r>
              <a:rPr lang="en-US" dirty="0" smtClean="0">
                <a:latin typeface="Calibri" pitchFamily="34" charset="0"/>
              </a:rPr>
              <a:t>Capacity Building, including ILO SHP Training course, on-going</a:t>
            </a:r>
          </a:p>
          <a:p>
            <a:pPr>
              <a:buNone/>
            </a:pPr>
            <a:endParaRPr lang="en-US" dirty="0" smtClean="0">
              <a:latin typeface="Calibri" pitchFamily="34" charset="0"/>
            </a:endParaRPr>
          </a:p>
          <a:p>
            <a:r>
              <a:rPr lang="en-US" dirty="0" smtClean="0">
                <a:latin typeface="Calibri" pitchFamily="34" charset="0"/>
              </a:rPr>
              <a:t>Communication</a:t>
            </a:r>
          </a:p>
          <a:p>
            <a:pPr lvl="1"/>
            <a:r>
              <a:rPr lang="en-US" dirty="0" smtClean="0">
                <a:latin typeface="Calibri" pitchFamily="34" charset="0"/>
              </a:rPr>
              <a:t>Draft of communication strategy, development of video</a:t>
            </a:r>
          </a:p>
          <a:p>
            <a:pPr>
              <a:buNone/>
            </a:pPr>
            <a:endParaRPr lang="en-US" dirty="0" smtClean="0">
              <a:latin typeface="Calibri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87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Comprehensive benefits package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200" dirty="0">
                <a:latin typeface="Calibri" pitchFamily="34" charset="0"/>
              </a:rPr>
              <a:t>Systems design </a:t>
            </a:r>
            <a:endParaRPr lang="en-US" sz="3200" dirty="0" smtClean="0">
              <a:latin typeface="Calibri" pitchFamily="34" charset="0"/>
            </a:endParaRPr>
          </a:p>
          <a:p>
            <a:pPr lvl="1"/>
            <a:r>
              <a:rPr lang="en-US" dirty="0" smtClean="0">
                <a:latin typeface="Calibri" pitchFamily="34" charset="0"/>
              </a:rPr>
              <a:t>household </a:t>
            </a:r>
            <a:r>
              <a:rPr lang="en-US" dirty="0">
                <a:latin typeface="Calibri" pitchFamily="34" charset="0"/>
              </a:rPr>
              <a:t>coverage, </a:t>
            </a:r>
            <a:endParaRPr lang="en-US" dirty="0" smtClean="0">
              <a:latin typeface="Calibri" pitchFamily="34" charset="0"/>
            </a:endParaRPr>
          </a:p>
          <a:p>
            <a:pPr lvl="1"/>
            <a:r>
              <a:rPr lang="en-US" dirty="0" smtClean="0">
                <a:latin typeface="Calibri" pitchFamily="34" charset="0"/>
              </a:rPr>
              <a:t>comprehensive </a:t>
            </a:r>
            <a:r>
              <a:rPr lang="en-US" dirty="0">
                <a:latin typeface="Calibri" pitchFamily="34" charset="0"/>
              </a:rPr>
              <a:t>benefits</a:t>
            </a:r>
            <a:r>
              <a:rPr lang="en-US" dirty="0" smtClean="0">
                <a:latin typeface="Calibri" pitchFamily="34" charset="0"/>
              </a:rPr>
              <a:t>,</a:t>
            </a:r>
          </a:p>
          <a:p>
            <a:pPr lvl="1"/>
            <a:r>
              <a:rPr lang="en-US" dirty="0" smtClean="0">
                <a:latin typeface="Calibri" pitchFamily="34" charset="0"/>
              </a:rPr>
              <a:t>basic </a:t>
            </a:r>
            <a:r>
              <a:rPr lang="en-US" dirty="0">
                <a:latin typeface="Calibri" pitchFamily="34" charset="0"/>
              </a:rPr>
              <a:t>provider </a:t>
            </a:r>
            <a:r>
              <a:rPr lang="en-US" dirty="0" smtClean="0">
                <a:latin typeface="Calibri" pitchFamily="34" charset="0"/>
              </a:rPr>
              <a:t>payment mechanisms.</a:t>
            </a:r>
            <a:endParaRPr lang="en-US" dirty="0">
              <a:latin typeface="Calibri" pitchFamily="34" charset="0"/>
            </a:endParaRPr>
          </a:p>
          <a:p>
            <a:endParaRPr lang="en-US" sz="3200" dirty="0" smtClean="0">
              <a:latin typeface="Calibri" pitchFamily="34" charset="0"/>
            </a:endParaRPr>
          </a:p>
          <a:p>
            <a:r>
              <a:rPr lang="en-US" sz="3200" dirty="0" smtClean="0">
                <a:latin typeface="Calibri" pitchFamily="34" charset="0"/>
              </a:rPr>
              <a:t>Actuarial </a:t>
            </a:r>
            <a:r>
              <a:rPr lang="en-US" sz="3200" dirty="0">
                <a:latin typeface="Calibri" pitchFamily="34" charset="0"/>
              </a:rPr>
              <a:t>study </a:t>
            </a:r>
            <a:endParaRPr lang="en-US" sz="3200" dirty="0" smtClean="0">
              <a:latin typeface="Calibri" pitchFamily="34" charset="0"/>
            </a:endParaRPr>
          </a:p>
          <a:p>
            <a:endParaRPr lang="en-US" sz="3200" dirty="0" smtClean="0">
              <a:latin typeface="Calibri" pitchFamily="34" charset="0"/>
            </a:endParaRPr>
          </a:p>
          <a:p>
            <a:r>
              <a:rPr lang="en-US" sz="3200" dirty="0" smtClean="0">
                <a:latin typeface="Calibri" pitchFamily="34" charset="0"/>
              </a:rPr>
              <a:t>Design and financial study on comprehensive maternal protection (incl. health) package for </a:t>
            </a:r>
            <a:r>
              <a:rPr lang="en-US" sz="3200" kern="1600" dirty="0"/>
              <a:t>MCDMCH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156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Systems building and quality assurance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/>
              <a:t>Concept note for key stakeholders</a:t>
            </a:r>
          </a:p>
          <a:p>
            <a:pPr lvl="1"/>
            <a:r>
              <a:rPr lang="en-US" dirty="0" smtClean="0"/>
              <a:t>Accreditation</a:t>
            </a:r>
            <a:r>
              <a:rPr lang="en-US" dirty="0"/>
              <a:t>, </a:t>
            </a:r>
          </a:p>
          <a:p>
            <a:pPr lvl="1"/>
            <a:r>
              <a:rPr lang="en-US" dirty="0"/>
              <a:t>performance based purchasing and </a:t>
            </a:r>
          </a:p>
          <a:p>
            <a:pPr lvl="1"/>
            <a:r>
              <a:rPr lang="en-US" dirty="0"/>
              <a:t>use of revenue at provider level.</a:t>
            </a:r>
          </a:p>
          <a:p>
            <a:endParaRPr lang="en-US" dirty="0" smtClean="0"/>
          </a:p>
          <a:p>
            <a:r>
              <a:rPr lang="en-US" dirty="0" smtClean="0"/>
              <a:t>Development </a:t>
            </a:r>
            <a:r>
              <a:rPr lang="en-US" dirty="0"/>
              <a:t>of </a:t>
            </a:r>
            <a:r>
              <a:rPr lang="en-US" dirty="0" smtClean="0"/>
              <a:t>workshops on those key themes</a:t>
            </a:r>
            <a:endParaRPr lang="en-GB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0638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Calibri" pitchFamily="34" charset="0"/>
              </a:rPr>
              <a:t>IMMEDIATE NEXT STEPS</a:t>
            </a:r>
            <a:endParaRPr lang="en-US" sz="4000" dirty="0">
              <a:latin typeface="Calibri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200" dirty="0" smtClean="0">
                <a:latin typeface="Calibri" pitchFamily="34" charset="0"/>
              </a:rPr>
              <a:t>Get the Social Protection Bill enacted.</a:t>
            </a:r>
          </a:p>
          <a:p>
            <a:pPr>
              <a:buNone/>
            </a:pPr>
            <a:endParaRPr lang="en-US" sz="2200" dirty="0" smtClean="0">
              <a:latin typeface="Calibri" pitchFamily="34" charset="0"/>
            </a:endParaRPr>
          </a:p>
          <a:p>
            <a:r>
              <a:rPr lang="en-US" sz="2200" dirty="0" smtClean="0">
                <a:latin typeface="Calibri" pitchFamily="34" charset="0"/>
              </a:rPr>
              <a:t>Intensify efforts on advocacy and awareness raising on Social health protection.</a:t>
            </a:r>
          </a:p>
          <a:p>
            <a:pPr>
              <a:buNone/>
            </a:pPr>
            <a:endParaRPr lang="en-US" sz="2200" dirty="0" smtClean="0">
              <a:latin typeface="Calibri" pitchFamily="34" charset="0"/>
            </a:endParaRPr>
          </a:p>
          <a:p>
            <a:r>
              <a:rPr lang="en-US" sz="2200" dirty="0" smtClean="0">
                <a:latin typeface="Calibri" pitchFamily="34" charset="0"/>
              </a:rPr>
              <a:t>Further strengthen capacity of MoH and key stakeholders.</a:t>
            </a:r>
          </a:p>
          <a:p>
            <a:pPr>
              <a:buNone/>
            </a:pPr>
            <a:endParaRPr lang="en-US" sz="2200" dirty="0" smtClean="0">
              <a:latin typeface="Calibri" pitchFamily="34" charset="0"/>
            </a:endParaRPr>
          </a:p>
          <a:p>
            <a:r>
              <a:rPr lang="en-US" sz="2200" dirty="0" smtClean="0">
                <a:latin typeface="Calibri" pitchFamily="34" charset="0"/>
              </a:rPr>
              <a:t>Get additional technical and financial support for the preparation and the early implementation stage</a:t>
            </a:r>
          </a:p>
          <a:p>
            <a:endParaRPr lang="en-US" sz="2200" dirty="0" smtClean="0">
              <a:latin typeface="Calibri" pitchFamily="34" charset="0"/>
            </a:endParaRPr>
          </a:p>
          <a:p>
            <a:r>
              <a:rPr lang="en-US" sz="2200" dirty="0" smtClean="0">
                <a:latin typeface="Calibri" pitchFamily="34" charset="0"/>
              </a:rPr>
              <a:t>CP coordination: </a:t>
            </a:r>
          </a:p>
          <a:p>
            <a:pPr lvl="1"/>
            <a:r>
              <a:rPr lang="en-US" sz="1900" dirty="0" smtClean="0">
                <a:latin typeface="Calibri" pitchFamily="34" charset="0"/>
              </a:rPr>
              <a:t>Locally (Social Protection Coordination, UNICEF and DIFD, ILO leading SHP NSPP chapter);</a:t>
            </a:r>
          </a:p>
          <a:p>
            <a:pPr lvl="1"/>
            <a:r>
              <a:rPr lang="en-US" sz="1900" dirty="0" smtClean="0">
                <a:latin typeface="Calibri" pitchFamily="34" charset="0"/>
              </a:rPr>
              <a:t>What about P4H – in particular with Supply Side – WB and EU/UNICEF</a:t>
            </a:r>
          </a:p>
          <a:p>
            <a:endParaRPr lang="en-US" sz="22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édian">
  <a:themeElements>
    <a:clrScheme name="Origine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Mé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é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88</TotalTime>
  <Words>499</Words>
  <Application>Microsoft Office PowerPoint</Application>
  <PresentationFormat>On-screen Show (4:3)</PresentationFormat>
  <Paragraphs>88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Médian</vt:lpstr>
      <vt:lpstr>SOCIAL HEALTH PROTECTION coverage for all IN ZAMBIA  Design OF SHP Scheme and progress to date</vt:lpstr>
      <vt:lpstr>Coverage gap deficits</vt:lpstr>
      <vt:lpstr>ENVISAGED MODEL OF NATIONAL SOCIAL HEALTH INSURANCE COVERING ALL ZAMBIANS</vt:lpstr>
      <vt:lpstr>Progress on legal measures</vt:lpstr>
      <vt:lpstr>Progressive effective universal coverage</vt:lpstr>
      <vt:lpstr>Comprehensive benefits package</vt:lpstr>
      <vt:lpstr>Systems building and quality assurance</vt:lpstr>
      <vt:lpstr>IMMEDIATE NEXT STEPS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SociAL Health Insurance in zambia  Design features and progress to date</dc:title>
  <dc:creator>MARIELLE</dc:creator>
  <cp:lastModifiedBy>frotal</cp:lastModifiedBy>
  <cp:revision>16</cp:revision>
  <dcterms:created xsi:type="dcterms:W3CDTF">2015-01-30T06:46:16Z</dcterms:created>
  <dcterms:modified xsi:type="dcterms:W3CDTF">2015-02-02T02:15:48Z</dcterms:modified>
</cp:coreProperties>
</file>