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7" r:id="rId2"/>
    <p:sldId id="348" r:id="rId3"/>
    <p:sldId id="347" r:id="rId4"/>
    <p:sldId id="349" r:id="rId5"/>
    <p:sldId id="352" r:id="rId6"/>
    <p:sldId id="318" r:id="rId7"/>
    <p:sldId id="260" r:id="rId8"/>
    <p:sldId id="275" r:id="rId9"/>
    <p:sldId id="276" r:id="rId10"/>
    <p:sldId id="353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66" d="100"/>
          <a:sy n="66" d="100"/>
        </p:scale>
        <p:origin x="-1500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E55983D-2330-4ADC-B16D-261E6F7FAF41}" type="datetimeFigureOut">
              <a:rPr lang="en-US"/>
              <a:pPr>
                <a:defRPr/>
              </a:pPr>
              <a:t>2/2/2015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282A1D8-7409-4754-BD07-896440FE0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49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0412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225" fontAlgn="base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World Health Organization</a:t>
            </a:r>
          </a:p>
        </p:txBody>
      </p:sp>
      <p:sp>
        <p:nvSpPr>
          <p:cNvPr id="3584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225" fontAlgn="base">
              <a:spcBef>
                <a:spcPct val="0"/>
              </a:spcBef>
              <a:spcAft>
                <a:spcPct val="0"/>
              </a:spcAft>
            </a:pPr>
            <a:fld id="{CE5FF8F4-A7FD-44CA-BDD2-2BC1CBAC48E9}" type="datetime3">
              <a:rPr lang="en-US"/>
              <a:pPr defTabSz="911225" fontAlgn="base">
                <a:spcBef>
                  <a:spcPct val="0"/>
                </a:spcBef>
                <a:spcAft>
                  <a:spcPct val="0"/>
                </a:spcAft>
              </a:pPr>
              <a:t>2 February 2015</a:t>
            </a:fld>
            <a:endParaRPr lang="en-US"/>
          </a:p>
        </p:txBody>
      </p:sp>
      <p:sp>
        <p:nvSpPr>
          <p:cNvPr id="35846" name="Slide Number Placeholder 5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1225" fontAlgn="base">
              <a:spcBef>
                <a:spcPct val="0"/>
              </a:spcBef>
              <a:spcAft>
                <a:spcPct val="0"/>
              </a:spcAft>
            </a:pPr>
            <a:fld id="{8E25C76D-21B5-4869-ACDC-76117FDDBBA5}" type="slidenum">
              <a:rPr lang="en-US"/>
              <a:pPr defTabSz="911225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12653-DDF3-4C32-8CC7-BB8AAC050B0E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167C9-0ECB-4545-852C-788792A6E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38890-8DA6-4121-83AB-927886E538A5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3FC31-1C96-4694-9AC3-11486264DC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59FB3-70A6-40AA-A8FC-D2047383A8A1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0A9D2-F053-4720-9C9E-3E9DF01FF6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26E95-CC38-43FC-A9CC-88EA178667CA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BE101-43A3-4C36-A78F-64771E30C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235DE-EE1C-42E7-AABF-A57EE9CC15C1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5B59B-AC06-48F3-A355-FF351A4112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BF0C5-8591-4803-A20C-249DBC5F4236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FCFE-C0D1-4613-9EF4-1161855A5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63D68-8667-4B1B-B25C-51D6B0B37CEB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77B09-CA05-49E8-A674-F62106684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EEE8C-C096-4E54-8937-77CC894711F4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1405C-FE2B-4D5D-9659-49EB8F0DE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5335B-1D8A-4826-820B-CD4111AF2531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AAD9C-5F02-4F46-85E1-23A731EC6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78935-3E2D-422E-86B4-04AFF733329B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9B819-ED54-45D1-AEED-25AD5925C4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2437C-3133-4B31-AAA1-4003F051B80C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807F6-CB93-49D1-8661-895A21195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4BE14-BE7D-45A7-843B-BD03B3AF533B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D5807-145C-412A-867F-B2D7494C2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9E5346-56AB-45C8-A610-E15B889CF28E}" type="datetime1">
              <a:rPr lang="en-US" smtClean="0"/>
              <a:pPr>
                <a:defRPr/>
              </a:pPr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4244DE-3BD5-4CF0-ACB8-2D6E83887D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dirty="0"/>
              <a:t>Equity in WHO support to </a:t>
            </a:r>
            <a:r>
              <a:rPr lang="en-US" sz="3200" b="1" dirty="0" smtClean="0"/>
              <a:t>health financing strategy formulation 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Bayarsaikhan Dorjsuren, WHO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609600"/>
            <a:ext cx="6189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P4H Technical Coordination Group Meeting,</a:t>
            </a:r>
          </a:p>
          <a:p>
            <a:pPr algn="ctr"/>
            <a:r>
              <a:rPr lang="en-GB" sz="2400" dirty="0" smtClean="0"/>
              <a:t>02 February, Bangkok, Thailand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financing reform strategy formulation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839200" cy="3886200"/>
          </a:xfrm>
        </p:spPr>
        <p:txBody>
          <a:bodyPr/>
          <a:lstStyle/>
          <a:p>
            <a:r>
              <a:rPr lang="en-GB" dirty="0" smtClean="0"/>
              <a:t>What motivates countries to update or formulate health financing reform strategies?</a:t>
            </a:r>
          </a:p>
          <a:p>
            <a:r>
              <a:rPr lang="en-GB" dirty="0" smtClean="0"/>
              <a:t>How are health financing reform strategies updated/formulated?</a:t>
            </a:r>
          </a:p>
          <a:p>
            <a:r>
              <a:rPr lang="en-GB" dirty="0"/>
              <a:t>When and </a:t>
            </a:r>
            <a:r>
              <a:rPr lang="en-GB" dirty="0" smtClean="0"/>
              <a:t>how the </a:t>
            </a:r>
            <a:r>
              <a:rPr lang="en-GB" dirty="0"/>
              <a:t>equity focus comes in?</a:t>
            </a:r>
          </a:p>
          <a:p>
            <a:r>
              <a:rPr lang="en-US" dirty="0" smtClean="0"/>
              <a:t>How </a:t>
            </a:r>
            <a:r>
              <a:rPr lang="en-US" dirty="0"/>
              <a:t>is </a:t>
            </a:r>
            <a:r>
              <a:rPr lang="en-US" dirty="0" smtClean="0"/>
              <a:t>it accounted </a:t>
            </a:r>
            <a:r>
              <a:rPr lang="en-US" dirty="0"/>
              <a:t>for </a:t>
            </a:r>
            <a:r>
              <a:rPr lang="en-US" dirty="0" smtClean="0"/>
              <a:t>WHO support to health financing strategy formulation?</a:t>
            </a:r>
            <a:r>
              <a:rPr lang="en-GB" dirty="0"/>
              <a:t>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3FC31-1C96-4694-9AC3-11486264DC1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2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3" y="0"/>
            <a:ext cx="8915400" cy="1143000"/>
          </a:xfrm>
        </p:spPr>
        <p:txBody>
          <a:bodyPr/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motivates to formulate HFR strategies?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686800" cy="5029200"/>
          </a:xfrm>
        </p:spPr>
        <p:txBody>
          <a:bodyPr/>
          <a:lstStyle/>
          <a:p>
            <a:r>
              <a:rPr lang="en-GB" sz="2400" dirty="0" smtClean="0"/>
              <a:t>People (health professionals and consumers) often see health financing as a cause for any problem associated with health service delivery and health system. 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Discussions, critics, ideas and proposals are mainly led by those who have the “opportunities” to speak, lobby and influence.</a:t>
            </a:r>
            <a:r>
              <a:rPr lang="en-GB" sz="2400" dirty="0"/>
              <a:t> </a:t>
            </a:r>
            <a:r>
              <a:rPr lang="en-GB" sz="2400" dirty="0" smtClean="0"/>
              <a:t>The voice </a:t>
            </a:r>
            <a:r>
              <a:rPr lang="en-GB" sz="2400" dirty="0"/>
              <a:t>of those who are suffering most are not always heard</a:t>
            </a:r>
            <a:r>
              <a:rPr lang="en-GB" sz="2400" dirty="0" smtClean="0"/>
              <a:t>.</a:t>
            </a:r>
          </a:p>
          <a:p>
            <a:endParaRPr lang="en-GB" sz="2400" dirty="0" smtClean="0"/>
          </a:p>
          <a:p>
            <a:r>
              <a:rPr lang="en-GB" sz="2400" dirty="0"/>
              <a:t>Views vary from one to another</a:t>
            </a:r>
            <a:r>
              <a:rPr lang="en-GB" sz="2400" dirty="0" smtClean="0"/>
              <a:t>. </a:t>
            </a:r>
            <a:r>
              <a:rPr lang="en-GB" sz="2400" dirty="0"/>
              <a:t>P</a:t>
            </a:r>
            <a:r>
              <a:rPr lang="en-GB" sz="2400" dirty="0" smtClean="0"/>
              <a:t>artners are usually invited and involved. </a:t>
            </a:r>
          </a:p>
          <a:p>
            <a:endParaRPr lang="en-GB" sz="2400" dirty="0" smtClean="0"/>
          </a:p>
          <a:p>
            <a:r>
              <a:rPr lang="en-GB" sz="2400" dirty="0" smtClean="0"/>
              <a:t>Health financing becomes a political issue and there is </a:t>
            </a:r>
            <a:r>
              <a:rPr lang="en-GB" sz="2400" u="sng" dirty="0" smtClean="0"/>
              <a:t>political motivation and involvement.      </a:t>
            </a:r>
            <a:endParaRPr lang="en-GB" sz="24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3FC31-1C96-4694-9AC3-11486264DC1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4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3" y="0"/>
            <a:ext cx="8915400" cy="1143000"/>
          </a:xfrm>
        </p:spPr>
        <p:txBody>
          <a:bodyPr/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health financing reform strategies formulated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686800" cy="5486400"/>
          </a:xfrm>
        </p:spPr>
        <p:txBody>
          <a:bodyPr/>
          <a:lstStyle/>
          <a:p>
            <a:pPr marL="457200" indent="-457200">
              <a:buAutoNum type="alphaLcParenR"/>
            </a:pPr>
            <a:r>
              <a:rPr lang="en-GB" sz="2400" i="1" dirty="0" smtClean="0"/>
              <a:t>Development process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Different forms (inter-sector working group, steering committee, task-force led by one agency e.g. </a:t>
            </a:r>
            <a:r>
              <a:rPr lang="en-GB" sz="2400" dirty="0" err="1" smtClean="0"/>
              <a:t>MoH</a:t>
            </a:r>
            <a:r>
              <a:rPr lang="en-GB" sz="2400" dirty="0" smtClean="0"/>
              <a:t>). </a:t>
            </a:r>
          </a:p>
          <a:p>
            <a:r>
              <a:rPr lang="en-GB" sz="2400" dirty="0" smtClean="0"/>
              <a:t>Action plans that include major activities including some analytical work, consultations, reforms options, drafting etc. </a:t>
            </a:r>
          </a:p>
          <a:p>
            <a:r>
              <a:rPr lang="en-GB" sz="2400" dirty="0" smtClean="0"/>
              <a:t>Successes depend on the of political motivation, involvement and leadership. But there is a limited timeframe for political involvement and support. </a:t>
            </a:r>
            <a:r>
              <a:rPr lang="en-GB" sz="2400" u="sng" dirty="0" smtClean="0"/>
              <a:t>A window of opportunity.   </a:t>
            </a:r>
          </a:p>
          <a:p>
            <a:pPr marL="0" indent="0">
              <a:buNone/>
            </a:pPr>
            <a:r>
              <a:rPr lang="en-GB" sz="2400" dirty="0" smtClean="0"/>
              <a:t>b) Strategy c</a:t>
            </a:r>
            <a:r>
              <a:rPr lang="en-GB" sz="2400" i="1" dirty="0" smtClean="0"/>
              <a:t>ontent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Local technical capacity is critical. </a:t>
            </a:r>
            <a:r>
              <a:rPr lang="en-GB" sz="2400" dirty="0" err="1" smtClean="0"/>
              <a:t>MoH</a:t>
            </a:r>
            <a:r>
              <a:rPr lang="en-GB" sz="2400" dirty="0" smtClean="0"/>
              <a:t> capacity is usually weak and no effective collaboration practice with other Ministries.</a:t>
            </a:r>
          </a:p>
          <a:p>
            <a:r>
              <a:rPr lang="en-GB" sz="2400" dirty="0" smtClean="0"/>
              <a:t>International agencies and development partners play an important role.  </a:t>
            </a:r>
            <a:r>
              <a:rPr lang="en-GB" sz="2400" u="sng" dirty="0" smtClean="0"/>
              <a:t>Effective partnership is needed</a:t>
            </a:r>
            <a:r>
              <a:rPr lang="en-GB" sz="2400" dirty="0" smtClean="0"/>
              <a:t>.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3FC31-1C96-4694-9AC3-11486264DC1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4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3" y="0"/>
            <a:ext cx="8915400" cy="1143000"/>
          </a:xfrm>
        </p:spPr>
        <p:txBody>
          <a:bodyPr/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and where the equity focus comes in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686800" cy="5486400"/>
          </a:xfrm>
        </p:spPr>
        <p:txBody>
          <a:bodyPr/>
          <a:lstStyle/>
          <a:p>
            <a:r>
              <a:rPr lang="en-GB" sz="2400" dirty="0" smtClean="0"/>
              <a:t>Equity can be a central issue in formulation of health financing strategies, but often it does not come first.</a:t>
            </a:r>
          </a:p>
          <a:p>
            <a:pPr marL="0" indent="0">
              <a:buNone/>
            </a:pPr>
            <a:r>
              <a:rPr lang="en-GB" sz="2400" dirty="0" smtClean="0"/>
              <a:t>e.g. thoughts to establish separate institutions authorised for revenue collection, health service administration, pooling and purchasing organizations are initially dominated in many countries.    </a:t>
            </a:r>
          </a:p>
          <a:p>
            <a:r>
              <a:rPr lang="en-GB" sz="2400" dirty="0" smtClean="0"/>
              <a:t>Health financing situation analysis, evidence based information, </a:t>
            </a:r>
            <a:r>
              <a:rPr lang="en-GB" sz="2400" dirty="0" smtClean="0"/>
              <a:t>discussions, debates and capacity building activities </a:t>
            </a:r>
            <a:r>
              <a:rPr lang="en-GB" sz="2400" dirty="0" smtClean="0"/>
              <a:t>are helpful to understand major elements and policy focuses such as equity.</a:t>
            </a:r>
          </a:p>
          <a:p>
            <a:r>
              <a:rPr lang="en-GB" sz="2400" dirty="0" smtClean="0"/>
              <a:t>Societal view, traditions and practices of common principles such as equity, fairness, solidarity are also important. Equity can be interpreted differently.</a:t>
            </a:r>
          </a:p>
          <a:p>
            <a:pPr marL="0" indent="0">
              <a:buNone/>
            </a:pPr>
            <a:r>
              <a:rPr lang="en-GB" sz="2400" dirty="0" smtClean="0"/>
              <a:t>e.g. </a:t>
            </a:r>
            <a:r>
              <a:rPr lang="en-GB" sz="2400" dirty="0"/>
              <a:t>Is it fair for health minded people to bear financial burden of smokers or alcohol users? </a:t>
            </a:r>
            <a:r>
              <a:rPr lang="en-GB" sz="2400" dirty="0" smtClean="0"/>
              <a:t>Everybody </a:t>
            </a:r>
            <a:r>
              <a:rPr lang="en-GB" sz="2400" dirty="0"/>
              <a:t>should be responsible for own health and cost </a:t>
            </a:r>
            <a:r>
              <a:rPr lang="en-GB" sz="2400" dirty="0" smtClean="0"/>
              <a:t>for </a:t>
            </a:r>
            <a:r>
              <a:rPr lang="en-GB" sz="2400" dirty="0"/>
              <a:t>their unhealthy </a:t>
            </a:r>
            <a:r>
              <a:rPr lang="en-GB" sz="2400" dirty="0" smtClean="0"/>
              <a:t>behaviour and lifestyle. </a:t>
            </a:r>
          </a:p>
          <a:p>
            <a:endParaRPr lang="en-GB" sz="2400" dirty="0" smtClean="0"/>
          </a:p>
          <a:p>
            <a:endParaRPr lang="en-GB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3FC31-1C96-4694-9AC3-11486264DC1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5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07950" y="152400"/>
            <a:ext cx="8856663" cy="990600"/>
          </a:xfrm>
        </p:spPr>
        <p:txBody>
          <a:bodyPr/>
          <a:lstStyle/>
          <a:p>
            <a:r>
              <a:rPr lang="en-US" sz="2800" b="1" dirty="0"/>
              <a:t>How is equity accounted for WHO support to health financing strategy formulation?</a:t>
            </a:r>
            <a:endParaRPr lang="en-GB" sz="28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562600"/>
          </a:xfrm>
        </p:spPr>
        <p:txBody>
          <a:bodyPr rtlCol="0">
            <a:normAutofit lnSpcReduction="10000"/>
          </a:bodyPr>
          <a:lstStyle/>
          <a:p>
            <a:pPr marL="0" lvl="1" indent="0" fontAlgn="auto">
              <a:spcAft>
                <a:spcPts val="0"/>
              </a:spcAft>
              <a:buNone/>
              <a:defRPr/>
            </a:pPr>
            <a:r>
              <a:rPr lang="en-US" b="1" dirty="0" smtClean="0"/>
              <a:t>Equity: </a:t>
            </a:r>
            <a:r>
              <a:rPr lang="en-US" dirty="0" smtClean="0"/>
              <a:t>Who </a:t>
            </a:r>
            <a:r>
              <a:rPr lang="en-US" dirty="0"/>
              <a:t>accesses and receives what from the system?</a:t>
            </a:r>
            <a:endParaRPr lang="en-GB" sz="2800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sz="2800" i="1" dirty="0" smtClean="0"/>
              <a:t>Coverage</a:t>
            </a:r>
            <a:r>
              <a:rPr lang="en-GB" sz="2800" i="1" dirty="0" smtClean="0"/>
              <a:t>: </a:t>
            </a:r>
            <a:r>
              <a:rPr lang="en-GB" sz="2800" dirty="0" smtClean="0"/>
              <a:t>All population /citizen</a:t>
            </a:r>
            <a:r>
              <a:rPr lang="en-GB" sz="2800" i="1" dirty="0" smtClean="0"/>
              <a:t>. </a:t>
            </a:r>
            <a:endParaRPr lang="en-US" sz="2800" i="1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sz="2800" i="1" dirty="0" smtClean="0"/>
              <a:t>Benefit entitlement:</a:t>
            </a:r>
            <a:r>
              <a:rPr lang="en-US" sz="2800" dirty="0" smtClean="0"/>
              <a:t> Level of political statement, declaration, </a:t>
            </a:r>
            <a:r>
              <a:rPr lang="en-US" sz="2800" dirty="0"/>
              <a:t>p</a:t>
            </a:r>
            <a:r>
              <a:rPr lang="en-US" sz="2800" dirty="0" smtClean="0"/>
              <a:t>romises and implementation.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i="1" dirty="0" smtClean="0"/>
              <a:t>Contribution payment: </a:t>
            </a:r>
            <a:r>
              <a:rPr lang="en-US" sz="2800" dirty="0" smtClean="0"/>
              <a:t>Who pays what into the system, fairness and distribution </a:t>
            </a:r>
            <a:r>
              <a:rPr lang="en-US" sz="2800" dirty="0"/>
              <a:t>of </a:t>
            </a:r>
            <a:r>
              <a:rPr lang="en-US" sz="2800" dirty="0" smtClean="0"/>
              <a:t>health payments.</a:t>
            </a:r>
            <a:endParaRPr lang="en-US" sz="2800" i="1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sz="2800" i="1" dirty="0" smtClean="0"/>
              <a:t>Access to health services: </a:t>
            </a:r>
            <a:r>
              <a:rPr lang="en-US" sz="2800" dirty="0"/>
              <a:t>Lack of financial </a:t>
            </a:r>
            <a:r>
              <a:rPr lang="en-US" sz="2800" dirty="0" smtClean="0"/>
              <a:t>resources. Financial barrier for those who need.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i="1" dirty="0" smtClean="0"/>
              <a:t>Use </a:t>
            </a:r>
            <a:r>
              <a:rPr lang="en-US" sz="2800" i="1" dirty="0"/>
              <a:t>of health services: </a:t>
            </a:r>
            <a:r>
              <a:rPr lang="en-US" sz="2800" dirty="0" smtClean="0"/>
              <a:t>Financial burden. Allocation </a:t>
            </a:r>
            <a:r>
              <a:rPr lang="en-US" sz="2800" dirty="0"/>
              <a:t>of resources according to health needs. </a:t>
            </a: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sz="2800" i="1" dirty="0" smtClean="0"/>
              <a:t>Health outcome:</a:t>
            </a:r>
            <a:r>
              <a:rPr lang="en-US" sz="2800" dirty="0" smtClean="0"/>
              <a:t> Different income groups, geographical locations and demographic characteristics.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3FC31-1C96-4694-9AC3-11486264DC1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81124"/>
            <a:ext cx="4314825" cy="4714875"/>
          </a:xfrm>
          <a:ln w="9525"/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UHC </a:t>
            </a:r>
            <a:r>
              <a:rPr lang="en-US" dirty="0" smtClean="0"/>
              <a:t>is about objectives /what to achieve.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Health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Quality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Financial  protection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 </a:t>
            </a:r>
            <a:r>
              <a:rPr lang="en-US" sz="2800" b="1" dirty="0" smtClean="0"/>
              <a:t>Equity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Efficiency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Transparency and accountability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419600" y="1371600"/>
            <a:ext cx="4419600" cy="472440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HFS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about actions/ reforms </a:t>
            </a:r>
            <a:r>
              <a:rPr lang="en-US" dirty="0"/>
              <a:t>to </a:t>
            </a:r>
            <a:r>
              <a:rPr lang="en-US" dirty="0" smtClean="0"/>
              <a:t>move towards.</a:t>
            </a:r>
            <a:endParaRPr lang="en-US" dirty="0"/>
          </a:p>
          <a:p>
            <a:pPr marL="627063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Revenue sources</a:t>
            </a:r>
          </a:p>
          <a:p>
            <a:pPr marL="627063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Contribution mechanisms</a:t>
            </a:r>
          </a:p>
          <a:p>
            <a:pPr marL="627063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Pooling funds</a:t>
            </a:r>
          </a:p>
          <a:p>
            <a:pPr marL="627063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Purchasing of health services</a:t>
            </a:r>
          </a:p>
          <a:p>
            <a:pPr marL="627063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Payment methods</a:t>
            </a:r>
          </a:p>
          <a:p>
            <a:pPr marL="627063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Benefits design, rationing</a:t>
            </a:r>
          </a:p>
          <a:p>
            <a:pPr marL="627063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dirty="0" smtClean="0"/>
              <a:t>Governance.</a:t>
            </a:r>
          </a:p>
          <a:p>
            <a:pPr marL="627063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1719D6-72BD-40A4-B659-47743FAA2E83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How is equity accounted for WHO support to health financing strategy formulation</a:t>
            </a:r>
            <a:r>
              <a:rPr lang="en-US" sz="3200" b="1" dirty="0" smtClean="0">
                <a:solidFill>
                  <a:schemeClr val="bg1">
                    <a:lumMod val="65000"/>
                  </a:schemeClr>
                </a:solidFill>
              </a:rPr>
              <a:t>?</a:t>
            </a:r>
            <a:endParaRPr lang="en-GB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1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Equity alignment &amp; actions towards UHC </a:t>
            </a:r>
          </a:p>
        </p:txBody>
      </p:sp>
      <p:graphicFrame>
        <p:nvGraphicFramePr>
          <p:cNvPr id="8311" name="Group 1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843727"/>
              </p:ext>
            </p:extLst>
          </p:nvPr>
        </p:nvGraphicFramePr>
        <p:xfrm>
          <a:off x="152400" y="839753"/>
          <a:ext cx="8839200" cy="5990513"/>
        </p:xfrm>
        <a:graphic>
          <a:graphicData uri="http://schemas.openxmlformats.org/drawingml/2006/table">
            <a:tbl>
              <a:tblPr/>
              <a:tblGrid>
                <a:gridCol w="1767840"/>
                <a:gridCol w="2651760"/>
                <a:gridCol w="4419600"/>
              </a:tblGrid>
              <a:tr h="812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Function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Alignment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HF Action (equity and efficiency)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76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generation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Government spending, fiscal space, benefit package.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Prepayment and pooling, progressive tax and contribution, essential and quality health services accessible for all, financial risk protection.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55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Pooling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Service delivery, integration.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 and risk pooling, de-fragmentation of pools, use of health care by the poor.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3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Benefit package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Revenue, purchasing.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Regulation, clarity, conditions for access, subsidies, co-payment and equity, continuous review and adjustment.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6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Purchasing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Benefit package, provider payment methods (P4R).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Resource allocation according to health needs, location, contracting, payment system redesign.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BFC7DF-55BD-4568-9FC2-47B102451F5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3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3000" dirty="0" smtClean="0"/>
              <a:t>Participate in technical consultations, work with assigned technical team</a:t>
            </a:r>
            <a:r>
              <a:rPr lang="en-GB" sz="3000" dirty="0" smtClean="0"/>
              <a:t>/</a:t>
            </a:r>
            <a:r>
              <a:rPr lang="en-US" sz="3000" dirty="0" smtClean="0"/>
              <a:t>working group e.g.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ndertake situation analysis,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share knowledge,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 strategy 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options,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discuss a strategy framework,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draft a strategy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acilitate discussions and approval.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3000" dirty="0" smtClean="0"/>
              <a:t>WHO capacity is limited.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bg1">
                    <a:lumMod val="50000"/>
                  </a:schemeClr>
                </a:solidFill>
              </a:rPr>
              <a:t>Need to work as one organization across all 3 levels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bg1">
                    <a:lumMod val="50000"/>
                  </a:schemeClr>
                </a:solidFill>
              </a:rPr>
              <a:t>Develop effective partnerships.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F505B9-E0E6-4079-B356-6A212590A881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How is equity accounted for WHO support to health financing strategy formulation?</a:t>
            </a:r>
            <a:endParaRPr lang="en-GB" sz="2800" b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GB" b="1" dirty="0" smtClean="0"/>
              <a:t>Thank you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3FC31-1C96-4694-9AC3-11486264DC1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3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2959</TotalTime>
  <Words>812</Words>
  <Application>Microsoft Office PowerPoint</Application>
  <PresentationFormat>On-screen Show (4:3)</PresentationFormat>
  <Paragraphs>96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Equity in WHO support to health financing strategy formulation </vt:lpstr>
      <vt:lpstr>Health financing reform strategy formulation</vt:lpstr>
      <vt:lpstr>What motivates to formulate HFR strategies?</vt:lpstr>
      <vt:lpstr>How are health financing reform strategies formulated?</vt:lpstr>
      <vt:lpstr>When and where the equity focus comes in?</vt:lpstr>
      <vt:lpstr>How is equity accounted for WHO support to health financing strategy formulation?</vt:lpstr>
      <vt:lpstr>How is equity accounted for WHO support to health financing strategy formulation?</vt:lpstr>
      <vt:lpstr>Equity alignment &amp; actions towards UHC </vt:lpstr>
      <vt:lpstr>How is equity accounted for WHO support to health financing strategy formulation?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Financing Strategy Development  for UHC in Botswana</dc:title>
  <dc:creator>owner</dc:creator>
  <cp:lastModifiedBy>BAYARSAIKHAN, Dorjsuren</cp:lastModifiedBy>
  <cp:revision>139</cp:revision>
  <dcterms:created xsi:type="dcterms:W3CDTF">2014-02-15T09:31:43Z</dcterms:created>
  <dcterms:modified xsi:type="dcterms:W3CDTF">2015-02-02T03:51:31Z</dcterms:modified>
</cp:coreProperties>
</file>