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0" r:id="rId3"/>
    <p:sldId id="272" r:id="rId4"/>
    <p:sldId id="273" r:id="rId5"/>
    <p:sldId id="275" r:id="rId6"/>
    <p:sldId id="278" r:id="rId7"/>
    <p:sldId id="286" r:id="rId8"/>
    <p:sldId id="302" r:id="rId9"/>
    <p:sldId id="279" r:id="rId10"/>
    <p:sldId id="301" r:id="rId11"/>
    <p:sldId id="262" r:id="rId12"/>
    <p:sldId id="257" r:id="rId13"/>
    <p:sldId id="298" r:id="rId14"/>
    <p:sldId id="300" r:id="rId15"/>
    <p:sldId id="288" r:id="rId16"/>
    <p:sldId id="291" r:id="rId17"/>
    <p:sldId id="292" r:id="rId18"/>
    <p:sldId id="303" r:id="rId19"/>
    <p:sldId id="280" r:id="rId20"/>
    <p:sldId id="294" r:id="rId21"/>
    <p:sldId id="295" r:id="rId22"/>
    <p:sldId id="299" r:id="rId23"/>
    <p:sldId id="29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890" autoAdjust="0"/>
    <p:restoredTop sz="94464" autoAdjust="0"/>
  </p:normalViewPr>
  <p:slideViewPr>
    <p:cSldViewPr>
      <p:cViewPr varScale="1">
        <p:scale>
          <a:sx n="80" d="100"/>
          <a:sy n="80" d="100"/>
        </p:scale>
        <p:origin x="-701"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B60008-36C0-4DB7-8BCA-74D03F94AC67}" type="datetimeFigureOut">
              <a:rPr lang="en-GB" smtClean="0"/>
              <a:t>02/02/2015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109F51-A4DC-480A-B3DD-18D17907FFC0}" type="slidenum">
              <a:rPr lang="en-GB" smtClean="0"/>
              <a:t>‹#›</a:t>
            </a:fld>
            <a:endParaRPr lang="en-GB"/>
          </a:p>
        </p:txBody>
      </p:sp>
    </p:spTree>
    <p:extLst>
      <p:ext uri="{BB962C8B-B14F-4D97-AF65-F5344CB8AC3E}">
        <p14:creationId xmlns:p14="http://schemas.microsoft.com/office/powerpoint/2010/main" val="3626754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9863" indent="-169863">
              <a:buFontTx/>
              <a:buChar char="•"/>
            </a:pPr>
            <a:r>
              <a:rPr lang="en-US" smtClean="0">
                <a:cs typeface="Cordia New" pitchFamily="34" charset="-34"/>
              </a:rPr>
              <a:t>What are the results?</a:t>
            </a:r>
          </a:p>
          <a:p>
            <a:pPr marL="169863" indent="-169863">
              <a:buFontTx/>
              <a:buChar char="•"/>
            </a:pPr>
            <a:r>
              <a:rPr lang="en-US" smtClean="0">
                <a:cs typeface="Cordia New" pitchFamily="34" charset="-34"/>
              </a:rPr>
              <a:t>Implementation is still recent starting mainly 2-3 years ago.</a:t>
            </a:r>
          </a:p>
          <a:p>
            <a:pPr marL="169863" indent="-169863">
              <a:buFontTx/>
              <a:buChar char="•"/>
            </a:pPr>
            <a:r>
              <a:rPr lang="en-US" smtClean="0">
                <a:cs typeface="Cordia New" pitchFamily="34" charset="-34"/>
              </a:rPr>
              <a:t>By providing free services, one can observe an increase of delivery in facility from 10 to 30% </a:t>
            </a:r>
          </a:p>
          <a:p>
            <a:pPr marL="169863" indent="-169863">
              <a:buFontTx/>
              <a:buChar char="•"/>
            </a:pPr>
            <a:r>
              <a:rPr lang="en-US" smtClean="0">
                <a:cs typeface="Cordia New" pitchFamily="34" charset="-34"/>
              </a:rPr>
              <a:t>However, the increase is much less automatic than for the curative services. Indeed, the graph showed that by providing free curative services (OPD, IPD, Surgery for the poor), utilization directly increased sharply.</a:t>
            </a:r>
          </a:p>
          <a:p>
            <a:pPr marL="169863" indent="-169863" eaLnBrk="1" hangingPunct="1">
              <a:spcBef>
                <a:spcPct val="0"/>
              </a:spcBef>
              <a:buFontTx/>
              <a:buChar char="•"/>
            </a:pPr>
            <a:r>
              <a:rPr lang="en-US" smtClean="0">
                <a:cs typeface="Cordia New" pitchFamily="34" charset="-34"/>
              </a:rPr>
              <a:t>For delivery, money is not the main barrier. Supply factors are more important (presence of midwife, trust, ethnics,..)</a:t>
            </a:r>
          </a:p>
          <a:p>
            <a:pPr marL="169863" indent="-169863" eaLnBrk="1" hangingPunct="1">
              <a:spcBef>
                <a:spcPct val="0"/>
              </a:spcBef>
              <a:buFontTx/>
              <a:buChar char="•"/>
            </a:pPr>
            <a:r>
              <a:rPr lang="en-US" smtClean="0">
                <a:cs typeface="Cordia New" pitchFamily="34" charset="-34"/>
              </a:rPr>
              <a:t>SRC/LRC had to focus on the promotion, the proximity contact with women to see utilization increase (as shown on the first graph)</a:t>
            </a:r>
          </a:p>
          <a:p>
            <a:pPr marL="169863" indent="-169863" eaLnBrk="1" hangingPunct="1">
              <a:spcBef>
                <a:spcPct val="0"/>
              </a:spcBef>
              <a:buFontTx/>
              <a:buChar char="•"/>
            </a:pPr>
            <a:r>
              <a:rPr lang="en-US" smtClean="0">
                <a:cs typeface="Cordia New" pitchFamily="34" charset="-34"/>
              </a:rPr>
              <a:t>Free Maternity for all is not always the panacea and shows unequal results between the rich and the poor. Here you see that the non-poor deliver 4x more in facilities than the poor.</a:t>
            </a:r>
          </a:p>
          <a:p>
            <a:pPr marL="169863" indent="-169863" eaLnBrk="1" hangingPunct="1">
              <a:spcBef>
                <a:spcPct val="0"/>
              </a:spcBef>
              <a:buFontTx/>
              <a:buChar char="•"/>
            </a:pPr>
            <a:endParaRPr lang="en-US" smtClean="0">
              <a:cs typeface="Cordia New" pitchFamily="34" charset="-34"/>
            </a:endParaRPr>
          </a:p>
          <a:p>
            <a:pPr marL="169863" indent="-169863">
              <a:buFontTx/>
              <a:buChar char="•"/>
            </a:pPr>
            <a:endParaRPr lang="en-GB" smtClean="0">
              <a:cs typeface="Cordia New" pitchFamily="34" charset="-34"/>
            </a:endParaRPr>
          </a:p>
        </p:txBody>
      </p:sp>
      <p:sp>
        <p:nvSpPr>
          <p:cNvPr id="184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29" indent="-285742" eaLnBrk="0" hangingPunct="0">
              <a:defRPr>
                <a:solidFill>
                  <a:schemeClr val="tx1"/>
                </a:solidFill>
                <a:latin typeface="Arial" pitchFamily="34" charset="0"/>
              </a:defRPr>
            </a:lvl2pPr>
            <a:lvl3pPr marL="1142968" indent="-228593" eaLnBrk="0" hangingPunct="0">
              <a:defRPr>
                <a:solidFill>
                  <a:schemeClr val="tx1"/>
                </a:solidFill>
                <a:latin typeface="Arial" pitchFamily="34" charset="0"/>
              </a:defRPr>
            </a:lvl3pPr>
            <a:lvl4pPr marL="1600155" indent="-228593" eaLnBrk="0" hangingPunct="0">
              <a:defRPr>
                <a:solidFill>
                  <a:schemeClr val="tx1"/>
                </a:solidFill>
                <a:latin typeface="Arial" pitchFamily="34" charset="0"/>
              </a:defRPr>
            </a:lvl4pPr>
            <a:lvl5pPr marL="2057342" indent="-228593" eaLnBrk="0" hangingPunct="0">
              <a:defRPr>
                <a:solidFill>
                  <a:schemeClr val="tx1"/>
                </a:solidFill>
                <a:latin typeface="Arial" pitchFamily="34" charset="0"/>
              </a:defRPr>
            </a:lvl5pPr>
            <a:lvl6pPr marL="2514530" indent="-228593" eaLnBrk="0" fontAlgn="base" hangingPunct="0">
              <a:spcBef>
                <a:spcPct val="0"/>
              </a:spcBef>
              <a:spcAft>
                <a:spcPct val="0"/>
              </a:spcAft>
              <a:defRPr>
                <a:solidFill>
                  <a:schemeClr val="tx1"/>
                </a:solidFill>
                <a:latin typeface="Arial" pitchFamily="34" charset="0"/>
              </a:defRPr>
            </a:lvl6pPr>
            <a:lvl7pPr marL="2971716" indent="-228593" eaLnBrk="0" fontAlgn="base" hangingPunct="0">
              <a:spcBef>
                <a:spcPct val="0"/>
              </a:spcBef>
              <a:spcAft>
                <a:spcPct val="0"/>
              </a:spcAft>
              <a:defRPr>
                <a:solidFill>
                  <a:schemeClr val="tx1"/>
                </a:solidFill>
                <a:latin typeface="Arial" pitchFamily="34" charset="0"/>
              </a:defRPr>
            </a:lvl7pPr>
            <a:lvl8pPr marL="3428903" indent="-228593" eaLnBrk="0" fontAlgn="base" hangingPunct="0">
              <a:spcBef>
                <a:spcPct val="0"/>
              </a:spcBef>
              <a:spcAft>
                <a:spcPct val="0"/>
              </a:spcAft>
              <a:defRPr>
                <a:solidFill>
                  <a:schemeClr val="tx1"/>
                </a:solidFill>
                <a:latin typeface="Arial" pitchFamily="34" charset="0"/>
              </a:defRPr>
            </a:lvl8pPr>
            <a:lvl9pPr marL="3886091" indent="-228593" eaLnBrk="0" fontAlgn="base" hangingPunct="0">
              <a:spcBef>
                <a:spcPct val="0"/>
              </a:spcBef>
              <a:spcAft>
                <a:spcPct val="0"/>
              </a:spcAft>
              <a:defRPr>
                <a:solidFill>
                  <a:schemeClr val="tx1"/>
                </a:solidFill>
                <a:latin typeface="Arial" pitchFamily="34" charset="0"/>
              </a:defRPr>
            </a:lvl9pPr>
          </a:lstStyle>
          <a:p>
            <a:pPr eaLnBrk="1" hangingPunct="1">
              <a:defRPr/>
            </a:pPr>
            <a:fld id="{B4434D15-7E52-4C16-9B1F-E7098CCE6FFD}" type="slidenum">
              <a:rPr lang="en-GB" smtClean="0"/>
              <a:pPr eaLnBrk="1" hangingPunct="1">
                <a:defRPr/>
              </a:pPr>
              <a:t>20</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9863" indent="-169863">
              <a:buFontTx/>
              <a:buChar char="•"/>
            </a:pPr>
            <a:r>
              <a:rPr lang="en-US" smtClean="0">
                <a:cs typeface="Cordia New" pitchFamily="34" charset="-34"/>
              </a:rPr>
              <a:t>What are the results?</a:t>
            </a:r>
          </a:p>
          <a:p>
            <a:pPr marL="169863" indent="-169863">
              <a:buFontTx/>
              <a:buChar char="•"/>
            </a:pPr>
            <a:r>
              <a:rPr lang="en-US" smtClean="0">
                <a:cs typeface="Cordia New" pitchFamily="34" charset="-34"/>
              </a:rPr>
              <a:t>Implementation is still recent starting mainly 2-3 years ago.</a:t>
            </a:r>
          </a:p>
          <a:p>
            <a:pPr marL="169863" indent="-169863">
              <a:buFontTx/>
              <a:buChar char="•"/>
            </a:pPr>
            <a:r>
              <a:rPr lang="en-US" smtClean="0">
                <a:cs typeface="Cordia New" pitchFamily="34" charset="-34"/>
              </a:rPr>
              <a:t>By providing free services, one can observe an increase of delivery in facility from 10 to 30% </a:t>
            </a:r>
          </a:p>
          <a:p>
            <a:pPr marL="169863" indent="-169863">
              <a:buFontTx/>
              <a:buChar char="•"/>
            </a:pPr>
            <a:r>
              <a:rPr lang="en-US" smtClean="0">
                <a:cs typeface="Cordia New" pitchFamily="34" charset="-34"/>
              </a:rPr>
              <a:t>However, the increase is much less automatic than for the curative services. Indeed, the graph showed that by providing free curative services (OPD, IPD, Surgery for the poor), utilization directly increased sharply.</a:t>
            </a:r>
          </a:p>
          <a:p>
            <a:pPr marL="169863" indent="-169863" eaLnBrk="1" hangingPunct="1">
              <a:spcBef>
                <a:spcPct val="0"/>
              </a:spcBef>
              <a:buFontTx/>
              <a:buChar char="•"/>
            </a:pPr>
            <a:r>
              <a:rPr lang="en-US" smtClean="0">
                <a:cs typeface="Cordia New" pitchFamily="34" charset="-34"/>
              </a:rPr>
              <a:t>For delivery, money is not the main barrier. Supply factors are more important (presence of midwife, trust, ethnics,..)</a:t>
            </a:r>
          </a:p>
          <a:p>
            <a:pPr marL="169863" indent="-169863" eaLnBrk="1" hangingPunct="1">
              <a:spcBef>
                <a:spcPct val="0"/>
              </a:spcBef>
              <a:buFontTx/>
              <a:buChar char="•"/>
            </a:pPr>
            <a:r>
              <a:rPr lang="en-US" smtClean="0">
                <a:cs typeface="Cordia New" pitchFamily="34" charset="-34"/>
              </a:rPr>
              <a:t>SRC/LRC had to focus on the promotion, the proximity contact with women to see utilization increase (as shown on the first graph)</a:t>
            </a:r>
          </a:p>
          <a:p>
            <a:pPr marL="169863" indent="-169863" eaLnBrk="1" hangingPunct="1">
              <a:spcBef>
                <a:spcPct val="0"/>
              </a:spcBef>
              <a:buFontTx/>
              <a:buChar char="•"/>
            </a:pPr>
            <a:r>
              <a:rPr lang="en-US" smtClean="0">
                <a:cs typeface="Cordia New" pitchFamily="34" charset="-34"/>
              </a:rPr>
              <a:t>Free Maternity for all is not always the panacea and shows unequal results between the rich and the poor. Here you see that the non-poor deliver 4x more in facilities than the poor.</a:t>
            </a:r>
          </a:p>
          <a:p>
            <a:pPr marL="169863" indent="-169863" eaLnBrk="1" hangingPunct="1">
              <a:spcBef>
                <a:spcPct val="0"/>
              </a:spcBef>
              <a:buFontTx/>
              <a:buChar char="•"/>
            </a:pPr>
            <a:endParaRPr lang="en-US" smtClean="0">
              <a:cs typeface="Cordia New" pitchFamily="34" charset="-34"/>
            </a:endParaRPr>
          </a:p>
          <a:p>
            <a:pPr marL="169863" indent="-169863">
              <a:buFontTx/>
              <a:buChar char="•"/>
            </a:pPr>
            <a:endParaRPr lang="en-GB" smtClean="0">
              <a:cs typeface="Cordia New" pitchFamily="34" charset="-34"/>
            </a:endParaRPr>
          </a:p>
        </p:txBody>
      </p:sp>
      <p:sp>
        <p:nvSpPr>
          <p:cNvPr id="194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29" indent="-285742" eaLnBrk="0" hangingPunct="0">
              <a:defRPr>
                <a:solidFill>
                  <a:schemeClr val="tx1"/>
                </a:solidFill>
                <a:latin typeface="Arial" pitchFamily="34" charset="0"/>
              </a:defRPr>
            </a:lvl2pPr>
            <a:lvl3pPr marL="1142968" indent="-228593" eaLnBrk="0" hangingPunct="0">
              <a:defRPr>
                <a:solidFill>
                  <a:schemeClr val="tx1"/>
                </a:solidFill>
                <a:latin typeface="Arial" pitchFamily="34" charset="0"/>
              </a:defRPr>
            </a:lvl3pPr>
            <a:lvl4pPr marL="1600155" indent="-228593" eaLnBrk="0" hangingPunct="0">
              <a:defRPr>
                <a:solidFill>
                  <a:schemeClr val="tx1"/>
                </a:solidFill>
                <a:latin typeface="Arial" pitchFamily="34" charset="0"/>
              </a:defRPr>
            </a:lvl4pPr>
            <a:lvl5pPr marL="2057342" indent="-228593" eaLnBrk="0" hangingPunct="0">
              <a:defRPr>
                <a:solidFill>
                  <a:schemeClr val="tx1"/>
                </a:solidFill>
                <a:latin typeface="Arial" pitchFamily="34" charset="0"/>
              </a:defRPr>
            </a:lvl5pPr>
            <a:lvl6pPr marL="2514530" indent="-228593" eaLnBrk="0" fontAlgn="base" hangingPunct="0">
              <a:spcBef>
                <a:spcPct val="0"/>
              </a:spcBef>
              <a:spcAft>
                <a:spcPct val="0"/>
              </a:spcAft>
              <a:defRPr>
                <a:solidFill>
                  <a:schemeClr val="tx1"/>
                </a:solidFill>
                <a:latin typeface="Arial" pitchFamily="34" charset="0"/>
              </a:defRPr>
            </a:lvl6pPr>
            <a:lvl7pPr marL="2971716" indent="-228593" eaLnBrk="0" fontAlgn="base" hangingPunct="0">
              <a:spcBef>
                <a:spcPct val="0"/>
              </a:spcBef>
              <a:spcAft>
                <a:spcPct val="0"/>
              </a:spcAft>
              <a:defRPr>
                <a:solidFill>
                  <a:schemeClr val="tx1"/>
                </a:solidFill>
                <a:latin typeface="Arial" pitchFamily="34" charset="0"/>
              </a:defRPr>
            </a:lvl7pPr>
            <a:lvl8pPr marL="3428903" indent="-228593" eaLnBrk="0" fontAlgn="base" hangingPunct="0">
              <a:spcBef>
                <a:spcPct val="0"/>
              </a:spcBef>
              <a:spcAft>
                <a:spcPct val="0"/>
              </a:spcAft>
              <a:defRPr>
                <a:solidFill>
                  <a:schemeClr val="tx1"/>
                </a:solidFill>
                <a:latin typeface="Arial" pitchFamily="34" charset="0"/>
              </a:defRPr>
            </a:lvl8pPr>
            <a:lvl9pPr marL="3886091" indent="-228593" eaLnBrk="0" fontAlgn="base" hangingPunct="0">
              <a:spcBef>
                <a:spcPct val="0"/>
              </a:spcBef>
              <a:spcAft>
                <a:spcPct val="0"/>
              </a:spcAft>
              <a:defRPr>
                <a:solidFill>
                  <a:schemeClr val="tx1"/>
                </a:solidFill>
                <a:latin typeface="Arial" pitchFamily="34" charset="0"/>
              </a:defRPr>
            </a:lvl9pPr>
          </a:lstStyle>
          <a:p>
            <a:pPr eaLnBrk="1" hangingPunct="1">
              <a:defRPr/>
            </a:pPr>
            <a:fld id="{79C07E48-9C5C-4375-86CA-7770C26A819C}" type="slidenum">
              <a:rPr lang="en-GB" smtClean="0"/>
              <a:pPr eaLnBrk="1" hangingPunct="1">
                <a:defRPr/>
              </a:pPr>
              <a:t>23</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E44EFB7-1D12-4688-8A1D-1DA7A3DCA83D}" type="datetime1">
              <a:rPr lang="en-GB" smtClean="0"/>
              <a:t>02/02/2015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124193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F7AF48-B81D-429B-9FEC-303753638233}" type="datetime1">
              <a:rPr lang="en-GB" smtClean="0"/>
              <a:t>02/02/2015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2706224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CE5A3D-9978-4A0B-9C4E-09DCBAD8F428}" type="datetime1">
              <a:rPr lang="en-GB" smtClean="0"/>
              <a:t>02/02/2015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868346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E98107D-6872-45D9-B50F-8C2BA56FE5A8}" type="datetime1">
              <a:rPr lang="en-GB" smtClean="0"/>
              <a:t>02/02/2015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2882547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738ABE7-65FB-422E-8733-878D2F414A58}" type="datetime1">
              <a:rPr lang="en-GB" smtClean="0"/>
              <a:t>02/02/2015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171156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0314981-7AF9-49AF-BD3C-DF20A8AB1369}" type="datetime1">
              <a:rPr lang="en-GB" smtClean="0"/>
              <a:t>02/02/2015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1537900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A7017-3763-4760-9BD8-34E10863FF77}" type="datetime1">
              <a:rPr lang="en-GB" smtClean="0"/>
              <a:t>02/02/2015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3737166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9CF180-6DCF-4F99-BED9-DE4E6E2AE4F0}" type="datetime1">
              <a:rPr lang="en-GB" smtClean="0"/>
              <a:t>02/02/2015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2221942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796340-597C-4FBC-AC77-2798DA9823B1}" type="datetime1">
              <a:rPr lang="en-GB" smtClean="0"/>
              <a:t>02/02/2015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49545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C78764-B3A9-4C03-B858-09F41DFD5BB0}" type="datetime1">
              <a:rPr lang="en-GB" smtClean="0"/>
              <a:t>02/02/2015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2350700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0179F96-A07C-4890-9AC3-89A0BA147F93}" type="datetime1">
              <a:rPr lang="en-GB" smtClean="0"/>
              <a:t>02/02/2015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8FD0B2-DC71-475C-BA3B-65CF3645FA60}" type="slidenum">
              <a:rPr lang="en-GB" smtClean="0"/>
              <a:t>‹#›</a:t>
            </a:fld>
            <a:endParaRPr lang="en-GB"/>
          </a:p>
        </p:txBody>
      </p:sp>
    </p:spTree>
    <p:extLst>
      <p:ext uri="{BB962C8B-B14F-4D97-AF65-F5344CB8AC3E}">
        <p14:creationId xmlns:p14="http://schemas.microsoft.com/office/powerpoint/2010/main" val="78024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DFEDA-218F-4F71-8C28-B7DA45E10039}" type="datetime1">
              <a:rPr lang="en-GB" smtClean="0"/>
              <a:t>02/02/2015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8FD0B2-DC71-475C-BA3B-65CF3645FA60}" type="slidenum">
              <a:rPr lang="en-GB" smtClean="0"/>
              <a:t>‹#›</a:t>
            </a:fld>
            <a:endParaRPr lang="en-GB"/>
          </a:p>
        </p:txBody>
      </p:sp>
    </p:spTree>
    <p:extLst>
      <p:ext uri="{BB962C8B-B14F-4D97-AF65-F5344CB8AC3E}">
        <p14:creationId xmlns:p14="http://schemas.microsoft.com/office/powerpoint/2010/main" val="449643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slide" Target="slide9.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484784"/>
            <a:ext cx="8640960" cy="1470025"/>
          </a:xfrm>
        </p:spPr>
        <p:txBody>
          <a:bodyPr>
            <a:normAutofit fontScale="90000"/>
          </a:bodyPr>
          <a:lstStyle/>
          <a:p>
            <a:r>
              <a:rPr lang="en-GB" dirty="0"/>
              <a:t>Equity in </a:t>
            </a:r>
            <a:r>
              <a:rPr lang="en-GB" dirty="0" smtClean="0"/>
              <a:t>Development Partners’ </a:t>
            </a:r>
            <a:r>
              <a:rPr lang="en-GB" dirty="0"/>
              <a:t>support on health financing in Lao PDR </a:t>
            </a:r>
          </a:p>
        </p:txBody>
      </p:sp>
      <p:sp>
        <p:nvSpPr>
          <p:cNvPr id="3" name="Subtitle 2"/>
          <p:cNvSpPr>
            <a:spLocks noGrp="1"/>
          </p:cNvSpPr>
          <p:nvPr>
            <p:ph type="subTitle" idx="1"/>
          </p:nvPr>
        </p:nvSpPr>
        <p:spPr>
          <a:xfrm>
            <a:off x="1371600" y="3140968"/>
            <a:ext cx="6400800" cy="1752600"/>
          </a:xfrm>
        </p:spPr>
        <p:txBody>
          <a:bodyPr/>
          <a:lstStyle/>
          <a:p>
            <a:r>
              <a:rPr lang="en-GB" dirty="0" smtClean="0"/>
              <a:t>P4H Meeting</a:t>
            </a:r>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1</a:t>
            </a:fld>
            <a:endParaRPr lang="en-GB"/>
          </a:p>
        </p:txBody>
      </p:sp>
      <p:sp>
        <p:nvSpPr>
          <p:cNvPr id="5" name="Rectangle 4"/>
          <p:cNvSpPr/>
          <p:nvPr/>
        </p:nvSpPr>
        <p:spPr>
          <a:xfrm>
            <a:off x="683568" y="4154304"/>
            <a:ext cx="7200800" cy="1938992"/>
          </a:xfrm>
          <a:prstGeom prst="rect">
            <a:avLst/>
          </a:prstGeom>
        </p:spPr>
        <p:txBody>
          <a:bodyPr wrap="square">
            <a:spAutoFit/>
          </a:bodyPr>
          <a:lstStyle/>
          <a:p>
            <a:r>
              <a:rPr lang="en-GB" sz="2400" b="1" i="1" dirty="0" smtClean="0"/>
              <a:t>Content:</a:t>
            </a:r>
          </a:p>
          <a:p>
            <a:pPr marL="514350" indent="-514350">
              <a:buFont typeface="+mj-lt"/>
              <a:buAutoNum type="arabicPeriod"/>
            </a:pPr>
            <a:r>
              <a:rPr lang="en-GB" sz="2400" dirty="0" smtClean="0"/>
              <a:t>Background</a:t>
            </a:r>
            <a:endParaRPr lang="en-GB" sz="2400" dirty="0"/>
          </a:p>
          <a:p>
            <a:pPr marL="514350" indent="-514350">
              <a:buFont typeface="+mj-lt"/>
              <a:buAutoNum type="arabicPeriod"/>
            </a:pPr>
            <a:r>
              <a:rPr lang="en-GB" sz="2400" dirty="0"/>
              <a:t>DPs on health financing</a:t>
            </a:r>
          </a:p>
          <a:p>
            <a:pPr marL="514350" indent="-514350">
              <a:buFont typeface="+mj-lt"/>
              <a:buAutoNum type="arabicPeriod"/>
            </a:pPr>
            <a:r>
              <a:rPr lang="en-GB" sz="2400" dirty="0"/>
              <a:t>Equity in </a:t>
            </a:r>
            <a:r>
              <a:rPr lang="en-GB" sz="2400" dirty="0" smtClean="0"/>
              <a:t>DPs’ </a:t>
            </a:r>
            <a:r>
              <a:rPr lang="en-GB" sz="2400" dirty="0"/>
              <a:t>support for health financing</a:t>
            </a:r>
          </a:p>
          <a:p>
            <a:pPr marL="514350" indent="-514350">
              <a:buFont typeface="+mj-lt"/>
              <a:buAutoNum type="arabicPeriod"/>
            </a:pPr>
            <a:r>
              <a:rPr lang="en-GB" sz="2400" dirty="0" smtClean="0"/>
              <a:t>Discussion</a:t>
            </a:r>
            <a:endParaRPr lang="en-GB" sz="2400" dirty="0"/>
          </a:p>
        </p:txBody>
      </p:sp>
    </p:spTree>
    <p:extLst>
      <p:ext uri="{BB962C8B-B14F-4D97-AF65-F5344CB8AC3E}">
        <p14:creationId xmlns:p14="http://schemas.microsoft.com/office/powerpoint/2010/main" val="1173714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280"/>
            <a:ext cx="8229600" cy="1143000"/>
          </a:xfrm>
        </p:spPr>
        <p:txBody>
          <a:bodyPr/>
          <a:lstStyle/>
          <a:p>
            <a:r>
              <a:rPr lang="en-GB" dirty="0" smtClean="0"/>
              <a:t>Health indicators</a:t>
            </a:r>
            <a:endParaRPr lang="en-GB" dirty="0"/>
          </a:p>
        </p:txBody>
      </p:sp>
      <p:sp>
        <p:nvSpPr>
          <p:cNvPr id="3" name="Content Placeholder 2"/>
          <p:cNvSpPr>
            <a:spLocks noGrp="1"/>
          </p:cNvSpPr>
          <p:nvPr>
            <p:ph idx="1"/>
          </p:nvPr>
        </p:nvSpPr>
        <p:spPr>
          <a:xfrm>
            <a:off x="-1" y="1600200"/>
            <a:ext cx="9180511" cy="2548880"/>
          </a:xfrm>
        </p:spPr>
        <p:txBody>
          <a:bodyPr>
            <a:normAutofit/>
          </a:bodyPr>
          <a:lstStyle/>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endParaRPr lang="en-GB" sz="65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20688"/>
            <a:ext cx="4468048"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048" y="620687"/>
            <a:ext cx="4712463" cy="3528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4561" y="3861048"/>
            <a:ext cx="4675950" cy="3076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07504" y="5085184"/>
            <a:ext cx="4360544" cy="1200329"/>
          </a:xfrm>
          <a:prstGeom prst="rect">
            <a:avLst/>
          </a:prstGeom>
          <a:noFill/>
        </p:spPr>
        <p:txBody>
          <a:bodyPr wrap="square" rtlCol="0">
            <a:spAutoFit/>
          </a:bodyPr>
          <a:lstStyle/>
          <a:p>
            <a:r>
              <a:rPr lang="en-GB" sz="2400" b="1" dirty="0" smtClean="0"/>
              <a:t>Poor health indicators </a:t>
            </a:r>
          </a:p>
          <a:p>
            <a:r>
              <a:rPr lang="en-GB" sz="2400" b="1" dirty="0" smtClean="0"/>
              <a:t>…. with constant improvement</a:t>
            </a:r>
          </a:p>
          <a:p>
            <a:endParaRPr lang="en-GB" sz="2400" b="1" dirty="0"/>
          </a:p>
        </p:txBody>
      </p:sp>
      <p:sp>
        <p:nvSpPr>
          <p:cNvPr id="9" name="Slide Number Placeholder 8"/>
          <p:cNvSpPr>
            <a:spLocks noGrp="1"/>
          </p:cNvSpPr>
          <p:nvPr>
            <p:ph type="sldNum" sz="quarter" idx="12"/>
          </p:nvPr>
        </p:nvSpPr>
        <p:spPr/>
        <p:txBody>
          <a:bodyPr/>
          <a:lstStyle/>
          <a:p>
            <a:fld id="{1B8FD0B2-DC71-475C-BA3B-65CF3645FA60}" type="slidenum">
              <a:rPr lang="en-GB" smtClean="0"/>
              <a:t>2</a:t>
            </a:fld>
            <a:endParaRPr lang="en-GB"/>
          </a:p>
        </p:txBody>
      </p:sp>
      <p:sp>
        <p:nvSpPr>
          <p:cNvPr id="10" name="TextBox 9"/>
          <p:cNvSpPr txBox="1"/>
          <p:nvPr/>
        </p:nvSpPr>
        <p:spPr>
          <a:xfrm>
            <a:off x="0" y="-8334"/>
            <a:ext cx="2195736" cy="400110"/>
          </a:xfrm>
          <a:prstGeom prst="rect">
            <a:avLst/>
          </a:prstGeom>
          <a:solidFill>
            <a:srgbClr val="FFC000"/>
          </a:solidFill>
        </p:spPr>
        <p:txBody>
          <a:bodyPr wrap="square" rtlCol="0">
            <a:spAutoFit/>
          </a:bodyPr>
          <a:lstStyle/>
          <a:p>
            <a:r>
              <a:rPr lang="en-GB" sz="2000" dirty="0" smtClean="0"/>
              <a:t>1. Background</a:t>
            </a:r>
            <a:endParaRPr lang="en-GB" sz="2000" dirty="0"/>
          </a:p>
        </p:txBody>
      </p:sp>
    </p:spTree>
    <p:extLst>
      <p:ext uri="{BB962C8B-B14F-4D97-AF65-F5344CB8AC3E}">
        <p14:creationId xmlns:p14="http://schemas.microsoft.com/office/powerpoint/2010/main" val="48179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lstStyle/>
          <a:p>
            <a:r>
              <a:rPr lang="en-GB" dirty="0" smtClean="0"/>
              <a:t>Inequity</a:t>
            </a:r>
            <a:endParaRPr lang="en-GB" dirty="0"/>
          </a:p>
        </p:txBody>
      </p:sp>
      <p:sp>
        <p:nvSpPr>
          <p:cNvPr id="3" name="Content Placeholder 2"/>
          <p:cNvSpPr>
            <a:spLocks noGrp="1"/>
          </p:cNvSpPr>
          <p:nvPr>
            <p:ph idx="1"/>
          </p:nvPr>
        </p:nvSpPr>
        <p:spPr/>
        <p:txBody>
          <a:bodyPr/>
          <a:lstStyle/>
          <a:p>
            <a:endParaRPr lang="en-GB"/>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294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789040"/>
            <a:ext cx="91440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1B8FD0B2-DC71-475C-BA3B-65CF3645FA60}" type="slidenum">
              <a:rPr lang="en-GB" smtClean="0"/>
              <a:t>3</a:t>
            </a:fld>
            <a:endParaRPr lang="en-GB"/>
          </a:p>
        </p:txBody>
      </p:sp>
      <p:sp>
        <p:nvSpPr>
          <p:cNvPr id="7" name="TextBox 6"/>
          <p:cNvSpPr txBox="1"/>
          <p:nvPr/>
        </p:nvSpPr>
        <p:spPr>
          <a:xfrm>
            <a:off x="0" y="-8334"/>
            <a:ext cx="2195736" cy="400110"/>
          </a:xfrm>
          <a:prstGeom prst="rect">
            <a:avLst/>
          </a:prstGeom>
          <a:solidFill>
            <a:srgbClr val="FFC000"/>
          </a:solidFill>
        </p:spPr>
        <p:txBody>
          <a:bodyPr wrap="square" rtlCol="0">
            <a:spAutoFit/>
          </a:bodyPr>
          <a:lstStyle/>
          <a:p>
            <a:r>
              <a:rPr lang="en-GB" sz="2000" dirty="0" smtClean="0"/>
              <a:t>1. Background</a:t>
            </a:r>
            <a:endParaRPr lang="en-GB" sz="2000" dirty="0"/>
          </a:p>
        </p:txBody>
      </p:sp>
      <p:sp>
        <p:nvSpPr>
          <p:cNvPr id="8" name="TextBox 7"/>
          <p:cNvSpPr txBox="1"/>
          <p:nvPr/>
        </p:nvSpPr>
        <p:spPr>
          <a:xfrm>
            <a:off x="5508104" y="1331476"/>
            <a:ext cx="4248472" cy="369332"/>
          </a:xfrm>
          <a:prstGeom prst="rect">
            <a:avLst/>
          </a:prstGeom>
          <a:noFill/>
        </p:spPr>
        <p:txBody>
          <a:bodyPr wrap="square" rtlCol="0">
            <a:spAutoFit/>
          </a:bodyPr>
          <a:lstStyle/>
          <a:p>
            <a:r>
              <a:rPr lang="en-GB" dirty="0" smtClean="0"/>
              <a:t>By socio-economic status</a:t>
            </a:r>
            <a:endParaRPr lang="en-GB" dirty="0"/>
          </a:p>
        </p:txBody>
      </p:sp>
      <p:sp>
        <p:nvSpPr>
          <p:cNvPr id="9" name="TextBox 8"/>
          <p:cNvSpPr txBox="1"/>
          <p:nvPr/>
        </p:nvSpPr>
        <p:spPr>
          <a:xfrm>
            <a:off x="6164560" y="4643844"/>
            <a:ext cx="1935832" cy="369332"/>
          </a:xfrm>
          <a:prstGeom prst="rect">
            <a:avLst/>
          </a:prstGeom>
          <a:noFill/>
        </p:spPr>
        <p:txBody>
          <a:bodyPr wrap="square" rtlCol="0">
            <a:spAutoFit/>
          </a:bodyPr>
          <a:lstStyle/>
          <a:p>
            <a:r>
              <a:rPr lang="en-GB" dirty="0" smtClean="0"/>
              <a:t>By ethnic group</a:t>
            </a:r>
            <a:endParaRPr lang="en-GB" dirty="0"/>
          </a:p>
        </p:txBody>
      </p:sp>
    </p:spTree>
    <p:extLst>
      <p:ext uri="{BB962C8B-B14F-4D97-AF65-F5344CB8AC3E}">
        <p14:creationId xmlns:p14="http://schemas.microsoft.com/office/powerpoint/2010/main" val="1360945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Health Financing in Lao PDR</a:t>
            </a:r>
            <a:endParaRPr lang="en-GB" dirty="0"/>
          </a:p>
        </p:txBody>
      </p:sp>
      <p:sp>
        <p:nvSpPr>
          <p:cNvPr id="3" name="Content Placeholder 2"/>
          <p:cNvSpPr>
            <a:spLocks noGrp="1"/>
          </p:cNvSpPr>
          <p:nvPr>
            <p:ph idx="1"/>
          </p:nvPr>
        </p:nvSpPr>
        <p:spPr>
          <a:xfrm>
            <a:off x="-36512" y="1412776"/>
            <a:ext cx="9396536" cy="5256584"/>
          </a:xfrm>
        </p:spPr>
        <p:txBody>
          <a:bodyPr>
            <a:normAutofit fontScale="85000" lnSpcReduction="10000"/>
          </a:bodyPr>
          <a:lstStyle/>
          <a:p>
            <a:r>
              <a:rPr lang="en-GB" dirty="0" smtClean="0"/>
              <a:t>~30$/cap – 50% in OOP</a:t>
            </a:r>
          </a:p>
          <a:p>
            <a:r>
              <a:rPr lang="en-GB" dirty="0" smtClean="0"/>
              <a:t>Very low domestic funding but high increase in past 2years (0.5%=&gt;1% GDP; 3%=&gt;6-9% Domestic GGE) </a:t>
            </a:r>
            <a:r>
              <a:rPr lang="en-GB" dirty="0" smtClean="0">
                <a:hlinkClick r:id="rId2" action="ppaction://hlinksldjump"/>
              </a:rPr>
              <a:t>*</a:t>
            </a:r>
            <a:endParaRPr lang="en-GB" dirty="0" smtClean="0"/>
          </a:p>
          <a:p>
            <a:r>
              <a:rPr lang="en-GB" dirty="0" smtClean="0"/>
              <a:t>High External support for public health: 25-35% </a:t>
            </a:r>
          </a:p>
          <a:p>
            <a:r>
              <a:rPr lang="en-GB" dirty="0" smtClean="0"/>
              <a:t>Low social health protection coverage (24%</a:t>
            </a:r>
            <a:r>
              <a:rPr lang="en-GB" dirty="0" smtClean="0">
                <a:hlinkClick r:id="rId3" action="ppaction://hlinksldjump"/>
              </a:rPr>
              <a:t>*</a:t>
            </a:r>
            <a:r>
              <a:rPr lang="en-GB" dirty="0" smtClean="0"/>
              <a:t>) with challenges to cover the informal sector and even to enforce enrolment for private employees</a:t>
            </a:r>
          </a:p>
          <a:p>
            <a:pPr marL="0" indent="0">
              <a:buNone/>
            </a:pPr>
            <a:endParaRPr lang="en-GB" sz="3000" dirty="0" smtClean="0"/>
          </a:p>
          <a:p>
            <a:r>
              <a:rPr lang="en-GB" dirty="0" smtClean="0"/>
              <a:t>Context: </a:t>
            </a:r>
            <a:endParaRPr lang="en-GB" dirty="0" smtClean="0"/>
          </a:p>
          <a:p>
            <a:pPr marL="542925" lvl="1"/>
            <a:r>
              <a:rPr lang="en-GB" dirty="0" smtClean="0"/>
              <a:t>Decentralization</a:t>
            </a:r>
            <a:r>
              <a:rPr lang="en-GB" dirty="0" smtClean="0"/>
              <a:t>; Financial crisis since </a:t>
            </a:r>
            <a:r>
              <a:rPr lang="en-GB" dirty="0" smtClean="0"/>
              <a:t>2013, </a:t>
            </a:r>
          </a:p>
          <a:p>
            <a:pPr marL="542925" lvl="1"/>
            <a:r>
              <a:rPr lang="en-GB" dirty="0"/>
              <a:t>Increasing inequities and corruption</a:t>
            </a:r>
          </a:p>
          <a:p>
            <a:pPr marL="542925" lvl="1"/>
            <a:r>
              <a:rPr lang="en-GB" dirty="0" smtClean="0"/>
              <a:t>L</a:t>
            </a:r>
            <a:r>
              <a:rPr lang="en-GB" dirty="0" smtClean="0"/>
              <a:t>imited service delivery/performance/quality of public health system</a:t>
            </a:r>
            <a:endParaRPr lang="en-GB" dirty="0" smtClean="0"/>
          </a:p>
        </p:txBody>
      </p:sp>
      <p:sp>
        <p:nvSpPr>
          <p:cNvPr id="4" name="Slide Number Placeholder 3"/>
          <p:cNvSpPr>
            <a:spLocks noGrp="1"/>
          </p:cNvSpPr>
          <p:nvPr>
            <p:ph type="sldNum" sz="quarter" idx="12"/>
          </p:nvPr>
        </p:nvSpPr>
        <p:spPr/>
        <p:txBody>
          <a:bodyPr/>
          <a:lstStyle/>
          <a:p>
            <a:fld id="{1B8FD0B2-DC71-475C-BA3B-65CF3645FA60}" type="slidenum">
              <a:rPr lang="en-GB" smtClean="0"/>
              <a:t>4</a:t>
            </a:fld>
            <a:endParaRPr lang="en-GB"/>
          </a:p>
        </p:txBody>
      </p:sp>
      <p:sp>
        <p:nvSpPr>
          <p:cNvPr id="5" name="TextBox 4"/>
          <p:cNvSpPr txBox="1"/>
          <p:nvPr/>
        </p:nvSpPr>
        <p:spPr>
          <a:xfrm>
            <a:off x="0" y="-8334"/>
            <a:ext cx="2195736" cy="400110"/>
          </a:xfrm>
          <a:prstGeom prst="rect">
            <a:avLst/>
          </a:prstGeom>
          <a:solidFill>
            <a:srgbClr val="FFC000"/>
          </a:solidFill>
        </p:spPr>
        <p:txBody>
          <a:bodyPr wrap="square" rtlCol="0">
            <a:spAutoFit/>
          </a:bodyPr>
          <a:lstStyle/>
          <a:p>
            <a:r>
              <a:rPr lang="en-GB" sz="2000" dirty="0" smtClean="0"/>
              <a:t>1. Background</a:t>
            </a:r>
            <a:endParaRPr lang="en-GB" sz="2000" dirty="0"/>
          </a:p>
        </p:txBody>
      </p:sp>
    </p:spTree>
    <p:extLst>
      <p:ext uri="{BB962C8B-B14F-4D97-AF65-F5344CB8AC3E}">
        <p14:creationId xmlns:p14="http://schemas.microsoft.com/office/powerpoint/2010/main" val="2920666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704"/>
            <a:ext cx="4860032" cy="1143000"/>
          </a:xfrm>
        </p:spPr>
        <p:txBody>
          <a:bodyPr>
            <a:normAutofit fontScale="90000"/>
          </a:bodyPr>
          <a:lstStyle/>
          <a:p>
            <a:r>
              <a:rPr lang="en-GB" b="1" dirty="0" smtClean="0"/>
              <a:t>Health Sector Reform</a:t>
            </a:r>
            <a:endParaRPr lang="en-GB" b="1" dirty="0"/>
          </a:p>
        </p:txBody>
      </p:sp>
      <p:sp>
        <p:nvSpPr>
          <p:cNvPr id="3" name="Content Placeholder 2"/>
          <p:cNvSpPr>
            <a:spLocks noGrp="1"/>
          </p:cNvSpPr>
          <p:nvPr>
            <p:ph idx="1"/>
          </p:nvPr>
        </p:nvSpPr>
        <p:spPr>
          <a:xfrm>
            <a:off x="107504" y="1844824"/>
            <a:ext cx="5040560" cy="4741987"/>
          </a:xfrm>
        </p:spPr>
        <p:txBody>
          <a:bodyPr>
            <a:normAutofit/>
          </a:bodyPr>
          <a:lstStyle/>
          <a:p>
            <a:pPr marL="0" indent="0">
              <a:buNone/>
            </a:pPr>
            <a:r>
              <a:rPr lang="en-GB" i="1" u="sng" dirty="0"/>
              <a:t>Phase 1(2013- 2015): </a:t>
            </a:r>
            <a:endParaRPr lang="en-GB" dirty="0"/>
          </a:p>
          <a:p>
            <a:r>
              <a:rPr lang="en-GB" dirty="0" smtClean="0"/>
              <a:t>To </a:t>
            </a:r>
            <a:r>
              <a:rPr lang="en-GB" dirty="0"/>
              <a:t>achieve MDG targets </a:t>
            </a:r>
          </a:p>
          <a:p>
            <a:pPr marL="0" indent="0">
              <a:buNone/>
            </a:pPr>
            <a:r>
              <a:rPr lang="en-GB" i="1" u="sng" dirty="0"/>
              <a:t>Phase 2 (2016-2020): </a:t>
            </a:r>
            <a:endParaRPr lang="en-GB" dirty="0"/>
          </a:p>
          <a:p>
            <a:r>
              <a:rPr lang="en-GB" dirty="0" smtClean="0"/>
              <a:t>To improve </a:t>
            </a:r>
            <a:r>
              <a:rPr lang="en-GB" dirty="0"/>
              <a:t>access to basic health care and financial protection </a:t>
            </a:r>
          </a:p>
          <a:p>
            <a:pPr marL="0" indent="0">
              <a:buNone/>
            </a:pPr>
            <a:r>
              <a:rPr lang="en-GB" i="1" u="sng" dirty="0"/>
              <a:t>Phase 3 (2021 – </a:t>
            </a:r>
            <a:r>
              <a:rPr lang="en-GB" i="1" u="sng" dirty="0" smtClean="0"/>
              <a:t>2025</a:t>
            </a:r>
            <a:r>
              <a:rPr lang="en-GB" i="1" u="sng" dirty="0"/>
              <a:t>): </a:t>
            </a:r>
            <a:endParaRPr lang="en-GB" dirty="0"/>
          </a:p>
          <a:p>
            <a:r>
              <a:rPr lang="en-GB" dirty="0" smtClean="0"/>
              <a:t>To reach UHC</a:t>
            </a:r>
            <a:endParaRPr lang="en-GB" dirty="0"/>
          </a:p>
        </p:txBody>
      </p:sp>
      <p:sp>
        <p:nvSpPr>
          <p:cNvPr id="4" name="Content Placeholder 2"/>
          <p:cNvSpPr txBox="1">
            <a:spLocks/>
          </p:cNvSpPr>
          <p:nvPr/>
        </p:nvSpPr>
        <p:spPr>
          <a:xfrm>
            <a:off x="5148064" y="1988840"/>
            <a:ext cx="4104456" cy="4824536"/>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GB" dirty="0" smtClean="0"/>
              <a:t>Increase investment in public health, esp. from domestic source</a:t>
            </a:r>
          </a:p>
          <a:p>
            <a:pPr marL="514350" indent="-514350">
              <a:buFont typeface="+mj-lt"/>
              <a:buAutoNum type="arabicPeriod"/>
            </a:pPr>
            <a:r>
              <a:rPr lang="en-GB" dirty="0" smtClean="0"/>
              <a:t>Increase allocation to PHC at district level, focus on the poor </a:t>
            </a:r>
          </a:p>
          <a:p>
            <a:pPr marL="514350" indent="-514350">
              <a:buFont typeface="+mj-lt"/>
              <a:buAutoNum type="arabicPeriod"/>
            </a:pPr>
            <a:r>
              <a:rPr lang="en-GB" dirty="0" smtClean="0"/>
              <a:t>Increase Social Health Protection</a:t>
            </a:r>
          </a:p>
          <a:p>
            <a:pPr marL="514350" indent="-514350">
              <a:buFont typeface="+mj-lt"/>
              <a:buAutoNum type="arabicPeriod"/>
            </a:pPr>
            <a:r>
              <a:rPr lang="en-GB" dirty="0" smtClean="0"/>
              <a:t>Strengthen capacity in health financing</a:t>
            </a:r>
            <a:endParaRPr lang="en-GB" dirty="0"/>
          </a:p>
        </p:txBody>
      </p:sp>
      <p:sp>
        <p:nvSpPr>
          <p:cNvPr id="5" name="Title 1"/>
          <p:cNvSpPr txBox="1">
            <a:spLocks/>
          </p:cNvSpPr>
          <p:nvPr/>
        </p:nvSpPr>
        <p:spPr>
          <a:xfrm>
            <a:off x="4932040" y="773832"/>
            <a:ext cx="4536504"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smtClean="0"/>
              <a:t>Health Financing Strategy</a:t>
            </a:r>
            <a:endParaRPr lang="en-GB" sz="2800" b="1" dirty="0"/>
          </a:p>
        </p:txBody>
      </p:sp>
      <p:cxnSp>
        <p:nvCxnSpPr>
          <p:cNvPr id="7" name="Straight Connector 6"/>
          <p:cNvCxnSpPr/>
          <p:nvPr/>
        </p:nvCxnSpPr>
        <p:spPr>
          <a:xfrm>
            <a:off x="5076056" y="908720"/>
            <a:ext cx="0" cy="5544616"/>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195736" y="139278"/>
            <a:ext cx="5742213" cy="769441"/>
          </a:xfrm>
          <a:prstGeom prst="rect">
            <a:avLst/>
          </a:prstGeom>
        </p:spPr>
        <p:txBody>
          <a:bodyPr wrap="none">
            <a:spAutoFit/>
          </a:bodyPr>
          <a:lstStyle/>
          <a:p>
            <a:r>
              <a:rPr lang="en-GB" sz="4400" dirty="0"/>
              <a:t>	</a:t>
            </a:r>
            <a:r>
              <a:rPr lang="en-GB" sz="4400" dirty="0" smtClean="0"/>
              <a:t>HF Policy in Lao PDR</a:t>
            </a:r>
            <a:endParaRPr lang="en-GB" sz="4400" dirty="0"/>
          </a:p>
        </p:txBody>
      </p:sp>
      <p:sp>
        <p:nvSpPr>
          <p:cNvPr id="9" name="Slide Number Placeholder 8"/>
          <p:cNvSpPr>
            <a:spLocks noGrp="1"/>
          </p:cNvSpPr>
          <p:nvPr>
            <p:ph type="sldNum" sz="quarter" idx="12"/>
          </p:nvPr>
        </p:nvSpPr>
        <p:spPr/>
        <p:txBody>
          <a:bodyPr/>
          <a:lstStyle/>
          <a:p>
            <a:fld id="{1B8FD0B2-DC71-475C-BA3B-65CF3645FA60}" type="slidenum">
              <a:rPr lang="en-GB" smtClean="0"/>
              <a:t>5</a:t>
            </a:fld>
            <a:endParaRPr lang="en-GB"/>
          </a:p>
        </p:txBody>
      </p:sp>
      <p:sp>
        <p:nvSpPr>
          <p:cNvPr id="10" name="TextBox 9"/>
          <p:cNvSpPr txBox="1"/>
          <p:nvPr/>
        </p:nvSpPr>
        <p:spPr>
          <a:xfrm>
            <a:off x="0" y="-8334"/>
            <a:ext cx="2195736" cy="400110"/>
          </a:xfrm>
          <a:prstGeom prst="rect">
            <a:avLst/>
          </a:prstGeom>
          <a:solidFill>
            <a:srgbClr val="FFC000"/>
          </a:solidFill>
        </p:spPr>
        <p:txBody>
          <a:bodyPr wrap="square" rtlCol="0">
            <a:spAutoFit/>
          </a:bodyPr>
          <a:lstStyle/>
          <a:p>
            <a:r>
              <a:rPr lang="en-GB" sz="2000" dirty="0" smtClean="0"/>
              <a:t>1. Background</a:t>
            </a:r>
            <a:endParaRPr lang="en-GB" sz="2000" dirty="0"/>
          </a:p>
        </p:txBody>
      </p:sp>
      <p:sp>
        <p:nvSpPr>
          <p:cNvPr id="6" name="TextBox 5"/>
          <p:cNvSpPr txBox="1"/>
          <p:nvPr/>
        </p:nvSpPr>
        <p:spPr>
          <a:xfrm>
            <a:off x="539552" y="6453336"/>
            <a:ext cx="7920880" cy="369332"/>
          </a:xfrm>
          <a:prstGeom prst="rect">
            <a:avLst/>
          </a:prstGeom>
          <a:noFill/>
        </p:spPr>
        <p:txBody>
          <a:bodyPr wrap="square" rtlCol="0">
            <a:spAutoFit/>
          </a:bodyPr>
          <a:lstStyle/>
          <a:p>
            <a:pPr algn="ctr"/>
            <a:r>
              <a:rPr lang="en-GB" i="1" dirty="0" smtClean="0"/>
              <a:t>Mainly pushed by Government and DPs agenda (</a:t>
            </a:r>
            <a:r>
              <a:rPr lang="en-GB" i="1" dirty="0" err="1" smtClean="0"/>
              <a:t>Dvpt</a:t>
            </a:r>
            <a:r>
              <a:rPr lang="en-GB" i="1" dirty="0" smtClean="0"/>
              <a:t> Correct / Not exclusive)</a:t>
            </a:r>
            <a:endParaRPr lang="en-GB" i="1" dirty="0"/>
          </a:p>
        </p:txBody>
      </p:sp>
    </p:spTree>
    <p:extLst>
      <p:ext uri="{BB962C8B-B14F-4D97-AF65-F5344CB8AC3E}">
        <p14:creationId xmlns:p14="http://schemas.microsoft.com/office/powerpoint/2010/main" val="2081656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DPs on health financing</a:t>
            </a:r>
            <a:endParaRPr lang="en-GB" dirty="0"/>
          </a:p>
        </p:txBody>
      </p:sp>
      <p:sp>
        <p:nvSpPr>
          <p:cNvPr id="3" name="Content Placeholder 2"/>
          <p:cNvSpPr>
            <a:spLocks noGrp="1"/>
          </p:cNvSpPr>
          <p:nvPr>
            <p:ph idx="1"/>
          </p:nvPr>
        </p:nvSpPr>
        <p:spPr>
          <a:xfrm>
            <a:off x="251520" y="1196752"/>
            <a:ext cx="9001000" cy="5688632"/>
          </a:xfrm>
        </p:spPr>
        <p:txBody>
          <a:bodyPr>
            <a:noAutofit/>
          </a:bodyPr>
          <a:lstStyle/>
          <a:p>
            <a:r>
              <a:rPr lang="en-GB" sz="2800" b="1" dirty="0" smtClean="0"/>
              <a:t>Many DPs </a:t>
            </a:r>
            <a:r>
              <a:rPr lang="en-GB" sz="2800" dirty="0" smtClean="0"/>
              <a:t>(multilateral, bilateral, INGOs)</a:t>
            </a:r>
          </a:p>
          <a:p>
            <a:r>
              <a:rPr lang="en-GB" sz="2800" b="1" dirty="0" smtClean="0"/>
              <a:t>Specific focus</a:t>
            </a:r>
            <a:r>
              <a:rPr lang="en-GB" sz="2800" dirty="0" smtClean="0"/>
              <a:t>: comprehensive PHC support, sub-sector support, Socio-health protection, NHA/Costing..</a:t>
            </a:r>
          </a:p>
          <a:p>
            <a:r>
              <a:rPr lang="en-GB" sz="2800" b="1" dirty="0" smtClean="0"/>
              <a:t>Various coverage</a:t>
            </a:r>
            <a:r>
              <a:rPr lang="en-GB" sz="2800" dirty="0" smtClean="0"/>
              <a:t>: national, province-wide, </a:t>
            </a:r>
            <a:r>
              <a:rPr lang="en-GB" sz="2800" dirty="0" smtClean="0"/>
              <a:t>districts</a:t>
            </a:r>
          </a:p>
          <a:p>
            <a:r>
              <a:rPr lang="en-GB" sz="2800" b="1" dirty="0" smtClean="0"/>
              <a:t>Various schemes</a:t>
            </a:r>
            <a:r>
              <a:rPr lang="en-GB" sz="2800" dirty="0" smtClean="0"/>
              <a:t>: supply funding, free national programs, SHI, HEF, Free MNCH, RBF for Quality–Preventive, CCT</a:t>
            </a:r>
            <a:endParaRPr lang="en-GB" sz="2800" dirty="0" smtClean="0"/>
          </a:p>
          <a:p>
            <a:r>
              <a:rPr lang="en-GB" sz="2800" b="1" dirty="0" smtClean="0"/>
              <a:t>Various </a:t>
            </a:r>
            <a:r>
              <a:rPr lang="en-GB" sz="2800" b="1" dirty="0" smtClean="0"/>
              <a:t>modalities</a:t>
            </a:r>
            <a:r>
              <a:rPr lang="en-GB" sz="2800" dirty="0" smtClean="0"/>
              <a:t>: </a:t>
            </a:r>
            <a:r>
              <a:rPr lang="en-GB" sz="2800" dirty="0" smtClean="0"/>
              <a:t>Budget support (EC-WB), Program (ADB), MOH projects (WB, WHO, Unicef), TA (WHO, ILO), Provincial support (Luxemburg), Projects (NGOs) </a:t>
            </a:r>
          </a:p>
          <a:p>
            <a:r>
              <a:rPr lang="en-GB" sz="2800" b="1" dirty="0" smtClean="0"/>
              <a:t>Co</a:t>
            </a:r>
            <a:r>
              <a:rPr lang="en-GB" sz="2800" b="1" dirty="0" smtClean="0"/>
              <a:t>ncentrated technical support </a:t>
            </a:r>
            <a:r>
              <a:rPr lang="en-GB" sz="2800" dirty="0" smtClean="0"/>
              <a:t>mainly a</a:t>
            </a:r>
            <a:r>
              <a:rPr lang="en-GB" sz="2800" dirty="0" smtClean="0"/>
              <a:t>t central level</a:t>
            </a:r>
            <a:endParaRPr lang="en-GB" sz="2800" dirty="0" smtClean="0"/>
          </a:p>
          <a:p>
            <a:r>
              <a:rPr lang="en-GB" sz="2800" dirty="0" smtClean="0"/>
              <a:t>No match between HF DP support and the </a:t>
            </a:r>
            <a:r>
              <a:rPr lang="en-GB" sz="2800" b="1" dirty="0" smtClean="0"/>
              <a:t>very limited technicians on HF/SHP </a:t>
            </a:r>
            <a:r>
              <a:rPr lang="en-GB" sz="2800" dirty="0" smtClean="0"/>
              <a:t>(~50% in training/meetings)</a:t>
            </a:r>
            <a:endParaRPr lang="en-GB" sz="2800" dirty="0" smtClean="0"/>
          </a:p>
          <a:p>
            <a:endParaRPr lang="en-GB" sz="2800" dirty="0" smtClean="0"/>
          </a:p>
          <a:p>
            <a:pPr marL="0" indent="0">
              <a:buNone/>
            </a:pPr>
            <a:endParaRPr lang="en-GB" sz="2800" dirty="0" smtClean="0"/>
          </a:p>
          <a:p>
            <a:pPr marL="0" indent="0">
              <a:buNone/>
            </a:pPr>
            <a:endParaRPr lang="en-GB" sz="2800" dirty="0" smtClean="0"/>
          </a:p>
        </p:txBody>
      </p:sp>
      <p:sp>
        <p:nvSpPr>
          <p:cNvPr id="4" name="Slide Number Placeholder 3"/>
          <p:cNvSpPr>
            <a:spLocks noGrp="1"/>
          </p:cNvSpPr>
          <p:nvPr>
            <p:ph type="sldNum" sz="quarter" idx="12"/>
          </p:nvPr>
        </p:nvSpPr>
        <p:spPr/>
        <p:txBody>
          <a:bodyPr/>
          <a:lstStyle/>
          <a:p>
            <a:fld id="{1B8FD0B2-DC71-475C-BA3B-65CF3645FA60}" type="slidenum">
              <a:rPr lang="en-GB" smtClean="0"/>
              <a:t>6</a:t>
            </a:fld>
            <a:endParaRPr lang="en-GB"/>
          </a:p>
        </p:txBody>
      </p:sp>
      <p:sp>
        <p:nvSpPr>
          <p:cNvPr id="5" name="TextBox 4"/>
          <p:cNvSpPr txBox="1"/>
          <p:nvPr/>
        </p:nvSpPr>
        <p:spPr>
          <a:xfrm>
            <a:off x="0" y="-8334"/>
            <a:ext cx="2195736" cy="400110"/>
          </a:xfrm>
          <a:prstGeom prst="rect">
            <a:avLst/>
          </a:prstGeom>
          <a:solidFill>
            <a:srgbClr val="FFC000"/>
          </a:solidFill>
        </p:spPr>
        <p:txBody>
          <a:bodyPr wrap="square" rtlCol="0">
            <a:spAutoFit/>
          </a:bodyPr>
          <a:lstStyle/>
          <a:p>
            <a:r>
              <a:rPr lang="en-GB" sz="2000" dirty="0"/>
              <a:t>2</a:t>
            </a:r>
            <a:r>
              <a:rPr lang="en-GB" sz="2000" dirty="0" smtClean="0"/>
              <a:t>. DPs in HF</a:t>
            </a:r>
            <a:endParaRPr lang="en-GB" sz="2000" dirty="0"/>
          </a:p>
        </p:txBody>
      </p:sp>
    </p:spTree>
    <p:extLst>
      <p:ext uri="{BB962C8B-B14F-4D97-AF65-F5344CB8AC3E}">
        <p14:creationId xmlns:p14="http://schemas.microsoft.com/office/powerpoint/2010/main" val="658470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40158050"/>
              </p:ext>
            </p:extLst>
          </p:nvPr>
        </p:nvGraphicFramePr>
        <p:xfrm>
          <a:off x="2" y="404664"/>
          <a:ext cx="9298602" cy="6532880"/>
        </p:xfrm>
        <a:graphic>
          <a:graphicData uri="http://schemas.openxmlformats.org/drawingml/2006/table">
            <a:tbl>
              <a:tblPr firstRow="1" bandRow="1">
                <a:tableStyleId>{69012ECD-51FC-41F1-AA8D-1B2483CD663E}</a:tableStyleId>
              </a:tblPr>
              <a:tblGrid>
                <a:gridCol w="1187622"/>
                <a:gridCol w="521635"/>
                <a:gridCol w="464597"/>
                <a:gridCol w="492186"/>
                <a:gridCol w="428734"/>
                <a:gridCol w="420458"/>
                <a:gridCol w="455505"/>
                <a:gridCol w="449227"/>
                <a:gridCol w="516990"/>
                <a:gridCol w="516990"/>
                <a:gridCol w="581614"/>
                <a:gridCol w="552664"/>
                <a:gridCol w="1342231"/>
                <a:gridCol w="1368149"/>
              </a:tblGrid>
              <a:tr h="370840">
                <a:tc>
                  <a:txBody>
                    <a:bodyPr/>
                    <a:lstStyle/>
                    <a:p>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1">
                  <a:txBody>
                    <a:bodyPr/>
                    <a:lstStyle/>
                    <a:p>
                      <a:pPr algn="ctr"/>
                      <a:r>
                        <a:rPr lang="en-GB" dirty="0" smtClean="0"/>
                        <a:t>What  </a:t>
                      </a:r>
                      <a:r>
                        <a:rPr lang="en-GB" dirty="0" smtClean="0">
                          <a:hlinkClick r:id="rId2" action="ppaction://hlinksldjump"/>
                        </a:rPr>
                        <a:t>*</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r>
                        <a:rPr lang="en-GB" dirty="0" smtClean="0"/>
                        <a:t>Where</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r>
                        <a:rPr lang="en-GB" dirty="0" smtClean="0"/>
                        <a:t>How</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r>
                        <a:rPr lang="en-GB" dirty="0" smtClean="0"/>
                        <a:t>Focus</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algn="ctr"/>
                      <a:r>
                        <a:rPr lang="en-GB" dirty="0" smtClean="0"/>
                        <a:t>Supply</a:t>
                      </a:r>
                      <a:endParaRPr lang="en-GB" dirty="0"/>
                    </a:p>
                  </a:txBody>
                  <a:tcPr marL="0" marR="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4">
                  <a:txBody>
                    <a:bodyPr/>
                    <a:lstStyle/>
                    <a:p>
                      <a:pPr algn="ctr"/>
                      <a:r>
                        <a:rPr lang="en-GB" dirty="0" smtClean="0"/>
                        <a:t>Selective</a:t>
                      </a:r>
                      <a:r>
                        <a:rPr lang="en-GB" baseline="0" dirty="0" smtClean="0"/>
                        <a:t> focus</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4">
                  <a:txBody>
                    <a:bodyPr/>
                    <a:lstStyle/>
                    <a:p>
                      <a:pPr algn="ctr"/>
                      <a:r>
                        <a:rPr lang="en-GB" dirty="0" smtClean="0"/>
                        <a:t>Social</a:t>
                      </a:r>
                      <a:r>
                        <a:rPr lang="en-GB" baseline="0" dirty="0" smtClean="0"/>
                        <a:t> Health Protect.</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mtClean="0"/>
                        <a:t>Policy</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554464">
                <a:tc vMerge="1">
                  <a:txBody>
                    <a:bodyPr/>
                    <a:lstStyle/>
                    <a:p>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dirty="0" smtClean="0"/>
                        <a:t>PHC </a:t>
                      </a:r>
                      <a:r>
                        <a:rPr lang="en-GB" dirty="0" smtClean="0"/>
                        <a:t>subs                </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dirty="0" smtClean="0"/>
                        <a:t>Nat.</a:t>
                      </a:r>
                      <a:r>
                        <a:rPr lang="en-GB" baseline="0" dirty="0" smtClean="0"/>
                        <a:t> </a:t>
                      </a:r>
                      <a:r>
                        <a:rPr lang="en-GB" baseline="0" dirty="0" err="1" smtClean="0"/>
                        <a:t>Prog</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baseline="0" dirty="0" err="1" smtClean="0"/>
                        <a:t>FreeMAT</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dirty="0" smtClean="0"/>
                        <a:t>FreeCU5</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dirty="0" smtClean="0"/>
                        <a:t>PFP</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dirty="0" smtClean="0"/>
                        <a:t>PFQ</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600" dirty="0" smtClean="0"/>
                        <a:t>Poor</a:t>
                      </a:r>
                    </a:p>
                    <a:p>
                      <a:pPr algn="ctr"/>
                      <a:r>
                        <a:rPr lang="en-GB" dirty="0" smtClean="0"/>
                        <a:t>HEF</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600" dirty="0" err="1" smtClean="0"/>
                        <a:t>Infor</a:t>
                      </a:r>
                      <a:endParaRPr lang="en-GB" sz="1600" dirty="0" smtClean="0"/>
                    </a:p>
                    <a:p>
                      <a:pPr algn="ctr"/>
                      <a:r>
                        <a:rPr lang="en-GB" dirty="0" smtClean="0"/>
                        <a:t>CBHI</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600" dirty="0" err="1" smtClean="0"/>
                        <a:t>Infor</a:t>
                      </a:r>
                      <a:endParaRPr lang="en-GB" sz="1600" dirty="0" smtClean="0"/>
                    </a:p>
                    <a:p>
                      <a:pPr algn="ctr"/>
                      <a:r>
                        <a:rPr lang="en-GB" dirty="0" smtClean="0"/>
                        <a:t>CHE</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600" dirty="0" smtClean="0"/>
                        <a:t>Formal</a:t>
                      </a:r>
                      <a:r>
                        <a:rPr lang="en-GB" dirty="0" smtClean="0"/>
                        <a:t> SHI</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mtClean="0"/>
                        <a:t>TA</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370840">
                <a:tc>
                  <a:txBody>
                    <a:bodyPr/>
                    <a:lstStyle/>
                    <a:p>
                      <a:r>
                        <a:rPr lang="en-GB" b="1" dirty="0" smtClean="0"/>
                        <a:t>MOH</a:t>
                      </a:r>
                      <a:endParaRPr lang="en-GB" b="1"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b="1" dirty="0" smtClean="0"/>
                        <a:t>X</a:t>
                      </a: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b="1" dirty="0" smtClean="0"/>
                        <a:t>Country</a:t>
                      </a:r>
                      <a:endParaRPr lang="en-GB" b="1"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b="1" dirty="0" smtClean="0"/>
                        <a:t>Program</a:t>
                      </a:r>
                      <a:endParaRPr lang="en-GB" b="1"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ADB</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North=&gt;</a:t>
                      </a:r>
                      <a:r>
                        <a:rPr lang="en-GB" baseline="0" dirty="0" smtClean="0"/>
                        <a:t> all?</a:t>
                      </a:r>
                      <a:endParaRPr lang="en-GB" dirty="0" smtClean="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b="1" dirty="0" smtClean="0"/>
                        <a:t>Program </a:t>
                      </a:r>
                      <a:endParaRPr lang="en-GB" b="1"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WB</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1800" dirty="0" smtClean="0"/>
                        <a:t>X</a:t>
                      </a: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1800" dirty="0" smtClean="0"/>
                        <a:t>X</a:t>
                      </a: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South=&gt;</a:t>
                      </a:r>
                      <a:r>
                        <a:rPr lang="en-GB" baseline="0" dirty="0" smtClean="0"/>
                        <a:t> all?</a:t>
                      </a:r>
                      <a:endParaRPr lang="en-GB" dirty="0" smtClean="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baseline="0" dirty="0" smtClean="0"/>
                        <a:t>Project/</a:t>
                      </a:r>
                      <a:r>
                        <a:rPr lang="en-GB" baseline="0" dirty="0" err="1" smtClean="0"/>
                        <a:t>Progr</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Luxemburg</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1400" dirty="0" smtClean="0"/>
                        <a:t>x</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Provinces</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Province</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ILO/WHO</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District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TA+</a:t>
                      </a:r>
                      <a:r>
                        <a:rPr lang="en-GB" baseline="0" dirty="0" smtClean="0"/>
                        <a:t> Project</a:t>
                      </a:r>
                      <a:endParaRPr lang="en-GB" dirty="0" smtClean="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KOFIH/WHO</a:t>
                      </a:r>
                      <a:endParaRPr lang="en-GB" dirty="0"/>
                    </a:p>
                  </a:txBody>
                  <a:tcPr marL="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Province</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TA+ Project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EC/WHO</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baseline="0" dirty="0" smtClean="0"/>
                        <a:t>District </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BS+ Project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JICA</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baseline="0" dirty="0" smtClean="0"/>
                        <a:t>Province</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TA + Project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Un </a:t>
                      </a:r>
                      <a:r>
                        <a:rPr lang="en-GB" dirty="0" err="1" smtClean="0"/>
                        <a:t>fpa</a:t>
                      </a:r>
                      <a:r>
                        <a:rPr lang="en-GB" dirty="0" smtClean="0"/>
                        <a:t>/</a:t>
                      </a:r>
                      <a:r>
                        <a:rPr lang="en-GB" dirty="0" err="1" smtClean="0"/>
                        <a:t>icef</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Country/Pro</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Nat. </a:t>
                      </a:r>
                      <a:r>
                        <a:rPr lang="en-GB" dirty="0" err="1" smtClean="0"/>
                        <a:t>Progr</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GF, USAID..</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Country</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Nat. </a:t>
                      </a:r>
                      <a:r>
                        <a:rPr lang="en-GB" dirty="0" err="1" smtClean="0"/>
                        <a:t>Progr</a:t>
                      </a:r>
                      <a:r>
                        <a:rPr lang="en-GB" dirty="0" smtClean="0"/>
                        <a: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464">
                <a:tc>
                  <a:txBody>
                    <a:bodyPr/>
                    <a:lstStyle/>
                    <a:p>
                      <a:r>
                        <a:rPr lang="en-GB" dirty="0" smtClean="0"/>
                        <a:t>GAVI</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Districts</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Project</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272">
                <a:tc>
                  <a:txBody>
                    <a:bodyPr/>
                    <a:lstStyle/>
                    <a:p>
                      <a:r>
                        <a:rPr lang="en-GB" dirty="0" smtClean="0"/>
                        <a:t>SCI/CARE..</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Province</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Projects</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GB" dirty="0" smtClean="0"/>
                        <a:t>SRC</a:t>
                      </a:r>
                      <a:endParaRPr lang="en-GB" dirty="0"/>
                    </a:p>
                  </a:txBody>
                  <a:tcPr marL="36000" mar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en-GB" sz="2000" dirty="0" smtClean="0"/>
                        <a:t>X</a:t>
                      </a:r>
                      <a:endParaRPr lang="en-GB"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r>
                        <a:rPr lang="en-GB" dirty="0" smtClean="0"/>
                        <a:t>Province</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smtClean="0"/>
                        <a:t>Projects</a:t>
                      </a:r>
                      <a:r>
                        <a:rPr lang="en-GB" baseline="0" dirty="0" smtClean="0"/>
                        <a:t> TA</a:t>
                      </a:r>
                      <a:endParaRPr lang="en-GB" dirty="0"/>
                    </a:p>
                  </a:txBody>
                  <a:tcPr marL="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1B8FD0B2-DC71-475C-BA3B-65CF3645FA60}" type="slidenum">
              <a:rPr lang="en-GB" smtClean="0"/>
              <a:t>7</a:t>
            </a:fld>
            <a:endParaRPr lang="en-GB"/>
          </a:p>
        </p:txBody>
      </p:sp>
      <p:sp>
        <p:nvSpPr>
          <p:cNvPr id="6" name="TextBox 5"/>
          <p:cNvSpPr txBox="1"/>
          <p:nvPr/>
        </p:nvSpPr>
        <p:spPr>
          <a:xfrm>
            <a:off x="0" y="-8334"/>
            <a:ext cx="2195736" cy="400110"/>
          </a:xfrm>
          <a:prstGeom prst="rect">
            <a:avLst/>
          </a:prstGeom>
          <a:solidFill>
            <a:srgbClr val="FFC000"/>
          </a:solidFill>
        </p:spPr>
        <p:txBody>
          <a:bodyPr wrap="square" rtlCol="0">
            <a:spAutoFit/>
          </a:bodyPr>
          <a:lstStyle/>
          <a:p>
            <a:r>
              <a:rPr lang="en-GB" sz="2000" dirty="0"/>
              <a:t>2</a:t>
            </a:r>
            <a:r>
              <a:rPr lang="en-GB" sz="2000" dirty="0" smtClean="0"/>
              <a:t>. DPs in HF</a:t>
            </a:r>
            <a:endParaRPr lang="en-GB" sz="2000" dirty="0"/>
          </a:p>
        </p:txBody>
      </p:sp>
      <p:sp>
        <p:nvSpPr>
          <p:cNvPr id="2" name="TextBox 1"/>
          <p:cNvSpPr txBox="1"/>
          <p:nvPr/>
        </p:nvSpPr>
        <p:spPr>
          <a:xfrm>
            <a:off x="7380312" y="53221"/>
            <a:ext cx="1656184" cy="276999"/>
          </a:xfrm>
          <a:prstGeom prst="rect">
            <a:avLst/>
          </a:prstGeom>
          <a:solidFill>
            <a:srgbClr val="FFFFCC"/>
          </a:solidFill>
        </p:spPr>
        <p:txBody>
          <a:bodyPr wrap="square" lIns="0" rIns="0" rtlCol="0">
            <a:spAutoFit/>
          </a:bodyPr>
          <a:lstStyle/>
          <a:p>
            <a:r>
              <a:rPr lang="en-GB" sz="1200" dirty="0" smtClean="0"/>
              <a:t>Health Financing specific</a:t>
            </a:r>
            <a:endParaRPr lang="en-GB" sz="1200" dirty="0"/>
          </a:p>
        </p:txBody>
      </p:sp>
    </p:spTree>
    <p:extLst>
      <p:ext uri="{BB962C8B-B14F-4D97-AF65-F5344CB8AC3E}">
        <p14:creationId xmlns:p14="http://schemas.microsoft.com/office/powerpoint/2010/main" val="3108487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DPs collaboration</a:t>
            </a:r>
            <a:endParaRPr lang="en-GB" dirty="0"/>
          </a:p>
        </p:txBody>
      </p:sp>
      <p:sp>
        <p:nvSpPr>
          <p:cNvPr id="3" name="Content Placeholder 2"/>
          <p:cNvSpPr>
            <a:spLocks noGrp="1"/>
          </p:cNvSpPr>
          <p:nvPr>
            <p:ph idx="1"/>
          </p:nvPr>
        </p:nvSpPr>
        <p:spPr>
          <a:xfrm>
            <a:off x="107504" y="1268760"/>
            <a:ext cx="9145016" cy="5589240"/>
          </a:xfrm>
        </p:spPr>
        <p:txBody>
          <a:bodyPr>
            <a:normAutofit lnSpcReduction="10000"/>
          </a:bodyPr>
          <a:lstStyle/>
          <a:p>
            <a:r>
              <a:rPr lang="en-GB" b="1" dirty="0" smtClean="0"/>
              <a:t>Improving</a:t>
            </a:r>
            <a:r>
              <a:rPr lang="en-GB" b="1" dirty="0" smtClean="0"/>
              <a:t> </a:t>
            </a:r>
            <a:r>
              <a:rPr lang="en-GB" b="1" dirty="0" smtClean="0"/>
              <a:t>collaboration / coordination mechanisms among </a:t>
            </a:r>
            <a:r>
              <a:rPr lang="en-GB" b="1" dirty="0" smtClean="0"/>
              <a:t>Gov’t</a:t>
            </a:r>
            <a:r>
              <a:rPr lang="en-GB" b="1" dirty="0" smtClean="0"/>
              <a:t>-</a:t>
            </a:r>
            <a:r>
              <a:rPr lang="en-GB" b="1" dirty="0" smtClean="0"/>
              <a:t>DPs and within DPs</a:t>
            </a:r>
            <a:endParaRPr lang="en-GB" b="1" dirty="0" smtClean="0"/>
          </a:p>
          <a:p>
            <a:pPr lvl="1"/>
            <a:r>
              <a:rPr lang="en-GB" dirty="0" smtClean="0"/>
              <a:t>Official Sector Wide Coordination (Working Groups, Technical WG, Task Forces) led by Gov’t/WHO/JICA; </a:t>
            </a:r>
          </a:p>
          <a:p>
            <a:pPr lvl="1"/>
            <a:r>
              <a:rPr lang="en-GB" dirty="0"/>
              <a:t>N</a:t>
            </a:r>
            <a:r>
              <a:rPr lang="en-GB" dirty="0" smtClean="0"/>
              <a:t>ew DPs </a:t>
            </a:r>
            <a:r>
              <a:rPr lang="en-GB" dirty="0" smtClean="0"/>
              <a:t>group </a:t>
            </a:r>
            <a:endParaRPr lang="en-GB" dirty="0" smtClean="0"/>
          </a:p>
          <a:p>
            <a:pPr lvl="1"/>
            <a:r>
              <a:rPr lang="en-GB" dirty="0" smtClean="0"/>
              <a:t>INGO network </a:t>
            </a:r>
          </a:p>
          <a:p>
            <a:pPr lvl="1"/>
            <a:r>
              <a:rPr lang="en-GB" dirty="0" smtClean="0"/>
              <a:t>(CCM GF)</a:t>
            </a:r>
          </a:p>
          <a:p>
            <a:pPr lvl="1"/>
            <a:r>
              <a:rPr lang="en-GB" dirty="0" smtClean="0"/>
              <a:t>Joint projects: ILO/WHO, EC/WHO, UN/</a:t>
            </a:r>
            <a:r>
              <a:rPr lang="en-GB" dirty="0" err="1" smtClean="0"/>
              <a:t>Luxbg</a:t>
            </a:r>
            <a:endParaRPr lang="en-GB" dirty="0" smtClean="0"/>
          </a:p>
          <a:p>
            <a:pPr lvl="1"/>
            <a:r>
              <a:rPr lang="en-GB" dirty="0" smtClean="0"/>
              <a:t>Sub-contracts: MOH/WB-SRC… </a:t>
            </a:r>
          </a:p>
          <a:p>
            <a:pPr lvl="1"/>
            <a:r>
              <a:rPr lang="en-GB" dirty="0" smtClean="0"/>
              <a:t>Regular unofficial collaboration</a:t>
            </a:r>
            <a:endParaRPr lang="en-GB" dirty="0"/>
          </a:p>
          <a:p>
            <a:pPr lvl="1"/>
            <a:r>
              <a:rPr lang="en-GB" dirty="0" smtClean="0"/>
              <a:t>Joint monitoring – programs (?): </a:t>
            </a:r>
            <a:r>
              <a:rPr lang="en-GB" dirty="0" smtClean="0"/>
              <a:t>ADB-WB</a:t>
            </a:r>
          </a:p>
          <a:p>
            <a:pPr lvl="1"/>
            <a:r>
              <a:rPr lang="en-GB" dirty="0" smtClean="0"/>
              <a:t>No P4H</a:t>
            </a:r>
            <a:endParaRPr lang="en-GB" dirty="0" smtClean="0"/>
          </a:p>
        </p:txBody>
      </p:sp>
      <p:sp>
        <p:nvSpPr>
          <p:cNvPr id="4" name="Slide Number Placeholder 3"/>
          <p:cNvSpPr>
            <a:spLocks noGrp="1"/>
          </p:cNvSpPr>
          <p:nvPr>
            <p:ph type="sldNum" sz="quarter" idx="12"/>
          </p:nvPr>
        </p:nvSpPr>
        <p:spPr/>
        <p:txBody>
          <a:bodyPr/>
          <a:lstStyle/>
          <a:p>
            <a:fld id="{1B8FD0B2-DC71-475C-BA3B-65CF3645FA60}" type="slidenum">
              <a:rPr lang="en-GB" smtClean="0"/>
              <a:t>8</a:t>
            </a:fld>
            <a:endParaRPr lang="en-GB"/>
          </a:p>
        </p:txBody>
      </p:sp>
      <p:sp>
        <p:nvSpPr>
          <p:cNvPr id="5" name="TextBox 4"/>
          <p:cNvSpPr txBox="1"/>
          <p:nvPr/>
        </p:nvSpPr>
        <p:spPr>
          <a:xfrm>
            <a:off x="0" y="-8334"/>
            <a:ext cx="2195736" cy="400110"/>
          </a:xfrm>
          <a:prstGeom prst="rect">
            <a:avLst/>
          </a:prstGeom>
          <a:solidFill>
            <a:srgbClr val="FFC000"/>
          </a:solidFill>
        </p:spPr>
        <p:txBody>
          <a:bodyPr wrap="square" rtlCol="0">
            <a:spAutoFit/>
          </a:bodyPr>
          <a:lstStyle/>
          <a:p>
            <a:r>
              <a:rPr lang="en-GB" sz="2000" dirty="0"/>
              <a:t>2</a:t>
            </a:r>
            <a:r>
              <a:rPr lang="en-GB" sz="2000" dirty="0" smtClean="0"/>
              <a:t>. DPs in HF</a:t>
            </a:r>
            <a:endParaRPr lang="en-GB" sz="2000" dirty="0"/>
          </a:p>
        </p:txBody>
      </p:sp>
    </p:spTree>
    <p:extLst>
      <p:ext uri="{BB962C8B-B14F-4D97-AF65-F5344CB8AC3E}">
        <p14:creationId xmlns:p14="http://schemas.microsoft.com/office/powerpoint/2010/main" val="377472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 y="476672"/>
            <a:ext cx="9180512" cy="1143000"/>
          </a:xfrm>
        </p:spPr>
        <p:txBody>
          <a:bodyPr>
            <a:normAutofit fontScale="90000"/>
          </a:bodyPr>
          <a:lstStyle/>
          <a:p>
            <a:r>
              <a:rPr lang="en-GB" dirty="0" smtClean="0"/>
              <a:t>Equity in DPs support (health financing)</a:t>
            </a:r>
            <a:br>
              <a:rPr lang="en-GB" dirty="0" smtClean="0"/>
            </a:br>
            <a:endParaRPr lang="en-GB" dirty="0"/>
          </a:p>
        </p:txBody>
      </p:sp>
      <p:sp>
        <p:nvSpPr>
          <p:cNvPr id="3" name="Content Placeholder 2"/>
          <p:cNvSpPr>
            <a:spLocks noGrp="1"/>
          </p:cNvSpPr>
          <p:nvPr>
            <p:ph idx="1"/>
          </p:nvPr>
        </p:nvSpPr>
        <p:spPr>
          <a:xfrm>
            <a:off x="107504" y="1124744"/>
            <a:ext cx="9036496" cy="5733256"/>
          </a:xfrm>
        </p:spPr>
        <p:txBody>
          <a:bodyPr>
            <a:normAutofit fontScale="85000" lnSpcReduction="20000"/>
          </a:bodyPr>
          <a:lstStyle/>
          <a:p>
            <a:pPr marL="0" indent="0">
              <a:buNone/>
            </a:pPr>
            <a:r>
              <a:rPr lang="en-GB" dirty="0" smtClean="0"/>
              <a:t>Various results (no robust assessment):</a:t>
            </a:r>
          </a:p>
          <a:p>
            <a:pPr marL="447675" lvl="1"/>
            <a:r>
              <a:rPr lang="en-GB" b="1" u="sng" dirty="0" smtClean="0"/>
              <a:t>Supply</a:t>
            </a:r>
            <a:r>
              <a:rPr lang="en-GB" dirty="0" smtClean="0"/>
              <a:t>: Continuous support to ensure </a:t>
            </a:r>
            <a:r>
              <a:rPr lang="en-GB" b="1" dirty="0" smtClean="0"/>
              <a:t>PHC/MNCH service delivery </a:t>
            </a:r>
            <a:r>
              <a:rPr lang="en-GB" dirty="0" smtClean="0"/>
              <a:t>at district level strongly increases MNCH indicators, health systems performance/ownership (SCI); ensure </a:t>
            </a:r>
            <a:r>
              <a:rPr lang="en-GB" b="1" dirty="0" smtClean="0"/>
              <a:t>first funding of routine immunization, nutrients is fundamental </a:t>
            </a:r>
            <a:r>
              <a:rPr lang="en-GB" dirty="0" smtClean="0"/>
              <a:t>(Unicef)</a:t>
            </a:r>
          </a:p>
          <a:p>
            <a:pPr marL="447675" lvl="1"/>
            <a:r>
              <a:rPr lang="en-GB" b="1" u="sng" dirty="0" smtClean="0"/>
              <a:t>HEF</a:t>
            </a:r>
            <a:r>
              <a:rPr lang="en-GB" dirty="0" smtClean="0"/>
              <a:t>: When managed/monitored proactively with clear targeting (HH poor card or village targeting), HEF for poor can </a:t>
            </a:r>
            <a:r>
              <a:rPr lang="en-GB" b="1" dirty="0" smtClean="0"/>
              <a:t>increase access to curative services  for the poor (2-3x increase, poor use more than non-poor, distance barrier reduced</a:t>
            </a:r>
            <a:r>
              <a:rPr lang="en-GB" b="1" dirty="0" smtClean="0">
                <a:hlinkClick r:id="rId2" action="ppaction://hlinksldjump"/>
              </a:rPr>
              <a:t>*</a:t>
            </a:r>
            <a:r>
              <a:rPr lang="en-GB" b="1" dirty="0" smtClean="0"/>
              <a:t>) but less for delivery, not for preventive services, nor guaranty of quality</a:t>
            </a:r>
            <a:r>
              <a:rPr lang="en-GB" dirty="0" smtClean="0"/>
              <a:t>; </a:t>
            </a:r>
            <a:r>
              <a:rPr lang="en-US" dirty="0" smtClean="0"/>
              <a:t>Village targeting increases </a:t>
            </a:r>
            <a:r>
              <a:rPr lang="en-US" dirty="0"/>
              <a:t>very significantly the utilization of curative services (but also unnecessary utilization) and requires</a:t>
            </a:r>
            <a:r>
              <a:rPr lang="en-GB" dirty="0"/>
              <a:t> </a:t>
            </a:r>
            <a:r>
              <a:rPr lang="en-GB" dirty="0" smtClean="0"/>
              <a:t>control of overuse for OPD/observations prone to cheating (MOH/SRC-WB)</a:t>
            </a:r>
          </a:p>
          <a:p>
            <a:pPr marL="447675" lvl="1"/>
            <a:r>
              <a:rPr lang="en-GB" b="1" u="sng" dirty="0" smtClean="0"/>
              <a:t>HEF</a:t>
            </a:r>
            <a:r>
              <a:rPr lang="en-GB" dirty="0" smtClean="0"/>
              <a:t> in a passive government led setting under </a:t>
            </a:r>
            <a:r>
              <a:rPr lang="en-GB" dirty="0" err="1" smtClean="0"/>
              <a:t>govt</a:t>
            </a:r>
            <a:r>
              <a:rPr lang="en-GB" dirty="0" smtClean="0"/>
              <a:t> list of HH targeting without card </a:t>
            </a:r>
            <a:r>
              <a:rPr lang="en-GB" b="1" dirty="0" smtClean="0"/>
              <a:t>can be expanded fast, well integrated in government system and be a cheap pro-poor subsidy </a:t>
            </a:r>
            <a:r>
              <a:rPr lang="en-GB" dirty="0" smtClean="0"/>
              <a:t>to local facilities. But it </a:t>
            </a:r>
            <a:r>
              <a:rPr lang="en-GB" b="1" dirty="0" smtClean="0"/>
              <a:t>may not be enough to really prevent catastrophic health expenditure </a:t>
            </a:r>
            <a:r>
              <a:rPr lang="en-GB" dirty="0" smtClean="0"/>
              <a:t>(MOH/ADB, MOH/</a:t>
            </a:r>
            <a:r>
              <a:rPr lang="en-GB" dirty="0" err="1" smtClean="0"/>
              <a:t>Govt</a:t>
            </a:r>
            <a:r>
              <a:rPr lang="en-GB" dirty="0" smtClean="0"/>
              <a:t>)</a:t>
            </a:r>
          </a:p>
          <a:p>
            <a:pPr marL="161925" lvl="1" indent="0">
              <a:buNone/>
            </a:pPr>
            <a:endParaRPr lang="en-GB" dirty="0" smtClean="0"/>
          </a:p>
          <a:p>
            <a:pPr lvl="1"/>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9</a:t>
            </a:fld>
            <a:endParaRPr lang="en-GB"/>
          </a:p>
        </p:txBody>
      </p:sp>
      <p:sp>
        <p:nvSpPr>
          <p:cNvPr id="5" name="TextBox 4"/>
          <p:cNvSpPr txBox="1"/>
          <p:nvPr/>
        </p:nvSpPr>
        <p:spPr>
          <a:xfrm>
            <a:off x="0" y="-8334"/>
            <a:ext cx="2339752" cy="400110"/>
          </a:xfrm>
          <a:prstGeom prst="rect">
            <a:avLst/>
          </a:prstGeom>
          <a:solidFill>
            <a:srgbClr val="FFC000"/>
          </a:solidFill>
        </p:spPr>
        <p:txBody>
          <a:bodyPr wrap="square" rIns="0" rtlCol="0">
            <a:spAutoFit/>
          </a:bodyPr>
          <a:lstStyle/>
          <a:p>
            <a:r>
              <a:rPr lang="en-GB" sz="2000" dirty="0" smtClean="0"/>
              <a:t>3</a:t>
            </a:r>
            <a:r>
              <a:rPr lang="en-GB" sz="2000" dirty="0"/>
              <a:t>.</a:t>
            </a:r>
            <a:r>
              <a:rPr lang="en-GB" sz="2000" dirty="0" smtClean="0"/>
              <a:t> Equity DPs support</a:t>
            </a:r>
            <a:endParaRPr lang="en-GB" sz="2000" dirty="0"/>
          </a:p>
        </p:txBody>
      </p:sp>
    </p:spTree>
    <p:extLst>
      <p:ext uri="{BB962C8B-B14F-4D97-AF65-F5344CB8AC3E}">
        <p14:creationId xmlns:p14="http://schemas.microsoft.com/office/powerpoint/2010/main" val="2150815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 y="476672"/>
            <a:ext cx="9180512" cy="1143000"/>
          </a:xfrm>
        </p:spPr>
        <p:txBody>
          <a:bodyPr>
            <a:normAutofit fontScale="90000"/>
          </a:bodyPr>
          <a:lstStyle/>
          <a:p>
            <a:r>
              <a:rPr lang="en-GB" dirty="0" smtClean="0"/>
              <a:t>Equity in DPs support (health financing)</a:t>
            </a:r>
            <a:br>
              <a:rPr lang="en-GB" dirty="0" smtClean="0"/>
            </a:br>
            <a:endParaRPr lang="en-GB" dirty="0"/>
          </a:p>
        </p:txBody>
      </p:sp>
      <p:sp>
        <p:nvSpPr>
          <p:cNvPr id="3" name="Content Placeholder 2"/>
          <p:cNvSpPr>
            <a:spLocks noGrp="1"/>
          </p:cNvSpPr>
          <p:nvPr>
            <p:ph idx="1"/>
          </p:nvPr>
        </p:nvSpPr>
        <p:spPr>
          <a:xfrm>
            <a:off x="107504" y="1124744"/>
            <a:ext cx="9036496" cy="5733256"/>
          </a:xfrm>
        </p:spPr>
        <p:txBody>
          <a:bodyPr>
            <a:normAutofit fontScale="85000" lnSpcReduction="20000"/>
          </a:bodyPr>
          <a:lstStyle/>
          <a:p>
            <a:pPr marL="0" indent="0">
              <a:buNone/>
            </a:pPr>
            <a:r>
              <a:rPr lang="en-GB" dirty="0" smtClean="0"/>
              <a:t>Various results (no robust assessment):</a:t>
            </a:r>
          </a:p>
          <a:p>
            <a:pPr marL="447675" lvl="1"/>
            <a:r>
              <a:rPr lang="en-GB" b="1" u="sng" dirty="0" smtClean="0"/>
              <a:t>Free Maternity </a:t>
            </a:r>
            <a:r>
              <a:rPr lang="en-GB" b="1" dirty="0" smtClean="0"/>
              <a:t>: </a:t>
            </a:r>
            <a:r>
              <a:rPr lang="en-GB" dirty="0" smtClean="0"/>
              <a:t>slower uptake than for curative services; </a:t>
            </a:r>
            <a:r>
              <a:rPr lang="en-US" b="1" dirty="0" smtClean="0"/>
              <a:t>money </a:t>
            </a:r>
            <a:r>
              <a:rPr lang="en-US" b="1" dirty="0"/>
              <a:t>is </a:t>
            </a:r>
            <a:r>
              <a:rPr lang="en-US" b="1" dirty="0" smtClean="0"/>
              <a:t>not </a:t>
            </a:r>
            <a:r>
              <a:rPr lang="en-US" b="1" dirty="0"/>
              <a:t>the main </a:t>
            </a:r>
            <a:r>
              <a:rPr lang="en-US" b="1" dirty="0" smtClean="0"/>
              <a:t>barrier for delivery; supply factors </a:t>
            </a:r>
            <a:r>
              <a:rPr lang="en-US" b="1" dirty="0"/>
              <a:t>more important </a:t>
            </a:r>
            <a:r>
              <a:rPr lang="en-US" sz="2400" dirty="0"/>
              <a:t>(presence of midwife, </a:t>
            </a:r>
            <a:r>
              <a:rPr lang="en-US" sz="2400" dirty="0" smtClean="0"/>
              <a:t>trust</a:t>
            </a:r>
            <a:r>
              <a:rPr lang="en-US" sz="2400" dirty="0"/>
              <a:t>, </a:t>
            </a:r>
            <a:r>
              <a:rPr lang="en-US" sz="2400" dirty="0" smtClean="0"/>
              <a:t>perceived quality, language, traditions); </a:t>
            </a:r>
            <a:r>
              <a:rPr lang="en-US" b="1" dirty="0"/>
              <a:t>unequal results poor (20%) </a:t>
            </a:r>
            <a:r>
              <a:rPr lang="en-US" b="1" dirty="0" err="1"/>
              <a:t>vs</a:t>
            </a:r>
            <a:r>
              <a:rPr lang="en-US" b="1" dirty="0"/>
              <a:t> non-poor (40%) capture of funds by the non-poor; bypassing of lower </a:t>
            </a:r>
            <a:r>
              <a:rPr lang="en-US" b="1" dirty="0" smtClean="0"/>
              <a:t>level</a:t>
            </a:r>
            <a:r>
              <a:rPr lang="en-US" dirty="0"/>
              <a:t> </a:t>
            </a:r>
            <a:r>
              <a:rPr lang="en-US" dirty="0" smtClean="0"/>
              <a:t>(MOH-WB, MOH-WHO) </a:t>
            </a:r>
            <a:r>
              <a:rPr lang="en-US" dirty="0" smtClean="0">
                <a:hlinkClick r:id="rId2" action="ppaction://hlinksldjump"/>
              </a:rPr>
              <a:t>*</a:t>
            </a:r>
            <a:endParaRPr lang="en-US" dirty="0"/>
          </a:p>
          <a:p>
            <a:pPr marL="161925" lvl="1" indent="0">
              <a:buNone/>
            </a:pPr>
            <a:r>
              <a:rPr lang="en-US" sz="2400" dirty="0"/>
              <a:t> </a:t>
            </a:r>
            <a:r>
              <a:rPr lang="en-US" sz="2400" dirty="0" smtClean="0"/>
              <a:t>   </a:t>
            </a:r>
            <a:r>
              <a:rPr lang="en-US" dirty="0"/>
              <a:t>=&gt; </a:t>
            </a:r>
            <a:r>
              <a:rPr lang="en-GB" dirty="0"/>
              <a:t>From universalism to targeting? (free for all only at district level +          </a:t>
            </a:r>
          </a:p>
          <a:p>
            <a:pPr marL="161925" lvl="1" indent="0">
              <a:buNone/>
            </a:pPr>
            <a:r>
              <a:rPr lang="en-GB" dirty="0"/>
              <a:t>    referrals; in towns free only for poor; Food/Transport only for poor)  </a:t>
            </a:r>
          </a:p>
          <a:p>
            <a:pPr marL="447675" lvl="1"/>
            <a:r>
              <a:rPr lang="en-GB" b="1" u="sng" dirty="0" smtClean="0"/>
              <a:t>Free CU5</a:t>
            </a:r>
            <a:r>
              <a:rPr lang="en-GB" b="1" dirty="0" smtClean="0"/>
              <a:t>: </a:t>
            </a:r>
            <a:r>
              <a:rPr lang="en-GB" dirty="0" smtClean="0"/>
              <a:t>seem to </a:t>
            </a:r>
            <a:r>
              <a:rPr lang="en-GB" b="1" dirty="0" smtClean="0"/>
              <a:t>boost consultations </a:t>
            </a:r>
            <a:r>
              <a:rPr lang="en-GB" dirty="0" smtClean="0"/>
              <a:t>for non-poor and poor; </a:t>
            </a:r>
            <a:r>
              <a:rPr lang="en-GB" b="1" dirty="0" smtClean="0"/>
              <a:t>slow increase of admissions/surgeries </a:t>
            </a:r>
            <a:r>
              <a:rPr lang="en-GB" dirty="0" smtClean="0"/>
              <a:t>(MOH-SRC/WB)</a:t>
            </a:r>
            <a:endParaRPr lang="en-GB" b="1" dirty="0" smtClean="0"/>
          </a:p>
          <a:p>
            <a:pPr marL="447675" lvl="1"/>
            <a:r>
              <a:rPr lang="en-GB" b="1" u="sng" dirty="0" smtClean="0"/>
              <a:t>CBHI</a:t>
            </a:r>
            <a:r>
              <a:rPr lang="en-GB" dirty="0" smtClean="0"/>
              <a:t>: </a:t>
            </a:r>
            <a:r>
              <a:rPr lang="en-GB" b="1" dirty="0" smtClean="0"/>
              <a:t>failure or stagnation </a:t>
            </a:r>
            <a:r>
              <a:rPr lang="en-GB" dirty="0" smtClean="0"/>
              <a:t>(collection issue, small pools, adverse selection, risk on provider, underservicing, vicious circle) ; </a:t>
            </a:r>
            <a:r>
              <a:rPr lang="en-GB" b="1" dirty="0" smtClean="0"/>
              <a:t>50% subsidies about to be tested</a:t>
            </a:r>
            <a:r>
              <a:rPr lang="en-GB" dirty="0" smtClean="0"/>
              <a:t> by MOH-ILO/WHO in one pilot district</a:t>
            </a:r>
          </a:p>
          <a:p>
            <a:pPr marL="447675" lvl="1"/>
            <a:r>
              <a:rPr lang="en-GB" b="1" u="sng" dirty="0" smtClean="0"/>
              <a:t>Formal SHI</a:t>
            </a:r>
            <a:r>
              <a:rPr lang="en-GB" dirty="0" smtClean="0"/>
              <a:t>: fast extension to civil servants, low enrolment of private companies (poor enforcement), big push/rationale for merging but risk of unintended consequences (merged reserve, pension), providers and insured not fully on board</a:t>
            </a:r>
          </a:p>
        </p:txBody>
      </p:sp>
      <p:sp>
        <p:nvSpPr>
          <p:cNvPr id="4" name="Slide Number Placeholder 3"/>
          <p:cNvSpPr>
            <a:spLocks noGrp="1"/>
          </p:cNvSpPr>
          <p:nvPr>
            <p:ph type="sldNum" sz="quarter" idx="12"/>
          </p:nvPr>
        </p:nvSpPr>
        <p:spPr/>
        <p:txBody>
          <a:bodyPr/>
          <a:lstStyle/>
          <a:p>
            <a:fld id="{1B8FD0B2-DC71-475C-BA3B-65CF3645FA60}" type="slidenum">
              <a:rPr lang="en-GB" smtClean="0"/>
              <a:t>10</a:t>
            </a:fld>
            <a:endParaRPr lang="en-GB"/>
          </a:p>
        </p:txBody>
      </p:sp>
      <p:sp>
        <p:nvSpPr>
          <p:cNvPr id="5" name="TextBox 4"/>
          <p:cNvSpPr txBox="1"/>
          <p:nvPr/>
        </p:nvSpPr>
        <p:spPr>
          <a:xfrm>
            <a:off x="0" y="-8334"/>
            <a:ext cx="2339752" cy="400110"/>
          </a:xfrm>
          <a:prstGeom prst="rect">
            <a:avLst/>
          </a:prstGeom>
          <a:solidFill>
            <a:srgbClr val="FFC000"/>
          </a:solidFill>
        </p:spPr>
        <p:txBody>
          <a:bodyPr wrap="square" rIns="0" rtlCol="0">
            <a:spAutoFit/>
          </a:bodyPr>
          <a:lstStyle/>
          <a:p>
            <a:r>
              <a:rPr lang="en-GB" sz="2000" dirty="0" smtClean="0"/>
              <a:t>3</a:t>
            </a:r>
            <a:r>
              <a:rPr lang="en-GB" sz="2000" dirty="0"/>
              <a:t>.</a:t>
            </a:r>
            <a:r>
              <a:rPr lang="en-GB" sz="2000" dirty="0" smtClean="0"/>
              <a:t> Equity DPs support</a:t>
            </a:r>
            <a:endParaRPr lang="en-GB" sz="2000" dirty="0"/>
          </a:p>
        </p:txBody>
      </p:sp>
    </p:spTree>
    <p:extLst>
      <p:ext uri="{BB962C8B-B14F-4D97-AF65-F5344CB8AC3E}">
        <p14:creationId xmlns:p14="http://schemas.microsoft.com/office/powerpoint/2010/main" val="1557892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HF interventions?</a:t>
            </a:r>
            <a:endParaRPr lang="en-GB" dirty="0"/>
          </a:p>
        </p:txBody>
      </p:sp>
      <p:sp>
        <p:nvSpPr>
          <p:cNvPr id="3" name="Content Placeholder 2"/>
          <p:cNvSpPr>
            <a:spLocks noGrp="1"/>
          </p:cNvSpPr>
          <p:nvPr>
            <p:ph idx="1"/>
          </p:nvPr>
        </p:nvSpPr>
        <p:spPr>
          <a:xfrm>
            <a:off x="35496" y="1340768"/>
            <a:ext cx="9217024" cy="5256584"/>
          </a:xfrm>
        </p:spPr>
        <p:txBody>
          <a:bodyPr>
            <a:normAutofit fontScale="85000" lnSpcReduction="20000"/>
          </a:bodyPr>
          <a:lstStyle/>
          <a:p>
            <a:pPr marL="0" indent="0">
              <a:buNone/>
            </a:pPr>
            <a:r>
              <a:rPr lang="en-GB" dirty="0" smtClean="0"/>
              <a:t>1. In </a:t>
            </a:r>
            <a:r>
              <a:rPr lang="en-GB" dirty="0" smtClean="0"/>
              <a:t>context of Laos, to improve equity in health, </a:t>
            </a:r>
            <a:r>
              <a:rPr lang="en-GB" b="1" dirty="0" smtClean="0"/>
              <a:t>what is the right mix &amp; acceptable trade-off</a:t>
            </a:r>
            <a:r>
              <a:rPr lang="en-GB" dirty="0" smtClean="0"/>
              <a:t> in terms of focus on:</a:t>
            </a:r>
          </a:p>
          <a:p>
            <a:r>
              <a:rPr lang="en-GB" sz="3000" dirty="0" smtClean="0"/>
              <a:t>Improve the health service delivery supply at local level (functioning PHC)</a:t>
            </a:r>
          </a:p>
          <a:p>
            <a:r>
              <a:rPr lang="en-GB" sz="3000" dirty="0" smtClean="0"/>
              <a:t>Improve access to the poor (HEF)</a:t>
            </a:r>
          </a:p>
          <a:p>
            <a:r>
              <a:rPr lang="en-GB" sz="3000" dirty="0" smtClean="0"/>
              <a:t>Also subsidize for non-poor/catastrophic expenditure</a:t>
            </a:r>
          </a:p>
          <a:p>
            <a:r>
              <a:rPr lang="en-GB" sz="3000" dirty="0" smtClean="0"/>
              <a:t>Improve access to specific priorities (Free MNCH, pay for preventive services, </a:t>
            </a:r>
            <a:r>
              <a:rPr lang="en-GB" sz="3000" dirty="0" err="1" smtClean="0"/>
              <a:t>etc</a:t>
            </a:r>
            <a:r>
              <a:rPr lang="en-GB" sz="3000" dirty="0" smtClean="0"/>
              <a:t>)</a:t>
            </a:r>
          </a:p>
          <a:p>
            <a:r>
              <a:rPr lang="en-GB" sz="3000" dirty="0" smtClean="0"/>
              <a:t>Improve the quality of services (PBF-Pay for Quality)</a:t>
            </a:r>
          </a:p>
          <a:p>
            <a:pPr marL="0" indent="0">
              <a:buNone/>
            </a:pPr>
            <a:r>
              <a:rPr lang="en-GB" b="1" dirty="0" smtClean="0"/>
              <a:t>2. No agreement on Universalism at local level or Targeting </a:t>
            </a:r>
          </a:p>
          <a:p>
            <a:pPr marL="0" indent="0">
              <a:buNone/>
            </a:pPr>
            <a:r>
              <a:rPr lang="en-GB" b="1" dirty="0" smtClean="0"/>
              <a:t>3. Sum </a:t>
            </a:r>
            <a:r>
              <a:rPr lang="en-GB" b="1" dirty="0" smtClean="0"/>
              <a:t>of parallel strategies can be detrimental </a:t>
            </a:r>
            <a:r>
              <a:rPr lang="en-GB" dirty="0" smtClean="0"/>
              <a:t>(absorption, HR, perverse effects, competition, </a:t>
            </a:r>
            <a:r>
              <a:rPr lang="en-GB" dirty="0" err="1" smtClean="0"/>
              <a:t>complexification</a:t>
            </a:r>
            <a:r>
              <a:rPr lang="en-GB" dirty="0" smtClean="0"/>
              <a:t>…). </a:t>
            </a:r>
          </a:p>
          <a:p>
            <a:pPr marL="0" indent="0">
              <a:buNone/>
            </a:pPr>
            <a:r>
              <a:rPr lang="en-GB" b="1" dirty="0" smtClean="0"/>
              <a:t>4. </a:t>
            </a:r>
            <a:r>
              <a:rPr lang="en-GB" b="1" dirty="0" smtClean="0"/>
              <a:t>Too advanced HF strategies for the level of service delivery? </a:t>
            </a:r>
            <a:endParaRPr lang="en-GB" b="1" dirty="0" smtClean="0"/>
          </a:p>
          <a:p>
            <a:endParaRPr lang="en-GB" dirty="0" smtClean="0"/>
          </a:p>
          <a:p>
            <a:endParaRPr lang="en-GB" dirty="0" smtClean="0"/>
          </a:p>
          <a:p>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11</a:t>
            </a:fld>
            <a:endParaRPr lang="en-GB"/>
          </a:p>
        </p:txBody>
      </p:sp>
      <p:sp>
        <p:nvSpPr>
          <p:cNvPr id="5" name="TextBox 4"/>
          <p:cNvSpPr txBox="1"/>
          <p:nvPr/>
        </p:nvSpPr>
        <p:spPr>
          <a:xfrm>
            <a:off x="0" y="-8334"/>
            <a:ext cx="2339752" cy="400110"/>
          </a:xfrm>
          <a:prstGeom prst="rect">
            <a:avLst/>
          </a:prstGeom>
          <a:solidFill>
            <a:srgbClr val="FFC000"/>
          </a:solidFill>
        </p:spPr>
        <p:txBody>
          <a:bodyPr wrap="square" rIns="0" rtlCol="0">
            <a:spAutoFit/>
          </a:bodyPr>
          <a:lstStyle/>
          <a:p>
            <a:r>
              <a:rPr lang="en-GB" sz="2000" dirty="0"/>
              <a:t>4</a:t>
            </a:r>
            <a:r>
              <a:rPr lang="en-GB" sz="2000" dirty="0" smtClean="0"/>
              <a:t>. Discussion</a:t>
            </a:r>
            <a:endParaRPr lang="en-GB" sz="2000" dirty="0"/>
          </a:p>
        </p:txBody>
      </p:sp>
    </p:spTree>
    <p:extLst>
      <p:ext uri="{BB962C8B-B14F-4D97-AF65-F5344CB8AC3E}">
        <p14:creationId xmlns:p14="http://schemas.microsoft.com/office/powerpoint/2010/main" val="40998127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a:t>
            </a:r>
            <a:endParaRPr lang="en-GB" dirty="0"/>
          </a:p>
        </p:txBody>
      </p:sp>
      <p:sp>
        <p:nvSpPr>
          <p:cNvPr id="3" name="Content Placeholder 2"/>
          <p:cNvSpPr>
            <a:spLocks noGrp="1"/>
          </p:cNvSpPr>
          <p:nvPr>
            <p:ph idx="1"/>
          </p:nvPr>
        </p:nvSpPr>
        <p:spPr>
          <a:xfrm>
            <a:off x="0" y="1412776"/>
            <a:ext cx="9252520" cy="5040560"/>
          </a:xfrm>
        </p:spPr>
        <p:txBody>
          <a:bodyPr>
            <a:normAutofit/>
          </a:bodyPr>
          <a:lstStyle/>
          <a:p>
            <a:pPr marL="0" indent="0">
              <a:buNone/>
            </a:pPr>
            <a:r>
              <a:rPr lang="en-GB" dirty="0" smtClean="0"/>
              <a:t>The “how” to provide support may have as much importance as the “what”? </a:t>
            </a:r>
          </a:p>
          <a:p>
            <a:r>
              <a:rPr lang="en-GB" dirty="0" smtClean="0"/>
              <a:t>Institutionalization: Budget support </a:t>
            </a:r>
            <a:r>
              <a:rPr lang="en-GB" dirty="0" err="1" smtClean="0"/>
              <a:t>vs</a:t>
            </a:r>
            <a:r>
              <a:rPr lang="en-GB" dirty="0" smtClean="0"/>
              <a:t> Program </a:t>
            </a:r>
            <a:r>
              <a:rPr lang="en-GB" dirty="0" err="1" smtClean="0"/>
              <a:t>vs</a:t>
            </a:r>
            <a:r>
              <a:rPr lang="en-GB" dirty="0" smtClean="0"/>
              <a:t> Project</a:t>
            </a:r>
          </a:p>
          <a:p>
            <a:r>
              <a:rPr lang="en-GB" dirty="0" smtClean="0"/>
              <a:t>Predictability, timeliness, flexibility, simplicity and accountability of funding</a:t>
            </a:r>
          </a:p>
          <a:p>
            <a:r>
              <a:rPr lang="en-GB" dirty="0" smtClean="0"/>
              <a:t>Cost of change in approaches</a:t>
            </a:r>
          </a:p>
          <a:p>
            <a:r>
              <a:rPr lang="en-GB" dirty="0" smtClean="0"/>
              <a:t>Subsidy + proximity technical/management support</a:t>
            </a:r>
          </a:p>
          <a:p>
            <a:pPr lvl="1"/>
            <a:endParaRPr lang="en-GB" dirty="0" smtClean="0"/>
          </a:p>
          <a:p>
            <a:pPr marL="0" indent="0">
              <a:buNone/>
            </a:pPr>
            <a:endParaRPr lang="en-GB" dirty="0" smtClean="0"/>
          </a:p>
        </p:txBody>
      </p:sp>
      <p:sp>
        <p:nvSpPr>
          <p:cNvPr id="4" name="Slide Number Placeholder 3"/>
          <p:cNvSpPr>
            <a:spLocks noGrp="1"/>
          </p:cNvSpPr>
          <p:nvPr>
            <p:ph type="sldNum" sz="quarter" idx="12"/>
          </p:nvPr>
        </p:nvSpPr>
        <p:spPr/>
        <p:txBody>
          <a:bodyPr/>
          <a:lstStyle/>
          <a:p>
            <a:fld id="{1B8FD0B2-DC71-475C-BA3B-65CF3645FA60}" type="slidenum">
              <a:rPr lang="en-GB" smtClean="0"/>
              <a:t>12</a:t>
            </a:fld>
            <a:endParaRPr lang="en-GB"/>
          </a:p>
        </p:txBody>
      </p:sp>
      <p:sp>
        <p:nvSpPr>
          <p:cNvPr id="5" name="TextBox 4"/>
          <p:cNvSpPr txBox="1"/>
          <p:nvPr/>
        </p:nvSpPr>
        <p:spPr>
          <a:xfrm>
            <a:off x="0" y="-8334"/>
            <a:ext cx="2339752" cy="400110"/>
          </a:xfrm>
          <a:prstGeom prst="rect">
            <a:avLst/>
          </a:prstGeom>
          <a:solidFill>
            <a:srgbClr val="FFC000"/>
          </a:solidFill>
        </p:spPr>
        <p:txBody>
          <a:bodyPr wrap="square" rIns="0" rtlCol="0">
            <a:spAutoFit/>
          </a:bodyPr>
          <a:lstStyle/>
          <a:p>
            <a:r>
              <a:rPr lang="en-GB" sz="2000" dirty="0"/>
              <a:t>4</a:t>
            </a:r>
            <a:r>
              <a:rPr lang="en-GB" sz="2000" dirty="0" smtClean="0"/>
              <a:t>. Discussion</a:t>
            </a:r>
            <a:endParaRPr lang="en-GB" sz="2000" dirty="0"/>
          </a:p>
        </p:txBody>
      </p:sp>
    </p:spTree>
    <p:extLst>
      <p:ext uri="{BB962C8B-B14F-4D97-AF65-F5344CB8AC3E}">
        <p14:creationId xmlns:p14="http://schemas.microsoft.com/office/powerpoint/2010/main" val="245636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DP Collaboration</a:t>
            </a:r>
            <a:endParaRPr lang="en-GB" dirty="0"/>
          </a:p>
        </p:txBody>
      </p:sp>
      <p:sp>
        <p:nvSpPr>
          <p:cNvPr id="3" name="Content Placeholder 2"/>
          <p:cNvSpPr>
            <a:spLocks noGrp="1"/>
          </p:cNvSpPr>
          <p:nvPr>
            <p:ph idx="1"/>
          </p:nvPr>
        </p:nvSpPr>
        <p:spPr>
          <a:xfrm>
            <a:off x="179512" y="1412776"/>
            <a:ext cx="8964488" cy="5328592"/>
          </a:xfrm>
        </p:spPr>
        <p:txBody>
          <a:bodyPr>
            <a:normAutofit fontScale="92500" lnSpcReduction="20000"/>
          </a:bodyPr>
          <a:lstStyle/>
          <a:p>
            <a:pPr marL="0" indent="0">
              <a:buNone/>
            </a:pPr>
            <a:r>
              <a:rPr lang="en-GB" dirty="0" smtClean="0"/>
              <a:t>Optimal DP Collaboration?</a:t>
            </a:r>
          </a:p>
          <a:p>
            <a:r>
              <a:rPr lang="en-GB" dirty="0" smtClean="0"/>
              <a:t>Real move by DPs towards real joint collaboration in health funded interventions (e.g. WB-ADB, DPs informal meetings..)</a:t>
            </a:r>
          </a:p>
          <a:p>
            <a:r>
              <a:rPr lang="en-GB" dirty="0" smtClean="0"/>
              <a:t>Still key differences on philosophic, process, technical/internal DP constraints</a:t>
            </a:r>
          </a:p>
          <a:p>
            <a:r>
              <a:rPr lang="en-GB" dirty="0" smtClean="0"/>
              <a:t>Time consuming collaboration/info sharing with still limited operational synergies</a:t>
            </a:r>
          </a:p>
          <a:p>
            <a:r>
              <a:rPr lang="en-GB" dirty="0" smtClean="0"/>
              <a:t>Competing for limited HR, time and government funds</a:t>
            </a:r>
          </a:p>
          <a:p>
            <a:r>
              <a:rPr lang="en-GB" b="1" dirty="0"/>
              <a:t>~ DPs agreement on “what” but not yet on the priority entry points, the steps and “how”. No clear messages to MOH &amp; MOF (Policy = sum of DPs priorities and Government agenda)</a:t>
            </a:r>
            <a:endParaRPr lang="en-GB" dirty="0"/>
          </a:p>
          <a:p>
            <a:endParaRPr lang="en-GB" dirty="0" smtClean="0"/>
          </a:p>
          <a:p>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13</a:t>
            </a:fld>
            <a:endParaRPr lang="en-GB"/>
          </a:p>
        </p:txBody>
      </p:sp>
      <p:sp>
        <p:nvSpPr>
          <p:cNvPr id="5" name="TextBox 4"/>
          <p:cNvSpPr txBox="1"/>
          <p:nvPr/>
        </p:nvSpPr>
        <p:spPr>
          <a:xfrm>
            <a:off x="0" y="-8334"/>
            <a:ext cx="2339752" cy="400110"/>
          </a:xfrm>
          <a:prstGeom prst="rect">
            <a:avLst/>
          </a:prstGeom>
          <a:solidFill>
            <a:srgbClr val="FFC000"/>
          </a:solidFill>
        </p:spPr>
        <p:txBody>
          <a:bodyPr wrap="square" rIns="0" rtlCol="0">
            <a:spAutoFit/>
          </a:bodyPr>
          <a:lstStyle/>
          <a:p>
            <a:r>
              <a:rPr lang="en-GB" sz="2000" dirty="0"/>
              <a:t>4</a:t>
            </a:r>
            <a:r>
              <a:rPr lang="en-GB" sz="2000" dirty="0" smtClean="0"/>
              <a:t>. Discussion</a:t>
            </a:r>
            <a:endParaRPr lang="en-GB" sz="2000" dirty="0"/>
          </a:p>
        </p:txBody>
      </p:sp>
    </p:spTree>
    <p:extLst>
      <p:ext uri="{BB962C8B-B14F-4D97-AF65-F5344CB8AC3E}">
        <p14:creationId xmlns:p14="http://schemas.microsoft.com/office/powerpoint/2010/main" val="1782604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Support slides</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1B8FD0B2-DC71-475C-BA3B-65CF3645FA60}" type="slidenum">
              <a:rPr lang="en-GB" smtClean="0"/>
              <a:t>14</a:t>
            </a:fld>
            <a:endParaRPr lang="en-GB"/>
          </a:p>
        </p:txBody>
      </p:sp>
    </p:spTree>
    <p:extLst>
      <p:ext uri="{BB962C8B-B14F-4D97-AF65-F5344CB8AC3E}">
        <p14:creationId xmlns:p14="http://schemas.microsoft.com/office/powerpoint/2010/main" val="1181666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1580"/>
            <a:ext cx="8229600" cy="734276"/>
          </a:xfrm>
        </p:spPr>
        <p:txBody>
          <a:bodyPr>
            <a:normAutofit fontScale="90000"/>
          </a:bodyPr>
          <a:lstStyle/>
          <a:p>
            <a:r>
              <a:rPr lang="en-GB" dirty="0" smtClean="0"/>
              <a:t>Health Financing </a:t>
            </a:r>
            <a:r>
              <a:rPr lang="en-GB" dirty="0" smtClean="0">
                <a:hlinkClick r:id="rId2" action="ppaction://hlinksldjump"/>
              </a:rPr>
              <a:t>*</a:t>
            </a: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20688"/>
            <a:ext cx="7967414" cy="334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038" y="5157191"/>
            <a:ext cx="3480842" cy="830997"/>
          </a:xfrm>
          <a:prstGeom prst="rect">
            <a:avLst/>
          </a:prstGeom>
          <a:noFill/>
        </p:spPr>
        <p:txBody>
          <a:bodyPr wrap="square" rtlCol="0">
            <a:spAutoFit/>
          </a:bodyPr>
          <a:lstStyle/>
          <a:p>
            <a:r>
              <a:rPr lang="en-GB" sz="2400" b="1" dirty="0" smtClean="0"/>
              <a:t>Decentralization</a:t>
            </a:r>
          </a:p>
          <a:p>
            <a:r>
              <a:rPr lang="en-GB" sz="2400" b="1" dirty="0" smtClean="0"/>
              <a:t>Financial crisis since 2013</a:t>
            </a:r>
            <a:endParaRPr lang="en-GB" sz="2400" b="1" dirty="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3864323"/>
            <a:ext cx="5832648" cy="297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5535579"/>
            <a:ext cx="2436200" cy="1302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8"/>
          <p:cNvSpPr>
            <a:spLocks noGrp="1"/>
          </p:cNvSpPr>
          <p:nvPr>
            <p:ph type="sldNum" sz="quarter" idx="12"/>
          </p:nvPr>
        </p:nvSpPr>
        <p:spPr/>
        <p:txBody>
          <a:bodyPr/>
          <a:lstStyle/>
          <a:p>
            <a:fld id="{1B8FD0B2-DC71-475C-BA3B-65CF3645FA60}" type="slidenum">
              <a:rPr lang="en-GB" smtClean="0"/>
              <a:t>15</a:t>
            </a:fld>
            <a:endParaRPr lang="en-GB"/>
          </a:p>
        </p:txBody>
      </p:sp>
    </p:spTree>
    <p:extLst>
      <p:ext uri="{BB962C8B-B14F-4D97-AF65-F5344CB8AC3E}">
        <p14:creationId xmlns:p14="http://schemas.microsoft.com/office/powerpoint/2010/main" val="36794727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3563"/>
            <a:ext cx="9144000" cy="428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1B8FD0B2-DC71-475C-BA3B-65CF3645FA60}" type="slidenum">
              <a:rPr lang="en-GB" smtClean="0"/>
              <a:t>16</a:t>
            </a:fld>
            <a:endParaRPr lang="en-GB"/>
          </a:p>
        </p:txBody>
      </p:sp>
      <p:sp>
        <p:nvSpPr>
          <p:cNvPr id="4" name="Title 1"/>
          <p:cNvSpPr>
            <a:spLocks noGrp="1"/>
          </p:cNvSpPr>
          <p:nvPr>
            <p:ph type="title"/>
          </p:nvPr>
        </p:nvSpPr>
        <p:spPr>
          <a:xfrm>
            <a:off x="395536" y="-41580"/>
            <a:ext cx="8229600" cy="734276"/>
          </a:xfrm>
        </p:spPr>
        <p:txBody>
          <a:bodyPr>
            <a:normAutofit fontScale="90000"/>
          </a:bodyPr>
          <a:lstStyle/>
          <a:p>
            <a:r>
              <a:rPr lang="en-GB" dirty="0" smtClean="0"/>
              <a:t>Health Financing </a:t>
            </a:r>
            <a:r>
              <a:rPr lang="en-GB" dirty="0" smtClean="0">
                <a:hlinkClick r:id="rId3" action="ppaction://hlinksldjump"/>
              </a:rPr>
              <a:t>*</a:t>
            </a:r>
            <a:endParaRPr lang="en-GB" dirty="0"/>
          </a:p>
        </p:txBody>
      </p:sp>
    </p:spTree>
    <p:extLst>
      <p:ext uri="{BB962C8B-B14F-4D97-AF65-F5344CB8AC3E}">
        <p14:creationId xmlns:p14="http://schemas.microsoft.com/office/powerpoint/2010/main" val="3617724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dirty="0" smtClean="0">
                <a:cs typeface="Angsana New" pitchFamily="18" charset="-34"/>
              </a:rPr>
              <a:t>Social Health Protection Coverage </a:t>
            </a:r>
            <a:r>
              <a:rPr lang="en-US" dirty="0" smtClean="0">
                <a:cs typeface="Angsana New" pitchFamily="18" charset="-34"/>
                <a:hlinkClick r:id="rId2" action="ppaction://hlinksldjump"/>
              </a:rPr>
              <a:t>*</a:t>
            </a:r>
            <a:endParaRPr lang="en-GB" dirty="0" smtClean="0">
              <a:cs typeface="Angsana New" pitchFamily="18" charset="-34"/>
            </a:endParaRPr>
          </a:p>
        </p:txBody>
      </p:sp>
      <p:sp>
        <p:nvSpPr>
          <p:cNvPr id="24579" name="TextBox 4"/>
          <p:cNvSpPr txBox="1">
            <a:spLocks noChangeArrowheads="1"/>
          </p:cNvSpPr>
          <p:nvPr/>
        </p:nvSpPr>
        <p:spPr bwMode="auto">
          <a:xfrm>
            <a:off x="395288" y="6092825"/>
            <a:ext cx="8640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sz="2000"/>
              <a:t>Excluding Police/military</a:t>
            </a:r>
            <a:endParaRPr lang="en-GB" sz="2000"/>
          </a:p>
        </p:txBody>
      </p:sp>
      <p:pic>
        <p:nvPicPr>
          <p:cNvPr id="2458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309688"/>
            <a:ext cx="7724775" cy="464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1B8FD0B2-DC71-475C-BA3B-65CF3645FA60}" type="slidenum">
              <a:rPr lang="en-GB" smtClean="0"/>
              <a:t>17</a:t>
            </a:fld>
            <a:endParaRPr lang="en-GB"/>
          </a:p>
        </p:txBody>
      </p:sp>
    </p:spTree>
    <p:extLst>
      <p:ext uri="{BB962C8B-B14F-4D97-AF65-F5344CB8AC3E}">
        <p14:creationId xmlns:p14="http://schemas.microsoft.com/office/powerpoint/2010/main" val="3237879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dirty="0" smtClean="0"/>
              <a:t>HEF </a:t>
            </a:r>
            <a:r>
              <a:rPr lang="en-GB" dirty="0" smtClean="0">
                <a:hlinkClick r:id="rId2" action="ppaction://hlinksldjump"/>
              </a:rPr>
              <a:t>*</a:t>
            </a:r>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18</a:t>
            </a:fld>
            <a:endParaRPr lang="en-GB"/>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279" y="908721"/>
            <a:ext cx="7812898" cy="562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03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1431925"/>
            <a:ext cx="4411663" cy="250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6" name="Title 1"/>
          <p:cNvSpPr>
            <a:spLocks noGrp="1"/>
          </p:cNvSpPr>
          <p:nvPr>
            <p:ph type="title"/>
          </p:nvPr>
        </p:nvSpPr>
        <p:spPr>
          <a:xfrm>
            <a:off x="457200" y="182563"/>
            <a:ext cx="8229600" cy="654050"/>
          </a:xfrm>
        </p:spPr>
        <p:txBody>
          <a:bodyPr>
            <a:normAutofit/>
          </a:bodyPr>
          <a:lstStyle/>
          <a:p>
            <a:pPr>
              <a:defRPr/>
            </a:pPr>
            <a:r>
              <a:rPr lang="en-US" sz="3200" dirty="0" smtClean="0">
                <a:latin typeface="+mn-lt"/>
                <a:ea typeface="Phetsarath OT" pitchFamily="2" charset="0"/>
                <a:cs typeface="Saysettha OT" pitchFamily="34" charset="-34"/>
              </a:rPr>
              <a:t>Free MNCH Implementation by end 2013 </a:t>
            </a:r>
            <a:r>
              <a:rPr lang="en-US" sz="3200" dirty="0" smtClean="0">
                <a:latin typeface="+mn-lt"/>
                <a:ea typeface="Phetsarath OT" pitchFamily="2" charset="0"/>
                <a:cs typeface="Saysettha OT" pitchFamily="34" charset="-34"/>
                <a:hlinkClick r:id="rId3" action="ppaction://hlinksldjump"/>
              </a:rPr>
              <a:t>*</a:t>
            </a:r>
            <a:endParaRPr lang="en-US" sz="3200" dirty="0" smtClean="0">
              <a:latin typeface="+mn-lt"/>
              <a:ea typeface="Phetsarath OT" pitchFamily="2" charset="0"/>
              <a:cs typeface="Saysettha OT" pitchFamily="34" charset="-34"/>
            </a:endParaRPr>
          </a:p>
        </p:txBody>
      </p:sp>
      <p:pic>
        <p:nvPicPr>
          <p:cNvPr id="25604" name="Content Placeholder 4" descr="MAP free MNCH.jpg"/>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4067175" y="765175"/>
            <a:ext cx="5075238" cy="6107113"/>
          </a:xfrm>
        </p:spPr>
      </p:pic>
      <p:sp>
        <p:nvSpPr>
          <p:cNvPr id="25605" name="TextBox 3"/>
          <p:cNvSpPr txBox="1">
            <a:spLocks noChangeArrowheads="1"/>
          </p:cNvSpPr>
          <p:nvPr/>
        </p:nvSpPr>
        <p:spPr bwMode="auto">
          <a:xfrm>
            <a:off x="133350" y="4724400"/>
            <a:ext cx="5159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sz="2000" b="1"/>
              <a:t>FMAT: 81 districts (110,290 PW = 59%)</a:t>
            </a:r>
          </a:p>
          <a:p>
            <a:pPr eaLnBrk="1" hangingPunct="1"/>
            <a:r>
              <a:rPr lang="en-US" sz="2000" b="1"/>
              <a:t>FCU5: 31 districts (167,612 CU5 = 20%) </a:t>
            </a:r>
            <a:endParaRPr lang="en-GB" sz="2000" b="1"/>
          </a:p>
        </p:txBody>
      </p:sp>
      <p:sp>
        <p:nvSpPr>
          <p:cNvPr id="25606" name="TextBox 1"/>
          <p:cNvSpPr txBox="1">
            <a:spLocks noChangeArrowheads="1"/>
          </p:cNvSpPr>
          <p:nvPr/>
        </p:nvSpPr>
        <p:spPr bwMode="auto">
          <a:xfrm>
            <a:off x="2339975" y="5719763"/>
            <a:ext cx="22320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eaLnBrk="1" hangingPunct="1"/>
            <a:r>
              <a:rPr lang="en-US" sz="1800"/>
              <a:t>FMAT only</a:t>
            </a:r>
          </a:p>
          <a:p>
            <a:pPr eaLnBrk="1" hangingPunct="1"/>
            <a:r>
              <a:rPr lang="en-US" sz="1800"/>
              <a:t>FMAT + FCU5</a:t>
            </a:r>
            <a:endParaRPr lang="en-GB" sz="1800"/>
          </a:p>
        </p:txBody>
      </p:sp>
      <p:sp>
        <p:nvSpPr>
          <p:cNvPr id="2" name="Slide Number Placeholder 1"/>
          <p:cNvSpPr>
            <a:spLocks noGrp="1"/>
          </p:cNvSpPr>
          <p:nvPr>
            <p:ph type="sldNum" sz="quarter" idx="12"/>
          </p:nvPr>
        </p:nvSpPr>
        <p:spPr/>
        <p:txBody>
          <a:bodyPr/>
          <a:lstStyle/>
          <a:p>
            <a:fld id="{1B8FD0B2-DC71-475C-BA3B-65CF3645FA60}" type="slidenum">
              <a:rPr lang="en-GB" smtClean="0"/>
              <a:t>19</a:t>
            </a:fld>
            <a:endParaRPr lang="en-GB"/>
          </a:p>
        </p:txBody>
      </p:sp>
    </p:spTree>
    <p:extLst>
      <p:ext uri="{BB962C8B-B14F-4D97-AF65-F5344CB8AC3E}">
        <p14:creationId xmlns:p14="http://schemas.microsoft.com/office/powerpoint/2010/main" val="3354678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1"/>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E63ECB88-E843-4E7E-BAE2-78A2679C5216}" type="slidenum">
              <a:rPr lang="en-US" smtClean="0"/>
              <a:pPr eaLnBrk="1" hangingPunct="1">
                <a:defRPr/>
              </a:pPr>
              <a:t>20</a:t>
            </a:fld>
            <a:endParaRPr lang="en-US" smtClean="0"/>
          </a:p>
        </p:txBody>
      </p:sp>
      <p:sp>
        <p:nvSpPr>
          <p:cNvPr id="8" name="Rechteck 7"/>
          <p:cNvSpPr/>
          <p:nvPr/>
        </p:nvSpPr>
        <p:spPr>
          <a:xfrm>
            <a:off x="0" y="0"/>
            <a:ext cx="9144000" cy="765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600" b="1" dirty="0" smtClean="0">
                <a:solidFill>
                  <a:schemeClr val="tx1"/>
                </a:solidFill>
              </a:rPr>
              <a:t>HEF implementation in 9 districts 2009-14 </a:t>
            </a:r>
            <a:r>
              <a:rPr lang="en-GB" sz="3600" b="1" dirty="0" smtClean="0">
                <a:solidFill>
                  <a:schemeClr val="tx1"/>
                </a:solidFill>
                <a:hlinkClick r:id="rId3" action="ppaction://hlinksldjump"/>
              </a:rPr>
              <a:t>*</a:t>
            </a:r>
            <a:endParaRPr lang="de-CH" sz="3600" dirty="0">
              <a:solidFill>
                <a:schemeClr val="tx1"/>
              </a:solidFill>
            </a:endParaRPr>
          </a:p>
        </p:txBody>
      </p:sp>
      <p:pic>
        <p:nvPicPr>
          <p:cNvPr id="4096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836613"/>
            <a:ext cx="8713787" cy="336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551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22DD0B6-4168-4D0D-9550-5F89CE9AD8FA}" type="slidenum">
              <a:rPr lang="en-GB" smtClean="0"/>
              <a:pPr>
                <a:defRPr/>
              </a:pPr>
              <a:t>21</a:t>
            </a:fld>
            <a:endParaRPr lang="en-GB"/>
          </a:p>
        </p:txBody>
      </p:sp>
      <p:pic>
        <p:nvPicPr>
          <p:cNvPr id="419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606425"/>
            <a:ext cx="4394200" cy="620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620713"/>
            <a:ext cx="4392613" cy="621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TextBox 5"/>
          <p:cNvSpPr txBox="1">
            <a:spLocks noChangeArrowheads="1"/>
          </p:cNvSpPr>
          <p:nvPr/>
        </p:nvSpPr>
        <p:spPr bwMode="auto">
          <a:xfrm>
            <a:off x="395288" y="0"/>
            <a:ext cx="820896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algn="ctr" eaLnBrk="1" hangingPunct="1"/>
            <a:r>
              <a:rPr lang="en-US" sz="2400" b="1" dirty="0" smtClean="0"/>
              <a:t>HEF </a:t>
            </a:r>
            <a:r>
              <a:rPr lang="en-US" sz="2400" b="1" dirty="0" smtClean="0">
                <a:hlinkClick r:id="rId4" action="ppaction://hlinksldjump"/>
              </a:rPr>
              <a:t>*</a:t>
            </a:r>
            <a:endParaRPr lang="en-US" sz="2400" b="1" dirty="0"/>
          </a:p>
          <a:p>
            <a:pPr eaLnBrk="1" hangingPunct="1"/>
            <a:r>
              <a:rPr lang="en-US" dirty="0"/>
              <a:t>           </a:t>
            </a:r>
            <a:r>
              <a:rPr lang="en-US" sz="2000" b="1" dirty="0"/>
              <a:t>IPD 2009                                                    IPD 2013</a:t>
            </a:r>
            <a:endParaRPr lang="en-GB" b="1" dirty="0"/>
          </a:p>
        </p:txBody>
      </p:sp>
      <p:sp>
        <p:nvSpPr>
          <p:cNvPr id="41990" name="TextBox 6"/>
          <p:cNvSpPr txBox="1">
            <a:spLocks noChangeArrowheads="1"/>
          </p:cNvSpPr>
          <p:nvPr/>
        </p:nvSpPr>
        <p:spPr bwMode="auto">
          <a:xfrm>
            <a:off x="6300788" y="5732463"/>
            <a:ext cx="18002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itchFamily="34" charset="0"/>
                <a:cs typeface="Arial" pitchFamily="34" charset="0"/>
              </a:defRPr>
            </a:lvl1pPr>
            <a:lvl2pPr marL="742950" indent="-285750" eaLnBrk="0" hangingPunct="0">
              <a:defRPr sz="2800">
                <a:solidFill>
                  <a:schemeClr val="tx1"/>
                </a:solidFill>
                <a:latin typeface="Arial" pitchFamily="34" charset="0"/>
                <a:cs typeface="Arial" pitchFamily="34" charset="0"/>
              </a:defRPr>
            </a:lvl2pPr>
            <a:lvl3pPr marL="1143000" indent="-228600" eaLnBrk="0" hangingPunct="0">
              <a:defRPr sz="2800">
                <a:solidFill>
                  <a:schemeClr val="tx1"/>
                </a:solidFill>
                <a:latin typeface="Arial" pitchFamily="34" charset="0"/>
                <a:cs typeface="Arial" pitchFamily="34" charset="0"/>
              </a:defRPr>
            </a:lvl3pPr>
            <a:lvl4pPr marL="1600200" indent="-228600" eaLnBrk="0" hangingPunct="0">
              <a:defRPr sz="2800">
                <a:solidFill>
                  <a:schemeClr val="tx1"/>
                </a:solidFill>
                <a:latin typeface="Arial" pitchFamily="34" charset="0"/>
                <a:cs typeface="Arial" pitchFamily="34" charset="0"/>
              </a:defRPr>
            </a:lvl4pPr>
            <a:lvl5pPr marL="2057400" indent="-228600" eaLnBrk="0" hangingPunct="0">
              <a:defRPr sz="28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cs typeface="Arial" pitchFamily="34" charset="0"/>
              </a:defRPr>
            </a:lvl9pPr>
          </a:lstStyle>
          <a:p>
            <a:pPr algn="ctr" eaLnBrk="1" hangingPunct="1"/>
            <a:r>
              <a:rPr lang="en-US" sz="1400"/>
              <a:t>Country avg excluding Vientiane whole pop.:  </a:t>
            </a:r>
            <a:r>
              <a:rPr lang="en-US" sz="1400" b="1"/>
              <a:t>0.06 (incl HC Observ)</a:t>
            </a:r>
            <a:endParaRPr lang="en-GB" sz="1400" b="1"/>
          </a:p>
        </p:txBody>
      </p:sp>
    </p:spTree>
    <p:extLst>
      <p:ext uri="{BB962C8B-B14F-4D97-AF65-F5344CB8AC3E}">
        <p14:creationId xmlns:p14="http://schemas.microsoft.com/office/powerpoint/2010/main" val="39612526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r>
              <a:rPr lang="en-GB" dirty="0" smtClean="0"/>
              <a:t>Free MNCH </a:t>
            </a:r>
            <a:r>
              <a:rPr lang="en-GB" dirty="0" smtClean="0">
                <a:hlinkClick r:id="rId2" action="ppaction://hlinksldjump"/>
              </a:rPr>
              <a:t>*</a:t>
            </a:r>
            <a:endParaRPr lang="en-GB" dirty="0"/>
          </a:p>
        </p:txBody>
      </p:sp>
      <p:sp>
        <p:nvSpPr>
          <p:cNvPr id="3" name="Content Placeholder 2"/>
          <p:cNvSpPr>
            <a:spLocks noGrp="1"/>
          </p:cNvSpPr>
          <p:nvPr>
            <p:ph idx="1"/>
          </p:nvPr>
        </p:nvSpPr>
        <p:spPr>
          <a:xfrm>
            <a:off x="179512" y="1340768"/>
            <a:ext cx="8964488" cy="4896544"/>
          </a:xfrm>
        </p:spPr>
        <p:txBody>
          <a:bodyPr>
            <a:normAutofit fontScale="77500" lnSpcReduction="20000"/>
          </a:bodyPr>
          <a:lstStyle/>
          <a:p>
            <a:r>
              <a:rPr lang="en-GB" dirty="0" smtClean="0"/>
              <a:t>FMNCH seems to improve MNCH coverage</a:t>
            </a:r>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r>
              <a:rPr lang="en-GB" dirty="0" smtClean="0"/>
              <a:t>Continuous strong PHC/MNCH support without FMNCH seems to have an even greater “impact”: key MNCH indicators ~3 times better than the national average (SCI) but requires more time, more structural &amp; integrated approach, less a “quick fix” </a:t>
            </a:r>
            <a:endParaRPr lang="en-GB" dirty="0"/>
          </a:p>
        </p:txBody>
      </p:sp>
      <p:sp>
        <p:nvSpPr>
          <p:cNvPr id="4" name="Slide Number Placeholder 3"/>
          <p:cNvSpPr>
            <a:spLocks noGrp="1"/>
          </p:cNvSpPr>
          <p:nvPr>
            <p:ph type="sldNum" sz="quarter" idx="12"/>
          </p:nvPr>
        </p:nvSpPr>
        <p:spPr/>
        <p:txBody>
          <a:bodyPr/>
          <a:lstStyle/>
          <a:p>
            <a:fld id="{1B8FD0B2-DC71-475C-BA3B-65CF3645FA60}" type="slidenum">
              <a:rPr lang="en-GB" smtClean="0"/>
              <a:t>22</a:t>
            </a:fld>
            <a:endParaRPr lang="en-GB"/>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00808"/>
            <a:ext cx="9144000" cy="2846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249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73688"/>
            <a:ext cx="9144000" cy="1546225"/>
          </a:xfrm>
        </p:spPr>
        <p:txBody>
          <a:bodyPr>
            <a:normAutofit fontScale="55000" lnSpcReduction="20000"/>
          </a:bodyPr>
          <a:lstStyle/>
          <a:p>
            <a:pPr marL="0" indent="0">
              <a:buFontTx/>
              <a:buNone/>
              <a:defRPr/>
            </a:pPr>
            <a:endParaRPr lang="en-US" sz="800" b="1" u="sng" dirty="0" smtClean="0"/>
          </a:p>
          <a:p>
            <a:pPr marL="268288" indent="-268288">
              <a:defRPr/>
            </a:pPr>
            <a:r>
              <a:rPr lang="en-US" sz="5100" b="1" dirty="0"/>
              <a:t>Unequal results between Poor and </a:t>
            </a:r>
            <a:r>
              <a:rPr lang="en-US" sz="5100" b="1" dirty="0" smtClean="0"/>
              <a:t>Non-Poor</a:t>
            </a:r>
            <a:r>
              <a:rPr lang="en-US" sz="4500" b="1" dirty="0" smtClean="0"/>
              <a:t>. </a:t>
            </a:r>
          </a:p>
          <a:p>
            <a:pPr marL="0" indent="0">
              <a:buFont typeface="Arial" pitchFamily="34" charset="0"/>
              <a:buNone/>
              <a:defRPr/>
            </a:pPr>
            <a:r>
              <a:rPr lang="en-US" sz="3500" b="1" dirty="0" smtClean="0"/>
              <a:t>     </a:t>
            </a:r>
            <a:r>
              <a:rPr lang="en-US" sz="3700" b="1" dirty="0" smtClean="0"/>
              <a:t>Non-Poor deliver ~2x </a:t>
            </a:r>
            <a:r>
              <a:rPr lang="en-US" sz="3700" b="1" dirty="0"/>
              <a:t>more than Poor at </a:t>
            </a:r>
            <a:r>
              <a:rPr lang="en-US" sz="3700" b="1" dirty="0" smtClean="0"/>
              <a:t>public facilities (39% vs. 22%)</a:t>
            </a:r>
            <a:endParaRPr lang="en-US" sz="3700" b="1" dirty="0"/>
          </a:p>
          <a:p>
            <a:pPr marL="268288" indent="-268288">
              <a:defRPr/>
            </a:pPr>
            <a:r>
              <a:rPr lang="en-US" sz="5100" b="1" dirty="0" smtClean="0"/>
              <a:t>“Free Delivery for all” logically profits more the Non-Poor</a:t>
            </a:r>
          </a:p>
        </p:txBody>
      </p:sp>
      <p:sp>
        <p:nvSpPr>
          <p:cNvPr id="6147" name="Slide Number Placeholder 1"/>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fld id="{813CA2B3-B0F9-4785-8453-589C1DB9E53D}" type="slidenum">
              <a:rPr lang="en-US" smtClean="0"/>
              <a:pPr eaLnBrk="1" hangingPunct="1">
                <a:defRPr/>
              </a:pPr>
              <a:t>23</a:t>
            </a:fld>
            <a:endParaRPr lang="en-US" smtClean="0"/>
          </a:p>
        </p:txBody>
      </p:sp>
      <p:sp>
        <p:nvSpPr>
          <p:cNvPr id="7" name="Rechteck 7"/>
          <p:cNvSpPr/>
          <p:nvPr/>
        </p:nvSpPr>
        <p:spPr>
          <a:xfrm>
            <a:off x="0" y="0"/>
            <a:ext cx="9144000" cy="765175"/>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CH" sz="4000" dirty="0">
                <a:solidFill>
                  <a:schemeClr val="tx1"/>
                </a:solidFill>
              </a:rPr>
              <a:t>Free </a:t>
            </a:r>
            <a:r>
              <a:rPr lang="de-CH" sz="4000" dirty="0" smtClean="0">
                <a:solidFill>
                  <a:schemeClr val="tx1"/>
                </a:solidFill>
              </a:rPr>
              <a:t>Maternity </a:t>
            </a:r>
            <a:r>
              <a:rPr lang="de-CH" sz="4000" dirty="0" smtClean="0">
                <a:solidFill>
                  <a:schemeClr val="tx1"/>
                </a:solidFill>
                <a:hlinkClick r:id="rId3" action="ppaction://hlinksldjump"/>
              </a:rPr>
              <a:t>*</a:t>
            </a:r>
            <a:endParaRPr lang="de-CH" sz="4000" dirty="0">
              <a:solidFill>
                <a:schemeClr val="tx1"/>
              </a:solidFill>
            </a:endParaRPr>
          </a:p>
        </p:txBody>
      </p:sp>
      <p:pic>
        <p:nvPicPr>
          <p:cNvPr id="4608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836613"/>
            <a:ext cx="8978900"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7464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1277</TotalTime>
  <Words>1775</Words>
  <Application>Microsoft Office PowerPoint</Application>
  <PresentationFormat>On-screen Show (4:3)</PresentationFormat>
  <Paragraphs>288</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Equity in Development Partners’ support on health financing in Lao PDR </vt:lpstr>
      <vt:lpstr>Health indicators</vt:lpstr>
      <vt:lpstr>Inequity</vt:lpstr>
      <vt:lpstr>Health Financing in Lao PDR</vt:lpstr>
      <vt:lpstr>Health Sector Reform</vt:lpstr>
      <vt:lpstr>DPs on health financing</vt:lpstr>
      <vt:lpstr>PowerPoint Presentation</vt:lpstr>
      <vt:lpstr>DPs collaboration</vt:lpstr>
      <vt:lpstr>Equity in DPs support (health financing) </vt:lpstr>
      <vt:lpstr>Equity in DPs support (health financing) </vt:lpstr>
      <vt:lpstr>What HF interventions?</vt:lpstr>
      <vt:lpstr>How?</vt:lpstr>
      <vt:lpstr>DP Collaboration</vt:lpstr>
      <vt:lpstr>Support slides</vt:lpstr>
      <vt:lpstr>Health Financing *</vt:lpstr>
      <vt:lpstr>Health Financing *</vt:lpstr>
      <vt:lpstr>Social Health Protection Coverage *</vt:lpstr>
      <vt:lpstr>HEF *</vt:lpstr>
      <vt:lpstr>Free MNCH Implementation by end 2013 *</vt:lpstr>
      <vt:lpstr>PowerPoint Presentation</vt:lpstr>
      <vt:lpstr>PowerPoint Presentation</vt:lpstr>
      <vt:lpstr>Free MNCH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JMT</dc:creator>
  <cp:lastModifiedBy>JMT</cp:lastModifiedBy>
  <cp:revision>98</cp:revision>
  <dcterms:created xsi:type="dcterms:W3CDTF">2015-01-31T01:41:12Z</dcterms:created>
  <dcterms:modified xsi:type="dcterms:W3CDTF">2015-02-02T10:04:09Z</dcterms:modified>
</cp:coreProperties>
</file>