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Override PartName="/ppt/comments/comment1.xml" ContentType="application/vnd.openxmlformats-officedocument.presentationml.comments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tags/tag3.xml" ContentType="application/vnd.openxmlformats-officedocument.presentationml.tags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19"/>
  </p:notesMasterIdLst>
  <p:handoutMasterIdLst>
    <p:handoutMasterId r:id="rId20"/>
  </p:handoutMasterIdLst>
  <p:sldIdLst>
    <p:sldId id="344" r:id="rId2"/>
    <p:sldId id="582" r:id="rId3"/>
    <p:sldId id="436" r:id="rId4"/>
    <p:sldId id="431" r:id="rId5"/>
    <p:sldId id="432" r:id="rId6"/>
    <p:sldId id="433" r:id="rId7"/>
    <p:sldId id="483" r:id="rId8"/>
    <p:sldId id="438" r:id="rId9"/>
    <p:sldId id="578" r:id="rId10"/>
    <p:sldId id="579" r:id="rId11"/>
    <p:sldId id="580" r:id="rId12"/>
    <p:sldId id="444" r:id="rId13"/>
    <p:sldId id="445" r:id="rId14"/>
    <p:sldId id="548" r:id="rId15"/>
    <p:sldId id="549" r:id="rId16"/>
    <p:sldId id="547" r:id="rId17"/>
    <p:sldId id="366" r:id="rId18"/>
  </p:sldIdLst>
  <p:sldSz cx="9144000" cy="6858000" type="screen4x3"/>
  <p:notesSz cx="7099300" cy="10234613"/>
  <p:custDataLst>
    <p:tags r:id="rId2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0835FD57-0A5A-4230-9D71-8AE993EC12C5}">
          <p14:sldIdLst>
            <p14:sldId id="344"/>
            <p14:sldId id="439"/>
            <p14:sldId id="436"/>
            <p14:sldId id="431"/>
            <p14:sldId id="432"/>
            <p14:sldId id="433"/>
            <p14:sldId id="438"/>
            <p14:sldId id="483"/>
            <p14:sldId id="578"/>
            <p14:sldId id="579"/>
            <p14:sldId id="580"/>
            <p14:sldId id="444"/>
            <p14:sldId id="445"/>
            <p14:sldId id="548"/>
            <p14:sldId id="549"/>
            <p14:sldId id="547"/>
            <p14:sldId id="440"/>
            <p14:sldId id="480"/>
            <p14:sldId id="481"/>
            <p14:sldId id="554"/>
            <p14:sldId id="555"/>
            <p14:sldId id="556"/>
            <p14:sldId id="557"/>
            <p14:sldId id="559"/>
            <p14:sldId id="560"/>
            <p14:sldId id="512"/>
            <p14:sldId id="513"/>
            <p14:sldId id="482"/>
            <p14:sldId id="447"/>
            <p14:sldId id="386"/>
            <p14:sldId id="507"/>
            <p14:sldId id="451"/>
            <p14:sldId id="460"/>
            <p14:sldId id="574"/>
            <p14:sldId id="575"/>
            <p14:sldId id="576"/>
            <p14:sldId id="577"/>
            <p14:sldId id="457"/>
            <p14:sldId id="508"/>
            <p14:sldId id="561"/>
            <p14:sldId id="562"/>
            <p14:sldId id="563"/>
            <p14:sldId id="564"/>
            <p14:sldId id="565"/>
            <p14:sldId id="566"/>
            <p14:sldId id="567"/>
            <p14:sldId id="568"/>
            <p14:sldId id="569"/>
            <p14:sldId id="570"/>
            <p14:sldId id="571"/>
            <p14:sldId id="572"/>
            <p14:sldId id="573"/>
            <p14:sldId id="479"/>
            <p14:sldId id="524"/>
            <p14:sldId id="525"/>
            <p14:sldId id="527"/>
            <p14:sldId id="530"/>
            <p14:sldId id="529"/>
            <p14:sldId id="501"/>
            <p14:sldId id="502"/>
            <p14:sldId id="503"/>
            <p14:sldId id="528"/>
            <p14:sldId id="531"/>
            <p14:sldId id="506"/>
            <p14:sldId id="532"/>
            <p14:sldId id="538"/>
          </p14:sldIdLst>
        </p14:section>
        <p14:section name="Untitled Section" id="{5E6A727E-D5E5-4A20-8098-40709662E824}">
          <p14:sldIdLst>
            <p14:sldId id="355"/>
            <p14:sldId id="404"/>
            <p14:sldId id="581"/>
            <p14:sldId id="366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224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ha Coe" initials="MC" lastIdx="2" clrIdx="0">
    <p:extLst>
      <p:ext uri="{19B8F6BF-5375-455C-9EA6-DF929625EA0E}">
        <p15:presenceInfo xmlns="" xmlns:p15="http://schemas.microsoft.com/office/powerpoint/2012/main" userId="cbd3acc83ccaf33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BED4EC"/>
    <a:srgbClr val="66FF99"/>
    <a:srgbClr val="99FF66"/>
    <a:srgbClr val="0E1E30"/>
    <a:srgbClr val="99FF33"/>
    <a:srgbClr val="5A92DC"/>
    <a:srgbClr val="FFFF99"/>
    <a:srgbClr val="9900CC"/>
    <a:srgbClr val="FF9999"/>
    <a:srgbClr val="FFCC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706" autoAdjust="0"/>
    <p:restoredTop sz="91379" autoAdjust="0"/>
  </p:normalViewPr>
  <p:slideViewPr>
    <p:cSldViewPr>
      <p:cViewPr>
        <p:scale>
          <a:sx n="125" d="100"/>
          <a:sy n="125" d="100"/>
        </p:scale>
        <p:origin x="-1224" y="-7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70" d="100"/>
        <a:sy n="170" d="100"/>
      </p:scale>
      <p:origin x="0" y="-2064"/>
    </p:cViewPr>
  </p:sorterViewPr>
  <p:notesViewPr>
    <p:cSldViewPr>
      <p:cViewPr varScale="1">
        <p:scale>
          <a:sx n="48" d="100"/>
          <a:sy n="48" d="100"/>
        </p:scale>
        <p:origin x="2898" y="66"/>
      </p:cViewPr>
      <p:guideLst>
        <p:guide orient="horz" pos="3224"/>
        <p:guide pos="223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9-13T11:15:09.540" idx="1">
    <p:pos x="5264" y="2112"/>
    <p:text>The NHA only breaks down into the 3 categories.  Not sure where parastatal falls</p:text>
    <p:extLst>
      <p:ext uri="{C676402C-5697-4E1C-873F-D02D1690AC5C}">
        <p15:threadingInfo xmlns="" xmlns:p15="http://schemas.microsoft.com/office/powerpoint/2012/main" timeZoneBias="24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C1912D-8C32-40B3-BF1D-78D8FC8B6D29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</dgm:pt>
    <dgm:pt modelId="{5DB698E4-3C8D-4B98-8338-6F50E4ECA4D6}">
      <dgm:prSet phldrT="[Text]"/>
      <dgm:spPr/>
      <dgm:t>
        <a:bodyPr/>
        <a:lstStyle/>
        <a:p>
          <a:r>
            <a:rPr lang="pt-PT" dirty="0"/>
            <a:t>Modelo baseado em taxas</a:t>
          </a:r>
          <a:endParaRPr lang="en-US" dirty="0"/>
        </a:p>
      </dgm:t>
    </dgm:pt>
    <dgm:pt modelId="{022A50DE-8A77-4637-AA2C-E5AF5C434590}" type="parTrans" cxnId="{AF474DD9-5142-434A-A5D9-0E1FA3D2FE6E}">
      <dgm:prSet/>
      <dgm:spPr/>
      <dgm:t>
        <a:bodyPr/>
        <a:lstStyle/>
        <a:p>
          <a:endParaRPr lang="en-US"/>
        </a:p>
      </dgm:t>
    </dgm:pt>
    <dgm:pt modelId="{1A31350C-FC46-4B16-8DAA-38A51CC833FF}" type="sibTrans" cxnId="{AF474DD9-5142-434A-A5D9-0E1FA3D2FE6E}">
      <dgm:prSet/>
      <dgm:spPr/>
      <dgm:t>
        <a:bodyPr/>
        <a:lstStyle/>
        <a:p>
          <a:endParaRPr lang="en-US"/>
        </a:p>
      </dgm:t>
    </dgm:pt>
    <dgm:pt modelId="{9490AE54-64B0-402F-9060-FA0577DF16C5}">
      <dgm:prSet phldrT="[Text]"/>
      <dgm:spPr/>
      <dgm:t>
        <a:bodyPr/>
        <a:lstStyle/>
        <a:p>
          <a:r>
            <a:rPr lang="pt-PT" dirty="0"/>
            <a:t>Recursos canalizados através do MISAU ou MEF</a:t>
          </a:r>
          <a:endParaRPr lang="en-US" dirty="0"/>
        </a:p>
      </dgm:t>
    </dgm:pt>
    <dgm:pt modelId="{5C6BC831-248A-4473-82BA-A0D15715C786}" type="parTrans" cxnId="{F0B2EE96-0D58-41FE-85BB-E321355D6643}">
      <dgm:prSet/>
      <dgm:spPr/>
      <dgm:t>
        <a:bodyPr/>
        <a:lstStyle/>
        <a:p>
          <a:endParaRPr lang="en-US" dirty="0"/>
        </a:p>
      </dgm:t>
    </dgm:pt>
    <dgm:pt modelId="{FAB7F0FE-A282-471E-8A98-60C21C78FA6C}" type="sibTrans" cxnId="{F0B2EE96-0D58-41FE-85BB-E321355D6643}">
      <dgm:prSet/>
      <dgm:spPr/>
      <dgm:t>
        <a:bodyPr/>
        <a:lstStyle/>
        <a:p>
          <a:endParaRPr lang="en-US" dirty="0"/>
        </a:p>
      </dgm:t>
    </dgm:pt>
    <dgm:pt modelId="{0F378C22-2B2E-4D6E-8D6D-662790BC2CE7}">
      <dgm:prSet phldrT="[Text]"/>
      <dgm:spPr/>
      <dgm:t>
        <a:bodyPr/>
        <a:lstStyle/>
        <a:p>
          <a:r>
            <a:rPr lang="pt-PT" noProof="0" dirty="0" smtClean="0"/>
            <a:t>Não direccionado as pessoas</a:t>
          </a:r>
          <a:endParaRPr lang="pt-PT" noProof="0" dirty="0"/>
        </a:p>
      </dgm:t>
    </dgm:pt>
    <dgm:pt modelId="{AE549072-7DDE-44CE-844B-1BBAB338A539}" type="parTrans" cxnId="{B6927A4D-06F5-4324-921F-A135684594B1}">
      <dgm:prSet/>
      <dgm:spPr/>
      <dgm:t>
        <a:bodyPr/>
        <a:lstStyle/>
        <a:p>
          <a:endParaRPr lang="en-US"/>
        </a:p>
      </dgm:t>
    </dgm:pt>
    <dgm:pt modelId="{3827C34F-8BE0-4E97-AAEE-41BDBD62E674}" type="sibTrans" cxnId="{B6927A4D-06F5-4324-921F-A135684594B1}">
      <dgm:prSet/>
      <dgm:spPr/>
      <dgm:t>
        <a:bodyPr/>
        <a:lstStyle/>
        <a:p>
          <a:endParaRPr lang="en-US" dirty="0"/>
        </a:p>
      </dgm:t>
    </dgm:pt>
    <dgm:pt modelId="{F741D0A2-8993-49E3-A683-41DF1AFAE7C0}">
      <dgm:prSet phldrT="[Text]"/>
      <dgm:spPr/>
      <dgm:t>
        <a:bodyPr/>
        <a:lstStyle/>
        <a:p>
          <a:r>
            <a:rPr lang="pt-PT" dirty="0"/>
            <a:t>Gratuito para todos ou taxas moderadoras</a:t>
          </a:r>
          <a:endParaRPr lang="en-US" dirty="0"/>
        </a:p>
      </dgm:t>
    </dgm:pt>
    <dgm:pt modelId="{2F1A0F11-F32D-47A4-A6FC-B1F28B41F773}" type="parTrans" cxnId="{93597267-AC0E-4862-BACB-AA465CA5D058}">
      <dgm:prSet/>
      <dgm:spPr/>
      <dgm:t>
        <a:bodyPr/>
        <a:lstStyle/>
        <a:p>
          <a:endParaRPr lang="en-US"/>
        </a:p>
      </dgm:t>
    </dgm:pt>
    <dgm:pt modelId="{2B05204B-8532-4AD0-B8B5-C684AB91178A}" type="sibTrans" cxnId="{93597267-AC0E-4862-BACB-AA465CA5D058}">
      <dgm:prSet/>
      <dgm:spPr/>
      <dgm:t>
        <a:bodyPr/>
        <a:lstStyle/>
        <a:p>
          <a:endParaRPr lang="en-US"/>
        </a:p>
      </dgm:t>
    </dgm:pt>
    <dgm:pt modelId="{ABF1E9FA-40A5-41D8-8DBF-E519C3C17196}">
      <dgm:prSet phldrT="[Text]"/>
      <dgm:spPr/>
      <dgm:t>
        <a:bodyPr/>
        <a:lstStyle/>
        <a:p>
          <a:r>
            <a:rPr lang="pt-PT" dirty="0"/>
            <a:t>Comprador separado </a:t>
          </a:r>
          <a:r>
            <a:rPr lang="pt-PT" dirty="0" smtClean="0"/>
            <a:t>do </a:t>
          </a:r>
          <a:r>
            <a:rPr lang="pt-PT" dirty="0"/>
            <a:t>provedor</a:t>
          </a:r>
          <a:endParaRPr lang="en-US" dirty="0"/>
        </a:p>
      </dgm:t>
    </dgm:pt>
    <dgm:pt modelId="{85DC12B0-148B-4DA7-9F92-CAD6F6969280}" type="parTrans" cxnId="{2AE8B940-D5D2-4393-900C-1CD11EAE134C}">
      <dgm:prSet/>
      <dgm:spPr/>
      <dgm:t>
        <a:bodyPr/>
        <a:lstStyle/>
        <a:p>
          <a:endParaRPr lang="en-US"/>
        </a:p>
      </dgm:t>
    </dgm:pt>
    <dgm:pt modelId="{D5D923B2-8A74-4F01-913F-C113E8DD8414}" type="sibTrans" cxnId="{2AE8B940-D5D2-4393-900C-1CD11EAE134C}">
      <dgm:prSet/>
      <dgm:spPr/>
      <dgm:t>
        <a:bodyPr/>
        <a:lstStyle/>
        <a:p>
          <a:endParaRPr lang="en-US"/>
        </a:p>
      </dgm:t>
    </dgm:pt>
    <dgm:pt modelId="{98AE3DE5-2C03-41AA-8441-9C51976F1FC8}">
      <dgm:prSet phldrT="[Text]"/>
      <dgm:spPr/>
      <dgm:t>
        <a:bodyPr/>
        <a:lstStyle/>
        <a:p>
          <a:r>
            <a:rPr lang="pt-PT" dirty="0"/>
            <a:t>Seguro Social de Saúde</a:t>
          </a:r>
          <a:endParaRPr lang="en-US" dirty="0"/>
        </a:p>
      </dgm:t>
    </dgm:pt>
    <dgm:pt modelId="{3615BD7C-78AB-4D11-BE16-CB9CDE265234}" type="parTrans" cxnId="{512FA625-0E06-47C8-9EEB-3D86D11E092E}">
      <dgm:prSet/>
      <dgm:spPr/>
      <dgm:t>
        <a:bodyPr/>
        <a:lstStyle/>
        <a:p>
          <a:endParaRPr lang="en-US"/>
        </a:p>
      </dgm:t>
    </dgm:pt>
    <dgm:pt modelId="{3F0C852D-8C82-4B56-BA7D-138906918B7D}" type="sibTrans" cxnId="{512FA625-0E06-47C8-9EEB-3D86D11E092E}">
      <dgm:prSet/>
      <dgm:spPr/>
      <dgm:t>
        <a:bodyPr/>
        <a:lstStyle/>
        <a:p>
          <a:endParaRPr lang="en-US"/>
        </a:p>
      </dgm:t>
    </dgm:pt>
    <dgm:pt modelId="{EC55EF3F-4CE2-46A3-9420-F54B9DE2EEBD}">
      <dgm:prSet phldrT="[Text]"/>
      <dgm:spPr/>
      <dgm:t>
        <a:bodyPr/>
        <a:lstStyle/>
        <a:p>
          <a:r>
            <a:rPr lang="pt-PT" dirty="0"/>
            <a:t>Recursos proveniente de taxas</a:t>
          </a:r>
          <a:endParaRPr lang="en-US" dirty="0"/>
        </a:p>
      </dgm:t>
    </dgm:pt>
    <dgm:pt modelId="{771646A7-E428-427C-B457-1E240388EBEA}" type="parTrans" cxnId="{19499EE4-2928-49DD-9D91-66890979BDAE}">
      <dgm:prSet/>
      <dgm:spPr/>
      <dgm:t>
        <a:bodyPr/>
        <a:lstStyle/>
        <a:p>
          <a:endParaRPr lang="en-US" dirty="0"/>
        </a:p>
      </dgm:t>
    </dgm:pt>
    <dgm:pt modelId="{C5DF7B9B-56CB-43A1-A0FA-58AE22CDCA18}" type="sibTrans" cxnId="{19499EE4-2928-49DD-9D91-66890979BDAE}">
      <dgm:prSet/>
      <dgm:spPr/>
      <dgm:t>
        <a:bodyPr/>
        <a:lstStyle/>
        <a:p>
          <a:endParaRPr lang="en-US" dirty="0"/>
        </a:p>
      </dgm:t>
    </dgm:pt>
    <dgm:pt modelId="{3B9BC477-99BB-4E05-BC29-FE7B22DEF832}">
      <dgm:prSet phldrT="[Text]"/>
      <dgm:spPr/>
      <dgm:t>
        <a:bodyPr/>
        <a:lstStyle/>
        <a:p>
          <a:r>
            <a:rPr lang="pt-PT" dirty="0"/>
            <a:t>Contratos com provedores com critérios de pagamento</a:t>
          </a:r>
          <a:endParaRPr lang="en-US" dirty="0"/>
        </a:p>
      </dgm:t>
    </dgm:pt>
    <dgm:pt modelId="{C5119116-7C2A-43AE-81C5-6C5B877840A1}" type="parTrans" cxnId="{95DF009F-8434-4F05-AF44-C71F800A6391}">
      <dgm:prSet/>
      <dgm:spPr/>
      <dgm:t>
        <a:bodyPr/>
        <a:lstStyle/>
        <a:p>
          <a:endParaRPr lang="en-US"/>
        </a:p>
      </dgm:t>
    </dgm:pt>
    <dgm:pt modelId="{804A38D2-8C3D-40F3-A105-AF5A73589346}" type="sibTrans" cxnId="{95DF009F-8434-4F05-AF44-C71F800A6391}">
      <dgm:prSet/>
      <dgm:spPr/>
      <dgm:t>
        <a:bodyPr/>
        <a:lstStyle/>
        <a:p>
          <a:endParaRPr lang="en-US" dirty="0"/>
        </a:p>
      </dgm:t>
    </dgm:pt>
    <dgm:pt modelId="{E592993D-11C8-49A1-ACAF-32DCEC3A162A}">
      <dgm:prSet phldrT="[Text]"/>
      <dgm:spPr/>
      <dgm:t>
        <a:bodyPr/>
        <a:lstStyle/>
        <a:p>
          <a:r>
            <a:rPr lang="pt-PT" dirty="0"/>
            <a:t>Com ou sem registo individual</a:t>
          </a:r>
          <a:endParaRPr lang="en-US" dirty="0"/>
        </a:p>
      </dgm:t>
    </dgm:pt>
    <dgm:pt modelId="{D04D5416-17FC-4DC3-AAFE-06AD923C7A79}" type="parTrans" cxnId="{57FE9CF9-4FC2-4593-B612-54C31905290C}">
      <dgm:prSet/>
      <dgm:spPr/>
      <dgm:t>
        <a:bodyPr/>
        <a:lstStyle/>
        <a:p>
          <a:endParaRPr lang="en-US"/>
        </a:p>
      </dgm:t>
    </dgm:pt>
    <dgm:pt modelId="{8EAC2EDD-9671-4D7F-B426-9B49AEB97BB9}" type="sibTrans" cxnId="{57FE9CF9-4FC2-4593-B612-54C31905290C}">
      <dgm:prSet/>
      <dgm:spPr/>
      <dgm:t>
        <a:bodyPr/>
        <a:lstStyle/>
        <a:p>
          <a:endParaRPr lang="en-US"/>
        </a:p>
      </dgm:t>
    </dgm:pt>
    <dgm:pt modelId="{DF22ACD4-AF1E-464C-AA34-A413CFC65F93}">
      <dgm:prSet phldrT="[Text]"/>
      <dgm:spPr/>
      <dgm:t>
        <a:bodyPr/>
        <a:lstStyle/>
        <a:p>
          <a:r>
            <a:rPr lang="pt-PT" dirty="0" smtClean="0"/>
            <a:t>Aglomeração e partilha únicas</a:t>
          </a:r>
          <a:endParaRPr lang="en-US" dirty="0"/>
        </a:p>
      </dgm:t>
    </dgm:pt>
    <dgm:pt modelId="{8883C492-AC0B-495C-8CF1-85E16238D4F9}" type="parTrans" cxnId="{B1D664CC-AF6C-4B4C-9AA6-B1C6FE3CB2B2}">
      <dgm:prSet/>
      <dgm:spPr/>
      <dgm:t>
        <a:bodyPr/>
        <a:lstStyle/>
        <a:p>
          <a:endParaRPr lang="en-US" dirty="0"/>
        </a:p>
      </dgm:t>
    </dgm:pt>
    <dgm:pt modelId="{DDF7C255-5F87-4E24-9EB4-4AE3EE1605BA}" type="sibTrans" cxnId="{B1D664CC-AF6C-4B4C-9AA6-B1C6FE3CB2B2}">
      <dgm:prSet/>
      <dgm:spPr/>
      <dgm:t>
        <a:bodyPr/>
        <a:lstStyle/>
        <a:p>
          <a:endParaRPr lang="en-US" dirty="0"/>
        </a:p>
      </dgm:t>
    </dgm:pt>
    <dgm:pt modelId="{D9607214-D900-4978-BDB4-F035882B9C6C}">
      <dgm:prSet phldrT="[Text]"/>
      <dgm:spPr/>
      <dgm:t>
        <a:bodyPr/>
        <a:lstStyle/>
        <a:p>
          <a:r>
            <a:rPr lang="pt-PT" dirty="0"/>
            <a:t>Individual / HH registo</a:t>
          </a:r>
          <a:endParaRPr lang="en-US" dirty="0"/>
        </a:p>
      </dgm:t>
    </dgm:pt>
    <dgm:pt modelId="{6A72E465-DA92-40A8-9A7A-8501E61A62ED}" type="parTrans" cxnId="{23FDB3A6-D504-4309-91BD-82E36CA1907F}">
      <dgm:prSet/>
      <dgm:spPr/>
      <dgm:t>
        <a:bodyPr/>
        <a:lstStyle/>
        <a:p>
          <a:endParaRPr lang="en-US"/>
        </a:p>
      </dgm:t>
    </dgm:pt>
    <dgm:pt modelId="{88263D8F-961E-42E2-B681-8249F9711BF2}" type="sibTrans" cxnId="{23FDB3A6-D504-4309-91BD-82E36CA1907F}">
      <dgm:prSet/>
      <dgm:spPr/>
      <dgm:t>
        <a:bodyPr/>
        <a:lstStyle/>
        <a:p>
          <a:endParaRPr lang="en-US" dirty="0"/>
        </a:p>
      </dgm:t>
    </dgm:pt>
    <dgm:pt modelId="{2C0E8E68-4FEE-4510-9628-42A0FC2456DD}">
      <dgm:prSet phldrT="[Text]"/>
      <dgm:spPr/>
      <dgm:t>
        <a:bodyPr/>
        <a:lstStyle/>
        <a:p>
          <a:r>
            <a:rPr lang="pt-PT" dirty="0"/>
            <a:t>Contratos com provedores com critérios de pagamento</a:t>
          </a:r>
          <a:endParaRPr lang="en-US" dirty="0"/>
        </a:p>
      </dgm:t>
    </dgm:pt>
    <dgm:pt modelId="{D901C8D5-4F99-4060-86BF-4E2AA06F9660}" type="parTrans" cxnId="{A7595F86-22C4-4B84-9AE4-41BEFAD49C14}">
      <dgm:prSet/>
      <dgm:spPr/>
      <dgm:t>
        <a:bodyPr/>
        <a:lstStyle/>
        <a:p>
          <a:endParaRPr lang="en-US"/>
        </a:p>
      </dgm:t>
    </dgm:pt>
    <dgm:pt modelId="{F5FA7938-031A-4267-A957-C09F54BC454A}" type="sibTrans" cxnId="{A7595F86-22C4-4B84-9AE4-41BEFAD49C14}">
      <dgm:prSet/>
      <dgm:spPr/>
      <dgm:t>
        <a:bodyPr/>
        <a:lstStyle/>
        <a:p>
          <a:endParaRPr lang="en-US"/>
        </a:p>
      </dgm:t>
    </dgm:pt>
    <dgm:pt modelId="{C333BA00-9F54-4603-9ABE-1BAD12A3E077}" type="pres">
      <dgm:prSet presAssocID="{AAC1912D-8C32-40B3-BF1D-78D8FC8B6D29}" presName="Name0" presStyleCnt="0">
        <dgm:presLayoutVars>
          <dgm:dir/>
          <dgm:animLvl val="lvl"/>
          <dgm:resizeHandles val="exact"/>
        </dgm:presLayoutVars>
      </dgm:prSet>
      <dgm:spPr/>
    </dgm:pt>
    <dgm:pt modelId="{251332CC-5F5B-4083-A7FD-3E37906CA1CA}" type="pres">
      <dgm:prSet presAssocID="{5DB698E4-3C8D-4B98-8338-6F50E4ECA4D6}" presName="vertFlow" presStyleCnt="0"/>
      <dgm:spPr/>
    </dgm:pt>
    <dgm:pt modelId="{E8D9D154-D737-4428-B112-E14793DAB6B4}" type="pres">
      <dgm:prSet presAssocID="{5DB698E4-3C8D-4B98-8338-6F50E4ECA4D6}" presName="header" presStyleLbl="node1" presStyleIdx="0" presStyleCnt="3"/>
      <dgm:spPr/>
      <dgm:t>
        <a:bodyPr/>
        <a:lstStyle/>
        <a:p>
          <a:endParaRPr lang="pt-PT"/>
        </a:p>
      </dgm:t>
    </dgm:pt>
    <dgm:pt modelId="{F3299BD2-5130-4E36-B870-ECF23048F3FF}" type="pres">
      <dgm:prSet presAssocID="{5C6BC831-248A-4473-82BA-A0D15715C786}" presName="parTrans" presStyleLbl="sibTrans2D1" presStyleIdx="0" presStyleCnt="9"/>
      <dgm:spPr/>
      <dgm:t>
        <a:bodyPr/>
        <a:lstStyle/>
        <a:p>
          <a:endParaRPr lang="pt-PT"/>
        </a:p>
      </dgm:t>
    </dgm:pt>
    <dgm:pt modelId="{6B3246EC-D19D-439B-9DE1-2D03CE17EB76}" type="pres">
      <dgm:prSet presAssocID="{9490AE54-64B0-402F-9060-FA0577DF16C5}" presName="child" presStyleLbl="alignAccFollowNode1" presStyleIdx="0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01AE599B-9557-4A3E-8A41-F426DC6A99F1}" type="pres">
      <dgm:prSet presAssocID="{FAB7F0FE-A282-471E-8A98-60C21C78FA6C}" presName="sibTrans" presStyleLbl="sibTrans2D1" presStyleIdx="1" presStyleCnt="9"/>
      <dgm:spPr/>
      <dgm:t>
        <a:bodyPr/>
        <a:lstStyle/>
        <a:p>
          <a:endParaRPr lang="pt-PT"/>
        </a:p>
      </dgm:t>
    </dgm:pt>
    <dgm:pt modelId="{3E86F8D7-2E78-4E9B-9259-49B46569C6B8}" type="pres">
      <dgm:prSet presAssocID="{0F378C22-2B2E-4D6E-8D6D-662790BC2CE7}" presName="child" presStyleLbl="alignAccFollowNode1" presStyleIdx="1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8F8BC827-3AB4-48F7-A1F9-7861CA5D3F06}" type="pres">
      <dgm:prSet presAssocID="{3827C34F-8BE0-4E97-AAEE-41BDBD62E674}" presName="sibTrans" presStyleLbl="sibTrans2D1" presStyleIdx="2" presStyleCnt="9"/>
      <dgm:spPr/>
      <dgm:t>
        <a:bodyPr/>
        <a:lstStyle/>
        <a:p>
          <a:endParaRPr lang="pt-PT"/>
        </a:p>
      </dgm:t>
    </dgm:pt>
    <dgm:pt modelId="{6FA21114-DD70-44A1-8FE9-37584541EED7}" type="pres">
      <dgm:prSet presAssocID="{F741D0A2-8993-49E3-A683-41DF1AFAE7C0}" presName="child" presStyleLbl="alignAccFollowNode1" presStyleIdx="2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409A7EF0-29F1-4FA2-9CCB-984085CB4150}" type="pres">
      <dgm:prSet presAssocID="{5DB698E4-3C8D-4B98-8338-6F50E4ECA4D6}" presName="hSp" presStyleCnt="0"/>
      <dgm:spPr/>
    </dgm:pt>
    <dgm:pt modelId="{124EAF04-79FF-443A-B109-2EBD0DA83439}" type="pres">
      <dgm:prSet presAssocID="{ABF1E9FA-40A5-41D8-8DBF-E519C3C17196}" presName="vertFlow" presStyleCnt="0"/>
      <dgm:spPr/>
    </dgm:pt>
    <dgm:pt modelId="{42A9CB51-EFB4-4115-9C94-CEFAD23E44D2}" type="pres">
      <dgm:prSet presAssocID="{ABF1E9FA-40A5-41D8-8DBF-E519C3C17196}" presName="header" presStyleLbl="node1" presStyleIdx="1" presStyleCnt="3"/>
      <dgm:spPr/>
      <dgm:t>
        <a:bodyPr/>
        <a:lstStyle/>
        <a:p>
          <a:endParaRPr lang="pt-PT"/>
        </a:p>
      </dgm:t>
    </dgm:pt>
    <dgm:pt modelId="{9EB7724F-53FC-4AAE-BE48-04A81E5740D2}" type="pres">
      <dgm:prSet presAssocID="{771646A7-E428-427C-B457-1E240388EBEA}" presName="parTrans" presStyleLbl="sibTrans2D1" presStyleIdx="3" presStyleCnt="9"/>
      <dgm:spPr/>
      <dgm:t>
        <a:bodyPr/>
        <a:lstStyle/>
        <a:p>
          <a:endParaRPr lang="pt-PT"/>
        </a:p>
      </dgm:t>
    </dgm:pt>
    <dgm:pt modelId="{3E6C0D8A-6011-4F01-9E5F-19C5766E3350}" type="pres">
      <dgm:prSet presAssocID="{EC55EF3F-4CE2-46A3-9420-F54B9DE2EEBD}" presName="child" presStyleLbl="alignAccFollowNode1" presStyleIdx="3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36A865D0-A9E9-4A20-8012-B75A11C3F28A}" type="pres">
      <dgm:prSet presAssocID="{C5DF7B9B-56CB-43A1-A0FA-58AE22CDCA18}" presName="sibTrans" presStyleLbl="sibTrans2D1" presStyleIdx="4" presStyleCnt="9"/>
      <dgm:spPr/>
      <dgm:t>
        <a:bodyPr/>
        <a:lstStyle/>
        <a:p>
          <a:endParaRPr lang="pt-PT"/>
        </a:p>
      </dgm:t>
    </dgm:pt>
    <dgm:pt modelId="{BA471692-6EA1-4280-9158-A09240ADAB35}" type="pres">
      <dgm:prSet presAssocID="{3B9BC477-99BB-4E05-BC29-FE7B22DEF832}" presName="child" presStyleLbl="alignAccFollowNode1" presStyleIdx="4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587CD73C-A114-4571-8993-08BBF40C94A2}" type="pres">
      <dgm:prSet presAssocID="{804A38D2-8C3D-40F3-A105-AF5A73589346}" presName="sibTrans" presStyleLbl="sibTrans2D1" presStyleIdx="5" presStyleCnt="9"/>
      <dgm:spPr/>
      <dgm:t>
        <a:bodyPr/>
        <a:lstStyle/>
        <a:p>
          <a:endParaRPr lang="pt-PT"/>
        </a:p>
      </dgm:t>
    </dgm:pt>
    <dgm:pt modelId="{F815B7E5-C1BA-47C8-9102-00EC122142C7}" type="pres">
      <dgm:prSet presAssocID="{E592993D-11C8-49A1-ACAF-32DCEC3A162A}" presName="child" presStyleLbl="alignAccFollowNode1" presStyleIdx="5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26E0484C-5D29-4B55-A6AE-8E4DD73E5318}" type="pres">
      <dgm:prSet presAssocID="{ABF1E9FA-40A5-41D8-8DBF-E519C3C17196}" presName="hSp" presStyleCnt="0"/>
      <dgm:spPr/>
    </dgm:pt>
    <dgm:pt modelId="{C8C5D701-FA9E-4C37-95BE-F8A28045ED03}" type="pres">
      <dgm:prSet presAssocID="{98AE3DE5-2C03-41AA-8441-9C51976F1FC8}" presName="vertFlow" presStyleCnt="0"/>
      <dgm:spPr/>
    </dgm:pt>
    <dgm:pt modelId="{E600EEDD-AA3D-4AB5-A3CF-1B9D8799362F}" type="pres">
      <dgm:prSet presAssocID="{98AE3DE5-2C03-41AA-8441-9C51976F1FC8}" presName="header" presStyleLbl="node1" presStyleIdx="2" presStyleCnt="3"/>
      <dgm:spPr/>
      <dgm:t>
        <a:bodyPr/>
        <a:lstStyle/>
        <a:p>
          <a:endParaRPr lang="pt-PT"/>
        </a:p>
      </dgm:t>
    </dgm:pt>
    <dgm:pt modelId="{CDBF7D49-CD64-417A-A89C-144B35F266B9}" type="pres">
      <dgm:prSet presAssocID="{8883C492-AC0B-495C-8CF1-85E16238D4F9}" presName="parTrans" presStyleLbl="sibTrans2D1" presStyleIdx="6" presStyleCnt="9"/>
      <dgm:spPr/>
      <dgm:t>
        <a:bodyPr/>
        <a:lstStyle/>
        <a:p>
          <a:endParaRPr lang="pt-PT"/>
        </a:p>
      </dgm:t>
    </dgm:pt>
    <dgm:pt modelId="{F3AAC83A-B92E-4740-8D87-E04BE247F707}" type="pres">
      <dgm:prSet presAssocID="{DF22ACD4-AF1E-464C-AA34-A413CFC65F93}" presName="child" presStyleLbl="alignAccFollowNode1" presStyleIdx="6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14DF4D28-0CEB-4AD0-AD2C-19BDDD7D1C54}" type="pres">
      <dgm:prSet presAssocID="{DDF7C255-5F87-4E24-9EB4-4AE3EE1605BA}" presName="sibTrans" presStyleLbl="sibTrans2D1" presStyleIdx="7" presStyleCnt="9"/>
      <dgm:spPr/>
      <dgm:t>
        <a:bodyPr/>
        <a:lstStyle/>
        <a:p>
          <a:endParaRPr lang="pt-PT"/>
        </a:p>
      </dgm:t>
    </dgm:pt>
    <dgm:pt modelId="{99DD7D22-5F4A-46A2-9A59-07E5E81207FB}" type="pres">
      <dgm:prSet presAssocID="{D9607214-D900-4978-BDB4-F035882B9C6C}" presName="child" presStyleLbl="alignAccFollowNode1" presStyleIdx="7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6004A1BE-AC89-4F2E-BD6A-034E86FEF058}" type="pres">
      <dgm:prSet presAssocID="{88263D8F-961E-42E2-B681-8249F9711BF2}" presName="sibTrans" presStyleLbl="sibTrans2D1" presStyleIdx="8" presStyleCnt="9"/>
      <dgm:spPr/>
      <dgm:t>
        <a:bodyPr/>
        <a:lstStyle/>
        <a:p>
          <a:endParaRPr lang="pt-PT"/>
        </a:p>
      </dgm:t>
    </dgm:pt>
    <dgm:pt modelId="{6FDDA714-8D4D-49B3-832B-8BA854A6F80C}" type="pres">
      <dgm:prSet presAssocID="{2C0E8E68-4FEE-4510-9628-42A0FC2456DD}" presName="child" presStyleLbl="alignAccFollowNode1" presStyleIdx="8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2C35561B-202E-4FC9-B392-1E3485F5F0D2}" type="presOf" srcId="{C5DF7B9B-56CB-43A1-A0FA-58AE22CDCA18}" destId="{36A865D0-A9E9-4A20-8012-B75A11C3F28A}" srcOrd="0" destOrd="0" presId="urn:microsoft.com/office/officeart/2005/8/layout/lProcess1"/>
    <dgm:cxn modelId="{F9B75A08-8202-4A3E-B414-8CCBDAB22D75}" type="presOf" srcId="{0F378C22-2B2E-4D6E-8D6D-662790BC2CE7}" destId="{3E86F8D7-2E78-4E9B-9259-49B46569C6B8}" srcOrd="0" destOrd="0" presId="urn:microsoft.com/office/officeart/2005/8/layout/lProcess1"/>
    <dgm:cxn modelId="{A48167FE-FC6A-4B77-B4BE-A42FB99993B4}" type="presOf" srcId="{DDF7C255-5F87-4E24-9EB4-4AE3EE1605BA}" destId="{14DF4D28-0CEB-4AD0-AD2C-19BDDD7D1C54}" srcOrd="0" destOrd="0" presId="urn:microsoft.com/office/officeart/2005/8/layout/lProcess1"/>
    <dgm:cxn modelId="{19499EE4-2928-49DD-9D91-66890979BDAE}" srcId="{ABF1E9FA-40A5-41D8-8DBF-E519C3C17196}" destId="{EC55EF3F-4CE2-46A3-9420-F54B9DE2EEBD}" srcOrd="0" destOrd="0" parTransId="{771646A7-E428-427C-B457-1E240388EBEA}" sibTransId="{C5DF7B9B-56CB-43A1-A0FA-58AE22CDCA18}"/>
    <dgm:cxn modelId="{B1D664CC-AF6C-4B4C-9AA6-B1C6FE3CB2B2}" srcId="{98AE3DE5-2C03-41AA-8441-9C51976F1FC8}" destId="{DF22ACD4-AF1E-464C-AA34-A413CFC65F93}" srcOrd="0" destOrd="0" parTransId="{8883C492-AC0B-495C-8CF1-85E16238D4F9}" sibTransId="{DDF7C255-5F87-4E24-9EB4-4AE3EE1605BA}"/>
    <dgm:cxn modelId="{8871D15D-9B66-42F1-AB93-A7111DEFE56B}" type="presOf" srcId="{D9607214-D900-4978-BDB4-F035882B9C6C}" destId="{99DD7D22-5F4A-46A2-9A59-07E5E81207FB}" srcOrd="0" destOrd="0" presId="urn:microsoft.com/office/officeart/2005/8/layout/lProcess1"/>
    <dgm:cxn modelId="{09026DC8-A212-4B14-9EE8-6EC1C8E394F1}" type="presOf" srcId="{E592993D-11C8-49A1-ACAF-32DCEC3A162A}" destId="{F815B7E5-C1BA-47C8-9102-00EC122142C7}" srcOrd="0" destOrd="0" presId="urn:microsoft.com/office/officeart/2005/8/layout/lProcess1"/>
    <dgm:cxn modelId="{89EA65FF-C272-4ACF-B022-F68111E6DD8E}" type="presOf" srcId="{771646A7-E428-427C-B457-1E240388EBEA}" destId="{9EB7724F-53FC-4AAE-BE48-04A81E5740D2}" srcOrd="0" destOrd="0" presId="urn:microsoft.com/office/officeart/2005/8/layout/lProcess1"/>
    <dgm:cxn modelId="{483D4CFF-267F-4BAE-A4C5-038AEB336E57}" type="presOf" srcId="{88263D8F-961E-42E2-B681-8249F9711BF2}" destId="{6004A1BE-AC89-4F2E-BD6A-034E86FEF058}" srcOrd="0" destOrd="0" presId="urn:microsoft.com/office/officeart/2005/8/layout/lProcess1"/>
    <dgm:cxn modelId="{F0B2EE96-0D58-41FE-85BB-E321355D6643}" srcId="{5DB698E4-3C8D-4B98-8338-6F50E4ECA4D6}" destId="{9490AE54-64B0-402F-9060-FA0577DF16C5}" srcOrd="0" destOrd="0" parTransId="{5C6BC831-248A-4473-82BA-A0D15715C786}" sibTransId="{FAB7F0FE-A282-471E-8A98-60C21C78FA6C}"/>
    <dgm:cxn modelId="{10C92AAF-C8D7-4612-8EFD-5080858A140D}" type="presOf" srcId="{98AE3DE5-2C03-41AA-8441-9C51976F1FC8}" destId="{E600EEDD-AA3D-4AB5-A3CF-1B9D8799362F}" srcOrd="0" destOrd="0" presId="urn:microsoft.com/office/officeart/2005/8/layout/lProcess1"/>
    <dgm:cxn modelId="{F1775184-FE00-447D-8FFB-0E878C3B511C}" type="presOf" srcId="{9490AE54-64B0-402F-9060-FA0577DF16C5}" destId="{6B3246EC-D19D-439B-9DE1-2D03CE17EB76}" srcOrd="0" destOrd="0" presId="urn:microsoft.com/office/officeart/2005/8/layout/lProcess1"/>
    <dgm:cxn modelId="{B6927A4D-06F5-4324-921F-A135684594B1}" srcId="{5DB698E4-3C8D-4B98-8338-6F50E4ECA4D6}" destId="{0F378C22-2B2E-4D6E-8D6D-662790BC2CE7}" srcOrd="1" destOrd="0" parTransId="{AE549072-7DDE-44CE-844B-1BBAB338A539}" sibTransId="{3827C34F-8BE0-4E97-AAEE-41BDBD62E674}"/>
    <dgm:cxn modelId="{4DC260B1-D732-4832-9A90-CC9E2F0DC086}" type="presOf" srcId="{DF22ACD4-AF1E-464C-AA34-A413CFC65F93}" destId="{F3AAC83A-B92E-4740-8D87-E04BE247F707}" srcOrd="0" destOrd="0" presId="urn:microsoft.com/office/officeart/2005/8/layout/lProcess1"/>
    <dgm:cxn modelId="{C0A36074-1E8F-4CA5-AF52-74CD7E19DE4A}" type="presOf" srcId="{EC55EF3F-4CE2-46A3-9420-F54B9DE2EEBD}" destId="{3E6C0D8A-6011-4F01-9E5F-19C5766E3350}" srcOrd="0" destOrd="0" presId="urn:microsoft.com/office/officeart/2005/8/layout/lProcess1"/>
    <dgm:cxn modelId="{23FDB3A6-D504-4309-91BD-82E36CA1907F}" srcId="{98AE3DE5-2C03-41AA-8441-9C51976F1FC8}" destId="{D9607214-D900-4978-BDB4-F035882B9C6C}" srcOrd="1" destOrd="0" parTransId="{6A72E465-DA92-40A8-9A7A-8501E61A62ED}" sibTransId="{88263D8F-961E-42E2-B681-8249F9711BF2}"/>
    <dgm:cxn modelId="{BB6273F8-9029-42A3-BA89-2D57DB5D629C}" type="presOf" srcId="{5DB698E4-3C8D-4B98-8338-6F50E4ECA4D6}" destId="{E8D9D154-D737-4428-B112-E14793DAB6B4}" srcOrd="0" destOrd="0" presId="urn:microsoft.com/office/officeart/2005/8/layout/lProcess1"/>
    <dgm:cxn modelId="{2F4AE812-DF9C-4BDD-B08C-385C1FB7A678}" type="presOf" srcId="{FAB7F0FE-A282-471E-8A98-60C21C78FA6C}" destId="{01AE599B-9557-4A3E-8A41-F426DC6A99F1}" srcOrd="0" destOrd="0" presId="urn:microsoft.com/office/officeart/2005/8/layout/lProcess1"/>
    <dgm:cxn modelId="{361C2D53-4A67-43DA-A7D5-E45DD6005826}" type="presOf" srcId="{804A38D2-8C3D-40F3-A105-AF5A73589346}" destId="{587CD73C-A114-4571-8993-08BBF40C94A2}" srcOrd="0" destOrd="0" presId="urn:microsoft.com/office/officeart/2005/8/layout/lProcess1"/>
    <dgm:cxn modelId="{512FA625-0E06-47C8-9EEB-3D86D11E092E}" srcId="{AAC1912D-8C32-40B3-BF1D-78D8FC8B6D29}" destId="{98AE3DE5-2C03-41AA-8441-9C51976F1FC8}" srcOrd="2" destOrd="0" parTransId="{3615BD7C-78AB-4D11-BE16-CB9CDE265234}" sibTransId="{3F0C852D-8C82-4B56-BA7D-138906918B7D}"/>
    <dgm:cxn modelId="{2AE8B940-D5D2-4393-900C-1CD11EAE134C}" srcId="{AAC1912D-8C32-40B3-BF1D-78D8FC8B6D29}" destId="{ABF1E9FA-40A5-41D8-8DBF-E519C3C17196}" srcOrd="1" destOrd="0" parTransId="{85DC12B0-148B-4DA7-9F92-CAD6F6969280}" sibTransId="{D5D923B2-8A74-4F01-913F-C113E8DD8414}"/>
    <dgm:cxn modelId="{57FE9CF9-4FC2-4593-B612-54C31905290C}" srcId="{ABF1E9FA-40A5-41D8-8DBF-E519C3C17196}" destId="{E592993D-11C8-49A1-ACAF-32DCEC3A162A}" srcOrd="2" destOrd="0" parTransId="{D04D5416-17FC-4DC3-AAFE-06AD923C7A79}" sibTransId="{8EAC2EDD-9671-4D7F-B426-9B49AEB97BB9}"/>
    <dgm:cxn modelId="{340C8891-286B-480D-8C72-8377E1469461}" type="presOf" srcId="{8883C492-AC0B-495C-8CF1-85E16238D4F9}" destId="{CDBF7D49-CD64-417A-A89C-144B35F266B9}" srcOrd="0" destOrd="0" presId="urn:microsoft.com/office/officeart/2005/8/layout/lProcess1"/>
    <dgm:cxn modelId="{ED40F936-5741-439D-B9A9-0F2659275E0F}" type="presOf" srcId="{3827C34F-8BE0-4E97-AAEE-41BDBD62E674}" destId="{8F8BC827-3AB4-48F7-A1F9-7861CA5D3F06}" srcOrd="0" destOrd="0" presId="urn:microsoft.com/office/officeart/2005/8/layout/lProcess1"/>
    <dgm:cxn modelId="{C50B6544-0016-4AD2-B8EA-4E45C6301EA5}" type="presOf" srcId="{3B9BC477-99BB-4E05-BC29-FE7B22DEF832}" destId="{BA471692-6EA1-4280-9158-A09240ADAB35}" srcOrd="0" destOrd="0" presId="urn:microsoft.com/office/officeart/2005/8/layout/lProcess1"/>
    <dgm:cxn modelId="{1C0BA68C-AAFD-4224-9371-2F0E99F29BB0}" type="presOf" srcId="{ABF1E9FA-40A5-41D8-8DBF-E519C3C17196}" destId="{42A9CB51-EFB4-4115-9C94-CEFAD23E44D2}" srcOrd="0" destOrd="0" presId="urn:microsoft.com/office/officeart/2005/8/layout/lProcess1"/>
    <dgm:cxn modelId="{E884DDC8-2EBD-4EDF-8DA0-A5DF56881D71}" type="presOf" srcId="{F741D0A2-8993-49E3-A683-41DF1AFAE7C0}" destId="{6FA21114-DD70-44A1-8FE9-37584541EED7}" srcOrd="0" destOrd="0" presId="urn:microsoft.com/office/officeart/2005/8/layout/lProcess1"/>
    <dgm:cxn modelId="{ECF34D51-4144-4C84-B95A-E014E31CBD35}" type="presOf" srcId="{AAC1912D-8C32-40B3-BF1D-78D8FC8B6D29}" destId="{C333BA00-9F54-4603-9ABE-1BAD12A3E077}" srcOrd="0" destOrd="0" presId="urn:microsoft.com/office/officeart/2005/8/layout/lProcess1"/>
    <dgm:cxn modelId="{A7595F86-22C4-4B84-9AE4-41BEFAD49C14}" srcId="{98AE3DE5-2C03-41AA-8441-9C51976F1FC8}" destId="{2C0E8E68-4FEE-4510-9628-42A0FC2456DD}" srcOrd="2" destOrd="0" parTransId="{D901C8D5-4F99-4060-86BF-4E2AA06F9660}" sibTransId="{F5FA7938-031A-4267-A957-C09F54BC454A}"/>
    <dgm:cxn modelId="{AF474DD9-5142-434A-A5D9-0E1FA3D2FE6E}" srcId="{AAC1912D-8C32-40B3-BF1D-78D8FC8B6D29}" destId="{5DB698E4-3C8D-4B98-8338-6F50E4ECA4D6}" srcOrd="0" destOrd="0" parTransId="{022A50DE-8A77-4637-AA2C-E5AF5C434590}" sibTransId="{1A31350C-FC46-4B16-8DAA-38A51CC833FF}"/>
    <dgm:cxn modelId="{95DF009F-8434-4F05-AF44-C71F800A6391}" srcId="{ABF1E9FA-40A5-41D8-8DBF-E519C3C17196}" destId="{3B9BC477-99BB-4E05-BC29-FE7B22DEF832}" srcOrd="1" destOrd="0" parTransId="{C5119116-7C2A-43AE-81C5-6C5B877840A1}" sibTransId="{804A38D2-8C3D-40F3-A105-AF5A73589346}"/>
    <dgm:cxn modelId="{E4B79346-1161-4110-B78C-00B5FC2AB29F}" type="presOf" srcId="{2C0E8E68-4FEE-4510-9628-42A0FC2456DD}" destId="{6FDDA714-8D4D-49B3-832B-8BA854A6F80C}" srcOrd="0" destOrd="0" presId="urn:microsoft.com/office/officeart/2005/8/layout/lProcess1"/>
    <dgm:cxn modelId="{A11104A8-4103-413D-9AD5-06E1CB998CC9}" type="presOf" srcId="{5C6BC831-248A-4473-82BA-A0D15715C786}" destId="{F3299BD2-5130-4E36-B870-ECF23048F3FF}" srcOrd="0" destOrd="0" presId="urn:microsoft.com/office/officeart/2005/8/layout/lProcess1"/>
    <dgm:cxn modelId="{93597267-AC0E-4862-BACB-AA465CA5D058}" srcId="{5DB698E4-3C8D-4B98-8338-6F50E4ECA4D6}" destId="{F741D0A2-8993-49E3-A683-41DF1AFAE7C0}" srcOrd="2" destOrd="0" parTransId="{2F1A0F11-F32D-47A4-A6FC-B1F28B41F773}" sibTransId="{2B05204B-8532-4AD0-B8B5-C684AB91178A}"/>
    <dgm:cxn modelId="{485EA306-6BD1-453A-902D-7751C77BD2FF}" type="presParOf" srcId="{C333BA00-9F54-4603-9ABE-1BAD12A3E077}" destId="{251332CC-5F5B-4083-A7FD-3E37906CA1CA}" srcOrd="0" destOrd="0" presId="urn:microsoft.com/office/officeart/2005/8/layout/lProcess1"/>
    <dgm:cxn modelId="{10DCFF2B-B16E-4631-A1FD-E1D0D65E4E1F}" type="presParOf" srcId="{251332CC-5F5B-4083-A7FD-3E37906CA1CA}" destId="{E8D9D154-D737-4428-B112-E14793DAB6B4}" srcOrd="0" destOrd="0" presId="urn:microsoft.com/office/officeart/2005/8/layout/lProcess1"/>
    <dgm:cxn modelId="{D3A14289-6211-4747-B72A-D73AAC6F1011}" type="presParOf" srcId="{251332CC-5F5B-4083-A7FD-3E37906CA1CA}" destId="{F3299BD2-5130-4E36-B870-ECF23048F3FF}" srcOrd="1" destOrd="0" presId="urn:microsoft.com/office/officeart/2005/8/layout/lProcess1"/>
    <dgm:cxn modelId="{56986E80-2E7E-48EF-B897-260B024D622A}" type="presParOf" srcId="{251332CC-5F5B-4083-A7FD-3E37906CA1CA}" destId="{6B3246EC-D19D-439B-9DE1-2D03CE17EB76}" srcOrd="2" destOrd="0" presId="urn:microsoft.com/office/officeart/2005/8/layout/lProcess1"/>
    <dgm:cxn modelId="{BD832E72-C05C-466D-9983-88FFE329D00D}" type="presParOf" srcId="{251332CC-5F5B-4083-A7FD-3E37906CA1CA}" destId="{01AE599B-9557-4A3E-8A41-F426DC6A99F1}" srcOrd="3" destOrd="0" presId="urn:microsoft.com/office/officeart/2005/8/layout/lProcess1"/>
    <dgm:cxn modelId="{6C0D659F-2AFB-493F-BF2A-8244445A4244}" type="presParOf" srcId="{251332CC-5F5B-4083-A7FD-3E37906CA1CA}" destId="{3E86F8D7-2E78-4E9B-9259-49B46569C6B8}" srcOrd="4" destOrd="0" presId="urn:microsoft.com/office/officeart/2005/8/layout/lProcess1"/>
    <dgm:cxn modelId="{28BACB6B-9124-4B64-BF2E-0CC9ACA14A03}" type="presParOf" srcId="{251332CC-5F5B-4083-A7FD-3E37906CA1CA}" destId="{8F8BC827-3AB4-48F7-A1F9-7861CA5D3F06}" srcOrd="5" destOrd="0" presId="urn:microsoft.com/office/officeart/2005/8/layout/lProcess1"/>
    <dgm:cxn modelId="{1F527441-AFD5-4CF2-BF83-A7538E9F4A90}" type="presParOf" srcId="{251332CC-5F5B-4083-A7FD-3E37906CA1CA}" destId="{6FA21114-DD70-44A1-8FE9-37584541EED7}" srcOrd="6" destOrd="0" presId="urn:microsoft.com/office/officeart/2005/8/layout/lProcess1"/>
    <dgm:cxn modelId="{6AD1B28F-BC45-4E54-A26D-3848403A3273}" type="presParOf" srcId="{C333BA00-9F54-4603-9ABE-1BAD12A3E077}" destId="{409A7EF0-29F1-4FA2-9CCB-984085CB4150}" srcOrd="1" destOrd="0" presId="urn:microsoft.com/office/officeart/2005/8/layout/lProcess1"/>
    <dgm:cxn modelId="{B45A74FC-2937-425A-8A69-8FC9E64DE0E6}" type="presParOf" srcId="{C333BA00-9F54-4603-9ABE-1BAD12A3E077}" destId="{124EAF04-79FF-443A-B109-2EBD0DA83439}" srcOrd="2" destOrd="0" presId="urn:microsoft.com/office/officeart/2005/8/layout/lProcess1"/>
    <dgm:cxn modelId="{8B0FAE2F-14D4-450F-9B47-562D823AF8BC}" type="presParOf" srcId="{124EAF04-79FF-443A-B109-2EBD0DA83439}" destId="{42A9CB51-EFB4-4115-9C94-CEFAD23E44D2}" srcOrd="0" destOrd="0" presId="urn:microsoft.com/office/officeart/2005/8/layout/lProcess1"/>
    <dgm:cxn modelId="{2B4C0A91-3F65-47A6-BCA7-B3BB657F7E5C}" type="presParOf" srcId="{124EAF04-79FF-443A-B109-2EBD0DA83439}" destId="{9EB7724F-53FC-4AAE-BE48-04A81E5740D2}" srcOrd="1" destOrd="0" presId="urn:microsoft.com/office/officeart/2005/8/layout/lProcess1"/>
    <dgm:cxn modelId="{006ECA50-69D1-4D8D-AE6B-64025C3B2BF0}" type="presParOf" srcId="{124EAF04-79FF-443A-B109-2EBD0DA83439}" destId="{3E6C0D8A-6011-4F01-9E5F-19C5766E3350}" srcOrd="2" destOrd="0" presId="urn:microsoft.com/office/officeart/2005/8/layout/lProcess1"/>
    <dgm:cxn modelId="{CE00F1AC-64DD-49B0-8A04-83CB6F00FD4B}" type="presParOf" srcId="{124EAF04-79FF-443A-B109-2EBD0DA83439}" destId="{36A865D0-A9E9-4A20-8012-B75A11C3F28A}" srcOrd="3" destOrd="0" presId="urn:microsoft.com/office/officeart/2005/8/layout/lProcess1"/>
    <dgm:cxn modelId="{37402EEB-510A-4798-8B7A-76D9D9766297}" type="presParOf" srcId="{124EAF04-79FF-443A-B109-2EBD0DA83439}" destId="{BA471692-6EA1-4280-9158-A09240ADAB35}" srcOrd="4" destOrd="0" presId="urn:microsoft.com/office/officeart/2005/8/layout/lProcess1"/>
    <dgm:cxn modelId="{A57F774B-4122-40D9-A94F-F715A293371C}" type="presParOf" srcId="{124EAF04-79FF-443A-B109-2EBD0DA83439}" destId="{587CD73C-A114-4571-8993-08BBF40C94A2}" srcOrd="5" destOrd="0" presId="urn:microsoft.com/office/officeart/2005/8/layout/lProcess1"/>
    <dgm:cxn modelId="{2F9519CB-2750-4391-840D-9FE639941B0A}" type="presParOf" srcId="{124EAF04-79FF-443A-B109-2EBD0DA83439}" destId="{F815B7E5-C1BA-47C8-9102-00EC122142C7}" srcOrd="6" destOrd="0" presId="urn:microsoft.com/office/officeart/2005/8/layout/lProcess1"/>
    <dgm:cxn modelId="{56174126-D771-4DBF-A321-38BE083FFE0F}" type="presParOf" srcId="{C333BA00-9F54-4603-9ABE-1BAD12A3E077}" destId="{26E0484C-5D29-4B55-A6AE-8E4DD73E5318}" srcOrd="3" destOrd="0" presId="urn:microsoft.com/office/officeart/2005/8/layout/lProcess1"/>
    <dgm:cxn modelId="{9426DC37-BDBB-4376-B133-5C0C830E9433}" type="presParOf" srcId="{C333BA00-9F54-4603-9ABE-1BAD12A3E077}" destId="{C8C5D701-FA9E-4C37-95BE-F8A28045ED03}" srcOrd="4" destOrd="0" presId="urn:microsoft.com/office/officeart/2005/8/layout/lProcess1"/>
    <dgm:cxn modelId="{9DE5BE49-52CE-4D3E-9A7B-ADA26C348FE0}" type="presParOf" srcId="{C8C5D701-FA9E-4C37-95BE-F8A28045ED03}" destId="{E600EEDD-AA3D-4AB5-A3CF-1B9D8799362F}" srcOrd="0" destOrd="0" presId="urn:microsoft.com/office/officeart/2005/8/layout/lProcess1"/>
    <dgm:cxn modelId="{7343839A-9B0B-4F4F-B99D-18CF51598E0D}" type="presParOf" srcId="{C8C5D701-FA9E-4C37-95BE-F8A28045ED03}" destId="{CDBF7D49-CD64-417A-A89C-144B35F266B9}" srcOrd="1" destOrd="0" presId="urn:microsoft.com/office/officeart/2005/8/layout/lProcess1"/>
    <dgm:cxn modelId="{8093D60F-1571-467E-8C44-259C84A5DA79}" type="presParOf" srcId="{C8C5D701-FA9E-4C37-95BE-F8A28045ED03}" destId="{F3AAC83A-B92E-4740-8D87-E04BE247F707}" srcOrd="2" destOrd="0" presId="urn:microsoft.com/office/officeart/2005/8/layout/lProcess1"/>
    <dgm:cxn modelId="{726FF72B-E62F-499A-B0FC-78B94F379382}" type="presParOf" srcId="{C8C5D701-FA9E-4C37-95BE-F8A28045ED03}" destId="{14DF4D28-0CEB-4AD0-AD2C-19BDDD7D1C54}" srcOrd="3" destOrd="0" presId="urn:microsoft.com/office/officeart/2005/8/layout/lProcess1"/>
    <dgm:cxn modelId="{216AAB4A-8BC9-4D4C-89C4-A6E026E05E6E}" type="presParOf" srcId="{C8C5D701-FA9E-4C37-95BE-F8A28045ED03}" destId="{99DD7D22-5F4A-46A2-9A59-07E5E81207FB}" srcOrd="4" destOrd="0" presId="urn:microsoft.com/office/officeart/2005/8/layout/lProcess1"/>
    <dgm:cxn modelId="{672039DF-DAA9-4901-B835-FCA27423122C}" type="presParOf" srcId="{C8C5D701-FA9E-4C37-95BE-F8A28045ED03}" destId="{6004A1BE-AC89-4F2E-BD6A-034E86FEF058}" srcOrd="5" destOrd="0" presId="urn:microsoft.com/office/officeart/2005/8/layout/lProcess1"/>
    <dgm:cxn modelId="{C5B6654B-D0A6-4290-A50C-8AC5D9FF79C5}" type="presParOf" srcId="{C8C5D701-FA9E-4C37-95BE-F8A28045ED03}" destId="{6FDDA714-8D4D-49B3-832B-8BA854A6F80C}" srcOrd="6" destOrd="0" presId="urn:microsoft.com/office/officeart/2005/8/layout/lProcess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D9D154-D737-4428-B112-E14793DAB6B4}">
      <dsp:nvSpPr>
        <dsp:cNvPr id="0" name=""/>
        <dsp:cNvSpPr/>
      </dsp:nvSpPr>
      <dsp:spPr>
        <a:xfrm>
          <a:off x="6232" y="780777"/>
          <a:ext cx="2505223" cy="6263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kern="1200" dirty="0"/>
            <a:t>Modelo baseado em taxas</a:t>
          </a:r>
          <a:endParaRPr lang="en-US" sz="2000" kern="1200" dirty="0"/>
        </a:p>
      </dsp:txBody>
      <dsp:txXfrm>
        <a:off x="24576" y="799121"/>
        <a:ext cx="2468535" cy="589617"/>
      </dsp:txXfrm>
    </dsp:sp>
    <dsp:sp modelId="{F3299BD2-5130-4E36-B870-ECF23048F3FF}">
      <dsp:nvSpPr>
        <dsp:cNvPr id="0" name=""/>
        <dsp:cNvSpPr/>
      </dsp:nvSpPr>
      <dsp:spPr>
        <a:xfrm rot="5400000">
          <a:off x="1204043" y="1461885"/>
          <a:ext cx="109603" cy="10960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3246EC-D19D-439B-9DE1-2D03CE17EB76}">
      <dsp:nvSpPr>
        <dsp:cNvPr id="0" name=""/>
        <dsp:cNvSpPr/>
      </dsp:nvSpPr>
      <dsp:spPr>
        <a:xfrm>
          <a:off x="6232" y="1626290"/>
          <a:ext cx="2505223" cy="62630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500" kern="1200" dirty="0"/>
            <a:t>Recursos canalizados através do MISAU ou MEF</a:t>
          </a:r>
          <a:endParaRPr lang="en-US" sz="1500" kern="1200" dirty="0"/>
        </a:p>
      </dsp:txBody>
      <dsp:txXfrm>
        <a:off x="24576" y="1644634"/>
        <a:ext cx="2468535" cy="589617"/>
      </dsp:txXfrm>
    </dsp:sp>
    <dsp:sp modelId="{01AE599B-9557-4A3E-8A41-F426DC6A99F1}">
      <dsp:nvSpPr>
        <dsp:cNvPr id="0" name=""/>
        <dsp:cNvSpPr/>
      </dsp:nvSpPr>
      <dsp:spPr>
        <a:xfrm rot="5400000">
          <a:off x="1204043" y="2307398"/>
          <a:ext cx="109603" cy="10960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86F8D7-2E78-4E9B-9259-49B46569C6B8}">
      <dsp:nvSpPr>
        <dsp:cNvPr id="0" name=""/>
        <dsp:cNvSpPr/>
      </dsp:nvSpPr>
      <dsp:spPr>
        <a:xfrm>
          <a:off x="6232" y="2471803"/>
          <a:ext cx="2505223" cy="62630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500" kern="1200" dirty="0"/>
            <a:t>No entitlement of people</a:t>
          </a:r>
          <a:endParaRPr lang="en-US" sz="1500" kern="1200" dirty="0"/>
        </a:p>
      </dsp:txBody>
      <dsp:txXfrm>
        <a:off x="24576" y="2490147"/>
        <a:ext cx="2468535" cy="589617"/>
      </dsp:txXfrm>
    </dsp:sp>
    <dsp:sp modelId="{8F8BC827-3AB4-48F7-A1F9-7861CA5D3F06}">
      <dsp:nvSpPr>
        <dsp:cNvPr id="0" name=""/>
        <dsp:cNvSpPr/>
      </dsp:nvSpPr>
      <dsp:spPr>
        <a:xfrm rot="5400000">
          <a:off x="1204043" y="3152911"/>
          <a:ext cx="109603" cy="10960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A21114-DD70-44A1-8FE9-37584541EED7}">
      <dsp:nvSpPr>
        <dsp:cNvPr id="0" name=""/>
        <dsp:cNvSpPr/>
      </dsp:nvSpPr>
      <dsp:spPr>
        <a:xfrm>
          <a:off x="6232" y="3317316"/>
          <a:ext cx="2505223" cy="62630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500" kern="1200" dirty="0"/>
            <a:t>Gratuito para todos ou taxas moderadoras</a:t>
          </a:r>
          <a:endParaRPr lang="en-US" sz="1500" kern="1200" dirty="0"/>
        </a:p>
      </dsp:txBody>
      <dsp:txXfrm>
        <a:off x="24576" y="3335660"/>
        <a:ext cx="2468535" cy="589617"/>
      </dsp:txXfrm>
    </dsp:sp>
    <dsp:sp modelId="{42A9CB51-EFB4-4115-9C94-CEFAD23E44D2}">
      <dsp:nvSpPr>
        <dsp:cNvPr id="0" name=""/>
        <dsp:cNvSpPr/>
      </dsp:nvSpPr>
      <dsp:spPr>
        <a:xfrm>
          <a:off x="2862188" y="780777"/>
          <a:ext cx="2505223" cy="6263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kern="1200" dirty="0"/>
            <a:t>Comprador separado de provedor</a:t>
          </a:r>
          <a:endParaRPr lang="en-US" sz="2000" kern="1200" dirty="0"/>
        </a:p>
      </dsp:txBody>
      <dsp:txXfrm>
        <a:off x="2880532" y="799121"/>
        <a:ext cx="2468535" cy="589617"/>
      </dsp:txXfrm>
    </dsp:sp>
    <dsp:sp modelId="{9EB7724F-53FC-4AAE-BE48-04A81E5740D2}">
      <dsp:nvSpPr>
        <dsp:cNvPr id="0" name=""/>
        <dsp:cNvSpPr/>
      </dsp:nvSpPr>
      <dsp:spPr>
        <a:xfrm rot="5400000">
          <a:off x="4059998" y="1461885"/>
          <a:ext cx="109603" cy="10960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6C0D8A-6011-4F01-9E5F-19C5766E3350}">
      <dsp:nvSpPr>
        <dsp:cNvPr id="0" name=""/>
        <dsp:cNvSpPr/>
      </dsp:nvSpPr>
      <dsp:spPr>
        <a:xfrm>
          <a:off x="2862188" y="1626290"/>
          <a:ext cx="2505223" cy="62630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500" kern="1200" dirty="0"/>
            <a:t>Recursos proveniente de taxas</a:t>
          </a:r>
          <a:endParaRPr lang="en-US" sz="1500" kern="1200" dirty="0"/>
        </a:p>
      </dsp:txBody>
      <dsp:txXfrm>
        <a:off x="2880532" y="1644634"/>
        <a:ext cx="2468535" cy="589617"/>
      </dsp:txXfrm>
    </dsp:sp>
    <dsp:sp modelId="{36A865D0-A9E9-4A20-8012-B75A11C3F28A}">
      <dsp:nvSpPr>
        <dsp:cNvPr id="0" name=""/>
        <dsp:cNvSpPr/>
      </dsp:nvSpPr>
      <dsp:spPr>
        <a:xfrm rot="5400000">
          <a:off x="4059998" y="2307398"/>
          <a:ext cx="109603" cy="10960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471692-6EA1-4280-9158-A09240ADAB35}">
      <dsp:nvSpPr>
        <dsp:cNvPr id="0" name=""/>
        <dsp:cNvSpPr/>
      </dsp:nvSpPr>
      <dsp:spPr>
        <a:xfrm>
          <a:off x="2862188" y="2471803"/>
          <a:ext cx="2505223" cy="62630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500" kern="1200" dirty="0"/>
            <a:t>Contratos com provedores com critérios de pagamento</a:t>
          </a:r>
          <a:endParaRPr lang="en-US" sz="1500" kern="1200" dirty="0"/>
        </a:p>
      </dsp:txBody>
      <dsp:txXfrm>
        <a:off x="2880532" y="2490147"/>
        <a:ext cx="2468535" cy="589617"/>
      </dsp:txXfrm>
    </dsp:sp>
    <dsp:sp modelId="{587CD73C-A114-4571-8993-08BBF40C94A2}">
      <dsp:nvSpPr>
        <dsp:cNvPr id="0" name=""/>
        <dsp:cNvSpPr/>
      </dsp:nvSpPr>
      <dsp:spPr>
        <a:xfrm rot="5400000">
          <a:off x="4059998" y="3152911"/>
          <a:ext cx="109603" cy="10960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15B7E5-C1BA-47C8-9102-00EC122142C7}">
      <dsp:nvSpPr>
        <dsp:cNvPr id="0" name=""/>
        <dsp:cNvSpPr/>
      </dsp:nvSpPr>
      <dsp:spPr>
        <a:xfrm>
          <a:off x="2862188" y="3317316"/>
          <a:ext cx="2505223" cy="62630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500" kern="1200" dirty="0"/>
            <a:t>Com ou sem registo individual</a:t>
          </a:r>
          <a:endParaRPr lang="en-US" sz="1500" kern="1200" dirty="0"/>
        </a:p>
      </dsp:txBody>
      <dsp:txXfrm>
        <a:off x="2880532" y="3335660"/>
        <a:ext cx="2468535" cy="589617"/>
      </dsp:txXfrm>
    </dsp:sp>
    <dsp:sp modelId="{E600EEDD-AA3D-4AB5-A3CF-1B9D8799362F}">
      <dsp:nvSpPr>
        <dsp:cNvPr id="0" name=""/>
        <dsp:cNvSpPr/>
      </dsp:nvSpPr>
      <dsp:spPr>
        <a:xfrm>
          <a:off x="5718143" y="780777"/>
          <a:ext cx="2505223" cy="6263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kern="1200" dirty="0"/>
            <a:t>Seguro Social de Saúde</a:t>
          </a:r>
          <a:endParaRPr lang="en-US" sz="2000" kern="1200" dirty="0"/>
        </a:p>
      </dsp:txBody>
      <dsp:txXfrm>
        <a:off x="5736487" y="799121"/>
        <a:ext cx="2468535" cy="589617"/>
      </dsp:txXfrm>
    </dsp:sp>
    <dsp:sp modelId="{CDBF7D49-CD64-417A-A89C-144B35F266B9}">
      <dsp:nvSpPr>
        <dsp:cNvPr id="0" name=""/>
        <dsp:cNvSpPr/>
      </dsp:nvSpPr>
      <dsp:spPr>
        <a:xfrm rot="5400000">
          <a:off x="6915953" y="1461885"/>
          <a:ext cx="109603" cy="10960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AAC83A-B92E-4740-8D87-E04BE247F707}">
      <dsp:nvSpPr>
        <dsp:cNvPr id="0" name=""/>
        <dsp:cNvSpPr/>
      </dsp:nvSpPr>
      <dsp:spPr>
        <a:xfrm>
          <a:off x="5718143" y="1626290"/>
          <a:ext cx="2505223" cy="62630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500" kern="1200" dirty="0"/>
            <a:t>Único de múltiplo Pool</a:t>
          </a:r>
          <a:endParaRPr lang="en-US" sz="1500" kern="1200" dirty="0"/>
        </a:p>
      </dsp:txBody>
      <dsp:txXfrm>
        <a:off x="5736487" y="1644634"/>
        <a:ext cx="2468535" cy="589617"/>
      </dsp:txXfrm>
    </dsp:sp>
    <dsp:sp modelId="{14DF4D28-0CEB-4AD0-AD2C-19BDDD7D1C54}">
      <dsp:nvSpPr>
        <dsp:cNvPr id="0" name=""/>
        <dsp:cNvSpPr/>
      </dsp:nvSpPr>
      <dsp:spPr>
        <a:xfrm rot="5400000">
          <a:off x="6915953" y="2307398"/>
          <a:ext cx="109603" cy="10960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DD7D22-5F4A-46A2-9A59-07E5E81207FB}">
      <dsp:nvSpPr>
        <dsp:cNvPr id="0" name=""/>
        <dsp:cNvSpPr/>
      </dsp:nvSpPr>
      <dsp:spPr>
        <a:xfrm>
          <a:off x="5718143" y="2471803"/>
          <a:ext cx="2505223" cy="62630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500" kern="1200" dirty="0"/>
            <a:t>Individual / HH registo</a:t>
          </a:r>
          <a:endParaRPr lang="en-US" sz="1500" kern="1200" dirty="0"/>
        </a:p>
      </dsp:txBody>
      <dsp:txXfrm>
        <a:off x="5736487" y="2490147"/>
        <a:ext cx="2468535" cy="589617"/>
      </dsp:txXfrm>
    </dsp:sp>
    <dsp:sp modelId="{6004A1BE-AC89-4F2E-BD6A-034E86FEF058}">
      <dsp:nvSpPr>
        <dsp:cNvPr id="0" name=""/>
        <dsp:cNvSpPr/>
      </dsp:nvSpPr>
      <dsp:spPr>
        <a:xfrm rot="5400000">
          <a:off x="6915953" y="3152911"/>
          <a:ext cx="109603" cy="10960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DDA714-8D4D-49B3-832B-8BA854A6F80C}">
      <dsp:nvSpPr>
        <dsp:cNvPr id="0" name=""/>
        <dsp:cNvSpPr/>
      </dsp:nvSpPr>
      <dsp:spPr>
        <a:xfrm>
          <a:off x="5718143" y="3317316"/>
          <a:ext cx="2505223" cy="62630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500" kern="1200" dirty="0"/>
            <a:t>Contratos com provedores com critérios de pagamento</a:t>
          </a:r>
          <a:endParaRPr lang="en-US" sz="1500" kern="1200" dirty="0"/>
        </a:p>
      </dsp:txBody>
      <dsp:txXfrm>
        <a:off x="5736487" y="3335660"/>
        <a:ext cx="2468535" cy="5896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/>
          <a:lstStyle>
            <a:lvl1pPr algn="l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1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/>
          <a:lstStyle>
            <a:lvl1pPr algn="r">
              <a:defRPr sz="1300" smtClean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E58581CA-AAD2-4941-92FC-4DC0D81572F3}" type="datetimeFigureOut">
              <a:rPr lang="en-US"/>
              <a:pPr>
                <a:defRPr/>
              </a:pPr>
              <a:t>9/15/2016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 anchor="b"/>
          <a:lstStyle>
            <a:lvl1pPr algn="l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 anchor="b"/>
          <a:lstStyle>
            <a:lvl1pPr algn="r">
              <a:defRPr sz="1300" smtClean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FD14D20C-319D-4C23-B994-72E184C2A4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531207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/>
          <a:lstStyle>
            <a:lvl1pPr algn="l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1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/>
          <a:lstStyle>
            <a:lvl1pPr algn="r">
              <a:defRPr sz="1300" smtClean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9A73A2B7-F34F-4ACF-A767-AB68EC297F25}" type="datetimeFigureOut">
              <a:rPr lang="en-US"/>
              <a:pPr>
                <a:defRPr/>
              </a:pPr>
              <a:t>9/15/2016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36" tIns="49518" rIns="99036" bIns="4951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9036" tIns="49518" rIns="99036" bIns="49518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 anchor="b"/>
          <a:lstStyle>
            <a:lvl1pPr algn="l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 anchor="b"/>
          <a:lstStyle>
            <a:lvl1pPr algn="r">
              <a:defRPr sz="1300" smtClean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D95C91D0-5C77-4C04-8F16-C8BAF4FF5E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03140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/>
              <a:t>Desde a publicação do relatório mundial de saúde de 2010 da OMS, o desempenho do sistema de saúde é frequentemente analisado à luz do conceito de cobertura universal de saúde. A cobertura universal de saúde é medida através das três dimensões seguintes:</a:t>
            </a:r>
            <a:endParaRPr lang="en-US" dirty="0"/>
          </a:p>
          <a:p>
            <a:pPr lvl="0"/>
            <a:r>
              <a:rPr lang="pt-PT" b="1" dirty="0"/>
              <a:t>Cobertura da população: </a:t>
            </a:r>
            <a:r>
              <a:rPr lang="pt-PT" dirty="0"/>
              <a:t>diz respeito à proporção da população que acede aos serviços de que necessita;</a:t>
            </a:r>
            <a:endParaRPr lang="en-US" dirty="0"/>
          </a:p>
          <a:p>
            <a:pPr lvl="0"/>
            <a:r>
              <a:rPr lang="pt-PT" b="1" dirty="0"/>
              <a:t>Cobertura do serviço: </a:t>
            </a:r>
            <a:r>
              <a:rPr lang="pt-PT" dirty="0"/>
              <a:t>diz respeito à gama e à qualidade de serviços disponíveis nas unidades de saúde e hospitais;</a:t>
            </a:r>
            <a:endParaRPr lang="en-US" dirty="0"/>
          </a:p>
          <a:p>
            <a:pPr lvl="0"/>
            <a:r>
              <a:rPr lang="pt-PT" b="1" dirty="0"/>
              <a:t>Protecção do risco financeiro: </a:t>
            </a:r>
            <a:r>
              <a:rPr lang="pt-PT" dirty="0"/>
              <a:t>diz respeito ao nível de dificuldades financeiras com que a população se debate para ter acesso aos cuidados médicos.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5C91D0-5C77-4C04-8F16-C8BAF4FF5E4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26652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Thailand </a:t>
            </a:r>
            <a:r>
              <a:rPr lang="en-US" sz="1200" b="1" kern="1200" baseline="0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has three major health insurance schemes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The newest and largest insurance program is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Universal Coverage (UC) scheme, which was enacted in 2001 and fully implemented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2002. The UC scheme provides insurance to about 70 percent of the population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accounts for about 20 percent of Thailand’s total health spending.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Currently, Thai citizens have access to health insurance through one of three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programs: the Civil Service Medical Benefit Scheme (CSMBS), the Social Security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Scheme (SSS), and the UC scheme.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UC scheme is the residual insurer in Thailand, available to anyone who is not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eligible for CSMBS or SSS. Benefits are similar to the SSS scheme, with certain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highcost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treatments excluded from coverage. Beneficiaries register with a primary care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provider, which acts as a gatekeeper to secondary and tertiary care. If beneficiaries go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outside the health provider network in which they are registered, they must pay the full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cost of that care out of pocket.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5C91D0-5C77-4C04-8F16-C8BAF4FF5E4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PT" sz="1200" b="1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Mutuelles</a:t>
            </a:r>
            <a:r>
              <a:rPr lang="pt-PT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pt-PT" sz="1200" b="1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santé</a:t>
            </a:r>
            <a:r>
              <a:rPr lang="pt-PT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pt-PT" sz="1200" b="1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community-based</a:t>
            </a:r>
            <a:r>
              <a:rPr lang="pt-PT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t-PT" sz="1200" b="1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health</a:t>
            </a:r>
            <a:r>
              <a:rPr lang="pt-PT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t-PT" sz="1200" b="1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insurance</a:t>
            </a:r>
            <a:r>
              <a:rPr lang="pt-PT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</a:p>
          <a:p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US" sz="120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mutuelles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respond to two other national priorities. First, they are instruments of social cohesion,</a:t>
            </a:r>
          </a:p>
          <a:p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which has been a major priority of the government in promoting national reconciliation and reconstruction of the country.</a:t>
            </a:r>
          </a:p>
          <a:p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Second, as opposed to tax-based or other public financing approaches, </a:t>
            </a:r>
            <a:r>
              <a:rPr lang="en-US" sz="120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mutuelles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promote the self-sufficiency of</a:t>
            </a:r>
          </a:p>
          <a:p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communities, calling on them to take a hands-on approach in their socioeconomic development in line with the principles of</a:t>
            </a:r>
          </a:p>
          <a:p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primary health care and the Bamako Initiative.</a:t>
            </a:r>
            <a:endParaRPr lang="pt-PT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5C91D0-5C77-4C04-8F16-C8BAF4FF5E4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 outros </a:t>
            </a:r>
            <a:r>
              <a:rPr lang="en-US" dirty="0" err="1"/>
              <a:t>desafios</a:t>
            </a:r>
            <a:r>
              <a:rPr lang="en-US" dirty="0"/>
              <a:t> </a:t>
            </a:r>
            <a:r>
              <a:rPr lang="en-US" dirty="0" err="1"/>
              <a:t>querem</a:t>
            </a:r>
            <a:r>
              <a:rPr lang="en-US" dirty="0"/>
              <a:t> </a:t>
            </a:r>
            <a:r>
              <a:rPr lang="en-US" dirty="0" err="1"/>
              <a:t>acrecentar</a:t>
            </a:r>
            <a:r>
              <a:rPr lang="en-US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5C91D0-5C77-4C04-8F16-C8BAF4FF5E4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83315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ISAU_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388938"/>
            <a:ext cx="1211263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354388" y="1957388"/>
            <a:ext cx="235426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Arial" pitchFamily="34" charset="0"/>
                <a:cs typeface="+mn-cs"/>
              </a:rPr>
              <a:t>Ministério da Saúde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" y="0"/>
            <a:ext cx="0" cy="65532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4800" y="0"/>
            <a:ext cx="0" cy="65532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39738" y="0"/>
            <a:ext cx="0" cy="65532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90550" y="0"/>
            <a:ext cx="0" cy="6553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005138" y="1589088"/>
            <a:ext cx="297656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Arial" pitchFamily="34" charset="0"/>
                <a:cs typeface="+mn-cs"/>
              </a:rPr>
              <a:t>República de Moçambique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98147" y="2564904"/>
            <a:ext cx="7467600" cy="11430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98147" y="4149080"/>
            <a:ext cx="7467600" cy="990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Rectangle 24"/>
          <p:cNvSpPr>
            <a:spLocks noGrp="1" noChangeArrowheads="1"/>
          </p:cNvSpPr>
          <p:nvPr>
            <p:ph type="ftr" sz="quarter" idx="10"/>
          </p:nvPr>
        </p:nvSpPr>
        <p:spPr>
          <a:xfrm>
            <a:off x="2339975" y="6515100"/>
            <a:ext cx="4535488" cy="304800"/>
          </a:xfrm>
        </p:spPr>
        <p:txBody>
          <a:bodyPr/>
          <a:lstStyle>
            <a:lvl1pPr>
              <a:defRPr sz="1400" dirty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2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7010400" y="6553200"/>
            <a:ext cx="2133600" cy="244475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B684416-C315-4824-8F13-10322F6A0E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23"/>
          <p:cNvSpPr>
            <a:spLocks noGrp="1" noChangeArrowheads="1"/>
          </p:cNvSpPr>
          <p:nvPr>
            <p:ph type="dt" sz="half" idx="12"/>
          </p:nvPr>
        </p:nvSpPr>
        <p:spPr>
          <a:xfrm>
            <a:off x="122238" y="6562725"/>
            <a:ext cx="2133600" cy="244475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339975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9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95250"/>
            <a:ext cx="6553200" cy="12001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82296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0FC644F-BCCD-4508-8487-37397B0E6A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39975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F279277-4E9E-4368-983E-DA0225885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39975" y="6488113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00"/>
            <a:ext cx="4162425" cy="47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447800"/>
            <a:ext cx="4162425" cy="47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5CB0D0E-C6F3-4D20-AC26-7A6155750D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339975" y="6488113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12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34704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6"/>
          <p:cNvSpPr>
            <a:spLocks noGrp="1"/>
          </p:cNvSpPr>
          <p:nvPr>
            <p:ph type="dt" sz="half" idx="10"/>
          </p:nvPr>
        </p:nvSpPr>
        <p:spPr>
          <a:xfrm>
            <a:off x="590550" y="6613525"/>
            <a:ext cx="161925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35399CF-C11F-4745-BA9B-509E183855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339975" y="6488113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590550" y="6613525"/>
            <a:ext cx="161925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6581367-5A07-45C7-9435-A904D42CCC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317750" y="6488113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>
          <a:xfrm>
            <a:off x="590550" y="6597650"/>
            <a:ext cx="1619250" cy="2603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6CE3B89-7983-4489-B35A-F63A1EF9E3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39975" y="6415088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>
          <a:xfrm>
            <a:off x="684213" y="6600825"/>
            <a:ext cx="1525587" cy="2571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558EA89-30C3-4774-BB45-96DD02CF24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39975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A2E245D-4276-4BD0-9613-CE346458DE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39975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8412DC-56B6-40F6-8CAA-8E522B159F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339975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1813" y="95250"/>
            <a:ext cx="2166937" cy="64579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95250"/>
            <a:ext cx="6348413" cy="64579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2EA9B3-22BC-4573-851C-2043CDD721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gray">
          <a:xfrm>
            <a:off x="392113" y="1154113"/>
            <a:ext cx="4014787" cy="5135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itchFamily="2" charset="2"/>
              <a:buNone/>
              <a:defRPr/>
            </a:pPr>
            <a:endParaRPr lang="af-ZA" sz="1000">
              <a:solidFill>
                <a:srgbClr val="000000"/>
              </a:solidFill>
              <a:latin typeface="Arial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339975" y="63912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11" name="Rectangle 6"/>
          <p:cNvSpPr>
            <a:spLocks noChangeArrowheads="1"/>
          </p:cNvSpPr>
          <p:nvPr userDrawn="1"/>
        </p:nvSpPr>
        <p:spPr bwMode="gray">
          <a:xfrm>
            <a:off x="392113" y="1154113"/>
            <a:ext cx="4014787" cy="5135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itchFamily="2" charset="2"/>
              <a:buNone/>
              <a:defRPr/>
            </a:pPr>
            <a:endParaRPr lang="af-ZA" sz="1000">
              <a:solidFill>
                <a:srgbClr val="000000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899592" y="1152144"/>
            <a:ext cx="3507816" cy="5138928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  <a:lvl2pPr>
              <a:defRPr/>
            </a:lvl2pPr>
            <a:lvl3pPr>
              <a:buNone/>
              <a:defRPr/>
            </a:lvl3pPr>
            <a:lvl4pPr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5148064" y="1152144"/>
            <a:ext cx="3602744" cy="501316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899592" y="256032"/>
            <a:ext cx="7842072" cy="521208"/>
          </a:xfrm>
          <a:solidFill>
            <a:srgbClr val="FFFFFF"/>
          </a:solidFill>
        </p:spPr>
        <p:txBody>
          <a:bodyPr anchor="b"/>
          <a:lstStyle>
            <a:lvl1pPr>
              <a:buNone/>
              <a:defRPr sz="16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sic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 userDrawn="1"/>
        </p:nvSpPr>
        <p:spPr bwMode="gray">
          <a:xfrm>
            <a:off x="392113" y="1154113"/>
            <a:ext cx="4014787" cy="5135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itchFamily="2" charset="2"/>
              <a:buNone/>
              <a:defRPr/>
            </a:pPr>
            <a:endParaRPr lang="af-ZA" sz="1000">
              <a:solidFill>
                <a:srgbClr val="000000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393192" y="1152144"/>
            <a:ext cx="4014216" cy="5138928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  <a:lvl2pPr>
              <a:defRPr/>
            </a:lvl2pPr>
            <a:lvl3pPr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Click to edit</a:t>
            </a:r>
          </a:p>
          <a:p>
            <a:pPr lvl="0"/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4736592" y="1152144"/>
            <a:ext cx="4014216" cy="513892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Click to edit</a:t>
            </a:r>
          </a:p>
          <a:p>
            <a:pPr lvl="0"/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393192" y="256032"/>
            <a:ext cx="8348472" cy="521208"/>
          </a:xfrm>
          <a:solidFill>
            <a:srgbClr val="FFFFFF"/>
          </a:solidFill>
        </p:spPr>
        <p:txBody>
          <a:bodyPr anchor="b"/>
          <a:lstStyle>
            <a:lvl1pPr>
              <a:buNone/>
              <a:defRPr sz="1600" b="1"/>
            </a:lvl1pPr>
          </a:lstStyle>
          <a:p>
            <a:pPr lvl="0"/>
            <a:r>
              <a:rPr lang="en-US" dirty="0"/>
              <a:t>Click to edit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6"/>
            </p:custDataLst>
            <p:extLst>
              <p:ext uri="{D42A27DB-BD31-4B8C-83A1-F6EECF244321}">
                <p14:modId xmlns="" xmlns:p14="http://schemas.microsoft.com/office/powerpoint/2010/main" val="352173065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5357" name="think-cell Slide" r:id="rId17" imgW="360" imgH="360" progId="">
              <p:embed/>
            </p:oleObj>
          </a:graphicData>
        </a:graphic>
      </p:graphicFrame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95250"/>
            <a:ext cx="64579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447800"/>
            <a:ext cx="84772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71" name="Rectangle 4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13525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72" name="Rectangle 4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24675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FF364195-4E88-4871-B325-B985840FEC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rgbClr val="FFFFFF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rgbClr val="FFFFFF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rgbClr val="FFFFFF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3352800"/>
            <a:ext cx="7467600" cy="1985546"/>
          </a:xfrm>
          <a:solidFill>
            <a:srgbClr val="92D050"/>
          </a:solidFill>
        </p:spPr>
        <p:txBody>
          <a:bodyPr/>
          <a:lstStyle/>
          <a:p>
            <a:pPr>
              <a:defRPr/>
            </a:pPr>
            <a:r>
              <a:rPr lang="pt-PT" sz="2400" dirty="0" smtClean="0"/>
              <a:t>CONCEITOS CHAVES</a:t>
            </a:r>
            <a:br>
              <a:rPr lang="pt-PT" sz="2400" dirty="0" smtClean="0"/>
            </a:br>
            <a:r>
              <a:rPr lang="pt-PT" sz="2400" dirty="0" smtClean="0"/>
              <a:t>FINANCIAMENTO DO SECTOR SAÚDE</a:t>
            </a:r>
            <a:br>
              <a:rPr lang="pt-PT" sz="2400" dirty="0" smtClean="0"/>
            </a:br>
            <a:r>
              <a:rPr lang="pt-PT" sz="2400" dirty="0">
                <a:solidFill>
                  <a:schemeClr val="bg1"/>
                </a:solidFill>
              </a:rPr>
              <a:t/>
            </a:r>
            <a:br>
              <a:rPr lang="pt-PT" sz="2400" dirty="0">
                <a:solidFill>
                  <a:schemeClr val="bg1"/>
                </a:solidFill>
              </a:rPr>
            </a:br>
            <a:r>
              <a:rPr lang="pt-PT" sz="2400" dirty="0" smtClean="0">
                <a:solidFill>
                  <a:schemeClr val="bg1"/>
                </a:solidFill>
              </a:rPr>
              <a:t>GTF, 15 de Setembro de 2016</a:t>
            </a:r>
            <a:endParaRPr lang="pt-PT" sz="2400" dirty="0">
              <a:solidFill>
                <a:schemeClr val="bg1"/>
              </a:solidFill>
            </a:endParaRPr>
          </a:p>
        </p:txBody>
      </p:sp>
      <p:sp>
        <p:nvSpPr>
          <p:cNvPr id="1536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E4D5B0D-1974-483B-B0C7-8468A183AD99}" type="slidenum">
              <a:rPr lang="pt-PT" smtClean="0">
                <a:latin typeface="Arial" charset="0"/>
              </a:rPr>
              <a:pPr/>
              <a:t>1</a:t>
            </a:fld>
            <a:endParaRPr lang="pt-PT" dirty="0"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9842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2500" dirty="0" smtClean="0"/>
              <a:t>Conteúdos</a:t>
            </a:r>
            <a:endParaRPr lang="pt-PT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Enquadramento dos sistemas de </a:t>
            </a:r>
            <a:r>
              <a:rPr lang="pt-PT" dirty="0" smtClean="0"/>
              <a:t>saúde;</a:t>
            </a:r>
            <a:endParaRPr lang="pt-PT" dirty="0" smtClean="0"/>
          </a:p>
          <a:p>
            <a:r>
              <a:rPr lang="pt-PT" dirty="0" smtClean="0"/>
              <a:t>Princípios do financiamento em </a:t>
            </a:r>
            <a:r>
              <a:rPr lang="pt-PT" dirty="0" smtClean="0"/>
              <a:t>saúde;</a:t>
            </a:r>
            <a:endParaRPr lang="pt-PT" dirty="0" smtClean="0"/>
          </a:p>
          <a:p>
            <a:r>
              <a:rPr lang="pt-PT" dirty="0" smtClean="0"/>
              <a:t>Funções do financiamento em </a:t>
            </a:r>
            <a:r>
              <a:rPr lang="pt-PT" dirty="0" smtClean="0"/>
              <a:t>saúde;</a:t>
            </a:r>
            <a:endParaRPr lang="pt-PT" dirty="0" smtClean="0"/>
          </a:p>
          <a:p>
            <a:r>
              <a:rPr lang="pt-PT" dirty="0" smtClean="0"/>
              <a:t>Exemplos de alguns </a:t>
            </a:r>
            <a:r>
              <a:rPr lang="pt-PT" dirty="0" smtClean="0"/>
              <a:t>países;</a:t>
            </a:r>
            <a:endParaRPr lang="pt-PT" dirty="0" smtClean="0"/>
          </a:p>
          <a:p>
            <a:r>
              <a:rPr lang="pt-PT" dirty="0" smtClean="0"/>
              <a:t>Situação actual </a:t>
            </a:r>
            <a:r>
              <a:rPr lang="pt-PT" smtClean="0"/>
              <a:t>em </a:t>
            </a:r>
            <a:r>
              <a:rPr lang="pt-PT" smtClean="0"/>
              <a:t>Moçambique.</a:t>
            </a:r>
            <a:endParaRPr lang="pt-P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95250"/>
            <a:ext cx="7239000" cy="1200150"/>
          </a:xfrm>
        </p:spPr>
        <p:txBody>
          <a:bodyPr/>
          <a:lstStyle/>
          <a:p>
            <a:pPr algn="ctr"/>
            <a:r>
              <a:rPr lang="pt-PT" sz="2500" dirty="0" smtClean="0"/>
              <a:t>Visão de um Sistema de Saúde</a:t>
            </a:r>
            <a:endParaRPr lang="en-US" sz="2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838200" y="1371600"/>
            <a:ext cx="7772400" cy="4953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68474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95250"/>
            <a:ext cx="7086600" cy="120015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pt-PT" sz="2500" dirty="0" smtClean="0"/>
              <a:t>O </a:t>
            </a:r>
            <a:r>
              <a:rPr lang="pt-PT" sz="2500" dirty="0"/>
              <a:t>C</a:t>
            </a:r>
            <a:r>
              <a:rPr lang="pt-PT" sz="2500" dirty="0" smtClean="0"/>
              <a:t>onceito </a:t>
            </a:r>
            <a:r>
              <a:rPr lang="pt-PT" sz="2500" dirty="0"/>
              <a:t>de Cobertura Universal </a:t>
            </a:r>
            <a:r>
              <a:rPr lang="pt-PT" sz="2500" dirty="0" smtClean="0"/>
              <a:t>em </a:t>
            </a:r>
            <a:r>
              <a:rPr lang="pt-PT" sz="2500" dirty="0"/>
              <a:t>Saúde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8333" t="25926" r="45000" b="37037"/>
          <a:stretch/>
        </p:blipFill>
        <p:spPr>
          <a:xfrm>
            <a:off x="990600" y="1905000"/>
            <a:ext cx="4876800" cy="381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30823" y="2766536"/>
            <a:ext cx="314650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PT" dirty="0"/>
              <a:t>Serviços cobertos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PT" dirty="0"/>
              <a:t>População coberta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PT" dirty="0"/>
              <a:t>Custos </a:t>
            </a:r>
            <a:r>
              <a:rPr lang="pt-PT" dirty="0" smtClean="0"/>
              <a:t>directos</a:t>
            </a:r>
            <a:endParaRPr lang="pt-P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rot="5400000" flipH="1" flipV="1">
            <a:off x="8142075" y="2830726"/>
            <a:ext cx="327451" cy="15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 flipH="1" flipV="1">
            <a:off x="8202482" y="3379918"/>
            <a:ext cx="370523" cy="1148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8021613" y="3941787"/>
            <a:ext cx="415974" cy="15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927176" y="5686717"/>
            <a:ext cx="79882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>
                <a:latin typeface="Times New Roman" panose="02020603050405020304" pitchFamily="18" charset="0"/>
                <a:ea typeface="Times New Roman" panose="02020603050405020304" pitchFamily="18" charset="0"/>
              </a:rPr>
              <a:t>A cobertura universal </a:t>
            </a:r>
            <a:r>
              <a:rPr lang="pt-PT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em saúde </a:t>
            </a:r>
            <a:r>
              <a:rPr lang="pt-PT" dirty="0">
                <a:latin typeface="Times New Roman" panose="02020603050405020304" pitchFamily="18" charset="0"/>
                <a:ea typeface="Times New Roman" panose="02020603050405020304" pitchFamily="18" charset="0"/>
              </a:rPr>
              <a:t>é um objectivo que só pode ser alcançado gradualmente, sobretudo em países em que os recursos financeiros são escassos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88219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95250"/>
            <a:ext cx="7010400" cy="97155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pt-PT" sz="2500" dirty="0" smtClean="0"/>
              <a:t>Princípios do Financiamento em </a:t>
            </a:r>
            <a:r>
              <a:rPr lang="pt-PT" sz="2500" dirty="0"/>
              <a:t>S</a:t>
            </a:r>
            <a:r>
              <a:rPr lang="pt-PT" sz="2500" dirty="0" smtClean="0"/>
              <a:t>aúde</a:t>
            </a:r>
            <a:endParaRPr lang="pt-PT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8229600" cy="5562600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pt-BR" dirty="0" smtClean="0"/>
              <a:t>Três princípios </a:t>
            </a:r>
            <a:r>
              <a:rPr lang="pt-BR" dirty="0"/>
              <a:t>fundamentais: </a:t>
            </a:r>
          </a:p>
          <a:p>
            <a:pPr lvl="1" algn="just">
              <a:buFont typeface="Wingdings" pitchFamily="2" charset="2"/>
              <a:buChar char="ü"/>
            </a:pPr>
            <a:r>
              <a:rPr lang="pt-BR" sz="1800" dirty="0" smtClean="0"/>
              <a:t>(</a:t>
            </a:r>
            <a:r>
              <a:rPr lang="pt-BR" sz="1800" dirty="0"/>
              <a:t>1) </a:t>
            </a:r>
            <a:r>
              <a:rPr lang="pt-BR" dirty="0"/>
              <a:t>a </a:t>
            </a:r>
            <a:r>
              <a:rPr lang="pt-BR" b="1" dirty="0"/>
              <a:t>arrecadação de </a:t>
            </a:r>
            <a:r>
              <a:rPr lang="pt-BR" b="1" dirty="0" smtClean="0"/>
              <a:t>receitas</a:t>
            </a:r>
          </a:p>
          <a:p>
            <a:pPr lvl="2" algn="just">
              <a:buFont typeface="Wingdings" pitchFamily="2" charset="2"/>
              <a:buChar char="ü"/>
            </a:pPr>
            <a:r>
              <a:rPr lang="pt-BR" dirty="0" smtClean="0"/>
              <a:t>Serviços essenciaid e protecção financeira para as despesas catastróficas causadas por doença ou lesões</a:t>
            </a:r>
          </a:p>
          <a:p>
            <a:pPr lvl="3" algn="just">
              <a:buFont typeface="Wingdings" pitchFamily="2" charset="2"/>
              <a:buChar char="ü"/>
            </a:pPr>
            <a:r>
              <a:rPr lang="pt-BR" dirty="0" smtClean="0"/>
              <a:t>Equidade</a:t>
            </a:r>
          </a:p>
          <a:p>
            <a:pPr lvl="3" algn="just">
              <a:buFont typeface="Wingdings" pitchFamily="2" charset="2"/>
              <a:buChar char="ü"/>
            </a:pPr>
            <a:r>
              <a:rPr lang="pt-BR" dirty="0" smtClean="0"/>
              <a:t>Eficiencia</a:t>
            </a:r>
          </a:p>
          <a:p>
            <a:pPr lvl="3" algn="just">
              <a:buFont typeface="Wingdings" pitchFamily="2" charset="2"/>
              <a:buChar char="ü"/>
            </a:pPr>
            <a:r>
              <a:rPr lang="pt-BR" dirty="0" smtClean="0"/>
              <a:t>Sustentabilidade</a:t>
            </a:r>
            <a:endParaRPr lang="pt-BR" dirty="0"/>
          </a:p>
          <a:p>
            <a:pPr lvl="1" algn="just">
              <a:buFont typeface="Wingdings" pitchFamily="2" charset="2"/>
              <a:buChar char="ü"/>
            </a:pPr>
            <a:endParaRPr lang="pt-BR" dirty="0" smtClean="0"/>
          </a:p>
          <a:p>
            <a:pPr lvl="1" algn="just">
              <a:buFont typeface="Wingdings" pitchFamily="2" charset="2"/>
              <a:buChar char="ü"/>
            </a:pPr>
            <a:r>
              <a:rPr lang="pt-BR" dirty="0" smtClean="0"/>
              <a:t>(</a:t>
            </a:r>
            <a:r>
              <a:rPr lang="pt-BR" dirty="0"/>
              <a:t>2) </a:t>
            </a:r>
            <a:r>
              <a:rPr lang="pt-BR" b="1" dirty="0"/>
              <a:t>a partilha de recursos</a:t>
            </a:r>
            <a:r>
              <a:rPr lang="pt-BR" dirty="0"/>
              <a:t> </a:t>
            </a:r>
            <a:endParaRPr lang="pt-BR" dirty="0" smtClean="0"/>
          </a:p>
          <a:p>
            <a:pPr lvl="2" algn="just">
              <a:buFont typeface="Wingdings" pitchFamily="2" charset="2"/>
              <a:buChar char="ü"/>
            </a:pPr>
            <a:r>
              <a:rPr lang="pt-BR" dirty="0" smtClean="0"/>
              <a:t>Acumulação </a:t>
            </a:r>
            <a:r>
              <a:rPr lang="pt-BR" dirty="0"/>
              <a:t>e gestão de fundos provenientes dos contribuintes - </a:t>
            </a:r>
            <a:r>
              <a:rPr lang="pt-BR" i="1" dirty="0" smtClean="0"/>
              <a:t>Pooling</a:t>
            </a:r>
            <a:r>
              <a:rPr lang="pt-BR" dirty="0" smtClean="0"/>
              <a:t> </a:t>
            </a:r>
            <a:r>
              <a:rPr lang="pt-BR" dirty="0"/>
              <a:t>e </a:t>
            </a:r>
          </a:p>
          <a:p>
            <a:pPr algn="just">
              <a:buFont typeface="Wingdings" pitchFamily="2" charset="2"/>
              <a:buChar char="ü"/>
            </a:pPr>
            <a:endParaRPr lang="pt-BR" sz="2800" dirty="0"/>
          </a:p>
          <a:p>
            <a:pPr lvl="1" algn="just">
              <a:buFont typeface="Wingdings" pitchFamily="2" charset="2"/>
              <a:buChar char="ü"/>
            </a:pPr>
            <a:r>
              <a:rPr lang="pt-BR" dirty="0"/>
              <a:t>(3) </a:t>
            </a:r>
            <a:r>
              <a:rPr lang="pt-BR" b="1" dirty="0"/>
              <a:t>pagamento, ou compra</a:t>
            </a:r>
            <a:r>
              <a:rPr lang="pt-BR" dirty="0"/>
              <a:t>, dos serviços de saúde.</a:t>
            </a:r>
            <a:r>
              <a:rPr lang="pt-BR" baseline="30000" dirty="0"/>
              <a:t> </a:t>
            </a:r>
            <a:r>
              <a:rPr lang="pt-BR" baseline="30000" dirty="0" smtClean="0"/>
              <a:t>2</a:t>
            </a:r>
          </a:p>
          <a:p>
            <a:pPr lvl="2" algn="just">
              <a:buFont typeface="Wingdings" pitchFamily="2" charset="2"/>
              <a:buChar char="ü"/>
            </a:pPr>
            <a:r>
              <a:rPr lang="pt-BR" dirty="0" smtClean="0"/>
              <a:t>Alocação e tecnicamente eficientes</a:t>
            </a:r>
            <a:endParaRPr lang="pt-BR" baseline="30000" dirty="0"/>
          </a:p>
          <a:p>
            <a:endParaRPr lang="pt-BR" sz="1800" dirty="0"/>
          </a:p>
          <a:p>
            <a:endParaRPr lang="pt-BR" sz="1800" i="1" dirty="0"/>
          </a:p>
          <a:p>
            <a:pPr marL="0" indent="0">
              <a:buNone/>
            </a:pPr>
            <a:r>
              <a:rPr lang="pt-BR" sz="1050" baseline="30000" dirty="0"/>
              <a:t>2 </a:t>
            </a:r>
            <a:r>
              <a:rPr lang="pt-BR" sz="1050" dirty="0"/>
              <a:t>Fontes: PESS 2014-2019</a:t>
            </a:r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93220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bject 1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35904" name="think-cell Slide" r:id="rId4" imgW="360" imgH="360" progId="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0"/>
            <a:ext cx="7429054" cy="80449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2500" dirty="0"/>
              <a:t>Funções do financiamento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pt-PT" sz="900" b="1" smtClean="0">
                <a:latin typeface="+mn-lt"/>
              </a:rPr>
              <a:pPr>
                <a:defRPr/>
              </a:pPr>
              <a:t>6</a:t>
            </a:fld>
            <a:endParaRPr lang="pt-PT" sz="900" b="1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69822" y="1558627"/>
            <a:ext cx="2808312" cy="72008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b="1" dirty="0"/>
              <a:t>Arrecadação de receitas</a:t>
            </a:r>
            <a:endParaRPr lang="pt-PT" sz="16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23828" y="4289619"/>
            <a:ext cx="2808312" cy="72008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b="1" dirty="0">
                <a:solidFill>
                  <a:schemeClr val="bg1"/>
                </a:solidFill>
              </a:rPr>
              <a:t>Aquisição de serviços de saúde </a:t>
            </a:r>
          </a:p>
        </p:txBody>
      </p:sp>
      <p:sp>
        <p:nvSpPr>
          <p:cNvPr id="7" name="Rectangle 6"/>
          <p:cNvSpPr/>
          <p:nvPr/>
        </p:nvSpPr>
        <p:spPr>
          <a:xfrm>
            <a:off x="2968178" y="2880797"/>
            <a:ext cx="2916324" cy="78369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b="1" dirty="0"/>
              <a:t>Partilha de recursos                   (e riscos)</a:t>
            </a:r>
            <a:endParaRPr lang="pt-PT" sz="1600" b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23827" y="5676069"/>
            <a:ext cx="2805027" cy="72008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b="1" dirty="0">
                <a:solidFill>
                  <a:schemeClr val="bg1"/>
                </a:solidFill>
              </a:rPr>
              <a:t>Serviços de Saúde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653946" y="1927454"/>
            <a:ext cx="2042557" cy="781466"/>
          </a:xfrm>
          <a:prstGeom prst="wedgeRectCallout">
            <a:avLst>
              <a:gd name="adj1" fmla="val 70761"/>
              <a:gd name="adj2" fmla="val -17678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itchFamily="2" charset="2"/>
              <a:buChar char="Ø"/>
            </a:pPr>
            <a:r>
              <a:rPr lang="pt-PT" sz="1400" b="1" dirty="0">
                <a:solidFill>
                  <a:schemeClr val="tx1"/>
                </a:solidFill>
                <a:ea typeface="MS PGothic" panose="020B0600070205080204" pitchFamily="34" charset="-128"/>
              </a:rPr>
              <a:t>Mais dinheiro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pt-PT" sz="1400" b="1" dirty="0">
                <a:solidFill>
                  <a:schemeClr val="tx1"/>
                </a:solidFill>
                <a:ea typeface="MS PGothic" panose="020B0600070205080204" pitchFamily="34" charset="-128"/>
              </a:rPr>
              <a:t>Previsível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pt-PT" sz="1400" b="1" dirty="0">
                <a:solidFill>
                  <a:schemeClr val="tx1"/>
                </a:solidFill>
                <a:ea typeface="MS PGothic" panose="020B0600070205080204" pitchFamily="34" charset="-128"/>
              </a:rPr>
              <a:t>Fácil de </a:t>
            </a:r>
            <a:r>
              <a:rPr lang="pt-PT" sz="1400" b="1" dirty="0" smtClean="0">
                <a:solidFill>
                  <a:schemeClr val="tx1"/>
                </a:solidFill>
                <a:ea typeface="MS PGothic" panose="020B0600070205080204" pitchFamily="34" charset="-128"/>
              </a:rPr>
              <a:t>monitorar</a:t>
            </a:r>
            <a:endParaRPr lang="pt-PT" sz="1400" b="1" dirty="0">
              <a:solidFill>
                <a:schemeClr val="tx1"/>
              </a:solidFill>
              <a:ea typeface="MS PGothic" panose="020B0600070205080204" pitchFamily="34" charset="-128"/>
            </a:endParaRPr>
          </a:p>
          <a:p>
            <a:pPr algn="ctr"/>
            <a:endParaRPr lang="pt-PT" sz="1600" b="1" dirty="0">
              <a:solidFill>
                <a:schemeClr val="tx1"/>
              </a:solidFill>
            </a:endParaRPr>
          </a:p>
        </p:txBody>
      </p:sp>
      <p:sp>
        <p:nvSpPr>
          <p:cNvPr id="10" name="Rectangular Callout 9"/>
          <p:cNvSpPr/>
          <p:nvPr/>
        </p:nvSpPr>
        <p:spPr>
          <a:xfrm>
            <a:off x="655303" y="2953919"/>
            <a:ext cx="2041200" cy="1267169"/>
          </a:xfrm>
          <a:prstGeom prst="wedgeRectCallout">
            <a:avLst>
              <a:gd name="adj1" fmla="val 69394"/>
              <a:gd name="adj2" fmla="val -338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itchFamily="2" charset="2"/>
              <a:buChar char="Ø"/>
            </a:pPr>
            <a:r>
              <a:rPr lang="pt-PT" sz="1400" b="1" dirty="0">
                <a:solidFill>
                  <a:schemeClr val="tx1"/>
                </a:solidFill>
                <a:ea typeface="MS PGothic" panose="020B0600070205080204" pitchFamily="34" charset="-128"/>
              </a:rPr>
              <a:t>Proteção financeira para todos (universalidade)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pt-PT" sz="1400" b="1" dirty="0">
                <a:solidFill>
                  <a:schemeClr val="tx1"/>
                </a:solidFill>
                <a:ea typeface="MS PGothic" panose="020B0600070205080204" pitchFamily="34" charset="-128"/>
              </a:rPr>
              <a:t>Equidade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sz="1400" b="1" dirty="0">
              <a:solidFill>
                <a:schemeClr val="tx1"/>
              </a:solidFill>
              <a:ea typeface="MS PGothic" panose="020B0600070205080204" pitchFamily="34" charset="-128"/>
            </a:endParaRPr>
          </a:p>
        </p:txBody>
      </p:sp>
      <p:sp>
        <p:nvSpPr>
          <p:cNvPr id="11" name="Rectangular Callout 10"/>
          <p:cNvSpPr/>
          <p:nvPr/>
        </p:nvSpPr>
        <p:spPr>
          <a:xfrm>
            <a:off x="655303" y="4443373"/>
            <a:ext cx="2041200" cy="641811"/>
          </a:xfrm>
          <a:prstGeom prst="wedgeRectCallout">
            <a:avLst>
              <a:gd name="adj1" fmla="val 68440"/>
              <a:gd name="adj2" fmla="val -4335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itchFamily="2" charset="2"/>
              <a:buChar char="Ø"/>
            </a:pPr>
            <a:r>
              <a:rPr lang="pt-PT" sz="1400" b="1" dirty="0">
                <a:solidFill>
                  <a:schemeClr val="tx1"/>
                </a:solidFill>
                <a:ea typeface="MS PGothic" panose="020B0600070205080204" pitchFamily="34" charset="-128"/>
              </a:rPr>
              <a:t>Eficiência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pt-PT" sz="1400" b="1" dirty="0">
                <a:solidFill>
                  <a:schemeClr val="tx1"/>
                </a:solidFill>
                <a:ea typeface="MS PGothic" panose="020B0600070205080204" pitchFamily="34" charset="-128"/>
              </a:rPr>
              <a:t>Eficácia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5943096" y="1137250"/>
            <a:ext cx="2897867" cy="1356420"/>
            <a:chOff x="6260134" y="1390410"/>
            <a:chExt cx="2637023" cy="1466769"/>
          </a:xfrm>
        </p:grpSpPr>
        <p:sp>
          <p:nvSpPr>
            <p:cNvPr id="13" name="Left Brace 12"/>
            <p:cNvSpPr/>
            <p:nvPr/>
          </p:nvSpPr>
          <p:spPr>
            <a:xfrm>
              <a:off x="6260134" y="1484784"/>
              <a:ext cx="315409" cy="1372395"/>
            </a:xfrm>
            <a:prstGeom prst="leftBrac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 sz="14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504558" y="1390410"/>
              <a:ext cx="2392599" cy="1264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Ø"/>
              </a:pPr>
              <a:r>
                <a:rPr lang="pt-PT" sz="1400" dirty="0">
                  <a:latin typeface="+mn-lt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Impostos (consignados (earmarked) vs. gerais)</a:t>
              </a:r>
            </a:p>
            <a:p>
              <a:pPr marL="285750" indent="-285750">
                <a:buFont typeface="Wingdings" pitchFamily="2" charset="2"/>
                <a:buChar char="Ø"/>
              </a:pPr>
              <a:r>
                <a:rPr lang="pt-PT" sz="1400" dirty="0">
                  <a:latin typeface="+mn-lt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Doadores</a:t>
              </a:r>
            </a:p>
            <a:p>
              <a:pPr marL="285750" indent="-285750">
                <a:buFont typeface="Wingdings" pitchFamily="2" charset="2"/>
                <a:buChar char="Ø"/>
              </a:pPr>
              <a:r>
                <a:rPr lang="pt-PT" sz="1400" dirty="0">
                  <a:latin typeface="+mn-lt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Taxas de utentes/usuårios</a:t>
              </a:r>
            </a:p>
            <a:p>
              <a:pPr marL="285750" indent="-285750">
                <a:buFont typeface="Wingdings" pitchFamily="2" charset="2"/>
                <a:buChar char="Ø"/>
              </a:pPr>
              <a:r>
                <a:rPr lang="pt-PT" sz="1400" dirty="0">
                  <a:latin typeface="+mn-lt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Contribuição aos seguros</a:t>
              </a:r>
            </a:p>
          </p:txBody>
        </p:sp>
      </p:grpSp>
      <p:sp>
        <p:nvSpPr>
          <p:cNvPr id="15" name="Down Arrow 14"/>
          <p:cNvSpPr/>
          <p:nvPr/>
        </p:nvSpPr>
        <p:spPr>
          <a:xfrm>
            <a:off x="4149658" y="2303766"/>
            <a:ext cx="398640" cy="495482"/>
          </a:xfrm>
          <a:prstGeom prst="down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600" b="1" dirty="0"/>
          </a:p>
        </p:txBody>
      </p:sp>
      <p:sp>
        <p:nvSpPr>
          <p:cNvPr id="17" name="Down Arrow 16"/>
          <p:cNvSpPr/>
          <p:nvPr/>
        </p:nvSpPr>
        <p:spPr>
          <a:xfrm>
            <a:off x="4149658" y="3717032"/>
            <a:ext cx="398640" cy="495482"/>
          </a:xfrm>
          <a:prstGeom prst="down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600" b="1" dirty="0"/>
          </a:p>
        </p:txBody>
      </p:sp>
      <p:grpSp>
        <p:nvGrpSpPr>
          <p:cNvPr id="22" name="Group 21"/>
          <p:cNvGrpSpPr/>
          <p:nvPr/>
        </p:nvGrpSpPr>
        <p:grpSpPr>
          <a:xfrm>
            <a:off x="5977152" y="5784423"/>
            <a:ext cx="2372833" cy="1010918"/>
            <a:chOff x="5864398" y="2966955"/>
            <a:chExt cx="2690142" cy="1773901"/>
          </a:xfrm>
        </p:grpSpPr>
        <p:sp>
          <p:nvSpPr>
            <p:cNvPr id="23" name="Left Brace 22"/>
            <p:cNvSpPr/>
            <p:nvPr/>
          </p:nvSpPr>
          <p:spPr>
            <a:xfrm>
              <a:off x="5864398" y="2966955"/>
              <a:ext cx="326551" cy="1362590"/>
            </a:xfrm>
            <a:prstGeom prst="leftBrac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 sz="16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129058" y="3066644"/>
              <a:ext cx="2425482" cy="1674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Ø"/>
              </a:pPr>
              <a:r>
                <a:rPr lang="pt-PT" sz="1400" dirty="0">
                  <a:latin typeface="+mn-lt"/>
                  <a:ea typeface="MS PGothic" panose="020B0600070205080204" pitchFamily="34" charset="-128"/>
                </a:rPr>
                <a:t>O que se paga? (e.g. pacote de benefícios)</a:t>
              </a:r>
            </a:p>
            <a:p>
              <a:endParaRPr lang="pt-PT" sz="1400" dirty="0">
                <a:latin typeface="+mn-lt"/>
                <a:ea typeface="MS PGothic" panose="020B0600070205080204" pitchFamily="34" charset="-128"/>
              </a:endParaRPr>
            </a:p>
          </p:txBody>
        </p:sp>
      </p:grpSp>
      <p:sp>
        <p:nvSpPr>
          <p:cNvPr id="26" name="Down Arrow 25"/>
          <p:cNvSpPr/>
          <p:nvPr/>
        </p:nvSpPr>
        <p:spPr>
          <a:xfrm>
            <a:off x="4149658" y="5069739"/>
            <a:ext cx="398640" cy="495482"/>
          </a:xfrm>
          <a:prstGeom prst="down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600" b="1" dirty="0"/>
          </a:p>
        </p:txBody>
      </p:sp>
      <p:grpSp>
        <p:nvGrpSpPr>
          <p:cNvPr id="28" name="Group 27"/>
          <p:cNvGrpSpPr/>
          <p:nvPr/>
        </p:nvGrpSpPr>
        <p:grpSpPr>
          <a:xfrm>
            <a:off x="5943097" y="2576855"/>
            <a:ext cx="2840587" cy="1705994"/>
            <a:chOff x="6067363" y="2472211"/>
            <a:chExt cx="2839820" cy="3963283"/>
          </a:xfrm>
        </p:grpSpPr>
        <p:sp>
          <p:nvSpPr>
            <p:cNvPr id="29" name="Left Brace 28"/>
            <p:cNvSpPr/>
            <p:nvPr/>
          </p:nvSpPr>
          <p:spPr>
            <a:xfrm>
              <a:off x="6067363" y="2472211"/>
              <a:ext cx="346513" cy="2488648"/>
            </a:xfrm>
            <a:prstGeom prst="leftBrac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352889" y="2717434"/>
              <a:ext cx="2554294" cy="37180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Ø"/>
              </a:pPr>
              <a:r>
                <a:rPr lang="pt-PT" sz="1400" dirty="0">
                  <a:latin typeface="+mn-lt"/>
                  <a:ea typeface="MS PGothic" panose="020B0600070205080204" pitchFamily="34" charset="-128"/>
                </a:rPr>
                <a:t>Mecanismos de pré pagamentos (por grupos, universal)</a:t>
              </a:r>
            </a:p>
            <a:p>
              <a:pPr marL="285750" indent="-285750">
                <a:buFont typeface="Wingdings" pitchFamily="2" charset="2"/>
                <a:buChar char="Ø"/>
              </a:pPr>
              <a:r>
                <a:rPr lang="pt-PT" sz="1400" dirty="0">
                  <a:latin typeface="+mn-lt"/>
                  <a:ea typeface="MS PGothic" panose="020B0600070205080204" pitchFamily="34" charset="-128"/>
                </a:rPr>
                <a:t>Pagamentos directos</a:t>
              </a:r>
            </a:p>
            <a:p>
              <a:pPr marL="285750" indent="-285750">
                <a:buFont typeface="Wingdings" pitchFamily="2" charset="2"/>
                <a:buChar char="Ø"/>
              </a:pPr>
              <a:r>
                <a:rPr lang="pt-PT" sz="1400" dirty="0">
                  <a:latin typeface="+mn-lt"/>
                  <a:ea typeface="MS PGothic" panose="020B0600070205080204" pitchFamily="34" charset="-128"/>
                </a:rPr>
                <a:t>Impostos</a:t>
              </a:r>
            </a:p>
            <a:p>
              <a:endParaRPr lang="pt-PT" sz="1400" dirty="0">
                <a:latin typeface="+mn-lt"/>
                <a:ea typeface="MS PGothic" panose="020B0600070205080204" pitchFamily="34" charset="-128"/>
              </a:endParaRPr>
            </a:p>
            <a:p>
              <a:endParaRPr lang="pt-PT" sz="1400" dirty="0">
                <a:latin typeface="+mn-lt"/>
                <a:ea typeface="MS PGothic" panose="020B0600070205080204" pitchFamily="34" charset="-128"/>
              </a:endParaRPr>
            </a:p>
          </p:txBody>
        </p:sp>
      </p:grpSp>
      <p:sp>
        <p:nvSpPr>
          <p:cNvPr id="5" name="Oval 4"/>
          <p:cNvSpPr/>
          <p:nvPr/>
        </p:nvSpPr>
        <p:spPr>
          <a:xfrm>
            <a:off x="4627936" y="2441974"/>
            <a:ext cx="1318799" cy="315148"/>
          </a:xfrm>
          <a:prstGeom prst="ellipse">
            <a:avLst/>
          </a:prstGeom>
          <a:solidFill>
            <a:srgbClr val="FFFF99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1100" b="1" dirty="0">
                <a:solidFill>
                  <a:schemeClr val="tx1"/>
                </a:solidFill>
              </a:rPr>
              <a:t>Alocação</a:t>
            </a:r>
          </a:p>
        </p:txBody>
      </p:sp>
      <p:sp>
        <p:nvSpPr>
          <p:cNvPr id="32" name="Oval 31"/>
          <p:cNvSpPr/>
          <p:nvPr/>
        </p:nvSpPr>
        <p:spPr>
          <a:xfrm>
            <a:off x="4706468" y="3891286"/>
            <a:ext cx="1318799" cy="315148"/>
          </a:xfrm>
          <a:prstGeom prst="ellipse">
            <a:avLst/>
          </a:prstGeom>
          <a:solidFill>
            <a:srgbClr val="FFFF99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1100" b="1" dirty="0">
                <a:solidFill>
                  <a:schemeClr val="tx1"/>
                </a:solidFill>
              </a:rPr>
              <a:t>Alocação</a:t>
            </a:r>
          </a:p>
        </p:txBody>
      </p:sp>
      <p:sp>
        <p:nvSpPr>
          <p:cNvPr id="33" name="Oval 32"/>
          <p:cNvSpPr/>
          <p:nvPr/>
        </p:nvSpPr>
        <p:spPr>
          <a:xfrm>
            <a:off x="4427984" y="5154801"/>
            <a:ext cx="1782610" cy="425435"/>
          </a:xfrm>
          <a:prstGeom prst="ellipse">
            <a:avLst/>
          </a:prstGeom>
          <a:solidFill>
            <a:srgbClr val="FFFF99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1100" b="1" dirty="0">
                <a:solidFill>
                  <a:schemeClr val="tx1"/>
                </a:solidFill>
              </a:rPr>
              <a:t>Mecanismos de pagamento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86622" y="1218238"/>
            <a:ext cx="18198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u="sng" dirty="0"/>
              <a:t>Funções: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84101" y="1083707"/>
            <a:ext cx="1819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u="sng" dirty="0"/>
              <a:t>Princípios Orientadores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73162" y="805847"/>
            <a:ext cx="18198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u="sng" dirty="0"/>
              <a:t>Exemplos: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1698" y="6505599"/>
            <a:ext cx="293230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PT" sz="1400" dirty="0">
                <a:solidFill>
                  <a:schemeClr val="bg1">
                    <a:lumMod val="50000"/>
                  </a:schemeClr>
                </a:solidFill>
              </a:rPr>
              <a:t>Fontes: PESS e WHO Framework</a:t>
            </a:r>
          </a:p>
        </p:txBody>
      </p:sp>
      <p:sp>
        <p:nvSpPr>
          <p:cNvPr id="12" name="Rectangular Callout 11"/>
          <p:cNvSpPr/>
          <p:nvPr/>
        </p:nvSpPr>
        <p:spPr>
          <a:xfrm>
            <a:off x="655303" y="5841233"/>
            <a:ext cx="2041200" cy="698931"/>
          </a:xfrm>
          <a:prstGeom prst="wedgeRectCallout">
            <a:avLst>
              <a:gd name="adj1" fmla="val 71304"/>
              <a:gd name="adj2" fmla="val -516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itchFamily="2" charset="2"/>
              <a:buChar char="Ø"/>
            </a:pPr>
            <a:r>
              <a:rPr lang="pt-PT" sz="1400" b="1" dirty="0">
                <a:solidFill>
                  <a:schemeClr val="tx1"/>
                </a:solidFill>
                <a:ea typeface="MS PGothic" panose="020B0600070205080204" pitchFamily="34" charset="-128"/>
              </a:rPr>
              <a:t>Priorização de serviços de saúde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5946738" y="3891286"/>
            <a:ext cx="2945742" cy="1850288"/>
            <a:chOff x="6067364" y="2891422"/>
            <a:chExt cx="3431660" cy="1850288"/>
          </a:xfrm>
        </p:grpSpPr>
        <p:sp>
          <p:nvSpPr>
            <p:cNvPr id="18" name="Left Brace 17"/>
            <p:cNvSpPr/>
            <p:nvPr/>
          </p:nvSpPr>
          <p:spPr>
            <a:xfrm>
              <a:off x="6067364" y="2891422"/>
              <a:ext cx="370974" cy="1793477"/>
            </a:xfrm>
            <a:prstGeom prst="leftBrac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 sz="16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374745" y="2925828"/>
              <a:ext cx="3124279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Ø"/>
              </a:pPr>
              <a:r>
                <a:rPr lang="pt-PT" sz="1400" b="1" dirty="0">
                  <a:latin typeface="+mn-lt"/>
                  <a:ea typeface="MS PGothic" panose="020B0600070205080204" pitchFamily="34" charset="-128"/>
                </a:rPr>
                <a:t>Quem paga</a:t>
              </a:r>
              <a:r>
                <a:rPr lang="pt-PT" sz="1400" dirty="0">
                  <a:latin typeface="+mn-lt"/>
                  <a:ea typeface="MS PGothic" panose="020B0600070205080204" pitchFamily="34" charset="-128"/>
                </a:rPr>
                <a:t>? (Ministério, Seguros Privados, Entidade de Seguros Socais)</a:t>
              </a:r>
            </a:p>
            <a:p>
              <a:pPr marL="285750" indent="-285750">
                <a:buFont typeface="Wingdings" pitchFamily="2" charset="2"/>
                <a:buChar char="Ø"/>
              </a:pPr>
              <a:r>
                <a:rPr lang="pt-PT" sz="1400" b="1" dirty="0">
                  <a:latin typeface="+mn-lt"/>
                  <a:ea typeface="MS PGothic" panose="020B0600070205080204" pitchFamily="34" charset="-128"/>
                </a:rPr>
                <a:t>Como se paga</a:t>
              </a:r>
              <a:r>
                <a:rPr lang="pt-PT" sz="1400" dirty="0">
                  <a:latin typeface="+mn-lt"/>
                  <a:ea typeface="MS PGothic" panose="020B0600070205080204" pitchFamily="34" charset="-128"/>
                </a:rPr>
                <a:t>? (modalidades: </a:t>
              </a:r>
              <a:r>
                <a:rPr lang="pt-PT" sz="1400" i="1" dirty="0">
                  <a:latin typeface="+mn-lt"/>
                  <a:ea typeface="MS PGothic" panose="020B0600070205080204" pitchFamily="34" charset="-128"/>
                </a:rPr>
                <a:t>input-based</a:t>
              </a:r>
              <a:r>
                <a:rPr lang="pt-PT" sz="1400" dirty="0">
                  <a:latin typeface="+mn-lt"/>
                  <a:ea typeface="MS PGothic" panose="020B0600070205080204" pitchFamily="34" charset="-128"/>
                </a:rPr>
                <a:t> /  baseado na producao, ou capitação)</a:t>
              </a:r>
            </a:p>
            <a:p>
              <a:endParaRPr lang="pt-PT" sz="1400" dirty="0">
                <a:latin typeface="+mn-lt"/>
                <a:ea typeface="MS PGothic" panose="020B0600070205080204" pitchFamily="34" charset="-128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70413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76200"/>
            <a:ext cx="7162800" cy="120015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2500" dirty="0" smtClean="0"/>
              <a:t>Modelos a Considerar</a:t>
            </a:r>
            <a:endParaRPr lang="pt-PT" sz="25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776635857"/>
              </p:ext>
            </p:extLst>
          </p:nvPr>
        </p:nvGraphicFramePr>
        <p:xfrm>
          <a:off x="745144" y="816420"/>
          <a:ext cx="82296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Arrow: Right 5"/>
          <p:cNvSpPr/>
          <p:nvPr/>
        </p:nvSpPr>
        <p:spPr>
          <a:xfrm>
            <a:off x="1219200" y="4957982"/>
            <a:ext cx="7010400" cy="746127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/>
              <a:t>Grau de complexidade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50691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2500" dirty="0"/>
              <a:t>Exemplo de </a:t>
            </a:r>
            <a:r>
              <a:rPr lang="pt-PT" sz="2500" dirty="0" smtClean="0"/>
              <a:t>Outros </a:t>
            </a:r>
            <a:r>
              <a:rPr lang="pt-PT" sz="2500" dirty="0"/>
              <a:t>P</a:t>
            </a:r>
            <a:r>
              <a:rPr lang="pt-PT" sz="2500" dirty="0" smtClean="0"/>
              <a:t>aíses</a:t>
            </a:r>
            <a:endParaRPr lang="en-US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TAILÂNDIA</a:t>
            </a:r>
            <a:r>
              <a:rPr lang="pt-PT" dirty="0"/>
              <a:t>: </a:t>
            </a:r>
            <a:r>
              <a:rPr lang="pt-PT" dirty="0" smtClean="0"/>
              <a:t>AGÊNCIA </a:t>
            </a:r>
            <a:r>
              <a:rPr lang="pt-PT" dirty="0"/>
              <a:t>DE COMPRA E SISTEMA BASEADO EM </a:t>
            </a:r>
            <a:r>
              <a:rPr lang="pt-PT" dirty="0" smtClean="0"/>
              <a:t>TAXAS;</a:t>
            </a:r>
            <a:endParaRPr lang="pt-PT" dirty="0"/>
          </a:p>
          <a:p>
            <a:endParaRPr lang="pt-PT" dirty="0"/>
          </a:p>
          <a:p>
            <a:r>
              <a:rPr lang="pt-PT" dirty="0"/>
              <a:t>RUANDA: SEGURO DE SAUDE </a:t>
            </a:r>
            <a:r>
              <a:rPr lang="pt-PT" dirty="0" smtClean="0"/>
              <a:t>COMUNITÁRIO </a:t>
            </a:r>
            <a:r>
              <a:rPr lang="pt-PT" dirty="0"/>
              <a:t>E </a:t>
            </a:r>
            <a:r>
              <a:rPr lang="pt-PT" dirty="0" smtClean="0"/>
              <a:t>PBF;</a:t>
            </a:r>
            <a:endParaRPr lang="pt-PT" dirty="0"/>
          </a:p>
          <a:p>
            <a:endParaRPr lang="pt-PT" dirty="0"/>
          </a:p>
          <a:p>
            <a:r>
              <a:rPr lang="pt-PT" dirty="0"/>
              <a:t>CAMBOJA: </a:t>
            </a:r>
            <a:r>
              <a:rPr lang="pt-PT" dirty="0" smtClean="0"/>
              <a:t>ORÇAMENTO </a:t>
            </a:r>
            <a:r>
              <a:rPr lang="pt-PT" dirty="0"/>
              <a:t>E TAXAS </a:t>
            </a:r>
            <a:r>
              <a:rPr lang="pt-PT" dirty="0" smtClean="0"/>
              <a:t>MODERADORAS.</a:t>
            </a:r>
            <a:endParaRPr lang="pt-PT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27940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500" dirty="0" err="1" smtClean="0"/>
              <a:t>Tailândia</a:t>
            </a:r>
            <a:endParaRPr lang="en-US" sz="2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0641" y="1529865"/>
            <a:ext cx="1600200" cy="369332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Fontes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85124" y="1095306"/>
            <a:ext cx="1524000" cy="646331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Agente Pagador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4582" y="1464994"/>
            <a:ext cx="1524000" cy="369332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Provedores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0641" y="1980124"/>
            <a:ext cx="1600200" cy="1221925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noAutofit/>
          </a:bodyPr>
          <a:lstStyle/>
          <a:p>
            <a:pPr algn="ctr"/>
            <a:r>
              <a:rPr lang="pt-PT" dirty="0"/>
              <a:t>Governo Central</a:t>
            </a:r>
          </a:p>
          <a:p>
            <a:pPr algn="ctr"/>
            <a:r>
              <a:rPr lang="en-US" dirty="0"/>
              <a:t> </a:t>
            </a:r>
          </a:p>
          <a:p>
            <a:pPr algn="ctr"/>
            <a:r>
              <a:rPr lang="en-US" sz="1200" i="1" dirty="0"/>
              <a:t>(65%)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85124" y="1940137"/>
            <a:ext cx="1524000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MoH</a:t>
            </a:r>
            <a:endParaRPr lang="en-US" dirty="0"/>
          </a:p>
          <a:p>
            <a:pPr algn="ctr"/>
            <a:r>
              <a:rPr lang="en-US" sz="1200" i="1" dirty="0"/>
              <a:t>(17%)</a:t>
            </a:r>
          </a:p>
          <a:p>
            <a:pPr algn="ctr"/>
            <a:endParaRPr lang="en-US" sz="12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3985123" y="2759623"/>
            <a:ext cx="1524001" cy="11387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UCS</a:t>
            </a:r>
          </a:p>
          <a:p>
            <a:pPr algn="ctr"/>
            <a:r>
              <a:rPr lang="en-US" sz="1400" i="1" dirty="0"/>
              <a:t>(25%)</a:t>
            </a:r>
          </a:p>
          <a:p>
            <a:pPr algn="ctr"/>
            <a:r>
              <a:rPr lang="pt-PT" sz="1200" i="1" dirty="0"/>
              <a:t>Todos excepto trabalhadores informais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85124" y="3801076"/>
            <a:ext cx="1508248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CSMBS</a:t>
            </a:r>
          </a:p>
          <a:p>
            <a:pPr algn="ctr"/>
            <a:r>
              <a:rPr lang="en-US" sz="1200" i="1" dirty="0"/>
              <a:t>(16%)</a:t>
            </a:r>
          </a:p>
          <a:p>
            <a:pPr algn="ctr"/>
            <a:r>
              <a:rPr lang="pt-PT" sz="1200" i="1" dirty="0"/>
              <a:t>Funcionários públicos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3341" y="5359799"/>
            <a:ext cx="1583404" cy="1253726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noAutofit/>
          </a:bodyPr>
          <a:lstStyle/>
          <a:p>
            <a:pPr algn="ctr"/>
            <a:r>
              <a:rPr lang="pt-PT" dirty="0"/>
              <a:t>Famílias e empresas</a:t>
            </a:r>
          </a:p>
          <a:p>
            <a:pPr algn="ctr"/>
            <a:endParaRPr lang="en-US" sz="1200" i="1" dirty="0"/>
          </a:p>
          <a:p>
            <a:pPr algn="ctr"/>
            <a:r>
              <a:rPr lang="en-US" sz="1200" i="1" dirty="0"/>
              <a:t>(31%)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4582" y="2263302"/>
            <a:ext cx="1523999" cy="166199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Provedores Públicos</a:t>
            </a:r>
          </a:p>
          <a:p>
            <a:pPr algn="ctr"/>
            <a:endParaRPr lang="pt-PT" dirty="0"/>
          </a:p>
          <a:p>
            <a:pPr algn="ctr"/>
            <a:r>
              <a:rPr lang="pt-PT" sz="1200" i="1" dirty="0"/>
              <a:t>(62%)</a:t>
            </a:r>
          </a:p>
          <a:p>
            <a:pPr algn="ctr"/>
            <a:r>
              <a:rPr lang="pt-PT" sz="1200" i="1" dirty="0"/>
              <a:t>[partilha de volume: ambulatório 77%, internamento 81%]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0682" y="4623219"/>
            <a:ext cx="1527899" cy="163121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Provedores Privados</a:t>
            </a:r>
          </a:p>
          <a:p>
            <a:pPr algn="ctr"/>
            <a:endParaRPr lang="pt-PT" sz="1400" i="1" dirty="0"/>
          </a:p>
          <a:p>
            <a:pPr algn="ctr"/>
            <a:r>
              <a:rPr lang="pt-PT" sz="1400" i="1" dirty="0"/>
              <a:t>(38%)</a:t>
            </a:r>
          </a:p>
          <a:p>
            <a:pPr algn="ctr"/>
            <a:r>
              <a:rPr lang="pt-PT" sz="1200" i="1" dirty="0"/>
              <a:t>[partilha de volume: ambulatório 23%, internamento 19%]</a:t>
            </a:r>
          </a:p>
        </p:txBody>
      </p:sp>
      <p:cxnSp>
        <p:nvCxnSpPr>
          <p:cNvPr id="64" name="Connector: Elbow 63"/>
          <p:cNvCxnSpPr>
            <a:endCxn id="17" idx="3"/>
          </p:cNvCxnSpPr>
          <p:nvPr/>
        </p:nvCxnSpPr>
        <p:spPr>
          <a:xfrm flipV="1">
            <a:off x="2576879" y="5438827"/>
            <a:ext cx="5801702" cy="993527"/>
          </a:xfrm>
          <a:prstGeom prst="bentConnector3">
            <a:avLst>
              <a:gd name="adj1" fmla="val 103940"/>
            </a:avLst>
          </a:prstGeom>
          <a:ln>
            <a:solidFill>
              <a:srgbClr val="5A92D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>
            <a:stCxn id="8" idx="3"/>
            <a:endCxn id="9" idx="1"/>
          </p:cNvCxnSpPr>
          <p:nvPr/>
        </p:nvCxnSpPr>
        <p:spPr>
          <a:xfrm flipV="1">
            <a:off x="2620841" y="2309469"/>
            <a:ext cx="1364283" cy="281618"/>
          </a:xfrm>
          <a:prstGeom prst="straightConnector1">
            <a:avLst/>
          </a:prstGeom>
          <a:ln w="38100">
            <a:solidFill>
              <a:srgbClr val="5A92D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7" name="Straight Arrow Connector 126"/>
          <p:cNvCxnSpPr>
            <a:stCxn id="8" idx="3"/>
            <a:endCxn id="10" idx="1"/>
          </p:cNvCxnSpPr>
          <p:nvPr/>
        </p:nvCxnSpPr>
        <p:spPr>
          <a:xfrm>
            <a:off x="2620841" y="2591087"/>
            <a:ext cx="1364282" cy="737923"/>
          </a:xfrm>
          <a:prstGeom prst="straightConnector1">
            <a:avLst/>
          </a:prstGeom>
          <a:ln w="38100">
            <a:solidFill>
              <a:srgbClr val="5A92D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1020641" y="4014730"/>
            <a:ext cx="1596104" cy="1238983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noAutofit/>
          </a:bodyPr>
          <a:lstStyle/>
          <a:p>
            <a:pPr algn="ctr"/>
            <a:r>
              <a:rPr lang="pt-PT" dirty="0"/>
              <a:t>Governo Local</a:t>
            </a:r>
          </a:p>
          <a:p>
            <a:pPr algn="ctr"/>
            <a:endParaRPr lang="en-US" sz="1200" i="1" dirty="0"/>
          </a:p>
          <a:p>
            <a:pPr algn="ctr"/>
            <a:r>
              <a:rPr lang="en-US" sz="1200" i="1" dirty="0"/>
              <a:t>(4%)</a:t>
            </a:r>
          </a:p>
        </p:txBody>
      </p:sp>
      <p:cxnSp>
        <p:nvCxnSpPr>
          <p:cNvPr id="134" name="Straight Arrow Connector 133"/>
          <p:cNvCxnSpPr>
            <a:stCxn id="12" idx="3"/>
            <a:endCxn id="295" idx="1"/>
          </p:cNvCxnSpPr>
          <p:nvPr/>
        </p:nvCxnSpPr>
        <p:spPr>
          <a:xfrm flipV="1">
            <a:off x="2616745" y="5285545"/>
            <a:ext cx="1369448" cy="701117"/>
          </a:xfrm>
          <a:prstGeom prst="straightConnector1">
            <a:avLst/>
          </a:prstGeom>
          <a:ln w="38100">
            <a:solidFill>
              <a:srgbClr val="5A92D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7" name="Straight Arrow Connector 136"/>
          <p:cNvCxnSpPr>
            <a:stCxn id="8" idx="3"/>
            <a:endCxn id="11" idx="1"/>
          </p:cNvCxnSpPr>
          <p:nvPr/>
        </p:nvCxnSpPr>
        <p:spPr>
          <a:xfrm>
            <a:off x="2620841" y="2591087"/>
            <a:ext cx="1364283" cy="1671654"/>
          </a:xfrm>
          <a:prstGeom prst="straightConnector1">
            <a:avLst/>
          </a:prstGeom>
          <a:ln w="38100">
            <a:solidFill>
              <a:srgbClr val="5A92D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>
            <a:stCxn id="12" idx="3"/>
            <a:endCxn id="296" idx="1"/>
          </p:cNvCxnSpPr>
          <p:nvPr/>
        </p:nvCxnSpPr>
        <p:spPr>
          <a:xfrm>
            <a:off x="2616745" y="5986662"/>
            <a:ext cx="1368379" cy="46697"/>
          </a:xfrm>
          <a:prstGeom prst="straightConnector1">
            <a:avLst/>
          </a:prstGeom>
          <a:ln w="38100">
            <a:solidFill>
              <a:srgbClr val="5A92D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>
            <a:stCxn id="8" idx="3"/>
            <a:endCxn id="295" idx="1"/>
          </p:cNvCxnSpPr>
          <p:nvPr/>
        </p:nvCxnSpPr>
        <p:spPr>
          <a:xfrm>
            <a:off x="2620841" y="2591087"/>
            <a:ext cx="1365352" cy="2694458"/>
          </a:xfrm>
          <a:prstGeom prst="straightConnector1">
            <a:avLst/>
          </a:prstGeom>
          <a:ln w="38100">
            <a:solidFill>
              <a:srgbClr val="5A92D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5" name="Straight Arrow Connector 204"/>
          <p:cNvCxnSpPr>
            <a:stCxn id="11" idx="3"/>
          </p:cNvCxnSpPr>
          <p:nvPr/>
        </p:nvCxnSpPr>
        <p:spPr>
          <a:xfrm flipV="1">
            <a:off x="5493372" y="3524904"/>
            <a:ext cx="1396628" cy="737837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8" name="Straight Arrow Connector 207"/>
          <p:cNvCxnSpPr>
            <a:stCxn id="11" idx="3"/>
            <a:endCxn id="17" idx="1"/>
          </p:cNvCxnSpPr>
          <p:nvPr/>
        </p:nvCxnSpPr>
        <p:spPr>
          <a:xfrm>
            <a:off x="5493372" y="4262741"/>
            <a:ext cx="1357310" cy="1176086"/>
          </a:xfrm>
          <a:prstGeom prst="straightConnector1">
            <a:avLst/>
          </a:prstGeom>
          <a:ln w="127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5" name="TextBox 294"/>
          <p:cNvSpPr txBox="1"/>
          <p:nvPr/>
        </p:nvSpPr>
        <p:spPr>
          <a:xfrm>
            <a:off x="3986193" y="4998120"/>
            <a:ext cx="1501277" cy="5748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SSS</a:t>
            </a:r>
          </a:p>
          <a:p>
            <a:pPr algn="ctr"/>
            <a:r>
              <a:rPr lang="en-US" sz="1200" i="1" dirty="0"/>
              <a:t>(7%)</a:t>
            </a:r>
          </a:p>
        </p:txBody>
      </p:sp>
      <p:sp>
        <p:nvSpPr>
          <p:cNvPr id="296" name="TextBox 295"/>
          <p:cNvSpPr txBox="1"/>
          <p:nvPr/>
        </p:nvSpPr>
        <p:spPr>
          <a:xfrm>
            <a:off x="3985124" y="5664027"/>
            <a:ext cx="1501276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Privado</a:t>
            </a:r>
          </a:p>
          <a:p>
            <a:pPr algn="ctr"/>
            <a:r>
              <a:rPr lang="pt-PT" sz="1200" i="1" dirty="0"/>
              <a:t>(7%)</a:t>
            </a:r>
          </a:p>
          <a:p>
            <a:pPr algn="ctr"/>
            <a:r>
              <a:rPr lang="pt-PT" sz="1200" i="1" dirty="0"/>
              <a:t>voluntario</a:t>
            </a:r>
          </a:p>
        </p:txBody>
      </p:sp>
      <p:cxnSp>
        <p:nvCxnSpPr>
          <p:cNvPr id="326" name="Connector: Elbow 325"/>
          <p:cNvCxnSpPr/>
          <p:nvPr/>
        </p:nvCxnSpPr>
        <p:spPr>
          <a:xfrm flipV="1">
            <a:off x="5486401" y="2914800"/>
            <a:ext cx="1368182" cy="2939060"/>
          </a:xfrm>
          <a:prstGeom prst="bentConnector3">
            <a:avLst>
              <a:gd name="adj1" fmla="val 28207"/>
            </a:avLst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7" name="Connector: Elbow 326"/>
          <p:cNvCxnSpPr>
            <a:stCxn id="133" idx="3"/>
            <a:endCxn id="14" idx="1"/>
          </p:cNvCxnSpPr>
          <p:nvPr/>
        </p:nvCxnSpPr>
        <p:spPr>
          <a:xfrm flipV="1">
            <a:off x="2616745" y="3094299"/>
            <a:ext cx="4237837" cy="1539923"/>
          </a:xfrm>
          <a:prstGeom prst="bentConnector3">
            <a:avLst>
              <a:gd name="adj1" fmla="val 50000"/>
            </a:avLst>
          </a:prstGeom>
          <a:ln>
            <a:solidFill>
              <a:srgbClr val="5A92D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4" name="Connector: Elbow 333"/>
          <p:cNvCxnSpPr>
            <a:stCxn id="8" idx="1"/>
            <a:endCxn id="133" idx="1"/>
          </p:cNvCxnSpPr>
          <p:nvPr/>
        </p:nvCxnSpPr>
        <p:spPr>
          <a:xfrm rot="10800000" flipV="1">
            <a:off x="1020641" y="2591086"/>
            <a:ext cx="12700" cy="2043135"/>
          </a:xfrm>
          <a:prstGeom prst="bentConnector3">
            <a:avLst>
              <a:gd name="adj1" fmla="val 1800000"/>
            </a:avLst>
          </a:prstGeom>
          <a:ln w="38100">
            <a:solidFill>
              <a:srgbClr val="9900C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4" name="Straight Arrow Connector 343"/>
          <p:cNvCxnSpPr/>
          <p:nvPr/>
        </p:nvCxnSpPr>
        <p:spPr>
          <a:xfrm flipV="1">
            <a:off x="5486400" y="2424263"/>
            <a:ext cx="1438275" cy="3183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0" name="Connector: Elbow 359"/>
          <p:cNvCxnSpPr>
            <a:stCxn id="10" idx="3"/>
          </p:cNvCxnSpPr>
          <p:nvPr/>
        </p:nvCxnSpPr>
        <p:spPr>
          <a:xfrm flipV="1">
            <a:off x="5509124" y="2611069"/>
            <a:ext cx="1399311" cy="717941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5" name="Straight Arrow Connector 374"/>
          <p:cNvCxnSpPr/>
          <p:nvPr/>
        </p:nvCxnSpPr>
        <p:spPr>
          <a:xfrm flipV="1">
            <a:off x="5488541" y="6020765"/>
            <a:ext cx="1389429" cy="12593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6" name="Straight Arrow Connector 375"/>
          <p:cNvCxnSpPr/>
          <p:nvPr/>
        </p:nvCxnSpPr>
        <p:spPr>
          <a:xfrm flipV="1">
            <a:off x="5488541" y="5173743"/>
            <a:ext cx="1389429" cy="12593"/>
          </a:xfrm>
          <a:prstGeom prst="straightConnector1">
            <a:avLst/>
          </a:prstGeom>
          <a:ln w="127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6" name="Connector: Elbow 405"/>
          <p:cNvCxnSpPr/>
          <p:nvPr/>
        </p:nvCxnSpPr>
        <p:spPr>
          <a:xfrm flipV="1">
            <a:off x="2638867" y="3202050"/>
            <a:ext cx="5719641" cy="3230301"/>
          </a:xfrm>
          <a:prstGeom prst="bentConnector3">
            <a:avLst>
              <a:gd name="adj1" fmla="val 103997"/>
            </a:avLst>
          </a:prstGeom>
          <a:ln>
            <a:solidFill>
              <a:srgbClr val="5A92D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1" name="Connector: Elbow 410"/>
          <p:cNvCxnSpPr/>
          <p:nvPr/>
        </p:nvCxnSpPr>
        <p:spPr>
          <a:xfrm>
            <a:off x="5519951" y="3410082"/>
            <a:ext cx="1341558" cy="2194301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6" name="Straight Arrow Connector 305"/>
          <p:cNvCxnSpPr/>
          <p:nvPr/>
        </p:nvCxnSpPr>
        <p:spPr>
          <a:xfrm flipV="1">
            <a:off x="5486400" y="3937003"/>
            <a:ext cx="1544608" cy="1501825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" name="TextBox 308"/>
          <p:cNvSpPr txBox="1"/>
          <p:nvPr/>
        </p:nvSpPr>
        <p:spPr>
          <a:xfrm>
            <a:off x="5813042" y="6122560"/>
            <a:ext cx="1211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18% OOP</a:t>
            </a:r>
          </a:p>
        </p:txBody>
      </p:sp>
    </p:spTree>
    <p:extLst>
      <p:ext uri="{BB962C8B-B14F-4D97-AF65-F5344CB8AC3E}">
        <p14:creationId xmlns="" xmlns:p14="http://schemas.microsoft.com/office/powerpoint/2010/main" val="2066389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500" dirty="0"/>
              <a:t>Ruanda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7805" y="1527652"/>
            <a:ext cx="1549400" cy="369332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Fontes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8316" y="1428517"/>
            <a:ext cx="1819030" cy="646331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Agentes</a:t>
            </a:r>
            <a:r>
              <a:rPr lang="en-US" dirty="0"/>
              <a:t> de </a:t>
            </a:r>
            <a:r>
              <a:rPr lang="en-US" dirty="0" err="1"/>
              <a:t>Compra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99275" y="1459464"/>
            <a:ext cx="1447800" cy="369332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Provedores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21922" y="2942977"/>
            <a:ext cx="1549400" cy="553998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Familias</a:t>
            </a:r>
            <a:endParaRPr lang="en-US" dirty="0"/>
          </a:p>
          <a:p>
            <a:pPr algn="ctr"/>
            <a:r>
              <a:rPr lang="en-US" sz="1200" i="1" dirty="0"/>
              <a:t>(28%)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08316" y="2301495"/>
            <a:ext cx="1819030" cy="12926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Rwanda Social Security Board (RSSB) </a:t>
            </a:r>
          </a:p>
          <a:p>
            <a:pPr algn="ctr"/>
            <a:r>
              <a:rPr lang="en-US" sz="1200" i="1" dirty="0"/>
              <a:t>(formal sector)</a:t>
            </a:r>
          </a:p>
          <a:p>
            <a:pPr algn="ctr"/>
            <a:r>
              <a:rPr lang="en-US" sz="1200" i="1" dirty="0"/>
              <a:t>&lt;5%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08316" y="3643182"/>
            <a:ext cx="1815121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MMI</a:t>
            </a:r>
          </a:p>
          <a:p>
            <a:pPr algn="ctr"/>
            <a:r>
              <a:rPr lang="en-US" sz="1400" i="1" dirty="0"/>
              <a:t>(military)</a:t>
            </a:r>
          </a:p>
          <a:p>
            <a:pPr algn="ctr"/>
            <a:r>
              <a:rPr lang="en-US" sz="1200" i="1" dirty="0"/>
              <a:t>&lt;5%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17362" y="4494682"/>
            <a:ext cx="1815121" cy="11695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Mutuelles</a:t>
            </a:r>
            <a:endParaRPr lang="en-US" dirty="0"/>
          </a:p>
          <a:p>
            <a:pPr algn="ctr"/>
            <a:r>
              <a:rPr lang="en-US" sz="1400" i="1" dirty="0"/>
              <a:t>(informal poor)</a:t>
            </a:r>
          </a:p>
          <a:p>
            <a:pPr algn="ctr"/>
            <a:r>
              <a:rPr lang="en-US" sz="1200" i="1" dirty="0"/>
              <a:t>85%</a:t>
            </a:r>
          </a:p>
          <a:p>
            <a:pPr algn="ctr"/>
            <a:r>
              <a:rPr lang="en-US" sz="1200" i="1" dirty="0"/>
              <a:t>Pooling: sub-district, district, national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3204" y="5558069"/>
            <a:ext cx="1524001" cy="369332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99275" y="2501226"/>
            <a:ext cx="1447800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Publico</a:t>
            </a:r>
            <a:endParaRPr lang="en-US" dirty="0"/>
          </a:p>
          <a:p>
            <a:pPr algn="ctr"/>
            <a:r>
              <a:rPr lang="en-US" dirty="0"/>
              <a:t> </a:t>
            </a:r>
            <a:r>
              <a:rPr lang="en-US" sz="1200" i="1" dirty="0"/>
              <a:t>(56%)</a:t>
            </a:r>
            <a:endParaRPr lang="en-US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6908702" y="3352061"/>
            <a:ext cx="1447800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Paraestatal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908322" y="3921514"/>
            <a:ext cx="1447799" cy="5828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dirty="0"/>
              <a:t>FBO/ONG </a:t>
            </a:r>
            <a:r>
              <a:rPr lang="en-US" sz="1200" i="1" dirty="0"/>
              <a:t>(7%)</a:t>
            </a:r>
            <a:endParaRPr lang="en-US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6899275" y="4709148"/>
            <a:ext cx="1447800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Sector </a:t>
            </a:r>
            <a:r>
              <a:rPr lang="en-US" dirty="0" err="1"/>
              <a:t>Privado</a:t>
            </a:r>
            <a:r>
              <a:rPr lang="en-US" dirty="0"/>
              <a:t> </a:t>
            </a:r>
          </a:p>
          <a:p>
            <a:pPr algn="ctr"/>
            <a:r>
              <a:rPr lang="en-US" sz="1200" i="1" dirty="0"/>
              <a:t>(37%)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10125" y="3726333"/>
            <a:ext cx="1555690" cy="553998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GOR </a:t>
            </a:r>
          </a:p>
          <a:p>
            <a:pPr algn="ctr"/>
            <a:r>
              <a:rPr lang="en-US" sz="1200" i="1" dirty="0"/>
              <a:t>(19%)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16322" y="4502674"/>
            <a:ext cx="1549401" cy="553998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Doadores</a:t>
            </a:r>
            <a:endParaRPr lang="en-US" dirty="0"/>
          </a:p>
          <a:p>
            <a:pPr algn="ctr"/>
            <a:r>
              <a:rPr lang="en-US" sz="1200" i="1" dirty="0"/>
              <a:t>(53%) 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895600" y="5423874"/>
            <a:ext cx="584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PBF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010504" y="6070130"/>
            <a:ext cx="1536701" cy="369332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Doadores</a:t>
            </a:r>
            <a:endParaRPr lang="en-US" dirty="0"/>
          </a:p>
        </p:txBody>
      </p:sp>
      <p:cxnSp>
        <p:nvCxnSpPr>
          <p:cNvPr id="124" name="Straight Arrow Connector 123"/>
          <p:cNvCxnSpPr>
            <a:stCxn id="8" idx="3"/>
            <a:endCxn id="9" idx="1"/>
          </p:cNvCxnSpPr>
          <p:nvPr/>
        </p:nvCxnSpPr>
        <p:spPr>
          <a:xfrm flipV="1">
            <a:off x="2571322" y="2947826"/>
            <a:ext cx="1436994" cy="272150"/>
          </a:xfrm>
          <a:prstGeom prst="straightConnector1">
            <a:avLst/>
          </a:prstGeom>
          <a:ln>
            <a:solidFill>
              <a:srgbClr val="5A92D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7" name="Straight Arrow Connector 126"/>
          <p:cNvCxnSpPr>
            <a:stCxn id="8" idx="3"/>
          </p:cNvCxnSpPr>
          <p:nvPr/>
        </p:nvCxnSpPr>
        <p:spPr>
          <a:xfrm>
            <a:off x="2571322" y="3219976"/>
            <a:ext cx="1445848" cy="357660"/>
          </a:xfrm>
          <a:prstGeom prst="straightConnector1">
            <a:avLst/>
          </a:prstGeom>
          <a:ln>
            <a:solidFill>
              <a:srgbClr val="5A92D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>
            <a:stCxn id="20" idx="3"/>
            <a:endCxn id="10" idx="1"/>
          </p:cNvCxnSpPr>
          <p:nvPr/>
        </p:nvCxnSpPr>
        <p:spPr>
          <a:xfrm>
            <a:off x="2565815" y="4003332"/>
            <a:ext cx="1442501" cy="24571"/>
          </a:xfrm>
          <a:prstGeom prst="straightConnector1">
            <a:avLst/>
          </a:prstGeom>
          <a:ln>
            <a:solidFill>
              <a:srgbClr val="5A92D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1021922" y="2332348"/>
            <a:ext cx="1873678" cy="369332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Empregadores</a:t>
            </a:r>
            <a:endParaRPr lang="en-US" dirty="0"/>
          </a:p>
        </p:txBody>
      </p:sp>
      <p:cxnSp>
        <p:nvCxnSpPr>
          <p:cNvPr id="134" name="Straight Arrow Connector 133"/>
          <p:cNvCxnSpPr>
            <a:stCxn id="133" idx="3"/>
          </p:cNvCxnSpPr>
          <p:nvPr/>
        </p:nvCxnSpPr>
        <p:spPr>
          <a:xfrm flipV="1">
            <a:off x="2895600" y="2554950"/>
            <a:ext cx="1112716" cy="71319"/>
          </a:xfrm>
          <a:prstGeom prst="straightConnector1">
            <a:avLst/>
          </a:prstGeom>
          <a:ln>
            <a:solidFill>
              <a:srgbClr val="5A92D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7" name="Straight Arrow Connector 136"/>
          <p:cNvCxnSpPr>
            <a:stCxn id="8" idx="3"/>
          </p:cNvCxnSpPr>
          <p:nvPr/>
        </p:nvCxnSpPr>
        <p:spPr>
          <a:xfrm>
            <a:off x="2571322" y="3219976"/>
            <a:ext cx="1426995" cy="1390256"/>
          </a:xfrm>
          <a:prstGeom prst="straightConnector1">
            <a:avLst/>
          </a:prstGeom>
          <a:ln>
            <a:solidFill>
              <a:srgbClr val="5A92D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>
            <a:stCxn id="20" idx="3"/>
            <a:endCxn id="11" idx="1"/>
          </p:cNvCxnSpPr>
          <p:nvPr/>
        </p:nvCxnSpPr>
        <p:spPr>
          <a:xfrm>
            <a:off x="2565815" y="4003332"/>
            <a:ext cx="1451547" cy="1076126"/>
          </a:xfrm>
          <a:prstGeom prst="straightConnector1">
            <a:avLst/>
          </a:prstGeom>
          <a:ln>
            <a:solidFill>
              <a:srgbClr val="5A92D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>
            <a:stCxn id="21" idx="3"/>
          </p:cNvCxnSpPr>
          <p:nvPr/>
        </p:nvCxnSpPr>
        <p:spPr>
          <a:xfrm>
            <a:off x="2565723" y="4779673"/>
            <a:ext cx="1441344" cy="486365"/>
          </a:xfrm>
          <a:prstGeom prst="straightConnector1">
            <a:avLst/>
          </a:prstGeom>
          <a:ln>
            <a:solidFill>
              <a:srgbClr val="5A92D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4" name="TextBox 203"/>
          <p:cNvSpPr txBox="1"/>
          <p:nvPr/>
        </p:nvSpPr>
        <p:spPr>
          <a:xfrm>
            <a:off x="2704672" y="5957192"/>
            <a:ext cx="966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err="1"/>
              <a:t>Em</a:t>
            </a:r>
            <a:r>
              <a:rPr lang="en-US" sz="1400" i="1" dirty="0"/>
              <a:t> </a:t>
            </a:r>
            <a:r>
              <a:rPr lang="en-US" sz="1400" i="1" dirty="0" err="1"/>
              <a:t>especie</a:t>
            </a:r>
            <a:endParaRPr lang="en-US" sz="1400" i="1" dirty="0"/>
          </a:p>
        </p:txBody>
      </p:sp>
      <p:cxnSp>
        <p:nvCxnSpPr>
          <p:cNvPr id="205" name="Straight Arrow Connector 204"/>
          <p:cNvCxnSpPr>
            <a:stCxn id="11" idx="3"/>
            <a:endCxn id="14" idx="1"/>
          </p:cNvCxnSpPr>
          <p:nvPr/>
        </p:nvCxnSpPr>
        <p:spPr>
          <a:xfrm flipV="1">
            <a:off x="5832483" y="2824392"/>
            <a:ext cx="1066792" cy="2255066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8" name="Straight Arrow Connector 207"/>
          <p:cNvCxnSpPr>
            <a:stCxn id="11" idx="3"/>
            <a:endCxn id="15" idx="1"/>
          </p:cNvCxnSpPr>
          <p:nvPr/>
        </p:nvCxnSpPr>
        <p:spPr>
          <a:xfrm flipV="1">
            <a:off x="5832483" y="3536727"/>
            <a:ext cx="1076219" cy="15427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1" name="Straight Arrow Connector 210"/>
          <p:cNvCxnSpPr>
            <a:stCxn id="11" idx="3"/>
            <a:endCxn id="16" idx="1"/>
          </p:cNvCxnSpPr>
          <p:nvPr/>
        </p:nvCxnSpPr>
        <p:spPr>
          <a:xfrm flipV="1">
            <a:off x="5832483" y="4212915"/>
            <a:ext cx="1075839" cy="866543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8" name="Connector: Elbow 167"/>
          <p:cNvCxnSpPr>
            <a:endCxn id="14" idx="3"/>
          </p:cNvCxnSpPr>
          <p:nvPr/>
        </p:nvCxnSpPr>
        <p:spPr>
          <a:xfrm flipV="1">
            <a:off x="2570040" y="2824392"/>
            <a:ext cx="5777035" cy="2907260"/>
          </a:xfrm>
          <a:prstGeom prst="bentConnector3">
            <a:avLst>
              <a:gd name="adj1" fmla="val 103957"/>
            </a:avLst>
          </a:prstGeom>
          <a:ln>
            <a:solidFill>
              <a:srgbClr val="99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Connector: Elbow 171"/>
          <p:cNvCxnSpPr/>
          <p:nvPr/>
        </p:nvCxnSpPr>
        <p:spPr>
          <a:xfrm flipV="1">
            <a:off x="2557340" y="3437664"/>
            <a:ext cx="5799870" cy="2817132"/>
          </a:xfrm>
          <a:prstGeom prst="bentConnector3">
            <a:avLst>
              <a:gd name="adj1" fmla="val 103941"/>
            </a:avLst>
          </a:prstGeom>
          <a:ln>
            <a:solidFill>
              <a:srgbClr val="99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/>
          <p:cNvCxnSpPr>
            <a:endCxn id="16" idx="3"/>
          </p:cNvCxnSpPr>
          <p:nvPr/>
        </p:nvCxnSpPr>
        <p:spPr>
          <a:xfrm flipH="1">
            <a:off x="8356121" y="4113661"/>
            <a:ext cx="263528" cy="99254"/>
          </a:xfrm>
          <a:prstGeom prst="straightConnector1">
            <a:avLst/>
          </a:prstGeom>
          <a:ln>
            <a:solidFill>
              <a:srgbClr val="99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Arrow Connector 216"/>
          <p:cNvCxnSpPr/>
          <p:nvPr/>
        </p:nvCxnSpPr>
        <p:spPr>
          <a:xfrm flipH="1">
            <a:off x="8347074" y="5161038"/>
            <a:ext cx="263525" cy="1"/>
          </a:xfrm>
          <a:prstGeom prst="straightConnector1">
            <a:avLst/>
          </a:prstGeom>
          <a:ln>
            <a:solidFill>
              <a:srgbClr val="99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Arrow Connector 202"/>
          <p:cNvCxnSpPr/>
          <p:nvPr/>
        </p:nvCxnSpPr>
        <p:spPr>
          <a:xfrm>
            <a:off x="2547205" y="2685892"/>
            <a:ext cx="1451112" cy="1709533"/>
          </a:xfrm>
          <a:prstGeom prst="straightConnector1">
            <a:avLst/>
          </a:prstGeom>
          <a:ln>
            <a:solidFill>
              <a:srgbClr val="5A92D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945994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500" dirty="0" err="1"/>
              <a:t>Camboja</a:t>
            </a:r>
            <a:endParaRPr lang="en-US" sz="2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98415" y="1857846"/>
            <a:ext cx="1592385" cy="369332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Fontes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92012" y="1853410"/>
            <a:ext cx="1746788" cy="646331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Agentes</a:t>
            </a:r>
            <a:r>
              <a:rPr lang="en-US" dirty="0"/>
              <a:t> de </a:t>
            </a:r>
            <a:r>
              <a:rPr lang="en-US" dirty="0" err="1"/>
              <a:t>Compra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50425" y="1859675"/>
            <a:ext cx="1674450" cy="369331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Provedores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929305" y="4394537"/>
            <a:ext cx="1709495" cy="12926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Fundo de </a:t>
            </a:r>
            <a:r>
              <a:rPr lang="en-US" dirty="0" err="1"/>
              <a:t>Saude</a:t>
            </a:r>
            <a:r>
              <a:rPr lang="en-US" dirty="0"/>
              <a:t> para </a:t>
            </a:r>
            <a:r>
              <a:rPr lang="en-US" dirty="0" err="1"/>
              <a:t>Equidade</a:t>
            </a:r>
            <a:endParaRPr lang="en-US" dirty="0"/>
          </a:p>
          <a:p>
            <a:pPr algn="ctr"/>
            <a:r>
              <a:rPr lang="en-US" sz="1200" i="1" dirty="0"/>
              <a:t>(</a:t>
            </a:r>
            <a:r>
              <a:rPr lang="en-US" sz="1200" i="1" dirty="0" err="1"/>
              <a:t>carenciados</a:t>
            </a:r>
            <a:r>
              <a:rPr lang="en-US" sz="1200" i="1" dirty="0"/>
              <a:t>)</a:t>
            </a:r>
          </a:p>
          <a:p>
            <a:pPr algn="ctr"/>
            <a:r>
              <a:rPr lang="en-US" sz="1200" i="1" dirty="0"/>
              <a:t>20% </a:t>
            </a:r>
            <a:r>
              <a:rPr lang="en-US" sz="1200" i="1" dirty="0" err="1"/>
              <a:t>cobertura</a:t>
            </a:r>
            <a:endParaRPr lang="en-US" sz="12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998414" y="2846068"/>
            <a:ext cx="1592385" cy="553998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Familias</a:t>
            </a:r>
            <a:endParaRPr lang="en-US" dirty="0"/>
          </a:p>
          <a:p>
            <a:pPr algn="ctr"/>
            <a:r>
              <a:rPr lang="en-US" sz="1200" i="1" dirty="0"/>
              <a:t>(67.1%)</a:t>
            </a:r>
            <a:endParaRPr lang="en-US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6850425" y="2869259"/>
            <a:ext cx="1674449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Privado</a:t>
            </a:r>
            <a:endParaRPr lang="en-US" dirty="0"/>
          </a:p>
          <a:p>
            <a:pPr algn="ctr"/>
            <a:r>
              <a:rPr lang="en-US" dirty="0"/>
              <a:t> </a:t>
            </a:r>
            <a:r>
              <a:rPr lang="en-US" sz="1200" i="1" dirty="0"/>
              <a:t>(60%)</a:t>
            </a:r>
            <a:endParaRPr lang="en-US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6874901" y="3571421"/>
            <a:ext cx="1674449" cy="55399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Publico</a:t>
            </a:r>
            <a:endParaRPr lang="en-US" dirty="0"/>
          </a:p>
          <a:p>
            <a:pPr algn="ctr"/>
            <a:r>
              <a:rPr lang="en-US" sz="1200" i="1" dirty="0"/>
              <a:t>(40%)</a:t>
            </a:r>
          </a:p>
        </p:txBody>
      </p:sp>
      <p:cxnSp>
        <p:nvCxnSpPr>
          <p:cNvPr id="13" name="Straight Arrow Connector 12"/>
          <p:cNvCxnSpPr>
            <a:stCxn id="9" idx="3"/>
            <a:endCxn id="10" idx="1"/>
          </p:cNvCxnSpPr>
          <p:nvPr/>
        </p:nvCxnSpPr>
        <p:spPr>
          <a:xfrm>
            <a:off x="2590799" y="3123067"/>
            <a:ext cx="4259626" cy="69358"/>
          </a:xfrm>
          <a:prstGeom prst="straightConnector1">
            <a:avLst/>
          </a:prstGeom>
          <a:ln>
            <a:solidFill>
              <a:srgbClr val="5A92D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9" idx="3"/>
          </p:cNvCxnSpPr>
          <p:nvPr/>
        </p:nvCxnSpPr>
        <p:spPr>
          <a:xfrm>
            <a:off x="2590799" y="3123067"/>
            <a:ext cx="4259626" cy="485998"/>
          </a:xfrm>
          <a:prstGeom prst="straightConnector1">
            <a:avLst/>
          </a:prstGeom>
          <a:ln>
            <a:solidFill>
              <a:srgbClr val="5A92D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975354" y="6141583"/>
            <a:ext cx="1940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err="1"/>
              <a:t>Taxas</a:t>
            </a:r>
            <a:r>
              <a:rPr lang="en-US" sz="1200" i="1" dirty="0"/>
              <a:t> </a:t>
            </a:r>
            <a:r>
              <a:rPr lang="en-US" sz="1200" i="1" dirty="0" err="1"/>
              <a:t>moderadoras</a:t>
            </a:r>
            <a:r>
              <a:rPr lang="en-US" sz="1200" i="1" dirty="0"/>
              <a:t>: 60% PBF, 39% US, 1%  MEF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8414" y="3617119"/>
            <a:ext cx="1592386" cy="553998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Doadores</a:t>
            </a:r>
            <a:endParaRPr lang="en-US" dirty="0"/>
          </a:p>
          <a:p>
            <a:pPr algn="ctr"/>
            <a:r>
              <a:rPr lang="en-US" sz="1200" i="1" dirty="0"/>
              <a:t>(22.3%)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8414" y="4387256"/>
            <a:ext cx="1592386" cy="553998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Governo</a:t>
            </a:r>
            <a:endParaRPr lang="en-US" dirty="0"/>
          </a:p>
          <a:p>
            <a:pPr algn="ctr"/>
            <a:r>
              <a:rPr lang="en-US" sz="1200" i="1" dirty="0"/>
              <a:t>(10.7%)</a:t>
            </a:r>
          </a:p>
        </p:txBody>
      </p:sp>
      <p:cxnSp>
        <p:nvCxnSpPr>
          <p:cNvPr id="24" name="Straight Arrow Connector 23"/>
          <p:cNvCxnSpPr>
            <a:stCxn id="22" idx="3"/>
          </p:cNvCxnSpPr>
          <p:nvPr/>
        </p:nvCxnSpPr>
        <p:spPr>
          <a:xfrm>
            <a:off x="2590800" y="3894118"/>
            <a:ext cx="1330691" cy="446043"/>
          </a:xfrm>
          <a:prstGeom prst="straightConnector1">
            <a:avLst/>
          </a:prstGeom>
          <a:ln>
            <a:solidFill>
              <a:srgbClr val="5A92D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23" idx="3"/>
            <a:endCxn id="8" idx="1"/>
          </p:cNvCxnSpPr>
          <p:nvPr/>
        </p:nvCxnSpPr>
        <p:spPr>
          <a:xfrm>
            <a:off x="2590800" y="4664255"/>
            <a:ext cx="1338505" cy="153234"/>
          </a:xfrm>
          <a:prstGeom prst="straightConnector1">
            <a:avLst/>
          </a:prstGeom>
          <a:ln>
            <a:solidFill>
              <a:srgbClr val="5A92D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8" idx="3"/>
          </p:cNvCxnSpPr>
          <p:nvPr/>
        </p:nvCxnSpPr>
        <p:spPr>
          <a:xfrm flipV="1">
            <a:off x="5638800" y="4125421"/>
            <a:ext cx="1211625" cy="692068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911720" y="3456901"/>
            <a:ext cx="1727077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CBHI</a:t>
            </a:r>
          </a:p>
          <a:p>
            <a:pPr algn="ctr"/>
            <a:r>
              <a:rPr lang="en-US" sz="1200" i="1" dirty="0"/>
              <a:t>(</a:t>
            </a:r>
            <a:r>
              <a:rPr lang="en-US" sz="1200" i="1" dirty="0" err="1"/>
              <a:t>Informais</a:t>
            </a:r>
            <a:r>
              <a:rPr lang="en-US" sz="1200" i="1" dirty="0"/>
              <a:t> </a:t>
            </a:r>
            <a:r>
              <a:rPr lang="en-US" sz="1200" i="1" dirty="0" err="1"/>
              <a:t>nao</a:t>
            </a:r>
            <a:r>
              <a:rPr lang="en-US" sz="1200" i="1" dirty="0"/>
              <a:t> </a:t>
            </a:r>
            <a:r>
              <a:rPr lang="en-US" sz="1200" i="1" dirty="0" err="1"/>
              <a:t>pobres</a:t>
            </a:r>
            <a:r>
              <a:rPr lang="en-US" sz="1200" i="1" dirty="0"/>
              <a:t>)</a:t>
            </a:r>
          </a:p>
          <a:p>
            <a:pPr algn="ctr"/>
            <a:r>
              <a:rPr lang="en-US" sz="1200" i="1" dirty="0"/>
              <a:t>0.6%</a:t>
            </a:r>
          </a:p>
        </p:txBody>
      </p:sp>
      <p:cxnSp>
        <p:nvCxnSpPr>
          <p:cNvPr id="55" name="Straight Arrow Connector 54"/>
          <p:cNvCxnSpPr>
            <a:stCxn id="22" idx="3"/>
          </p:cNvCxnSpPr>
          <p:nvPr/>
        </p:nvCxnSpPr>
        <p:spPr>
          <a:xfrm flipV="1">
            <a:off x="2590800" y="3770957"/>
            <a:ext cx="1313106" cy="123161"/>
          </a:xfrm>
          <a:prstGeom prst="straightConnector1">
            <a:avLst/>
          </a:prstGeom>
          <a:ln>
            <a:solidFill>
              <a:srgbClr val="5A92D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9" idx="3"/>
          </p:cNvCxnSpPr>
          <p:nvPr/>
        </p:nvCxnSpPr>
        <p:spPr>
          <a:xfrm>
            <a:off x="2590799" y="3123067"/>
            <a:ext cx="1320921" cy="446958"/>
          </a:xfrm>
          <a:prstGeom prst="straightConnector1">
            <a:avLst/>
          </a:prstGeom>
          <a:ln>
            <a:solidFill>
              <a:srgbClr val="5A92D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46" idx="3"/>
            <a:endCxn id="11" idx="1"/>
          </p:cNvCxnSpPr>
          <p:nvPr/>
        </p:nvCxnSpPr>
        <p:spPr>
          <a:xfrm>
            <a:off x="5638797" y="3826233"/>
            <a:ext cx="1236104" cy="22187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3911720" y="5587585"/>
            <a:ext cx="1727080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NSSF</a:t>
            </a:r>
          </a:p>
          <a:p>
            <a:pPr algn="ctr"/>
            <a:r>
              <a:rPr lang="en-US" sz="1200" i="1" dirty="0"/>
              <a:t>(sector formal)</a:t>
            </a:r>
          </a:p>
          <a:p>
            <a:pPr algn="ctr"/>
            <a:r>
              <a:rPr lang="en-US" sz="1200" i="1" dirty="0"/>
              <a:t>1.25%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998414" y="5157391"/>
            <a:ext cx="1592386" cy="646331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Empregadores</a:t>
            </a:r>
            <a:endParaRPr lang="en-US" dirty="0"/>
          </a:p>
        </p:txBody>
      </p:sp>
      <p:cxnSp>
        <p:nvCxnSpPr>
          <p:cNvPr id="90" name="Straight Arrow Connector 89"/>
          <p:cNvCxnSpPr>
            <a:stCxn id="23" idx="3"/>
          </p:cNvCxnSpPr>
          <p:nvPr/>
        </p:nvCxnSpPr>
        <p:spPr>
          <a:xfrm>
            <a:off x="2590800" y="4664255"/>
            <a:ext cx="1313106" cy="923330"/>
          </a:xfrm>
          <a:prstGeom prst="straightConnector1">
            <a:avLst/>
          </a:prstGeom>
          <a:ln>
            <a:solidFill>
              <a:srgbClr val="5A92D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89" idx="3"/>
            <a:endCxn id="79" idx="1"/>
          </p:cNvCxnSpPr>
          <p:nvPr/>
        </p:nvCxnSpPr>
        <p:spPr>
          <a:xfrm>
            <a:off x="2590800" y="5480557"/>
            <a:ext cx="1320920" cy="476360"/>
          </a:xfrm>
          <a:prstGeom prst="straightConnector1">
            <a:avLst/>
          </a:prstGeom>
          <a:ln>
            <a:solidFill>
              <a:srgbClr val="5A92D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79" idx="3"/>
          </p:cNvCxnSpPr>
          <p:nvPr/>
        </p:nvCxnSpPr>
        <p:spPr>
          <a:xfrm flipV="1">
            <a:off x="5638800" y="4135696"/>
            <a:ext cx="1524000" cy="1821221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09687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37950" name="think-cell Slide" r:id="rId5" imgW="360" imgH="360" progId="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399"/>
            <a:ext cx="6781800" cy="7417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2500" dirty="0"/>
              <a:t>Sistema actual em Moçambique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>
                <a:latin typeface="+mn-lt"/>
              </a:rPr>
              <a:pPr>
                <a:defRPr/>
              </a:pPr>
              <a:t>12</a:t>
            </a:fld>
            <a:endParaRPr lang="en-US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1794" y="1356997"/>
            <a:ext cx="5447155" cy="48320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PT" sz="1400" b="1" dirty="0"/>
              <a:t>Arrecadação de receitas:</a:t>
            </a:r>
            <a:endParaRPr lang="pt-PT" sz="14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Despesa corrente per capita : USD 40 (NHA 2012)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Lacuna de financiamento do PESS: (OneHealth Costing): ap USD 500 milhões / ano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Dependência dos fundos externos (58% da despesa corrente financiada por fundos externos)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Pagamentos </a:t>
            </a:r>
            <a:r>
              <a:rPr lang="pt-PT" sz="1400" dirty="0" err="1">
                <a:ea typeface="Arial Unicode MS" panose="020B0604020202020204" pitchFamily="34" charset="-128"/>
                <a:cs typeface="Arial Unicode MS" panose="020B0604020202020204" pitchFamily="34" charset="-128"/>
              </a:rPr>
              <a:t>directos</a:t>
            </a:r>
            <a:r>
              <a:rPr lang="pt-PT" sz="1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das famílias (6%) e sistema de pré-pago (10%) reduzidos</a:t>
            </a:r>
          </a:p>
          <a:p>
            <a:endParaRPr lang="pt-PT" sz="1400" b="1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pt-PT" sz="1400" b="1" dirty="0"/>
              <a:t>Partilha de recursos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Risco partilhado através do pagamento de impostos, e AMM dos trabalhadores do sector formal público</a:t>
            </a:r>
          </a:p>
          <a:p>
            <a:endParaRPr lang="pt-PT" sz="1400" i="1" dirty="0">
              <a:solidFill>
                <a:schemeClr val="tx1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pt-PT" sz="1400" b="1" dirty="0">
                <a:solidFill>
                  <a:schemeClr val="tx1"/>
                </a:solidFill>
              </a:rPr>
              <a:t>Aquisição de serviços de saúde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400" dirty="0">
                <a:solidFill>
                  <a:schemeClr val="tx1"/>
                </a:solidFill>
              </a:rPr>
              <a:t>Serviços não são pagos em função da produção mas sim do custo histórico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400" dirty="0">
                <a:ea typeface="MS PGothic" panose="020B0600070205080204" pitchFamily="34" charset="-128"/>
              </a:rPr>
              <a:t>Não existe uma formula de alocação institucionalizada dentro do sector da Saúde</a:t>
            </a:r>
          </a:p>
          <a:p>
            <a:endParaRPr lang="pt-PT" sz="1400" dirty="0">
              <a:ea typeface="MS PGothic" panose="020B0600070205080204" pitchFamily="34" charset="-128"/>
            </a:endParaRPr>
          </a:p>
          <a:p>
            <a:r>
              <a:rPr lang="pt-PT" sz="1400" b="1" dirty="0">
                <a:solidFill>
                  <a:schemeClr val="tx1"/>
                </a:solidFill>
              </a:rPr>
              <a:t>Serviços de Saúde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400" dirty="0">
                <a:ea typeface="MS PGothic" panose="020B0600070205080204" pitchFamily="34" charset="-128"/>
              </a:rPr>
              <a:t>São pagos todos os serviços disponíveis</a:t>
            </a:r>
          </a:p>
          <a:p>
            <a:endParaRPr lang="pt-PT" sz="1400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6364172" y="1248311"/>
            <a:ext cx="2805848" cy="1805123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2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Lacuna de financiamento do PESS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2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Incerteza do financiamento dos doadores</a:t>
            </a:r>
          </a:p>
          <a:p>
            <a:endParaRPr lang="pt-PT" sz="1200" b="1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6343729" y="2800845"/>
            <a:ext cx="2800272" cy="1927319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200" b="1" dirty="0">
                <a:ea typeface="MS PGothic" panose="020B0600070205080204" pitchFamily="34" charset="-128"/>
              </a:rPr>
              <a:t>Muitas entidades compradoras (complexidade)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200" b="1" dirty="0">
                <a:ea typeface="MS PGothic" panose="020B0600070205080204" pitchFamily="34" charset="-128"/>
              </a:rPr>
              <a:t>Alocação de recursos baseada no histórico e não na produção</a:t>
            </a:r>
          </a:p>
        </p:txBody>
      </p:sp>
      <p:sp>
        <p:nvSpPr>
          <p:cNvPr id="35" name="Oval 34"/>
          <p:cNvSpPr/>
          <p:nvPr/>
        </p:nvSpPr>
        <p:spPr>
          <a:xfrm>
            <a:off x="6318935" y="4605968"/>
            <a:ext cx="2767451" cy="1805123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200" b="1" dirty="0">
                <a:ea typeface="MS PGothic" panose="020B0600070205080204" pitchFamily="34" charset="-128"/>
              </a:rPr>
              <a:t>Fraca qualidade dos serviços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200" b="1" dirty="0">
                <a:ea typeface="MS PGothic" panose="020B0600070205080204" pitchFamily="34" charset="-128"/>
              </a:rPr>
              <a:t>Não há “priorização” de gastos nos serviços essenciais através dum pacote mínimo</a:t>
            </a:r>
          </a:p>
        </p:txBody>
      </p:sp>
    </p:spTree>
    <p:extLst>
      <p:ext uri="{BB962C8B-B14F-4D97-AF65-F5344CB8AC3E}">
        <p14:creationId xmlns="" xmlns:p14="http://schemas.microsoft.com/office/powerpoint/2010/main" val="2798590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4" grpId="0" animBg="1"/>
      <p:bldP spid="3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95250"/>
            <a:ext cx="7239000" cy="1200150"/>
          </a:xfrm>
        </p:spPr>
        <p:txBody>
          <a:bodyPr/>
          <a:lstStyle/>
          <a:p>
            <a:pPr algn="ctr"/>
            <a:r>
              <a:rPr lang="pt-PT" sz="2500" dirty="0"/>
              <a:t>Desempenho Geral do Sistema</a:t>
            </a:r>
            <a:endParaRPr lang="en-US" sz="2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6858000" cy="3886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154811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7290950" cy="864096"/>
          </a:xfrm>
        </p:spPr>
        <p:txBody>
          <a:bodyPr/>
          <a:lstStyle/>
          <a:p>
            <a:pPr>
              <a:defRPr/>
            </a:pPr>
            <a:r>
              <a:rPr lang="en-US" sz="2500" dirty="0"/>
              <a:t>MACRO-ECONOMIA – PONTO DE </a:t>
            </a:r>
            <a:r>
              <a:rPr lang="en-US" sz="2500" dirty="0" smtClean="0"/>
              <a:t>SITUAÇÃO</a:t>
            </a:r>
            <a:endParaRPr lang="en-US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24744"/>
            <a:ext cx="8020050" cy="5256584"/>
          </a:xfrm>
        </p:spPr>
        <p:txBody>
          <a:bodyPr/>
          <a:lstStyle/>
          <a:p>
            <a:pPr marL="342900" indent="-342900">
              <a:defRPr/>
            </a:pPr>
            <a:r>
              <a:rPr lang="pt-BR" sz="2400" b="1" dirty="0"/>
              <a:t>Contexto nacional - Dificuldades</a:t>
            </a:r>
          </a:p>
          <a:p>
            <a:pPr lvl="1">
              <a:defRPr/>
            </a:pPr>
            <a:r>
              <a:rPr lang="pt-BR" sz="2200" dirty="0"/>
              <a:t>Desaceleração da economia de 7% para 4.5%; </a:t>
            </a:r>
          </a:p>
          <a:p>
            <a:pPr lvl="1">
              <a:defRPr/>
            </a:pPr>
            <a:r>
              <a:rPr lang="pt-BR" sz="2200" dirty="0"/>
              <a:t>redução do rácio fiscal de 25.9% para 24.1% em % do PIB;</a:t>
            </a:r>
          </a:p>
          <a:p>
            <a:pPr lvl="1">
              <a:defRPr/>
            </a:pPr>
            <a:r>
              <a:rPr lang="pt-BR" sz="2200" dirty="0"/>
              <a:t>Suspensão do Apoio Geral ao Orçamento no valor de 10,9 mil milhões de MT; </a:t>
            </a:r>
          </a:p>
          <a:p>
            <a:pPr lvl="1">
              <a:defRPr/>
            </a:pPr>
            <a:r>
              <a:rPr lang="pt-BR" sz="2200" dirty="0"/>
              <a:t>Agravamento do Défice de Transacções Correntes de 33% para 35% do PIB </a:t>
            </a:r>
          </a:p>
          <a:p>
            <a:pPr lvl="1">
              <a:defRPr/>
            </a:pPr>
            <a:r>
              <a:rPr lang="pt-BR" sz="2200" dirty="0"/>
              <a:t>Agravamento da inflação média anual de 5.6% para 16.7% </a:t>
            </a:r>
          </a:p>
          <a:p>
            <a:pPr lvl="1">
              <a:defRPr/>
            </a:pPr>
            <a:r>
              <a:rPr lang="pt-BR" sz="2200" dirty="0"/>
              <a:t>Redução das Reservas Internacionais Liquidas (4,3 meses de cobertura para 3,0);</a:t>
            </a:r>
          </a:p>
          <a:p>
            <a:pPr marL="457200" lvl="1" indent="0">
              <a:buNone/>
              <a:defRPr/>
            </a:pPr>
            <a:endParaRPr lang="pt-BR" sz="1400" dirty="0"/>
          </a:p>
          <a:p>
            <a:pPr marL="457200" lvl="1" indent="0">
              <a:buNone/>
              <a:defRPr/>
            </a:pPr>
            <a:r>
              <a:rPr lang="pt-BR" sz="1400" dirty="0"/>
              <a:t>Fonte: Proposta de Revisao do Orcamento do Estado para 2016, de 08 de Julho </a:t>
            </a:r>
          </a:p>
          <a:p>
            <a:pPr lvl="1">
              <a:defRPr/>
            </a:pPr>
            <a:endParaRPr lang="pt-BR" sz="2200" dirty="0"/>
          </a:p>
        </p:txBody>
      </p:sp>
      <p:sp>
        <p:nvSpPr>
          <p:cNvPr id="17412" name="Date Placeholder 3"/>
          <p:cNvSpPr txBox="1">
            <a:spLocks/>
          </p:cNvSpPr>
          <p:nvPr/>
        </p:nvSpPr>
        <p:spPr bwMode="auto">
          <a:xfrm>
            <a:off x="685800" y="6562725"/>
            <a:ext cx="1570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100" dirty="0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924675" y="6613525"/>
            <a:ext cx="2133600" cy="244475"/>
          </a:xfrm>
          <a:noFill/>
        </p:spPr>
        <p:txBody>
          <a:bodyPr/>
          <a:lstStyle/>
          <a:p>
            <a:fld id="{53DCA0C7-BEBF-4177-8858-DF5B5A20492A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14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09110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188640"/>
            <a:ext cx="7290950" cy="792088"/>
          </a:xfrm>
        </p:spPr>
        <p:txBody>
          <a:bodyPr/>
          <a:lstStyle/>
          <a:p>
            <a:pPr>
              <a:defRPr/>
            </a:pPr>
            <a:r>
              <a:rPr lang="en-US" sz="2500" dirty="0"/>
              <a:t>MACRO-ECONOMIA – </a:t>
            </a:r>
            <a:r>
              <a:rPr lang="en-US" sz="2500" dirty="0" smtClean="0"/>
              <a:t>PONTO </a:t>
            </a:r>
            <a:r>
              <a:rPr lang="en-US" sz="2500" dirty="0"/>
              <a:t>DE </a:t>
            </a:r>
            <a:r>
              <a:rPr lang="en-US" sz="2500" dirty="0" smtClean="0"/>
              <a:t>SITUAÇÃO</a:t>
            </a:r>
            <a:endParaRPr lang="en-US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96752"/>
            <a:ext cx="8020050" cy="5184576"/>
          </a:xfrm>
        </p:spPr>
        <p:txBody>
          <a:bodyPr/>
          <a:lstStyle/>
          <a:p>
            <a:pPr lvl="1">
              <a:defRPr/>
            </a:pPr>
            <a:r>
              <a:rPr lang="pt-BR" dirty="0"/>
              <a:t>Incremento do serviço da dívida pública e transferências para o exterior resultante do impacto da taxa de câmbio e da concentração do período de vencimento dos créditos;</a:t>
            </a:r>
          </a:p>
          <a:p>
            <a:pPr lvl="1">
              <a:defRPr/>
            </a:pPr>
            <a:r>
              <a:rPr lang="pt-BR" dirty="0"/>
              <a:t>Agravamento do Défice Fiscal de 10.2% para 11.3% em % do PIB; </a:t>
            </a:r>
          </a:p>
          <a:p>
            <a:pPr lvl="1">
              <a:defRPr/>
            </a:pPr>
            <a:r>
              <a:rPr lang="pt-BR" dirty="0"/>
              <a:t>Recurso ao Financiamento Interno para cobrir o Défice Orçamental no valor de 21,7 mil milhões de MT, ou seja mas 14,2 mil milhões em relação ao previsto na Lei Orçamental (7,6 mil milhões de MT). </a:t>
            </a:r>
          </a:p>
          <a:p>
            <a:pPr lvl="1">
              <a:defRPr/>
            </a:pPr>
            <a:endParaRPr lang="pt-BR" sz="1400" dirty="0"/>
          </a:p>
          <a:p>
            <a:pPr>
              <a:defRPr/>
            </a:pPr>
            <a:r>
              <a:rPr lang="pt-BR" sz="1400" dirty="0"/>
              <a:t>Fonte: Proposta de Revisao do Orcamento do Estado para 2016, de 08 de Julho </a:t>
            </a:r>
          </a:p>
          <a:p>
            <a:pPr lvl="1">
              <a:defRPr/>
            </a:pPr>
            <a:endParaRPr lang="pt-BR" dirty="0"/>
          </a:p>
        </p:txBody>
      </p:sp>
      <p:sp>
        <p:nvSpPr>
          <p:cNvPr id="17412" name="Date Placeholder 3"/>
          <p:cNvSpPr txBox="1">
            <a:spLocks/>
          </p:cNvSpPr>
          <p:nvPr/>
        </p:nvSpPr>
        <p:spPr bwMode="auto">
          <a:xfrm>
            <a:off x="685800" y="6562725"/>
            <a:ext cx="1570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100" dirty="0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924675" y="6613525"/>
            <a:ext cx="2133600" cy="244475"/>
          </a:xfrm>
          <a:noFill/>
        </p:spPr>
        <p:txBody>
          <a:bodyPr/>
          <a:lstStyle/>
          <a:p>
            <a:fld id="{53DCA0C7-BEBF-4177-8858-DF5B5A20492A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15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13464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95250"/>
            <a:ext cx="7223720" cy="809625"/>
          </a:xfrm>
        </p:spPr>
        <p:txBody>
          <a:bodyPr/>
          <a:lstStyle/>
          <a:p>
            <a:pPr algn="ctr"/>
            <a:r>
              <a:rPr lang="pt-PT" sz="2500" dirty="0"/>
              <a:t>Impacto no Sector da Saúde</a:t>
            </a:r>
            <a:endParaRPr lang="en-US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24744"/>
            <a:ext cx="8229600" cy="5256584"/>
          </a:xfrm>
        </p:spPr>
        <p:txBody>
          <a:bodyPr/>
          <a:lstStyle/>
          <a:p>
            <a:r>
              <a:rPr lang="pt-BR" dirty="0"/>
              <a:t>Aumento nominal do orçamento global da saúde de 21.607,9 Milhões de Meticais para 23.89,3 Milhões de Meticais, mas verifica-se </a:t>
            </a:r>
            <a:r>
              <a:rPr lang="pt-BR" b="1" dirty="0"/>
              <a:t>redução da dotação orcamenta</a:t>
            </a:r>
            <a:r>
              <a:rPr lang="pt-BR" dirty="0"/>
              <a:t>l para:</a:t>
            </a:r>
          </a:p>
          <a:p>
            <a:pPr lvl="1"/>
            <a:r>
              <a:rPr lang="pt-BR" sz="2200" dirty="0"/>
              <a:t>Aquisição de </a:t>
            </a:r>
            <a:r>
              <a:rPr lang="pt-BR" sz="2200" b="1" dirty="0"/>
              <a:t>bens e serviços </a:t>
            </a:r>
            <a:r>
              <a:rPr lang="pt-BR" sz="2200" dirty="0"/>
              <a:t>de 5.031.413,49 mil Meticais para 4.428.415,10 mil Meticais (</a:t>
            </a:r>
            <a:r>
              <a:rPr lang="pt-BR" sz="2200" i="1" dirty="0"/>
              <a:t>redução de 602.998,39 mil Meticais</a:t>
            </a:r>
            <a:r>
              <a:rPr lang="pt-BR" sz="2200" dirty="0"/>
              <a:t>)</a:t>
            </a:r>
          </a:p>
          <a:p>
            <a:pPr lvl="1"/>
            <a:r>
              <a:rPr lang="en-US" sz="2200" b="1" dirty="0" err="1"/>
              <a:t>Despesas</a:t>
            </a:r>
            <a:r>
              <a:rPr lang="en-US" sz="2200" b="1" dirty="0"/>
              <a:t> com </a:t>
            </a:r>
            <a:r>
              <a:rPr lang="en-US" sz="2200" b="1" dirty="0" err="1"/>
              <a:t>Pessoal</a:t>
            </a:r>
            <a:r>
              <a:rPr lang="en-US" sz="2200" b="1" dirty="0"/>
              <a:t> </a:t>
            </a:r>
            <a:r>
              <a:rPr lang="pt-BR" sz="2200" b="1" dirty="0"/>
              <a:t> </a:t>
            </a:r>
            <a:r>
              <a:rPr lang="pt-BR" sz="2200" dirty="0"/>
              <a:t>de 447.476,92 mil Meticais para 443.162,01 mil Meticais (</a:t>
            </a:r>
            <a:r>
              <a:rPr lang="pt-BR" sz="2200" i="1" dirty="0"/>
              <a:t>redução de 4.314,91 mil Meticais</a:t>
            </a:r>
            <a:r>
              <a:rPr lang="pt-BR" sz="2200" dirty="0"/>
              <a:t>)</a:t>
            </a:r>
            <a:endParaRPr lang="en-US" sz="2200" dirty="0"/>
          </a:p>
          <a:p>
            <a:pPr lvl="1"/>
            <a:r>
              <a:rPr lang="pt-BR" sz="2200" dirty="0"/>
              <a:t>A actualizacao do PIB para 2016 por ramos de actividade, indica que para o Sector da Saude e Accao Social baixou de dos 7.5% inicialmente projectados para 5.5% </a:t>
            </a:r>
            <a:r>
              <a:rPr lang="pt-BR" sz="1400" dirty="0"/>
              <a:t>(fonte: Fundamentacao do OE 2016, quadro 2, pag. 10)</a:t>
            </a:r>
            <a:endParaRPr lang="pt-BR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81731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447800"/>
            <a:ext cx="7162800" cy="4038600"/>
          </a:xfrm>
        </p:spPr>
        <p:txBody>
          <a:bodyPr/>
          <a:lstStyle/>
          <a:p>
            <a:pPr algn="ctr"/>
            <a:r>
              <a:rPr lang="en-US" dirty="0" err="1" smtClean="0"/>
              <a:t>Muito</a:t>
            </a:r>
            <a:r>
              <a:rPr lang="en-US" dirty="0" smtClean="0"/>
              <a:t> Obrigado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6581367-5A07-45C7-9435-A904D42CCC1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929998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21047&quot;&gt;&lt;version val=&quot;23254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 &lt;/m_chGroupingSymbol17909&gt;&lt;m_strSuffix17909&gt;%&lt;/m_strSuffix17909&gt;&lt;/m_precDefaultPercent&gt;&lt;m_precDefaultDate&gt;&lt;m_bNumberIsYear val=&quot;0&quot;/&gt;&lt;m_strFormatTime&gt;%#m/%#d/%Y&lt;/m_strFormatTime&gt;&lt;/m_precDefaultDate&gt;&lt;m_precDefaultYear/&gt;&lt;m_precDefaultQuarter/&gt;&lt;m_precDefaultMonth/&gt;&lt;m_precDefaultWeek/&gt;&lt;m_precDefaultDay/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MISAU_Theme_09_Abirl_2014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MISAU_Theme_09_Abirl_2014</Template>
  <TotalTime>8869</TotalTime>
  <Words>1499</Words>
  <Application>Microsoft Office PowerPoint</Application>
  <PresentationFormat>On-screen Show (4:3)</PresentationFormat>
  <Paragraphs>264</Paragraphs>
  <Slides>17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MISAU_Theme_09_Abirl_2014</vt:lpstr>
      <vt:lpstr>think-cell Slide</vt:lpstr>
      <vt:lpstr>CONCEITOS CHAVES FINANCIAMENTO DO SECTOR SAÚDE  GTF, 15 de Setembro de 2016</vt:lpstr>
      <vt:lpstr>Conteúdos</vt:lpstr>
      <vt:lpstr>Visão de um Sistema de Saúde</vt:lpstr>
      <vt:lpstr>O Conceito de Cobertura Universal em Saúde</vt:lpstr>
      <vt:lpstr>Princípios do Financiamento em Saúde</vt:lpstr>
      <vt:lpstr>Funções do financiamento</vt:lpstr>
      <vt:lpstr>Modelos a Considerar</vt:lpstr>
      <vt:lpstr>Exemplo de Outros Países</vt:lpstr>
      <vt:lpstr>Tailândia</vt:lpstr>
      <vt:lpstr>Ruanda</vt:lpstr>
      <vt:lpstr>Camboja</vt:lpstr>
      <vt:lpstr>Sistema actual em Moçambique</vt:lpstr>
      <vt:lpstr>Desempenho Geral do Sistema</vt:lpstr>
      <vt:lpstr>MACRO-ECONOMIA – PONTO DE SITUAÇÃO</vt:lpstr>
      <vt:lpstr>MACRO-ECONOMIA – PONTO DE SITUAÇÃO</vt:lpstr>
      <vt:lpstr>Impacto no Sector da Saúde</vt:lpstr>
      <vt:lpstr>Muito Obrigado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calu</dc:creator>
  <cp:lastModifiedBy>calu</cp:lastModifiedBy>
  <cp:revision>374</cp:revision>
  <dcterms:created xsi:type="dcterms:W3CDTF">2014-04-08T16:51:05Z</dcterms:created>
  <dcterms:modified xsi:type="dcterms:W3CDTF">2016-09-14T22:17:44Z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TC102862151033</vt:lpwstr>
  </property>
  <property fmtid="{D5CDD505-2E9C-101B-9397-08002B2CF9AE}" pid="3" name="TitusGUID">
    <vt:lpwstr>0219745b-cab4-434a-bf93-a0f790b76cfb</vt:lpwstr>
  </property>
  <property fmtid="{D5CDD505-2E9C-101B-9397-08002B2CF9AE}" pid="4" name="DeloitteCountry">
    <vt:lpwstr>SouthAfrica</vt:lpwstr>
  </property>
  <property fmtid="{D5CDD505-2E9C-101B-9397-08002B2CF9AE}" pid="5" name="DeloitteCompany">
    <vt:lpwstr>DeloitteZA</vt:lpwstr>
  </property>
  <property fmtid="{D5CDD505-2E9C-101B-9397-08002B2CF9AE}" pid="6" name="DeloitteDivision">
    <vt:lpwstr>None</vt:lpwstr>
  </property>
  <property fmtid="{D5CDD505-2E9C-101B-9397-08002B2CF9AE}" pid="7" name="DeloitteBusinessUnit">
    <vt:lpwstr>None</vt:lpwstr>
  </property>
  <property fmtid="{D5CDD505-2E9C-101B-9397-08002B2CF9AE}" pid="8" name="DeloitteServiceLine">
    <vt:lpwstr>None</vt:lpwstr>
  </property>
  <property fmtid="{D5CDD505-2E9C-101B-9397-08002B2CF9AE}" pid="9" name="DeloitteSecurityClassification">
    <vt:lpwstr>Internal</vt:lpwstr>
  </property>
  <property fmtid="{D5CDD505-2E9C-101B-9397-08002B2CF9AE}" pid="10" name="DeloitteSensitivity">
    <vt:lpwstr>FirmPersonalAndConfidential</vt:lpwstr>
  </property>
</Properties>
</file>