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2" r:id="rId4"/>
    <p:sldId id="267" r:id="rId5"/>
    <p:sldId id="263" r:id="rId6"/>
    <p:sldId id="259" r:id="rId7"/>
    <p:sldId id="271" r:id="rId8"/>
    <p:sldId id="264" r:id="rId9"/>
    <p:sldId id="265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1F6F9-8152-4C86-A434-ACCBF636B4F1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F8D067-ABF4-44C2-9C6E-6FEE67233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5333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F8D067-ABF4-44C2-9C6E-6FEE67233D5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642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823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917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0428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930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74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5026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795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132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824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447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028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E0A16-8E3D-4352-A595-8EE9995E5D8A}" type="datetimeFigureOut">
              <a:rPr lang="fr-FR" smtClean="0"/>
              <a:t>02/02/2015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B84EB-5C79-4A95-87CD-51F737B207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209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uesquare.org/" TargetMode="External"/><Relationship Id="rId2" Type="http://schemas.openxmlformats.org/officeDocument/2006/relationships/hyperlink" Target="http://www.beninfbr.org/articles/item/10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opsproject.org/sites/default/files/resources/French%20Version%20PSA%2004_29_14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-wds.worldbank.org/external/default/WDSContentServer/WDSP/IB/2012/07/25/000020953_20120725161335/Rendered/PDF/7145200tude0su0ant00au0Burkina0Faso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do DPs see the role of the private sector in HF in West Africa?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499992" y="5013176"/>
            <a:ext cx="3888432" cy="625624"/>
          </a:xfrm>
        </p:spPr>
        <p:txBody>
          <a:bodyPr>
            <a:normAutofit/>
          </a:bodyPr>
          <a:lstStyle/>
          <a:p>
            <a:r>
              <a:rPr lang="en-GB" dirty="0"/>
              <a:t>Alexis Bigeard (WHO)</a:t>
            </a:r>
            <a:endParaRPr lang="fr-FR" dirty="0"/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115616" y="404664"/>
            <a:ext cx="6840760" cy="913656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P4H Network Extended Technical Coordination Group Meeting (ETCG)</a:t>
            </a:r>
            <a:endParaRPr lang="fr-FR" dirty="0"/>
          </a:p>
          <a:p>
            <a:r>
              <a:rPr lang="en-US" b="1" dirty="0"/>
              <a:t> </a:t>
            </a:r>
            <a:endParaRPr lang="fr-FR" dirty="0"/>
          </a:p>
          <a:p>
            <a:r>
              <a:rPr lang="en-US" b="1" i="1" dirty="0"/>
              <a:t>2-3 February 2015 in </a:t>
            </a:r>
            <a:r>
              <a:rPr lang="en-US" b="1" i="1" dirty="0" smtClean="0"/>
              <a:t>Bangkok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99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« P4H » in Benin, Burkina &amp; Mali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3581977"/>
              </p:ext>
            </p:extLst>
          </p:nvPr>
        </p:nvGraphicFramePr>
        <p:xfrm>
          <a:off x="323528" y="1556792"/>
          <a:ext cx="8424936" cy="4947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251"/>
                <a:gridCol w="1657365"/>
                <a:gridCol w="1381137"/>
                <a:gridCol w="1795478"/>
                <a:gridCol w="2071705"/>
              </a:tblGrid>
              <a:tr h="40136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smtClean="0"/>
                        <a:t>Benin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smtClean="0"/>
                        <a:t>Burkina</a:t>
                      </a:r>
                      <a:endParaRPr lang="fr-FR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200" dirty="0" smtClean="0"/>
                        <a:t>Mali</a:t>
                      </a:r>
                      <a:endParaRPr lang="fr-FR" sz="2200" dirty="0"/>
                    </a:p>
                  </a:txBody>
                  <a:tcPr/>
                </a:tc>
              </a:tr>
              <a:tr h="769274">
                <a:tc rowSpan="3">
                  <a:txBody>
                    <a:bodyPr/>
                    <a:lstStyle/>
                    <a:p>
                      <a:r>
                        <a:rPr lang="fr-FR" sz="2000" baseline="0" dirty="0" smtClean="0"/>
                        <a:t>Main participants</a:t>
                      </a:r>
                      <a:endParaRPr lang="fr-FR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aseline="0" dirty="0" err="1" smtClean="0"/>
                        <a:t>Multilateral</a:t>
                      </a:r>
                      <a:endParaRPr lang="fr-FR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WB, WHO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EU, WHO, Unicef, ECHO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WHO</a:t>
                      </a:r>
                      <a:endParaRPr lang="fr-FR" sz="2000" dirty="0"/>
                    </a:p>
                  </a:txBody>
                  <a:tcPr/>
                </a:tc>
              </a:tr>
              <a:tr h="773582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aseline="0" dirty="0" err="1" smtClean="0"/>
                        <a:t>Bilateral</a:t>
                      </a:r>
                      <a:endParaRPr lang="fr-FR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USAID, BTC,</a:t>
                      </a:r>
                      <a:r>
                        <a:rPr lang="fr-FR" sz="2000" baseline="0" dirty="0" smtClean="0"/>
                        <a:t> SDC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AFD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AFD, Canadian </a:t>
                      </a:r>
                      <a:r>
                        <a:rPr lang="fr-FR" sz="2000" dirty="0" err="1" smtClean="0"/>
                        <a:t>cooperation</a:t>
                      </a:r>
                      <a:endParaRPr lang="fr-FR" sz="2000" dirty="0"/>
                    </a:p>
                  </a:txBody>
                  <a:tcPr/>
                </a:tc>
              </a:tr>
              <a:tr h="867877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aseline="0" dirty="0" err="1" smtClean="0"/>
                        <a:t>Others</a:t>
                      </a:r>
                      <a:endParaRPr lang="fr-FR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INGOs</a:t>
                      </a:r>
                      <a:r>
                        <a:rPr lang="fr-FR" sz="2000" dirty="0" smtClean="0"/>
                        <a:t> (SCI, </a:t>
                      </a:r>
                      <a:r>
                        <a:rPr lang="fr-FR" sz="2000" dirty="0" err="1" smtClean="0"/>
                        <a:t>TdH</a:t>
                      </a:r>
                      <a:r>
                        <a:rPr lang="fr-FR" sz="2000" dirty="0" smtClean="0"/>
                        <a:t>, Help,</a:t>
                      </a:r>
                      <a:r>
                        <a:rPr lang="fr-FR" sz="2000" baseline="0" dirty="0" smtClean="0"/>
                        <a:t> ACF)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SCI</a:t>
                      </a:r>
                      <a:endParaRPr lang="fr-FR" sz="2000" dirty="0"/>
                    </a:p>
                  </a:txBody>
                  <a:tcPr/>
                </a:tc>
              </a:tr>
              <a:tr h="870491">
                <a:tc rowSpan="2">
                  <a:txBody>
                    <a:bodyPr/>
                    <a:lstStyle/>
                    <a:p>
                      <a:r>
                        <a:rPr lang="fr-FR" sz="2000" baseline="0" dirty="0" err="1" smtClean="0"/>
                        <a:t>Other</a:t>
                      </a:r>
                      <a:r>
                        <a:rPr lang="fr-FR" sz="2000" baseline="0" dirty="0" smtClean="0"/>
                        <a:t> participants</a:t>
                      </a:r>
                      <a:endParaRPr lang="fr-FR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aseline="0" dirty="0" err="1" smtClean="0"/>
                        <a:t>Less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baseline="0" dirty="0" err="1" smtClean="0"/>
                        <a:t>involved</a:t>
                      </a:r>
                      <a:endParaRPr lang="fr-FR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AFD, EU, Unicef, UNDP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AfDB</a:t>
                      </a:r>
                      <a:r>
                        <a:rPr lang="fr-FR" sz="2000" dirty="0" smtClean="0"/>
                        <a:t>, WB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Netherland</a:t>
                      </a:r>
                      <a:r>
                        <a:rPr lang="fr-FR" sz="2000" dirty="0" smtClean="0"/>
                        <a:t>, UNDP, USAID, </a:t>
                      </a:r>
                      <a:r>
                        <a:rPr lang="fr-FR" sz="2000" dirty="0" smtClean="0"/>
                        <a:t>UNFPA, Unicef</a:t>
                      </a:r>
                      <a:endParaRPr lang="fr-FR" sz="2000" dirty="0"/>
                    </a:p>
                  </a:txBody>
                  <a:tcPr/>
                </a:tc>
              </a:tr>
              <a:tr h="1103741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aseline="0" dirty="0" err="1" smtClean="0"/>
                        <a:t>Potential</a:t>
                      </a:r>
                      <a:endParaRPr lang="fr-FR" sz="20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FNUAP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smtClean="0"/>
                        <a:t>USAID,</a:t>
                      </a:r>
                      <a:r>
                        <a:rPr lang="fr-FR" sz="2000" baseline="0" dirty="0" smtClean="0"/>
                        <a:t> </a:t>
                      </a:r>
                      <a:r>
                        <a:rPr lang="fr-FR" sz="2000" baseline="0" dirty="0" err="1" smtClean="0"/>
                        <a:t>MdM</a:t>
                      </a:r>
                      <a:r>
                        <a:rPr lang="fr-FR" sz="2000" baseline="0" dirty="0" smtClean="0"/>
                        <a:t>,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 smtClean="0"/>
                        <a:t>AfDB</a:t>
                      </a:r>
                      <a:r>
                        <a:rPr lang="fr-FR" sz="2000" dirty="0" smtClean="0"/>
                        <a:t>,  WB, </a:t>
                      </a:r>
                      <a:r>
                        <a:rPr lang="fr-FR" sz="2000" dirty="0" err="1" smtClean="0"/>
                        <a:t>MdM</a:t>
                      </a:r>
                      <a:r>
                        <a:rPr lang="fr-FR" sz="2000" dirty="0" smtClean="0"/>
                        <a:t>,</a:t>
                      </a:r>
                      <a:r>
                        <a:rPr lang="fr-FR" sz="2000" baseline="0" dirty="0" smtClean="0"/>
                        <a:t> World Vision, AECID (Spain)</a:t>
                      </a:r>
                      <a:endParaRPr lang="fr-FR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85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 err="1" smtClean="0"/>
              <a:t>Existing</a:t>
            </a:r>
            <a:r>
              <a:rPr lang="fr-FR" sz="3200" dirty="0" smtClean="0"/>
              <a:t> collaborations </a:t>
            </a:r>
            <a:r>
              <a:rPr lang="fr-FR" sz="3200" dirty="0" err="1" smtClean="0"/>
              <a:t>between</a:t>
            </a:r>
            <a:r>
              <a:rPr lang="fr-FR" sz="3200" dirty="0" smtClean="0"/>
              <a:t> </a:t>
            </a:r>
            <a:r>
              <a:rPr lang="fr-FR" sz="3200" dirty="0" err="1" smtClean="0"/>
              <a:t>DPs</a:t>
            </a:r>
            <a:r>
              <a:rPr lang="fr-FR" sz="3200" dirty="0" smtClean="0"/>
              <a:t> &amp; the </a:t>
            </a:r>
            <a:r>
              <a:rPr lang="fr-FR" sz="3200" dirty="0" err="1" smtClean="0"/>
              <a:t>private</a:t>
            </a:r>
            <a:r>
              <a:rPr lang="fr-FR" sz="3200" dirty="0" smtClean="0"/>
              <a:t> </a:t>
            </a:r>
            <a:r>
              <a:rPr lang="fr-FR" sz="3200" dirty="0" err="1" smtClean="0"/>
              <a:t>sector</a:t>
            </a:r>
            <a:r>
              <a:rPr lang="fr-FR" sz="3200" dirty="0" smtClean="0"/>
              <a:t> (in SHP &amp; HF </a:t>
            </a:r>
            <a:r>
              <a:rPr lang="fr-FR" sz="3200" dirty="0" err="1" smtClean="0"/>
              <a:t>fields</a:t>
            </a:r>
            <a:r>
              <a:rPr lang="fr-FR" sz="3200" dirty="0" smtClean="0"/>
              <a:t>) </a:t>
            </a:r>
            <a:r>
              <a:rPr lang="fr-FR" sz="3200" b="1" dirty="0" smtClean="0"/>
              <a:t>in Benin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50405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r-FR" b="1" dirty="0" smtClean="0"/>
              <a:t>USAID</a:t>
            </a:r>
            <a:r>
              <a:rPr lang="fr-FR" dirty="0" smtClean="0"/>
              <a:t>: LMG (Leadership, Management &amp; </a:t>
            </a:r>
            <a:r>
              <a:rPr lang="fr-FR" dirty="0" err="1" smtClean="0"/>
              <a:t>Governance</a:t>
            </a:r>
            <a:r>
              <a:rPr lang="fr-FR" dirty="0" smtClean="0"/>
              <a:t>) Project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err="1" smtClean="0"/>
              <a:t>Includes</a:t>
            </a:r>
            <a:r>
              <a:rPr lang="fr-FR" dirty="0" smtClean="0"/>
              <a:t> support </a:t>
            </a:r>
            <a:r>
              <a:rPr lang="fr-FR" dirty="0"/>
              <a:t>to the </a:t>
            </a:r>
            <a:r>
              <a:rPr lang="fr-FR" dirty="0" err="1"/>
              <a:t>private</a:t>
            </a:r>
            <a:r>
              <a:rPr lang="fr-FR" dirty="0"/>
              <a:t> </a:t>
            </a:r>
            <a:r>
              <a:rPr lang="fr-FR" dirty="0" err="1"/>
              <a:t>sector</a:t>
            </a:r>
            <a:r>
              <a:rPr lang="fr-FR" dirty="0"/>
              <a:t> &amp; </a:t>
            </a:r>
            <a:r>
              <a:rPr lang="fr-FR" dirty="0" smtClean="0"/>
              <a:t>the civil </a:t>
            </a:r>
            <a:r>
              <a:rPr lang="fr-FR" dirty="0"/>
              <a:t>society, as </a:t>
            </a:r>
            <a:r>
              <a:rPr lang="fr-FR" dirty="0" err="1"/>
              <a:t>well</a:t>
            </a:r>
            <a:r>
              <a:rPr lang="fr-FR" dirty="0"/>
              <a:t> as public-</a:t>
            </a:r>
            <a:r>
              <a:rPr lang="fr-FR" dirty="0" err="1"/>
              <a:t>private</a:t>
            </a:r>
            <a:r>
              <a:rPr lang="fr-FR" dirty="0"/>
              <a:t> </a:t>
            </a:r>
            <a:r>
              <a:rPr lang="fr-FR" dirty="0" err="1" smtClean="0"/>
              <a:t>partnership</a:t>
            </a:r>
            <a:r>
              <a:rPr lang="fr-FR" dirty="0" smtClean="0"/>
              <a:t> </a:t>
            </a:r>
            <a:r>
              <a:rPr lang="fr-FR" dirty="0" err="1" smtClean="0"/>
              <a:t>devlopment</a:t>
            </a:r>
            <a:r>
              <a:rPr lang="fr-FR" dirty="0" smtClean="0"/>
              <a:t> </a:t>
            </a:r>
            <a:r>
              <a:rPr lang="fr-FR" dirty="0" smtClean="0"/>
              <a:t>. Objective </a:t>
            </a:r>
            <a:r>
              <a:rPr lang="fr-FR" dirty="0" err="1" smtClean="0"/>
              <a:t>related</a:t>
            </a:r>
            <a:r>
              <a:rPr lang="fr-FR" dirty="0" smtClean="0"/>
              <a:t> to </a:t>
            </a:r>
            <a:r>
              <a:rPr lang="fr-FR" b="1" dirty="0" smtClean="0"/>
              <a:t>public </a:t>
            </a:r>
            <a:r>
              <a:rPr lang="fr-FR" b="1" dirty="0" err="1" smtClean="0"/>
              <a:t>accountability</a:t>
            </a:r>
            <a:r>
              <a:rPr lang="fr-FR" dirty="0" smtClean="0"/>
              <a:t>: «</a:t>
            </a:r>
            <a:r>
              <a:rPr lang="fr-FR" i="1" dirty="0" smtClean="0"/>
              <a:t>To </a:t>
            </a:r>
            <a:r>
              <a:rPr lang="fr-FR" i="1" dirty="0" err="1" smtClean="0"/>
              <a:t>improve</a:t>
            </a:r>
            <a:r>
              <a:rPr lang="fr-FR" i="1" dirty="0" smtClean="0"/>
              <a:t> the </a:t>
            </a:r>
            <a:r>
              <a:rPr lang="fr-FR" i="1" dirty="0" err="1" smtClean="0"/>
              <a:t>autonomy</a:t>
            </a:r>
            <a:r>
              <a:rPr lang="fr-FR" i="1" dirty="0" smtClean="0"/>
              <a:t> &amp; </a:t>
            </a:r>
            <a:r>
              <a:rPr lang="fr-FR" i="1" dirty="0" err="1" smtClean="0"/>
              <a:t>capacity</a:t>
            </a:r>
            <a:r>
              <a:rPr lang="fr-FR" i="1" dirty="0" smtClean="0"/>
              <a:t> of local </a:t>
            </a:r>
            <a:r>
              <a:rPr lang="fr-FR" i="1" dirty="0" err="1" smtClean="0"/>
              <a:t>NGOs</a:t>
            </a:r>
            <a:r>
              <a:rPr lang="fr-FR" i="1" dirty="0" smtClean="0"/>
              <a:t> &amp; </a:t>
            </a:r>
            <a:r>
              <a:rPr lang="fr-FR" i="1" dirty="0" err="1" smtClean="0"/>
              <a:t>private</a:t>
            </a:r>
            <a:r>
              <a:rPr lang="fr-FR" i="1" dirty="0" smtClean="0"/>
              <a:t> </a:t>
            </a:r>
            <a:r>
              <a:rPr lang="fr-FR" i="1" dirty="0" err="1" smtClean="0"/>
              <a:t>sector</a:t>
            </a:r>
            <a:r>
              <a:rPr lang="fr-FR" i="1" dirty="0" smtClean="0"/>
              <a:t> </a:t>
            </a:r>
            <a:r>
              <a:rPr lang="fr-FR" i="1" dirty="0" err="1" smtClean="0"/>
              <a:t>organizations</a:t>
            </a:r>
            <a:r>
              <a:rPr lang="fr-FR" i="1" dirty="0" smtClean="0"/>
              <a:t> </a:t>
            </a:r>
            <a:r>
              <a:rPr lang="fr-FR" i="1" dirty="0" err="1" smtClean="0"/>
              <a:t>so</a:t>
            </a:r>
            <a:r>
              <a:rPr lang="fr-FR" i="1" dirty="0" smtClean="0"/>
              <a:t> </a:t>
            </a:r>
            <a:r>
              <a:rPr lang="fr-FR" i="1" dirty="0" err="1" smtClean="0"/>
              <a:t>that</a:t>
            </a:r>
            <a:r>
              <a:rPr lang="fr-FR" i="1" dirty="0" smtClean="0"/>
              <a:t> </a:t>
            </a:r>
            <a:r>
              <a:rPr lang="fr-FR" i="1" dirty="0" err="1" smtClean="0"/>
              <a:t>they</a:t>
            </a:r>
            <a:r>
              <a:rPr lang="fr-FR" i="1" dirty="0" smtClean="0"/>
              <a:t> </a:t>
            </a:r>
            <a:r>
              <a:rPr lang="fr-FR" i="1" dirty="0" err="1" smtClean="0"/>
              <a:t>fulfill</a:t>
            </a:r>
            <a:r>
              <a:rPr lang="fr-FR" i="1" dirty="0" smtClean="0"/>
              <a:t> </a:t>
            </a:r>
            <a:r>
              <a:rPr lang="fr-FR" i="1" dirty="0" err="1" smtClean="0"/>
              <a:t>their</a:t>
            </a:r>
            <a:r>
              <a:rPr lang="fr-FR" i="1" dirty="0" smtClean="0"/>
              <a:t> </a:t>
            </a:r>
            <a:r>
              <a:rPr lang="fr-FR" i="1" dirty="0" err="1" smtClean="0"/>
              <a:t>roles</a:t>
            </a:r>
            <a:r>
              <a:rPr lang="fr-FR" i="1" dirty="0" smtClean="0"/>
              <a:t> in the perspective of </a:t>
            </a:r>
            <a:r>
              <a:rPr lang="fr-FR" i="1" dirty="0" err="1" smtClean="0"/>
              <a:t>results</a:t>
            </a:r>
            <a:r>
              <a:rPr lang="fr-FR" i="1" dirty="0" smtClean="0"/>
              <a:t>, </a:t>
            </a:r>
            <a:r>
              <a:rPr lang="fr-FR" i="1" dirty="0" err="1" smtClean="0"/>
              <a:t>transparency</a:t>
            </a:r>
            <a:r>
              <a:rPr lang="fr-FR" i="1" dirty="0" smtClean="0"/>
              <a:t> &amp; </a:t>
            </a:r>
            <a:r>
              <a:rPr lang="fr-FR" i="1" dirty="0" err="1" smtClean="0"/>
              <a:t>accountability</a:t>
            </a:r>
            <a:r>
              <a:rPr lang="fr-FR" dirty="0" smtClean="0"/>
              <a:t> ».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err="1" smtClean="0"/>
              <a:t>Probably</a:t>
            </a:r>
            <a:r>
              <a:rPr lang="fr-FR" dirty="0" smtClean="0"/>
              <a:t> </a:t>
            </a:r>
            <a:r>
              <a:rPr lang="fr-FR" dirty="0" err="1" smtClean="0"/>
              <a:t>also</a:t>
            </a:r>
            <a:r>
              <a:rPr lang="fr-FR" dirty="0" smtClean="0"/>
              <a:t>: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/>
              <a:t>health</a:t>
            </a:r>
            <a:r>
              <a:rPr lang="fr-FR" dirty="0"/>
              <a:t> providers </a:t>
            </a:r>
            <a:r>
              <a:rPr lang="fr-FR" dirty="0" err="1"/>
              <a:t>seen</a:t>
            </a:r>
            <a:r>
              <a:rPr lang="fr-FR" dirty="0"/>
              <a:t> as an important alternative to the public </a:t>
            </a:r>
            <a:r>
              <a:rPr lang="fr-FR" dirty="0" err="1" smtClean="0"/>
              <a:t>sector</a:t>
            </a:r>
            <a:r>
              <a:rPr lang="fr-FR" dirty="0"/>
              <a:t> </a:t>
            </a:r>
            <a:r>
              <a:rPr lang="fr-FR" dirty="0" err="1" smtClean="0"/>
              <a:t>when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comes</a:t>
            </a:r>
            <a:r>
              <a:rPr lang="fr-FR" dirty="0" smtClean="0"/>
              <a:t> to UHC.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b="1" dirty="0" smtClean="0"/>
              <a:t>WB</a:t>
            </a:r>
            <a:r>
              <a:rPr lang="fr-FR" dirty="0" smtClean="0"/>
              <a:t>: PRSS (</a:t>
            </a:r>
            <a:r>
              <a:rPr lang="fr-FR" dirty="0" err="1" smtClean="0"/>
              <a:t>Health</a:t>
            </a:r>
            <a:r>
              <a:rPr lang="fr-FR" dirty="0" smtClean="0"/>
              <a:t> System Performance </a:t>
            </a:r>
            <a:r>
              <a:rPr lang="fr-FR" dirty="0" err="1" smtClean="0"/>
              <a:t>Improvement</a:t>
            </a:r>
            <a:r>
              <a:rPr lang="fr-FR" dirty="0" smtClean="0"/>
              <a:t> Project) </a:t>
            </a:r>
            <a:r>
              <a:rPr lang="fr-FR" dirty="0" err="1" smtClean="0"/>
              <a:t>focused</a:t>
            </a:r>
            <a:r>
              <a:rPr lang="fr-FR" dirty="0" smtClean="0"/>
              <a:t> on PBF</a:t>
            </a:r>
          </a:p>
          <a:p>
            <a:pPr marL="0" indent="0">
              <a:buNone/>
            </a:pPr>
            <a:endParaRPr lang="fr-FR" i="1" dirty="0" smtClean="0"/>
          </a:p>
          <a:p>
            <a:pPr>
              <a:buFont typeface="Arial" charset="0"/>
              <a:buChar char="•"/>
            </a:pPr>
            <a:r>
              <a:rPr lang="fr-FR" dirty="0" err="1" smtClean="0"/>
              <a:t>Integration</a:t>
            </a:r>
            <a:r>
              <a:rPr lang="fr-FR" dirty="0" smtClean="0"/>
              <a:t> of the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health</a:t>
            </a:r>
            <a:r>
              <a:rPr lang="fr-FR" dirty="0" smtClean="0"/>
              <a:t> providers (</a:t>
            </a:r>
            <a:r>
              <a:rPr lang="fr-FR" dirty="0"/>
              <a:t>Mars </a:t>
            </a:r>
            <a:r>
              <a:rPr lang="fr-FR" dirty="0" smtClean="0"/>
              <a:t>2015</a:t>
            </a:r>
            <a:r>
              <a:rPr lang="fr-FR" dirty="0" smtClean="0"/>
              <a:t>). </a:t>
            </a:r>
            <a:r>
              <a:rPr lang="fr-FR" dirty="0" err="1" smtClean="0"/>
              <a:t>Here</a:t>
            </a:r>
            <a:r>
              <a:rPr lang="fr-FR" dirty="0" smtClean="0"/>
              <a:t> PBF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seen</a:t>
            </a:r>
            <a:r>
              <a:rPr lang="fr-FR" dirty="0" smtClean="0"/>
              <a:t> </a:t>
            </a:r>
            <a:r>
              <a:rPr lang="fr-FR" dirty="0"/>
              <a:t>by the </a:t>
            </a:r>
            <a:r>
              <a:rPr lang="fr-FR" dirty="0" err="1"/>
              <a:t>MoH</a:t>
            </a:r>
            <a:r>
              <a:rPr lang="fr-FR" dirty="0"/>
              <a:t> as </a:t>
            </a:r>
            <a:r>
              <a:rPr lang="fr-FR" dirty="0" smtClean="0"/>
              <a:t>« an </a:t>
            </a:r>
            <a:r>
              <a:rPr lang="fr-FR" dirty="0"/>
              <a:t>important </a:t>
            </a:r>
            <a:r>
              <a:rPr lang="fr-FR" dirty="0" err="1"/>
              <a:t>tool</a:t>
            </a:r>
            <a:r>
              <a:rPr lang="fr-FR" dirty="0"/>
              <a:t> to </a:t>
            </a:r>
            <a:r>
              <a:rPr lang="fr-FR" dirty="0" err="1"/>
              <a:t>regulate</a:t>
            </a:r>
            <a:r>
              <a:rPr lang="fr-FR" dirty="0"/>
              <a:t> the </a:t>
            </a:r>
            <a:r>
              <a:rPr lang="fr-FR" dirty="0" err="1" smtClean="0"/>
              <a:t>sector</a:t>
            </a:r>
            <a:r>
              <a:rPr lang="fr-FR" dirty="0" smtClean="0"/>
              <a:t> » </a:t>
            </a:r>
            <a:r>
              <a:rPr lang="fr-FR" i="1" dirty="0" smtClean="0">
                <a:hlinkClick r:id="rId2"/>
              </a:rPr>
              <a:t>http</a:t>
            </a:r>
            <a:r>
              <a:rPr lang="fr-FR" i="1" dirty="0">
                <a:hlinkClick r:id="rId2"/>
              </a:rPr>
              <a:t>://</a:t>
            </a:r>
            <a:r>
              <a:rPr lang="fr-FR" i="1" dirty="0" smtClean="0">
                <a:hlinkClick r:id="rId2"/>
              </a:rPr>
              <a:t>www.beninfbr.org/articles/item/108</a:t>
            </a:r>
            <a:r>
              <a:rPr lang="fr-FR" i="1" dirty="0" smtClean="0"/>
              <a:t> </a:t>
            </a:r>
          </a:p>
          <a:p>
            <a:pPr marL="0" indent="0">
              <a:buNone/>
            </a:pPr>
            <a:endParaRPr lang="fr-FR" i="1" dirty="0" smtClean="0"/>
          </a:p>
          <a:p>
            <a:pPr>
              <a:buFont typeface="Arial" charset="0"/>
              <a:buChar char="•"/>
            </a:pPr>
            <a:r>
              <a:rPr lang="fr-FR" dirty="0" smtClean="0"/>
              <a:t>Blue Square (NGO) </a:t>
            </a:r>
            <a:r>
              <a:rPr lang="fr-FR" dirty="0" smtClean="0">
                <a:hlinkClick r:id="rId3"/>
              </a:rPr>
              <a:t>http</a:t>
            </a:r>
            <a:r>
              <a:rPr lang="fr-FR" dirty="0">
                <a:hlinkClick r:id="rId3"/>
              </a:rPr>
              <a:t>://www.bluesquare.org</a:t>
            </a:r>
            <a:r>
              <a:rPr lang="fr-FR" dirty="0" smtClean="0">
                <a:hlinkClick r:id="rId3"/>
              </a:rPr>
              <a:t>/</a:t>
            </a:r>
            <a:r>
              <a:rPr lang="fr-FR" dirty="0" smtClean="0"/>
              <a:t> on </a:t>
            </a:r>
            <a:r>
              <a:rPr lang="fr-FR" dirty="0" smtClean="0"/>
              <a:t>PBF IT </a:t>
            </a:r>
            <a:r>
              <a:rPr lang="fr-FR" dirty="0" err="1" smtClean="0"/>
              <a:t>plateform</a:t>
            </a:r>
            <a:r>
              <a:rPr lang="fr-FR" dirty="0" smtClean="0"/>
              <a:t> 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b="1" dirty="0"/>
              <a:t>BTC &amp; SDC</a:t>
            </a:r>
            <a:r>
              <a:rPr lang="fr-FR" dirty="0"/>
              <a:t>: support of CBHI &amp; civil society </a:t>
            </a:r>
            <a:r>
              <a:rPr lang="fr-FR" dirty="0" smtClean="0"/>
              <a:t>(USAID </a:t>
            </a:r>
            <a:r>
              <a:rPr lang="fr-FR" dirty="0"/>
              <a:t>&amp; AFD </a:t>
            </a:r>
            <a:r>
              <a:rPr lang="fr-FR" dirty="0" err="1"/>
              <a:t>used</a:t>
            </a:r>
            <a:r>
              <a:rPr lang="fr-FR" dirty="0"/>
              <a:t> to do as </a:t>
            </a:r>
            <a:r>
              <a:rPr lang="fr-FR" dirty="0" err="1"/>
              <a:t>well</a:t>
            </a:r>
            <a:r>
              <a:rPr lang="fr-FR" dirty="0"/>
              <a:t>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262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P</a:t>
            </a:r>
            <a:r>
              <a:rPr lang="fr-FR" dirty="0" err="1" smtClean="0"/>
              <a:t>rivate</a:t>
            </a:r>
            <a:r>
              <a:rPr lang="fr-FR" dirty="0" smtClean="0"/>
              <a:t> </a:t>
            </a:r>
            <a:r>
              <a:rPr lang="fr-FR" dirty="0" err="1" smtClean="0"/>
              <a:t>sector</a:t>
            </a:r>
            <a:r>
              <a:rPr lang="fr-FR" dirty="0" smtClean="0"/>
              <a:t> in Benin </a:t>
            </a:r>
            <a:r>
              <a:rPr lang="fr-FR" dirty="0" err="1" smtClean="0"/>
              <a:t>supported</a:t>
            </a:r>
            <a:r>
              <a:rPr lang="fr-FR" dirty="0" smtClean="0"/>
              <a:t> by </a:t>
            </a:r>
            <a:r>
              <a:rPr lang="fr-FR" dirty="0" err="1" smtClean="0"/>
              <a:t>DPs</a:t>
            </a:r>
            <a:r>
              <a:rPr lang="fr-FR" dirty="0"/>
              <a:t> </a:t>
            </a:r>
            <a:r>
              <a:rPr lang="fr-FR" dirty="0" smtClean="0"/>
              <a:t>– as per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role</a:t>
            </a:r>
            <a:r>
              <a:rPr lang="fr-FR" dirty="0" smtClean="0"/>
              <a:t> in the system</a:t>
            </a:r>
            <a:endParaRPr lang="fr-FR" dirty="0"/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766706"/>
              </p:ext>
            </p:extLst>
          </p:nvPr>
        </p:nvGraphicFramePr>
        <p:xfrm>
          <a:off x="755576" y="1700808"/>
          <a:ext cx="7848873" cy="4672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748"/>
                <a:gridCol w="1515474"/>
                <a:gridCol w="1515474"/>
                <a:gridCol w="2277177"/>
              </a:tblGrid>
              <a:tr h="7064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700" u="none" strike="noStrike" dirty="0">
                          <a:effectLst/>
                        </a:rPr>
                        <a:t>Possible role in moving towards UHC</a:t>
                      </a:r>
                      <a:endParaRPr lang="en-US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DP</a:t>
                      </a:r>
                      <a:endParaRPr lang="fr-FR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>
                          <a:effectLst/>
                        </a:rPr>
                        <a:t>Non for profit</a:t>
                      </a:r>
                      <a:endParaRPr lang="fr-FR" sz="17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>
                          <a:effectLst/>
                        </a:rPr>
                        <a:t>For profit</a:t>
                      </a:r>
                      <a:endParaRPr lang="fr-FR" sz="17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294589"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285662"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56239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effectLst/>
                        </a:rPr>
                        <a:t>Delivering</a:t>
                      </a:r>
                      <a:r>
                        <a:rPr lang="fr-FR" sz="1700" u="none" strike="noStrike" dirty="0">
                          <a:effectLst/>
                        </a:rPr>
                        <a:t> public </a:t>
                      </a:r>
                      <a:r>
                        <a:rPr lang="fr-FR" sz="1700" u="none" strike="noStrike" dirty="0" err="1">
                          <a:effectLst/>
                        </a:rPr>
                        <a:t>Health</a:t>
                      </a:r>
                      <a:r>
                        <a:rPr lang="fr-FR" sz="1700" u="none" strike="noStrike" dirty="0">
                          <a:effectLst/>
                        </a:rPr>
                        <a:t> services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USAID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NGO</a:t>
                      </a:r>
                      <a:r>
                        <a:rPr lang="fr-FR" sz="17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(PSI)</a:t>
                      </a:r>
                      <a:endParaRPr lang="fr-FR" sz="17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56239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effectLst/>
                        </a:rPr>
                        <a:t>Purchasing</a:t>
                      </a:r>
                      <a:r>
                        <a:rPr lang="fr-FR" sz="1700" u="none" strike="noStrike" dirty="0">
                          <a:effectLst/>
                        </a:rPr>
                        <a:t> </a:t>
                      </a:r>
                      <a:r>
                        <a:rPr lang="fr-FR" sz="1700" u="none" strike="noStrike" dirty="0" err="1">
                          <a:effectLst/>
                        </a:rPr>
                        <a:t>health</a:t>
                      </a:r>
                      <a:r>
                        <a:rPr lang="fr-FR" sz="1700" u="none" strike="noStrike" dirty="0">
                          <a:effectLst/>
                        </a:rPr>
                        <a:t> services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BTC,</a:t>
                      </a:r>
                      <a:r>
                        <a:rPr lang="fr-FR" sz="17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SDC</a:t>
                      </a:r>
                      <a:endParaRPr lang="fr-FR" sz="17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 smtClean="0">
                          <a:solidFill>
                            <a:srgbClr val="FF0000"/>
                          </a:solidFill>
                          <a:effectLst/>
                        </a:rPr>
                        <a:t>CBHIs</a:t>
                      </a:r>
                      <a:r>
                        <a:rPr lang="fr-FR" sz="17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fr-FR" sz="1700" u="none" strike="noStrike" dirty="0" err="1" smtClean="0">
                          <a:solidFill>
                            <a:srgbClr val="FF0000"/>
                          </a:solidFill>
                          <a:effectLst/>
                        </a:rPr>
                        <a:t>NGOs</a:t>
                      </a:r>
                      <a:endParaRPr lang="fr-FR" sz="17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285662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u="none" strike="noStrike" dirty="0" smtClean="0">
                          <a:effectLst/>
                        </a:rPr>
                        <a:t>Control </a:t>
                      </a:r>
                      <a:r>
                        <a:rPr lang="fr-FR" sz="1700" u="none" strike="noStrike" dirty="0" err="1" smtClean="0">
                          <a:effectLst/>
                        </a:rPr>
                        <a:t>financial</a:t>
                      </a:r>
                      <a:r>
                        <a:rPr lang="fr-FR" sz="1700" u="none" strike="noStrike" dirty="0" smtClean="0">
                          <a:effectLst/>
                        </a:rPr>
                        <a:t> </a:t>
                      </a:r>
                      <a:r>
                        <a:rPr lang="fr-FR" sz="1700" u="none" strike="noStrike" dirty="0" err="1" smtClean="0">
                          <a:effectLst/>
                        </a:rPr>
                        <a:t>flows</a:t>
                      </a:r>
                      <a:endParaRPr lang="fr-FR" sz="17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 smtClean="0">
                          <a:solidFill>
                            <a:srgbClr val="FF0000"/>
                          </a:solidFill>
                          <a:effectLst/>
                        </a:rPr>
                        <a:t>NGOs</a:t>
                      </a:r>
                      <a:r>
                        <a:rPr lang="fr-FR" sz="17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 (in CBHI)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56239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700" u="none" strike="noStrike" dirty="0">
                          <a:effectLst/>
                        </a:rPr>
                        <a:t>Delivery of services at facility level</a:t>
                      </a:r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Private</a:t>
                      </a:r>
                      <a:r>
                        <a:rPr lang="fr-FR" sz="1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fr-FR" sz="17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businesses (Trainings, PBF)</a:t>
                      </a:r>
                      <a:endParaRPr lang="fr-FR" sz="17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340879">
                <a:tc>
                  <a:txBody>
                    <a:bodyPr/>
                    <a:lstStyle/>
                    <a:p>
                      <a:pPr algn="l" rtl="0" fontAlgn="ctr"/>
                      <a:endParaRPr lang="en-US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fontAlgn="t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27" marR="8927" marT="8927" marB="0"/>
                </a:tc>
              </a:tr>
              <a:tr h="56239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effectLst/>
                        </a:rPr>
                        <a:t>Participate</a:t>
                      </a:r>
                      <a:r>
                        <a:rPr lang="fr-FR" sz="1700" u="none" strike="noStrike" dirty="0">
                          <a:effectLst/>
                        </a:rPr>
                        <a:t> in </a:t>
                      </a:r>
                      <a:r>
                        <a:rPr lang="fr-FR" sz="1700" u="none" strike="noStrike" dirty="0" err="1">
                          <a:effectLst/>
                        </a:rPr>
                        <a:t>decision-making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USAID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Medical</a:t>
                      </a:r>
                      <a:r>
                        <a:rPr lang="fr-FR" sz="1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Associations, </a:t>
                      </a:r>
                      <a:r>
                        <a:rPr lang="fr-FR" sz="17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trade</a:t>
                      </a:r>
                      <a:r>
                        <a:rPr lang="fr-FR" sz="1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unions, </a:t>
                      </a:r>
                      <a:r>
                        <a:rPr lang="fr-FR" sz="17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lobbies (</a:t>
                      </a:r>
                      <a:r>
                        <a:rPr lang="fr-FR" sz="1700" u="none" strike="noStrike" dirty="0" err="1" smtClean="0">
                          <a:solidFill>
                            <a:srgbClr val="FF0000"/>
                          </a:solidFill>
                          <a:effectLst/>
                        </a:rPr>
                        <a:t>governance</a:t>
                      </a:r>
                      <a:r>
                        <a:rPr lang="fr-FR" sz="17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fr-FR" sz="17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285662"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700" u="none" strike="noStrike" dirty="0">
                          <a:effectLst/>
                        </a:rPr>
                        <a:t> 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27" marR="8927" marT="8927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92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Potential</a:t>
            </a:r>
            <a:r>
              <a:rPr lang="fr-FR" dirty="0" smtClean="0"/>
              <a:t> </a:t>
            </a:r>
            <a:r>
              <a:rPr lang="fr-FR" dirty="0" err="1" smtClean="0"/>
              <a:t>role</a:t>
            </a:r>
            <a:r>
              <a:rPr lang="fr-FR" dirty="0" smtClean="0"/>
              <a:t> for the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sector</a:t>
            </a:r>
            <a:r>
              <a:rPr lang="fr-FR" dirty="0" smtClean="0"/>
              <a:t>?</a:t>
            </a:r>
            <a:endParaRPr lang="fr-FR" dirty="0"/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896311"/>
              </p:ext>
            </p:extLst>
          </p:nvPr>
        </p:nvGraphicFramePr>
        <p:xfrm>
          <a:off x="755576" y="1484784"/>
          <a:ext cx="7712883" cy="46699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0961"/>
                <a:gridCol w="2570961"/>
                <a:gridCol w="2570961"/>
              </a:tblGrid>
              <a:tr h="7064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700" u="none" strike="noStrike" dirty="0">
                          <a:effectLst/>
                        </a:rPr>
                        <a:t>Possible role in moving towards UHC</a:t>
                      </a:r>
                      <a:endParaRPr lang="en-US" sz="1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>
                          <a:effectLst/>
                        </a:rPr>
                        <a:t>Non for profit</a:t>
                      </a:r>
                      <a:endParaRPr lang="fr-FR" sz="17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>
                          <a:effectLst/>
                        </a:rPr>
                        <a:t>For profit</a:t>
                      </a:r>
                      <a:endParaRPr lang="fr-FR" sz="17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294589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>
                          <a:effectLst/>
                        </a:rPr>
                        <a:t>Ressource mobilization</a:t>
                      </a:r>
                      <a:endParaRPr lang="fr-FR" sz="1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>
                          <a:effectLst/>
                        </a:rPr>
                        <a:t>Fundations</a:t>
                      </a:r>
                      <a:endParaRPr lang="fr-FR" sz="1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 smtClean="0">
                          <a:effectLst/>
                        </a:rPr>
                        <a:t>Companies</a:t>
                      </a:r>
                      <a:r>
                        <a:rPr lang="fr-FR" sz="1700" u="none" strike="noStrike" dirty="0" smtClean="0">
                          <a:effectLst/>
                        </a:rPr>
                        <a:t> (</a:t>
                      </a:r>
                      <a:r>
                        <a:rPr lang="fr-FR" sz="1700" u="none" strike="noStrike" dirty="0" err="1" smtClean="0">
                          <a:effectLst/>
                        </a:rPr>
                        <a:t>mining</a:t>
                      </a:r>
                      <a:r>
                        <a:rPr lang="fr-FR" sz="1700" u="none" strike="noStrike" dirty="0" smtClean="0">
                          <a:effectLst/>
                        </a:rPr>
                        <a:t>…)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285662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effectLst/>
                        </a:rPr>
                        <a:t>Supplying</a:t>
                      </a:r>
                      <a:r>
                        <a:rPr lang="fr-FR" sz="1700" u="none" strike="noStrike" dirty="0">
                          <a:effectLst/>
                        </a:rPr>
                        <a:t> (</a:t>
                      </a:r>
                      <a:r>
                        <a:rPr lang="fr-FR" sz="1700" u="none" strike="noStrike" dirty="0" err="1">
                          <a:effectLst/>
                        </a:rPr>
                        <a:t>drugs</a:t>
                      </a:r>
                      <a:r>
                        <a:rPr lang="fr-FR" sz="1700" u="none" strike="noStrike" dirty="0">
                          <a:effectLst/>
                        </a:rPr>
                        <a:t>...)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>
                          <a:effectLst/>
                        </a:rPr>
                        <a:t>NGOs, others?</a:t>
                      </a:r>
                      <a:endParaRPr lang="fr-FR" sz="1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>
                          <a:effectLst/>
                        </a:rPr>
                        <a:t>Companies</a:t>
                      </a:r>
                      <a:endParaRPr lang="fr-FR" sz="1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56239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effectLst/>
                        </a:rPr>
                        <a:t>Delivering</a:t>
                      </a:r>
                      <a:r>
                        <a:rPr lang="fr-FR" sz="1700" u="none" strike="noStrike" dirty="0">
                          <a:effectLst/>
                        </a:rPr>
                        <a:t> public </a:t>
                      </a:r>
                      <a:r>
                        <a:rPr lang="fr-FR" sz="1700" u="none" strike="noStrike" dirty="0" err="1">
                          <a:effectLst/>
                        </a:rPr>
                        <a:t>Health</a:t>
                      </a:r>
                      <a:r>
                        <a:rPr lang="fr-FR" sz="1700" u="none" strike="noStrike" dirty="0">
                          <a:effectLst/>
                        </a:rPr>
                        <a:t> services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effectLst/>
                        </a:rPr>
                        <a:t>Confessional</a:t>
                      </a:r>
                      <a:r>
                        <a:rPr lang="fr-FR" sz="1700" u="none" strike="noStrike" dirty="0">
                          <a:effectLst/>
                        </a:rPr>
                        <a:t> &amp; </a:t>
                      </a:r>
                      <a:r>
                        <a:rPr lang="fr-FR" sz="17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NGO</a:t>
                      </a:r>
                      <a:endParaRPr lang="fr-FR" sz="17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Companies</a:t>
                      </a:r>
                      <a:endParaRPr lang="fr-FR" sz="17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56239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>
                          <a:effectLst/>
                        </a:rPr>
                        <a:t>Purchasing health services</a:t>
                      </a:r>
                      <a:endParaRPr lang="fr-FR" sz="1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NGOs</a:t>
                      </a:r>
                      <a:r>
                        <a:rPr lang="fr-FR" sz="1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fr-FR" sz="17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CBHIs</a:t>
                      </a:r>
                      <a:endParaRPr lang="fr-FR" sz="17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effectLst/>
                        </a:rPr>
                        <a:t>Health</a:t>
                      </a:r>
                      <a:r>
                        <a:rPr lang="fr-FR" sz="1700" u="none" strike="noStrike" dirty="0">
                          <a:effectLst/>
                        </a:rPr>
                        <a:t> </a:t>
                      </a:r>
                      <a:r>
                        <a:rPr lang="fr-FR" sz="1700" u="none" strike="noStrike" dirty="0" err="1">
                          <a:effectLst/>
                        </a:rPr>
                        <a:t>Insurance</a:t>
                      </a:r>
                      <a:r>
                        <a:rPr lang="fr-FR" sz="1700" u="none" strike="noStrike" dirty="0">
                          <a:effectLst/>
                        </a:rPr>
                        <a:t> </a:t>
                      </a:r>
                      <a:r>
                        <a:rPr lang="fr-FR" sz="1700" u="none" strike="noStrike" dirty="0" err="1">
                          <a:effectLst/>
                        </a:rPr>
                        <a:t>companies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285662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>
                          <a:effectLst/>
                        </a:rPr>
                        <a:t>Control </a:t>
                      </a:r>
                      <a:r>
                        <a:rPr lang="fr-FR" sz="1700" u="none" strike="noStrike" dirty="0" err="1">
                          <a:effectLst/>
                        </a:rPr>
                        <a:t>financial</a:t>
                      </a:r>
                      <a:r>
                        <a:rPr lang="fr-FR" sz="1700" u="none" strike="noStrike" dirty="0">
                          <a:effectLst/>
                        </a:rPr>
                        <a:t> </a:t>
                      </a:r>
                      <a:r>
                        <a:rPr lang="fr-FR" sz="1700" u="none" strike="noStrike" dirty="0" err="1">
                          <a:effectLst/>
                        </a:rPr>
                        <a:t>flows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NGOs</a:t>
                      </a:r>
                      <a:endParaRPr lang="fr-FR" sz="17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>
                          <a:effectLst/>
                        </a:rPr>
                        <a:t>Companies</a:t>
                      </a:r>
                      <a:endParaRPr lang="fr-FR" sz="1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56239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700" u="none" strike="noStrike">
                          <a:effectLst/>
                        </a:rPr>
                        <a:t>Delivery of services at facility level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 smtClean="0">
                          <a:effectLst/>
                        </a:rPr>
                        <a:t>Confessional</a:t>
                      </a:r>
                      <a:r>
                        <a:rPr lang="fr-FR" sz="1700" u="none" strike="noStrike" dirty="0" smtClean="0">
                          <a:effectLst/>
                        </a:rPr>
                        <a:t> 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Private</a:t>
                      </a:r>
                      <a:r>
                        <a:rPr lang="fr-FR" sz="1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businesses</a:t>
                      </a:r>
                      <a:endParaRPr lang="fr-FR" sz="17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56239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700" u="none" strike="noStrike">
                          <a:effectLst/>
                        </a:rPr>
                        <a:t>Delivery of services  at community level</a:t>
                      </a:r>
                      <a:endParaRPr lang="en-US" sz="1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smtClean="0">
                          <a:effectLst/>
                        </a:rPr>
                        <a:t>Civil society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700" u="none" strike="noStrike">
                          <a:effectLst/>
                        </a:rPr>
                        <a:t> </a:t>
                      </a:r>
                      <a:endParaRPr lang="fr-FR" sz="1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27" marR="8927" marT="8927" marB="0"/>
                </a:tc>
              </a:tr>
              <a:tr h="562398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effectLst/>
                        </a:rPr>
                        <a:t>Participate</a:t>
                      </a:r>
                      <a:r>
                        <a:rPr lang="fr-FR" sz="1700" u="none" strike="noStrike" dirty="0">
                          <a:effectLst/>
                        </a:rPr>
                        <a:t> in </a:t>
                      </a:r>
                      <a:r>
                        <a:rPr lang="fr-FR" sz="1700" u="none" strike="noStrike" dirty="0" err="1">
                          <a:effectLst/>
                        </a:rPr>
                        <a:t>decision-making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smtClean="0">
                          <a:effectLst/>
                        </a:rPr>
                        <a:t>Civil society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Medical</a:t>
                      </a:r>
                      <a:r>
                        <a:rPr lang="fr-FR" sz="1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Associations, </a:t>
                      </a:r>
                      <a:r>
                        <a:rPr lang="fr-FR" sz="17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trade</a:t>
                      </a:r>
                      <a:r>
                        <a:rPr lang="fr-FR" sz="17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 unions, lobbies</a:t>
                      </a:r>
                      <a:endParaRPr lang="fr-FR" sz="17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</a:tr>
              <a:tr h="285662"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>
                          <a:effectLst/>
                        </a:rPr>
                        <a:t>Watchdog</a:t>
                      </a:r>
                      <a:endParaRPr lang="fr-FR" sz="1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FR" sz="1700" u="none" strike="noStrike" dirty="0" smtClean="0">
                          <a:effectLst/>
                        </a:rPr>
                        <a:t>Civil society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27" marR="8927" marT="8927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FR" sz="1700" u="none" strike="noStrike" dirty="0">
                          <a:effectLst/>
                        </a:rPr>
                        <a:t> </a:t>
                      </a:r>
                      <a:endParaRPr lang="fr-FR" sz="1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8927" marR="8927" marT="8927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847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The participation of the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sector</a:t>
            </a:r>
            <a:r>
              <a:rPr lang="fr-FR" dirty="0" smtClean="0"/>
              <a:t> in the HCF </a:t>
            </a:r>
            <a:r>
              <a:rPr lang="fr-FR" dirty="0" err="1" smtClean="0"/>
              <a:t>strategy</a:t>
            </a:r>
            <a:r>
              <a:rPr lang="fr-FR" dirty="0" smtClean="0"/>
              <a:t> </a:t>
            </a:r>
            <a:r>
              <a:rPr lang="fr-FR" dirty="0" err="1" smtClean="0"/>
              <a:t>development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700808"/>
            <a:ext cx="8568952" cy="4997152"/>
          </a:xfrm>
        </p:spPr>
        <p:txBody>
          <a:bodyPr>
            <a:normAutofit/>
          </a:bodyPr>
          <a:lstStyle/>
          <a:p>
            <a:r>
              <a:rPr lang="fr-FR" sz="2000" dirty="0" err="1" smtClean="0"/>
              <a:t>DPs</a:t>
            </a:r>
            <a:r>
              <a:rPr lang="fr-FR" sz="2000" dirty="0" smtClean="0"/>
              <a:t> have </a:t>
            </a:r>
            <a:r>
              <a:rPr lang="fr-FR" sz="2000" dirty="0" err="1" smtClean="0"/>
              <a:t>supported</a:t>
            </a:r>
            <a:r>
              <a:rPr lang="fr-FR" sz="2000" dirty="0" smtClean="0"/>
              <a:t> </a:t>
            </a:r>
            <a:r>
              <a:rPr lang="fr-FR" sz="2000" dirty="0" err="1" smtClean="0"/>
              <a:t>private</a:t>
            </a:r>
            <a:r>
              <a:rPr lang="fr-FR" sz="2000" dirty="0" smtClean="0"/>
              <a:t> </a:t>
            </a:r>
            <a:r>
              <a:rPr lang="fr-FR" sz="2000" dirty="0" err="1" smtClean="0"/>
              <a:t>sector</a:t>
            </a:r>
            <a:r>
              <a:rPr lang="fr-FR" sz="2000" dirty="0" smtClean="0"/>
              <a:t> </a:t>
            </a:r>
            <a:r>
              <a:rPr lang="fr-FR" sz="2000" b="1" i="1" dirty="0" err="1" smtClean="0"/>
              <a:t>reviews</a:t>
            </a:r>
            <a:r>
              <a:rPr lang="fr-FR" sz="2000" dirty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</a:t>
            </a:r>
            <a:r>
              <a:rPr lang="fr-FR" sz="2000" dirty="0" err="1" smtClean="0"/>
              <a:t>were</a:t>
            </a:r>
            <a:r>
              <a:rPr lang="fr-FR" sz="2000" dirty="0" smtClean="0"/>
              <a:t> </a:t>
            </a:r>
            <a:r>
              <a:rPr lang="fr-FR" sz="2000" dirty="0" err="1" smtClean="0"/>
              <a:t>used</a:t>
            </a:r>
            <a:r>
              <a:rPr lang="fr-FR" sz="2000" dirty="0" smtClean="0"/>
              <a:t> in the situation </a:t>
            </a:r>
            <a:r>
              <a:rPr lang="fr-FR" sz="2000" dirty="0" err="1" smtClean="0"/>
              <a:t>analysis</a:t>
            </a:r>
            <a:r>
              <a:rPr lang="fr-FR" sz="2000" dirty="0" smtClean="0"/>
              <a:t>:</a:t>
            </a:r>
          </a:p>
          <a:p>
            <a:pPr marL="0" indent="0">
              <a:buNone/>
            </a:pPr>
            <a:endParaRPr lang="fr-FR" sz="1600" dirty="0" smtClean="0"/>
          </a:p>
          <a:p>
            <a:pPr marL="457200" lvl="1" indent="0">
              <a:buNone/>
            </a:pPr>
            <a:r>
              <a:rPr lang="fr-FR" sz="1600" dirty="0" smtClean="0"/>
              <a:t>USAID in Benin: </a:t>
            </a:r>
            <a:r>
              <a:rPr lang="fr-FR" sz="1200" dirty="0" smtClean="0">
                <a:hlinkClick r:id="rId3"/>
              </a:rPr>
              <a:t>http</a:t>
            </a:r>
            <a:r>
              <a:rPr lang="fr-FR" sz="1200" dirty="0">
                <a:hlinkClick r:id="rId3"/>
              </a:rPr>
              <a:t>://</a:t>
            </a:r>
            <a:r>
              <a:rPr lang="fr-FR" sz="1200" dirty="0" smtClean="0">
                <a:hlinkClick r:id="rId3"/>
              </a:rPr>
              <a:t>www.shopsproject.org/sites/default/files/resources/French%20Version%20PSA%2004_29_14.pdf</a:t>
            </a:r>
            <a:r>
              <a:rPr lang="fr-FR" sz="1200" dirty="0" smtClean="0"/>
              <a:t>)</a:t>
            </a:r>
          </a:p>
          <a:p>
            <a:pPr marL="457200" lvl="1" indent="0">
              <a:buNone/>
            </a:pPr>
            <a:r>
              <a:rPr lang="fr-FR" sz="1600" dirty="0"/>
              <a:t>WB in Burkina: </a:t>
            </a:r>
            <a:r>
              <a:rPr lang="fr-FR" sz="1200" dirty="0" smtClean="0">
                <a:hlinkClick r:id="rId4"/>
              </a:rPr>
              <a:t>http</a:t>
            </a:r>
            <a:r>
              <a:rPr lang="fr-FR" sz="1200" dirty="0">
                <a:hlinkClick r:id="rId4"/>
              </a:rPr>
              <a:t>://</a:t>
            </a:r>
            <a:r>
              <a:rPr lang="fr-FR" sz="1200" dirty="0" smtClean="0">
                <a:hlinkClick r:id="rId4"/>
              </a:rPr>
              <a:t>www-wds.worldbank.org/external/default/WDSContentServer/WDSP/IB/2012/07/25/000020953_20120725161335/Rendered/PDF/7145200tude0su0ant00au0Burkina0Faso.pdf</a:t>
            </a:r>
            <a:r>
              <a:rPr lang="fr-FR" sz="1200" dirty="0" smtClean="0"/>
              <a:t>)</a:t>
            </a:r>
          </a:p>
          <a:p>
            <a:pPr marL="457200" lvl="1" indent="0">
              <a:buNone/>
            </a:pPr>
            <a:endParaRPr lang="fr-FR" sz="1200" dirty="0"/>
          </a:p>
          <a:p>
            <a:r>
              <a:rPr lang="fr-FR" sz="2000" dirty="0" smtClean="0"/>
              <a:t>And the participation of the </a:t>
            </a:r>
            <a:r>
              <a:rPr lang="fr-FR" sz="2000" dirty="0" err="1" smtClean="0"/>
              <a:t>private</a:t>
            </a:r>
            <a:r>
              <a:rPr lang="fr-FR" sz="2000" dirty="0" smtClean="0"/>
              <a:t> </a:t>
            </a:r>
            <a:r>
              <a:rPr lang="fr-FR" sz="2000" dirty="0" err="1" smtClean="0"/>
              <a:t>sector</a:t>
            </a:r>
            <a:r>
              <a:rPr lang="fr-FR" sz="2000" dirty="0" smtClean="0"/>
              <a:t> in the </a:t>
            </a:r>
            <a:r>
              <a:rPr lang="fr-FR" sz="2000" dirty="0" err="1" smtClean="0"/>
              <a:t>technical</a:t>
            </a:r>
            <a:r>
              <a:rPr lang="fr-FR" sz="2000" dirty="0" smtClean="0"/>
              <a:t> </a:t>
            </a:r>
            <a:r>
              <a:rPr lang="fr-FR" sz="2000" dirty="0" err="1" smtClean="0"/>
              <a:t>working</a:t>
            </a:r>
            <a:r>
              <a:rPr lang="fr-FR" sz="2000" dirty="0" smtClean="0"/>
              <a:t> groups (Benin):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 smtClean="0"/>
          </a:p>
          <a:p>
            <a:pPr marL="0" indent="0">
              <a:buNone/>
            </a:pPr>
            <a:endParaRPr lang="fr-FR" sz="2000" dirty="0" smtClean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149632"/>
              </p:ext>
            </p:extLst>
          </p:nvPr>
        </p:nvGraphicFramePr>
        <p:xfrm>
          <a:off x="1187624" y="4725144"/>
          <a:ext cx="3960440" cy="156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/>
              </a:tblGrid>
              <a:tr h="174345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 dirty="0" err="1" smtClean="0">
                          <a:effectLst/>
                        </a:rPr>
                        <a:t>Religious-based</a:t>
                      </a:r>
                      <a:r>
                        <a:rPr lang="fr-FR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400" u="none" strike="noStrike" baseline="0" dirty="0" err="1" smtClean="0">
                          <a:effectLst/>
                        </a:rPr>
                        <a:t>private</a:t>
                      </a:r>
                      <a:r>
                        <a:rPr lang="fr-FR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fr-FR" sz="1400" u="none" strike="noStrike" baseline="0" dirty="0" err="1" smtClean="0">
                          <a:effectLst/>
                        </a:rPr>
                        <a:t>health</a:t>
                      </a:r>
                      <a:r>
                        <a:rPr lang="fr-FR" sz="1400" u="none" strike="noStrike" baseline="0" dirty="0" smtClean="0">
                          <a:effectLst/>
                        </a:rPr>
                        <a:t> providers’ association 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174345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 dirty="0" err="1" smtClean="0">
                          <a:effectLst/>
                        </a:rPr>
                        <a:t>Health</a:t>
                      </a:r>
                      <a:r>
                        <a:rPr lang="fr-FR" sz="1400" u="none" strike="noStrike" dirty="0" smtClean="0">
                          <a:effectLst/>
                        </a:rPr>
                        <a:t> </a:t>
                      </a:r>
                      <a:r>
                        <a:rPr lang="fr-FR" sz="1400" u="none" strike="noStrike" dirty="0" err="1" smtClean="0">
                          <a:effectLst/>
                        </a:rPr>
                        <a:t>users</a:t>
                      </a:r>
                      <a:r>
                        <a:rPr lang="fr-FR" sz="1400" u="none" strike="noStrike" dirty="0" smtClean="0">
                          <a:effectLst/>
                        </a:rPr>
                        <a:t>’ associations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58286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u="none" strike="noStrike" dirty="0" err="1" smtClean="0">
                          <a:effectLst/>
                        </a:rPr>
                        <a:t>Private</a:t>
                      </a:r>
                      <a:r>
                        <a:rPr lang="fr-FR" sz="1400" u="none" strike="noStrike" dirty="0" smtClean="0">
                          <a:effectLst/>
                        </a:rPr>
                        <a:t> offices association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174345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Private</a:t>
                      </a:r>
                      <a:r>
                        <a:rPr lang="fr-FR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1400" b="0" i="0" u="none" strike="noStrike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clinics</a:t>
                      </a:r>
                      <a:r>
                        <a:rPr lang="fr-FR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’ association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174345">
                <a:tc>
                  <a:txBody>
                    <a:bodyPr/>
                    <a:lstStyle/>
                    <a:p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Private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Insurance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companies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 association</a:t>
                      </a:r>
                      <a:endParaRPr lang="fr-FR" sz="1400" b="0" i="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161145">
                <a:tc>
                  <a:txBody>
                    <a:bodyPr/>
                    <a:lstStyle/>
                    <a:p>
                      <a:pPr algn="l" fontAlgn="t"/>
                      <a:r>
                        <a:rPr lang="fr-FR" sz="1400" b="0" i="0" u="none" strike="noStrike" kern="1200" baseline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Technical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support to CBHI associations</a:t>
                      </a:r>
                      <a:endParaRPr lang="fr-FR" sz="1400" b="0" i="0" u="none" strike="noStrike" kern="1200" baseline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</a:tr>
              <a:tr h="161145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u="none" strike="noStrike" dirty="0" smtClean="0">
                          <a:effectLst/>
                        </a:rPr>
                        <a:t>CBHI associations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019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Some data &amp; </a:t>
            </a:r>
            <a:r>
              <a:rPr lang="fr-FR" dirty="0" err="1" smtClean="0"/>
              <a:t>context</a:t>
            </a:r>
            <a:r>
              <a:rPr lang="fr-FR" dirty="0" smtClean="0"/>
              <a:t> </a:t>
            </a:r>
            <a:r>
              <a:rPr lang="fr-FR" dirty="0" err="1" smtClean="0"/>
              <a:t>features</a:t>
            </a:r>
            <a:r>
              <a:rPr lang="fr-FR" dirty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4581128"/>
            <a:ext cx="8229600" cy="1872208"/>
          </a:xfrm>
        </p:spPr>
        <p:txBody>
          <a:bodyPr>
            <a:normAutofit fontScale="77500" lnSpcReduction="20000"/>
          </a:bodyPr>
          <a:lstStyle/>
          <a:p>
            <a:r>
              <a:rPr lang="fr-FR" dirty="0" smtClean="0"/>
              <a:t>In </a:t>
            </a:r>
            <a:r>
              <a:rPr lang="fr-FR" dirty="0" err="1" smtClean="0"/>
              <a:t>fact</a:t>
            </a:r>
            <a:r>
              <a:rPr lang="fr-FR" dirty="0" smtClean="0"/>
              <a:t>, </a:t>
            </a:r>
            <a:r>
              <a:rPr lang="fr-FR" dirty="0" err="1" smtClean="0"/>
              <a:t>there</a:t>
            </a:r>
            <a:r>
              <a:rPr lang="fr-FR" dirty="0" smtClean="0"/>
              <a:t> are </a:t>
            </a:r>
            <a:r>
              <a:rPr lang="fr-FR" dirty="0" err="1" smtClean="0"/>
              <a:t>different</a:t>
            </a:r>
            <a:r>
              <a:rPr lang="fr-FR" dirty="0" smtClean="0"/>
              <a:t> </a:t>
            </a:r>
            <a:r>
              <a:rPr lang="fr-FR" dirty="0" err="1" smtClean="0"/>
              <a:t>socio-politic</a:t>
            </a:r>
            <a:r>
              <a:rPr lang="fr-FR" dirty="0" smtClean="0"/>
              <a:t> </a:t>
            </a:r>
            <a:r>
              <a:rPr lang="fr-FR" dirty="0" err="1" smtClean="0"/>
              <a:t>contexts</a:t>
            </a:r>
            <a:r>
              <a:rPr lang="fr-FR" dirty="0" smtClean="0"/>
              <a:t> (</a:t>
            </a:r>
            <a:r>
              <a:rPr lang="fr-FR" dirty="0" err="1" smtClean="0"/>
              <a:t>role</a:t>
            </a:r>
            <a:r>
              <a:rPr lang="fr-FR" dirty="0" smtClean="0"/>
              <a:t> of </a:t>
            </a:r>
            <a:r>
              <a:rPr lang="fr-FR" dirty="0" smtClean="0"/>
              <a:t>the State &amp; </a:t>
            </a:r>
            <a:r>
              <a:rPr lang="fr-FR" dirty="0" smtClean="0"/>
              <a:t>room of the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sector</a:t>
            </a:r>
            <a:r>
              <a:rPr lang="fr-FR" dirty="0" smtClean="0"/>
              <a:t>)=&gt; </a:t>
            </a:r>
            <a:r>
              <a:rPr lang="fr-FR" dirty="0" err="1" smtClean="0"/>
              <a:t>evolutive</a:t>
            </a:r>
            <a:endParaRPr lang="fr-FR" dirty="0" smtClean="0"/>
          </a:p>
          <a:p>
            <a:r>
              <a:rPr lang="fr-FR" dirty="0" err="1" smtClean="0"/>
              <a:t>Paradox</a:t>
            </a:r>
            <a:r>
              <a:rPr lang="fr-FR" dirty="0" smtClean="0"/>
              <a:t> </a:t>
            </a:r>
            <a:r>
              <a:rPr lang="fr-FR" dirty="0" err="1" smtClean="0"/>
              <a:t>between</a:t>
            </a:r>
            <a:r>
              <a:rPr lang="fr-FR" dirty="0" smtClean="0"/>
              <a:t> the room </a:t>
            </a:r>
            <a:r>
              <a:rPr lang="fr-FR" dirty="0" err="1" smtClean="0"/>
              <a:t>given</a:t>
            </a:r>
            <a:r>
              <a:rPr lang="fr-FR" dirty="0" smtClean="0"/>
              <a:t> to the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sector</a:t>
            </a:r>
            <a:r>
              <a:rPr lang="fr-FR" dirty="0" smtClean="0"/>
              <a:t> in public </a:t>
            </a:r>
            <a:r>
              <a:rPr lang="fr-FR" dirty="0" err="1" smtClean="0"/>
              <a:t>health</a:t>
            </a:r>
            <a:r>
              <a:rPr lang="fr-FR" dirty="0" smtClean="0"/>
              <a:t> </a:t>
            </a:r>
            <a:r>
              <a:rPr lang="fr-FR" dirty="0" err="1" smtClean="0"/>
              <a:t>policies</a:t>
            </a:r>
            <a:r>
              <a:rPr lang="fr-FR" dirty="0" smtClean="0"/>
              <a:t> &amp;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role</a:t>
            </a:r>
            <a:r>
              <a:rPr lang="fr-FR" dirty="0" smtClean="0"/>
              <a:t> in </a:t>
            </a:r>
            <a:r>
              <a:rPr lang="fr-FR" dirty="0" err="1" smtClean="0"/>
              <a:t>health</a:t>
            </a:r>
            <a:r>
              <a:rPr lang="fr-FR" dirty="0" smtClean="0"/>
              <a:t> service </a:t>
            </a:r>
            <a:r>
              <a:rPr lang="fr-FR" dirty="0" err="1" smtClean="0"/>
              <a:t>delivery</a:t>
            </a:r>
            <a:endParaRPr lang="fr-FR" dirty="0" smtClean="0"/>
          </a:p>
          <a:p>
            <a:r>
              <a:rPr lang="fr-FR" dirty="0" smtClean="0"/>
              <a:t>NB: the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sector</a:t>
            </a:r>
            <a:r>
              <a:rPr lang="fr-FR" dirty="0" smtClean="0"/>
              <a:t> </a:t>
            </a:r>
            <a:r>
              <a:rPr lang="fr-FR" dirty="0" err="1" smtClean="0"/>
              <a:t>often</a:t>
            </a:r>
            <a:r>
              <a:rPr lang="fr-FR" dirty="0" smtClean="0"/>
              <a:t> in hands of public agents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616738"/>
              </p:ext>
            </p:extLst>
          </p:nvPr>
        </p:nvGraphicFramePr>
        <p:xfrm>
          <a:off x="395536" y="1628800"/>
          <a:ext cx="8568952" cy="2699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640"/>
                <a:gridCol w="985809"/>
                <a:gridCol w="1592460"/>
                <a:gridCol w="2047449"/>
                <a:gridCol w="1289134"/>
                <a:gridCol w="1592460"/>
              </a:tblGrid>
              <a:tr h="90976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% </a:t>
                      </a:r>
                      <a:r>
                        <a:rPr lang="fr-FR" sz="1400" dirty="0" err="1" smtClean="0"/>
                        <a:t>private</a:t>
                      </a:r>
                      <a:r>
                        <a:rPr lang="fr-FR" sz="1400" dirty="0" smtClean="0"/>
                        <a:t> </a:t>
                      </a:r>
                      <a:r>
                        <a:rPr lang="fr-FR" sz="1400" dirty="0" err="1" smtClean="0"/>
                        <a:t>facilities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% </a:t>
                      </a:r>
                      <a:r>
                        <a:rPr lang="fr-FR" sz="1400" dirty="0" err="1" smtClean="0"/>
                        <a:t>drug</a:t>
                      </a:r>
                      <a:r>
                        <a:rPr lang="fr-FR" sz="1400" dirty="0" smtClean="0"/>
                        <a:t> </a:t>
                      </a:r>
                      <a:r>
                        <a:rPr lang="fr-FR" sz="1400" dirty="0" err="1" smtClean="0"/>
                        <a:t>market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Not</a:t>
                      </a:r>
                      <a:r>
                        <a:rPr lang="fr-FR" sz="1400" baseline="0" dirty="0" smtClean="0"/>
                        <a:t> for profit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% of curative </a:t>
                      </a:r>
                      <a:r>
                        <a:rPr lang="fr-FR" sz="1400" dirty="0" err="1" smtClean="0"/>
                        <a:t>health</a:t>
                      </a:r>
                      <a:r>
                        <a:rPr lang="fr-FR" sz="1400" dirty="0" smtClean="0"/>
                        <a:t> </a:t>
                      </a:r>
                      <a:r>
                        <a:rPr lang="fr-FR" sz="1400" dirty="0" smtClean="0"/>
                        <a:t>services </a:t>
                      </a:r>
                      <a:r>
                        <a:rPr lang="fr-FR" sz="1400" dirty="0" err="1" smtClean="0"/>
                        <a:t>activity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%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baseline="0" dirty="0" err="1" smtClean="0"/>
                        <a:t>households</a:t>
                      </a:r>
                      <a:r>
                        <a:rPr lang="fr-FR" sz="1400" baseline="0" dirty="0" smtClean="0"/>
                        <a:t>’ </a:t>
                      </a:r>
                      <a:r>
                        <a:rPr lang="fr-FR" sz="1400" baseline="0" dirty="0" err="1" smtClean="0"/>
                        <a:t>health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baseline="0" dirty="0" err="1" smtClean="0"/>
                        <a:t>expenditures</a:t>
                      </a:r>
                      <a:r>
                        <a:rPr lang="fr-FR" sz="1400" baseline="0" dirty="0" smtClean="0"/>
                        <a:t> in </a:t>
                      </a:r>
                      <a:r>
                        <a:rPr lang="fr-FR" sz="1400" baseline="0" dirty="0" smtClean="0"/>
                        <a:t>the </a:t>
                      </a:r>
                      <a:r>
                        <a:rPr lang="fr-FR" sz="1400" baseline="0" dirty="0" err="1" smtClean="0"/>
                        <a:t>private</a:t>
                      </a:r>
                      <a:r>
                        <a:rPr lang="fr-FR" sz="1400" baseline="0" dirty="0" smtClean="0"/>
                        <a:t> </a:t>
                      </a:r>
                      <a:r>
                        <a:rPr lang="fr-FR" sz="1400" baseline="0" dirty="0" err="1" smtClean="0"/>
                        <a:t>sector</a:t>
                      </a:r>
                      <a:endParaRPr lang="fr-FR" sz="1400" dirty="0"/>
                    </a:p>
                  </a:txBody>
                  <a:tcPr/>
                </a:tc>
              </a:tr>
              <a:tr h="649828">
                <a:tc>
                  <a:txBody>
                    <a:bodyPr/>
                    <a:lstStyle/>
                    <a:p>
                      <a:r>
                        <a:rPr lang="fr-FR" dirty="0" smtClean="0"/>
                        <a:t>Burkina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20%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52% of importations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1104708">
                <a:tc>
                  <a:txBody>
                    <a:bodyPr/>
                    <a:lstStyle/>
                    <a:p>
                      <a:r>
                        <a:rPr lang="fr-FR" dirty="0" smtClean="0"/>
                        <a:t>Benin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60%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65%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of importations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25% of </a:t>
                      </a:r>
                      <a:r>
                        <a:rPr lang="fr-FR" dirty="0" err="1" smtClean="0"/>
                        <a:t>beds</a:t>
                      </a:r>
                      <a:r>
                        <a:rPr lang="fr-FR" dirty="0" smtClean="0"/>
                        <a:t> but 40% of </a:t>
                      </a:r>
                      <a:r>
                        <a:rPr lang="fr-FR" dirty="0" err="1" smtClean="0"/>
                        <a:t>hospitalization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days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45%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43%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72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Food for </a:t>
            </a:r>
            <a:r>
              <a:rPr lang="fr-FR" dirty="0" err="1" smtClean="0"/>
              <a:t>thought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435280" cy="5805264"/>
          </a:xfrm>
        </p:spPr>
        <p:txBody>
          <a:bodyPr>
            <a:normAutofit fontScale="70000" lnSpcReduction="20000"/>
          </a:bodyPr>
          <a:lstStyle/>
          <a:p>
            <a:endParaRPr lang="fr-FR" dirty="0" smtClean="0"/>
          </a:p>
          <a:p>
            <a:r>
              <a:rPr lang="fr-FR" dirty="0" err="1" smtClean="0"/>
              <a:t>Little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known</a:t>
            </a:r>
            <a:r>
              <a:rPr lang="fr-FR" dirty="0" smtClean="0"/>
              <a:t>, </a:t>
            </a:r>
            <a:r>
              <a:rPr lang="fr-FR" dirty="0" err="1" smtClean="0"/>
              <a:t>documented</a:t>
            </a:r>
            <a:r>
              <a:rPr lang="fr-FR" dirty="0"/>
              <a:t> </a:t>
            </a:r>
            <a:r>
              <a:rPr lang="fr-FR" dirty="0" smtClean="0"/>
              <a:t>or </a:t>
            </a:r>
            <a:r>
              <a:rPr lang="fr-FR" dirty="0" err="1" smtClean="0"/>
              <a:t>done</a:t>
            </a:r>
            <a:r>
              <a:rPr lang="fr-FR" dirty="0" smtClean="0"/>
              <a:t> vs </a:t>
            </a:r>
            <a:r>
              <a:rPr lang="fr-FR" dirty="0" smtClean="0"/>
              <a:t>importance of the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sector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r>
              <a:rPr lang="fr-FR" dirty="0" smtClean="0"/>
              <a:t>Public-</a:t>
            </a:r>
            <a:r>
              <a:rPr lang="fr-FR" dirty="0" err="1" smtClean="0"/>
              <a:t>private</a:t>
            </a:r>
            <a:r>
              <a:rPr lang="fr-FR" dirty="0" smtClean="0"/>
              <a:t> dialogue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going</a:t>
            </a:r>
            <a:r>
              <a:rPr lang="fr-FR" dirty="0" smtClean="0"/>
              <a:t> </a:t>
            </a:r>
            <a:r>
              <a:rPr lang="fr-FR" dirty="0" smtClean="0"/>
              <a:t>on for </a:t>
            </a:r>
            <a:r>
              <a:rPr lang="fr-FR" dirty="0" err="1" smtClean="0"/>
              <a:t>decades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no </a:t>
            </a:r>
            <a:r>
              <a:rPr lang="fr-FR" dirty="0" err="1" smtClean="0"/>
              <a:t>progress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The </a:t>
            </a:r>
            <a:r>
              <a:rPr lang="fr-FR" dirty="0" err="1" smtClean="0"/>
              <a:t>risk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the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sector</a:t>
            </a:r>
            <a:r>
              <a:rPr lang="fr-FR" dirty="0" smtClean="0"/>
              <a:t> </a:t>
            </a:r>
            <a:r>
              <a:rPr lang="fr-FR" dirty="0" err="1" smtClean="0"/>
              <a:t>benefits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public subsidies in </a:t>
            </a:r>
            <a:r>
              <a:rPr lang="fr-FR" dirty="0" err="1" smtClean="0"/>
              <a:t>such</a:t>
            </a:r>
            <a:r>
              <a:rPr lang="fr-FR" dirty="0" smtClean="0"/>
              <a:t> a </a:t>
            </a:r>
            <a:r>
              <a:rPr lang="fr-FR" dirty="0" err="1" smtClean="0"/>
              <a:t>way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increases</a:t>
            </a:r>
            <a:r>
              <a:rPr lang="fr-FR" dirty="0" smtClean="0"/>
              <a:t> </a:t>
            </a:r>
            <a:r>
              <a:rPr lang="fr-FR" dirty="0" err="1" smtClean="0"/>
              <a:t>inequity</a:t>
            </a:r>
            <a:r>
              <a:rPr lang="fr-FR" dirty="0" smtClean="0"/>
              <a:t> </a:t>
            </a:r>
            <a:r>
              <a:rPr lang="fr-FR" dirty="0" err="1" smtClean="0"/>
              <a:t>seems</a:t>
            </a:r>
            <a:r>
              <a:rPr lang="fr-FR" dirty="0" smtClean="0"/>
              <a:t> to </a:t>
            </a:r>
            <a:r>
              <a:rPr lang="fr-FR" dirty="0" err="1" smtClean="0"/>
              <a:t>exist</a:t>
            </a:r>
            <a:r>
              <a:rPr lang="fr-FR" dirty="0" smtClean="0"/>
              <a:t>;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may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not </a:t>
            </a:r>
            <a:r>
              <a:rPr lang="fr-FR" dirty="0" err="1" smtClean="0"/>
              <a:t>perceived</a:t>
            </a:r>
            <a:r>
              <a:rPr lang="fr-FR" dirty="0" smtClean="0"/>
              <a:t>? </a:t>
            </a:r>
            <a:endParaRPr lang="fr-FR" dirty="0" smtClean="0"/>
          </a:p>
          <a:p>
            <a:endParaRPr lang="fr-FR" dirty="0"/>
          </a:p>
          <a:p>
            <a:r>
              <a:rPr lang="fr-FR" dirty="0"/>
              <a:t>The use of </a:t>
            </a:r>
            <a:r>
              <a:rPr lang="fr-FR" dirty="0" err="1"/>
              <a:t>resource</a:t>
            </a:r>
            <a:r>
              <a:rPr lang="fr-FR" dirty="0"/>
              <a:t> </a:t>
            </a:r>
            <a:r>
              <a:rPr lang="fr-FR" dirty="0" err="1"/>
              <a:t>person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the </a:t>
            </a:r>
            <a:r>
              <a:rPr lang="fr-FR" dirty="0" err="1"/>
              <a:t>private</a:t>
            </a:r>
            <a:r>
              <a:rPr lang="fr-FR" dirty="0"/>
              <a:t> </a:t>
            </a: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err="1" smtClean="0"/>
              <a:t>proved</a:t>
            </a:r>
            <a:r>
              <a:rPr lang="fr-FR" dirty="0" smtClean="0"/>
              <a:t>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/>
              <a:t>helpful</a:t>
            </a:r>
            <a:r>
              <a:rPr lang="fr-FR" dirty="0"/>
              <a:t>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 err="1" smtClean="0"/>
              <a:t>Using</a:t>
            </a:r>
            <a:r>
              <a:rPr lang="fr-FR" dirty="0" smtClean="0"/>
              <a:t> one DP to </a:t>
            </a:r>
            <a:r>
              <a:rPr lang="fr-FR" dirty="0" err="1"/>
              <a:t>channel</a:t>
            </a:r>
            <a:r>
              <a:rPr lang="fr-FR" dirty="0"/>
              <a:t> </a:t>
            </a:r>
            <a:r>
              <a:rPr lang="fr-FR" dirty="0" smtClean="0"/>
              <a:t>all input </a:t>
            </a:r>
            <a:r>
              <a:rPr lang="fr-FR" dirty="0"/>
              <a:t>of the </a:t>
            </a:r>
            <a:r>
              <a:rPr lang="fr-FR" dirty="0" err="1"/>
              <a:t>private</a:t>
            </a:r>
            <a:r>
              <a:rPr lang="fr-FR" dirty="0"/>
              <a:t> </a:t>
            </a:r>
            <a:r>
              <a:rPr lang="fr-FR" dirty="0" err="1" smtClean="0"/>
              <a:t>sector</a:t>
            </a:r>
            <a:r>
              <a:rPr lang="fr-FR" dirty="0" smtClean="0"/>
              <a:t> </a:t>
            </a:r>
            <a:r>
              <a:rPr lang="fr-FR" dirty="0" err="1" smtClean="0"/>
              <a:t>may</a:t>
            </a:r>
            <a:r>
              <a:rPr lang="fr-FR" dirty="0" smtClean="0"/>
              <a:t> not </a:t>
            </a:r>
            <a:r>
              <a:rPr lang="fr-FR" dirty="0" err="1" smtClean="0"/>
              <a:t>be</a:t>
            </a:r>
            <a:r>
              <a:rPr lang="fr-FR" dirty="0" smtClean="0"/>
              <a:t> the best.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 err="1"/>
              <a:t>We</a:t>
            </a:r>
            <a:r>
              <a:rPr lang="fr-FR" dirty="0"/>
              <a:t> are not at </a:t>
            </a:r>
            <a:r>
              <a:rPr lang="fr-FR" dirty="0" err="1"/>
              <a:t>ease</a:t>
            </a:r>
            <a:r>
              <a:rPr lang="fr-FR" dirty="0"/>
              <a:t> to </a:t>
            </a:r>
            <a:r>
              <a:rPr lang="fr-FR" dirty="0" err="1"/>
              <a:t>include</a:t>
            </a:r>
            <a:r>
              <a:rPr lang="fr-FR" dirty="0"/>
              <a:t> </a:t>
            </a:r>
            <a:r>
              <a:rPr lang="fr-FR" dirty="0" err="1"/>
              <a:t>private</a:t>
            </a:r>
            <a:r>
              <a:rPr lang="fr-FR" dirty="0"/>
              <a:t> </a:t>
            </a:r>
            <a:r>
              <a:rPr lang="fr-FR" dirty="0" err="1"/>
              <a:t>sector</a:t>
            </a:r>
            <a:r>
              <a:rPr lang="fr-FR" dirty="0"/>
              <a:t> </a:t>
            </a:r>
            <a:r>
              <a:rPr lang="fr-FR" dirty="0" smtClean="0"/>
              <a:t>issues </a:t>
            </a:r>
            <a:r>
              <a:rPr lang="fr-FR" dirty="0"/>
              <a:t>in the </a:t>
            </a:r>
            <a:r>
              <a:rPr lang="fr-FR" dirty="0" smtClean="0"/>
              <a:t>HCF </a:t>
            </a:r>
            <a:r>
              <a:rPr lang="fr-FR" dirty="0" err="1"/>
              <a:t>strategy</a:t>
            </a:r>
            <a:r>
              <a:rPr lang="fr-FR" dirty="0"/>
              <a:t>.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73208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63408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How to </a:t>
            </a:r>
            <a:r>
              <a:rPr lang="fr-FR" dirty="0" err="1" smtClean="0"/>
              <a:t>possibly</a:t>
            </a:r>
            <a:r>
              <a:rPr lang="fr-FR" dirty="0" smtClean="0"/>
              <a:t> </a:t>
            </a:r>
            <a:r>
              <a:rPr lang="fr-FR" dirty="0" err="1" smtClean="0"/>
              <a:t>improve</a:t>
            </a:r>
            <a:r>
              <a:rPr lang="fr-FR" dirty="0" smtClean="0"/>
              <a:t> the dialogue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980728"/>
            <a:ext cx="8507288" cy="5688632"/>
          </a:xfrm>
        </p:spPr>
        <p:txBody>
          <a:bodyPr>
            <a:normAutofit fontScale="70000" lnSpcReduction="20000"/>
          </a:bodyPr>
          <a:lstStyle/>
          <a:p>
            <a:pPr>
              <a:buFontTx/>
              <a:buChar char="-"/>
            </a:pPr>
            <a:r>
              <a:rPr lang="fr-FR" dirty="0" smtClean="0"/>
              <a:t>To </a:t>
            </a:r>
            <a:r>
              <a:rPr lang="fr-FR" dirty="0" err="1" smtClean="0"/>
              <a:t>include</a:t>
            </a:r>
            <a:r>
              <a:rPr lang="fr-FR" dirty="0" smtClean="0"/>
              <a:t> more </a:t>
            </a:r>
            <a:r>
              <a:rPr lang="fr-FR" dirty="0" err="1" smtClean="0"/>
              <a:t>resource</a:t>
            </a:r>
            <a:r>
              <a:rPr lang="fr-FR" dirty="0" smtClean="0"/>
              <a:t> </a:t>
            </a:r>
            <a:r>
              <a:rPr lang="fr-FR" dirty="0" err="1" smtClean="0"/>
              <a:t>persons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</a:t>
            </a:r>
            <a:r>
              <a:rPr lang="fr-FR" dirty="0" err="1" smtClean="0"/>
              <a:t>private</a:t>
            </a:r>
            <a:r>
              <a:rPr lang="fr-FR" dirty="0" smtClean="0"/>
              <a:t> </a:t>
            </a:r>
            <a:r>
              <a:rPr lang="fr-FR" dirty="0" err="1" smtClean="0"/>
              <a:t>sector</a:t>
            </a:r>
            <a:r>
              <a:rPr lang="fr-FR" dirty="0" smtClean="0"/>
              <a:t> in the dialogues;</a:t>
            </a:r>
            <a:endParaRPr lang="fr-FR" dirty="0" smtClean="0"/>
          </a:p>
          <a:p>
            <a:pPr>
              <a:buFontTx/>
              <a:buChar char="-"/>
            </a:pPr>
            <a:endParaRPr lang="fr-FR" dirty="0" smtClean="0"/>
          </a:p>
          <a:p>
            <a:pPr>
              <a:buFontTx/>
              <a:buChar char="-"/>
            </a:pPr>
            <a:r>
              <a:rPr lang="fr-FR" b="1" dirty="0" err="1" smtClean="0"/>
              <a:t>Systematic</a:t>
            </a:r>
            <a:r>
              <a:rPr lang="fr-FR" b="1" dirty="0" smtClean="0"/>
              <a:t> </a:t>
            </a:r>
            <a:r>
              <a:rPr lang="fr-FR" b="1" dirty="0"/>
              <a:t>&amp; </a:t>
            </a:r>
            <a:r>
              <a:rPr lang="fr-FR" b="1" dirty="0" err="1"/>
              <a:t>continuous</a:t>
            </a:r>
            <a:r>
              <a:rPr lang="fr-FR" b="1" dirty="0"/>
              <a:t> </a:t>
            </a:r>
            <a:r>
              <a:rPr lang="fr-FR" b="1" dirty="0" err="1"/>
              <a:t>questioning</a:t>
            </a:r>
            <a:r>
              <a:rPr lang="fr-FR" b="1" dirty="0"/>
              <a:t> of:</a:t>
            </a:r>
          </a:p>
          <a:p>
            <a:pPr lvl="1">
              <a:buFont typeface="Arial" charset="0"/>
              <a:buChar char="•"/>
            </a:pPr>
            <a:r>
              <a:rPr lang="fr-FR" b="1" dirty="0"/>
              <a:t>the public </a:t>
            </a:r>
            <a:r>
              <a:rPr lang="fr-FR" b="1" dirty="0" err="1"/>
              <a:t>sector</a:t>
            </a:r>
            <a:r>
              <a:rPr lang="fr-FR" b="1" dirty="0"/>
              <a:t> </a:t>
            </a:r>
            <a:r>
              <a:rPr lang="fr-FR" b="1" dirty="0" err="1"/>
              <a:t>role</a:t>
            </a:r>
            <a:r>
              <a:rPr lang="fr-FR" b="1" dirty="0"/>
              <a:t> in HF </a:t>
            </a:r>
            <a:r>
              <a:rPr lang="fr-FR" b="1" dirty="0" err="1"/>
              <a:t>functions</a:t>
            </a:r>
            <a:endParaRPr lang="fr-FR" b="1" dirty="0"/>
          </a:p>
          <a:p>
            <a:pPr lvl="1">
              <a:buFont typeface="Arial" charset="0"/>
              <a:buChar char="•"/>
            </a:pPr>
            <a:r>
              <a:rPr lang="fr-FR" b="1" dirty="0" err="1"/>
              <a:t>what</a:t>
            </a:r>
            <a:r>
              <a:rPr lang="fr-FR" b="1" dirty="0"/>
              <a:t> </a:t>
            </a:r>
            <a:r>
              <a:rPr lang="fr-FR" b="1" dirty="0" err="1"/>
              <a:t>may</a:t>
            </a:r>
            <a:r>
              <a:rPr lang="fr-FR" b="1" dirty="0"/>
              <a:t> </a:t>
            </a:r>
            <a:r>
              <a:rPr lang="fr-FR" b="1" dirty="0" err="1"/>
              <a:t>be</a:t>
            </a:r>
            <a:r>
              <a:rPr lang="fr-FR" b="1" dirty="0"/>
              <a:t> </a:t>
            </a:r>
            <a:r>
              <a:rPr lang="fr-FR" b="1" dirty="0" err="1"/>
              <a:t>expected</a:t>
            </a:r>
            <a:r>
              <a:rPr lang="fr-FR" b="1" dirty="0"/>
              <a:t> </a:t>
            </a:r>
            <a:r>
              <a:rPr lang="fr-FR" b="1" dirty="0" err="1"/>
              <a:t>from</a:t>
            </a:r>
            <a:r>
              <a:rPr lang="fr-FR" b="1" dirty="0"/>
              <a:t> the </a:t>
            </a:r>
            <a:r>
              <a:rPr lang="fr-FR" b="1" dirty="0" err="1"/>
              <a:t>private</a:t>
            </a:r>
            <a:r>
              <a:rPr lang="fr-FR" b="1" dirty="0"/>
              <a:t> </a:t>
            </a:r>
            <a:r>
              <a:rPr lang="fr-FR" b="1" dirty="0" err="1"/>
              <a:t>sector</a:t>
            </a:r>
            <a:r>
              <a:rPr lang="fr-FR" b="1" dirty="0"/>
              <a:t> </a:t>
            </a:r>
          </a:p>
          <a:p>
            <a:pPr lvl="1">
              <a:buFont typeface="Arial" charset="0"/>
              <a:buChar char="•"/>
            </a:pPr>
            <a:r>
              <a:rPr lang="fr-FR" b="1" dirty="0" err="1"/>
              <a:t>i.e</a:t>
            </a:r>
            <a:r>
              <a:rPr lang="fr-FR" b="1" dirty="0"/>
              <a:t> the possible arrangements </a:t>
            </a:r>
          </a:p>
          <a:p>
            <a:pPr marL="457200" lvl="1" indent="0">
              <a:buNone/>
            </a:pPr>
            <a:endParaRPr lang="fr-FR" b="1" dirty="0"/>
          </a:p>
          <a:p>
            <a:pPr lvl="1">
              <a:buFont typeface="Symbol"/>
              <a:buChar char="Þ"/>
            </a:pPr>
            <a:r>
              <a:rPr lang="fr-FR" b="1" dirty="0"/>
              <a:t>How the public </a:t>
            </a:r>
            <a:r>
              <a:rPr lang="fr-FR" b="1" dirty="0" err="1"/>
              <a:t>sector</a:t>
            </a:r>
            <a:r>
              <a:rPr lang="fr-FR" b="1" dirty="0"/>
              <a:t> </a:t>
            </a:r>
            <a:r>
              <a:rPr lang="fr-FR" b="1" dirty="0" err="1"/>
              <a:t>shall</a:t>
            </a:r>
            <a:r>
              <a:rPr lang="fr-FR" b="1" dirty="0"/>
              <a:t> </a:t>
            </a:r>
            <a:r>
              <a:rPr lang="fr-FR" b="1" dirty="0" err="1"/>
              <a:t>keep</a:t>
            </a:r>
            <a:r>
              <a:rPr lang="fr-FR" b="1" dirty="0"/>
              <a:t> </a:t>
            </a:r>
            <a:r>
              <a:rPr lang="fr-FR" b="1" dirty="0" err="1"/>
              <a:t>its</a:t>
            </a:r>
            <a:r>
              <a:rPr lang="fr-FR" b="1" dirty="0"/>
              <a:t> </a:t>
            </a:r>
            <a:r>
              <a:rPr lang="fr-FR" b="1" dirty="0" err="1"/>
              <a:t>soverainty</a:t>
            </a:r>
            <a:r>
              <a:rPr lang="fr-FR" b="1" dirty="0"/>
              <a:t> and </a:t>
            </a:r>
            <a:r>
              <a:rPr lang="fr-FR" b="1" dirty="0" err="1"/>
              <a:t>may</a:t>
            </a:r>
            <a:r>
              <a:rPr lang="fr-FR" b="1" dirty="0"/>
              <a:t> change some of </a:t>
            </a:r>
            <a:r>
              <a:rPr lang="fr-FR" b="1" dirty="0" err="1"/>
              <a:t>its</a:t>
            </a:r>
            <a:r>
              <a:rPr lang="fr-FR" b="1" dirty="0"/>
              <a:t> </a:t>
            </a:r>
            <a:r>
              <a:rPr lang="fr-FR" b="1" dirty="0" err="1"/>
              <a:t>functions</a:t>
            </a:r>
            <a:r>
              <a:rPr lang="fr-FR" b="1" dirty="0"/>
              <a:t> to do </a:t>
            </a:r>
            <a:r>
              <a:rPr lang="fr-FR" b="1" dirty="0" err="1"/>
              <a:t>so</a:t>
            </a:r>
            <a:r>
              <a:rPr lang="fr-FR" b="1" dirty="0"/>
              <a:t> </a:t>
            </a:r>
          </a:p>
          <a:p>
            <a:pPr marL="457200" lvl="1" indent="0">
              <a:buNone/>
            </a:pPr>
            <a:endParaRPr lang="fr-FR" b="1" dirty="0"/>
          </a:p>
          <a:p>
            <a:pPr marL="457200" lvl="1" indent="0">
              <a:buNone/>
            </a:pPr>
            <a:r>
              <a:rPr lang="fr-FR" dirty="0" err="1"/>
              <a:t>Eg</a:t>
            </a:r>
            <a:r>
              <a:rPr lang="fr-FR" dirty="0"/>
              <a:t>: </a:t>
            </a:r>
            <a:r>
              <a:rPr lang="fr-FR" dirty="0" err="1"/>
              <a:t>private</a:t>
            </a:r>
            <a:r>
              <a:rPr lang="fr-FR" dirty="0"/>
              <a:t> </a:t>
            </a:r>
            <a:r>
              <a:rPr lang="fr-FR" dirty="0" err="1"/>
              <a:t>purchasing</a:t>
            </a:r>
            <a:r>
              <a:rPr lang="fr-FR" dirty="0"/>
              <a:t> or </a:t>
            </a:r>
            <a:r>
              <a:rPr lang="fr-FR" dirty="0" err="1"/>
              <a:t>private</a:t>
            </a:r>
            <a:r>
              <a:rPr lang="fr-FR" dirty="0"/>
              <a:t> provision of services = </a:t>
            </a:r>
            <a:r>
              <a:rPr lang="fr-FR" dirty="0" err="1"/>
              <a:t>contracting</a:t>
            </a:r>
            <a:r>
              <a:rPr lang="fr-FR" dirty="0"/>
              <a:t> = continuation of </a:t>
            </a:r>
            <a:r>
              <a:rPr lang="fr-FR" dirty="0" err="1"/>
              <a:t>norms</a:t>
            </a:r>
            <a:r>
              <a:rPr lang="fr-FR" dirty="0"/>
              <a:t> &amp; </a:t>
            </a:r>
            <a:r>
              <a:rPr lang="fr-FR" dirty="0" err="1"/>
              <a:t>regulations</a:t>
            </a:r>
            <a:r>
              <a:rPr lang="fr-FR" dirty="0"/>
              <a:t> </a:t>
            </a:r>
            <a:r>
              <a:rPr lang="fr-FR" sz="2900" dirty="0"/>
              <a:t>provision + </a:t>
            </a:r>
            <a:r>
              <a:rPr lang="fr-FR" sz="2900" dirty="0" err="1"/>
              <a:t>role</a:t>
            </a:r>
            <a:r>
              <a:rPr lang="fr-FR" sz="2900" dirty="0"/>
              <a:t> of control </a:t>
            </a:r>
            <a:r>
              <a:rPr lang="fr-FR" sz="2900" dirty="0" err="1"/>
              <a:t>instead</a:t>
            </a:r>
            <a:r>
              <a:rPr lang="fr-FR" sz="2900" dirty="0"/>
              <a:t> of </a:t>
            </a:r>
            <a:r>
              <a:rPr lang="fr-FR" sz="2900" dirty="0" err="1"/>
              <a:t>implementation</a:t>
            </a:r>
            <a:r>
              <a:rPr lang="fr-FR" sz="2900" dirty="0"/>
              <a:t>.</a:t>
            </a:r>
          </a:p>
          <a:p>
            <a:pPr marL="457200" lvl="1" indent="0">
              <a:buNone/>
            </a:pPr>
            <a:endParaRPr lang="fr-FR" sz="2900" dirty="0"/>
          </a:p>
          <a:p>
            <a:pPr marL="457200" lvl="1" indent="-457200">
              <a:buFontTx/>
              <a:buChar char="-"/>
            </a:pPr>
            <a:r>
              <a:rPr lang="fr-FR" sz="3200" dirty="0" smtClean="0"/>
              <a:t>To </a:t>
            </a:r>
            <a:r>
              <a:rPr lang="fr-FR" sz="3200" dirty="0"/>
              <a:t>exchange on the </a:t>
            </a:r>
            <a:r>
              <a:rPr lang="fr-FR" sz="3200" dirty="0" err="1"/>
              <a:t>role</a:t>
            </a:r>
            <a:r>
              <a:rPr lang="fr-FR" sz="3200" dirty="0"/>
              <a:t> of mutuelles in SHP </a:t>
            </a:r>
            <a:r>
              <a:rPr lang="fr-FR" sz="3200" dirty="0" err="1" smtClean="0"/>
              <a:t>development</a:t>
            </a:r>
            <a:endParaRPr lang="fr-FR" sz="3200" dirty="0" smtClean="0"/>
          </a:p>
          <a:p>
            <a:pPr marL="457200" lvl="1" indent="-457200">
              <a:buFontTx/>
              <a:buChar char="-"/>
            </a:pPr>
            <a:r>
              <a:rPr lang="fr-FR" sz="3200" dirty="0" smtClean="0"/>
              <a:t>To </a:t>
            </a:r>
            <a:r>
              <a:rPr lang="fr-FR" sz="3200" dirty="0" err="1" smtClean="0"/>
              <a:t>consider</a:t>
            </a:r>
            <a:r>
              <a:rPr lang="fr-FR" sz="3200" dirty="0" smtClean="0"/>
              <a:t> </a:t>
            </a:r>
            <a:r>
              <a:rPr lang="fr-FR" sz="3200" dirty="0" err="1" smtClean="0"/>
              <a:t>separately</a:t>
            </a:r>
            <a:r>
              <a:rPr lang="fr-FR" sz="3200" dirty="0" smtClean="0"/>
              <a:t> the issue of « </a:t>
            </a:r>
            <a:r>
              <a:rPr lang="fr-FR" sz="3200" dirty="0" err="1" smtClean="0"/>
              <a:t>private</a:t>
            </a:r>
            <a:r>
              <a:rPr lang="fr-FR" sz="3200" dirty="0" smtClean="0"/>
              <a:t>  </a:t>
            </a:r>
            <a:r>
              <a:rPr lang="fr-FR" sz="3200" dirty="0" err="1" smtClean="0"/>
              <a:t>sector</a:t>
            </a:r>
            <a:r>
              <a:rPr lang="fr-FR" sz="3200" dirty="0" smtClean="0"/>
              <a:t> » &amp; « civil society ». This one </a:t>
            </a:r>
            <a:r>
              <a:rPr lang="fr-FR" sz="3200" dirty="0" err="1" smtClean="0"/>
              <a:t>being</a:t>
            </a:r>
            <a:r>
              <a:rPr lang="fr-FR" sz="3200" dirty="0" smtClean="0"/>
              <a:t> </a:t>
            </a:r>
            <a:r>
              <a:rPr lang="fr-FR" sz="3200" dirty="0" err="1" smtClean="0"/>
              <a:t>another</a:t>
            </a:r>
            <a:r>
              <a:rPr lang="fr-FR" sz="3200" dirty="0" smtClean="0"/>
              <a:t> </a:t>
            </a:r>
            <a:r>
              <a:rPr lang="fr-FR" sz="3200" dirty="0" err="1" smtClean="0"/>
              <a:t>huge</a:t>
            </a:r>
            <a:r>
              <a:rPr lang="fr-FR" sz="3200" dirty="0" smtClean="0"/>
              <a:t> </a:t>
            </a:r>
            <a:r>
              <a:rPr lang="fr-FR" sz="3200" dirty="0" err="1" smtClean="0"/>
              <a:t>pilar</a:t>
            </a:r>
            <a:r>
              <a:rPr lang="fr-FR" sz="3200" dirty="0" smtClean="0"/>
              <a:t> to </a:t>
            </a:r>
            <a:r>
              <a:rPr lang="fr-FR" sz="3200" dirty="0" err="1" smtClean="0"/>
              <a:t>develop</a:t>
            </a:r>
            <a:r>
              <a:rPr lang="fr-FR" sz="3200" dirty="0" smtClean="0"/>
              <a:t> </a:t>
            </a:r>
            <a:r>
              <a:rPr lang="fr-FR" sz="3200" dirty="0" err="1" smtClean="0"/>
              <a:t>with</a:t>
            </a:r>
            <a:r>
              <a:rPr lang="fr-FR" sz="3200" dirty="0" smtClean="0"/>
              <a:t> the UHC </a:t>
            </a:r>
            <a:r>
              <a:rPr lang="fr-FR" sz="3200" dirty="0" err="1" smtClean="0"/>
              <a:t>development</a:t>
            </a:r>
            <a:r>
              <a:rPr lang="fr-FR" sz="3200" dirty="0" smtClean="0"/>
              <a:t> </a:t>
            </a:r>
            <a:r>
              <a:rPr lang="fr-FR" sz="3200" dirty="0" err="1" smtClean="0"/>
              <a:t>context</a:t>
            </a:r>
            <a:r>
              <a:rPr lang="fr-FR" sz="3200" dirty="0" smtClean="0"/>
              <a:t>, but more </a:t>
            </a:r>
            <a:r>
              <a:rPr lang="fr-FR" sz="3200" dirty="0" err="1" smtClean="0"/>
              <a:t>related</a:t>
            </a:r>
            <a:r>
              <a:rPr lang="fr-FR" sz="3200" dirty="0" smtClean="0"/>
              <a:t> to the </a:t>
            </a:r>
            <a:r>
              <a:rPr lang="fr-FR" sz="3200" dirty="0" err="1" smtClean="0"/>
              <a:t>governance</a:t>
            </a:r>
            <a:r>
              <a:rPr lang="fr-FR" sz="3200" dirty="0" smtClean="0"/>
              <a:t> issue.</a:t>
            </a:r>
            <a:endParaRPr lang="fr-FR" sz="3200" dirty="0"/>
          </a:p>
          <a:p>
            <a:pPr marL="0" indent="0">
              <a:buNone/>
            </a:pPr>
            <a:endParaRPr lang="fr-FR" dirty="0"/>
          </a:p>
          <a:p>
            <a:pPr lvl="1">
              <a:buFontTx/>
              <a:buChar char="-"/>
            </a:pPr>
            <a:endParaRPr lang="fr-FR" dirty="0"/>
          </a:p>
          <a:p>
            <a:pPr marL="457200" lvl="1" indent="0">
              <a:buNone/>
            </a:pPr>
            <a:endParaRPr lang="fr-FR" sz="2900" dirty="0"/>
          </a:p>
          <a:p>
            <a:pPr marL="0" indent="0">
              <a:buNone/>
            </a:pPr>
            <a:endParaRPr lang="fr-FR" dirty="0" smtClean="0"/>
          </a:p>
        </p:txBody>
      </p:sp>
      <p:sp>
        <p:nvSpPr>
          <p:cNvPr id="4" name="Accolade fermante 3"/>
          <p:cNvSpPr/>
          <p:nvPr/>
        </p:nvSpPr>
        <p:spPr>
          <a:xfrm>
            <a:off x="6228184" y="1916832"/>
            <a:ext cx="576064" cy="1152128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7092280" y="1916832"/>
            <a:ext cx="158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In </a:t>
            </a:r>
            <a:r>
              <a:rPr lang="fr-FR" dirty="0" err="1" smtClean="0"/>
              <a:t>relationship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a socio-</a:t>
            </a:r>
            <a:r>
              <a:rPr lang="fr-FR" dirty="0" err="1" smtClean="0"/>
              <a:t>political</a:t>
            </a:r>
            <a:r>
              <a:rPr lang="fr-FR" dirty="0" smtClean="0"/>
              <a:t> perspective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837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937</TotalTime>
  <Words>770</Words>
  <Application>Microsoft Office PowerPoint</Application>
  <PresentationFormat>Affichage à l'écran (4:3)</PresentationFormat>
  <Paragraphs>158</Paragraphs>
  <Slides>9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Thème Office</vt:lpstr>
      <vt:lpstr>How do DPs see the role of the private sector in HF in West Africa? </vt:lpstr>
      <vt:lpstr>« P4H » in Benin, Burkina &amp; Mali</vt:lpstr>
      <vt:lpstr>Existing collaborations between DPs &amp; the private sector (in SHP &amp; HF fields) in Benin</vt:lpstr>
      <vt:lpstr>Private sector in Benin supported by DPs – as per their role in the system</vt:lpstr>
      <vt:lpstr>Potential role for the private sector?</vt:lpstr>
      <vt:lpstr>The participation of the private sector in the HCF strategy development</vt:lpstr>
      <vt:lpstr>Some data &amp; context features </vt:lpstr>
      <vt:lpstr>Food for thought</vt:lpstr>
      <vt:lpstr>How to possibly improve the dialogue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Bigeard, Mr Alexis - bf</dc:creator>
  <cp:lastModifiedBy>Bigeard, Mr Alexis - bf</cp:lastModifiedBy>
  <cp:revision>50</cp:revision>
  <dcterms:created xsi:type="dcterms:W3CDTF">2015-01-30T10:59:14Z</dcterms:created>
  <dcterms:modified xsi:type="dcterms:W3CDTF">2015-02-02T16:01:06Z</dcterms:modified>
</cp:coreProperties>
</file>