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BC45-F727-43B9-A503-73ED06D5C8C1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9AB5E-2B59-4BC9-ACFE-40BF56FCE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29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BC45-F727-43B9-A503-73ED06D5C8C1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9AB5E-2B59-4BC9-ACFE-40BF56FCE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90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BC45-F727-43B9-A503-73ED06D5C8C1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9AB5E-2B59-4BC9-ACFE-40BF56FCE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62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BC45-F727-43B9-A503-73ED06D5C8C1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9AB5E-2B59-4BC9-ACFE-40BF56FCE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49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BC45-F727-43B9-A503-73ED06D5C8C1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9AB5E-2B59-4BC9-ACFE-40BF56FCE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64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BC45-F727-43B9-A503-73ED06D5C8C1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9AB5E-2B59-4BC9-ACFE-40BF56FCE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22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BC45-F727-43B9-A503-73ED06D5C8C1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9AB5E-2B59-4BC9-ACFE-40BF56FCE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0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BC45-F727-43B9-A503-73ED06D5C8C1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9AB5E-2B59-4BC9-ACFE-40BF56FCE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08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BC45-F727-43B9-A503-73ED06D5C8C1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9AB5E-2B59-4BC9-ACFE-40BF56FCE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151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BC45-F727-43B9-A503-73ED06D5C8C1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9AB5E-2B59-4BC9-ACFE-40BF56FCE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17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2BC45-F727-43B9-A503-73ED06D5C8C1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9AB5E-2B59-4BC9-ACFE-40BF56FCE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27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2BC45-F727-43B9-A503-73ED06D5C8C1}" type="datetimeFigureOut">
              <a:rPr lang="en-US" smtClean="0"/>
              <a:t>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9AB5E-2B59-4BC9-ACFE-40BF56FCE9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654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4365104"/>
            <a:ext cx="7016824" cy="2304256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SDC experience in working with the private sector in Chad </a:t>
            </a:r>
            <a:endParaRPr lang="en-US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6147292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386" y="404664"/>
            <a:ext cx="2090227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662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fr-CH" dirty="0" err="1" smtClean="0"/>
              <a:t>What</a:t>
            </a:r>
            <a:r>
              <a:rPr lang="fr-CH" dirty="0" smtClean="0"/>
              <a:t> </a:t>
            </a:r>
            <a:r>
              <a:rPr lang="fr-CH" dirty="0" err="1" smtClean="0"/>
              <a:t>Private</a:t>
            </a:r>
            <a:r>
              <a:rPr lang="fr-CH" dirty="0" smtClean="0"/>
              <a:t> </a:t>
            </a:r>
            <a:r>
              <a:rPr lang="fr-CH" dirty="0" err="1" smtClean="0"/>
              <a:t>Sector</a:t>
            </a:r>
            <a:r>
              <a:rPr lang="fr-CH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fr-CH" dirty="0" err="1" smtClean="0"/>
              <a:t>Private</a:t>
            </a:r>
            <a:r>
              <a:rPr lang="fr-CH" dirty="0" smtClean="0"/>
              <a:t> FBO </a:t>
            </a:r>
            <a:r>
              <a:rPr lang="fr-CH" dirty="0"/>
              <a:t>(</a:t>
            </a:r>
            <a:r>
              <a:rPr lang="fr-CH" dirty="0" smtClean="0"/>
              <a:t>&amp; few public) </a:t>
            </a:r>
            <a:r>
              <a:rPr lang="fr-CH" dirty="0" err="1" smtClean="0"/>
              <a:t>health</a:t>
            </a:r>
            <a:r>
              <a:rPr lang="fr-CH" dirty="0" smtClean="0"/>
              <a:t> </a:t>
            </a:r>
            <a:r>
              <a:rPr lang="fr-CH" dirty="0" err="1" smtClean="0"/>
              <a:t>facilities</a:t>
            </a:r>
            <a:endParaRPr lang="fr-CH" dirty="0" smtClean="0"/>
          </a:p>
          <a:p>
            <a:r>
              <a:rPr lang="fr-CH" dirty="0" smtClean="0"/>
              <a:t>NGO for </a:t>
            </a:r>
            <a:r>
              <a:rPr lang="fr-CH" dirty="0" err="1" smtClean="0"/>
              <a:t>implementation</a:t>
            </a:r>
            <a:r>
              <a:rPr lang="fr-CH" dirty="0" smtClean="0"/>
              <a:t> of mutuelles</a:t>
            </a:r>
          </a:p>
          <a:p>
            <a:endParaRPr lang="fr-CH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855" y="2370949"/>
            <a:ext cx="5868144" cy="340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71600" y="5773261"/>
            <a:ext cx="77595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fr-CH" sz="3200" dirty="0">
                <a:solidFill>
                  <a:prstClr val="black"/>
                </a:solidFill>
              </a:rPr>
              <a:t>Vision of a </a:t>
            </a:r>
            <a:r>
              <a:rPr lang="fr-CH" sz="3200" dirty="0" err="1">
                <a:solidFill>
                  <a:prstClr val="black"/>
                </a:solidFill>
              </a:rPr>
              <a:t>community</a:t>
            </a:r>
            <a:r>
              <a:rPr lang="fr-CH" sz="3200" dirty="0">
                <a:solidFill>
                  <a:prstClr val="black"/>
                </a:solidFill>
              </a:rPr>
              <a:t> </a:t>
            </a:r>
            <a:r>
              <a:rPr lang="fr-CH" sz="3200" dirty="0" err="1">
                <a:solidFill>
                  <a:prstClr val="black"/>
                </a:solidFill>
              </a:rPr>
              <a:t>based</a:t>
            </a:r>
            <a:r>
              <a:rPr lang="fr-CH" sz="3200" dirty="0">
                <a:solidFill>
                  <a:prstClr val="black"/>
                </a:solidFill>
              </a:rPr>
              <a:t> network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45" y="5030332"/>
            <a:ext cx="1457325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3479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fr-CH" dirty="0" smtClean="0"/>
              <a:t>«Mutuelles de santé»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CH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1st Phase 2011-13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FR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endParaRPr lang="fr-FR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fr-FR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r>
              <a:rPr lang="fr-FR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  <a:r>
              <a:rPr lang="fr-FR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fr-FR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fr-FR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service</a:t>
            </a:r>
            <a:endParaRPr lang="fr-F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</a:p>
          <a:p>
            <a:pPr>
              <a:lnSpc>
                <a:spcPct val="120000"/>
              </a:lnSpc>
            </a:pPr>
            <a:r>
              <a:rPr lang="fr-FR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</a:t>
            </a:r>
            <a:r>
              <a:rPr lang="fr-FR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organisations </a:t>
            </a:r>
          </a:p>
          <a:p>
            <a:pPr lvl="1">
              <a:lnSpc>
                <a:spcPct val="120000"/>
              </a:lnSpc>
            </a:pPr>
            <a:r>
              <a:rPr lang="fr-FR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fr-FR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participatory</a:t>
            </a:r>
            <a:r>
              <a:rPr lang="fr-FR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governance</a:t>
            </a:r>
            <a:r>
              <a:rPr lang="fr-FR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lvl="1">
              <a:lnSpc>
                <a:spcPct val="120000"/>
              </a:lnSpc>
            </a:pPr>
            <a:r>
              <a:rPr lang="fr-FR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supported</a:t>
            </a:r>
            <a:r>
              <a:rPr lang="fr-FR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fr-FR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</a:t>
            </a:r>
            <a:r>
              <a:rPr lang="fr-FR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management, </a:t>
            </a:r>
          </a:p>
          <a:p>
            <a:pPr lvl="1">
              <a:lnSpc>
                <a:spcPct val="120000"/>
              </a:lnSpc>
            </a:pPr>
            <a:r>
              <a:rPr lang="fr-FR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set up in a network.</a:t>
            </a:r>
            <a:r>
              <a:rPr lang="fr-F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fr-CH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Mutuelles in 5 </a:t>
            </a:r>
            <a:r>
              <a:rPr lang="fr-CH" sz="24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southern</a:t>
            </a:r>
            <a:r>
              <a:rPr lang="fr-CH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districts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093296"/>
            <a:ext cx="1457325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1883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fr-CH" dirty="0" smtClean="0"/>
              <a:t>End of Phase </a:t>
            </a:r>
            <a:r>
              <a:rPr lang="fr-CH" dirty="0" err="1" smtClean="0"/>
              <a:t>External</a:t>
            </a:r>
            <a:r>
              <a:rPr lang="fr-CH" dirty="0" smtClean="0"/>
              <a:t> </a:t>
            </a:r>
            <a:r>
              <a:rPr lang="fr-CH" dirty="0" err="1" smtClean="0"/>
              <a:t>Review</a:t>
            </a:r>
            <a:r>
              <a:rPr lang="fr-CH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CH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Achievments</a:t>
            </a:r>
            <a:endParaRPr lang="fr-CH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 &amp; 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developed</a:t>
            </a:r>
            <a:endParaRPr lang="fr-CH" sz="24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Awareness</a:t>
            </a: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population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increased</a:t>
            </a:r>
            <a:endParaRPr lang="fr-CH" sz="24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</a:t>
            </a: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capacities</a:t>
            </a: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developed</a:t>
            </a:r>
            <a:endParaRPr lang="fr-CH" sz="24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fr-CH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  <a:p>
            <a:pPr lvl="1">
              <a:lnSpc>
                <a:spcPct val="120000"/>
              </a:lnSpc>
            </a:pP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coverage</a:t>
            </a: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(~7% in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responsibility</a:t>
            </a: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zone)</a:t>
            </a:r>
          </a:p>
          <a:p>
            <a:pPr lvl="1">
              <a:lnSpc>
                <a:spcPct val="120000"/>
              </a:lnSpc>
            </a:pP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re-enrollment</a:t>
            </a: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(~49%)</a:t>
            </a:r>
          </a:p>
          <a:p>
            <a:pPr lvl="1">
              <a:lnSpc>
                <a:spcPct val="120000"/>
              </a:lnSpc>
            </a:pP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enrollment</a:t>
            </a: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</a:t>
            </a:r>
            <a:endParaRPr lang="fr-CH" sz="24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</a:t>
            </a: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services (public/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private</a:t>
            </a: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20000"/>
              </a:lnSpc>
            </a:pP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District Health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Authorities</a:t>
            </a:r>
            <a:endParaRPr lang="fr-CH" sz="24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</a:t>
            </a:r>
            <a:r>
              <a:rPr lang="fr-CH" sz="24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ownership</a:t>
            </a: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BELACD</a:t>
            </a:r>
          </a:p>
          <a:p>
            <a:pPr lvl="1">
              <a:lnSpc>
                <a:spcPct val="120000"/>
              </a:lnSpc>
            </a:pPr>
            <a:r>
              <a:rPr lang="fr-CH" sz="24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 emergency care (2007) + RBF</a:t>
            </a:r>
          </a:p>
          <a:p>
            <a:endParaRPr lang="en-US" sz="1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949280"/>
            <a:ext cx="1457325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1367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fr-CH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Phase 2: 2014-16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52736"/>
            <a:ext cx="8229600" cy="5030019"/>
          </a:xfrm>
        </p:spPr>
        <p:txBody>
          <a:bodyPr>
            <a:normAutofit/>
          </a:bodyPr>
          <a:lstStyle/>
          <a:p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5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southern</a:t>
            </a:r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 districts</a:t>
            </a:r>
          </a:p>
          <a:p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Coordination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with</a:t>
            </a:r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 district HS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strengthening</a:t>
            </a:r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 programme =&gt; Engage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with</a:t>
            </a:r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 district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health</a:t>
            </a:r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authorities</a:t>
            </a:r>
            <a:endParaRPr lang="fr-CH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Clarify</a:t>
            </a:r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legal</a:t>
            </a:r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framework</a:t>
            </a:r>
            <a:endParaRPr lang="fr-CH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Method for inclusion of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poor</a:t>
            </a:r>
            <a:endParaRPr lang="fr-CH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Include</a:t>
            </a:r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 free service and RBF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experiences</a:t>
            </a:r>
            <a:endParaRPr lang="fr-CH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Feed</a:t>
            </a:r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into</a:t>
            </a:r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 the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definition</a:t>
            </a:r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 of </a:t>
            </a:r>
            <a:r>
              <a:rPr lang="fr-CH" dirty="0">
                <a:solidFill>
                  <a:schemeClr val="tx2">
                    <a:lumMod val="75000"/>
                  </a:schemeClr>
                </a:solidFill>
              </a:rPr>
              <a:t>the national UHC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strategy</a:t>
            </a:r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 =&gt; </a:t>
            </a:r>
            <a:r>
              <a:rPr lang="fr-CH" dirty="0" err="1" smtClean="0">
                <a:solidFill>
                  <a:schemeClr val="tx2">
                    <a:lumMod val="75000"/>
                  </a:schemeClr>
                </a:solidFill>
              </a:rPr>
              <a:t>with</a:t>
            </a:r>
            <a:r>
              <a:rPr lang="fr-CH" dirty="0" smtClean="0">
                <a:solidFill>
                  <a:schemeClr val="tx2">
                    <a:lumMod val="75000"/>
                  </a:schemeClr>
                </a:solidFill>
              </a:rPr>
              <a:t> P4H support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021288"/>
            <a:ext cx="1457325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5068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fr-CH" sz="3600" b="1" dirty="0" smtClean="0"/>
              <a:t>Conclusions &amp; Open Questions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CH" sz="2800" b="1" dirty="0">
                <a:solidFill>
                  <a:schemeClr val="accent1">
                    <a:lumMod val="75000"/>
                  </a:schemeClr>
                </a:solidFill>
              </a:rPr>
              <a:t>The objectives of </a:t>
            </a:r>
            <a:r>
              <a:rPr lang="fr-CH" sz="2800" b="1" dirty="0" err="1">
                <a:solidFill>
                  <a:schemeClr val="accent1">
                    <a:lumMod val="75000"/>
                  </a:schemeClr>
                </a:solidFill>
              </a:rPr>
              <a:t>Govt</a:t>
            </a:r>
            <a:r>
              <a:rPr lang="fr-CH" sz="2800" b="1" dirty="0">
                <a:solidFill>
                  <a:schemeClr val="accent1">
                    <a:lumMod val="75000"/>
                  </a:schemeClr>
                </a:solidFill>
              </a:rPr>
              <a:t> &amp; NGO are </a:t>
            </a:r>
            <a:r>
              <a:rPr lang="fr-CH" sz="2800" b="1" dirty="0" err="1">
                <a:solidFill>
                  <a:schemeClr val="accent1">
                    <a:lumMod val="75000"/>
                  </a:schemeClr>
                </a:solidFill>
              </a:rPr>
              <a:t>unrealistic</a:t>
            </a:r>
            <a:r>
              <a:rPr lang="fr-CH" sz="2800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fr-CH" sz="2800" b="1" dirty="0" smtClean="0">
                <a:solidFill>
                  <a:schemeClr val="accent1">
                    <a:lumMod val="75000"/>
                  </a:schemeClr>
                </a:solidFill>
              </a:rPr>
              <a:t>UHC </a:t>
            </a:r>
            <a:r>
              <a:rPr lang="fr-CH" sz="2800" b="1" dirty="0" err="1" smtClean="0">
                <a:solidFill>
                  <a:schemeClr val="accent1">
                    <a:lumMod val="75000"/>
                  </a:schemeClr>
                </a:solidFill>
              </a:rPr>
              <a:t>can’t</a:t>
            </a:r>
            <a:r>
              <a:rPr lang="fr-CH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CH" sz="2800" b="1" dirty="0" err="1" smtClean="0">
                <a:solidFill>
                  <a:schemeClr val="accent1">
                    <a:lumMod val="75000"/>
                  </a:schemeClr>
                </a:solidFill>
              </a:rPr>
              <a:t>be</a:t>
            </a:r>
            <a:r>
              <a:rPr lang="fr-CH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CH" sz="2800" b="1" dirty="0" err="1" smtClean="0">
                <a:solidFill>
                  <a:schemeClr val="accent1">
                    <a:lumMod val="75000"/>
                  </a:schemeClr>
                </a:solidFill>
              </a:rPr>
              <a:t>achieved</a:t>
            </a:r>
            <a:r>
              <a:rPr lang="fr-CH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CH" sz="2800" b="1" dirty="0" err="1" smtClean="0">
                <a:solidFill>
                  <a:schemeClr val="accent1">
                    <a:lumMod val="75000"/>
                  </a:schemeClr>
                </a:solidFill>
              </a:rPr>
              <a:t>through</a:t>
            </a:r>
            <a:r>
              <a:rPr lang="fr-CH" sz="2800" b="1" dirty="0" smtClean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fr-CH" sz="2800" b="1" dirty="0" err="1" smtClean="0">
                <a:solidFill>
                  <a:schemeClr val="accent1">
                    <a:lumMod val="75000"/>
                  </a:schemeClr>
                </a:solidFill>
              </a:rPr>
              <a:t>voluntary</a:t>
            </a:r>
            <a:r>
              <a:rPr lang="fr-CH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CH" sz="2800" b="1" dirty="0" err="1" smtClean="0">
                <a:solidFill>
                  <a:schemeClr val="accent1">
                    <a:lumMod val="75000"/>
                  </a:schemeClr>
                </a:solidFill>
              </a:rPr>
              <a:t>community</a:t>
            </a:r>
            <a:r>
              <a:rPr lang="fr-CH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CH" sz="2800" b="1" dirty="0" err="1" smtClean="0">
                <a:solidFill>
                  <a:schemeClr val="accent1">
                    <a:lumMod val="75000"/>
                  </a:schemeClr>
                </a:solidFill>
              </a:rPr>
              <a:t>based</a:t>
            </a:r>
            <a:r>
              <a:rPr lang="fr-CH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CH" sz="2800" b="1" dirty="0" err="1" smtClean="0">
                <a:solidFill>
                  <a:schemeClr val="accent1">
                    <a:lumMod val="75000"/>
                  </a:schemeClr>
                </a:solidFill>
              </a:rPr>
              <a:t>scheme</a:t>
            </a:r>
            <a:r>
              <a:rPr lang="fr-CH" sz="28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fr-CH" dirty="0" err="1" smtClean="0"/>
              <a:t>What</a:t>
            </a:r>
            <a:r>
              <a:rPr lang="fr-CH" dirty="0" smtClean="0"/>
              <a:t> </a:t>
            </a:r>
            <a:r>
              <a:rPr lang="fr-CH" dirty="0" err="1" smtClean="0"/>
              <a:t>can</a:t>
            </a:r>
            <a:r>
              <a:rPr lang="fr-CH" dirty="0" smtClean="0"/>
              <a:t> the </a:t>
            </a:r>
            <a:r>
              <a:rPr lang="fr-CH" dirty="0" err="1" smtClean="0"/>
              <a:t>Govt</a:t>
            </a:r>
            <a:r>
              <a:rPr lang="fr-CH" dirty="0" smtClean="0"/>
              <a:t> &amp; </a:t>
            </a:r>
            <a:r>
              <a:rPr lang="fr-CH" dirty="0" err="1" smtClean="0"/>
              <a:t>Partners</a:t>
            </a:r>
            <a:r>
              <a:rPr lang="fr-CH" dirty="0" smtClean="0"/>
              <a:t> </a:t>
            </a:r>
            <a:r>
              <a:rPr lang="fr-CH" dirty="0" err="1" smtClean="0"/>
              <a:t>learn</a:t>
            </a:r>
            <a:r>
              <a:rPr lang="fr-CH" dirty="0" smtClean="0"/>
              <a:t> </a:t>
            </a:r>
            <a:r>
              <a:rPr lang="fr-CH" dirty="0" err="1" smtClean="0"/>
              <a:t>from</a:t>
            </a:r>
            <a:r>
              <a:rPr lang="fr-CH" dirty="0" smtClean="0"/>
              <a:t> </a:t>
            </a:r>
            <a:r>
              <a:rPr lang="fr-CH" dirty="0" err="1" smtClean="0"/>
              <a:t>this</a:t>
            </a:r>
            <a:r>
              <a:rPr lang="fr-CH" dirty="0" smtClean="0"/>
              <a:t> </a:t>
            </a:r>
            <a:r>
              <a:rPr lang="fr-CH" dirty="0" err="1" smtClean="0"/>
              <a:t>experience</a:t>
            </a:r>
            <a:r>
              <a:rPr lang="fr-CH" dirty="0" smtClean="0"/>
              <a:t>, and how?</a:t>
            </a:r>
          </a:p>
          <a:p>
            <a:r>
              <a:rPr lang="fr-CH" dirty="0"/>
              <a:t>How to </a:t>
            </a:r>
            <a:r>
              <a:rPr lang="fr-CH" dirty="0" err="1" smtClean="0"/>
              <a:t>build</a:t>
            </a:r>
            <a:r>
              <a:rPr lang="fr-CH" dirty="0" smtClean="0"/>
              <a:t> on </a:t>
            </a:r>
            <a:r>
              <a:rPr lang="fr-CH" dirty="0" err="1"/>
              <a:t>what</a:t>
            </a:r>
            <a:r>
              <a:rPr lang="fr-CH" dirty="0"/>
              <a:t> </a:t>
            </a:r>
            <a:r>
              <a:rPr lang="fr-CH" dirty="0" err="1"/>
              <a:t>is</a:t>
            </a:r>
            <a:r>
              <a:rPr lang="fr-CH" dirty="0"/>
              <a:t> </a:t>
            </a:r>
            <a:r>
              <a:rPr lang="fr-CH" dirty="0" err="1" smtClean="0"/>
              <a:t>existing</a:t>
            </a:r>
            <a:r>
              <a:rPr lang="fr-CH" dirty="0" smtClean="0"/>
              <a:t> (free service, RBF, Mutuelles)?</a:t>
            </a:r>
            <a:endParaRPr lang="fr-CH" dirty="0"/>
          </a:p>
          <a:p>
            <a:r>
              <a:rPr lang="fr-CH" dirty="0" smtClean="0"/>
              <a:t>How to </a:t>
            </a:r>
            <a:r>
              <a:rPr lang="fr-CH" dirty="0" err="1" smtClean="0"/>
              <a:t>overcome</a:t>
            </a:r>
            <a:r>
              <a:rPr lang="fr-CH" dirty="0" smtClean="0"/>
              <a:t> the suspicion of the </a:t>
            </a:r>
            <a:r>
              <a:rPr lang="fr-CH" dirty="0" err="1" smtClean="0"/>
              <a:t>Govt</a:t>
            </a:r>
            <a:r>
              <a:rPr lang="fr-CH" dirty="0" smtClean="0"/>
              <a:t> </a:t>
            </a:r>
            <a:r>
              <a:rPr lang="fr-CH" dirty="0" err="1" smtClean="0"/>
              <a:t>towards</a:t>
            </a:r>
            <a:r>
              <a:rPr lang="fr-CH" dirty="0" smtClean="0"/>
              <a:t> the </a:t>
            </a:r>
            <a:r>
              <a:rPr lang="fr-CH" dirty="0" err="1" smtClean="0"/>
              <a:t>private</a:t>
            </a:r>
            <a:r>
              <a:rPr lang="fr-CH" dirty="0" smtClean="0"/>
              <a:t> </a:t>
            </a:r>
            <a:r>
              <a:rPr lang="fr-CH" dirty="0" err="1" smtClean="0"/>
              <a:t>sector</a:t>
            </a:r>
            <a:r>
              <a:rPr lang="fr-CH" dirty="0" smtClean="0"/>
              <a:t>?</a:t>
            </a:r>
          </a:p>
          <a:p>
            <a:r>
              <a:rPr lang="fr-CH" dirty="0" err="1" smtClean="0"/>
              <a:t>Where</a:t>
            </a:r>
            <a:r>
              <a:rPr lang="fr-CH" dirty="0" smtClean="0"/>
              <a:t> to </a:t>
            </a:r>
            <a:r>
              <a:rPr lang="fr-CH" dirty="0" err="1" smtClean="0"/>
              <a:t>concentrate</a:t>
            </a:r>
            <a:r>
              <a:rPr lang="fr-CH" dirty="0" smtClean="0"/>
              <a:t> </a:t>
            </a:r>
            <a:r>
              <a:rPr lang="fr-CH" dirty="0" err="1" smtClean="0"/>
              <a:t>our</a:t>
            </a:r>
            <a:r>
              <a:rPr lang="fr-CH" dirty="0" smtClean="0"/>
              <a:t> efforts?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5949280"/>
            <a:ext cx="1457325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678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CH" sz="4000" b="1" dirty="0" err="1" smtClean="0">
                <a:solidFill>
                  <a:schemeClr val="accent1">
                    <a:lumMod val="75000"/>
                  </a:schemeClr>
                </a:solidFill>
              </a:rPr>
              <a:t>Thank</a:t>
            </a:r>
            <a:r>
              <a:rPr lang="fr-CH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CH" sz="4000" b="1" dirty="0" err="1" smtClean="0">
                <a:solidFill>
                  <a:schemeClr val="accent1">
                    <a:lumMod val="75000"/>
                  </a:schemeClr>
                </a:solidFill>
              </a:rPr>
              <a:t>you</a:t>
            </a:r>
            <a:r>
              <a:rPr lang="fr-CH" sz="4000" b="1" dirty="0" smtClean="0">
                <a:solidFill>
                  <a:schemeClr val="accent1">
                    <a:lumMod val="75000"/>
                  </a:schemeClr>
                </a:solidFill>
              </a:rPr>
              <a:t> for </a:t>
            </a:r>
            <a:r>
              <a:rPr lang="fr-CH" sz="4000" b="1" dirty="0" err="1" smtClean="0">
                <a:solidFill>
                  <a:schemeClr val="accent1">
                    <a:lumMod val="75000"/>
                  </a:schemeClr>
                </a:solidFill>
              </a:rPr>
              <a:t>your</a:t>
            </a:r>
            <a:r>
              <a:rPr lang="fr-CH" sz="4000" b="1" dirty="0" smtClean="0">
                <a:solidFill>
                  <a:schemeClr val="accent1">
                    <a:lumMod val="75000"/>
                  </a:schemeClr>
                </a:solidFill>
              </a:rPr>
              <a:t> attention!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00960"/>
            <a:ext cx="8363807" cy="5124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773" y="260648"/>
            <a:ext cx="2090227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3636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251</Words>
  <Application>Microsoft Office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What Private Sector?</vt:lpstr>
      <vt:lpstr>«Mutuelles de santé»</vt:lpstr>
      <vt:lpstr>End of Phase External Review </vt:lpstr>
      <vt:lpstr>Phase 2: 2014-16</vt:lpstr>
      <vt:lpstr>Conclusions &amp; Open Questions</vt:lpstr>
      <vt:lpstr>Thank you for your attention!</vt:lpstr>
    </vt:vector>
  </TitlesOfParts>
  <Company>EDA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the private sector in HF for UHC</dc:title>
  <dc:creator>Mader Jacques EDA MJQ</dc:creator>
  <cp:lastModifiedBy>Mader Jacques EDA MJQ</cp:lastModifiedBy>
  <cp:revision>16</cp:revision>
  <dcterms:created xsi:type="dcterms:W3CDTF">2015-02-01T13:00:43Z</dcterms:created>
  <dcterms:modified xsi:type="dcterms:W3CDTF">2015-02-03T07:06:27Z</dcterms:modified>
</cp:coreProperties>
</file>