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6" r:id="rId1"/>
    <p:sldMasterId id="2147484096" r:id="rId2"/>
  </p:sldMasterIdLst>
  <p:notesMasterIdLst>
    <p:notesMasterId r:id="rId37"/>
  </p:notesMasterIdLst>
  <p:sldIdLst>
    <p:sldId id="401" r:id="rId3"/>
    <p:sldId id="350" r:id="rId4"/>
    <p:sldId id="404" r:id="rId5"/>
    <p:sldId id="465" r:id="rId6"/>
    <p:sldId id="466" r:id="rId7"/>
    <p:sldId id="482" r:id="rId8"/>
    <p:sldId id="485" r:id="rId9"/>
    <p:sldId id="491" r:id="rId10"/>
    <p:sldId id="409" r:id="rId11"/>
    <p:sldId id="340" r:id="rId12"/>
    <p:sldId id="417" r:id="rId13"/>
    <p:sldId id="489" r:id="rId14"/>
    <p:sldId id="487" r:id="rId15"/>
    <p:sldId id="421" r:id="rId16"/>
    <p:sldId id="472" r:id="rId17"/>
    <p:sldId id="490" r:id="rId18"/>
    <p:sldId id="488" r:id="rId19"/>
    <p:sldId id="493" r:id="rId20"/>
    <p:sldId id="492" r:id="rId21"/>
    <p:sldId id="422" r:id="rId22"/>
    <p:sldId id="425" r:id="rId23"/>
    <p:sldId id="426" r:id="rId24"/>
    <p:sldId id="427" r:id="rId25"/>
    <p:sldId id="429" r:id="rId26"/>
    <p:sldId id="494" r:id="rId27"/>
    <p:sldId id="455" r:id="rId28"/>
    <p:sldId id="430" r:id="rId29"/>
    <p:sldId id="495" r:id="rId30"/>
    <p:sldId id="335" r:id="rId31"/>
    <p:sldId id="460" r:id="rId32"/>
    <p:sldId id="476" r:id="rId33"/>
    <p:sldId id="484" r:id="rId34"/>
    <p:sldId id="478" r:id="rId35"/>
    <p:sldId id="441" r:id="rId36"/>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84" autoAdjust="0"/>
  </p:normalViewPr>
  <p:slideViewPr>
    <p:cSldViewPr>
      <p:cViewPr>
        <p:scale>
          <a:sx n="100" d="100"/>
          <a:sy n="100" d="100"/>
        </p:scale>
        <p:origin x="-1308" y="-240"/>
      </p:cViewPr>
      <p:guideLst>
        <p:guide orient="horz" pos="2160"/>
        <p:guide pos="2880"/>
      </p:guideLst>
    </p:cSldViewPr>
  </p:slideViewPr>
  <p:outlineViewPr>
    <p:cViewPr>
      <p:scale>
        <a:sx n="33" d="100"/>
        <a:sy n="33" d="100"/>
      </p:scale>
      <p:origin x="48" y="7908"/>
    </p:cViewPr>
  </p:outlineViewPr>
  <p:notesTextViewPr>
    <p:cViewPr>
      <p:scale>
        <a:sx n="100" d="100"/>
        <a:sy n="100" d="100"/>
      </p:scale>
      <p:origin x="0" y="0"/>
    </p:cViewPr>
  </p:notesTextViewPr>
  <p:sorterViewPr>
    <p:cViewPr>
      <p:scale>
        <a:sx n="100" d="100"/>
        <a:sy n="100" d="100"/>
      </p:scale>
      <p:origin x="0" y="68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2" Type="http://schemas.openxmlformats.org/officeDocument/2006/relationships/oleObject" Target="Classeur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overlay val="0"/>
      <c:txPr>
        <a:bodyPr/>
        <a:lstStyle/>
        <a:p>
          <a:pPr>
            <a:defRPr sz="1600" b="1">
              <a:latin typeface="Times New Roman" pitchFamily="18" charset="0"/>
              <a:cs typeface="Times New Roman" pitchFamily="18" charset="0"/>
            </a:defRPr>
          </a:pPr>
          <a:endParaRPr lang="en-US"/>
        </a:p>
      </c:txPr>
    </c:title>
    <c:autoTitleDeleted val="0"/>
    <c:plotArea>
      <c:layout/>
      <c:doughnutChart>
        <c:varyColors val="1"/>
        <c:ser>
          <c:idx val="0"/>
          <c:order val="0"/>
          <c:tx>
            <c:strRef>
              <c:f>Feuil1!$C$7</c:f>
              <c:strCache>
                <c:ptCount val="1"/>
              </c:strCache>
            </c:strRef>
          </c:tx>
          <c:explosion val="25"/>
          <c:cat>
            <c:numRef>
              <c:f>Feuil1!$B$8:$B$12</c:f>
              <c:numCache>
                <c:formatCode>General</c:formatCode>
                <c:ptCount val="5"/>
              </c:numCache>
            </c:numRef>
          </c:cat>
          <c:val>
            <c:numRef>
              <c:f>Feuil1!$C$8:$C$12</c:f>
              <c:numCache>
                <c:formatCode>General</c:formatCode>
                <c:ptCount val="5"/>
              </c:numCache>
            </c:numRef>
          </c:val>
        </c:ser>
        <c:dLbls>
          <c:showLegendKey val="0"/>
          <c:showVal val="0"/>
          <c:showCatName val="0"/>
          <c:showSerName val="0"/>
          <c:showPercent val="0"/>
          <c:showBubbleSize val="0"/>
          <c:showLeaderLines val="1"/>
        </c:dLbls>
        <c:firstSliceAng val="0"/>
        <c:holeSize val="50"/>
      </c:doughnutChart>
    </c:plotArea>
    <c:plotVisOnly val="1"/>
    <c:dispBlanksAs val="zero"/>
    <c:showDLblsOverMax val="0"/>
  </c:chart>
  <c:txPr>
    <a:bodyPr/>
    <a:lstStyle/>
    <a:p>
      <a:pPr>
        <a:defRPr sz="105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44C7B-78C7-4BD2-A6D1-1A5F25D53DC8}" type="doc">
      <dgm:prSet loTypeId="urn:microsoft.com/office/officeart/2005/8/layout/vList2" loCatId="list" qsTypeId="urn:microsoft.com/office/officeart/2005/8/quickstyle/3d2" qsCatId="3D" csTypeId="urn:microsoft.com/office/officeart/2005/8/colors/accent4_1" csCatId="accent4" phldr="1"/>
      <dgm:spPr/>
      <dgm:t>
        <a:bodyPr/>
        <a:lstStyle/>
        <a:p>
          <a:endParaRPr lang="fr-FR"/>
        </a:p>
      </dgm:t>
    </dgm:pt>
    <dgm:pt modelId="{6CD31163-9C28-48C6-8AE7-E16E15A84D46}">
      <dgm:prSet custT="1"/>
      <dgm:spPr/>
      <dgm:t>
        <a:bodyPr/>
        <a:lstStyle/>
        <a:p>
          <a:pPr algn="just" rtl="0"/>
          <a:r>
            <a:rPr lang="fr-FR" sz="2400" dirty="0" smtClean="0">
              <a:latin typeface="Times New Roman" pitchFamily="18" charset="0"/>
              <a:cs typeface="Times New Roman" pitchFamily="18" charset="0"/>
            </a:rPr>
            <a:t>Les ménages contribuent directement à hauteur de 41%  de la Dépense Nationale de Santé, estimée à 308,377 Milliards FCFA </a:t>
          </a:r>
          <a:r>
            <a:rPr lang="fr-FR" sz="2400" i="1" dirty="0" smtClean="0">
              <a:latin typeface="Times New Roman" pitchFamily="18" charset="0"/>
              <a:cs typeface="Times New Roman" pitchFamily="18" charset="0"/>
            </a:rPr>
            <a:t>(CNS 2006-2008).</a:t>
          </a:r>
          <a:endParaRPr lang="fr-FR" sz="1600" dirty="0">
            <a:latin typeface="Times New Roman" pitchFamily="18" charset="0"/>
            <a:cs typeface="Times New Roman" pitchFamily="18" charset="0"/>
          </a:endParaRPr>
        </a:p>
      </dgm:t>
    </dgm:pt>
    <dgm:pt modelId="{04E4A4F7-2DFC-4B31-952A-8BF216A1C944}" type="parTrans" cxnId="{4DA2AB72-23FB-42AA-A2A2-96AAD5E2F7B0}">
      <dgm:prSet/>
      <dgm:spPr/>
      <dgm:t>
        <a:bodyPr/>
        <a:lstStyle/>
        <a:p>
          <a:endParaRPr lang="fr-FR"/>
        </a:p>
      </dgm:t>
    </dgm:pt>
    <dgm:pt modelId="{6A44F2E1-5B75-4A68-A98F-6FCAE3EE202C}" type="sibTrans" cxnId="{4DA2AB72-23FB-42AA-A2A2-96AAD5E2F7B0}">
      <dgm:prSet/>
      <dgm:spPr/>
      <dgm:t>
        <a:bodyPr/>
        <a:lstStyle/>
        <a:p>
          <a:endParaRPr lang="fr-FR"/>
        </a:p>
      </dgm:t>
    </dgm:pt>
    <dgm:pt modelId="{B1661296-659F-46FA-A1F5-BFED11C7CFDC}">
      <dgm:prSet custT="1"/>
      <dgm:spPr/>
      <dgm:t>
        <a:bodyPr/>
        <a:lstStyle/>
        <a:p>
          <a:pPr rtl="0"/>
          <a:r>
            <a:rPr lang="fr-FR" sz="2800" b="1" dirty="0" smtClean="0">
              <a:latin typeface="Times New Roman" pitchFamily="18" charset="0"/>
              <a:cs typeface="Times New Roman" pitchFamily="18" charset="0"/>
            </a:rPr>
            <a:t>80% </a:t>
          </a:r>
          <a:r>
            <a:rPr lang="fr-FR" sz="2800" dirty="0" smtClean="0">
              <a:latin typeface="Times New Roman" pitchFamily="18" charset="0"/>
              <a:cs typeface="Times New Roman" pitchFamily="18" charset="0"/>
            </a:rPr>
            <a:t>de la population sénégalaise ne dispose pas d’une couverture maladie</a:t>
          </a:r>
          <a:r>
            <a:rPr lang="fr-FR" sz="2800" i="1" dirty="0" smtClean="0">
              <a:latin typeface="Times New Roman" pitchFamily="18" charset="0"/>
              <a:cs typeface="Times New Roman" pitchFamily="18" charset="0"/>
            </a:rPr>
            <a:t>.</a:t>
          </a:r>
          <a:endParaRPr lang="fr-FR" sz="2800" dirty="0">
            <a:latin typeface="Times New Roman" pitchFamily="18" charset="0"/>
            <a:cs typeface="Times New Roman" pitchFamily="18" charset="0"/>
          </a:endParaRPr>
        </a:p>
      </dgm:t>
    </dgm:pt>
    <dgm:pt modelId="{ADDBB6DA-FE1F-46C1-ACCD-EEBFDDB0928B}" type="parTrans" cxnId="{D96B2EF1-332E-4011-98C2-D739E2643781}">
      <dgm:prSet/>
      <dgm:spPr/>
      <dgm:t>
        <a:bodyPr/>
        <a:lstStyle/>
        <a:p>
          <a:endParaRPr lang="fr-FR"/>
        </a:p>
      </dgm:t>
    </dgm:pt>
    <dgm:pt modelId="{189E0E25-C340-4B18-BBBF-6726E049DE71}" type="sibTrans" cxnId="{D96B2EF1-332E-4011-98C2-D739E2643781}">
      <dgm:prSet/>
      <dgm:spPr/>
      <dgm:t>
        <a:bodyPr/>
        <a:lstStyle/>
        <a:p>
          <a:endParaRPr lang="fr-FR"/>
        </a:p>
      </dgm:t>
    </dgm:pt>
    <dgm:pt modelId="{8997C67F-58D0-49D0-A9FB-CFF191C52AE1}" type="pres">
      <dgm:prSet presAssocID="{DE444C7B-78C7-4BD2-A6D1-1A5F25D53DC8}" presName="linear" presStyleCnt="0">
        <dgm:presLayoutVars>
          <dgm:animLvl val="lvl"/>
          <dgm:resizeHandles val="exact"/>
        </dgm:presLayoutVars>
      </dgm:prSet>
      <dgm:spPr/>
      <dgm:t>
        <a:bodyPr/>
        <a:lstStyle/>
        <a:p>
          <a:endParaRPr lang="fr-FR"/>
        </a:p>
      </dgm:t>
    </dgm:pt>
    <dgm:pt modelId="{97C241F2-5DF7-418C-A37D-291C77A9221C}" type="pres">
      <dgm:prSet presAssocID="{6CD31163-9C28-48C6-8AE7-E16E15A84D46}" presName="parentText" presStyleLbl="node1" presStyleIdx="0" presStyleCnt="2" custScaleY="102690" custLinFactY="100000" custLinFactNeighborY="116807">
        <dgm:presLayoutVars>
          <dgm:chMax val="0"/>
          <dgm:bulletEnabled val="1"/>
        </dgm:presLayoutVars>
      </dgm:prSet>
      <dgm:spPr/>
      <dgm:t>
        <a:bodyPr/>
        <a:lstStyle/>
        <a:p>
          <a:endParaRPr lang="fr-FR"/>
        </a:p>
      </dgm:t>
    </dgm:pt>
    <dgm:pt modelId="{25931B49-9E4E-454D-AC4A-960E4373394B}" type="pres">
      <dgm:prSet presAssocID="{6A44F2E1-5B75-4A68-A98F-6FCAE3EE202C}" presName="spacer" presStyleCnt="0"/>
      <dgm:spPr/>
      <dgm:t>
        <a:bodyPr/>
        <a:lstStyle/>
        <a:p>
          <a:endParaRPr lang="fr-FR"/>
        </a:p>
      </dgm:t>
    </dgm:pt>
    <dgm:pt modelId="{83406F16-86E5-4E2F-BCA4-16A02E51C13E}" type="pres">
      <dgm:prSet presAssocID="{B1661296-659F-46FA-A1F5-BFED11C7CFDC}" presName="parentText" presStyleLbl="node1" presStyleIdx="1" presStyleCnt="2" custScaleY="88140" custLinFactY="-148239" custLinFactNeighborY="-200000">
        <dgm:presLayoutVars>
          <dgm:chMax val="0"/>
          <dgm:bulletEnabled val="1"/>
        </dgm:presLayoutVars>
      </dgm:prSet>
      <dgm:spPr/>
      <dgm:t>
        <a:bodyPr/>
        <a:lstStyle/>
        <a:p>
          <a:endParaRPr lang="fr-FR"/>
        </a:p>
      </dgm:t>
    </dgm:pt>
  </dgm:ptLst>
  <dgm:cxnLst>
    <dgm:cxn modelId="{404746FA-DC81-4333-A9F5-5A31EF4296CB}" type="presOf" srcId="{B1661296-659F-46FA-A1F5-BFED11C7CFDC}" destId="{83406F16-86E5-4E2F-BCA4-16A02E51C13E}" srcOrd="0" destOrd="0" presId="urn:microsoft.com/office/officeart/2005/8/layout/vList2"/>
    <dgm:cxn modelId="{4DA2AB72-23FB-42AA-A2A2-96AAD5E2F7B0}" srcId="{DE444C7B-78C7-4BD2-A6D1-1A5F25D53DC8}" destId="{6CD31163-9C28-48C6-8AE7-E16E15A84D46}" srcOrd="0" destOrd="0" parTransId="{04E4A4F7-2DFC-4B31-952A-8BF216A1C944}" sibTransId="{6A44F2E1-5B75-4A68-A98F-6FCAE3EE202C}"/>
    <dgm:cxn modelId="{D96B2EF1-332E-4011-98C2-D739E2643781}" srcId="{DE444C7B-78C7-4BD2-A6D1-1A5F25D53DC8}" destId="{B1661296-659F-46FA-A1F5-BFED11C7CFDC}" srcOrd="1" destOrd="0" parTransId="{ADDBB6DA-FE1F-46C1-ACCD-EEBFDDB0928B}" sibTransId="{189E0E25-C340-4B18-BBBF-6726E049DE71}"/>
    <dgm:cxn modelId="{6675287A-4FDF-4873-9888-506B4C27B202}" type="presOf" srcId="{6CD31163-9C28-48C6-8AE7-E16E15A84D46}" destId="{97C241F2-5DF7-418C-A37D-291C77A9221C}" srcOrd="0" destOrd="0" presId="urn:microsoft.com/office/officeart/2005/8/layout/vList2"/>
    <dgm:cxn modelId="{0AAD485D-F81D-4A58-B8B2-8EE2B3AAE89D}" type="presOf" srcId="{DE444C7B-78C7-4BD2-A6D1-1A5F25D53DC8}" destId="{8997C67F-58D0-49D0-A9FB-CFF191C52AE1}" srcOrd="0" destOrd="0" presId="urn:microsoft.com/office/officeart/2005/8/layout/vList2"/>
    <dgm:cxn modelId="{0D8398D6-E36C-4521-A3E2-A39C82D2FAE2}" type="presParOf" srcId="{8997C67F-58D0-49D0-A9FB-CFF191C52AE1}" destId="{97C241F2-5DF7-418C-A37D-291C77A9221C}" srcOrd="0" destOrd="0" presId="urn:microsoft.com/office/officeart/2005/8/layout/vList2"/>
    <dgm:cxn modelId="{8B96D69E-09EB-4845-A9FF-00C9D1F01635}" type="presParOf" srcId="{8997C67F-58D0-49D0-A9FB-CFF191C52AE1}" destId="{25931B49-9E4E-454D-AC4A-960E4373394B}" srcOrd="1" destOrd="0" presId="urn:microsoft.com/office/officeart/2005/8/layout/vList2"/>
    <dgm:cxn modelId="{567C038B-BE6A-45C6-9494-6D8084E93474}" type="presParOf" srcId="{8997C67F-58D0-49D0-A9FB-CFF191C52AE1}" destId="{83406F16-86E5-4E2F-BCA4-16A02E51C13E}"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E37086-9815-4383-BD13-9EE396A5065D}" type="doc">
      <dgm:prSet loTypeId="urn:microsoft.com/office/officeart/2005/8/layout/vList2" loCatId="list" qsTypeId="urn:microsoft.com/office/officeart/2005/8/quickstyle/3d2" qsCatId="3D" csTypeId="urn:microsoft.com/office/officeart/2005/8/colors/accent1_1" csCatId="accent1" phldr="1"/>
      <dgm:spPr/>
      <dgm:t>
        <a:bodyPr/>
        <a:lstStyle/>
        <a:p>
          <a:endParaRPr lang="fr-FR"/>
        </a:p>
      </dgm:t>
    </dgm:pt>
    <dgm:pt modelId="{8A57FC65-8B50-42DB-9902-14DAA844B428}">
      <dgm:prSet custT="1"/>
      <dgm:spPr/>
      <dgm:t>
        <a:bodyPr/>
        <a:lstStyle/>
        <a:p>
          <a:pPr algn="ctr" rtl="0"/>
          <a:r>
            <a:rPr lang="it-IT" sz="2200" b="1" dirty="0" smtClean="0">
              <a:latin typeface="Times New Roman" pitchFamily="18" charset="0"/>
              <a:cs typeface="Times New Roman" pitchFamily="18" charset="0"/>
            </a:rPr>
            <a:t>Renforcement du cadre institutionnel de pilotage de la CMU</a:t>
          </a:r>
          <a:endParaRPr lang="fr-FR" sz="2200" b="1" dirty="0">
            <a:latin typeface="Times New Roman" pitchFamily="18" charset="0"/>
            <a:cs typeface="Times New Roman" pitchFamily="18" charset="0"/>
          </a:endParaRPr>
        </a:p>
      </dgm:t>
    </dgm:pt>
    <dgm:pt modelId="{CD937F52-EE17-4ED3-9348-718A60D78B73}" type="parTrans" cxnId="{E87575C3-F887-482C-AB13-6AEFAB983034}">
      <dgm:prSet/>
      <dgm:spPr/>
      <dgm:t>
        <a:bodyPr/>
        <a:lstStyle/>
        <a:p>
          <a:endParaRPr lang="fr-FR"/>
        </a:p>
      </dgm:t>
    </dgm:pt>
    <dgm:pt modelId="{25687E7F-5FC9-4FE5-B82D-D4843FAD877A}" type="sibTrans" cxnId="{E87575C3-F887-482C-AB13-6AEFAB983034}">
      <dgm:prSet/>
      <dgm:spPr/>
      <dgm:t>
        <a:bodyPr/>
        <a:lstStyle/>
        <a:p>
          <a:endParaRPr lang="fr-FR"/>
        </a:p>
      </dgm:t>
    </dgm:pt>
    <dgm:pt modelId="{2F40956C-A560-42CE-8755-DC138B06D81C}">
      <dgm:prSet custT="1"/>
      <dgm:spPr/>
      <dgm:t>
        <a:bodyPr/>
        <a:lstStyle/>
        <a:p>
          <a:pPr algn="ctr" rtl="0"/>
          <a:r>
            <a:rPr lang="fr-FR" sz="2400" b="1" dirty="0" smtClean="0">
              <a:latin typeface="Times New Roman" pitchFamily="18" charset="0"/>
              <a:cs typeface="Times New Roman" pitchFamily="18" charset="0"/>
            </a:rPr>
            <a:t>Renforcement des stratégies de communication sur la CMU</a:t>
          </a:r>
          <a:endParaRPr lang="fr-FR" sz="2200" b="1" dirty="0">
            <a:latin typeface="Times New Roman" pitchFamily="18" charset="0"/>
            <a:cs typeface="Times New Roman" pitchFamily="18" charset="0"/>
          </a:endParaRPr>
        </a:p>
      </dgm:t>
    </dgm:pt>
    <dgm:pt modelId="{AE5D3404-A84F-4C2E-BDE5-917501370FB6}" type="parTrans" cxnId="{277091F2-2F9A-478B-8298-5499DB736D43}">
      <dgm:prSet/>
      <dgm:spPr/>
      <dgm:t>
        <a:bodyPr/>
        <a:lstStyle/>
        <a:p>
          <a:endParaRPr lang="fr-FR"/>
        </a:p>
      </dgm:t>
    </dgm:pt>
    <dgm:pt modelId="{55D7B006-C4A9-421F-9C3C-051DF72397A3}" type="sibTrans" cxnId="{277091F2-2F9A-478B-8298-5499DB736D43}">
      <dgm:prSet/>
      <dgm:spPr/>
      <dgm:t>
        <a:bodyPr/>
        <a:lstStyle/>
        <a:p>
          <a:endParaRPr lang="fr-FR"/>
        </a:p>
      </dgm:t>
    </dgm:pt>
    <dgm:pt modelId="{B7DAB789-1A66-4014-A67F-8804A982F5CB}">
      <dgm:prSet custT="1"/>
      <dgm:spPr/>
      <dgm:t>
        <a:bodyPr/>
        <a:lstStyle/>
        <a:p>
          <a:pPr algn="ctr" rtl="0"/>
          <a:r>
            <a:rPr lang="fr-FR" sz="2400" b="1" dirty="0" smtClean="0">
              <a:latin typeface="Times New Roman" pitchFamily="18" charset="0"/>
              <a:cs typeface="Times New Roman" pitchFamily="18" charset="0"/>
            </a:rPr>
            <a:t>Développement d’une offre permanente de  soins. </a:t>
          </a:r>
          <a:endParaRPr lang="fr-FR" sz="2400" b="1" dirty="0">
            <a:latin typeface="Times New Roman" pitchFamily="18" charset="0"/>
            <a:cs typeface="Times New Roman" pitchFamily="18" charset="0"/>
          </a:endParaRPr>
        </a:p>
      </dgm:t>
    </dgm:pt>
    <dgm:pt modelId="{F44C6B15-B1F9-45DD-A646-997D2154058D}" type="parTrans" cxnId="{5933E45F-AE89-4139-A339-A63628CB09B4}">
      <dgm:prSet/>
      <dgm:spPr/>
      <dgm:t>
        <a:bodyPr/>
        <a:lstStyle/>
        <a:p>
          <a:endParaRPr lang="fr-FR"/>
        </a:p>
      </dgm:t>
    </dgm:pt>
    <dgm:pt modelId="{FF4693B7-9BAF-4BDA-A142-5E87812927FE}" type="sibTrans" cxnId="{5933E45F-AE89-4139-A339-A63628CB09B4}">
      <dgm:prSet/>
      <dgm:spPr/>
      <dgm:t>
        <a:bodyPr/>
        <a:lstStyle/>
        <a:p>
          <a:endParaRPr lang="fr-FR"/>
        </a:p>
      </dgm:t>
    </dgm:pt>
    <dgm:pt modelId="{BE449A07-8D8D-495D-AA62-489DD65265CE}">
      <dgm:prSet custT="1"/>
      <dgm:spPr/>
      <dgm:t>
        <a:bodyPr/>
        <a:lstStyle/>
        <a:p>
          <a:pPr algn="ctr" rtl="0"/>
          <a:r>
            <a:rPr lang="fr-FR" sz="2400" b="1" dirty="0" smtClean="0">
              <a:latin typeface="Times New Roman" pitchFamily="18" charset="0"/>
              <a:cs typeface="Times New Roman" pitchFamily="18" charset="0"/>
            </a:rPr>
            <a:t>Ciblage et autonomisation des indigents et des groupes vulnérables.</a:t>
          </a:r>
          <a:endParaRPr lang="fr-FR" sz="2400" b="1" dirty="0">
            <a:latin typeface="Times New Roman" pitchFamily="18" charset="0"/>
            <a:cs typeface="Times New Roman" pitchFamily="18" charset="0"/>
          </a:endParaRPr>
        </a:p>
      </dgm:t>
    </dgm:pt>
    <dgm:pt modelId="{7246B620-D50B-48A9-A435-F327030FFD95}" type="parTrans" cxnId="{9B93A8B5-B1C4-4F31-B770-041B7CF7E1F3}">
      <dgm:prSet/>
      <dgm:spPr/>
      <dgm:t>
        <a:bodyPr/>
        <a:lstStyle/>
        <a:p>
          <a:endParaRPr lang="fr-FR"/>
        </a:p>
      </dgm:t>
    </dgm:pt>
    <dgm:pt modelId="{8A62E756-948D-450B-B76F-83BAA3D3B909}" type="sibTrans" cxnId="{9B93A8B5-B1C4-4F31-B770-041B7CF7E1F3}">
      <dgm:prSet/>
      <dgm:spPr/>
      <dgm:t>
        <a:bodyPr/>
        <a:lstStyle/>
        <a:p>
          <a:endParaRPr lang="fr-FR"/>
        </a:p>
      </dgm:t>
    </dgm:pt>
    <dgm:pt modelId="{EDC0B2CA-63AE-455C-A8E0-2C763ED27FF2}">
      <dgm:prSet custT="1"/>
      <dgm:spPr/>
      <dgm:t>
        <a:bodyPr/>
        <a:lstStyle/>
        <a:p>
          <a:pPr algn="ctr" rtl="0"/>
          <a:r>
            <a:rPr lang="fr-FR" sz="2400" b="1" dirty="0" smtClean="0">
              <a:latin typeface="Times New Roman" pitchFamily="18" charset="0"/>
              <a:cs typeface="Times New Roman" pitchFamily="18" charset="0"/>
            </a:rPr>
            <a:t>Pérennisation  du financement de la CMU</a:t>
          </a:r>
          <a:r>
            <a:rPr lang="fr-FR" sz="2400" dirty="0" smtClean="0">
              <a:latin typeface="Times New Roman" pitchFamily="18" charset="0"/>
              <a:cs typeface="Times New Roman" pitchFamily="18" charset="0"/>
            </a:rPr>
            <a:t>.</a:t>
          </a:r>
          <a:endParaRPr lang="fr-FR" sz="2400" b="1" dirty="0">
            <a:latin typeface="Times New Roman" pitchFamily="18" charset="0"/>
            <a:cs typeface="Times New Roman" pitchFamily="18" charset="0"/>
          </a:endParaRPr>
        </a:p>
      </dgm:t>
    </dgm:pt>
    <dgm:pt modelId="{F0495172-4BA3-45EF-9BDC-BA9F9AA7A0D8}" type="parTrans" cxnId="{69CF4226-A0FD-455F-B8DB-350B6B01BF60}">
      <dgm:prSet/>
      <dgm:spPr/>
      <dgm:t>
        <a:bodyPr/>
        <a:lstStyle/>
        <a:p>
          <a:endParaRPr lang="fr-FR"/>
        </a:p>
      </dgm:t>
    </dgm:pt>
    <dgm:pt modelId="{55ADC9BF-3D42-488D-AB9B-583D8145E460}" type="sibTrans" cxnId="{69CF4226-A0FD-455F-B8DB-350B6B01BF60}">
      <dgm:prSet/>
      <dgm:spPr/>
      <dgm:t>
        <a:bodyPr/>
        <a:lstStyle/>
        <a:p>
          <a:endParaRPr lang="fr-FR"/>
        </a:p>
      </dgm:t>
    </dgm:pt>
    <dgm:pt modelId="{DAD02089-B19D-4F60-9659-64B1FA2098DF}">
      <dgm:prSet custT="1"/>
      <dgm:spPr/>
      <dgm:t>
        <a:bodyPr/>
        <a:lstStyle/>
        <a:p>
          <a:pPr algn="ctr" rtl="0"/>
          <a:r>
            <a:rPr lang="fr-FR" sz="2400" b="1" dirty="0" smtClean="0">
              <a:latin typeface="Times New Roman" pitchFamily="18" charset="0"/>
              <a:cs typeface="Times New Roman" pitchFamily="18" charset="0"/>
            </a:rPr>
            <a:t>Développement d’ une plateforme multisectorielle</a:t>
          </a:r>
          <a:endParaRPr lang="fr-FR" sz="2400" b="1" dirty="0">
            <a:latin typeface="Times New Roman" pitchFamily="18" charset="0"/>
            <a:cs typeface="Times New Roman" pitchFamily="18" charset="0"/>
          </a:endParaRPr>
        </a:p>
      </dgm:t>
    </dgm:pt>
    <dgm:pt modelId="{5E485B4C-AD07-4B1B-ACF8-73FAB379FFE6}" type="parTrans" cxnId="{BB84F0DF-05A9-4D80-ACDA-CC3A3F5C2B65}">
      <dgm:prSet/>
      <dgm:spPr/>
      <dgm:t>
        <a:bodyPr/>
        <a:lstStyle/>
        <a:p>
          <a:endParaRPr lang="fr-FR"/>
        </a:p>
      </dgm:t>
    </dgm:pt>
    <dgm:pt modelId="{7435C252-CFF3-4A19-9E98-E4D1E5190924}" type="sibTrans" cxnId="{BB84F0DF-05A9-4D80-ACDA-CC3A3F5C2B65}">
      <dgm:prSet/>
      <dgm:spPr/>
      <dgm:t>
        <a:bodyPr/>
        <a:lstStyle/>
        <a:p>
          <a:endParaRPr lang="fr-FR"/>
        </a:p>
      </dgm:t>
    </dgm:pt>
    <dgm:pt modelId="{B19A8C1F-7601-4DA6-83BC-88CAEAEC238F}" type="pres">
      <dgm:prSet presAssocID="{76E37086-9815-4383-BD13-9EE396A5065D}" presName="linear" presStyleCnt="0">
        <dgm:presLayoutVars>
          <dgm:animLvl val="lvl"/>
          <dgm:resizeHandles val="exact"/>
        </dgm:presLayoutVars>
      </dgm:prSet>
      <dgm:spPr/>
      <dgm:t>
        <a:bodyPr/>
        <a:lstStyle/>
        <a:p>
          <a:endParaRPr lang="fr-FR"/>
        </a:p>
      </dgm:t>
    </dgm:pt>
    <dgm:pt modelId="{A313B564-B8F9-447B-A891-A8EE351E8806}" type="pres">
      <dgm:prSet presAssocID="{8A57FC65-8B50-42DB-9902-14DAA844B428}" presName="parentText" presStyleLbl="node1" presStyleIdx="0" presStyleCnt="6" custLinFactY="-44095" custLinFactNeighborY="-100000">
        <dgm:presLayoutVars>
          <dgm:chMax val="0"/>
          <dgm:bulletEnabled val="1"/>
        </dgm:presLayoutVars>
      </dgm:prSet>
      <dgm:spPr/>
      <dgm:t>
        <a:bodyPr/>
        <a:lstStyle/>
        <a:p>
          <a:endParaRPr lang="fr-FR"/>
        </a:p>
      </dgm:t>
    </dgm:pt>
    <dgm:pt modelId="{9F86670C-9C5B-45B2-AFC9-E0D2AF195062}" type="pres">
      <dgm:prSet presAssocID="{25687E7F-5FC9-4FE5-B82D-D4843FAD877A}" presName="spacer" presStyleCnt="0"/>
      <dgm:spPr/>
    </dgm:pt>
    <dgm:pt modelId="{D3F0A942-B821-4CB5-8660-FFB16AA3C8BC}" type="pres">
      <dgm:prSet presAssocID="{2F40956C-A560-42CE-8755-DC138B06D81C}" presName="parentText" presStyleLbl="node1" presStyleIdx="1" presStyleCnt="6" custScaleY="63087" custLinFactNeighborY="-64291">
        <dgm:presLayoutVars>
          <dgm:chMax val="0"/>
          <dgm:bulletEnabled val="1"/>
        </dgm:presLayoutVars>
      </dgm:prSet>
      <dgm:spPr/>
      <dgm:t>
        <a:bodyPr/>
        <a:lstStyle/>
        <a:p>
          <a:endParaRPr lang="fr-FR"/>
        </a:p>
      </dgm:t>
    </dgm:pt>
    <dgm:pt modelId="{A9CFEFBD-66FC-4088-B7BD-26F5C1934EDE}" type="pres">
      <dgm:prSet presAssocID="{55D7B006-C4A9-421F-9C3C-051DF72397A3}" presName="spacer" presStyleCnt="0"/>
      <dgm:spPr/>
    </dgm:pt>
    <dgm:pt modelId="{635F5A55-FC71-40DA-A8AC-753CFFAAA2D2}" type="pres">
      <dgm:prSet presAssocID="{B7DAB789-1A66-4014-A67F-8804A982F5CB}" presName="parentText" presStyleLbl="node1" presStyleIdx="2" presStyleCnt="6" custScaleY="95035" custLinFactNeighborX="-840" custLinFactNeighborY="6945">
        <dgm:presLayoutVars>
          <dgm:chMax val="0"/>
          <dgm:bulletEnabled val="1"/>
        </dgm:presLayoutVars>
      </dgm:prSet>
      <dgm:spPr/>
      <dgm:t>
        <a:bodyPr/>
        <a:lstStyle/>
        <a:p>
          <a:endParaRPr lang="fr-FR"/>
        </a:p>
      </dgm:t>
    </dgm:pt>
    <dgm:pt modelId="{2C38531C-9E1C-4455-9471-31E35D46C51D}" type="pres">
      <dgm:prSet presAssocID="{FF4693B7-9BAF-4BDA-A142-5E87812927FE}" presName="spacer" presStyleCnt="0"/>
      <dgm:spPr/>
    </dgm:pt>
    <dgm:pt modelId="{50DFB681-9ED2-473A-918F-5E4A79B1613C}" type="pres">
      <dgm:prSet presAssocID="{BE449A07-8D8D-495D-AA62-489DD65265CE}" presName="parentText" presStyleLbl="node1" presStyleIdx="3" presStyleCnt="6" custScaleY="67272" custLinFactNeighborX="2095" custLinFactNeighborY="4705">
        <dgm:presLayoutVars>
          <dgm:chMax val="0"/>
          <dgm:bulletEnabled val="1"/>
        </dgm:presLayoutVars>
      </dgm:prSet>
      <dgm:spPr/>
      <dgm:t>
        <a:bodyPr/>
        <a:lstStyle/>
        <a:p>
          <a:endParaRPr lang="fr-FR"/>
        </a:p>
      </dgm:t>
    </dgm:pt>
    <dgm:pt modelId="{4EF16116-60D2-42EF-A3BE-03104C18F0D3}" type="pres">
      <dgm:prSet presAssocID="{8A62E756-948D-450B-B76F-83BAA3D3B909}" presName="spacer" presStyleCnt="0"/>
      <dgm:spPr/>
    </dgm:pt>
    <dgm:pt modelId="{CD89D8AC-FE1A-4A0C-BC55-EB18FEC3CD03}" type="pres">
      <dgm:prSet presAssocID="{EDC0B2CA-63AE-455C-A8E0-2C763ED27FF2}" presName="parentText" presStyleLbl="node1" presStyleIdx="4" presStyleCnt="6" custScaleY="79707">
        <dgm:presLayoutVars>
          <dgm:chMax val="0"/>
          <dgm:bulletEnabled val="1"/>
        </dgm:presLayoutVars>
      </dgm:prSet>
      <dgm:spPr/>
      <dgm:t>
        <a:bodyPr/>
        <a:lstStyle/>
        <a:p>
          <a:endParaRPr lang="fr-FR"/>
        </a:p>
      </dgm:t>
    </dgm:pt>
    <dgm:pt modelId="{E3C653FC-22A7-4182-89C1-D2E2BAF10571}" type="pres">
      <dgm:prSet presAssocID="{55ADC9BF-3D42-488D-AB9B-583D8145E460}" presName="spacer" presStyleCnt="0"/>
      <dgm:spPr/>
    </dgm:pt>
    <dgm:pt modelId="{FC7CB356-8652-4E04-BBF4-0289082E25D7}" type="pres">
      <dgm:prSet presAssocID="{DAD02089-B19D-4F60-9659-64B1FA2098DF}" presName="parentText" presStyleLbl="node1" presStyleIdx="5" presStyleCnt="6">
        <dgm:presLayoutVars>
          <dgm:chMax val="0"/>
          <dgm:bulletEnabled val="1"/>
        </dgm:presLayoutVars>
      </dgm:prSet>
      <dgm:spPr/>
      <dgm:t>
        <a:bodyPr/>
        <a:lstStyle/>
        <a:p>
          <a:endParaRPr lang="fr-FR"/>
        </a:p>
      </dgm:t>
    </dgm:pt>
  </dgm:ptLst>
  <dgm:cxnLst>
    <dgm:cxn modelId="{BB84F0DF-05A9-4D80-ACDA-CC3A3F5C2B65}" srcId="{76E37086-9815-4383-BD13-9EE396A5065D}" destId="{DAD02089-B19D-4F60-9659-64B1FA2098DF}" srcOrd="5" destOrd="0" parTransId="{5E485B4C-AD07-4B1B-ACF8-73FAB379FFE6}" sibTransId="{7435C252-CFF3-4A19-9E98-E4D1E5190924}"/>
    <dgm:cxn modelId="{876885B5-4C1F-4494-91E6-E960BA19BA16}" type="presOf" srcId="{2F40956C-A560-42CE-8755-DC138B06D81C}" destId="{D3F0A942-B821-4CB5-8660-FFB16AA3C8BC}" srcOrd="0" destOrd="0" presId="urn:microsoft.com/office/officeart/2005/8/layout/vList2"/>
    <dgm:cxn modelId="{1466C0F5-9F56-48BF-BDCC-9376ECD3B076}" type="presOf" srcId="{76E37086-9815-4383-BD13-9EE396A5065D}" destId="{B19A8C1F-7601-4DA6-83BC-88CAEAEC238F}" srcOrd="0" destOrd="0" presId="urn:microsoft.com/office/officeart/2005/8/layout/vList2"/>
    <dgm:cxn modelId="{02F36F0C-E9FB-4125-B8EF-039D2360797A}" type="presOf" srcId="{EDC0B2CA-63AE-455C-A8E0-2C763ED27FF2}" destId="{CD89D8AC-FE1A-4A0C-BC55-EB18FEC3CD03}" srcOrd="0" destOrd="0" presId="urn:microsoft.com/office/officeart/2005/8/layout/vList2"/>
    <dgm:cxn modelId="{36D8D02F-D6B0-441E-AB6B-820F4FDDA8DD}" type="presOf" srcId="{8A57FC65-8B50-42DB-9902-14DAA844B428}" destId="{A313B564-B8F9-447B-A891-A8EE351E8806}" srcOrd="0" destOrd="0" presId="urn:microsoft.com/office/officeart/2005/8/layout/vList2"/>
    <dgm:cxn modelId="{8CBD9687-79CD-49DE-892A-2AFC1732D99C}" type="presOf" srcId="{B7DAB789-1A66-4014-A67F-8804A982F5CB}" destId="{635F5A55-FC71-40DA-A8AC-753CFFAAA2D2}" srcOrd="0" destOrd="0" presId="urn:microsoft.com/office/officeart/2005/8/layout/vList2"/>
    <dgm:cxn modelId="{5933E45F-AE89-4139-A339-A63628CB09B4}" srcId="{76E37086-9815-4383-BD13-9EE396A5065D}" destId="{B7DAB789-1A66-4014-A67F-8804A982F5CB}" srcOrd="2" destOrd="0" parTransId="{F44C6B15-B1F9-45DD-A646-997D2154058D}" sibTransId="{FF4693B7-9BAF-4BDA-A142-5E87812927FE}"/>
    <dgm:cxn modelId="{6C428A89-22BA-434F-B1AB-0BE3F69AFF9E}" type="presOf" srcId="{DAD02089-B19D-4F60-9659-64B1FA2098DF}" destId="{FC7CB356-8652-4E04-BBF4-0289082E25D7}" srcOrd="0" destOrd="0" presId="urn:microsoft.com/office/officeart/2005/8/layout/vList2"/>
    <dgm:cxn modelId="{E87575C3-F887-482C-AB13-6AEFAB983034}" srcId="{76E37086-9815-4383-BD13-9EE396A5065D}" destId="{8A57FC65-8B50-42DB-9902-14DAA844B428}" srcOrd="0" destOrd="0" parTransId="{CD937F52-EE17-4ED3-9348-718A60D78B73}" sibTransId="{25687E7F-5FC9-4FE5-B82D-D4843FAD877A}"/>
    <dgm:cxn modelId="{746F9FD3-4978-4377-B2DC-9A22A7245940}" type="presOf" srcId="{BE449A07-8D8D-495D-AA62-489DD65265CE}" destId="{50DFB681-9ED2-473A-918F-5E4A79B1613C}" srcOrd="0" destOrd="0" presId="urn:microsoft.com/office/officeart/2005/8/layout/vList2"/>
    <dgm:cxn modelId="{277091F2-2F9A-478B-8298-5499DB736D43}" srcId="{76E37086-9815-4383-BD13-9EE396A5065D}" destId="{2F40956C-A560-42CE-8755-DC138B06D81C}" srcOrd="1" destOrd="0" parTransId="{AE5D3404-A84F-4C2E-BDE5-917501370FB6}" sibTransId="{55D7B006-C4A9-421F-9C3C-051DF72397A3}"/>
    <dgm:cxn modelId="{69CF4226-A0FD-455F-B8DB-350B6B01BF60}" srcId="{76E37086-9815-4383-BD13-9EE396A5065D}" destId="{EDC0B2CA-63AE-455C-A8E0-2C763ED27FF2}" srcOrd="4" destOrd="0" parTransId="{F0495172-4BA3-45EF-9BDC-BA9F9AA7A0D8}" sibTransId="{55ADC9BF-3D42-488D-AB9B-583D8145E460}"/>
    <dgm:cxn modelId="{9B93A8B5-B1C4-4F31-B770-041B7CF7E1F3}" srcId="{76E37086-9815-4383-BD13-9EE396A5065D}" destId="{BE449A07-8D8D-495D-AA62-489DD65265CE}" srcOrd="3" destOrd="0" parTransId="{7246B620-D50B-48A9-A435-F327030FFD95}" sibTransId="{8A62E756-948D-450B-B76F-83BAA3D3B909}"/>
    <dgm:cxn modelId="{57C83877-9839-4536-9106-D6394BFFA0D7}" type="presParOf" srcId="{B19A8C1F-7601-4DA6-83BC-88CAEAEC238F}" destId="{A313B564-B8F9-447B-A891-A8EE351E8806}" srcOrd="0" destOrd="0" presId="urn:microsoft.com/office/officeart/2005/8/layout/vList2"/>
    <dgm:cxn modelId="{DA5D15D8-F365-4A9A-B280-73134A343B94}" type="presParOf" srcId="{B19A8C1F-7601-4DA6-83BC-88CAEAEC238F}" destId="{9F86670C-9C5B-45B2-AFC9-E0D2AF195062}" srcOrd="1" destOrd="0" presId="urn:microsoft.com/office/officeart/2005/8/layout/vList2"/>
    <dgm:cxn modelId="{2EE516F4-F558-4686-B5D0-1844A10A5D9A}" type="presParOf" srcId="{B19A8C1F-7601-4DA6-83BC-88CAEAEC238F}" destId="{D3F0A942-B821-4CB5-8660-FFB16AA3C8BC}" srcOrd="2" destOrd="0" presId="urn:microsoft.com/office/officeart/2005/8/layout/vList2"/>
    <dgm:cxn modelId="{58B2E52C-CD26-4601-8ED5-ACD777D4858F}" type="presParOf" srcId="{B19A8C1F-7601-4DA6-83BC-88CAEAEC238F}" destId="{A9CFEFBD-66FC-4088-B7BD-26F5C1934EDE}" srcOrd="3" destOrd="0" presId="urn:microsoft.com/office/officeart/2005/8/layout/vList2"/>
    <dgm:cxn modelId="{62EEAFC8-2967-4946-A785-F6402C8AADDB}" type="presParOf" srcId="{B19A8C1F-7601-4DA6-83BC-88CAEAEC238F}" destId="{635F5A55-FC71-40DA-A8AC-753CFFAAA2D2}" srcOrd="4" destOrd="0" presId="urn:microsoft.com/office/officeart/2005/8/layout/vList2"/>
    <dgm:cxn modelId="{CE978E25-3022-4DC9-8660-EF80CEEDA86C}" type="presParOf" srcId="{B19A8C1F-7601-4DA6-83BC-88CAEAEC238F}" destId="{2C38531C-9E1C-4455-9471-31E35D46C51D}" srcOrd="5" destOrd="0" presId="urn:microsoft.com/office/officeart/2005/8/layout/vList2"/>
    <dgm:cxn modelId="{A2FF17FD-6624-430D-8CCA-1F3D02A3B9E1}" type="presParOf" srcId="{B19A8C1F-7601-4DA6-83BC-88CAEAEC238F}" destId="{50DFB681-9ED2-473A-918F-5E4A79B1613C}" srcOrd="6" destOrd="0" presId="urn:microsoft.com/office/officeart/2005/8/layout/vList2"/>
    <dgm:cxn modelId="{2546D809-262E-4621-A3BF-7EDF9634716C}" type="presParOf" srcId="{B19A8C1F-7601-4DA6-83BC-88CAEAEC238F}" destId="{4EF16116-60D2-42EF-A3BE-03104C18F0D3}" srcOrd="7" destOrd="0" presId="urn:microsoft.com/office/officeart/2005/8/layout/vList2"/>
    <dgm:cxn modelId="{F065C083-4A94-44A9-A44A-5F48135B7120}" type="presParOf" srcId="{B19A8C1F-7601-4DA6-83BC-88CAEAEC238F}" destId="{CD89D8AC-FE1A-4A0C-BC55-EB18FEC3CD03}" srcOrd="8" destOrd="0" presId="urn:microsoft.com/office/officeart/2005/8/layout/vList2"/>
    <dgm:cxn modelId="{D2774CCE-1C22-4144-AC31-FA6376149050}" type="presParOf" srcId="{B19A8C1F-7601-4DA6-83BC-88CAEAEC238F}" destId="{E3C653FC-22A7-4182-89C1-D2E2BAF10571}" srcOrd="9" destOrd="0" presId="urn:microsoft.com/office/officeart/2005/8/layout/vList2"/>
    <dgm:cxn modelId="{4F599127-0A85-43FE-A3F8-0D9A53F05025}" type="presParOf" srcId="{B19A8C1F-7601-4DA6-83BC-88CAEAEC238F}" destId="{FC7CB356-8652-4E04-BBF4-0289082E25D7}"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241F2-5DF7-418C-A37D-291C77A9221C}">
      <dsp:nvSpPr>
        <dsp:cNvPr id="0" name=""/>
        <dsp:cNvSpPr/>
      </dsp:nvSpPr>
      <dsp:spPr>
        <a:xfrm>
          <a:off x="0" y="3004386"/>
          <a:ext cx="7382594" cy="128857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fr-FR" sz="2400" kern="1200" dirty="0" smtClean="0">
              <a:latin typeface="Times New Roman" pitchFamily="18" charset="0"/>
              <a:cs typeface="Times New Roman" pitchFamily="18" charset="0"/>
            </a:rPr>
            <a:t>Les ménages contribuent directement à hauteur de 41%  de la Dépense Nationale de Santé, estimée à 308,377 Milliards FCFA </a:t>
          </a:r>
          <a:r>
            <a:rPr lang="fr-FR" sz="2400" i="1" kern="1200" dirty="0" smtClean="0">
              <a:latin typeface="Times New Roman" pitchFamily="18" charset="0"/>
              <a:cs typeface="Times New Roman" pitchFamily="18" charset="0"/>
            </a:rPr>
            <a:t>(CNS 2006-2008).</a:t>
          </a:r>
          <a:endParaRPr lang="fr-FR" sz="1600" kern="1200" dirty="0">
            <a:latin typeface="Times New Roman" pitchFamily="18" charset="0"/>
            <a:cs typeface="Times New Roman" pitchFamily="18" charset="0"/>
          </a:endParaRPr>
        </a:p>
      </dsp:txBody>
      <dsp:txXfrm>
        <a:off x="62903" y="3067289"/>
        <a:ext cx="7256788" cy="1162773"/>
      </dsp:txXfrm>
    </dsp:sp>
    <dsp:sp modelId="{83406F16-86E5-4E2F-BCA4-16A02E51C13E}">
      <dsp:nvSpPr>
        <dsp:cNvPr id="0" name=""/>
        <dsp:cNvSpPr/>
      </dsp:nvSpPr>
      <dsp:spPr>
        <a:xfrm>
          <a:off x="0" y="772138"/>
          <a:ext cx="7382594" cy="110600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fr-FR" sz="2800" b="1" kern="1200" dirty="0" smtClean="0">
              <a:latin typeface="Times New Roman" pitchFamily="18" charset="0"/>
              <a:cs typeface="Times New Roman" pitchFamily="18" charset="0"/>
            </a:rPr>
            <a:t>80% </a:t>
          </a:r>
          <a:r>
            <a:rPr lang="fr-FR" sz="2800" kern="1200" dirty="0" smtClean="0">
              <a:latin typeface="Times New Roman" pitchFamily="18" charset="0"/>
              <a:cs typeface="Times New Roman" pitchFamily="18" charset="0"/>
            </a:rPr>
            <a:t>de la population sénégalaise ne dispose pas d’une couverture maladie</a:t>
          </a:r>
          <a:r>
            <a:rPr lang="fr-FR" sz="2800" i="1" kern="1200" dirty="0" smtClean="0">
              <a:latin typeface="Times New Roman" pitchFamily="18" charset="0"/>
              <a:cs typeface="Times New Roman" pitchFamily="18" charset="0"/>
            </a:rPr>
            <a:t>.</a:t>
          </a:r>
          <a:endParaRPr lang="fr-FR" sz="2800" kern="1200" dirty="0">
            <a:latin typeface="Times New Roman" pitchFamily="18" charset="0"/>
            <a:cs typeface="Times New Roman" pitchFamily="18" charset="0"/>
          </a:endParaRPr>
        </a:p>
      </dsp:txBody>
      <dsp:txXfrm>
        <a:off x="53991" y="826129"/>
        <a:ext cx="7274612" cy="998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211EDF7-CFC0-4246-86DA-3830D7C6DBAA}" type="datetimeFigureOut">
              <a:rPr lang="fr-FR"/>
              <a:pPr>
                <a:defRPr/>
              </a:pPr>
              <a:t>22/05/2014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65ACB07-F7ED-4215-AB31-1C838B3C26F1}" type="slidenum">
              <a:rPr lang="fr-FR"/>
              <a:pPr>
                <a:defRPr/>
              </a:pPr>
              <a:t>‹#›</a:t>
            </a:fld>
            <a:endParaRPr lang="fr-FR"/>
          </a:p>
        </p:txBody>
      </p:sp>
    </p:spTree>
    <p:extLst>
      <p:ext uri="{BB962C8B-B14F-4D97-AF65-F5344CB8AC3E}">
        <p14:creationId xmlns:p14="http://schemas.microsoft.com/office/powerpoint/2010/main" val="1654187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D6B23DE-91C6-41F7-B8C5-742BE4492BEF}" type="slidenum">
              <a:rPr lang="fr-FR" altLang="fr-FR" smtClean="0"/>
              <a:pPr fontAlgn="base">
                <a:spcBef>
                  <a:spcPct val="0"/>
                </a:spcBef>
                <a:spcAft>
                  <a:spcPct val="0"/>
                </a:spcAft>
                <a:defRPr/>
              </a:pPr>
              <a:t>1</a:t>
            </a:fld>
            <a:endParaRPr lang="fr-FR" altLang="fr-FR" dirty="0" smtClean="0"/>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p>
        </p:txBody>
      </p:sp>
      <p:sp>
        <p:nvSpPr>
          <p:cNvPr id="26628" name="Espace réservé du numéro de diapositive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5BF848F-D296-4DFB-B258-7A2BAF62A408}" type="slidenum">
              <a:rPr lang="fr-FR" altLang="fr-FR" smtClean="0"/>
              <a:pPr fontAlgn="base">
                <a:spcBef>
                  <a:spcPct val="0"/>
                </a:spcBef>
                <a:spcAft>
                  <a:spcPct val="0"/>
                </a:spcAft>
                <a:defRPr/>
              </a:pPr>
              <a:t>2</a:t>
            </a:fld>
            <a:endParaRPr lang="fr-FR" altLang="fr-FR"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dirty="0" smtClean="0"/>
          </a:p>
        </p:txBody>
      </p:sp>
      <p:sp>
        <p:nvSpPr>
          <p:cNvPr id="3686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88D259-122E-4421-B6E6-C3047F866406}" type="slidenum">
              <a:rPr lang="fr-FR" smtClean="0"/>
              <a:pPr>
                <a:defRPr/>
              </a:pPr>
              <a:t>3</a:t>
            </a:fld>
            <a:endParaRPr lang="fr-FR"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p>
        </p:txBody>
      </p:sp>
      <p:sp>
        <p:nvSpPr>
          <p:cNvPr id="29700" name="Espace réservé du numéro de diapositive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9DD8F168-2C47-4FD2-93B0-84A4EC6698D5}" type="slidenum">
              <a:rPr lang="fr-FR" altLang="fr-FR" smtClean="0">
                <a:solidFill>
                  <a:prstClr val="black"/>
                </a:solidFill>
              </a:rPr>
              <a:pPr>
                <a:defRPr/>
              </a:pPr>
              <a:t>4</a:t>
            </a:fld>
            <a:endParaRPr lang="fr-FR" altLang="fr-FR" dirty="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5</a:t>
            </a:fld>
            <a:endParaRPr lang="fr-FR"/>
          </a:p>
        </p:txBody>
      </p:sp>
    </p:spTree>
    <p:extLst>
      <p:ext uri="{BB962C8B-B14F-4D97-AF65-F5344CB8AC3E}">
        <p14:creationId xmlns:p14="http://schemas.microsoft.com/office/powerpoint/2010/main" val="2056367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p>
        </p:txBody>
      </p:sp>
      <p:sp>
        <p:nvSpPr>
          <p:cNvPr id="32772" name="Espace réservé du numéro de diapositive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76613DE-9E41-4C0D-B343-A72D8CCFD47A}" type="slidenum">
              <a:rPr lang="fr-FR" altLang="fr-FR" smtClean="0"/>
              <a:pPr fontAlgn="base">
                <a:spcBef>
                  <a:spcPct val="0"/>
                </a:spcBef>
                <a:spcAft>
                  <a:spcPct val="0"/>
                </a:spcAft>
                <a:defRPr/>
              </a:pPr>
              <a:t>6</a:t>
            </a:fld>
            <a:endParaRPr lang="fr-FR" altLang="fr-FR"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9376D917-A307-4FDE-8981-3708ADA5F9EF}" type="slidenum">
              <a:rPr lang="fr-FR">
                <a:solidFill>
                  <a:prstClr val="black"/>
                </a:solidFill>
              </a:rPr>
              <a:pPr>
                <a:defRPr/>
              </a:pPr>
              <a:t>7</a:t>
            </a:fld>
            <a:endParaRPr lang="fr-FR">
              <a:solidFill>
                <a:prstClr val="black"/>
              </a:solidFill>
            </a:endParaRPr>
          </a:p>
        </p:txBody>
      </p:sp>
    </p:spTree>
    <p:extLst>
      <p:ext uri="{BB962C8B-B14F-4D97-AF65-F5344CB8AC3E}">
        <p14:creationId xmlns:p14="http://schemas.microsoft.com/office/powerpoint/2010/main" val="1362859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dirty="0" smtClean="0"/>
          </a:p>
        </p:txBody>
      </p:sp>
      <p:sp>
        <p:nvSpPr>
          <p:cNvPr id="5427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F69F88E-180A-4D08-9B3D-A6BA56BDA996}" type="slidenum">
              <a:rPr lang="fr-FR" altLang="fr-FR" smtClean="0">
                <a:solidFill>
                  <a:prstClr val="black"/>
                </a:solidFill>
              </a:rPr>
              <a:pPr eaLnBrk="1" hangingPunct="1"/>
              <a:t>8</a:t>
            </a:fld>
            <a:endParaRPr lang="fr-FR" altLang="fr-FR" dirty="0" smtClean="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9</a:t>
            </a:fld>
            <a:endParaRPr lang="fr-FR"/>
          </a:p>
        </p:txBody>
      </p:sp>
    </p:spTree>
    <p:extLst>
      <p:ext uri="{BB962C8B-B14F-4D97-AF65-F5344CB8AC3E}">
        <p14:creationId xmlns:p14="http://schemas.microsoft.com/office/powerpoint/2010/main" val="2574842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smtClean="0"/>
          </a:p>
        </p:txBody>
      </p:sp>
      <p:sp>
        <p:nvSpPr>
          <p:cNvPr id="37892" name="Espace réservé du numéro de diapositive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EA72EF3-BEF7-4A1E-9A3A-DE086E9443CE}" type="slidenum">
              <a:rPr lang="fr-FR" altLang="fr-FR" smtClean="0"/>
              <a:pPr fontAlgn="base">
                <a:spcBef>
                  <a:spcPct val="0"/>
                </a:spcBef>
                <a:spcAft>
                  <a:spcPct val="0"/>
                </a:spcAft>
                <a:defRPr/>
              </a:pPr>
              <a:t>10</a:t>
            </a:fld>
            <a:endParaRPr lang="fr-FR" altLang="fr-FR"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6758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9F13B822-42B1-4666-8D08-57345B769595}" type="slidenum">
              <a:rPr lang="fr-FR" altLang="fr-FR" smtClean="0">
                <a:latin typeface="Calibri" pitchFamily="34" charset="0"/>
              </a:rPr>
              <a:pPr eaLnBrk="1" fontAlgn="base" hangingPunct="1">
                <a:spcBef>
                  <a:spcPct val="0"/>
                </a:spcBef>
                <a:spcAft>
                  <a:spcPct val="0"/>
                </a:spcAft>
              </a:pPr>
              <a:t>11</a:t>
            </a:fld>
            <a:endParaRPr lang="fr-FR" altLang="fr-FR"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12</a:t>
            </a:fld>
            <a:endParaRPr lang="fr-FR"/>
          </a:p>
        </p:txBody>
      </p:sp>
    </p:spTree>
    <p:extLst>
      <p:ext uri="{BB962C8B-B14F-4D97-AF65-F5344CB8AC3E}">
        <p14:creationId xmlns:p14="http://schemas.microsoft.com/office/powerpoint/2010/main" val="2883584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9376D917-A307-4FDE-8981-3708ADA5F9EF}" type="slidenum">
              <a:rPr lang="fr-FR" smtClean="0"/>
              <a:pPr>
                <a:defRPr/>
              </a:pPr>
              <a:t>13</a:t>
            </a:fld>
            <a:endParaRPr lang="fr-FR"/>
          </a:p>
        </p:txBody>
      </p:sp>
    </p:spTree>
    <p:extLst>
      <p:ext uri="{BB962C8B-B14F-4D97-AF65-F5344CB8AC3E}">
        <p14:creationId xmlns:p14="http://schemas.microsoft.com/office/powerpoint/2010/main" val="3342931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14</a:t>
            </a:fld>
            <a:endParaRPr lang="fr-FR"/>
          </a:p>
        </p:txBody>
      </p:sp>
    </p:spTree>
    <p:extLst>
      <p:ext uri="{BB962C8B-B14F-4D97-AF65-F5344CB8AC3E}">
        <p14:creationId xmlns:p14="http://schemas.microsoft.com/office/powerpoint/2010/main" val="2883584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15</a:t>
            </a:fld>
            <a:endParaRPr lang="fr-FR"/>
          </a:p>
        </p:txBody>
      </p:sp>
    </p:spTree>
    <p:extLst>
      <p:ext uri="{BB962C8B-B14F-4D97-AF65-F5344CB8AC3E}">
        <p14:creationId xmlns:p14="http://schemas.microsoft.com/office/powerpoint/2010/main" val="4154186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16</a:t>
            </a:fld>
            <a:endParaRPr lang="fr-FR"/>
          </a:p>
        </p:txBody>
      </p:sp>
    </p:spTree>
    <p:extLst>
      <p:ext uri="{BB962C8B-B14F-4D97-AF65-F5344CB8AC3E}">
        <p14:creationId xmlns:p14="http://schemas.microsoft.com/office/powerpoint/2010/main" val="2883584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17</a:t>
            </a:fld>
            <a:endParaRPr lang="fr-FR"/>
          </a:p>
        </p:txBody>
      </p:sp>
    </p:spTree>
    <p:extLst>
      <p:ext uri="{BB962C8B-B14F-4D97-AF65-F5344CB8AC3E}">
        <p14:creationId xmlns:p14="http://schemas.microsoft.com/office/powerpoint/2010/main" val="2883584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18</a:t>
            </a:fld>
            <a:endParaRPr lang="fr-FR"/>
          </a:p>
        </p:txBody>
      </p:sp>
    </p:spTree>
    <p:extLst>
      <p:ext uri="{BB962C8B-B14F-4D97-AF65-F5344CB8AC3E}">
        <p14:creationId xmlns:p14="http://schemas.microsoft.com/office/powerpoint/2010/main" val="2883584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19</a:t>
            </a:fld>
            <a:endParaRPr lang="fr-FR"/>
          </a:p>
        </p:txBody>
      </p:sp>
    </p:spTree>
    <p:extLst>
      <p:ext uri="{BB962C8B-B14F-4D97-AF65-F5344CB8AC3E}">
        <p14:creationId xmlns:p14="http://schemas.microsoft.com/office/powerpoint/2010/main" val="2883584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20</a:t>
            </a:fld>
            <a:endParaRPr lang="fr-FR"/>
          </a:p>
        </p:txBody>
      </p:sp>
    </p:spTree>
    <p:extLst>
      <p:ext uri="{BB962C8B-B14F-4D97-AF65-F5344CB8AC3E}">
        <p14:creationId xmlns:p14="http://schemas.microsoft.com/office/powerpoint/2010/main" val="4193840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21</a:t>
            </a:fld>
            <a:endParaRPr lang="fr-FR"/>
          </a:p>
        </p:txBody>
      </p:sp>
    </p:spTree>
    <p:extLst>
      <p:ext uri="{BB962C8B-B14F-4D97-AF65-F5344CB8AC3E}">
        <p14:creationId xmlns:p14="http://schemas.microsoft.com/office/powerpoint/2010/main" val="3673512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6963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329417D3-67E5-4C81-A7EA-DEBE92727D1F}" type="slidenum">
              <a:rPr lang="fr-FR" altLang="fr-FR" smtClean="0"/>
              <a:pPr eaLnBrk="1" fontAlgn="base" hangingPunct="1">
                <a:spcBef>
                  <a:spcPct val="0"/>
                </a:spcBef>
                <a:spcAft>
                  <a:spcPct val="0"/>
                </a:spcAft>
              </a:pPr>
              <a:t>22</a:t>
            </a:fld>
            <a:endParaRPr lang="fr-FR" altLang="fr-F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smtClean="0"/>
          </a:p>
        </p:txBody>
      </p:sp>
      <p:sp>
        <p:nvSpPr>
          <p:cNvPr id="5325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431A997-AE7D-43C0-9CC3-A5E92BAB485E}" type="slidenum">
              <a:rPr lang="fr-FR">
                <a:solidFill>
                  <a:prstClr val="black"/>
                </a:solidFill>
              </a:rPr>
              <a:pPr eaLnBrk="1" hangingPunct="1"/>
              <a:t>23</a:t>
            </a:fld>
            <a:endParaRPr lang="fr-FR">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6861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1D92BC72-9938-40E0-ABB0-2463ABA4C43B}" type="slidenum">
              <a:rPr lang="fr-FR" altLang="fr-FR" smtClean="0"/>
              <a:pPr eaLnBrk="1" fontAlgn="base" hangingPunct="1">
                <a:spcBef>
                  <a:spcPct val="0"/>
                </a:spcBef>
                <a:spcAft>
                  <a:spcPct val="0"/>
                </a:spcAft>
              </a:pPr>
              <a:t>24</a:t>
            </a:fld>
            <a:endParaRPr lang="fr-FR" altLang="fr-F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6861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1D92BC72-9938-40E0-ABB0-2463ABA4C43B}" type="slidenum">
              <a:rPr lang="fr-FR" altLang="fr-FR" smtClean="0"/>
              <a:pPr eaLnBrk="1" fontAlgn="base" hangingPunct="1">
                <a:spcBef>
                  <a:spcPct val="0"/>
                </a:spcBef>
                <a:spcAft>
                  <a:spcPct val="0"/>
                </a:spcAft>
              </a:pPr>
              <a:t>25</a:t>
            </a:fld>
            <a:endParaRPr lang="fr-FR" altLang="fr-F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6861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1D92BC72-9938-40E0-ABB0-2463ABA4C43B}" type="slidenum">
              <a:rPr lang="fr-FR" altLang="fr-FR" smtClean="0"/>
              <a:pPr eaLnBrk="1" fontAlgn="base" hangingPunct="1">
                <a:spcBef>
                  <a:spcPct val="0"/>
                </a:spcBef>
                <a:spcAft>
                  <a:spcPct val="0"/>
                </a:spcAft>
              </a:pPr>
              <a:t>26</a:t>
            </a:fld>
            <a:endParaRPr lang="fr-FR" altLang="fr-F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270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7BA1600C-7754-4733-8705-63AB60AE7F1D}" type="slidenum">
              <a:rPr lang="fr-FR" altLang="fr-FR" smtClean="0">
                <a:solidFill>
                  <a:srgbClr val="000000"/>
                </a:solidFill>
              </a:rPr>
              <a:pPr eaLnBrk="1" fontAlgn="base" hangingPunct="1">
                <a:spcBef>
                  <a:spcPct val="0"/>
                </a:spcBef>
                <a:spcAft>
                  <a:spcPct val="0"/>
                </a:spcAft>
              </a:pPr>
              <a:t>27</a:t>
            </a:fld>
            <a:endParaRPr lang="fr-FR" altLang="fr-FR" smtClean="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270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7BA1600C-7754-4733-8705-63AB60AE7F1D}" type="slidenum">
              <a:rPr lang="fr-FR" altLang="fr-FR" smtClean="0">
                <a:solidFill>
                  <a:srgbClr val="000000"/>
                </a:solidFill>
              </a:rPr>
              <a:pPr eaLnBrk="1" fontAlgn="base" hangingPunct="1">
                <a:spcBef>
                  <a:spcPct val="0"/>
                </a:spcBef>
                <a:spcAft>
                  <a:spcPct val="0"/>
                </a:spcAft>
              </a:pPr>
              <a:t>28</a:t>
            </a:fld>
            <a:endParaRPr lang="fr-FR" altLang="fr-FR" smtClean="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747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fld id="{3C5AA126-C22F-41D2-B4E6-B19918DBB9EE}" type="slidenum">
              <a:rPr lang="fr-FR" altLang="fr-FR" smtClean="0">
                <a:solidFill>
                  <a:srgbClr val="000000"/>
                </a:solidFill>
                <a:latin typeface="Calibri" pitchFamily="34" charset="0"/>
              </a:rPr>
              <a:pPr eaLnBrk="1" fontAlgn="base" hangingPunct="1">
                <a:spcBef>
                  <a:spcPct val="0"/>
                </a:spcBef>
                <a:spcAft>
                  <a:spcPct val="0"/>
                </a:spcAft>
              </a:pPr>
              <a:t>29</a:t>
            </a:fld>
            <a:endParaRPr lang="fr-FR" altLang="fr-FR" smtClean="0">
              <a:solidFill>
                <a:srgbClr val="000000"/>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30</a:t>
            </a:fld>
            <a:endParaRPr lang="fr-FR"/>
          </a:p>
        </p:txBody>
      </p:sp>
    </p:spTree>
    <p:extLst>
      <p:ext uri="{BB962C8B-B14F-4D97-AF65-F5344CB8AC3E}">
        <p14:creationId xmlns:p14="http://schemas.microsoft.com/office/powerpoint/2010/main" val="1474336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31</a:t>
            </a:fld>
            <a:endParaRPr lang="fr-FR"/>
          </a:p>
        </p:txBody>
      </p:sp>
    </p:spTree>
    <p:extLst>
      <p:ext uri="{BB962C8B-B14F-4D97-AF65-F5344CB8AC3E}">
        <p14:creationId xmlns:p14="http://schemas.microsoft.com/office/powerpoint/2010/main" val="3878576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32</a:t>
            </a:fld>
            <a:endParaRPr lang="fr-FR"/>
          </a:p>
        </p:txBody>
      </p:sp>
    </p:spTree>
    <p:extLst>
      <p:ext uri="{BB962C8B-B14F-4D97-AF65-F5344CB8AC3E}">
        <p14:creationId xmlns:p14="http://schemas.microsoft.com/office/powerpoint/2010/main" val="3457368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865ACB07-F7ED-4215-AB31-1C838B3C26F1}" type="slidenum">
              <a:rPr lang="fr-FR" smtClean="0"/>
              <a:pPr>
                <a:defRPr/>
              </a:pPr>
              <a:t>33</a:t>
            </a:fld>
            <a:endParaRPr lang="fr-FR"/>
          </a:p>
        </p:txBody>
      </p:sp>
    </p:spTree>
    <p:extLst>
      <p:ext uri="{BB962C8B-B14F-4D97-AF65-F5344CB8AC3E}">
        <p14:creationId xmlns:p14="http://schemas.microsoft.com/office/powerpoint/2010/main" val="41398786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46084" name="Espace réservé du numéro de diapositive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273EAB2-FD9D-4CC7-B196-63B28135F5B8}" type="slidenum">
              <a:rPr lang="fr-FR" altLang="fr-FR" smtClean="0"/>
              <a:pPr fontAlgn="base">
                <a:spcBef>
                  <a:spcPct val="0"/>
                </a:spcBef>
                <a:spcAft>
                  <a:spcPct val="0"/>
                </a:spcAft>
                <a:defRPr/>
              </a:pPr>
              <a:t>34</a:t>
            </a:fld>
            <a:endParaRPr lang="fr-FR" alt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pPr>
              <a:defRPr/>
            </a:pPr>
            <a:fld id="{AB53CEC8-B716-4C39-A027-25590DF059AD}"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3E773F6D-BD37-4139-847E-FB10D5080973}" type="slidenum">
              <a:rPr lang="fr-FR" smtClean="0"/>
              <a:pPr>
                <a:defRPr/>
              </a:pPr>
              <a:t>‹#›</a:t>
            </a:fld>
            <a:endParaRPr lang="fr-FR"/>
          </a:p>
        </p:txBody>
      </p:sp>
    </p:spTree>
    <p:extLst>
      <p:ext uri="{BB962C8B-B14F-4D97-AF65-F5344CB8AC3E}">
        <p14:creationId xmlns:p14="http://schemas.microsoft.com/office/powerpoint/2010/main" val="2845351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a:defRPr/>
            </a:pPr>
            <a:fld id="{6E7C7B4D-9751-4F0F-A553-51642B51254E}"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A9679788-1B9D-44B5-835A-71DC602F5B7C}" type="slidenum">
              <a:rPr lang="fr-FR" smtClean="0"/>
              <a:pPr>
                <a:defRPr/>
              </a:pPr>
              <a:t>‹#›</a:t>
            </a:fld>
            <a:endParaRPr lang="fr-FR"/>
          </a:p>
        </p:txBody>
      </p:sp>
    </p:spTree>
    <p:extLst>
      <p:ext uri="{BB962C8B-B14F-4D97-AF65-F5344CB8AC3E}">
        <p14:creationId xmlns:p14="http://schemas.microsoft.com/office/powerpoint/2010/main" val="584430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pPr>
              <a:defRPr/>
            </a:pPr>
            <a:fld id="{2EC76707-D222-4DD1-B461-4072E753BC22}"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DB202850-6C91-4BE8-A3C0-36B20A2E84A5}" type="slidenum">
              <a:rPr lang="fr-FR" smtClean="0"/>
              <a:pPr>
                <a:defRPr/>
              </a:pPr>
              <a:t>‹#›</a:t>
            </a:fld>
            <a:endParaRPr lang="fr-FR"/>
          </a:p>
        </p:txBody>
      </p:sp>
    </p:spTree>
    <p:extLst>
      <p:ext uri="{BB962C8B-B14F-4D97-AF65-F5344CB8AC3E}">
        <p14:creationId xmlns:p14="http://schemas.microsoft.com/office/powerpoint/2010/main" val="2599768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pPr>
              <a:defRPr/>
            </a:pPr>
            <a:fld id="{69E79992-DEA6-4AA5-8A2B-33DBADC15747}" type="datetime1">
              <a:rPr lang="fr-FR" smtClean="0"/>
              <a:pPr>
                <a:defRPr/>
              </a:pPr>
              <a:t>22/05/2014</a:t>
            </a:fld>
            <a:endParaRPr lang="fr-FR"/>
          </a:p>
        </p:txBody>
      </p:sp>
      <p:sp>
        <p:nvSpPr>
          <p:cNvPr id="6" name="Espace réservé du pied de page 5"/>
          <p:cNvSpPr>
            <a:spLocks noGrp="1"/>
          </p:cNvSpPr>
          <p:nvPr>
            <p:ph type="ftr" sz="quarter" idx="11"/>
          </p:nvPr>
        </p:nvSpPr>
        <p:spPr/>
        <p:txBody>
          <a:bodyPr/>
          <a:lstStyle/>
          <a:p>
            <a:pPr>
              <a:defRPr/>
            </a:pPr>
            <a:r>
              <a:rPr lang="fr-FR" smtClean="0"/>
              <a:t>CACMU</a:t>
            </a:r>
            <a:endParaRPr lang="fr-FR"/>
          </a:p>
        </p:txBody>
      </p:sp>
      <p:sp>
        <p:nvSpPr>
          <p:cNvPr id="7" name="Espace réservé du numéro de diapositive 6"/>
          <p:cNvSpPr>
            <a:spLocks noGrp="1"/>
          </p:cNvSpPr>
          <p:nvPr>
            <p:ph type="sldNum" sz="quarter" idx="12"/>
          </p:nvPr>
        </p:nvSpPr>
        <p:spPr/>
        <p:txBody>
          <a:bodyPr/>
          <a:lstStyle/>
          <a:p>
            <a:pPr>
              <a:defRPr/>
            </a:pPr>
            <a:fld id="{07807D0B-4DC1-41F3-8FA9-514D6C08E3F3}" type="slidenum">
              <a:rPr lang="fr-FR" smtClean="0"/>
              <a:pPr>
                <a:defRPr/>
              </a:pPr>
              <a:t>‹#›</a:t>
            </a:fld>
            <a:endParaRPr lang="fr-FR"/>
          </a:p>
        </p:txBody>
      </p:sp>
    </p:spTree>
    <p:extLst>
      <p:ext uri="{BB962C8B-B14F-4D97-AF65-F5344CB8AC3E}">
        <p14:creationId xmlns:p14="http://schemas.microsoft.com/office/powerpoint/2010/main" val="60035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pPr>
              <a:defRPr/>
            </a:pPr>
            <a:fld id="{662E75AF-8D9A-4C9F-B0F4-42E6E4CA8B97}" type="datetime1">
              <a:rPr lang="fr-FR" smtClean="0"/>
              <a:pPr>
                <a:defRPr/>
              </a:pPr>
              <a:t>22/05/2014</a:t>
            </a:fld>
            <a:endParaRPr lang="fr-FR"/>
          </a:p>
        </p:txBody>
      </p:sp>
      <p:sp>
        <p:nvSpPr>
          <p:cNvPr id="8" name="Espace réservé du pied de page 7"/>
          <p:cNvSpPr>
            <a:spLocks noGrp="1"/>
          </p:cNvSpPr>
          <p:nvPr>
            <p:ph type="ftr" sz="quarter" idx="11"/>
          </p:nvPr>
        </p:nvSpPr>
        <p:spPr/>
        <p:txBody>
          <a:bodyPr/>
          <a:lstStyle/>
          <a:p>
            <a:pPr>
              <a:defRPr/>
            </a:pPr>
            <a:r>
              <a:rPr lang="fr-FR" smtClean="0"/>
              <a:t>CACMU</a:t>
            </a:r>
            <a:endParaRPr lang="fr-FR"/>
          </a:p>
        </p:txBody>
      </p:sp>
      <p:sp>
        <p:nvSpPr>
          <p:cNvPr id="9" name="Espace réservé du numéro de diapositive 8"/>
          <p:cNvSpPr>
            <a:spLocks noGrp="1"/>
          </p:cNvSpPr>
          <p:nvPr>
            <p:ph type="sldNum" sz="quarter" idx="12"/>
          </p:nvPr>
        </p:nvSpPr>
        <p:spPr/>
        <p:txBody>
          <a:bodyPr/>
          <a:lstStyle/>
          <a:p>
            <a:pPr>
              <a:defRPr/>
            </a:pPr>
            <a:fld id="{F302B9C3-F64B-4803-89AA-93DFCA418C9E}" type="slidenum">
              <a:rPr lang="fr-FR" smtClean="0"/>
              <a:pPr>
                <a:defRPr/>
              </a:pPr>
              <a:t>‹#›</a:t>
            </a:fld>
            <a:endParaRPr lang="fr-FR"/>
          </a:p>
        </p:txBody>
      </p:sp>
    </p:spTree>
    <p:extLst>
      <p:ext uri="{BB962C8B-B14F-4D97-AF65-F5344CB8AC3E}">
        <p14:creationId xmlns:p14="http://schemas.microsoft.com/office/powerpoint/2010/main" val="386002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pPr>
              <a:defRPr/>
            </a:pPr>
            <a:fld id="{9E8236A3-CD33-4F86-8667-E1E89D7E34D9}" type="datetime1">
              <a:rPr lang="fr-FR" smtClean="0"/>
              <a:pPr>
                <a:defRPr/>
              </a:pPr>
              <a:t>22/05/2014</a:t>
            </a:fld>
            <a:endParaRPr lang="fr-FR"/>
          </a:p>
        </p:txBody>
      </p:sp>
      <p:sp>
        <p:nvSpPr>
          <p:cNvPr id="4" name="Espace réservé du pied de page 3"/>
          <p:cNvSpPr>
            <a:spLocks noGrp="1"/>
          </p:cNvSpPr>
          <p:nvPr>
            <p:ph type="ftr" sz="quarter" idx="11"/>
          </p:nvPr>
        </p:nvSpPr>
        <p:spPr/>
        <p:txBody>
          <a:bodyPr/>
          <a:lstStyle/>
          <a:p>
            <a:pPr>
              <a:defRPr/>
            </a:pPr>
            <a:r>
              <a:rPr lang="fr-FR" smtClean="0"/>
              <a:t>CACMU</a:t>
            </a:r>
            <a:endParaRPr lang="fr-FR"/>
          </a:p>
        </p:txBody>
      </p:sp>
      <p:sp>
        <p:nvSpPr>
          <p:cNvPr id="5" name="Espace réservé du numéro de diapositive 4"/>
          <p:cNvSpPr>
            <a:spLocks noGrp="1"/>
          </p:cNvSpPr>
          <p:nvPr>
            <p:ph type="sldNum" sz="quarter" idx="12"/>
          </p:nvPr>
        </p:nvSpPr>
        <p:spPr/>
        <p:txBody>
          <a:bodyPr/>
          <a:lstStyle/>
          <a:p>
            <a:pPr>
              <a:defRPr/>
            </a:pPr>
            <a:fld id="{7FC90EB9-769C-4E91-BE71-519FDB51C4A7}" type="slidenum">
              <a:rPr lang="fr-FR" smtClean="0"/>
              <a:pPr>
                <a:defRPr/>
              </a:pPr>
              <a:t>‹#›</a:t>
            </a:fld>
            <a:endParaRPr lang="fr-FR"/>
          </a:p>
        </p:txBody>
      </p:sp>
    </p:spTree>
    <p:extLst>
      <p:ext uri="{BB962C8B-B14F-4D97-AF65-F5344CB8AC3E}">
        <p14:creationId xmlns:p14="http://schemas.microsoft.com/office/powerpoint/2010/main" val="2636829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E685E641-92F0-4625-AC9C-50394582B17D}" type="datetime1">
              <a:rPr lang="fr-FR" smtClean="0"/>
              <a:pPr>
                <a:defRPr/>
              </a:pPr>
              <a:t>22/05/2014</a:t>
            </a:fld>
            <a:endParaRPr lang="fr-FR"/>
          </a:p>
        </p:txBody>
      </p:sp>
      <p:sp>
        <p:nvSpPr>
          <p:cNvPr id="3" name="Espace réservé du pied de page 2"/>
          <p:cNvSpPr>
            <a:spLocks noGrp="1"/>
          </p:cNvSpPr>
          <p:nvPr>
            <p:ph type="ftr" sz="quarter" idx="11"/>
          </p:nvPr>
        </p:nvSpPr>
        <p:spPr/>
        <p:txBody>
          <a:bodyPr/>
          <a:lstStyle/>
          <a:p>
            <a:pPr>
              <a:defRPr/>
            </a:pPr>
            <a:r>
              <a:rPr lang="fr-FR" smtClean="0"/>
              <a:t>CACMU</a:t>
            </a:r>
            <a:endParaRPr lang="fr-FR"/>
          </a:p>
        </p:txBody>
      </p:sp>
      <p:sp>
        <p:nvSpPr>
          <p:cNvPr id="4" name="Espace réservé du numéro de diapositive 3"/>
          <p:cNvSpPr>
            <a:spLocks noGrp="1"/>
          </p:cNvSpPr>
          <p:nvPr>
            <p:ph type="sldNum" sz="quarter" idx="12"/>
          </p:nvPr>
        </p:nvSpPr>
        <p:spPr/>
        <p:txBody>
          <a:bodyPr/>
          <a:lstStyle/>
          <a:p>
            <a:pPr>
              <a:defRPr/>
            </a:pPr>
            <a:fld id="{CA4C5EF4-89A1-4A50-A441-BAC582F7215F}" type="slidenum">
              <a:rPr lang="fr-FR" smtClean="0"/>
              <a:pPr>
                <a:defRPr/>
              </a:pPr>
              <a:t>‹#›</a:t>
            </a:fld>
            <a:endParaRPr lang="fr-FR"/>
          </a:p>
        </p:txBody>
      </p:sp>
    </p:spTree>
    <p:extLst>
      <p:ext uri="{BB962C8B-B14F-4D97-AF65-F5344CB8AC3E}">
        <p14:creationId xmlns:p14="http://schemas.microsoft.com/office/powerpoint/2010/main" val="2205264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pPr>
              <a:defRPr/>
            </a:pPr>
            <a:fld id="{113C4F51-E68C-454D-8B0D-3475904F4161}" type="datetime1">
              <a:rPr lang="fr-FR" smtClean="0"/>
              <a:pPr>
                <a:defRPr/>
              </a:pPr>
              <a:t>22/05/2014</a:t>
            </a:fld>
            <a:endParaRPr lang="fr-FR"/>
          </a:p>
        </p:txBody>
      </p:sp>
      <p:sp>
        <p:nvSpPr>
          <p:cNvPr id="6" name="Espace réservé du pied de page 5"/>
          <p:cNvSpPr>
            <a:spLocks noGrp="1"/>
          </p:cNvSpPr>
          <p:nvPr>
            <p:ph type="ftr" sz="quarter" idx="11"/>
          </p:nvPr>
        </p:nvSpPr>
        <p:spPr/>
        <p:txBody>
          <a:bodyPr/>
          <a:lstStyle/>
          <a:p>
            <a:pPr>
              <a:defRPr/>
            </a:pPr>
            <a:r>
              <a:rPr lang="fr-FR" smtClean="0"/>
              <a:t>CACMU</a:t>
            </a:r>
            <a:endParaRPr lang="fr-FR"/>
          </a:p>
        </p:txBody>
      </p:sp>
      <p:sp>
        <p:nvSpPr>
          <p:cNvPr id="7" name="Espace réservé du numéro de diapositive 6"/>
          <p:cNvSpPr>
            <a:spLocks noGrp="1"/>
          </p:cNvSpPr>
          <p:nvPr>
            <p:ph type="sldNum" sz="quarter" idx="12"/>
          </p:nvPr>
        </p:nvSpPr>
        <p:spPr/>
        <p:txBody>
          <a:bodyPr/>
          <a:lstStyle/>
          <a:p>
            <a:pPr>
              <a:defRPr/>
            </a:pPr>
            <a:fld id="{4F1926A0-9731-49FF-8CDB-37B1D65368B0}" type="slidenum">
              <a:rPr lang="fr-FR" smtClean="0"/>
              <a:pPr>
                <a:defRPr/>
              </a:pPr>
              <a:t>‹#›</a:t>
            </a:fld>
            <a:endParaRPr lang="fr-FR"/>
          </a:p>
        </p:txBody>
      </p:sp>
    </p:spTree>
    <p:extLst>
      <p:ext uri="{BB962C8B-B14F-4D97-AF65-F5344CB8AC3E}">
        <p14:creationId xmlns:p14="http://schemas.microsoft.com/office/powerpoint/2010/main" val="361118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pPr>
              <a:defRPr/>
            </a:pPr>
            <a:fld id="{DDB0AD94-0A5D-445D-ACF8-1F5578ED1AA9}" type="datetime1">
              <a:rPr lang="fr-FR" smtClean="0"/>
              <a:pPr>
                <a:defRPr/>
              </a:pPr>
              <a:t>22/05/2014</a:t>
            </a:fld>
            <a:endParaRPr lang="fr-FR"/>
          </a:p>
        </p:txBody>
      </p:sp>
      <p:sp>
        <p:nvSpPr>
          <p:cNvPr id="6" name="Espace réservé du pied de page 5"/>
          <p:cNvSpPr>
            <a:spLocks noGrp="1"/>
          </p:cNvSpPr>
          <p:nvPr>
            <p:ph type="ftr" sz="quarter" idx="11"/>
          </p:nvPr>
        </p:nvSpPr>
        <p:spPr/>
        <p:txBody>
          <a:bodyPr/>
          <a:lstStyle/>
          <a:p>
            <a:pPr>
              <a:defRPr/>
            </a:pPr>
            <a:r>
              <a:rPr lang="fr-FR" smtClean="0"/>
              <a:t>CACMU</a:t>
            </a:r>
            <a:endParaRPr lang="fr-FR"/>
          </a:p>
        </p:txBody>
      </p:sp>
      <p:sp>
        <p:nvSpPr>
          <p:cNvPr id="7" name="Espace réservé du numéro de diapositive 6"/>
          <p:cNvSpPr>
            <a:spLocks noGrp="1"/>
          </p:cNvSpPr>
          <p:nvPr>
            <p:ph type="sldNum" sz="quarter" idx="12"/>
          </p:nvPr>
        </p:nvSpPr>
        <p:spPr/>
        <p:txBody>
          <a:bodyPr/>
          <a:lstStyle/>
          <a:p>
            <a:pPr>
              <a:defRPr/>
            </a:pPr>
            <a:fld id="{D11C5BBE-D8C1-4BA5-A184-9168D3F851C7}" type="slidenum">
              <a:rPr lang="fr-FR" smtClean="0"/>
              <a:pPr>
                <a:defRPr/>
              </a:pPr>
              <a:t>‹#›</a:t>
            </a:fld>
            <a:endParaRPr lang="fr-FR"/>
          </a:p>
        </p:txBody>
      </p:sp>
    </p:spTree>
    <p:extLst>
      <p:ext uri="{BB962C8B-B14F-4D97-AF65-F5344CB8AC3E}">
        <p14:creationId xmlns:p14="http://schemas.microsoft.com/office/powerpoint/2010/main" val="3759949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a:defRPr/>
            </a:pPr>
            <a:fld id="{1FAD8911-8D53-4B3A-9970-424C9BE680C3}"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B59DC48C-681F-499B-9BFE-D47EDB3D9E14}" type="slidenum">
              <a:rPr lang="fr-FR" smtClean="0"/>
              <a:pPr>
                <a:defRPr/>
              </a:pPr>
              <a:t>‹#›</a:t>
            </a:fld>
            <a:endParaRPr lang="fr-FR"/>
          </a:p>
        </p:txBody>
      </p:sp>
    </p:spTree>
    <p:extLst>
      <p:ext uri="{BB962C8B-B14F-4D97-AF65-F5344CB8AC3E}">
        <p14:creationId xmlns:p14="http://schemas.microsoft.com/office/powerpoint/2010/main" val="2240390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a:defRPr/>
            </a:pPr>
            <a:fld id="{3105189A-0BDD-40E2-893D-2BD7FBED0C54}"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66DF4382-56B2-4A1B-9748-3091B35C0EAB}" type="slidenum">
              <a:rPr lang="fr-FR" smtClean="0"/>
              <a:pPr>
                <a:defRPr/>
              </a:pPr>
              <a:t>‹#›</a:t>
            </a:fld>
            <a:endParaRPr lang="fr-FR"/>
          </a:p>
        </p:txBody>
      </p:sp>
    </p:spTree>
    <p:extLst>
      <p:ext uri="{BB962C8B-B14F-4D97-AF65-F5344CB8AC3E}">
        <p14:creationId xmlns:p14="http://schemas.microsoft.com/office/powerpoint/2010/main" val="4134598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07149687-0533-4E6A-8DA5-42D9377BD470}" type="datetime1">
              <a:rPr lang="fr-FR">
                <a:solidFill>
                  <a:prstClr val="black">
                    <a:tint val="75000"/>
                  </a:prstClr>
                </a:solidFill>
              </a:rPr>
              <a:pPr>
                <a:defRPr/>
              </a:pPr>
              <a:t>22/05/2014</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CDD248D8-A685-4BA5-9240-639E5C0736DB}"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1660872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F788A908-4549-460F-91EF-E8C13607C45B}" type="datetime1">
              <a:rPr lang="fr-FR">
                <a:solidFill>
                  <a:prstClr val="black">
                    <a:tint val="75000"/>
                  </a:prstClr>
                </a:solidFill>
              </a:rPr>
              <a:pPr>
                <a:defRPr/>
              </a:pPr>
              <a:t>22/05/2014</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A069C57B-D2DE-490B-B2BF-D5EF9C743E69}"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3072734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71A8313E-D3B8-4D41-8EE0-4AA3B6374A00}" type="datetime1">
              <a:rPr lang="fr-FR">
                <a:solidFill>
                  <a:prstClr val="black">
                    <a:tint val="75000"/>
                  </a:prstClr>
                </a:solidFill>
              </a:rPr>
              <a:pPr>
                <a:defRPr/>
              </a:pPr>
              <a:t>22/05/2014</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71B51995-AF92-488B-A759-918F16CC1EED}"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1899698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3303DEF3-BD72-4C30-BDB3-27FCBBCE5197}" type="datetime1">
              <a:rPr lang="fr-FR">
                <a:solidFill>
                  <a:prstClr val="black">
                    <a:tint val="75000"/>
                  </a:prstClr>
                </a:solidFill>
              </a:rPr>
              <a:pPr>
                <a:defRPr/>
              </a:pPr>
              <a:t>22/05/2014</a:t>
            </a:fld>
            <a:endParaRPr lang="fr-FR">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84EA435C-AEBF-4131-BE0E-5E14F055C99F}"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124797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ACE17ADD-28AF-4892-B02F-11C754D10669}" type="datetime1">
              <a:rPr lang="fr-FR">
                <a:solidFill>
                  <a:prstClr val="black">
                    <a:tint val="75000"/>
                  </a:prstClr>
                </a:solidFill>
              </a:rPr>
              <a:pPr>
                <a:defRPr/>
              </a:pPr>
              <a:t>22/05/2014</a:t>
            </a:fld>
            <a:endParaRPr lang="fr-FR">
              <a:solidFill>
                <a:prstClr val="black">
                  <a:tint val="75000"/>
                </a:prstClr>
              </a:solidFill>
            </a:endParaRPr>
          </a:p>
        </p:txBody>
      </p:sp>
      <p:sp>
        <p:nvSpPr>
          <p:cNvPr id="8"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9" name="Espace réservé du numéro de diapositive 5"/>
          <p:cNvSpPr>
            <a:spLocks noGrp="1"/>
          </p:cNvSpPr>
          <p:nvPr>
            <p:ph type="sldNum" sz="quarter" idx="12"/>
          </p:nvPr>
        </p:nvSpPr>
        <p:spPr/>
        <p:txBody>
          <a:bodyPr/>
          <a:lstStyle>
            <a:lvl1pPr>
              <a:defRPr/>
            </a:lvl1pPr>
          </a:lstStyle>
          <a:p>
            <a:pPr>
              <a:defRPr/>
            </a:pPr>
            <a:fld id="{FE2F08A2-8A3C-4629-A506-95602B460BFA}"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249274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1C379B31-D435-4D9E-B8C8-947FB73D37B2}" type="datetime1">
              <a:rPr lang="fr-FR">
                <a:solidFill>
                  <a:prstClr val="black">
                    <a:tint val="75000"/>
                  </a:prstClr>
                </a:solidFill>
              </a:rPr>
              <a:pPr>
                <a:defRPr/>
              </a:pPr>
              <a:t>22/05/2014</a:t>
            </a:fld>
            <a:endParaRPr lang="fr-FR">
              <a:solidFill>
                <a:prstClr val="black">
                  <a:tint val="75000"/>
                </a:prstClr>
              </a:solidFill>
            </a:endParaRPr>
          </a:p>
        </p:txBody>
      </p:sp>
      <p:sp>
        <p:nvSpPr>
          <p:cNvPr id="4"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5" name="Espace réservé du numéro de diapositive 5"/>
          <p:cNvSpPr>
            <a:spLocks noGrp="1"/>
          </p:cNvSpPr>
          <p:nvPr>
            <p:ph type="sldNum" sz="quarter" idx="12"/>
          </p:nvPr>
        </p:nvSpPr>
        <p:spPr/>
        <p:txBody>
          <a:bodyPr/>
          <a:lstStyle>
            <a:lvl1pPr>
              <a:defRPr/>
            </a:lvl1pPr>
          </a:lstStyle>
          <a:p>
            <a:pPr>
              <a:defRPr/>
            </a:pPr>
            <a:fld id="{9A784CDC-0B95-44A8-AFD0-BA8D21CCA351}"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869494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1ED114AF-F05D-45EE-9516-CDCA04091CA1}" type="datetime1">
              <a:rPr lang="fr-FR">
                <a:solidFill>
                  <a:prstClr val="black">
                    <a:tint val="75000"/>
                  </a:prstClr>
                </a:solidFill>
              </a:rPr>
              <a:pPr>
                <a:defRPr/>
              </a:pPr>
              <a:t>22/05/2014</a:t>
            </a:fld>
            <a:endParaRPr lang="fr-FR">
              <a:solidFill>
                <a:prstClr val="black">
                  <a:tint val="75000"/>
                </a:prstClr>
              </a:solidFill>
            </a:endParaRPr>
          </a:p>
        </p:txBody>
      </p:sp>
      <p:sp>
        <p:nvSpPr>
          <p:cNvPr id="3"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4" name="Espace réservé du numéro de diapositive 5"/>
          <p:cNvSpPr>
            <a:spLocks noGrp="1"/>
          </p:cNvSpPr>
          <p:nvPr>
            <p:ph type="sldNum" sz="quarter" idx="12"/>
          </p:nvPr>
        </p:nvSpPr>
        <p:spPr/>
        <p:txBody>
          <a:bodyPr/>
          <a:lstStyle>
            <a:lvl1pPr>
              <a:defRPr/>
            </a:lvl1pPr>
          </a:lstStyle>
          <a:p>
            <a:pPr>
              <a:defRPr/>
            </a:pPr>
            <a:fld id="{F2F4D02E-5EAC-4750-A427-F24A918DAED3}"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3478174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7B3D21A2-2AD1-4B6C-9E83-6A468BAFE5FB}" type="datetime1">
              <a:rPr lang="fr-FR">
                <a:solidFill>
                  <a:prstClr val="black">
                    <a:tint val="75000"/>
                  </a:prstClr>
                </a:solidFill>
              </a:rPr>
              <a:pPr>
                <a:defRPr/>
              </a:pPr>
              <a:t>22/05/2014</a:t>
            </a:fld>
            <a:endParaRPr lang="fr-FR">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A755684B-39E3-4C63-BCC7-583F06082AF7}"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3527580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2975A063-F699-4D8B-8C28-BC70DA009E5B}" type="datetime1">
              <a:rPr lang="fr-FR">
                <a:solidFill>
                  <a:prstClr val="black">
                    <a:tint val="75000"/>
                  </a:prstClr>
                </a:solidFill>
              </a:rPr>
              <a:pPr>
                <a:defRPr/>
              </a:pPr>
              <a:t>22/05/2014</a:t>
            </a:fld>
            <a:endParaRPr lang="fr-FR">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452ACCFA-2E22-4434-B687-08D027008264}"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79159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53998350-C7CE-40A4-93F8-925A4FF66729}" type="datetime1">
              <a:rPr lang="fr-FR">
                <a:solidFill>
                  <a:prstClr val="black">
                    <a:tint val="75000"/>
                  </a:prstClr>
                </a:solidFill>
              </a:rPr>
              <a:pPr>
                <a:defRPr/>
              </a:pPr>
              <a:t>22/05/2014</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CD53BF02-806F-452B-AC16-B1DEC4873DD2}"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4002915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B7BC4891-C075-4492-BC44-7C6B264ED80C}" type="datetime1">
              <a:rPr lang="fr-FR">
                <a:solidFill>
                  <a:prstClr val="black">
                    <a:tint val="75000"/>
                  </a:prstClr>
                </a:solidFill>
              </a:rPr>
              <a:pPr>
                <a:defRPr/>
              </a:pPr>
              <a:t>22/05/2014</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60715EFA-7EB0-449F-8D61-0C34D9528DAA}"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874402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66D5C5C-3CB7-4D30-A67F-3C867760B88F}" type="datetime1">
              <a:rPr lang="fr-FR" smtClean="0"/>
              <a:pPr>
                <a:defRPr/>
              </a:pPr>
              <a:t>22/05/2014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fr-FR" smtClean="0"/>
              <a:t>CACMU</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DC3BEF0-16F0-4A09-8AA8-CDDE353EA3DC}" type="slidenum">
              <a:rPr lang="fr-FR" smtClean="0"/>
              <a:pPr>
                <a:defRPr/>
              </a:pPr>
              <a:t>‹#›</a:t>
            </a:fld>
            <a:endParaRPr lang="fr-FR"/>
          </a:p>
        </p:txBody>
      </p:sp>
    </p:spTree>
    <p:extLst>
      <p:ext uri="{BB962C8B-B14F-4D97-AF65-F5344CB8AC3E}">
        <p14:creationId xmlns:p14="http://schemas.microsoft.com/office/powerpoint/2010/main" val="2229969140"/>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EB713F7-4D18-437D-9693-A2EB2C82C82D}" type="datetime1">
              <a:rPr lang="fr-FR">
                <a:solidFill>
                  <a:prstClr val="black">
                    <a:tint val="75000"/>
                  </a:prstClr>
                </a:solidFill>
              </a:rPr>
              <a:pPr>
                <a:defRPr/>
              </a:pPr>
              <a:t>22/05/2014</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B83BBC2-7455-42B2-B760-7FD5E72957F4}" type="slidenum">
              <a:rPr lang="fr-FR">
                <a:solidFill>
                  <a:prstClr val="black">
                    <a:tint val="75000"/>
                  </a:prstClr>
                </a:solidFill>
              </a:rPr>
              <a:pPr>
                <a:defRPr/>
              </a:pPr>
              <a:t>‹#›</a:t>
            </a:fld>
            <a:endParaRPr lang="fr-FR">
              <a:solidFill>
                <a:prstClr val="black">
                  <a:tint val="75000"/>
                </a:prstClr>
              </a:solidFill>
            </a:endParaRPr>
          </a:p>
        </p:txBody>
      </p:sp>
    </p:spTree>
    <p:extLst>
      <p:ext uri="{BB962C8B-B14F-4D97-AF65-F5344CB8AC3E}">
        <p14:creationId xmlns:p14="http://schemas.microsoft.com/office/powerpoint/2010/main" val="1470936287"/>
      </p:ext>
    </p:extLst>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33.xml"/><Relationship Id="rId16"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microsoft.com/office/2007/relationships/hdphoto" Target="../media/hdphoto2.wdp"/><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1591718" y="1575263"/>
            <a:ext cx="6480720" cy="4784331"/>
          </a:xfrm>
          <a:prstGeom prst="rect">
            <a:avLst/>
          </a:prstGeom>
        </p:spPr>
      </p:pic>
      <p:sp>
        <p:nvSpPr>
          <p:cNvPr id="8194" name="Rectangle 2"/>
          <p:cNvSpPr>
            <a:spLocks noGrp="1" noChangeArrowheads="1"/>
          </p:cNvSpPr>
          <p:nvPr>
            <p:ph type="ctrTitle"/>
          </p:nvPr>
        </p:nvSpPr>
        <p:spPr>
          <a:xfrm>
            <a:off x="464914" y="2583730"/>
            <a:ext cx="8358187" cy="2357438"/>
          </a:xfrm>
        </p:spPr>
        <p:txBody>
          <a:bodyPr/>
          <a:lstStyle/>
          <a:p>
            <a:pPr eaLnBrk="1" hangingPunct="1"/>
            <a:r>
              <a:rPr lang="fr-FR" altLang="fr-FR" dirty="0" smtClean="0">
                <a:solidFill>
                  <a:srgbClr val="7030A0"/>
                </a:solidFill>
                <a:latin typeface="Times New Roman" pitchFamily="18" charset="0"/>
                <a:cs typeface="Times New Roman" pitchFamily="18" charset="0"/>
              </a:rPr>
              <a:t> </a:t>
            </a:r>
            <a:endParaRPr lang="fr-FR" altLang="fr-FR" sz="3200" dirty="0" smtClean="0">
              <a:solidFill>
                <a:srgbClr val="7030A0"/>
              </a:solidFill>
              <a:latin typeface="Times New Roman" pitchFamily="18" charset="0"/>
              <a:cs typeface="Times New Roman" pitchFamily="18" charset="0"/>
            </a:endParaRPr>
          </a:p>
        </p:txBody>
      </p:sp>
      <p:sp>
        <p:nvSpPr>
          <p:cNvPr id="8195" name="Text Box 6"/>
          <p:cNvSpPr txBox="1">
            <a:spLocks noChangeArrowheads="1"/>
          </p:cNvSpPr>
          <p:nvPr/>
        </p:nvSpPr>
        <p:spPr bwMode="auto">
          <a:xfrm>
            <a:off x="0" y="1052736"/>
            <a:ext cx="3286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fr-FR" altLang="fr-FR" sz="1600" b="1" dirty="0">
                <a:latin typeface="Times New Roman" pitchFamily="18" charset="0"/>
                <a:cs typeface="Times New Roman" pitchFamily="18" charset="0"/>
              </a:rPr>
              <a:t>République du Sénégal</a:t>
            </a:r>
          </a:p>
          <a:p>
            <a:pPr algn="ctr" eaLnBrk="1" hangingPunct="1"/>
            <a:r>
              <a:rPr lang="fr-FR" altLang="fr-FR" sz="1200" b="1" dirty="0">
                <a:latin typeface="Times New Roman" pitchFamily="18" charset="0"/>
                <a:cs typeface="Times New Roman" pitchFamily="18" charset="0"/>
              </a:rPr>
              <a:t>Un Peuple- Un But- Une Foi</a:t>
            </a:r>
          </a:p>
        </p:txBody>
      </p:sp>
      <p:sp>
        <p:nvSpPr>
          <p:cNvPr id="8196" name="Text Box 7"/>
          <p:cNvSpPr txBox="1">
            <a:spLocks noChangeArrowheads="1"/>
          </p:cNvSpPr>
          <p:nvPr/>
        </p:nvSpPr>
        <p:spPr bwMode="auto">
          <a:xfrm>
            <a:off x="6500813" y="1201738"/>
            <a:ext cx="2428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fr-FR" altLang="fr-FR" sz="1400" b="1" dirty="0">
                <a:latin typeface="Times New Roman" pitchFamily="18" charset="0"/>
                <a:cs typeface="Times New Roman" pitchFamily="18" charset="0"/>
              </a:rPr>
              <a:t>Ministère de la Santé et de l’Action Sociale</a:t>
            </a:r>
          </a:p>
        </p:txBody>
      </p:sp>
      <p:pic>
        <p:nvPicPr>
          <p:cNvPr id="8199" name="Image 11" descr="E:\Sans titre 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125" y="357188"/>
            <a:ext cx="1285875"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Imag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86625" y="285750"/>
            <a:ext cx="78581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000126" y="3763180"/>
            <a:ext cx="7072312" cy="830997"/>
          </a:xfrm>
          <a:prstGeom prst="rect">
            <a:avLst/>
          </a:prstGeom>
        </p:spPr>
        <p:txBody>
          <a:bodyPr wrap="square">
            <a:spAutoFit/>
          </a:bodyPr>
          <a:lstStyle/>
          <a:p>
            <a:pPr algn="ctr"/>
            <a:r>
              <a:rPr lang="fr-FR" sz="2400" b="1" dirty="0">
                <a:solidFill>
                  <a:srgbClr val="002060"/>
                </a:solidFill>
                <a:latin typeface="Times New Roman" pitchFamily="18" charset="0"/>
                <a:cs typeface="Times New Roman" pitchFamily="18" charset="0"/>
              </a:rPr>
              <a:t>ETAT DE MISE EN </a:t>
            </a:r>
            <a:r>
              <a:rPr lang="fr-FR" sz="2400" b="1" dirty="0" smtClean="0">
                <a:solidFill>
                  <a:srgbClr val="002060"/>
                </a:solidFill>
                <a:latin typeface="Times New Roman" pitchFamily="18" charset="0"/>
                <a:cs typeface="Times New Roman" pitchFamily="18" charset="0"/>
              </a:rPr>
              <a:t>ŒUVRE DE LA COUVERTURE MALADIE UNIVERSELLE</a:t>
            </a:r>
            <a:endParaRPr lang="fr-FR" sz="2400" b="1" dirty="0"/>
          </a:p>
        </p:txBody>
      </p:sp>
      <p:sp>
        <p:nvSpPr>
          <p:cNvPr id="5" name="Rectangle 4"/>
          <p:cNvSpPr/>
          <p:nvPr/>
        </p:nvSpPr>
        <p:spPr>
          <a:xfrm>
            <a:off x="1475656" y="5752159"/>
            <a:ext cx="6984775" cy="707886"/>
          </a:xfrm>
          <a:prstGeom prst="rect">
            <a:avLst/>
          </a:prstGeom>
        </p:spPr>
        <p:txBody>
          <a:bodyPr wrap="square">
            <a:spAutoFit/>
          </a:bodyPr>
          <a:lstStyle/>
          <a:p>
            <a:pPr algn="ctr" eaLnBrk="0" fontAlgn="auto" hangingPunct="0">
              <a:spcBef>
                <a:spcPts val="0"/>
              </a:spcBef>
              <a:spcAft>
                <a:spcPts val="0"/>
              </a:spcAft>
              <a:buFont typeface="Arial" pitchFamily="34" charset="0"/>
              <a:buNone/>
              <a:defRPr/>
            </a:pPr>
            <a:r>
              <a:rPr lang="it-IT" sz="2000" b="1" i="1" dirty="0" smtClean="0">
                <a:latin typeface="Times New Roman" pitchFamily="18" charset="0"/>
                <a:cs typeface="Times New Roman" pitchFamily="18" charset="0"/>
              </a:rPr>
              <a:t>Revue annuelle conjointe du MSAS,</a:t>
            </a:r>
          </a:p>
          <a:p>
            <a:pPr algn="ctr" eaLnBrk="0" fontAlgn="auto" hangingPunct="0">
              <a:spcBef>
                <a:spcPts val="0"/>
              </a:spcBef>
              <a:spcAft>
                <a:spcPts val="0"/>
              </a:spcAft>
              <a:buFont typeface="Arial" pitchFamily="34" charset="0"/>
              <a:buNone/>
              <a:defRPr/>
            </a:pPr>
            <a:r>
              <a:rPr lang="it-IT" sz="2000" b="1" i="1" dirty="0" smtClean="0">
                <a:latin typeface="Times New Roman" pitchFamily="18" charset="0"/>
                <a:cs typeface="Times New Roman" pitchFamily="18" charset="0"/>
              </a:rPr>
              <a:t>Dakar, les 5 et 6 mai 2014</a:t>
            </a:r>
            <a:endParaRPr lang="it-IT" sz="2000" b="1" i="1" dirty="0">
              <a:latin typeface="Times New Roman" pitchFamily="18" charset="0"/>
              <a:cs typeface="Times New Roman" pitchFamily="18" charset="0"/>
            </a:endParaRPr>
          </a:p>
        </p:txBody>
      </p:sp>
    </p:spTree>
    <p:extLst>
      <p:ext uri="{BB962C8B-B14F-4D97-AF65-F5344CB8AC3E}">
        <p14:creationId xmlns:p14="http://schemas.microsoft.com/office/powerpoint/2010/main" val="3767960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6" name="Titre 1"/>
          <p:cNvSpPr>
            <a:spLocks noGrp="1"/>
          </p:cNvSpPr>
          <p:nvPr>
            <p:ph type="title"/>
          </p:nvPr>
        </p:nvSpPr>
        <p:spPr>
          <a:xfrm>
            <a:off x="1691680" y="0"/>
            <a:ext cx="6965975" cy="791815"/>
          </a:xfrm>
        </p:spPr>
        <p:txBody>
          <a:bodyPr rtlCol="0">
            <a:normAutofit/>
          </a:bodyPr>
          <a:lstStyle/>
          <a:p>
            <a:pPr eaLnBrk="1" fontAlgn="auto" hangingPunct="1">
              <a:spcAft>
                <a:spcPts val="0"/>
              </a:spcAft>
              <a:defRPr/>
            </a:pPr>
            <a:r>
              <a:rPr lang="fr-FR" altLang="fr-FR" b="1" dirty="0" smtClean="0">
                <a:solidFill>
                  <a:srgbClr val="002060"/>
                </a:solidFill>
                <a:latin typeface="Times New Roman" pitchFamily="18" charset="0"/>
                <a:cs typeface="Times New Roman" pitchFamily="18" charset="0"/>
              </a:rPr>
              <a:t>Plan de présentation</a:t>
            </a:r>
          </a:p>
        </p:txBody>
      </p:sp>
      <p:sp>
        <p:nvSpPr>
          <p:cNvPr id="3075" name="Espace réservé du contenu 2"/>
          <p:cNvSpPr>
            <a:spLocks noGrp="1"/>
          </p:cNvSpPr>
          <p:nvPr>
            <p:ph idx="1"/>
          </p:nvPr>
        </p:nvSpPr>
        <p:spPr>
          <a:xfrm>
            <a:off x="1115616" y="908050"/>
            <a:ext cx="7848872" cy="5617294"/>
          </a:xfrm>
        </p:spPr>
        <p:txBody>
          <a:bodyPr rtlCol="0">
            <a:normAutofit fontScale="92500" lnSpcReduction="10000"/>
          </a:bodyPr>
          <a:lstStyle/>
          <a:p>
            <a:pPr eaLnBrk="1" fontAlgn="auto" hangingPunct="1">
              <a:lnSpc>
                <a:spcPct val="300000"/>
              </a:lnSpc>
              <a:spcAft>
                <a:spcPts val="0"/>
              </a:spcAft>
              <a:buClr>
                <a:schemeClr val="tx1"/>
              </a:buClr>
              <a:buFont typeface="Wingdings" pitchFamily="2" charset="2"/>
              <a:buChar char="q"/>
              <a:defRPr/>
            </a:pPr>
            <a:r>
              <a:rPr lang="it-IT" sz="3100" b="1" dirty="0" smtClean="0">
                <a:solidFill>
                  <a:srgbClr val="002060"/>
                </a:solidFill>
                <a:latin typeface="Times New Roman" pitchFamily="18" charset="0"/>
                <a:cs typeface="Times New Roman" pitchFamily="18" charset="0"/>
              </a:rPr>
              <a:t>Rappel du contexte</a:t>
            </a:r>
          </a:p>
          <a:p>
            <a:pPr eaLnBrk="1" fontAlgn="auto" hangingPunct="1">
              <a:lnSpc>
                <a:spcPct val="300000"/>
              </a:lnSpc>
              <a:spcAft>
                <a:spcPts val="0"/>
              </a:spcAft>
              <a:buClr>
                <a:schemeClr val="tx1"/>
              </a:buClr>
              <a:buFont typeface="Wingdings" pitchFamily="2" charset="2"/>
              <a:buChar char="q"/>
              <a:defRPr/>
            </a:pPr>
            <a:r>
              <a:rPr lang="it-IT" sz="3100" b="1" dirty="0" smtClean="0">
                <a:solidFill>
                  <a:srgbClr val="002060"/>
                </a:solidFill>
                <a:latin typeface="Times New Roman" pitchFamily="18" charset="0"/>
                <a:cs typeface="Times New Roman" pitchFamily="18" charset="0"/>
              </a:rPr>
              <a:t>Etat de mise en oeuvre par axe stratégique</a:t>
            </a:r>
          </a:p>
          <a:p>
            <a:pPr eaLnBrk="1" fontAlgn="auto" hangingPunct="1">
              <a:lnSpc>
                <a:spcPct val="300000"/>
              </a:lnSpc>
              <a:spcAft>
                <a:spcPts val="0"/>
              </a:spcAft>
              <a:buClr>
                <a:schemeClr val="tx1"/>
              </a:buClr>
              <a:buFont typeface="Wingdings" pitchFamily="2" charset="2"/>
              <a:buChar char="q"/>
              <a:defRPr/>
            </a:pPr>
            <a:r>
              <a:rPr lang="it-IT" sz="3100" b="1" dirty="0" smtClean="0">
                <a:solidFill>
                  <a:srgbClr val="002060"/>
                </a:solidFill>
                <a:latin typeface="Times New Roman" pitchFamily="18" charset="0"/>
                <a:cs typeface="Times New Roman" pitchFamily="18" charset="0"/>
              </a:rPr>
              <a:t>Perspectives/Défis</a:t>
            </a:r>
          </a:p>
          <a:p>
            <a:pPr eaLnBrk="1" fontAlgn="auto" hangingPunct="1">
              <a:lnSpc>
                <a:spcPct val="300000"/>
              </a:lnSpc>
              <a:spcAft>
                <a:spcPts val="0"/>
              </a:spcAft>
              <a:buClr>
                <a:schemeClr val="tx1"/>
              </a:buClr>
              <a:buFont typeface="Wingdings" pitchFamily="2" charset="2"/>
              <a:buChar char="q"/>
              <a:defRPr/>
            </a:pPr>
            <a:r>
              <a:rPr lang="it-IT" sz="3100" b="1" dirty="0" smtClean="0">
                <a:solidFill>
                  <a:srgbClr val="002060"/>
                </a:solidFill>
                <a:latin typeface="Times New Roman" pitchFamily="18" charset="0"/>
                <a:cs typeface="Times New Roman" pitchFamily="18" charset="0"/>
              </a:rPr>
              <a:t>Prochaines étapes</a:t>
            </a:r>
            <a:endParaRPr lang="fr-FR" sz="3100" b="1" dirty="0">
              <a:solidFill>
                <a:srgbClr val="002060"/>
              </a:solidFill>
              <a:latin typeface="Times New Roman" pitchFamily="18" charset="0"/>
              <a:cs typeface="Times New Roman" pitchFamily="18" charset="0"/>
            </a:endParaRPr>
          </a:p>
          <a:p>
            <a:pPr marL="274320" indent="-274320" eaLnBrk="1" fontAlgn="auto" hangingPunct="1">
              <a:spcAft>
                <a:spcPts val="0"/>
              </a:spcAft>
              <a:buClr>
                <a:schemeClr val="tx1"/>
              </a:buClr>
              <a:buFont typeface="Wingdings 3" pitchFamily="18" charset="2"/>
              <a:buNone/>
              <a:defRPr/>
            </a:pPr>
            <a:endParaRPr lang="fr-FR" sz="2800" dirty="0" smtClean="0"/>
          </a:p>
        </p:txBody>
      </p:sp>
      <p:sp>
        <p:nvSpPr>
          <p:cNvPr id="9219" name="Espace réservé de la date 5"/>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4406109-21FF-4A9B-BB56-FF0B3BB57FF8}" type="datetime1">
              <a:rPr lang="fr-FR" altLang="fr-FR" smtClean="0">
                <a:solidFill>
                  <a:schemeClr val="tx2"/>
                </a:solidFill>
              </a:rPr>
              <a:pPr eaLnBrk="1" hangingPunct="1"/>
              <a:t>22/05/2014</a:t>
            </a:fld>
            <a:endParaRPr lang="fr-FR" altLang="fr-FR" dirty="0" smtClean="0">
              <a:solidFill>
                <a:schemeClr val="tx2"/>
              </a:solidFill>
            </a:endParaRPr>
          </a:p>
        </p:txBody>
      </p:sp>
      <p:sp>
        <p:nvSpPr>
          <p:cNvPr id="9220" name="Espace réservé du pied de page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dirty="0" smtClean="0">
                <a:solidFill>
                  <a:schemeClr val="tx2"/>
                </a:solidFill>
              </a:rPr>
              <a:t>CACMU</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18" name="Titre 1"/>
          <p:cNvSpPr>
            <a:spLocks noGrp="1"/>
          </p:cNvSpPr>
          <p:nvPr>
            <p:ph type="title"/>
          </p:nvPr>
        </p:nvSpPr>
        <p:spPr>
          <a:xfrm>
            <a:off x="1094928" y="-99392"/>
            <a:ext cx="7869560" cy="857250"/>
          </a:xfrm>
        </p:spPr>
        <p:txBody>
          <a:bodyPr>
            <a:normAutofit fontScale="90000"/>
          </a:bodyPr>
          <a:lstStyle/>
          <a:p>
            <a:pPr eaLnBrk="1" hangingPunct="1">
              <a:defRPr/>
            </a:pPr>
            <a:r>
              <a:rPr lang="fr-FR" sz="2800" b="1" dirty="0" smtClean="0">
                <a:solidFill>
                  <a:srgbClr val="002060"/>
                </a:solidFill>
                <a:latin typeface="Times New Roman" pitchFamily="18" charset="0"/>
                <a:cs typeface="Times New Roman" pitchFamily="18" charset="0"/>
              </a:rPr>
              <a:t>CONTEXTE NATIONAL  </a:t>
            </a:r>
            <a:br>
              <a:rPr lang="fr-FR" sz="2800" b="1" dirty="0" smtClean="0">
                <a:solidFill>
                  <a:srgbClr val="002060"/>
                </a:solidFill>
                <a:latin typeface="Times New Roman" pitchFamily="18" charset="0"/>
                <a:cs typeface="Times New Roman" pitchFamily="18" charset="0"/>
              </a:rPr>
            </a:br>
            <a:r>
              <a:rPr lang="fr-FR" sz="2800" b="1" dirty="0" smtClean="0">
                <a:solidFill>
                  <a:srgbClr val="002060"/>
                </a:solidFill>
                <a:latin typeface="Times New Roman" pitchFamily="18" charset="0"/>
                <a:cs typeface="Times New Roman" pitchFamily="18" charset="0"/>
              </a:rPr>
              <a:t>(accessibilité financière aux soins de santé)</a:t>
            </a:r>
          </a:p>
        </p:txBody>
      </p:sp>
      <p:sp>
        <p:nvSpPr>
          <p:cNvPr id="11268"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9794A3D-A0D4-4D2D-ADE4-6A5F9AE3B34E}" type="datetime1">
              <a:rPr lang="fr-FR" altLang="fr-FR" smtClean="0">
                <a:solidFill>
                  <a:schemeClr val="tx2"/>
                </a:solidFill>
              </a:rPr>
              <a:pPr eaLnBrk="1" hangingPunct="1"/>
              <a:t>22/05/2014</a:t>
            </a:fld>
            <a:endParaRPr lang="fr-FR" altLang="fr-FR" dirty="0" smtClean="0">
              <a:solidFill>
                <a:schemeClr val="tx2"/>
              </a:solidFill>
            </a:endParaRPr>
          </a:p>
        </p:txBody>
      </p:sp>
      <p:sp>
        <p:nvSpPr>
          <p:cNvPr id="11269"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A573746-3B1E-4919-AEB8-5C76178FCA66}" type="slidenum">
              <a:rPr lang="fr-FR" altLang="fr-FR" smtClean="0">
                <a:solidFill>
                  <a:schemeClr val="tx2"/>
                </a:solidFill>
              </a:rPr>
              <a:pPr eaLnBrk="1" hangingPunct="1"/>
              <a:t>3</a:t>
            </a:fld>
            <a:endParaRPr lang="fr-FR" altLang="fr-FR" dirty="0" smtClean="0">
              <a:solidFill>
                <a:schemeClr val="tx2"/>
              </a:solidFill>
            </a:endParaRPr>
          </a:p>
        </p:txBody>
      </p:sp>
      <p:graphicFrame>
        <p:nvGraphicFramePr>
          <p:cNvPr id="11" name="Espace réservé du contenu 5"/>
          <p:cNvGraphicFramePr>
            <a:graphicFrameLocks noGrp="1"/>
          </p:cNvGraphicFramePr>
          <p:nvPr>
            <p:ph idx="1"/>
            <p:extLst>
              <p:ext uri="{D42A27DB-BD31-4B8C-83A1-F6EECF244321}">
                <p14:modId xmlns:p14="http://schemas.microsoft.com/office/powerpoint/2010/main" val="1689639556"/>
              </p:ext>
            </p:extLst>
          </p:nvPr>
        </p:nvGraphicFramePr>
        <p:xfrm>
          <a:off x="1475656" y="928670"/>
          <a:ext cx="7382594" cy="56435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54480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0" y="-40944"/>
            <a:ext cx="9144000" cy="6898944"/>
            <a:chOff x="0" y="-40944"/>
            <a:chExt cx="9144000" cy="6898944"/>
          </a:xfrm>
        </p:grpSpPr>
        <p:sp>
          <p:nvSpPr>
            <p:cNvPr id="12" name="Rectangle 11"/>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solidFill>
                  <a:prstClr val="black"/>
                </a:solidFill>
              </a:endParaRPr>
            </a:p>
          </p:txBody>
        </p:sp>
        <p:sp>
          <p:nvSpPr>
            <p:cNvPr id="13" name="Rectangle 12"/>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solidFill>
                  <a:prstClr val="black"/>
                </a:solidFill>
              </a:endParaRPr>
            </a:p>
          </p:txBody>
        </p:sp>
        <p:pic>
          <p:nvPicPr>
            <p:cNvPr id="14"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0" name="Titre 1"/>
          <p:cNvSpPr>
            <a:spLocks noGrp="1"/>
          </p:cNvSpPr>
          <p:nvPr>
            <p:ph type="title"/>
          </p:nvPr>
        </p:nvSpPr>
        <p:spPr>
          <a:xfrm>
            <a:off x="878904" y="-54446"/>
            <a:ext cx="8229600" cy="838200"/>
          </a:xfrm>
        </p:spPr>
        <p:txBody>
          <a:bodyPr rtlCol="0">
            <a:noAutofit/>
          </a:bodyPr>
          <a:lstStyle/>
          <a:p>
            <a:pPr>
              <a:defRPr/>
            </a:pPr>
            <a:r>
              <a:rPr lang="fr-FR" sz="2800" b="1" dirty="0">
                <a:solidFill>
                  <a:srgbClr val="002060"/>
                </a:solidFill>
                <a:latin typeface="Times New Roman" pitchFamily="18" charset="0"/>
                <a:cs typeface="Times New Roman" pitchFamily="18" charset="0"/>
              </a:rPr>
              <a:t>Engagement politique </a:t>
            </a:r>
            <a:r>
              <a:rPr lang="fr-FR" sz="2800" b="1" dirty="0" smtClean="0">
                <a:solidFill>
                  <a:srgbClr val="002060"/>
                </a:solidFill>
                <a:latin typeface="Times New Roman" pitchFamily="18" charset="0"/>
                <a:cs typeface="Times New Roman" pitchFamily="18" charset="0"/>
              </a:rPr>
              <a:t>au plus haut niveau</a:t>
            </a:r>
            <a:endParaRPr lang="fr-FR" sz="2800" dirty="0" smtClean="0"/>
          </a:p>
        </p:txBody>
      </p:sp>
      <p:sp>
        <p:nvSpPr>
          <p:cNvPr id="12291"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32A1CD4-0B1C-4A8B-A060-7E3C7E34D588}" type="datetime1">
              <a:rPr lang="fr-FR" altLang="fr-FR" smtClean="0">
                <a:solidFill>
                  <a:srgbClr val="1F497D"/>
                </a:solidFill>
              </a:rPr>
              <a:pPr eaLnBrk="1" hangingPunct="1"/>
              <a:t>22/05/2014</a:t>
            </a:fld>
            <a:endParaRPr lang="fr-FR" altLang="fr-FR" dirty="0" smtClean="0">
              <a:solidFill>
                <a:srgbClr val="1F497D"/>
              </a:solidFill>
            </a:endParaRPr>
          </a:p>
        </p:txBody>
      </p:sp>
      <p:sp>
        <p:nvSpPr>
          <p:cNvPr id="12292" name="Espace réservé du pied de page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dirty="0" smtClean="0">
                <a:solidFill>
                  <a:srgbClr val="1F497D"/>
                </a:solidFill>
              </a:rPr>
              <a:t>CACMU</a:t>
            </a:r>
          </a:p>
        </p:txBody>
      </p:sp>
      <p:sp>
        <p:nvSpPr>
          <p:cNvPr id="12293"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2E34C64-EC69-4641-BA1E-1E8AC942B6ED}" type="slidenum">
              <a:rPr lang="fr-FR" altLang="fr-FR" smtClean="0">
                <a:solidFill>
                  <a:srgbClr val="1F497D"/>
                </a:solidFill>
              </a:rPr>
              <a:pPr eaLnBrk="1" hangingPunct="1"/>
              <a:t>4</a:t>
            </a:fld>
            <a:endParaRPr lang="fr-FR" altLang="fr-FR" dirty="0" smtClean="0">
              <a:solidFill>
                <a:srgbClr val="1F497D"/>
              </a:solidFill>
            </a:endParaRP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64" y="1052736"/>
            <a:ext cx="3707904" cy="5383876"/>
          </a:xfrm>
          <a:prstGeom prst="rect">
            <a:avLst/>
          </a:prstGeom>
        </p:spPr>
      </p:pic>
      <p:sp>
        <p:nvSpPr>
          <p:cNvPr id="4" name="Rectangle 3"/>
          <p:cNvSpPr/>
          <p:nvPr/>
        </p:nvSpPr>
        <p:spPr>
          <a:xfrm>
            <a:off x="4394848" y="2428868"/>
            <a:ext cx="4749152" cy="3662541"/>
          </a:xfrm>
          <a:prstGeom prst="rect">
            <a:avLst/>
          </a:prstGeom>
        </p:spPr>
        <p:txBody>
          <a:bodyPr wrap="square">
            <a:spAutoFit/>
          </a:bodyPr>
          <a:lstStyle/>
          <a:p>
            <a:pPr algn="just">
              <a:buFont typeface="Arial" charset="0"/>
              <a:buNone/>
            </a:pPr>
            <a:r>
              <a:rPr lang="fr-FR" altLang="fr-FR" sz="2400" b="1" dirty="0">
                <a:solidFill>
                  <a:srgbClr val="002060"/>
                </a:solidFill>
                <a:latin typeface="Times New Roman" pitchFamily="18" charset="0"/>
                <a:cs typeface="Times New Roman" pitchFamily="18" charset="0"/>
              </a:rPr>
              <a:t>«</a:t>
            </a:r>
            <a:r>
              <a:rPr lang="fr-FR" altLang="fr-FR" sz="2400" b="1" i="1" dirty="0">
                <a:solidFill>
                  <a:srgbClr val="002060"/>
                </a:solidFill>
                <a:latin typeface="Times New Roman" pitchFamily="18" charset="0"/>
                <a:cs typeface="Times New Roman" pitchFamily="18" charset="0"/>
              </a:rPr>
              <a:t> Au-delà d’un nouveau volontarisme dans le renforcement de l’équipement sanitaire,  je compte lancer, en concertation avec les acteurs concernés, un programme de couverture maladie universelle et une sérieuse réflexion sur la gouvernance sanitaire</a:t>
            </a:r>
            <a:r>
              <a:rPr lang="fr-FR" altLang="fr-FR" sz="2400" b="1" i="1" dirty="0">
                <a:solidFill>
                  <a:prstClr val="black"/>
                </a:solidFill>
                <a:latin typeface="Times New Roman" pitchFamily="18" charset="0"/>
                <a:cs typeface="Times New Roman" pitchFamily="18" charset="0"/>
              </a:rPr>
              <a:t> </a:t>
            </a:r>
            <a:r>
              <a:rPr lang="fr-FR" altLang="fr-FR" sz="2400" i="1" dirty="0">
                <a:solidFill>
                  <a:prstClr val="black"/>
                </a:solidFill>
                <a:latin typeface="Times New Roman" pitchFamily="18" charset="0"/>
                <a:cs typeface="Times New Roman" pitchFamily="18" charset="0"/>
              </a:rPr>
              <a:t>». </a:t>
            </a:r>
            <a:endParaRPr lang="fr-FR" altLang="fr-FR" sz="2400" i="1" dirty="0" smtClean="0">
              <a:solidFill>
                <a:prstClr val="black"/>
              </a:solidFill>
              <a:latin typeface="Times New Roman" pitchFamily="18" charset="0"/>
              <a:cs typeface="Times New Roman" pitchFamily="18" charset="0"/>
            </a:endParaRPr>
          </a:p>
          <a:p>
            <a:pPr algn="just">
              <a:buFont typeface="Arial" charset="0"/>
              <a:buNone/>
            </a:pPr>
            <a:r>
              <a:rPr lang="fr-FR" altLang="fr-FR" sz="2000" i="1" dirty="0" smtClean="0">
                <a:solidFill>
                  <a:prstClr val="black"/>
                </a:solidFill>
                <a:latin typeface="Times New Roman" pitchFamily="18" charset="0"/>
                <a:cs typeface="Times New Roman" pitchFamily="18" charset="0"/>
              </a:rPr>
              <a:t>(</a:t>
            </a:r>
            <a:r>
              <a:rPr lang="fr-FR" altLang="fr-FR" sz="2000" i="1" dirty="0">
                <a:solidFill>
                  <a:prstClr val="black"/>
                </a:solidFill>
                <a:latin typeface="Times New Roman" pitchFamily="18" charset="0"/>
                <a:cs typeface="Times New Roman" pitchFamily="18" charset="0"/>
              </a:rPr>
              <a:t>extrait du discours à la nation du 03 avril 2012)</a:t>
            </a:r>
          </a:p>
        </p:txBody>
      </p:sp>
      <p:pic>
        <p:nvPicPr>
          <p:cNvPr id="15" name="Image 14" descr="senegal.gif"/>
          <p:cNvPicPr>
            <a:picLocks noChangeAspect="1"/>
          </p:cNvPicPr>
          <p:nvPr/>
        </p:nvPicPr>
        <p:blipFill>
          <a:blip r:embed="rId5" cstate="print"/>
          <a:stretch>
            <a:fillRect/>
          </a:stretch>
        </p:blipFill>
        <p:spPr>
          <a:xfrm>
            <a:off x="5929322" y="1000108"/>
            <a:ext cx="1952625" cy="1409700"/>
          </a:xfrm>
          <a:prstGeom prst="rect">
            <a:avLst/>
          </a:prstGeom>
        </p:spPr>
      </p:pic>
    </p:spTree>
    <p:extLst>
      <p:ext uri="{BB962C8B-B14F-4D97-AF65-F5344CB8AC3E}">
        <p14:creationId xmlns:p14="http://schemas.microsoft.com/office/powerpoint/2010/main" val="2006012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solidFill>
                  <a:prstClr val="black"/>
                </a:solidFill>
              </a:endParaRP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solidFill>
                  <a:prstClr val="black"/>
                </a:solidFill>
              </a:endParaRP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283152" cy="649287"/>
          </a:xfrm>
        </p:spPr>
        <p:txBody>
          <a:bodyPr/>
          <a:lstStyle/>
          <a:p>
            <a:r>
              <a:rPr lang="it-IT" altLang="fr-FR" sz="2800" b="1" dirty="0" smtClean="0">
                <a:solidFill>
                  <a:srgbClr val="002060"/>
                </a:solidFill>
                <a:latin typeface="Times New Roman" pitchFamily="18" charset="0"/>
                <a:cs typeface="Times New Roman" pitchFamily="18" charset="0"/>
              </a:rPr>
              <a:t>Une autre opportunité</a:t>
            </a:r>
            <a:endParaRPr lang="fr-FR" altLang="fr-FR" sz="3200" b="1" dirty="0" smtClean="0">
              <a:solidFill>
                <a:srgbClr val="00206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1259632" y="764431"/>
            <a:ext cx="7776418" cy="5976937"/>
          </a:xfrm>
        </p:spPr>
        <p:txBody>
          <a:bodyPr>
            <a:normAutofit/>
          </a:bodyPr>
          <a:lstStyle/>
          <a:p>
            <a:pPr marL="0" indent="0" algn="just" eaLnBrk="1" hangingPunct="1">
              <a:buClr>
                <a:srgbClr val="31B6FD"/>
              </a:buClr>
              <a:buFont typeface="Arial" pitchFamily="34" charset="0"/>
              <a:buNone/>
              <a:defRPr/>
            </a:pPr>
            <a:endParaRPr lang="fr-FR" altLang="fr-FR" dirty="0">
              <a:solidFill>
                <a:prstClr val="black"/>
              </a:solidFill>
              <a:latin typeface="Times New Roman" pitchFamily="18" charset="0"/>
              <a:cs typeface="Times New Roman" pitchFamily="18" charset="0"/>
            </a:endParaRPr>
          </a:p>
          <a:p>
            <a:pPr marL="0" indent="0" algn="just">
              <a:buClr>
                <a:srgbClr val="31B6FD"/>
              </a:buClr>
              <a:buNone/>
              <a:defRPr/>
            </a:pPr>
            <a:r>
              <a:rPr lang="fr-FR" altLang="fr-FR" dirty="0">
                <a:latin typeface="Times New Roman" pitchFamily="18" charset="0"/>
                <a:cs typeface="Times New Roman" pitchFamily="18" charset="0"/>
              </a:rPr>
              <a:t>R</a:t>
            </a:r>
            <a:r>
              <a:rPr lang="fr-FR" altLang="fr-FR" dirty="0" smtClean="0">
                <a:latin typeface="Times New Roman" pitchFamily="18" charset="0"/>
                <a:cs typeface="Times New Roman" pitchFamily="18" charset="0"/>
              </a:rPr>
              <a:t>éforme de l’Acte 3 de la décentralisation conférant aux deux types de collectivités locales (le département et la commune) des compétences relatives à l’appui à la couverture maladie universelle (articles 306 et 307 de la loi portant Code général des collectivités locales)</a:t>
            </a:r>
            <a:endParaRPr lang="fr-FR" dirty="0"/>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5</a:t>
            </a:fld>
            <a:endParaRPr lang="fr-FR" altLang="fr-FR" dirty="0" smtClean="0">
              <a:solidFill>
                <a:srgbClr val="1F497D"/>
              </a:solidFill>
            </a:endParaRPr>
          </a:p>
        </p:txBody>
      </p:sp>
    </p:spTree>
    <p:extLst>
      <p:ext uri="{BB962C8B-B14F-4D97-AF65-F5344CB8AC3E}">
        <p14:creationId xmlns:p14="http://schemas.microsoft.com/office/powerpoint/2010/main" val="838412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6" name="Titre 1"/>
          <p:cNvSpPr>
            <a:spLocks noGrp="1"/>
          </p:cNvSpPr>
          <p:nvPr>
            <p:ph type="title"/>
          </p:nvPr>
        </p:nvSpPr>
        <p:spPr>
          <a:xfrm>
            <a:off x="1691332" y="44624"/>
            <a:ext cx="6769100" cy="620712"/>
          </a:xfrm>
        </p:spPr>
        <p:txBody>
          <a:bodyPr>
            <a:normAutofit/>
          </a:bodyPr>
          <a:lstStyle/>
          <a:p>
            <a:pPr eaLnBrk="1" hangingPunct="1"/>
            <a:r>
              <a:rPr lang="fr-FR" altLang="fr-FR" sz="2800" b="1" dirty="0" smtClean="0">
                <a:solidFill>
                  <a:srgbClr val="002060"/>
                </a:solidFill>
                <a:latin typeface="Times New Roman" pitchFamily="18" charset="0"/>
                <a:cs typeface="Times New Roman" pitchFamily="18" charset="0"/>
              </a:rPr>
              <a:t>AXES DU PLAN STRATÉGIQUE</a:t>
            </a:r>
          </a:p>
        </p:txBody>
      </p:sp>
      <p:sp>
        <p:nvSpPr>
          <p:cNvPr id="17411"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D8C73BF-4818-4CE0-A242-D9DD2777E478}" type="datetime1">
              <a:rPr lang="fr-FR" altLang="fr-FR" smtClean="0">
                <a:solidFill>
                  <a:schemeClr val="tx2"/>
                </a:solidFill>
              </a:rPr>
              <a:pPr eaLnBrk="1" hangingPunct="1"/>
              <a:t>22/05/2014</a:t>
            </a:fld>
            <a:endParaRPr lang="fr-FR" altLang="fr-FR" dirty="0" smtClean="0">
              <a:solidFill>
                <a:schemeClr val="tx2"/>
              </a:solidFill>
            </a:endParaRPr>
          </a:p>
        </p:txBody>
      </p:sp>
      <p:sp>
        <p:nvSpPr>
          <p:cNvPr id="17412" name="Espace réservé du pied de page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dirty="0" smtClean="0">
                <a:solidFill>
                  <a:schemeClr val="tx2"/>
                </a:solidFill>
              </a:rPr>
              <a:t>CACMU</a:t>
            </a:r>
          </a:p>
        </p:txBody>
      </p:sp>
      <p:sp>
        <p:nvSpPr>
          <p:cNvPr id="17413"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2A7FF4F-C0A5-41B5-8110-48EA24AE11B0}" type="slidenum">
              <a:rPr lang="fr-FR" altLang="fr-FR" smtClean="0">
                <a:solidFill>
                  <a:schemeClr val="tx2"/>
                </a:solidFill>
              </a:rPr>
              <a:pPr eaLnBrk="1" hangingPunct="1"/>
              <a:t>6</a:t>
            </a:fld>
            <a:endParaRPr lang="fr-FR" altLang="fr-FR" dirty="0" smtClean="0">
              <a:solidFill>
                <a:schemeClr val="tx2"/>
              </a:solidFill>
            </a:endParaRPr>
          </a:p>
        </p:txBody>
      </p:sp>
      <p:grpSp>
        <p:nvGrpSpPr>
          <p:cNvPr id="13" name="Groupe 12"/>
          <p:cNvGrpSpPr/>
          <p:nvPr/>
        </p:nvGrpSpPr>
        <p:grpSpPr>
          <a:xfrm>
            <a:off x="3563888" y="1009049"/>
            <a:ext cx="3004594" cy="1502297"/>
            <a:chOff x="2001922" y="204"/>
            <a:chExt cx="3004594" cy="1502297"/>
          </a:xfrm>
          <a:scene3d>
            <a:camera prst="orthographicFront">
              <a:rot lat="0" lon="0" rev="0"/>
            </a:camera>
            <a:lightRig rig="balanced" dir="t">
              <a:rot lat="0" lon="0" rev="8700000"/>
            </a:lightRig>
          </a:scene3d>
        </p:grpSpPr>
        <p:sp>
          <p:nvSpPr>
            <p:cNvPr id="23" name="Rectangle à coins arrondis 22"/>
            <p:cNvSpPr/>
            <p:nvPr/>
          </p:nvSpPr>
          <p:spPr>
            <a:xfrm>
              <a:off x="2001922" y="204"/>
              <a:ext cx="3004594" cy="1502297"/>
            </a:xfrm>
            <a:prstGeom prst="roundRect">
              <a:avLst/>
            </a:prstGeom>
            <a:ln>
              <a:noFill/>
            </a:ln>
            <a:effectLst>
              <a:outerShdw blurRad="44450" dist="27940" dir="5400000" algn="ctr">
                <a:srgbClr val="000000">
                  <a:alpha val="32000"/>
                </a:srgbClr>
              </a:outerShdw>
            </a:effectLst>
            <a:sp3d>
              <a:bevelT w="190500" h="38100"/>
            </a:sp3d>
          </p:spPr>
          <p:style>
            <a:lnRef idx="1">
              <a:schemeClr val="accent5"/>
            </a:lnRef>
            <a:fillRef idx="2">
              <a:schemeClr val="accent5"/>
            </a:fillRef>
            <a:effectRef idx="1">
              <a:schemeClr val="accent5"/>
            </a:effectRef>
            <a:fontRef idx="minor">
              <a:schemeClr val="dk1"/>
            </a:fontRef>
          </p:style>
        </p:sp>
        <p:sp>
          <p:nvSpPr>
            <p:cNvPr id="24" name="Rectangle 23"/>
            <p:cNvSpPr/>
            <p:nvPr/>
          </p:nvSpPr>
          <p:spPr>
            <a:xfrm>
              <a:off x="2075258" y="73540"/>
              <a:ext cx="2857922" cy="1355625"/>
            </a:xfrm>
            <a:prstGeom prst="rect">
              <a:avLst/>
            </a:prstGeom>
            <a:ln>
              <a:noFill/>
            </a:ln>
            <a:effectLst>
              <a:outerShdw blurRad="44450" dist="27940" dir="5400000" algn="ctr">
                <a:srgbClr val="000000">
                  <a:alpha val="32000"/>
                </a:srgbClr>
              </a:outerShdw>
            </a:effectLst>
            <a:sp3d>
              <a:bevelT w="190500" h="38100"/>
            </a:sp3d>
          </p:spPr>
          <p:style>
            <a:lnRef idx="1">
              <a:schemeClr val="accent5"/>
            </a:lnRef>
            <a:fillRef idx="2">
              <a:schemeClr val="accent5"/>
            </a:fillRef>
            <a:effectRef idx="1">
              <a:schemeClr val="accent5"/>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i="1" kern="1200" dirty="0" smtClean="0">
                  <a:solidFill>
                    <a:schemeClr val="tx1"/>
                  </a:solidFill>
                  <a:latin typeface="Times New Roman" pitchFamily="18" charset="0"/>
                  <a:cs typeface="Times New Roman" pitchFamily="18" charset="0"/>
                </a:rPr>
                <a:t>Développement de la couverture maladie universelle de base à travers les mutuelles de santé</a:t>
              </a:r>
              <a:endParaRPr lang="fr-FR" sz="1800" kern="1200" dirty="0">
                <a:solidFill>
                  <a:schemeClr val="tx1"/>
                </a:solidFill>
              </a:endParaRPr>
            </a:p>
          </p:txBody>
        </p:sp>
      </p:grpSp>
      <p:grpSp>
        <p:nvGrpSpPr>
          <p:cNvPr id="14" name="Groupe 13"/>
          <p:cNvGrpSpPr/>
          <p:nvPr/>
        </p:nvGrpSpPr>
        <p:grpSpPr>
          <a:xfrm>
            <a:off x="5959894" y="2934815"/>
            <a:ext cx="3004594" cy="1502297"/>
            <a:chOff x="3670725" y="1669007"/>
            <a:chExt cx="3004594" cy="1502297"/>
          </a:xfrm>
          <a:scene3d>
            <a:camera prst="orthographicFront">
              <a:rot lat="0" lon="0" rev="0"/>
            </a:camera>
            <a:lightRig rig="balanced" dir="t">
              <a:rot lat="0" lon="0" rev="8700000"/>
            </a:lightRig>
          </a:scene3d>
        </p:grpSpPr>
        <p:sp>
          <p:nvSpPr>
            <p:cNvPr id="21" name="Rectangle à coins arrondis 20"/>
            <p:cNvSpPr/>
            <p:nvPr/>
          </p:nvSpPr>
          <p:spPr>
            <a:xfrm>
              <a:off x="3670725" y="1669007"/>
              <a:ext cx="3004594" cy="1502297"/>
            </a:xfrm>
            <a:prstGeom prst="roundRect">
              <a:avLst/>
            </a:prstGeom>
            <a:ln>
              <a:noFill/>
            </a:ln>
            <a:effectLst>
              <a:outerShdw blurRad="44450" dist="27940" dir="5400000" algn="ctr">
                <a:srgbClr val="000000">
                  <a:alpha val="32000"/>
                </a:srgbClr>
              </a:outerShdw>
            </a:effectLst>
            <a:sp3d>
              <a:bevelT w="190500" h="38100"/>
            </a:sp3d>
          </p:spPr>
          <p:style>
            <a:lnRef idx="1">
              <a:schemeClr val="accent3"/>
            </a:lnRef>
            <a:fillRef idx="2">
              <a:schemeClr val="accent3"/>
            </a:fillRef>
            <a:effectRef idx="1">
              <a:schemeClr val="accent3"/>
            </a:effectRef>
            <a:fontRef idx="minor">
              <a:schemeClr val="dk1"/>
            </a:fontRef>
          </p:style>
        </p:sp>
        <p:sp>
          <p:nvSpPr>
            <p:cNvPr id="22" name="Rectangle 21"/>
            <p:cNvSpPr/>
            <p:nvPr/>
          </p:nvSpPr>
          <p:spPr>
            <a:xfrm>
              <a:off x="3744061" y="1742343"/>
              <a:ext cx="2857922" cy="1355625"/>
            </a:xfrm>
            <a:prstGeom prst="rect">
              <a:avLst/>
            </a:prstGeom>
            <a:ln>
              <a:noFill/>
            </a:ln>
            <a:effectLst>
              <a:outerShdw blurRad="44450" dist="27940" dir="5400000" algn="ctr">
                <a:srgbClr val="000000">
                  <a:alpha val="32000"/>
                </a:srgbClr>
              </a:outerShdw>
            </a:effectLst>
            <a:sp3d>
              <a:bevelT w="190500" h="38100"/>
            </a:sp3d>
          </p:spPr>
          <p:style>
            <a:lnRef idx="1">
              <a:schemeClr val="accent3"/>
            </a:lnRef>
            <a:fillRef idx="2">
              <a:schemeClr val="accent3"/>
            </a:fillRef>
            <a:effectRef idx="1">
              <a:schemeClr val="accent3"/>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i="1" kern="1200" dirty="0" smtClean="0">
                  <a:solidFill>
                    <a:schemeClr val="tx1"/>
                  </a:solidFill>
                  <a:latin typeface="Times New Roman" pitchFamily="18" charset="0"/>
                  <a:cs typeface="Times New Roman" pitchFamily="18" charset="0"/>
                </a:rPr>
                <a:t>Renforcement des politiques de gratuité existantes</a:t>
              </a:r>
              <a:endParaRPr lang="fr-FR" sz="1800" kern="1200" dirty="0">
                <a:solidFill>
                  <a:schemeClr val="tx1"/>
                </a:solidFill>
              </a:endParaRPr>
            </a:p>
          </p:txBody>
        </p:sp>
      </p:grpSp>
      <p:grpSp>
        <p:nvGrpSpPr>
          <p:cNvPr id="15" name="Groupe 14"/>
          <p:cNvGrpSpPr/>
          <p:nvPr/>
        </p:nvGrpSpPr>
        <p:grpSpPr>
          <a:xfrm>
            <a:off x="3491880" y="4807023"/>
            <a:ext cx="3004594" cy="1502297"/>
            <a:chOff x="2001922" y="3337809"/>
            <a:chExt cx="3004594" cy="1502297"/>
          </a:xfrm>
          <a:scene3d>
            <a:camera prst="orthographicFront">
              <a:rot lat="0" lon="0" rev="0"/>
            </a:camera>
            <a:lightRig rig="balanced" dir="t">
              <a:rot lat="0" lon="0" rev="8700000"/>
            </a:lightRig>
          </a:scene3d>
        </p:grpSpPr>
        <p:sp>
          <p:nvSpPr>
            <p:cNvPr id="19" name="Rectangle à coins arrondis 18"/>
            <p:cNvSpPr/>
            <p:nvPr/>
          </p:nvSpPr>
          <p:spPr>
            <a:xfrm>
              <a:off x="2001922" y="3337809"/>
              <a:ext cx="3004594" cy="1502297"/>
            </a:xfrm>
            <a:prstGeom prst="roundRect">
              <a:avLst/>
            </a:prstGeom>
            <a:ln>
              <a:noFill/>
            </a:ln>
            <a:effectLst>
              <a:outerShdw blurRad="44450" dist="27940" dir="5400000" algn="ctr">
                <a:srgbClr val="000000">
                  <a:alpha val="32000"/>
                </a:srgbClr>
              </a:outerShdw>
            </a:effectLst>
            <a:sp3d>
              <a:bevelT w="190500" h="38100"/>
            </a:sp3d>
          </p:spPr>
          <p:style>
            <a:lnRef idx="1">
              <a:schemeClr val="dk1"/>
            </a:lnRef>
            <a:fillRef idx="2">
              <a:schemeClr val="dk1"/>
            </a:fillRef>
            <a:effectRef idx="1">
              <a:schemeClr val="dk1"/>
            </a:effectRef>
            <a:fontRef idx="minor">
              <a:schemeClr val="dk1"/>
            </a:fontRef>
          </p:style>
        </p:sp>
        <p:sp>
          <p:nvSpPr>
            <p:cNvPr id="20" name="Rectangle 19"/>
            <p:cNvSpPr/>
            <p:nvPr/>
          </p:nvSpPr>
          <p:spPr>
            <a:xfrm>
              <a:off x="2075258" y="3411145"/>
              <a:ext cx="2857922" cy="1355625"/>
            </a:xfrm>
            <a:prstGeom prst="rect">
              <a:avLst/>
            </a:prstGeom>
            <a:ln>
              <a:noFill/>
            </a:ln>
            <a:effectLst>
              <a:outerShdw blurRad="44450" dist="27940" dir="5400000" algn="ctr">
                <a:srgbClr val="000000">
                  <a:alpha val="32000"/>
                </a:srgbClr>
              </a:outerShdw>
            </a:effectLst>
            <a:sp3d>
              <a:bevelT w="190500" h="38100"/>
            </a:sp3d>
          </p:spPr>
          <p:style>
            <a:lnRef idx="1">
              <a:schemeClr val="dk1"/>
            </a:lnRef>
            <a:fillRef idx="2">
              <a:schemeClr val="dk1"/>
            </a:fillRef>
            <a:effectRef idx="1">
              <a:schemeClr val="dk1"/>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i="1" kern="1200" dirty="0" smtClean="0">
                  <a:solidFill>
                    <a:schemeClr val="tx1"/>
                  </a:solidFill>
                  <a:latin typeface="Times New Roman" pitchFamily="18" charset="0"/>
                  <a:cs typeface="Times New Roman" pitchFamily="18" charset="0"/>
                </a:rPr>
                <a:t>Mise en œuvre de la nouvelle initiative de gratuité des soins  pour les enfants de moins de 5 ans.</a:t>
              </a:r>
              <a:endParaRPr lang="fr-FR" sz="1800" kern="1200" dirty="0">
                <a:solidFill>
                  <a:schemeClr val="tx1"/>
                </a:solidFill>
              </a:endParaRPr>
            </a:p>
          </p:txBody>
        </p:sp>
      </p:grpSp>
      <p:grpSp>
        <p:nvGrpSpPr>
          <p:cNvPr id="16" name="Groupe 15"/>
          <p:cNvGrpSpPr/>
          <p:nvPr/>
        </p:nvGrpSpPr>
        <p:grpSpPr>
          <a:xfrm>
            <a:off x="1115616" y="2934815"/>
            <a:ext cx="3004594" cy="1502297"/>
            <a:chOff x="333119" y="1669007"/>
            <a:chExt cx="3004594" cy="1502297"/>
          </a:xfrm>
          <a:scene3d>
            <a:camera prst="orthographicFront">
              <a:rot lat="0" lon="0" rev="0"/>
            </a:camera>
            <a:lightRig rig="balanced" dir="t">
              <a:rot lat="0" lon="0" rev="8700000"/>
            </a:lightRig>
          </a:scene3d>
        </p:grpSpPr>
        <p:sp>
          <p:nvSpPr>
            <p:cNvPr id="17" name="Rectangle à coins arrondis 16"/>
            <p:cNvSpPr/>
            <p:nvPr/>
          </p:nvSpPr>
          <p:spPr>
            <a:xfrm>
              <a:off x="333119" y="1669007"/>
              <a:ext cx="3004594" cy="1502297"/>
            </a:xfrm>
            <a:prstGeom prst="roundRect">
              <a:avLst/>
            </a:prstGeom>
            <a:ln>
              <a:noFill/>
            </a:ln>
            <a:effectLst>
              <a:outerShdw blurRad="44450" dist="27940" dir="5400000" algn="ctr">
                <a:srgbClr val="000000">
                  <a:alpha val="32000"/>
                </a:srgbClr>
              </a:outerShdw>
            </a:effectLst>
            <a:sp3d>
              <a:bevelT w="190500" h="38100"/>
            </a:sp3d>
          </p:spPr>
          <p:style>
            <a:lnRef idx="1">
              <a:schemeClr val="accent6"/>
            </a:lnRef>
            <a:fillRef idx="2">
              <a:schemeClr val="accent6"/>
            </a:fillRef>
            <a:effectRef idx="1">
              <a:schemeClr val="accent6"/>
            </a:effectRef>
            <a:fontRef idx="minor">
              <a:schemeClr val="dk1"/>
            </a:fontRef>
          </p:style>
        </p:sp>
        <p:sp>
          <p:nvSpPr>
            <p:cNvPr id="18" name="Rectangle 17"/>
            <p:cNvSpPr/>
            <p:nvPr/>
          </p:nvSpPr>
          <p:spPr>
            <a:xfrm>
              <a:off x="406455" y="1742343"/>
              <a:ext cx="2857922" cy="1355625"/>
            </a:xfrm>
            <a:prstGeom prst="rect">
              <a:avLst/>
            </a:prstGeom>
            <a:ln>
              <a:noFill/>
            </a:ln>
            <a:effectLst>
              <a:outerShdw blurRad="44450" dist="27940" dir="5400000" algn="ctr">
                <a:srgbClr val="000000">
                  <a:alpha val="32000"/>
                </a:srgbClr>
              </a:outerShdw>
            </a:effectLst>
            <a:sp3d>
              <a:bevelT w="190500" h="38100"/>
            </a:sp3d>
          </p:spPr>
          <p:style>
            <a:lnRef idx="1">
              <a:schemeClr val="accent6"/>
            </a:lnRef>
            <a:fillRef idx="2">
              <a:schemeClr val="accent6"/>
            </a:fillRef>
            <a:effectRef idx="1">
              <a:schemeClr val="accent6"/>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i="1" kern="1200" dirty="0" smtClean="0">
                  <a:solidFill>
                    <a:schemeClr val="tx1"/>
                  </a:solidFill>
                  <a:latin typeface="Times New Roman" pitchFamily="18" charset="0"/>
                  <a:cs typeface="Times New Roman" pitchFamily="18" charset="0"/>
                </a:rPr>
                <a:t>Réforme  des Institutions de Prévoyance Maladie à travers la mise en œuvre du décret 2012 – 832 </a:t>
              </a:r>
            </a:p>
            <a:p>
              <a:pPr lvl="0" algn="ctr" defTabSz="800100">
                <a:lnSpc>
                  <a:spcPct val="90000"/>
                </a:lnSpc>
                <a:spcBef>
                  <a:spcPct val="0"/>
                </a:spcBef>
                <a:spcAft>
                  <a:spcPct val="35000"/>
                </a:spcAft>
              </a:pPr>
              <a:r>
                <a:rPr lang="fr-FR" sz="1800" b="1" i="1" kern="1200" dirty="0" smtClean="0">
                  <a:solidFill>
                    <a:schemeClr val="tx1"/>
                  </a:solidFill>
                  <a:latin typeface="Times New Roman" pitchFamily="18" charset="0"/>
                  <a:cs typeface="Times New Roman" pitchFamily="18" charset="0"/>
                </a:rPr>
                <a:t>du 07 août 2012</a:t>
              </a:r>
              <a:endParaRPr lang="fr-FR" sz="1800" kern="1200" dirty="0">
                <a:solidFill>
                  <a:schemeClr val="tx1"/>
                </a:solidFill>
              </a:endParaRPr>
            </a:p>
          </p:txBody>
        </p:sp>
      </p:grpSp>
      <p:sp>
        <p:nvSpPr>
          <p:cNvPr id="11" name="Flèche vers le bas 10"/>
          <p:cNvSpPr/>
          <p:nvPr/>
        </p:nvSpPr>
        <p:spPr>
          <a:xfrm>
            <a:off x="4994177" y="2573483"/>
            <a:ext cx="45719" cy="4234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lèche vers le haut 11"/>
          <p:cNvSpPr/>
          <p:nvPr/>
        </p:nvSpPr>
        <p:spPr>
          <a:xfrm>
            <a:off x="4998017" y="4365104"/>
            <a:ext cx="62137" cy="36991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Flèche gauche 24"/>
          <p:cNvSpPr/>
          <p:nvPr/>
        </p:nvSpPr>
        <p:spPr>
          <a:xfrm>
            <a:off x="5796136" y="3685963"/>
            <a:ext cx="216024"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droite 25"/>
          <p:cNvSpPr/>
          <p:nvPr/>
        </p:nvSpPr>
        <p:spPr>
          <a:xfrm>
            <a:off x="4046874" y="3708822"/>
            <a:ext cx="23709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26" descr="cmu sn.jpg"/>
          <p:cNvPicPr>
            <a:picLocks noChangeAspect="1"/>
          </p:cNvPicPr>
          <p:nvPr/>
        </p:nvPicPr>
        <p:blipFill>
          <a:blip r:embed="rId4" cstate="print"/>
          <a:srcRect t="9832" b="13149"/>
          <a:stretch>
            <a:fillRect/>
          </a:stretch>
        </p:blipFill>
        <p:spPr>
          <a:xfrm>
            <a:off x="4418113" y="3310861"/>
            <a:ext cx="1152128" cy="887359"/>
          </a:xfrm>
          <a:prstGeom prst="rect">
            <a:avLst/>
          </a:prstGeom>
        </p:spPr>
      </p:pic>
    </p:spTree>
    <p:extLst>
      <p:ext uri="{BB962C8B-B14F-4D97-AF65-F5344CB8AC3E}">
        <p14:creationId xmlns:p14="http://schemas.microsoft.com/office/powerpoint/2010/main" val="1954745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e 5"/>
          <p:cNvGrpSpPr>
            <a:grpSpLocks/>
          </p:cNvGrpSpPr>
          <p:nvPr/>
        </p:nvGrpSpPr>
        <p:grpSpPr bwMode="auto">
          <a:xfrm>
            <a:off x="0" y="-41275"/>
            <a:ext cx="9144000" cy="6899275"/>
            <a:chOff x="0" y="-40944"/>
            <a:chExt cx="9144000" cy="6898944"/>
          </a:xfrm>
        </p:grpSpPr>
        <p:sp>
          <p:nvSpPr>
            <p:cNvPr id="7" name="Rectangle 6"/>
            <p:cNvSpPr/>
            <p:nvPr/>
          </p:nvSpPr>
          <p:spPr>
            <a:xfrm>
              <a:off x="152400" y="-26658"/>
              <a:ext cx="8991600" cy="755615"/>
            </a:xfrm>
            <a:prstGeom prst="rect">
              <a:avLst/>
            </a:prstGeom>
            <a:ln>
              <a:no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dirty="0">
                <a:solidFill>
                  <a:prstClr val="black"/>
                </a:solidFill>
              </a:endParaRPr>
            </a:p>
          </p:txBody>
        </p:sp>
        <p:sp>
          <p:nvSpPr>
            <p:cNvPr id="8" name="Rectangle 7"/>
            <p:cNvSpPr/>
            <p:nvPr/>
          </p:nvSpPr>
          <p:spPr>
            <a:xfrm>
              <a:off x="0" y="-40944"/>
              <a:ext cx="1258888"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dirty="0">
                <a:solidFill>
                  <a:prstClr val="black"/>
                </a:solidFill>
              </a:endParaRPr>
            </a:p>
          </p:txBody>
        </p:sp>
        <p:pic>
          <p:nvPicPr>
            <p:cNvPr id="11272" name="Image 1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350" y="44450"/>
            <a:ext cx="7283450" cy="649288"/>
          </a:xfrm>
        </p:spPr>
        <p:txBody>
          <a:bodyPr>
            <a:normAutofit fontScale="90000"/>
          </a:bodyPr>
          <a:lstStyle/>
          <a:p>
            <a:pPr algn="ctr" eaLnBrk="1" fontAlgn="auto" hangingPunct="1">
              <a:spcAft>
                <a:spcPts val="0"/>
              </a:spcAft>
              <a:defRPr/>
            </a:pPr>
            <a:r>
              <a:rPr lang="fr-FR" b="1" dirty="0" smtClean="0">
                <a:solidFill>
                  <a:srgbClr val="002060"/>
                </a:solidFill>
                <a:latin typeface="Times New Roman" pitchFamily="18" charset="0"/>
                <a:cs typeface="Times New Roman" pitchFamily="18" charset="0"/>
              </a:rPr>
              <a:t>But et objectif du PSD-CMU </a:t>
            </a:r>
            <a:endParaRPr lang="fr-FR" altLang="fr-FR" sz="3200" b="1" dirty="0" smtClean="0">
              <a:solidFill>
                <a:srgbClr val="002060"/>
              </a:solidFill>
              <a:latin typeface="Times New Roman" pitchFamily="18" charset="0"/>
              <a:cs typeface="Times New Roman" pitchFamily="18" charset="0"/>
            </a:endParaRPr>
          </a:p>
        </p:txBody>
      </p:sp>
      <p:sp>
        <p:nvSpPr>
          <p:cNvPr id="11268" name="Espace réservé du contenu 2"/>
          <p:cNvSpPr>
            <a:spLocks noGrp="1"/>
          </p:cNvSpPr>
          <p:nvPr>
            <p:ph idx="1"/>
          </p:nvPr>
        </p:nvSpPr>
        <p:spPr>
          <a:xfrm>
            <a:off x="1258888" y="765175"/>
            <a:ext cx="7777162" cy="5976938"/>
          </a:xfrm>
        </p:spPr>
        <p:txBody>
          <a:bodyPr/>
          <a:lstStyle/>
          <a:p>
            <a:pPr marL="0" indent="0" algn="just" eaLnBrk="1" hangingPunct="1">
              <a:buClr>
                <a:srgbClr val="31B6FD"/>
              </a:buClr>
            </a:pPr>
            <a:endParaRPr lang="fr-FR" altLang="fr-FR" dirty="0" smtClean="0">
              <a:solidFill>
                <a:srgbClr val="000000"/>
              </a:solidFill>
              <a:latin typeface="Times New Roman" pitchFamily="18" charset="0"/>
              <a:cs typeface="Times New Roman" pitchFamily="18" charset="0"/>
            </a:endParaRPr>
          </a:p>
          <a:p>
            <a:pPr algn="just" eaLnBrk="1" hangingPunct="1">
              <a:buClr>
                <a:srgbClr val="31B6FD"/>
              </a:buClr>
              <a:buFont typeface="Wingdings" pitchFamily="2" charset="2"/>
              <a:buChar char="q"/>
            </a:pPr>
            <a:r>
              <a:rPr lang="fr-FR" altLang="fr-FR" sz="2800" dirty="0" smtClean="0">
                <a:latin typeface="Times New Roman" pitchFamily="18" charset="0"/>
                <a:cs typeface="Times New Roman" pitchFamily="18" charset="0"/>
              </a:rPr>
              <a:t>But</a:t>
            </a:r>
            <a:r>
              <a:rPr lang="fr-FR" altLang="fr-FR" sz="2800" b="0" dirty="0" smtClean="0">
                <a:latin typeface="Times New Roman" pitchFamily="18" charset="0"/>
                <a:cs typeface="Times New Roman" pitchFamily="18" charset="0"/>
              </a:rPr>
              <a:t>: Améliorer l’</a:t>
            </a:r>
            <a:r>
              <a:rPr lang="fr-FR" altLang="fr-FR" sz="2800" b="0" dirty="0" err="1" smtClean="0">
                <a:latin typeface="Times New Roman" pitchFamily="18" charset="0"/>
                <a:cs typeface="Times New Roman" pitchFamily="18" charset="0"/>
              </a:rPr>
              <a:t>accèssibilité</a:t>
            </a:r>
            <a:r>
              <a:rPr lang="fr-FR" altLang="fr-FR" sz="2800" b="0" dirty="0" smtClean="0">
                <a:latin typeface="Times New Roman" pitchFamily="18" charset="0"/>
                <a:cs typeface="Times New Roman" pitchFamily="18" charset="0"/>
              </a:rPr>
              <a:t> financière aux sois de santé de qualité pour la majorité de la population</a:t>
            </a:r>
          </a:p>
          <a:p>
            <a:pPr marL="0" indent="0" algn="just" eaLnBrk="1" hangingPunct="1">
              <a:buClr>
                <a:srgbClr val="31B6FD"/>
              </a:buClr>
            </a:pPr>
            <a:endParaRPr lang="fr-FR" altLang="fr-FR" sz="2800" b="0" dirty="0" smtClean="0">
              <a:latin typeface="Times New Roman" pitchFamily="18" charset="0"/>
              <a:cs typeface="Times New Roman" pitchFamily="18" charset="0"/>
            </a:endParaRPr>
          </a:p>
          <a:p>
            <a:pPr marL="0" indent="0" algn="just" eaLnBrk="1" hangingPunct="1">
              <a:buClr>
                <a:srgbClr val="31B6FD"/>
              </a:buClr>
            </a:pPr>
            <a:endParaRPr lang="fr-FR" altLang="fr-FR" sz="2800" b="0" dirty="0" smtClean="0">
              <a:latin typeface="Times New Roman" pitchFamily="18" charset="0"/>
              <a:cs typeface="Times New Roman" pitchFamily="18" charset="0"/>
            </a:endParaRPr>
          </a:p>
          <a:p>
            <a:pPr algn="just" eaLnBrk="1" hangingPunct="1">
              <a:buClr>
                <a:srgbClr val="31B6FD"/>
              </a:buClr>
              <a:buFont typeface="Wingdings" pitchFamily="2" charset="2"/>
              <a:buChar char="q"/>
            </a:pPr>
            <a:r>
              <a:rPr lang="fr-FR" altLang="fr-FR" sz="2800" dirty="0" smtClean="0">
                <a:latin typeface="Times New Roman" pitchFamily="18" charset="0"/>
                <a:cs typeface="Times New Roman" pitchFamily="18" charset="0"/>
              </a:rPr>
              <a:t>Objectif</a:t>
            </a:r>
            <a:r>
              <a:rPr lang="fr-FR" altLang="fr-FR" sz="2800" b="0" dirty="0" smtClean="0">
                <a:latin typeface="Times New Roman" pitchFamily="18" charset="0"/>
                <a:cs typeface="Times New Roman" pitchFamily="18" charset="0"/>
              </a:rPr>
              <a:t>: Etendre la couverture maladie de base à 75% de la population à l’horizon 2017</a:t>
            </a:r>
          </a:p>
        </p:txBody>
      </p:sp>
      <p:sp>
        <p:nvSpPr>
          <p:cNvPr id="35844" name="Espace réservé du numéro de diapositive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fld id="{9B829F6F-D27E-4885-98EC-CD69F2B64DA5}" type="slidenum">
              <a:rPr lang="fr-FR" altLang="fr-FR" smtClean="0">
                <a:solidFill>
                  <a:srgbClr val="1F497D"/>
                </a:solidFill>
              </a:rPr>
              <a:pPr eaLnBrk="1" hangingPunct="1">
                <a:defRPr/>
              </a:pPr>
              <a:t>7</a:t>
            </a:fld>
            <a:endParaRPr lang="fr-FR" altLang="fr-FR" dirty="0" smtClean="0">
              <a:solidFill>
                <a:srgbClr val="1F497D"/>
              </a:solidFill>
            </a:endParaRPr>
          </a:p>
        </p:txBody>
      </p:sp>
    </p:spTree>
    <p:extLst>
      <p:ext uri="{BB962C8B-B14F-4D97-AF65-F5344CB8AC3E}">
        <p14:creationId xmlns:p14="http://schemas.microsoft.com/office/powerpoint/2010/main" val="2228709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èche droite rayée 13"/>
          <p:cNvSpPr/>
          <p:nvPr/>
        </p:nvSpPr>
        <p:spPr>
          <a:xfrm rot="19415005">
            <a:off x="791459" y="3187262"/>
            <a:ext cx="8954063" cy="639421"/>
          </a:xfrm>
          <a:prstGeom prst="striped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fr-FR" dirty="0">
              <a:solidFill>
                <a:prstClr val="white"/>
              </a:solidFill>
            </a:endParaRPr>
          </a:p>
        </p:txBody>
      </p:sp>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solidFill>
                  <a:prstClr val="black"/>
                </a:solidFill>
              </a:endParaRP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solidFill>
                  <a:prstClr val="black"/>
                </a:solidFill>
              </a:endParaRP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4" name="Titre 1"/>
          <p:cNvSpPr>
            <a:spLocks noGrp="1"/>
          </p:cNvSpPr>
          <p:nvPr>
            <p:ph type="title"/>
          </p:nvPr>
        </p:nvSpPr>
        <p:spPr>
          <a:xfrm>
            <a:off x="878904" y="-27384"/>
            <a:ext cx="8229600" cy="791051"/>
          </a:xfrm>
        </p:spPr>
        <p:txBody>
          <a:bodyPr>
            <a:normAutofit fontScale="90000"/>
          </a:bodyPr>
          <a:lstStyle/>
          <a:p>
            <a:r>
              <a:rPr lang="it-IT" altLang="fr-FR" sz="3200" b="1" dirty="0">
                <a:solidFill>
                  <a:srgbClr val="002060"/>
                </a:solidFill>
                <a:latin typeface="Times New Roman" pitchFamily="18" charset="0"/>
                <a:cs typeface="Times New Roman" pitchFamily="18" charset="0"/>
              </a:rPr>
              <a:t>Actvités phares du processus de mise en oeuvre de la CMU </a:t>
            </a:r>
            <a:endParaRPr lang="fr-FR" altLang="fr-FR" sz="5400" b="1" dirty="0" smtClean="0">
              <a:solidFill>
                <a:srgbClr val="002060"/>
              </a:solidFill>
              <a:latin typeface="Times New Roman" pitchFamily="18" charset="0"/>
              <a:cs typeface="Times New Roman" pitchFamily="18" charset="0"/>
            </a:endParaRPr>
          </a:p>
        </p:txBody>
      </p:sp>
      <p:sp>
        <p:nvSpPr>
          <p:cNvPr id="13316"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BCFA10A-BA03-46A0-8275-3979F13B1240}" type="datetime1">
              <a:rPr lang="fr-FR" altLang="fr-FR" smtClean="0">
                <a:solidFill>
                  <a:srgbClr val="1F497D"/>
                </a:solidFill>
              </a:rPr>
              <a:pPr eaLnBrk="1" hangingPunct="1"/>
              <a:t>22/05/2014</a:t>
            </a:fld>
            <a:endParaRPr lang="fr-FR" altLang="fr-FR" dirty="0" smtClean="0">
              <a:solidFill>
                <a:srgbClr val="1F497D"/>
              </a:solidFill>
            </a:endParaRPr>
          </a:p>
        </p:txBody>
      </p:sp>
      <p:sp>
        <p:nvSpPr>
          <p:cNvPr id="13318" name="Espace réservé du pied de page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dirty="0" smtClean="0">
                <a:solidFill>
                  <a:srgbClr val="1F497D"/>
                </a:solidFill>
              </a:rPr>
              <a:t>CACMU</a:t>
            </a:r>
          </a:p>
        </p:txBody>
      </p:sp>
      <p:sp>
        <p:nvSpPr>
          <p:cNvPr id="13317"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3AF75F1-F2E0-4C68-A898-52BA2326E2F9}" type="slidenum">
              <a:rPr lang="fr-FR" altLang="fr-FR" smtClean="0">
                <a:solidFill>
                  <a:srgbClr val="1F497D"/>
                </a:solidFill>
              </a:rPr>
              <a:pPr eaLnBrk="1" hangingPunct="1"/>
              <a:t>8</a:t>
            </a:fld>
            <a:endParaRPr lang="fr-FR" altLang="fr-FR" dirty="0" smtClean="0">
              <a:solidFill>
                <a:srgbClr val="1F497D"/>
              </a:solidFill>
            </a:endParaRPr>
          </a:p>
        </p:txBody>
      </p:sp>
      <p:grpSp>
        <p:nvGrpSpPr>
          <p:cNvPr id="15" name="Groupe 14"/>
          <p:cNvGrpSpPr/>
          <p:nvPr/>
        </p:nvGrpSpPr>
        <p:grpSpPr>
          <a:xfrm>
            <a:off x="1259632" y="4725144"/>
            <a:ext cx="3596853" cy="1728192"/>
            <a:chOff x="1259632" y="4725144"/>
            <a:chExt cx="3596853" cy="1728192"/>
          </a:xfrm>
        </p:grpSpPr>
        <p:sp>
          <p:nvSpPr>
            <p:cNvPr id="2" name="Rectangle 1"/>
            <p:cNvSpPr/>
            <p:nvPr/>
          </p:nvSpPr>
          <p:spPr>
            <a:xfrm>
              <a:off x="1742373" y="6084004"/>
              <a:ext cx="2469587" cy="369332"/>
            </a:xfrm>
            <a:prstGeom prst="rect">
              <a:avLst/>
            </a:prstGeom>
          </p:spPr>
          <p:txBody>
            <a:bodyPr wrap="none">
              <a:spAutoFit/>
            </a:bodyPr>
            <a:lstStyle/>
            <a:p>
              <a:r>
                <a:rPr lang="fr-FR" b="1" dirty="0">
                  <a:solidFill>
                    <a:srgbClr val="FF0000"/>
                  </a:solidFill>
                  <a:latin typeface="Times New Roman" pitchFamily="18" charset="0"/>
                  <a:cs typeface="Times New Roman" pitchFamily="18" charset="0"/>
                </a:rPr>
                <a:t>(18 et 19 Janvier 2013).</a:t>
              </a:r>
              <a:endParaRPr lang="fr-FR" dirty="0">
                <a:solidFill>
                  <a:srgbClr val="FF0000"/>
                </a:solidFill>
              </a:endParaRPr>
            </a:p>
          </p:txBody>
        </p:sp>
        <p:sp>
          <p:nvSpPr>
            <p:cNvPr id="5" name="Rectangle 4"/>
            <p:cNvSpPr/>
            <p:nvPr/>
          </p:nvSpPr>
          <p:spPr>
            <a:xfrm>
              <a:off x="1259632" y="4725144"/>
              <a:ext cx="3596853" cy="120032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fr-FR" b="1" dirty="0">
                  <a:solidFill>
                    <a:prstClr val="black"/>
                  </a:solidFill>
                  <a:latin typeface="Times New Roman" pitchFamily="18" charset="0"/>
                  <a:cs typeface="Times New Roman" pitchFamily="18" charset="0"/>
                </a:rPr>
                <a:t>Organisation de </a:t>
              </a:r>
              <a:r>
                <a:rPr lang="fr-FR" b="1" dirty="0" smtClean="0">
                  <a:solidFill>
                    <a:prstClr val="black"/>
                  </a:solidFill>
                  <a:latin typeface="Times New Roman" pitchFamily="18" charset="0"/>
                  <a:cs typeface="Times New Roman" pitchFamily="18" charset="0"/>
                </a:rPr>
                <a:t>Concertations Nationales sur </a:t>
              </a:r>
              <a:r>
                <a:rPr lang="fr-FR" b="1" dirty="0">
                  <a:solidFill>
                    <a:prstClr val="black"/>
                  </a:solidFill>
                  <a:latin typeface="Times New Roman" pitchFamily="18" charset="0"/>
                  <a:cs typeface="Times New Roman" pitchFamily="18" charset="0"/>
                </a:rPr>
                <a:t>la Santé et l’Action Sociale  avec thème principal la Couverture Maladie Universelle</a:t>
              </a:r>
            </a:p>
          </p:txBody>
        </p:sp>
      </p:grpSp>
      <p:grpSp>
        <p:nvGrpSpPr>
          <p:cNvPr id="16" name="Groupe 15"/>
          <p:cNvGrpSpPr/>
          <p:nvPr/>
        </p:nvGrpSpPr>
        <p:grpSpPr>
          <a:xfrm>
            <a:off x="3254701" y="3390992"/>
            <a:ext cx="3345146" cy="1500802"/>
            <a:chOff x="4380662" y="3475896"/>
            <a:chExt cx="3345146" cy="1224722"/>
          </a:xfrm>
        </p:grpSpPr>
        <p:sp>
          <p:nvSpPr>
            <p:cNvPr id="3" name="Rectangle 2"/>
            <p:cNvSpPr/>
            <p:nvPr/>
          </p:nvSpPr>
          <p:spPr>
            <a:xfrm>
              <a:off x="5982446" y="4399226"/>
              <a:ext cx="1743362" cy="301392"/>
            </a:xfrm>
            <a:prstGeom prst="rect">
              <a:avLst/>
            </a:prstGeom>
          </p:spPr>
          <p:txBody>
            <a:bodyPr wrap="none">
              <a:spAutoFit/>
            </a:bodyPr>
            <a:lstStyle/>
            <a:p>
              <a:r>
                <a:rPr lang="fr-FR" b="1" dirty="0">
                  <a:solidFill>
                    <a:srgbClr val="002060"/>
                  </a:solidFill>
                  <a:latin typeface="Times New Roman" pitchFamily="18" charset="0"/>
                  <a:cs typeface="Times New Roman" pitchFamily="18" charset="0"/>
                </a:rPr>
                <a:t>( </a:t>
              </a:r>
              <a:r>
                <a:rPr lang="fr-FR" b="1" dirty="0">
                  <a:solidFill>
                    <a:srgbClr val="FF0000"/>
                  </a:solidFill>
                  <a:latin typeface="Times New Roman" pitchFamily="18" charset="0"/>
                  <a:cs typeface="Times New Roman" pitchFamily="18" charset="0"/>
                </a:rPr>
                <a:t>12 Avril 2013</a:t>
              </a:r>
              <a:r>
                <a:rPr lang="fr-FR" sz="1700" dirty="0">
                  <a:solidFill>
                    <a:srgbClr val="FF0000"/>
                  </a:solidFill>
                </a:rPr>
                <a:t>).</a:t>
              </a:r>
              <a:endParaRPr lang="fr-FR" dirty="0">
                <a:solidFill>
                  <a:srgbClr val="FF0000"/>
                </a:solidFill>
              </a:endParaRPr>
            </a:p>
          </p:txBody>
        </p:sp>
        <p:sp>
          <p:nvSpPr>
            <p:cNvPr id="11" name="Rectangle 10"/>
            <p:cNvSpPr/>
            <p:nvPr/>
          </p:nvSpPr>
          <p:spPr>
            <a:xfrm>
              <a:off x="4380662" y="3475896"/>
              <a:ext cx="2786998"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fr-FR" b="1" dirty="0">
                  <a:solidFill>
                    <a:prstClr val="black"/>
                  </a:solidFill>
                  <a:latin typeface="Times New Roman" pitchFamily="18" charset="0"/>
                  <a:cs typeface="Times New Roman" pitchFamily="18" charset="0"/>
                </a:rPr>
                <a:t>Organisation d’un Conseil Interministériel sur la CMU</a:t>
              </a:r>
              <a:endParaRPr lang="fr-FR" sz="1700" dirty="0">
                <a:solidFill>
                  <a:prstClr val="black"/>
                </a:solidFill>
              </a:endParaRPr>
            </a:p>
          </p:txBody>
        </p:sp>
      </p:grpSp>
      <p:grpSp>
        <p:nvGrpSpPr>
          <p:cNvPr id="17" name="Groupe 16"/>
          <p:cNvGrpSpPr/>
          <p:nvPr/>
        </p:nvGrpSpPr>
        <p:grpSpPr>
          <a:xfrm>
            <a:off x="3949202" y="2496028"/>
            <a:ext cx="4619242" cy="1222694"/>
            <a:chOff x="4007719" y="3036907"/>
            <a:chExt cx="4619242" cy="1322943"/>
          </a:xfrm>
        </p:grpSpPr>
        <p:sp>
          <p:nvSpPr>
            <p:cNvPr id="4" name="Rectangle 3"/>
            <p:cNvSpPr/>
            <p:nvPr/>
          </p:nvSpPr>
          <p:spPr>
            <a:xfrm>
              <a:off x="6304850" y="3960237"/>
              <a:ext cx="2322111" cy="399613"/>
            </a:xfrm>
            <a:prstGeom prst="rect">
              <a:avLst/>
            </a:prstGeom>
          </p:spPr>
          <p:txBody>
            <a:bodyPr wrap="none">
              <a:spAutoFit/>
            </a:bodyPr>
            <a:lstStyle/>
            <a:p>
              <a:r>
                <a:rPr lang="fr-FR" b="1" dirty="0">
                  <a:solidFill>
                    <a:srgbClr val="FF0000"/>
                  </a:solidFill>
                  <a:latin typeface="Times New Roman" pitchFamily="18" charset="0"/>
                  <a:cs typeface="Times New Roman" pitchFamily="18" charset="0"/>
                </a:rPr>
                <a:t>( 20 Septembre 2013</a:t>
              </a:r>
              <a:r>
                <a:rPr lang="fr-FR" b="1" dirty="0">
                  <a:solidFill>
                    <a:srgbClr val="002060"/>
                  </a:solidFill>
                  <a:latin typeface="Times New Roman" pitchFamily="18" charset="0"/>
                  <a:cs typeface="Times New Roman" pitchFamily="18" charset="0"/>
                </a:rPr>
                <a:t>).</a:t>
              </a:r>
              <a:endParaRPr lang="fr-FR" dirty="0">
                <a:solidFill>
                  <a:srgbClr val="002060"/>
                </a:solidFill>
              </a:endParaRPr>
            </a:p>
          </p:txBody>
        </p:sp>
        <p:sp>
          <p:nvSpPr>
            <p:cNvPr id="12" name="Rectangle 11"/>
            <p:cNvSpPr/>
            <p:nvPr/>
          </p:nvSpPr>
          <p:spPr>
            <a:xfrm>
              <a:off x="4007719" y="3036907"/>
              <a:ext cx="3343082"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fr-FR" b="1" dirty="0">
                  <a:solidFill>
                    <a:prstClr val="black"/>
                  </a:solidFill>
                  <a:latin typeface="Times New Roman" pitchFamily="18" charset="0"/>
                  <a:cs typeface="Times New Roman" pitchFamily="18" charset="0"/>
                </a:rPr>
                <a:t>Lancement du programme de la CMU par le Président de la République</a:t>
              </a:r>
              <a:endParaRPr lang="fr-FR" dirty="0">
                <a:solidFill>
                  <a:prstClr val="black"/>
                </a:solidFill>
              </a:endParaRPr>
            </a:p>
          </p:txBody>
        </p:sp>
      </p:grpSp>
      <p:sp>
        <p:nvSpPr>
          <p:cNvPr id="20" name="Rectangle 19"/>
          <p:cNvSpPr/>
          <p:nvPr/>
        </p:nvSpPr>
        <p:spPr>
          <a:xfrm>
            <a:off x="5508104" y="1196752"/>
            <a:ext cx="3343082" cy="92333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fr-FR" b="1" dirty="0">
                <a:solidFill>
                  <a:prstClr val="black"/>
                </a:solidFill>
                <a:latin typeface="Times New Roman" pitchFamily="18" charset="0"/>
                <a:cs typeface="Times New Roman" pitchFamily="18" charset="0"/>
              </a:rPr>
              <a:t>Organisation d’un Conseil </a:t>
            </a:r>
            <a:r>
              <a:rPr lang="fr-FR" b="1" dirty="0" smtClean="0">
                <a:solidFill>
                  <a:prstClr val="black"/>
                </a:solidFill>
                <a:latin typeface="Times New Roman" pitchFamily="18" charset="0"/>
                <a:cs typeface="Times New Roman" pitchFamily="18" charset="0"/>
              </a:rPr>
              <a:t>Interministériel </a:t>
            </a:r>
            <a:r>
              <a:rPr lang="fr-FR" b="1" dirty="0">
                <a:solidFill>
                  <a:prstClr val="black"/>
                </a:solidFill>
                <a:latin typeface="Times New Roman" pitchFamily="18" charset="0"/>
                <a:cs typeface="Times New Roman" pitchFamily="18" charset="0"/>
              </a:rPr>
              <a:t>sur </a:t>
            </a:r>
            <a:r>
              <a:rPr lang="fr-FR" b="1" dirty="0" smtClean="0">
                <a:solidFill>
                  <a:prstClr val="black"/>
                </a:solidFill>
                <a:latin typeface="Times New Roman" pitchFamily="18" charset="0"/>
                <a:cs typeface="Times New Roman" pitchFamily="18" charset="0"/>
              </a:rPr>
              <a:t>l’état de mise en œuvre de la CMU</a:t>
            </a:r>
            <a:endParaRPr lang="fr-FR" sz="1700" dirty="0">
              <a:solidFill>
                <a:prstClr val="black"/>
              </a:solidFill>
            </a:endParaRPr>
          </a:p>
        </p:txBody>
      </p:sp>
      <p:sp>
        <p:nvSpPr>
          <p:cNvPr id="21" name="Rectangle 20"/>
          <p:cNvSpPr/>
          <p:nvPr/>
        </p:nvSpPr>
        <p:spPr>
          <a:xfrm>
            <a:off x="7179645" y="2196604"/>
            <a:ext cx="2360907" cy="369332"/>
          </a:xfrm>
          <a:prstGeom prst="rect">
            <a:avLst/>
          </a:prstGeom>
        </p:spPr>
        <p:txBody>
          <a:bodyPr wrap="square">
            <a:spAutoFit/>
          </a:bodyPr>
          <a:lstStyle/>
          <a:p>
            <a:r>
              <a:rPr lang="fr-FR" b="1" dirty="0">
                <a:solidFill>
                  <a:srgbClr val="002060"/>
                </a:solidFill>
                <a:latin typeface="Times New Roman" pitchFamily="18" charset="0"/>
                <a:cs typeface="Times New Roman" pitchFamily="18" charset="0"/>
              </a:rPr>
              <a:t>( </a:t>
            </a:r>
            <a:r>
              <a:rPr lang="fr-FR" b="1" dirty="0" smtClean="0">
                <a:solidFill>
                  <a:srgbClr val="FF0000"/>
                </a:solidFill>
                <a:latin typeface="Times New Roman" pitchFamily="18" charset="0"/>
                <a:cs typeface="Times New Roman" pitchFamily="18" charset="0"/>
              </a:rPr>
              <a:t>28 janvier 20149</a:t>
            </a:r>
            <a:r>
              <a:rPr lang="fr-FR" b="1" dirty="0" smtClean="0">
                <a:solidFill>
                  <a:srgbClr val="002060"/>
                </a:solidFill>
                <a:latin typeface="Times New Roman" pitchFamily="18" charset="0"/>
                <a:cs typeface="Times New Roman" pitchFamily="18" charset="0"/>
              </a:rPr>
              <a:t>).</a:t>
            </a:r>
            <a:endParaRPr lang="fr-FR" dirty="0">
              <a:solidFill>
                <a:srgbClr val="002060"/>
              </a:solidFill>
            </a:endParaRPr>
          </a:p>
        </p:txBody>
      </p:sp>
    </p:spTree>
    <p:extLst>
      <p:ext uri="{BB962C8B-B14F-4D97-AF65-F5344CB8AC3E}">
        <p14:creationId xmlns:p14="http://schemas.microsoft.com/office/powerpoint/2010/main" val="3844891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re 1"/>
          <p:cNvSpPr>
            <a:spLocks noGrp="1"/>
          </p:cNvSpPr>
          <p:nvPr>
            <p:ph type="title"/>
          </p:nvPr>
        </p:nvSpPr>
        <p:spPr>
          <a:xfrm>
            <a:off x="1043608" y="2837028"/>
            <a:ext cx="8229600" cy="1143000"/>
          </a:xfrm>
        </p:spPr>
        <p:txBody>
          <a:bodyPr>
            <a:normAutofit/>
          </a:bodyPr>
          <a:lstStyle/>
          <a:p>
            <a:r>
              <a:rPr lang="fr-FR" altLang="fr-FR" sz="3600" b="1" dirty="0" smtClean="0">
                <a:solidFill>
                  <a:srgbClr val="002060"/>
                </a:solidFill>
                <a:latin typeface="Times New Roman" pitchFamily="18" charset="0"/>
                <a:cs typeface="Times New Roman" pitchFamily="18" charset="0"/>
              </a:rPr>
              <a:t>ETAT DE LA MISE EN ŒUVRE  </a:t>
            </a:r>
            <a:endParaRPr lang="fr-FR" sz="3600" dirty="0"/>
          </a:p>
        </p:txBody>
      </p:sp>
      <p:sp>
        <p:nvSpPr>
          <p:cNvPr id="4" name="Espace réservé de la date 3"/>
          <p:cNvSpPr>
            <a:spLocks noGrp="1"/>
          </p:cNvSpPr>
          <p:nvPr>
            <p:ph type="dt" sz="half" idx="10"/>
          </p:nvPr>
        </p:nvSpPr>
        <p:spPr/>
        <p:txBody>
          <a:bodyPr/>
          <a:lstStyle/>
          <a:p>
            <a:pPr>
              <a:defRPr/>
            </a:pPr>
            <a:fld id="{6E7C7B4D-9751-4F0F-A553-51642B51254E}" type="datetime1">
              <a:rPr lang="fr-FR" smtClean="0"/>
              <a:pPr>
                <a:defRPr/>
              </a:pPr>
              <a:t>22/05/2014</a:t>
            </a:fld>
            <a:endParaRPr lang="fr-FR" dirty="0"/>
          </a:p>
        </p:txBody>
      </p:sp>
      <p:sp>
        <p:nvSpPr>
          <p:cNvPr id="5" name="Espace réservé du pied de page 4"/>
          <p:cNvSpPr>
            <a:spLocks noGrp="1"/>
          </p:cNvSpPr>
          <p:nvPr>
            <p:ph type="ftr" sz="quarter" idx="11"/>
          </p:nvPr>
        </p:nvSpPr>
        <p:spPr/>
        <p:txBody>
          <a:bodyPr/>
          <a:lstStyle/>
          <a:p>
            <a:pPr>
              <a:defRPr/>
            </a:pPr>
            <a:r>
              <a:rPr lang="fr-FR" dirty="0" smtClean="0"/>
              <a:t>CACMU</a:t>
            </a:r>
            <a:endParaRPr lang="fr-FR" dirty="0"/>
          </a:p>
        </p:txBody>
      </p:sp>
      <p:sp>
        <p:nvSpPr>
          <p:cNvPr id="6" name="Espace réservé du numéro de diapositive 5"/>
          <p:cNvSpPr>
            <a:spLocks noGrp="1"/>
          </p:cNvSpPr>
          <p:nvPr>
            <p:ph type="sldNum" sz="quarter" idx="12"/>
          </p:nvPr>
        </p:nvSpPr>
        <p:spPr/>
        <p:txBody>
          <a:bodyPr/>
          <a:lstStyle/>
          <a:p>
            <a:pPr>
              <a:defRPr/>
            </a:pPr>
            <a:fld id="{A9679788-1B9D-44B5-835A-71DC602F5B7C}" type="slidenum">
              <a:rPr lang="fr-FR" smtClean="0"/>
              <a:pPr>
                <a:defRPr/>
              </a:pPr>
              <a:t>9</a:t>
            </a:fld>
            <a:endParaRPr lang="fr-FR" dirty="0"/>
          </a:p>
        </p:txBody>
      </p:sp>
    </p:spTree>
    <p:extLst>
      <p:ext uri="{BB962C8B-B14F-4D97-AF65-F5344CB8AC3E}">
        <p14:creationId xmlns:p14="http://schemas.microsoft.com/office/powerpoint/2010/main" val="1051066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38" name="Titre 1"/>
          <p:cNvSpPr>
            <a:spLocks noGrp="1"/>
          </p:cNvSpPr>
          <p:nvPr>
            <p:ph type="title"/>
          </p:nvPr>
        </p:nvSpPr>
        <p:spPr>
          <a:xfrm>
            <a:off x="1024656" y="-27384"/>
            <a:ext cx="8119344" cy="785813"/>
          </a:xfrm>
        </p:spPr>
        <p:txBody>
          <a:bodyPr rtlCol="0">
            <a:normAutofit fontScale="90000"/>
          </a:bodyPr>
          <a:lstStyle/>
          <a:p>
            <a:pPr eaLnBrk="1" fontAlgn="auto" hangingPunct="1">
              <a:spcAft>
                <a:spcPts val="0"/>
              </a:spcAft>
              <a:defRPr/>
            </a:pPr>
            <a:r>
              <a:rPr lang="fr-FR" altLang="fr-FR" sz="2400" b="1" dirty="0" smtClean="0">
                <a:solidFill>
                  <a:srgbClr val="002060"/>
                </a:solidFill>
                <a:latin typeface="Times New Roman" pitchFamily="18" charset="0"/>
                <a:cs typeface="Times New Roman" pitchFamily="18" charset="0"/>
              </a:rPr>
              <a:t>Axe: Développement et promotion des mutuelles de santé à travers l’approche Décentralisation et Assurance Maladie (DECAM)</a:t>
            </a:r>
          </a:p>
        </p:txBody>
      </p:sp>
      <p:sp>
        <p:nvSpPr>
          <p:cNvPr id="3" name="Espace réservé du contenu 2"/>
          <p:cNvSpPr>
            <a:spLocks noGrp="1"/>
          </p:cNvSpPr>
          <p:nvPr>
            <p:ph idx="1"/>
          </p:nvPr>
        </p:nvSpPr>
        <p:spPr>
          <a:xfrm>
            <a:off x="1403648" y="1052736"/>
            <a:ext cx="7525469" cy="5328592"/>
          </a:xfrm>
        </p:spPr>
        <p:txBody>
          <a:bodyPr>
            <a:normAutofit/>
          </a:bodyPr>
          <a:lstStyle/>
          <a:p>
            <a:pPr marL="0" indent="0" algn="just" eaLnBrk="1" hangingPunct="1">
              <a:buNone/>
              <a:defRPr/>
            </a:pPr>
            <a:endParaRPr lang="fr-FR" altLang="fr-FR" sz="2800" dirty="0">
              <a:latin typeface="Times New Roman" pitchFamily="18" charset="0"/>
              <a:cs typeface="Times New Roman" pitchFamily="18" charset="0"/>
            </a:endParaRPr>
          </a:p>
          <a:p>
            <a:pPr algn="just" eaLnBrk="1" hangingPunct="1">
              <a:buFont typeface="Wingdings" pitchFamily="2" charset="2"/>
              <a:buChar char="q"/>
              <a:defRPr/>
            </a:pPr>
            <a:r>
              <a:rPr lang="fr-FR" altLang="fr-FR" sz="2400" b="1" u="sng" dirty="0" smtClean="0">
                <a:latin typeface="Times New Roman" pitchFamily="18" charset="0"/>
                <a:cs typeface="Times New Roman" pitchFamily="18" charset="0"/>
              </a:rPr>
              <a:t>But</a:t>
            </a:r>
            <a:r>
              <a:rPr lang="fr-FR" altLang="fr-FR" sz="2400" dirty="0" smtClean="0">
                <a:latin typeface="Times New Roman" pitchFamily="18" charset="0"/>
                <a:cs typeface="Times New Roman" pitchFamily="18" charset="0"/>
              </a:rPr>
              <a:t>: améliorer l’accessibilité financière aux soins de santé de qualité parmi les populations des secteurs ruraux et informels et les groupes vulnérables.</a:t>
            </a:r>
          </a:p>
          <a:p>
            <a:pPr algn="just" eaLnBrk="1" hangingPunct="1">
              <a:buFont typeface="Wingdings" pitchFamily="2" charset="2"/>
              <a:buChar char="q"/>
              <a:defRPr/>
            </a:pPr>
            <a:endParaRPr lang="fr-FR" altLang="fr-FR" sz="2400" dirty="0" smtClean="0">
              <a:latin typeface="Times New Roman" pitchFamily="18" charset="0"/>
              <a:cs typeface="Times New Roman" pitchFamily="18" charset="0"/>
            </a:endParaRPr>
          </a:p>
          <a:p>
            <a:pPr eaLnBrk="1" hangingPunct="1">
              <a:buFont typeface="Wingdings" pitchFamily="2" charset="2"/>
              <a:buChar char="q"/>
              <a:defRPr/>
            </a:pPr>
            <a:r>
              <a:rPr lang="fr-FR" altLang="fr-FR" sz="2400" dirty="0" smtClean="0">
                <a:latin typeface="Times New Roman" pitchFamily="18" charset="0"/>
                <a:cs typeface="Times New Roman" pitchFamily="18" charset="0"/>
              </a:rPr>
              <a:t> </a:t>
            </a:r>
            <a:r>
              <a:rPr lang="fr-FR" altLang="fr-FR" sz="2400" b="1" u="sng" dirty="0" smtClean="0">
                <a:latin typeface="Times New Roman" pitchFamily="18" charset="0"/>
                <a:cs typeface="Times New Roman" pitchFamily="18" charset="0"/>
              </a:rPr>
              <a:t>Approche</a:t>
            </a:r>
            <a:r>
              <a:rPr lang="fr-FR" altLang="fr-FR" sz="2400" dirty="0" smtClean="0">
                <a:latin typeface="Times New Roman" pitchFamily="18" charset="0"/>
                <a:cs typeface="Times New Roman" pitchFamily="18" charset="0"/>
              </a:rPr>
              <a:t>: </a:t>
            </a:r>
            <a:r>
              <a:rPr lang="fr-FR" altLang="fr-FR" sz="2400" b="1" i="1" dirty="0" smtClean="0">
                <a:latin typeface="Times New Roman" pitchFamily="18" charset="0"/>
                <a:cs typeface="Times New Roman" pitchFamily="18" charset="0"/>
              </a:rPr>
              <a:t>« Une collectivité locale, une mutuelle de santé au moins ». </a:t>
            </a:r>
          </a:p>
          <a:p>
            <a:pPr eaLnBrk="1" hangingPunct="1">
              <a:buFont typeface="Wingdings" pitchFamily="2" charset="2"/>
              <a:buChar char="q"/>
              <a:defRPr/>
            </a:pPr>
            <a:endParaRPr lang="it-IT" altLang="fr-FR" sz="2400" b="1" i="1" dirty="0">
              <a:latin typeface="Times New Roman" pitchFamily="18" charset="0"/>
              <a:cs typeface="Times New Roman" pitchFamily="18" charset="0"/>
            </a:endParaRPr>
          </a:p>
          <a:p>
            <a:pPr eaLnBrk="1" hangingPunct="1">
              <a:buFont typeface="Wingdings" pitchFamily="2" charset="2"/>
              <a:buChar char="q"/>
              <a:defRPr/>
            </a:pPr>
            <a:r>
              <a:rPr lang="it-IT" altLang="fr-FR" sz="2400" b="1" i="1" dirty="0" smtClean="0">
                <a:latin typeface="Times New Roman" pitchFamily="18" charset="0"/>
                <a:cs typeface="Times New Roman" pitchFamily="18" charset="0"/>
              </a:rPr>
              <a:t> </a:t>
            </a:r>
            <a:r>
              <a:rPr lang="it-IT" altLang="fr-FR" sz="2400" b="1" u="sng" dirty="0" smtClean="0">
                <a:latin typeface="Times New Roman" pitchFamily="18" charset="0"/>
                <a:cs typeface="Times New Roman" pitchFamily="18" charset="0"/>
              </a:rPr>
              <a:t>Innovation majeure</a:t>
            </a:r>
            <a:r>
              <a:rPr lang="it-IT" altLang="fr-FR" sz="2400" b="1" i="1" dirty="0" smtClean="0">
                <a:latin typeface="Times New Roman" pitchFamily="18" charset="0"/>
                <a:cs typeface="Times New Roman" pitchFamily="18" charset="0"/>
              </a:rPr>
              <a:t>: </a:t>
            </a:r>
            <a:r>
              <a:rPr lang="it-IT" altLang="fr-FR" sz="2400" dirty="0" smtClean="0">
                <a:latin typeface="Times New Roman" pitchFamily="18" charset="0"/>
                <a:cs typeface="Times New Roman" pitchFamily="18" charset="0"/>
              </a:rPr>
              <a:t>Cotisation de 7000 F/an/personne subventionnée à hauteur de 100% pour les indigents et </a:t>
            </a:r>
            <a:r>
              <a:rPr lang="it-IT" altLang="fr-FR" sz="2400" i="1" dirty="0" smtClean="0">
                <a:latin typeface="Times New Roman" pitchFamily="18" charset="0"/>
                <a:cs typeface="Times New Roman" pitchFamily="18" charset="0"/>
              </a:rPr>
              <a:t>de 50% </a:t>
            </a:r>
            <a:r>
              <a:rPr lang="it-IT" altLang="fr-FR" sz="2400" dirty="0" smtClean="0">
                <a:latin typeface="Times New Roman" pitchFamily="18" charset="0"/>
                <a:cs typeface="Times New Roman" pitchFamily="18" charset="0"/>
              </a:rPr>
              <a:t>pour les autres.</a:t>
            </a:r>
            <a:endParaRPr lang="fr-FR" altLang="fr-FR" sz="2800" dirty="0" smtClean="0">
              <a:latin typeface="Times New Roman" pitchFamily="18" charset="0"/>
              <a:cs typeface="Times New Roman" pitchFamily="18" charset="0"/>
            </a:endParaRPr>
          </a:p>
        </p:txBody>
      </p:sp>
      <p:sp>
        <p:nvSpPr>
          <p:cNvPr id="19459"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3B03F03-BF92-45E6-93AD-4388AC7E0ABC}" type="datetime1">
              <a:rPr lang="fr-FR" altLang="fr-FR" smtClean="0">
                <a:solidFill>
                  <a:schemeClr val="tx2"/>
                </a:solidFill>
              </a:rPr>
              <a:pPr eaLnBrk="1" hangingPunct="1"/>
              <a:t>22/05/2014</a:t>
            </a:fld>
            <a:endParaRPr lang="fr-FR" altLang="fr-FR" dirty="0" smtClean="0">
              <a:solidFill>
                <a:schemeClr val="tx2"/>
              </a:solidFill>
            </a:endParaRPr>
          </a:p>
        </p:txBody>
      </p:sp>
      <p:sp>
        <p:nvSpPr>
          <p:cNvPr id="19460" name="Espace réservé du pied de page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dirty="0" smtClean="0">
                <a:solidFill>
                  <a:schemeClr val="tx2"/>
                </a:solidFill>
              </a:rPr>
              <a:t>CACMU</a:t>
            </a:r>
          </a:p>
        </p:txBody>
      </p:sp>
      <p:sp>
        <p:nvSpPr>
          <p:cNvPr id="1946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5F0EAA2-F90A-4299-8ECD-97B0661C05D2}" type="slidenum">
              <a:rPr lang="fr-FR" altLang="fr-FR" smtClean="0">
                <a:solidFill>
                  <a:schemeClr val="tx2"/>
                </a:solidFill>
              </a:rPr>
              <a:pPr eaLnBrk="1" hangingPunct="1"/>
              <a:t>10</a:t>
            </a:fld>
            <a:endParaRPr lang="fr-FR" altLang="fr-FR" dirty="0" smtClean="0">
              <a:solidFill>
                <a:schemeClr val="tx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0" y="-40944"/>
            <a:ext cx="9144000" cy="6898944"/>
            <a:chOff x="0" y="-40944"/>
            <a:chExt cx="9144000" cy="6898944"/>
          </a:xfrm>
        </p:grpSpPr>
        <p:sp>
          <p:nvSpPr>
            <p:cNvPr id="9" name="Rectangle 8"/>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10" name="Rectangle 9"/>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1"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0" name="Titre 1"/>
          <p:cNvSpPr>
            <a:spLocks noGrp="1"/>
          </p:cNvSpPr>
          <p:nvPr>
            <p:ph type="title"/>
          </p:nvPr>
        </p:nvSpPr>
        <p:spPr>
          <a:xfrm>
            <a:off x="1205040" y="24656"/>
            <a:ext cx="7920880" cy="668040"/>
          </a:xfrm>
        </p:spPr>
        <p:txBody>
          <a:bodyPr/>
          <a:lstStyle/>
          <a:p>
            <a:pPr eaLnBrk="1" hangingPunct="1"/>
            <a:r>
              <a:rPr lang="fr-FR" altLang="fr-FR" sz="3200" b="1" dirty="0" smtClean="0">
                <a:solidFill>
                  <a:srgbClr val="002060"/>
                </a:solidFill>
                <a:latin typeface="Times New Roman" pitchFamily="18" charset="0"/>
                <a:cs typeface="Times New Roman" pitchFamily="18" charset="0"/>
              </a:rPr>
              <a:t>Mise en œuvre au niveau opérationnel</a:t>
            </a:r>
          </a:p>
        </p:txBody>
      </p:sp>
      <p:sp>
        <p:nvSpPr>
          <p:cNvPr id="26627"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245E4F4-6243-4C16-8B62-FECBE45F5159}" type="datetime1">
              <a:rPr lang="fr-FR" altLang="fr-FR" smtClean="0">
                <a:solidFill>
                  <a:schemeClr val="tx2"/>
                </a:solidFill>
              </a:rPr>
              <a:pPr eaLnBrk="1" hangingPunct="1"/>
              <a:t>22/05/2014</a:t>
            </a:fld>
            <a:endParaRPr lang="fr-FR" altLang="fr-FR" smtClean="0">
              <a:solidFill>
                <a:schemeClr val="tx2"/>
              </a:solidFill>
            </a:endParaRPr>
          </a:p>
        </p:txBody>
      </p:sp>
      <p:sp>
        <p:nvSpPr>
          <p:cNvPr id="26628" name="Espace réservé du pied de page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mtClean="0">
                <a:solidFill>
                  <a:schemeClr val="tx2"/>
                </a:solidFill>
              </a:rPr>
              <a:t>CACMU</a:t>
            </a:r>
          </a:p>
        </p:txBody>
      </p:sp>
      <p:sp>
        <p:nvSpPr>
          <p:cNvPr id="26629"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BD015F1-465C-4A74-A5B6-3DA94A91C992}" type="slidenum">
              <a:rPr lang="fr-FR" altLang="fr-FR" smtClean="0">
                <a:solidFill>
                  <a:schemeClr val="tx2"/>
                </a:solidFill>
              </a:rPr>
              <a:pPr eaLnBrk="1" hangingPunct="1"/>
              <a:t>11</a:t>
            </a:fld>
            <a:endParaRPr lang="fr-FR" altLang="fr-FR" smtClean="0">
              <a:solidFill>
                <a:schemeClr val="tx2"/>
              </a:solidFill>
            </a:endParaRPr>
          </a:p>
        </p:txBody>
      </p:sp>
      <p:grpSp>
        <p:nvGrpSpPr>
          <p:cNvPr id="12" name="Groupe 11"/>
          <p:cNvGrpSpPr/>
          <p:nvPr/>
        </p:nvGrpSpPr>
        <p:grpSpPr>
          <a:xfrm>
            <a:off x="2195200" y="1174023"/>
            <a:ext cx="5815565" cy="583855"/>
            <a:chOff x="2011028" y="640279"/>
            <a:chExt cx="5815565" cy="583855"/>
          </a:xfrm>
        </p:grpSpPr>
        <p:sp>
          <p:nvSpPr>
            <p:cNvPr id="28" name="Rectangle à coins arrondis 27"/>
            <p:cNvSpPr/>
            <p:nvPr/>
          </p:nvSpPr>
          <p:spPr>
            <a:xfrm>
              <a:off x="2011028" y="640279"/>
              <a:ext cx="5815565" cy="583855"/>
            </a:xfrm>
            <a:prstGeom prst="roundRect">
              <a:avLst/>
            </a:prstGeom>
          </p:spPr>
          <p:style>
            <a:lnRef idx="2">
              <a:schemeClr val="accent2"/>
            </a:lnRef>
            <a:fillRef idx="1">
              <a:schemeClr val="lt1"/>
            </a:fillRef>
            <a:effectRef idx="0">
              <a:schemeClr val="accent2"/>
            </a:effectRef>
            <a:fontRef idx="minor">
              <a:schemeClr val="dk1"/>
            </a:fontRef>
          </p:style>
        </p:sp>
        <p:sp>
          <p:nvSpPr>
            <p:cNvPr id="29" name="Rectangle 28"/>
            <p:cNvSpPr/>
            <p:nvPr/>
          </p:nvSpPr>
          <p:spPr>
            <a:xfrm>
              <a:off x="2039529" y="668780"/>
              <a:ext cx="5758563" cy="526853"/>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b="1" kern="1200" dirty="0" smtClean="0">
                  <a:latin typeface="Times New Roman" pitchFamily="18" charset="0"/>
                  <a:cs typeface="Times New Roman" pitchFamily="18" charset="0"/>
                </a:rPr>
                <a:t>Organisation de réunions de CRD dans les régions </a:t>
              </a:r>
              <a:endParaRPr lang="fr-FR" sz="1800" b="1" kern="1200" dirty="0">
                <a:latin typeface="Times New Roman" pitchFamily="18" charset="0"/>
                <a:cs typeface="Times New Roman" pitchFamily="18" charset="0"/>
              </a:endParaRPr>
            </a:p>
          </p:txBody>
        </p:sp>
      </p:grpSp>
      <p:grpSp>
        <p:nvGrpSpPr>
          <p:cNvPr id="13" name="Groupe 12"/>
          <p:cNvGrpSpPr/>
          <p:nvPr/>
        </p:nvGrpSpPr>
        <p:grpSpPr>
          <a:xfrm>
            <a:off x="2311787" y="2110218"/>
            <a:ext cx="5815565" cy="583855"/>
            <a:chOff x="2011028" y="1360359"/>
            <a:chExt cx="5815565" cy="583855"/>
          </a:xfrm>
        </p:grpSpPr>
        <p:sp>
          <p:nvSpPr>
            <p:cNvPr id="26" name="Rectangle à coins arrondis 25"/>
            <p:cNvSpPr/>
            <p:nvPr/>
          </p:nvSpPr>
          <p:spPr>
            <a:xfrm>
              <a:off x="2011028" y="1360359"/>
              <a:ext cx="5815565" cy="583855"/>
            </a:xfrm>
            <a:prstGeom prst="roundRect">
              <a:avLst/>
            </a:prstGeom>
          </p:spPr>
          <p:style>
            <a:lnRef idx="2">
              <a:schemeClr val="accent2"/>
            </a:lnRef>
            <a:fillRef idx="1">
              <a:schemeClr val="lt1"/>
            </a:fillRef>
            <a:effectRef idx="0">
              <a:schemeClr val="accent2"/>
            </a:effectRef>
            <a:fontRef idx="minor">
              <a:schemeClr val="dk1"/>
            </a:fontRef>
          </p:style>
        </p:sp>
        <p:sp>
          <p:nvSpPr>
            <p:cNvPr id="27" name="Rectangle 26"/>
            <p:cNvSpPr/>
            <p:nvPr/>
          </p:nvSpPr>
          <p:spPr>
            <a:xfrm>
              <a:off x="2039529" y="1388860"/>
              <a:ext cx="5758563" cy="526853"/>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b="1" kern="1200" dirty="0" smtClean="0">
                  <a:latin typeface="Times New Roman" pitchFamily="18" charset="0"/>
                  <a:cs typeface="Times New Roman" pitchFamily="18" charset="0"/>
                </a:rPr>
                <a:t>Organisation de CDD dans  les départements pilotes</a:t>
              </a:r>
              <a:endParaRPr lang="fr-FR" sz="1800" b="1" kern="1200" dirty="0">
                <a:latin typeface="Times New Roman" pitchFamily="18" charset="0"/>
                <a:cs typeface="Times New Roman" pitchFamily="18" charset="0"/>
              </a:endParaRPr>
            </a:p>
          </p:txBody>
        </p:sp>
      </p:grpSp>
      <p:grpSp>
        <p:nvGrpSpPr>
          <p:cNvPr id="14" name="Groupe 13"/>
          <p:cNvGrpSpPr/>
          <p:nvPr/>
        </p:nvGrpSpPr>
        <p:grpSpPr>
          <a:xfrm>
            <a:off x="2267744" y="3199676"/>
            <a:ext cx="5815565" cy="583855"/>
            <a:chOff x="2011028" y="2080440"/>
            <a:chExt cx="5815565" cy="583855"/>
          </a:xfrm>
        </p:grpSpPr>
        <p:sp>
          <p:nvSpPr>
            <p:cNvPr id="24" name="Rectangle à coins arrondis 23"/>
            <p:cNvSpPr/>
            <p:nvPr/>
          </p:nvSpPr>
          <p:spPr>
            <a:xfrm>
              <a:off x="2011028" y="2080440"/>
              <a:ext cx="5815565" cy="583855"/>
            </a:xfrm>
            <a:prstGeom prst="roundRect">
              <a:avLst/>
            </a:prstGeom>
          </p:spPr>
          <p:style>
            <a:lnRef idx="2">
              <a:schemeClr val="accent2"/>
            </a:lnRef>
            <a:fillRef idx="1">
              <a:schemeClr val="lt1"/>
            </a:fillRef>
            <a:effectRef idx="0">
              <a:schemeClr val="accent2"/>
            </a:effectRef>
            <a:fontRef idx="minor">
              <a:schemeClr val="dk1"/>
            </a:fontRef>
          </p:style>
        </p:sp>
        <p:sp>
          <p:nvSpPr>
            <p:cNvPr id="25" name="Rectangle 24"/>
            <p:cNvSpPr/>
            <p:nvPr/>
          </p:nvSpPr>
          <p:spPr>
            <a:xfrm>
              <a:off x="2039529" y="2108941"/>
              <a:ext cx="5758563" cy="526853"/>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b="1" kern="1200" dirty="0" smtClean="0">
                  <a:latin typeface="Times New Roman" pitchFamily="18" charset="0"/>
                  <a:cs typeface="Times New Roman" pitchFamily="18" charset="0"/>
                </a:rPr>
                <a:t>Mise en place des Comités départementaux de suivi de la CMU</a:t>
              </a:r>
              <a:endParaRPr lang="fr-FR" sz="1800" b="1" kern="1200" dirty="0">
                <a:latin typeface="Times New Roman" pitchFamily="18" charset="0"/>
                <a:cs typeface="Times New Roman" pitchFamily="18" charset="0"/>
              </a:endParaRPr>
            </a:p>
          </p:txBody>
        </p:sp>
      </p:grpSp>
      <p:grpSp>
        <p:nvGrpSpPr>
          <p:cNvPr id="15" name="Groupe 14"/>
          <p:cNvGrpSpPr/>
          <p:nvPr/>
        </p:nvGrpSpPr>
        <p:grpSpPr>
          <a:xfrm>
            <a:off x="2267744" y="3919756"/>
            <a:ext cx="5815565" cy="583855"/>
            <a:chOff x="2011028" y="2800520"/>
            <a:chExt cx="5815565" cy="583855"/>
          </a:xfrm>
        </p:grpSpPr>
        <p:sp>
          <p:nvSpPr>
            <p:cNvPr id="22" name="Rectangle à coins arrondis 21"/>
            <p:cNvSpPr/>
            <p:nvPr/>
          </p:nvSpPr>
          <p:spPr>
            <a:xfrm>
              <a:off x="2011028" y="2800520"/>
              <a:ext cx="5815565" cy="583855"/>
            </a:xfrm>
            <a:prstGeom prst="roundRect">
              <a:avLst/>
            </a:prstGeom>
          </p:spPr>
          <p:style>
            <a:lnRef idx="2">
              <a:schemeClr val="accent2"/>
            </a:lnRef>
            <a:fillRef idx="1">
              <a:schemeClr val="lt1"/>
            </a:fillRef>
            <a:effectRef idx="0">
              <a:schemeClr val="accent2"/>
            </a:effectRef>
            <a:fontRef idx="minor">
              <a:schemeClr val="dk1"/>
            </a:fontRef>
          </p:style>
        </p:sp>
        <p:sp>
          <p:nvSpPr>
            <p:cNvPr id="23" name="Rectangle 22"/>
            <p:cNvSpPr/>
            <p:nvPr/>
          </p:nvSpPr>
          <p:spPr>
            <a:xfrm>
              <a:off x="2039529" y="2829021"/>
              <a:ext cx="5758563" cy="526853"/>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b="1" kern="1200" dirty="0" smtClean="0">
                  <a:latin typeface="Times New Roman" pitchFamily="18" charset="0"/>
                  <a:cs typeface="Times New Roman" pitchFamily="18" charset="0"/>
                </a:rPr>
                <a:t>Mise en place des Comités d’initiatives mutualistes</a:t>
              </a:r>
              <a:endParaRPr lang="fr-FR" sz="1800" b="1" kern="1200" dirty="0">
                <a:latin typeface="Times New Roman" pitchFamily="18" charset="0"/>
                <a:cs typeface="Times New Roman" pitchFamily="18" charset="0"/>
              </a:endParaRPr>
            </a:p>
          </p:txBody>
        </p:sp>
      </p:grpSp>
      <p:grpSp>
        <p:nvGrpSpPr>
          <p:cNvPr id="16" name="Groupe 15"/>
          <p:cNvGrpSpPr/>
          <p:nvPr/>
        </p:nvGrpSpPr>
        <p:grpSpPr>
          <a:xfrm>
            <a:off x="2267744" y="4797152"/>
            <a:ext cx="5815565" cy="902231"/>
            <a:chOff x="2011028" y="3490258"/>
            <a:chExt cx="5815565" cy="902231"/>
          </a:xfrm>
        </p:grpSpPr>
        <p:sp>
          <p:nvSpPr>
            <p:cNvPr id="20" name="Rectangle à coins arrondis 19"/>
            <p:cNvSpPr/>
            <p:nvPr/>
          </p:nvSpPr>
          <p:spPr>
            <a:xfrm>
              <a:off x="2011028" y="3490258"/>
              <a:ext cx="5815565" cy="902231"/>
            </a:xfrm>
            <a:prstGeom prst="roundRect">
              <a:avLst/>
            </a:prstGeom>
          </p:spPr>
          <p:style>
            <a:lnRef idx="2">
              <a:schemeClr val="accent2"/>
            </a:lnRef>
            <a:fillRef idx="1">
              <a:schemeClr val="lt1"/>
            </a:fillRef>
            <a:effectRef idx="0">
              <a:schemeClr val="accent2"/>
            </a:effectRef>
            <a:fontRef idx="minor">
              <a:schemeClr val="dk1"/>
            </a:fontRef>
          </p:style>
        </p:sp>
        <p:sp>
          <p:nvSpPr>
            <p:cNvPr id="21" name="Rectangle 20"/>
            <p:cNvSpPr/>
            <p:nvPr/>
          </p:nvSpPr>
          <p:spPr>
            <a:xfrm>
              <a:off x="2055071" y="3534301"/>
              <a:ext cx="5727479" cy="814145"/>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b="1" kern="1200" dirty="0" smtClean="0">
                  <a:latin typeface="Times New Roman" pitchFamily="18" charset="0"/>
                  <a:cs typeface="Times New Roman" pitchFamily="18" charset="0"/>
                </a:rPr>
                <a:t>Formation des pools de formateurs régionaux devant accompagner le processus de mise en place des mutuelles de santé </a:t>
              </a:r>
              <a:endParaRPr lang="fr-FR" sz="1800" b="1" kern="1200" dirty="0">
                <a:latin typeface="Times New Roman" pitchFamily="18" charset="0"/>
                <a:cs typeface="Times New Roman" pitchFamily="18" charset="0"/>
              </a:endParaRPr>
            </a:p>
          </p:txBody>
        </p:sp>
      </p:grpSp>
      <p:grpSp>
        <p:nvGrpSpPr>
          <p:cNvPr id="17" name="Groupe 16"/>
          <p:cNvGrpSpPr/>
          <p:nvPr/>
        </p:nvGrpSpPr>
        <p:grpSpPr>
          <a:xfrm>
            <a:off x="2282993" y="5917265"/>
            <a:ext cx="5815565" cy="583855"/>
            <a:chOff x="2011028" y="4506102"/>
            <a:chExt cx="5815565" cy="583855"/>
          </a:xfrm>
        </p:grpSpPr>
        <p:sp>
          <p:nvSpPr>
            <p:cNvPr id="18" name="Rectangle à coins arrondis 17"/>
            <p:cNvSpPr/>
            <p:nvPr/>
          </p:nvSpPr>
          <p:spPr>
            <a:xfrm>
              <a:off x="2011028" y="4506102"/>
              <a:ext cx="5815565" cy="583855"/>
            </a:xfrm>
            <a:prstGeom prst="roundRect">
              <a:avLst/>
            </a:prstGeom>
          </p:spPr>
          <p:style>
            <a:lnRef idx="2">
              <a:schemeClr val="accent2"/>
            </a:lnRef>
            <a:fillRef idx="1">
              <a:schemeClr val="lt1"/>
            </a:fillRef>
            <a:effectRef idx="0">
              <a:schemeClr val="accent2"/>
            </a:effectRef>
            <a:fontRef idx="minor">
              <a:schemeClr val="dk1"/>
            </a:fontRef>
          </p:style>
        </p:sp>
        <p:sp>
          <p:nvSpPr>
            <p:cNvPr id="19" name="Rectangle 18"/>
            <p:cNvSpPr/>
            <p:nvPr/>
          </p:nvSpPr>
          <p:spPr>
            <a:xfrm>
              <a:off x="2039529" y="4534603"/>
              <a:ext cx="5758563" cy="526853"/>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fr-FR" sz="1800" b="1" kern="1200" dirty="0" smtClean="0">
                  <a:latin typeface="Times New Roman" pitchFamily="18" charset="0"/>
                  <a:cs typeface="Times New Roman" pitchFamily="18" charset="0"/>
                </a:rPr>
                <a:t>Virement des subventions aux mutuelles de santé </a:t>
              </a:r>
              <a:endParaRPr lang="fr-FR" sz="1800" b="1" kern="12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0124138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283152" cy="649287"/>
          </a:xfrm>
        </p:spPr>
        <p:txBody>
          <a:bodyPr/>
          <a:lstStyle/>
          <a:p>
            <a:r>
              <a:rPr lang="it-IT" altLang="fr-FR" sz="3200" b="1" dirty="0" smtClean="0">
                <a:solidFill>
                  <a:srgbClr val="002060"/>
                </a:solidFill>
                <a:latin typeface="Times New Roman" pitchFamily="18" charset="0"/>
                <a:cs typeface="Times New Roman" pitchFamily="18" charset="0"/>
              </a:rPr>
              <a:t>Subeventions aux mutuelles de santé</a:t>
            </a:r>
            <a:endParaRPr lang="fr-FR" altLang="fr-FR" sz="3200" b="1" dirty="0" smtClean="0">
              <a:solidFill>
                <a:srgbClr val="002060"/>
              </a:solidFill>
              <a:latin typeface="Times New Roman" pitchFamily="18" charset="0"/>
              <a:cs typeface="Times New Roman" pitchFamily="18" charset="0"/>
            </a:endParaRPr>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12</a:t>
            </a:fld>
            <a:endParaRPr lang="fr-FR" altLang="fr-FR" smtClean="0">
              <a:solidFill>
                <a:srgbClr val="1F497D"/>
              </a:solidFill>
            </a:endParaRPr>
          </a:p>
        </p:txBody>
      </p:sp>
      <p:sp>
        <p:nvSpPr>
          <p:cNvPr id="5" name="Rectangle 1"/>
          <p:cNvSpPr>
            <a:spLocks noChangeArrowheads="1"/>
          </p:cNvSpPr>
          <p:nvPr/>
        </p:nvSpPr>
        <p:spPr bwMode="auto">
          <a:xfrm>
            <a:off x="1690688" y="2933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Image 9" descr="\\172.18.32.2\HSS Drive\Série F_Photos\LancementCMU20septembre2013\DSC_018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728936"/>
            <a:ext cx="5976664" cy="2560927"/>
          </a:xfrm>
          <a:prstGeom prst="rect">
            <a:avLst/>
          </a:prstGeom>
          <a:noFill/>
          <a:ln>
            <a:noFill/>
          </a:ln>
        </p:spPr>
      </p:pic>
      <p:pic>
        <p:nvPicPr>
          <p:cNvPr id="11" name="Image 10" descr="C:\Users\mbowb.SENIRS\AppData\Local\Microsoft\Windows\Temporary Internet Files\Content.Outlook\Y8L8WUQ1\Ceremonie signature convention financement URMS - MSAS0002 (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42308" y="3289863"/>
            <a:ext cx="5893988" cy="3545682"/>
          </a:xfrm>
          <a:prstGeom prst="rect">
            <a:avLst/>
          </a:prstGeom>
          <a:noFill/>
          <a:ln>
            <a:noFill/>
          </a:ln>
        </p:spPr>
      </p:pic>
    </p:spTree>
    <p:extLst>
      <p:ext uri="{BB962C8B-B14F-4D97-AF65-F5344CB8AC3E}">
        <p14:creationId xmlns:p14="http://schemas.microsoft.com/office/powerpoint/2010/main" val="4176891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e 8"/>
          <p:cNvGrpSpPr>
            <a:grpSpLocks/>
          </p:cNvGrpSpPr>
          <p:nvPr/>
        </p:nvGrpSpPr>
        <p:grpSpPr bwMode="auto">
          <a:xfrm>
            <a:off x="0" y="-41275"/>
            <a:ext cx="9144000" cy="6899275"/>
            <a:chOff x="0" y="-40944"/>
            <a:chExt cx="9144000" cy="6898944"/>
          </a:xfrm>
        </p:grpSpPr>
        <p:sp>
          <p:nvSpPr>
            <p:cNvPr id="10" name="Rectangle 9"/>
            <p:cNvSpPr/>
            <p:nvPr/>
          </p:nvSpPr>
          <p:spPr>
            <a:xfrm>
              <a:off x="152400" y="-26658"/>
              <a:ext cx="8991600" cy="755615"/>
            </a:xfrm>
            <a:prstGeom prst="rect">
              <a:avLst/>
            </a:prstGeom>
            <a:ln>
              <a:no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p>
          </p:txBody>
        </p:sp>
        <p:sp>
          <p:nvSpPr>
            <p:cNvPr id="11" name="Rectangle 10"/>
            <p:cNvSpPr/>
            <p:nvPr/>
          </p:nvSpPr>
          <p:spPr>
            <a:xfrm>
              <a:off x="0" y="-40944"/>
              <a:ext cx="1258888"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p>
          </p:txBody>
        </p:sp>
        <p:pic>
          <p:nvPicPr>
            <p:cNvPr id="15404" name="Image 1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50" name="Titre 1"/>
          <p:cNvSpPr>
            <a:spLocks noGrp="1"/>
          </p:cNvSpPr>
          <p:nvPr>
            <p:ph type="title"/>
          </p:nvPr>
        </p:nvSpPr>
        <p:spPr>
          <a:xfrm>
            <a:off x="1357313" y="0"/>
            <a:ext cx="7786687" cy="719138"/>
          </a:xfrm>
        </p:spPr>
        <p:txBody>
          <a:bodyPr>
            <a:noAutofit/>
          </a:bodyPr>
          <a:lstStyle/>
          <a:p>
            <a:pPr eaLnBrk="1" fontAlgn="auto" hangingPunct="1">
              <a:spcAft>
                <a:spcPts val="0"/>
              </a:spcAft>
              <a:defRPr/>
            </a:pPr>
            <a:r>
              <a:rPr lang="it-IT" altLang="fr-FR" sz="2800" b="1" dirty="0" smtClean="0">
                <a:solidFill>
                  <a:srgbClr val="002060"/>
                </a:solidFill>
                <a:latin typeface="Times New Roman" pitchFamily="18" charset="0"/>
                <a:cs typeface="Times New Roman" pitchFamily="18" charset="0"/>
              </a:rPr>
              <a:t>Etat du premier décaissement des subventions aux MS</a:t>
            </a:r>
            <a:endParaRPr lang="fr-FR" altLang="fr-FR" sz="2800" b="1" dirty="0" smtClean="0">
              <a:solidFill>
                <a:srgbClr val="002060"/>
              </a:solidFill>
              <a:latin typeface="Times New Roman" pitchFamily="18" charset="0"/>
              <a:cs typeface="Times New Roman" pitchFamily="18" charset="0"/>
            </a:endParaRP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4100111994"/>
              </p:ext>
            </p:extLst>
          </p:nvPr>
        </p:nvGraphicFramePr>
        <p:xfrm>
          <a:off x="1258889" y="980726"/>
          <a:ext cx="7705599" cy="5400603"/>
        </p:xfrm>
        <a:graphic>
          <a:graphicData uri="http://schemas.openxmlformats.org/drawingml/2006/table">
            <a:tbl>
              <a:tblPr firstRow="1" firstCol="1" bandRow="1"/>
              <a:tblGrid>
                <a:gridCol w="2081682"/>
                <a:gridCol w="3461999"/>
                <a:gridCol w="2161918"/>
              </a:tblGrid>
              <a:tr h="1213617">
                <a:tc>
                  <a:txBody>
                    <a:bodyPr/>
                    <a:lstStyle/>
                    <a:p>
                      <a:pPr algn="ctr">
                        <a:lnSpc>
                          <a:spcPct val="100000"/>
                        </a:lnSpc>
                      </a:pPr>
                      <a:r>
                        <a:rPr lang="fr-FR" sz="1800" b="1" dirty="0" smtClean="0">
                          <a:solidFill>
                            <a:srgbClr val="000000"/>
                          </a:solidFill>
                          <a:effectLst/>
                          <a:latin typeface="Times New Roman" pitchFamily="18" charset="0"/>
                          <a:cs typeface="Times New Roman" pitchFamily="18" charset="0"/>
                        </a:rPr>
                        <a:t>Départements </a:t>
                      </a:r>
                      <a:endParaRPr lang="fr-FR" sz="1800" b="1"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c>
                  <a:txBody>
                    <a:bodyPr/>
                    <a:lstStyle/>
                    <a:p>
                      <a:pPr algn="ctr">
                        <a:lnSpc>
                          <a:spcPct val="100000"/>
                        </a:lnSpc>
                      </a:pPr>
                      <a:r>
                        <a:rPr lang="fr-FR" sz="1800" b="1" dirty="0">
                          <a:solidFill>
                            <a:srgbClr val="000000"/>
                          </a:solidFill>
                          <a:effectLst/>
                          <a:latin typeface="Times New Roman" pitchFamily="18" charset="0"/>
                          <a:cs typeface="Times New Roman" pitchFamily="18" charset="0"/>
                        </a:rPr>
                        <a:t> Montants décaissés </a:t>
                      </a:r>
                      <a:endParaRPr lang="fr-FR" sz="1800" b="1"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c>
                  <a:txBody>
                    <a:bodyPr/>
                    <a:lstStyle/>
                    <a:p>
                      <a:pPr algn="ctr">
                        <a:lnSpc>
                          <a:spcPct val="100000"/>
                        </a:lnSpc>
                      </a:pPr>
                      <a:r>
                        <a:rPr lang="it-IT" sz="1800" b="1" dirty="0" smtClean="0">
                          <a:effectLst/>
                          <a:latin typeface="Times New Roman" pitchFamily="18" charset="0"/>
                          <a:cs typeface="Times New Roman" pitchFamily="18" charset="0"/>
                        </a:rPr>
                        <a:t>Nombre</a:t>
                      </a:r>
                      <a:r>
                        <a:rPr lang="it-IT" sz="1800" b="1" baseline="0" dirty="0" smtClean="0">
                          <a:effectLst/>
                          <a:latin typeface="Times New Roman" pitchFamily="18" charset="0"/>
                          <a:cs typeface="Times New Roman" pitchFamily="18" charset="0"/>
                        </a:rPr>
                        <a:t> de beneficiaires </a:t>
                      </a:r>
                      <a:endParaRPr lang="fr-FR" sz="1800" b="1"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090"/>
                    </a:solidFill>
                  </a:tcPr>
                </a:tc>
              </a:tr>
              <a:tr h="697831">
                <a:tc>
                  <a:txBody>
                    <a:bodyPr/>
                    <a:lstStyle/>
                    <a:p>
                      <a:pPr>
                        <a:lnSpc>
                          <a:spcPct val="100000"/>
                        </a:lnSpc>
                      </a:pPr>
                      <a:r>
                        <a:rPr lang="fr-FR" sz="1800" dirty="0" smtClean="0">
                          <a:solidFill>
                            <a:srgbClr val="000000"/>
                          </a:solidFill>
                          <a:effectLst/>
                          <a:latin typeface="Times New Roman" pitchFamily="18" charset="0"/>
                          <a:cs typeface="Times New Roman" pitchFamily="18" charset="0"/>
                        </a:rPr>
                        <a:t>Diourbel + </a:t>
                      </a:r>
                      <a:r>
                        <a:rPr lang="fr-FR" sz="1800" dirty="0" err="1" smtClean="0">
                          <a:solidFill>
                            <a:srgbClr val="000000"/>
                          </a:solidFill>
                          <a:effectLst/>
                          <a:latin typeface="Times New Roman" pitchFamily="18" charset="0"/>
                          <a:cs typeface="Times New Roman" pitchFamily="18" charset="0"/>
                        </a:rPr>
                        <a:t>Mbacké</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pPr>
                      <a:r>
                        <a:rPr lang="fr-FR" sz="1800" dirty="0">
                          <a:solidFill>
                            <a:srgbClr val="000000"/>
                          </a:solidFill>
                          <a:effectLst/>
                          <a:latin typeface="Times New Roman" pitchFamily="18" charset="0"/>
                          <a:cs typeface="Times New Roman" pitchFamily="18" charset="0"/>
                        </a:rPr>
                        <a:t>             </a:t>
                      </a:r>
                      <a:r>
                        <a:rPr lang="fr-FR" sz="1800" dirty="0" smtClean="0">
                          <a:solidFill>
                            <a:srgbClr val="000000"/>
                          </a:solidFill>
                          <a:effectLst/>
                          <a:latin typeface="Times New Roman" pitchFamily="18" charset="0"/>
                          <a:cs typeface="Times New Roman" pitchFamily="18" charset="0"/>
                        </a:rPr>
                        <a:t>                   16 </a:t>
                      </a:r>
                      <a:r>
                        <a:rPr lang="fr-FR" sz="1800" dirty="0">
                          <a:solidFill>
                            <a:srgbClr val="000000"/>
                          </a:solidFill>
                          <a:effectLst/>
                          <a:latin typeface="Times New Roman" pitchFamily="18" charset="0"/>
                          <a:cs typeface="Times New Roman" pitchFamily="18" charset="0"/>
                        </a:rPr>
                        <a:t>310 000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fr-FR" sz="1800" dirty="0" smtClean="0">
                          <a:effectLst/>
                          <a:latin typeface="Times New Roman" pitchFamily="18" charset="0"/>
                          <a:cs typeface="Times New Roman" pitchFamily="18" charset="0"/>
                        </a:rPr>
                        <a:t>4 660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831">
                <a:tc>
                  <a:txBody>
                    <a:bodyPr/>
                    <a:lstStyle/>
                    <a:p>
                      <a:pPr>
                        <a:lnSpc>
                          <a:spcPct val="100000"/>
                        </a:lnSpc>
                      </a:pPr>
                      <a:r>
                        <a:rPr lang="fr-FR" sz="1800" dirty="0" err="1" smtClean="0">
                          <a:solidFill>
                            <a:srgbClr val="000000"/>
                          </a:solidFill>
                          <a:effectLst/>
                          <a:latin typeface="Times New Roman" pitchFamily="18" charset="0"/>
                          <a:cs typeface="Times New Roman" pitchFamily="18" charset="0"/>
                        </a:rPr>
                        <a:t>Kaffrine</a:t>
                      </a:r>
                      <a:r>
                        <a:rPr lang="fr-FR" sz="1800" dirty="0" smtClean="0">
                          <a:solidFill>
                            <a:srgbClr val="000000"/>
                          </a:solidFill>
                          <a:effectLst/>
                          <a:latin typeface="Times New Roman" pitchFamily="18" charset="0"/>
                          <a:cs typeface="Times New Roman" pitchFamily="18" charset="0"/>
                        </a:rPr>
                        <a:t> </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pPr>
                      <a:r>
                        <a:rPr lang="fr-FR" sz="1800" dirty="0">
                          <a:solidFill>
                            <a:srgbClr val="000000"/>
                          </a:solidFill>
                          <a:effectLst/>
                          <a:latin typeface="Times New Roman" pitchFamily="18" charset="0"/>
                          <a:cs typeface="Times New Roman" pitchFamily="18" charset="0"/>
                        </a:rPr>
                        <a:t>                                    </a:t>
                      </a:r>
                      <a:r>
                        <a:rPr lang="fr-FR" sz="1800" dirty="0" smtClean="0">
                          <a:solidFill>
                            <a:srgbClr val="000000"/>
                          </a:solidFill>
                          <a:effectLst/>
                          <a:latin typeface="Times New Roman" pitchFamily="18" charset="0"/>
                          <a:cs typeface="Times New Roman" pitchFamily="18" charset="0"/>
                        </a:rPr>
                        <a:t>21 </a:t>
                      </a:r>
                      <a:r>
                        <a:rPr lang="fr-FR" sz="1800" dirty="0">
                          <a:solidFill>
                            <a:srgbClr val="000000"/>
                          </a:solidFill>
                          <a:effectLst/>
                          <a:latin typeface="Times New Roman" pitchFamily="18" charset="0"/>
                          <a:cs typeface="Times New Roman" pitchFamily="18" charset="0"/>
                        </a:rPr>
                        <a:t>549 500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fr-FR" sz="1800" dirty="0" smtClean="0">
                          <a:effectLst/>
                          <a:latin typeface="Times New Roman" pitchFamily="18" charset="0"/>
                          <a:cs typeface="Times New Roman" pitchFamily="18" charset="0"/>
                        </a:rPr>
                        <a:t>6 157</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831">
                <a:tc>
                  <a:txBody>
                    <a:bodyPr/>
                    <a:lstStyle/>
                    <a:p>
                      <a:pPr>
                        <a:lnSpc>
                          <a:spcPct val="100000"/>
                        </a:lnSpc>
                      </a:pPr>
                      <a:r>
                        <a:rPr lang="fr-FR" sz="1800" dirty="0" smtClean="0">
                          <a:solidFill>
                            <a:srgbClr val="000000"/>
                          </a:solidFill>
                          <a:effectLst/>
                          <a:latin typeface="Times New Roman" pitchFamily="18" charset="0"/>
                          <a:cs typeface="Times New Roman" pitchFamily="18" charset="0"/>
                        </a:rPr>
                        <a:t>Kaolack </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pPr>
                      <a:r>
                        <a:rPr lang="fr-FR" sz="1800" dirty="0">
                          <a:solidFill>
                            <a:srgbClr val="000000"/>
                          </a:solidFill>
                          <a:effectLst/>
                          <a:latin typeface="Times New Roman" pitchFamily="18" charset="0"/>
                          <a:cs typeface="Times New Roman" pitchFamily="18" charset="0"/>
                        </a:rPr>
                        <a:t>                          </a:t>
                      </a:r>
                      <a:r>
                        <a:rPr lang="fr-FR" sz="1800" dirty="0" smtClean="0">
                          <a:solidFill>
                            <a:srgbClr val="000000"/>
                          </a:solidFill>
                          <a:effectLst/>
                          <a:latin typeface="Times New Roman" pitchFamily="18" charset="0"/>
                          <a:cs typeface="Times New Roman" pitchFamily="18" charset="0"/>
                        </a:rPr>
                        <a:t>60 </a:t>
                      </a:r>
                      <a:r>
                        <a:rPr lang="fr-FR" sz="1800" dirty="0">
                          <a:solidFill>
                            <a:srgbClr val="000000"/>
                          </a:solidFill>
                          <a:effectLst/>
                          <a:latin typeface="Times New Roman" pitchFamily="18" charset="0"/>
                          <a:cs typeface="Times New Roman" pitchFamily="18" charset="0"/>
                        </a:rPr>
                        <a:t>725 000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fr-FR" sz="1800" dirty="0" smtClean="0">
                          <a:effectLst/>
                          <a:latin typeface="Times New Roman" pitchFamily="18" charset="0"/>
                          <a:cs typeface="Times New Roman" pitchFamily="18" charset="0"/>
                        </a:rPr>
                        <a:t>17 350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831">
                <a:tc>
                  <a:txBody>
                    <a:bodyPr/>
                    <a:lstStyle/>
                    <a:p>
                      <a:pPr>
                        <a:lnSpc>
                          <a:spcPct val="100000"/>
                        </a:lnSpc>
                      </a:pPr>
                      <a:r>
                        <a:rPr lang="it-IT" sz="1800" dirty="0" smtClean="0">
                          <a:effectLst/>
                          <a:latin typeface="Times New Roman" pitchFamily="18" charset="0"/>
                          <a:cs typeface="Times New Roman" pitchFamily="18" charset="0"/>
                        </a:rPr>
                        <a:t>Kolda</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pPr>
                      <a:r>
                        <a:rPr lang="it-IT" sz="1800" dirty="0" smtClean="0">
                          <a:effectLst/>
                          <a:latin typeface="Times New Roman" pitchFamily="18" charset="0"/>
                          <a:cs typeface="Times New Roman" pitchFamily="18" charset="0"/>
                        </a:rPr>
                        <a:t>29 687 000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fr-FR" sz="1800" dirty="0" smtClean="0">
                          <a:effectLst/>
                          <a:latin typeface="Times New Roman" pitchFamily="18" charset="0"/>
                          <a:cs typeface="Times New Roman" pitchFamily="18" charset="0"/>
                        </a:rPr>
                        <a:t>8 482</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831">
                <a:tc>
                  <a:txBody>
                    <a:bodyPr/>
                    <a:lstStyle/>
                    <a:p>
                      <a:pPr>
                        <a:lnSpc>
                          <a:spcPct val="100000"/>
                        </a:lnSpc>
                      </a:pPr>
                      <a:r>
                        <a:rPr lang="fr-FR" sz="1800" dirty="0" smtClean="0">
                          <a:solidFill>
                            <a:srgbClr val="000000"/>
                          </a:solidFill>
                          <a:effectLst/>
                          <a:latin typeface="Times New Roman" pitchFamily="18" charset="0"/>
                          <a:cs typeface="Times New Roman" pitchFamily="18" charset="0"/>
                        </a:rPr>
                        <a:t>Louga </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pPr>
                      <a:r>
                        <a:rPr lang="fr-FR" sz="1800" dirty="0">
                          <a:solidFill>
                            <a:srgbClr val="000000"/>
                          </a:solidFill>
                          <a:effectLst/>
                          <a:latin typeface="Times New Roman" pitchFamily="18" charset="0"/>
                          <a:cs typeface="Times New Roman" pitchFamily="18" charset="0"/>
                        </a:rPr>
                        <a:t>                                    </a:t>
                      </a:r>
                      <a:r>
                        <a:rPr lang="fr-FR" sz="1800" dirty="0" smtClean="0">
                          <a:solidFill>
                            <a:srgbClr val="000000"/>
                          </a:solidFill>
                          <a:effectLst/>
                          <a:latin typeface="Times New Roman" pitchFamily="18" charset="0"/>
                          <a:cs typeface="Times New Roman" pitchFamily="18" charset="0"/>
                        </a:rPr>
                        <a:t>49 </a:t>
                      </a:r>
                      <a:r>
                        <a:rPr lang="fr-FR" sz="1800" dirty="0">
                          <a:solidFill>
                            <a:srgbClr val="000000"/>
                          </a:solidFill>
                          <a:effectLst/>
                          <a:latin typeface="Times New Roman" pitchFamily="18" charset="0"/>
                          <a:cs typeface="Times New Roman" pitchFamily="18" charset="0"/>
                        </a:rPr>
                        <a:t>430 500</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fr-FR" sz="1800" dirty="0" smtClean="0">
                          <a:effectLst/>
                          <a:latin typeface="Times New Roman" pitchFamily="18" charset="0"/>
                          <a:cs typeface="Times New Roman" pitchFamily="18" charset="0"/>
                        </a:rPr>
                        <a:t>14 123</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831">
                <a:tc>
                  <a:txBody>
                    <a:bodyPr/>
                    <a:lstStyle/>
                    <a:p>
                      <a:pPr>
                        <a:lnSpc>
                          <a:spcPct val="100000"/>
                        </a:lnSpc>
                      </a:pPr>
                      <a:r>
                        <a:rPr lang="fr-FR" sz="1800" b="1" dirty="0">
                          <a:solidFill>
                            <a:srgbClr val="000000"/>
                          </a:solidFill>
                          <a:effectLst/>
                          <a:latin typeface="Times New Roman" pitchFamily="18" charset="0"/>
                          <a:cs typeface="Times New Roman" pitchFamily="18" charset="0"/>
                        </a:rPr>
                        <a:t> Total </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pPr>
                      <a:r>
                        <a:rPr lang="fr-FR" sz="1800" b="1" dirty="0">
                          <a:solidFill>
                            <a:srgbClr val="000000"/>
                          </a:solidFill>
                          <a:effectLst/>
                          <a:latin typeface="Times New Roman" pitchFamily="18" charset="0"/>
                          <a:cs typeface="Times New Roman" pitchFamily="18" charset="0"/>
                        </a:rPr>
                        <a:t>                                </a:t>
                      </a:r>
                      <a:r>
                        <a:rPr lang="fr-FR" sz="1800" b="1" dirty="0" smtClean="0">
                          <a:solidFill>
                            <a:srgbClr val="000000"/>
                          </a:solidFill>
                          <a:effectLst/>
                          <a:latin typeface="Times New Roman" pitchFamily="18" charset="0"/>
                          <a:cs typeface="Times New Roman" pitchFamily="18" charset="0"/>
                        </a:rPr>
                        <a:t>  </a:t>
                      </a:r>
                      <a:r>
                        <a:rPr lang="fr-FR" sz="1800" b="1" dirty="0">
                          <a:solidFill>
                            <a:srgbClr val="000000"/>
                          </a:solidFill>
                          <a:effectLst/>
                          <a:latin typeface="Times New Roman" pitchFamily="18" charset="0"/>
                          <a:cs typeface="Times New Roman" pitchFamily="18" charset="0"/>
                        </a:rPr>
                        <a:t>177  702 000  </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pPr>
                      <a:r>
                        <a:rPr lang="fr-FR" sz="1800" dirty="0" smtClean="0">
                          <a:effectLst/>
                          <a:latin typeface="Times New Roman" pitchFamily="18" charset="0"/>
                          <a:cs typeface="Times New Roman" pitchFamily="18" charset="0"/>
                        </a:rPr>
                        <a:t>50 772</a:t>
                      </a:r>
                      <a:endParaRPr lang="fr-FR" sz="1800" dirty="0">
                        <a:effectLst/>
                        <a:latin typeface="Times New Roman" pitchFamily="18" charset="0"/>
                        <a:cs typeface="Times New Roman" pitchFamily="18" charset="0"/>
                      </a:endParaRPr>
                    </a:p>
                  </a:txBody>
                  <a:tcPr marL="44452" marR="444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5398"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BF25697-1E3C-4CB2-B653-138577F246C2}" type="datetime1">
              <a:rPr lang="fr-FR" altLang="fr-FR" smtClean="0">
                <a:solidFill>
                  <a:schemeClr val="tx2"/>
                </a:solidFill>
              </a:rPr>
              <a:pPr eaLnBrk="1" hangingPunct="1"/>
              <a:t>22/05/2014</a:t>
            </a:fld>
            <a:endParaRPr lang="fr-FR" altLang="fr-FR" smtClean="0">
              <a:solidFill>
                <a:schemeClr val="tx2"/>
              </a:solidFill>
            </a:endParaRPr>
          </a:p>
        </p:txBody>
      </p:sp>
      <p:sp>
        <p:nvSpPr>
          <p:cNvPr id="27678" name="Espace réservé du pied de page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smtClean="0">
                <a:solidFill>
                  <a:schemeClr val="tx2"/>
                </a:solidFill>
              </a:rPr>
              <a:t>CACMU</a:t>
            </a:r>
          </a:p>
        </p:txBody>
      </p:sp>
      <p:sp>
        <p:nvSpPr>
          <p:cNvPr id="27679" name="Espace réservé du numéro de diapositive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fld id="{39B57C69-B5FB-4F90-A8B1-F05DB941D076}" type="slidenum">
              <a:rPr lang="fr-FR" altLang="fr-FR" smtClean="0">
                <a:solidFill>
                  <a:schemeClr val="tx2"/>
                </a:solidFill>
              </a:rPr>
              <a:pPr eaLnBrk="1" hangingPunct="1">
                <a:defRPr/>
              </a:pPr>
              <a:t>13</a:t>
            </a:fld>
            <a:endParaRPr lang="fr-FR" altLang="fr-FR" smtClean="0">
              <a:solidFill>
                <a:schemeClr val="tx2"/>
              </a:solidFill>
            </a:endParaRPr>
          </a:p>
        </p:txBody>
      </p:sp>
      <p:graphicFrame>
        <p:nvGraphicFramePr>
          <p:cNvPr id="8" name="Graphique 7"/>
          <p:cNvGraphicFramePr>
            <a:graphicFrameLocks/>
          </p:cNvGraphicFramePr>
          <p:nvPr>
            <p:extLst>
              <p:ext uri="{D42A27DB-BD31-4B8C-83A1-F6EECF244321}">
                <p14:modId xmlns:p14="http://schemas.microsoft.com/office/powerpoint/2010/main" val="3331508077"/>
              </p:ext>
            </p:extLst>
          </p:nvPr>
        </p:nvGraphicFramePr>
        <p:xfrm>
          <a:off x="2483768" y="3437674"/>
          <a:ext cx="576064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92716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416824" cy="649287"/>
          </a:xfrm>
        </p:spPr>
        <p:txBody>
          <a:bodyPr/>
          <a:lstStyle/>
          <a:p>
            <a:r>
              <a:rPr lang="it-IT" altLang="fr-FR" sz="3200" b="1" dirty="0" smtClean="0">
                <a:solidFill>
                  <a:srgbClr val="002060"/>
                </a:solidFill>
                <a:latin typeface="Times New Roman" pitchFamily="18" charset="0"/>
                <a:cs typeface="Times New Roman" pitchFamily="18" charset="0"/>
              </a:rPr>
              <a:t>2eme  virement mutuelles de santé </a:t>
            </a:r>
            <a:endParaRPr lang="fr-FR" altLang="fr-FR" sz="3200" b="1" dirty="0" smtClean="0">
              <a:solidFill>
                <a:srgbClr val="002060"/>
              </a:solidFill>
              <a:latin typeface="Times New Roman" pitchFamily="18" charset="0"/>
              <a:cs typeface="Times New Roman" pitchFamily="18" charset="0"/>
            </a:endParaRPr>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14</a:t>
            </a:fld>
            <a:endParaRPr lang="fr-FR" altLang="fr-FR" smtClean="0">
              <a:solidFill>
                <a:srgbClr val="1F497D"/>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val="1867356118"/>
              </p:ext>
            </p:extLst>
          </p:nvPr>
        </p:nvGraphicFramePr>
        <p:xfrm>
          <a:off x="1271208" y="908720"/>
          <a:ext cx="7765288" cy="5616624"/>
        </p:xfrm>
        <a:graphic>
          <a:graphicData uri="http://schemas.openxmlformats.org/drawingml/2006/table">
            <a:tbl>
              <a:tblPr firstRow="1" firstCol="1" bandRow="1">
                <a:tableStyleId>{5940675A-B579-460E-94D1-54222C63F5DA}</a:tableStyleId>
              </a:tblPr>
              <a:tblGrid>
                <a:gridCol w="5567565"/>
                <a:gridCol w="2197723"/>
              </a:tblGrid>
              <a:tr h="805663">
                <a:tc>
                  <a:txBody>
                    <a:bodyPr/>
                    <a:lstStyle/>
                    <a:p>
                      <a:pPr algn="ctr"/>
                      <a:r>
                        <a:rPr lang="fr-FR" sz="2800" b="1" dirty="0">
                          <a:effectLst/>
                          <a:latin typeface="Times New Roman" pitchFamily="18" charset="0"/>
                          <a:cs typeface="Times New Roman" pitchFamily="18" charset="0"/>
                        </a:rPr>
                        <a:t>Régions </a:t>
                      </a:r>
                    </a:p>
                  </a:txBody>
                  <a:tcPr marL="44450" marR="44450" marT="0" marB="0" anchor="b"/>
                </a:tc>
                <a:tc>
                  <a:txBody>
                    <a:bodyPr/>
                    <a:lstStyle/>
                    <a:p>
                      <a:pPr algn="ctr"/>
                      <a:r>
                        <a:rPr lang="fr-FR" sz="2800" b="1" dirty="0">
                          <a:effectLst/>
                          <a:latin typeface="Times New Roman" pitchFamily="18" charset="0"/>
                          <a:cs typeface="Times New Roman" pitchFamily="18" charset="0"/>
                        </a:rPr>
                        <a:t> Montant </a:t>
                      </a:r>
                      <a:r>
                        <a:rPr lang="fr-FR" sz="2800" b="1" dirty="0" smtClean="0">
                          <a:effectLst/>
                          <a:latin typeface="Times New Roman" pitchFamily="18" charset="0"/>
                          <a:cs typeface="Times New Roman" pitchFamily="18" charset="0"/>
                        </a:rPr>
                        <a:t> </a:t>
                      </a:r>
                      <a:endParaRPr lang="fr-FR" sz="2800" b="1" dirty="0">
                        <a:effectLst/>
                        <a:latin typeface="Times New Roman" pitchFamily="18" charset="0"/>
                        <a:cs typeface="Times New Roman" pitchFamily="18" charset="0"/>
                      </a:endParaRPr>
                    </a:p>
                  </a:txBody>
                  <a:tcPr marL="44450" marR="44450" marT="0" marB="0" anchor="b"/>
                </a:tc>
              </a:tr>
              <a:tr h="805663">
                <a:tc>
                  <a:txBody>
                    <a:bodyPr/>
                    <a:lstStyle/>
                    <a:p>
                      <a:pPr algn="l"/>
                      <a:r>
                        <a:rPr lang="fr-FR" sz="1800" dirty="0">
                          <a:effectLst/>
                          <a:latin typeface="Times New Roman" pitchFamily="18" charset="0"/>
                          <a:cs typeface="Times New Roman" pitchFamily="18" charset="0"/>
                        </a:rPr>
                        <a:t> Diourbel </a:t>
                      </a:r>
                      <a:r>
                        <a:rPr lang="fr-FR" sz="1800" dirty="0" smtClean="0">
                          <a:effectLst/>
                          <a:latin typeface="Times New Roman" pitchFamily="18" charset="0"/>
                          <a:cs typeface="Times New Roman" pitchFamily="18" charset="0"/>
                        </a:rPr>
                        <a:t>(Prise en charge des indigents)</a:t>
                      </a:r>
                      <a:endParaRPr lang="fr-FR" sz="1800" dirty="0">
                        <a:effectLst/>
                        <a:latin typeface="Times New Roman" pitchFamily="18" charset="0"/>
                        <a:cs typeface="Times New Roman" pitchFamily="18" charset="0"/>
                      </a:endParaRPr>
                    </a:p>
                  </a:txBody>
                  <a:tcPr marL="44450" marR="44450" marT="0" marB="0" anchor="b"/>
                </a:tc>
                <a:tc>
                  <a:txBody>
                    <a:bodyPr/>
                    <a:lstStyle/>
                    <a:p>
                      <a:pPr algn="ctr"/>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  </a:t>
                      </a:r>
                      <a:r>
                        <a:rPr lang="fr-FR" sz="1800" dirty="0">
                          <a:effectLst/>
                          <a:latin typeface="Times New Roman" pitchFamily="18" charset="0"/>
                          <a:cs typeface="Times New Roman" pitchFamily="18" charset="0"/>
                        </a:rPr>
                        <a:t>7 994 000</a:t>
                      </a:r>
                    </a:p>
                  </a:txBody>
                  <a:tcPr marL="44450" marR="44450" marT="0" marB="0" anchor="b"/>
                </a:tc>
              </a:tr>
              <a:tr h="805663">
                <a:tc>
                  <a:txBody>
                    <a:bodyPr/>
                    <a:lstStyle/>
                    <a:p>
                      <a:pPr algn="l"/>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Kaolack  (Prise</a:t>
                      </a:r>
                      <a:r>
                        <a:rPr lang="fr-FR" sz="1800" baseline="0" dirty="0" smtClean="0">
                          <a:effectLst/>
                          <a:latin typeface="Times New Roman" pitchFamily="18" charset="0"/>
                          <a:cs typeface="Times New Roman" pitchFamily="18" charset="0"/>
                        </a:rPr>
                        <a:t> en charge des i</a:t>
                      </a:r>
                      <a:r>
                        <a:rPr lang="fr-FR" sz="1800" dirty="0" smtClean="0">
                          <a:effectLst/>
                          <a:latin typeface="Times New Roman" pitchFamily="18" charset="0"/>
                          <a:cs typeface="Times New Roman" pitchFamily="18" charset="0"/>
                        </a:rPr>
                        <a:t>ndigents)</a:t>
                      </a:r>
                      <a:endParaRPr lang="fr-FR" sz="1800" dirty="0">
                        <a:effectLst/>
                        <a:latin typeface="Times New Roman" pitchFamily="18" charset="0"/>
                        <a:cs typeface="Times New Roman" pitchFamily="18" charset="0"/>
                      </a:endParaRPr>
                    </a:p>
                  </a:txBody>
                  <a:tcPr marL="44450" marR="44450" marT="0" marB="0" anchor="b"/>
                </a:tc>
                <a:tc>
                  <a:txBody>
                    <a:bodyPr/>
                    <a:lstStyle/>
                    <a:p>
                      <a:pPr algn="ctr"/>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                   9</a:t>
                      </a:r>
                      <a:r>
                        <a:rPr lang="fr-FR" sz="1800" dirty="0">
                          <a:effectLst/>
                          <a:latin typeface="Times New Roman" pitchFamily="18" charset="0"/>
                          <a:cs typeface="Times New Roman" pitchFamily="18" charset="0"/>
                        </a:rPr>
                        <a:t> 716 000</a:t>
                      </a:r>
                    </a:p>
                  </a:txBody>
                  <a:tcPr marL="44450" marR="44450" marT="0" marB="0" anchor="b"/>
                </a:tc>
              </a:tr>
              <a:tr h="805663">
                <a:tc>
                  <a:txBody>
                    <a:bodyPr/>
                    <a:lstStyle/>
                    <a:p>
                      <a:pPr algn="l"/>
                      <a:r>
                        <a:rPr lang="fr-FR" sz="1800" dirty="0">
                          <a:effectLst/>
                          <a:latin typeface="Times New Roman" pitchFamily="18" charset="0"/>
                          <a:cs typeface="Times New Roman" pitchFamily="18" charset="0"/>
                        </a:rPr>
                        <a:t> </a:t>
                      </a:r>
                      <a:r>
                        <a:rPr lang="fr-FR" sz="1800" dirty="0" err="1">
                          <a:effectLst/>
                          <a:latin typeface="Times New Roman" pitchFamily="18" charset="0"/>
                          <a:cs typeface="Times New Roman" pitchFamily="18" charset="0"/>
                        </a:rPr>
                        <a:t>Kaffrine</a:t>
                      </a:r>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 (Prise</a:t>
                      </a:r>
                      <a:r>
                        <a:rPr lang="fr-FR" sz="1800" baseline="0" dirty="0" smtClean="0">
                          <a:effectLst/>
                          <a:latin typeface="Times New Roman" pitchFamily="18" charset="0"/>
                          <a:cs typeface="Times New Roman" pitchFamily="18" charset="0"/>
                        </a:rPr>
                        <a:t> en charge des i</a:t>
                      </a:r>
                      <a:r>
                        <a:rPr lang="fr-FR" sz="1800" dirty="0" smtClean="0">
                          <a:effectLst/>
                          <a:latin typeface="Times New Roman" pitchFamily="18" charset="0"/>
                          <a:cs typeface="Times New Roman" pitchFamily="18" charset="0"/>
                        </a:rPr>
                        <a:t>ndigents)</a:t>
                      </a:r>
                      <a:endParaRPr lang="fr-FR" sz="1800" dirty="0">
                        <a:effectLst/>
                        <a:latin typeface="Times New Roman" pitchFamily="18" charset="0"/>
                        <a:cs typeface="Times New Roman" pitchFamily="18" charset="0"/>
                      </a:endParaRPr>
                    </a:p>
                  </a:txBody>
                  <a:tcPr marL="44450" marR="44450" marT="0" marB="0" anchor="b"/>
                </a:tc>
                <a:tc>
                  <a:txBody>
                    <a:bodyPr/>
                    <a:lstStyle/>
                    <a:p>
                      <a:pPr algn="ctr"/>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19</a:t>
                      </a:r>
                      <a:r>
                        <a:rPr lang="fr-FR" sz="1800" dirty="0">
                          <a:effectLst/>
                          <a:latin typeface="Times New Roman" pitchFamily="18" charset="0"/>
                          <a:cs typeface="Times New Roman" pitchFamily="18" charset="0"/>
                        </a:rPr>
                        <a:t> 082 000</a:t>
                      </a:r>
                    </a:p>
                  </a:txBody>
                  <a:tcPr marL="44450" marR="44450" marT="0" marB="0" anchor="b"/>
                </a:tc>
              </a:tr>
              <a:tr h="805663">
                <a:tc>
                  <a:txBody>
                    <a:bodyPr/>
                    <a:lstStyle/>
                    <a:p>
                      <a:pPr algn="l"/>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Fatick  (Prise en charge des indigents+</a:t>
                      </a:r>
                      <a:r>
                        <a:rPr lang="fr-FR" sz="1800" baseline="0" dirty="0" smtClean="0">
                          <a:effectLst/>
                          <a:latin typeface="Times New Roman" pitchFamily="18" charset="0"/>
                          <a:cs typeface="Times New Roman" pitchFamily="18" charset="0"/>
                        </a:rPr>
                        <a:t> Subvention partielles)</a:t>
                      </a:r>
                      <a:endParaRPr lang="fr-FR" sz="1800" dirty="0">
                        <a:effectLst/>
                        <a:latin typeface="Times New Roman" pitchFamily="18" charset="0"/>
                        <a:cs typeface="Times New Roman" pitchFamily="18" charset="0"/>
                      </a:endParaRPr>
                    </a:p>
                  </a:txBody>
                  <a:tcPr marL="44450" marR="44450" marT="0" marB="0" anchor="b"/>
                </a:tc>
                <a:tc>
                  <a:txBody>
                    <a:bodyPr/>
                    <a:lstStyle/>
                    <a:p>
                      <a:pPr algn="ctr"/>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10</a:t>
                      </a:r>
                      <a:r>
                        <a:rPr lang="fr-FR" sz="1800" dirty="0">
                          <a:effectLst/>
                          <a:latin typeface="Times New Roman" pitchFamily="18" charset="0"/>
                          <a:cs typeface="Times New Roman" pitchFamily="18" charset="0"/>
                        </a:rPr>
                        <a:t> 647 000</a:t>
                      </a:r>
                    </a:p>
                  </a:txBody>
                  <a:tcPr marL="44450" marR="44450" marT="0" marB="0" anchor="b"/>
                </a:tc>
              </a:tr>
              <a:tr h="805663">
                <a:tc>
                  <a:txBody>
                    <a:bodyPr/>
                    <a:lstStyle/>
                    <a:p>
                      <a:pPr algn="l"/>
                      <a:r>
                        <a:rPr lang="fr-FR" sz="1800" dirty="0">
                          <a:effectLst/>
                          <a:latin typeface="Times New Roman" pitchFamily="18" charset="0"/>
                          <a:cs typeface="Times New Roman" pitchFamily="18" charset="0"/>
                        </a:rPr>
                        <a:t>Dakar </a:t>
                      </a:r>
                      <a:r>
                        <a:rPr lang="fr-FR" sz="1800" dirty="0" smtClean="0">
                          <a:effectLst/>
                          <a:latin typeface="Times New Roman" pitchFamily="18" charset="0"/>
                          <a:cs typeface="Times New Roman" pitchFamily="18" charset="0"/>
                        </a:rPr>
                        <a:t>(Subventions partielles)</a:t>
                      </a:r>
                      <a:endParaRPr lang="fr-FR" sz="1800" dirty="0">
                        <a:effectLst/>
                        <a:latin typeface="Times New Roman" pitchFamily="18" charset="0"/>
                        <a:cs typeface="Times New Roman" pitchFamily="18" charset="0"/>
                      </a:endParaRPr>
                    </a:p>
                  </a:txBody>
                  <a:tcPr marL="44450" marR="44450" marT="0" marB="0" anchor="b"/>
                </a:tc>
                <a:tc>
                  <a:txBody>
                    <a:bodyPr/>
                    <a:lstStyle/>
                    <a:p>
                      <a:pPr algn="ctr"/>
                      <a:r>
                        <a:rPr lang="fr-FR" sz="1800" dirty="0">
                          <a:effectLst/>
                          <a:latin typeface="Times New Roman" pitchFamily="18" charset="0"/>
                          <a:cs typeface="Times New Roman" pitchFamily="18" charset="0"/>
                        </a:rPr>
                        <a:t>        </a:t>
                      </a:r>
                      <a:r>
                        <a:rPr lang="fr-FR" sz="1800" dirty="0" smtClean="0">
                          <a:effectLst/>
                          <a:latin typeface="Times New Roman" pitchFamily="18" charset="0"/>
                          <a:cs typeface="Times New Roman" pitchFamily="18" charset="0"/>
                        </a:rPr>
                        <a:t> </a:t>
                      </a:r>
                      <a:r>
                        <a:rPr lang="fr-FR" sz="1800" dirty="0">
                          <a:effectLst/>
                          <a:latin typeface="Times New Roman" pitchFamily="18" charset="0"/>
                          <a:cs typeface="Times New Roman" pitchFamily="18" charset="0"/>
                        </a:rPr>
                        <a:t>6 811 000</a:t>
                      </a:r>
                    </a:p>
                  </a:txBody>
                  <a:tcPr marL="44450" marR="44450" marT="0" marB="0" anchor="b"/>
                </a:tc>
              </a:tr>
              <a:tr h="782646">
                <a:tc>
                  <a:txBody>
                    <a:bodyPr/>
                    <a:lstStyle/>
                    <a:p>
                      <a:pPr algn="l"/>
                      <a:r>
                        <a:rPr lang="fr-FR" sz="2400" b="1" dirty="0">
                          <a:effectLst/>
                          <a:latin typeface="Times New Roman" pitchFamily="18" charset="0"/>
                          <a:cs typeface="Times New Roman" pitchFamily="18" charset="0"/>
                        </a:rPr>
                        <a:t> Total </a:t>
                      </a:r>
                    </a:p>
                  </a:txBody>
                  <a:tcPr marL="44450" marR="44450" marT="0" marB="0" anchor="b"/>
                </a:tc>
                <a:tc>
                  <a:txBody>
                    <a:bodyPr/>
                    <a:lstStyle/>
                    <a:p>
                      <a:pPr algn="ctr"/>
                      <a:r>
                        <a:rPr lang="fr-FR" sz="2400" b="1" dirty="0">
                          <a:effectLst/>
                          <a:latin typeface="Times New Roman" pitchFamily="18" charset="0"/>
                          <a:cs typeface="Times New Roman" pitchFamily="18" charset="0"/>
                        </a:rPr>
                        <a:t>                                     </a:t>
                      </a:r>
                      <a:r>
                        <a:rPr lang="fr-FR" sz="2400" b="1" dirty="0" smtClean="0">
                          <a:effectLst/>
                          <a:latin typeface="Times New Roman" pitchFamily="18" charset="0"/>
                          <a:cs typeface="Times New Roman" pitchFamily="18" charset="0"/>
                        </a:rPr>
                        <a:t>54</a:t>
                      </a:r>
                      <a:r>
                        <a:rPr lang="fr-FR" sz="2400" b="1" dirty="0">
                          <a:effectLst/>
                          <a:latin typeface="Times New Roman" pitchFamily="18" charset="0"/>
                          <a:cs typeface="Times New Roman" pitchFamily="18" charset="0"/>
                        </a:rPr>
                        <a:t> 200 000  </a:t>
                      </a:r>
                    </a:p>
                  </a:txBody>
                  <a:tcPr marL="44450" marR="44450" marT="0" marB="0" anchor="b"/>
                </a:tc>
              </a:tr>
            </a:tbl>
          </a:graphicData>
        </a:graphic>
      </p:graphicFrame>
      <p:sp>
        <p:nvSpPr>
          <p:cNvPr id="5" name="Rectangle 1"/>
          <p:cNvSpPr>
            <a:spLocks noChangeArrowheads="1"/>
          </p:cNvSpPr>
          <p:nvPr/>
        </p:nvSpPr>
        <p:spPr bwMode="auto">
          <a:xfrm>
            <a:off x="1690688" y="2933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618606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3068960"/>
            <a:ext cx="8229600" cy="1143000"/>
          </a:xfrm>
        </p:spPr>
        <p:txBody>
          <a:bodyPr>
            <a:normAutofit/>
          </a:bodyPr>
          <a:lstStyle/>
          <a:p>
            <a:r>
              <a:rPr lang="it-IT" sz="6000" dirty="0" smtClean="0">
                <a:solidFill>
                  <a:srgbClr val="002060"/>
                </a:solidFill>
                <a:latin typeface="Times New Roman" pitchFamily="18" charset="0"/>
                <a:cs typeface="Times New Roman" pitchFamily="18" charset="0"/>
              </a:rPr>
              <a:t>Quelques résultats</a:t>
            </a:r>
            <a:endParaRPr lang="fr-FR" sz="6000" dirty="0">
              <a:solidFill>
                <a:srgbClr val="002060"/>
              </a:solidFill>
              <a:latin typeface="Times New Roman" pitchFamily="18" charset="0"/>
              <a:cs typeface="Times New Roman" pitchFamily="18" charset="0"/>
            </a:endParaRPr>
          </a:p>
        </p:txBody>
      </p:sp>
      <p:sp>
        <p:nvSpPr>
          <p:cNvPr id="4" name="Espace réservé de la date 3"/>
          <p:cNvSpPr>
            <a:spLocks noGrp="1"/>
          </p:cNvSpPr>
          <p:nvPr>
            <p:ph type="dt" sz="half" idx="10"/>
          </p:nvPr>
        </p:nvSpPr>
        <p:spPr/>
        <p:txBody>
          <a:bodyPr/>
          <a:lstStyle/>
          <a:p>
            <a:pPr>
              <a:defRPr/>
            </a:pPr>
            <a:fld id="{6E7C7B4D-9751-4F0F-A553-51642B51254E}"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A9679788-1B9D-44B5-835A-71DC602F5B7C}" type="slidenum">
              <a:rPr lang="fr-FR" smtClean="0"/>
              <a:pPr>
                <a:defRPr/>
              </a:pPr>
              <a:t>15</a:t>
            </a:fld>
            <a:endParaRPr lang="fr-FR"/>
          </a:p>
        </p:txBody>
      </p:sp>
    </p:spTree>
    <p:extLst>
      <p:ext uri="{BB962C8B-B14F-4D97-AF65-F5344CB8AC3E}">
        <p14:creationId xmlns:p14="http://schemas.microsoft.com/office/powerpoint/2010/main" val="2659329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5"/>
            <a:ext cx="7416824" cy="504056"/>
          </a:xfrm>
        </p:spPr>
        <p:txBody>
          <a:bodyPr>
            <a:normAutofit fontScale="90000"/>
          </a:bodyPr>
          <a:lstStyle/>
          <a:p>
            <a:r>
              <a:rPr lang="it-IT" altLang="fr-FR" sz="3200" b="1" dirty="0" smtClean="0">
                <a:solidFill>
                  <a:srgbClr val="002060"/>
                </a:solidFill>
                <a:latin typeface="Times New Roman" pitchFamily="18" charset="0"/>
                <a:cs typeface="Times New Roman" pitchFamily="18" charset="0"/>
              </a:rPr>
              <a:t>Zone centre (Kaolack-Fatick-Kaffrine)</a:t>
            </a:r>
            <a:endParaRPr lang="fr-FR" altLang="fr-FR" sz="3200" b="1" dirty="0" smtClean="0">
              <a:solidFill>
                <a:srgbClr val="002060"/>
              </a:solidFill>
              <a:latin typeface="Times New Roman" pitchFamily="18" charset="0"/>
              <a:cs typeface="Times New Roman" pitchFamily="18" charset="0"/>
            </a:endParaRPr>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16</a:t>
            </a:fld>
            <a:endParaRPr lang="fr-FR" altLang="fr-FR" smtClean="0">
              <a:solidFill>
                <a:srgbClr val="1F497D"/>
              </a:solidFill>
            </a:endParaRPr>
          </a:p>
        </p:txBody>
      </p:sp>
      <p:sp>
        <p:nvSpPr>
          <p:cNvPr id="5" name="Rectangle 1"/>
          <p:cNvSpPr>
            <a:spLocks noChangeArrowheads="1"/>
          </p:cNvSpPr>
          <p:nvPr/>
        </p:nvSpPr>
        <p:spPr bwMode="auto">
          <a:xfrm>
            <a:off x="1690688" y="2933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528262322"/>
              </p:ext>
            </p:extLst>
          </p:nvPr>
        </p:nvGraphicFramePr>
        <p:xfrm>
          <a:off x="571006" y="728931"/>
          <a:ext cx="8465490" cy="6021879"/>
        </p:xfrm>
        <a:graphic>
          <a:graphicData uri="http://schemas.openxmlformats.org/drawingml/2006/table">
            <a:tbl>
              <a:tblPr/>
              <a:tblGrid>
                <a:gridCol w="3815177"/>
                <a:gridCol w="2007330"/>
                <a:gridCol w="2642983"/>
              </a:tblGrid>
              <a:tr h="515584">
                <a:tc>
                  <a:txBody>
                    <a:bodyPr/>
                    <a:lstStyle/>
                    <a:p>
                      <a:pPr algn="l" fontAlgn="b"/>
                      <a:r>
                        <a:rPr lang="fr-FR" sz="2400" b="1" i="0" u="none" strike="noStrike" dirty="0">
                          <a:solidFill>
                            <a:srgbClr val="000000"/>
                          </a:solidFill>
                          <a:effectLst/>
                          <a:latin typeface="Times New Roman"/>
                        </a:rPr>
                        <a:t>Départements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2400" b="1" i="0" u="none" strike="noStrike" dirty="0">
                          <a:solidFill>
                            <a:srgbClr val="000000"/>
                          </a:solidFill>
                          <a:effectLst/>
                          <a:latin typeface="Times New Roman"/>
                        </a:rPr>
                        <a:t>Situation de 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2400" b="1" i="0" u="none" strike="noStrike" dirty="0">
                          <a:solidFill>
                            <a:srgbClr val="000000"/>
                          </a:solidFill>
                          <a:effectLst/>
                          <a:latin typeface="Times New Roman"/>
                        </a:rPr>
                        <a:t>Situation de 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406218">
                <a:tc>
                  <a:txBody>
                    <a:bodyPr/>
                    <a:lstStyle/>
                    <a:p>
                      <a:pPr algn="l" fontAlgn="ctr"/>
                      <a:r>
                        <a:rPr lang="fr-FR" sz="2400" b="0" i="0" u="none" strike="noStrike" dirty="0">
                          <a:solidFill>
                            <a:srgbClr val="000000"/>
                          </a:solidFill>
                          <a:effectLst/>
                          <a:latin typeface="Times New Roman"/>
                        </a:rPr>
                        <a:t>Kaolack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9708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dirty="0">
                          <a:solidFill>
                            <a:srgbClr val="000000"/>
                          </a:solidFill>
                          <a:effectLst/>
                          <a:latin typeface="Times New Roman"/>
                        </a:rPr>
                        <a:t>14 594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dirty="0">
                          <a:solidFill>
                            <a:srgbClr val="000000"/>
                          </a:solidFill>
                          <a:effectLst/>
                          <a:latin typeface="Times New Roman"/>
                        </a:rPr>
                        <a:t>Nioro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2361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3 517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dirty="0" err="1">
                          <a:solidFill>
                            <a:srgbClr val="000000"/>
                          </a:solidFill>
                          <a:effectLst/>
                          <a:latin typeface="Times New Roman"/>
                        </a:rPr>
                        <a:t>Guinguinéo</a:t>
                      </a:r>
                      <a:endParaRPr lang="fr-FR" sz="24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699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981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Région Kaolack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fontAlgn="ctr"/>
                      <a:r>
                        <a:rPr lang="fr-FR" sz="2400" b="0" i="0" u="none" strike="noStrike">
                          <a:solidFill>
                            <a:srgbClr val="000000"/>
                          </a:solidFill>
                          <a:effectLst/>
                          <a:latin typeface="Times New Roman"/>
                        </a:rPr>
                        <a:t>12768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fontAlgn="ctr"/>
                      <a:r>
                        <a:rPr lang="fr-FR" sz="2400" b="0" i="0" u="none" strike="noStrike">
                          <a:solidFill>
                            <a:srgbClr val="000000"/>
                          </a:solidFill>
                          <a:effectLst/>
                          <a:latin typeface="Times New Roman"/>
                        </a:rPr>
                        <a:t>19 092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06218">
                <a:tc>
                  <a:txBody>
                    <a:bodyPr/>
                    <a:lstStyle/>
                    <a:p>
                      <a:pPr algn="l" fontAlgn="ctr"/>
                      <a:r>
                        <a:rPr lang="fr-FR" sz="2400" b="0" i="0" u="none" strike="noStrike" dirty="0" err="1">
                          <a:solidFill>
                            <a:srgbClr val="000000"/>
                          </a:solidFill>
                          <a:effectLst/>
                          <a:latin typeface="Times New Roman"/>
                        </a:rPr>
                        <a:t>Kaffrine</a:t>
                      </a:r>
                      <a:endParaRPr lang="fr-FR" sz="24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dirty="0">
                          <a:solidFill>
                            <a:srgbClr val="000000"/>
                          </a:solidFill>
                          <a:effectLst/>
                          <a:highlight>
                            <a:srgbClr val="FFFF00"/>
                          </a:highlight>
                          <a:latin typeface="Times New Roman"/>
                        </a:rPr>
                        <a:t>1866</a:t>
                      </a:r>
                      <a:endParaRPr lang="fr-FR" sz="2400" b="0" i="0" u="none" strike="noStrike" dirty="0">
                        <a:solidFill>
                          <a:srgbClr val="000000"/>
                        </a:solidFill>
                        <a:effectLst/>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dirty="0">
                          <a:solidFill>
                            <a:srgbClr val="000000"/>
                          </a:solidFill>
                          <a:effectLst/>
                          <a:latin typeface="Times New Roman"/>
                        </a:rPr>
                        <a:t>4 586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Birkelane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dirty="0">
                          <a:solidFill>
                            <a:srgbClr val="000000"/>
                          </a:solidFill>
                          <a:effectLst/>
                          <a:latin typeface="Times New Roman"/>
                        </a:rPr>
                        <a:t>4098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4 960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Malem Hodar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194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Koungheul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dirty="0">
                          <a:solidFill>
                            <a:srgbClr val="000000"/>
                          </a:solidFill>
                          <a:effectLst/>
                          <a:latin typeface="Times New Roman"/>
                        </a:rPr>
                        <a:t>3232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3 615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Région Kaffrine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fontAlgn="ctr"/>
                      <a:r>
                        <a:rPr lang="fr-FR" sz="2400" b="0" i="0" u="none" strike="noStrike" dirty="0">
                          <a:solidFill>
                            <a:srgbClr val="000000"/>
                          </a:solidFill>
                          <a:effectLst/>
                          <a:latin typeface="Times New Roman"/>
                        </a:rPr>
                        <a:t>9214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fontAlgn="ctr"/>
                      <a:r>
                        <a:rPr lang="fr-FR" sz="2400" b="0" i="0" u="none" strike="noStrike">
                          <a:solidFill>
                            <a:srgbClr val="000000"/>
                          </a:solidFill>
                          <a:effectLst/>
                          <a:latin typeface="Times New Roman"/>
                        </a:rPr>
                        <a:t>12 359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06218">
                <a:tc>
                  <a:txBody>
                    <a:bodyPr/>
                    <a:lstStyle/>
                    <a:p>
                      <a:pPr algn="l" fontAlgn="ctr"/>
                      <a:r>
                        <a:rPr lang="fr-FR" sz="2400" b="0" i="0" u="none" strike="noStrike">
                          <a:solidFill>
                            <a:srgbClr val="000000"/>
                          </a:solidFill>
                          <a:effectLst/>
                          <a:latin typeface="Times New Roman"/>
                        </a:rPr>
                        <a:t>Fatick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1919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3 060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Foundiougne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dirty="0">
                          <a:solidFill>
                            <a:srgbClr val="000000"/>
                          </a:solidFill>
                          <a:effectLst/>
                          <a:latin typeface="Times New Roman"/>
                        </a:rPr>
                        <a:t>1919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fr-FR" sz="2400" b="0" i="0" u="none" strike="noStrike">
                          <a:solidFill>
                            <a:srgbClr val="000000"/>
                          </a:solidFill>
                          <a:effectLst/>
                          <a:latin typeface="Times New Roman"/>
                        </a:rPr>
                        <a:t>939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18">
                <a:tc>
                  <a:txBody>
                    <a:bodyPr/>
                    <a:lstStyle/>
                    <a:p>
                      <a:pPr algn="l" fontAlgn="ctr"/>
                      <a:r>
                        <a:rPr lang="fr-FR" sz="2400" b="0" i="0" u="none" strike="noStrike">
                          <a:solidFill>
                            <a:srgbClr val="000000"/>
                          </a:solidFill>
                          <a:effectLst/>
                          <a:latin typeface="Times New Roman"/>
                        </a:rPr>
                        <a:t>Région Fatick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fontAlgn="ctr"/>
                      <a:r>
                        <a:rPr lang="fr-FR" sz="2400" b="0" i="0" u="none" strike="noStrike">
                          <a:solidFill>
                            <a:srgbClr val="000000"/>
                          </a:solidFill>
                          <a:effectLst/>
                          <a:latin typeface="Times New Roman"/>
                        </a:rPr>
                        <a:t>3838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fontAlgn="ctr"/>
                      <a:r>
                        <a:rPr lang="fr-FR" sz="2400" b="0" i="0" u="none" strike="noStrike" dirty="0">
                          <a:solidFill>
                            <a:srgbClr val="000000"/>
                          </a:solidFill>
                          <a:effectLst/>
                          <a:latin typeface="Times New Roman"/>
                        </a:rPr>
                        <a:t>3 999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06218">
                <a:tc>
                  <a:txBody>
                    <a:bodyPr/>
                    <a:lstStyle/>
                    <a:p>
                      <a:pPr algn="l" fontAlgn="ctr"/>
                      <a:r>
                        <a:rPr lang="fr-FR" sz="2400" b="1" i="0" u="none" strike="noStrike">
                          <a:solidFill>
                            <a:srgbClr val="000000"/>
                          </a:solidFill>
                          <a:effectLst/>
                          <a:latin typeface="Times New Roman"/>
                        </a:rPr>
                        <a:t>TOTAL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r>
                        <a:rPr lang="fr-FR" sz="2400" b="1" i="0" u="none" strike="noStrike">
                          <a:solidFill>
                            <a:srgbClr val="000000"/>
                          </a:solidFill>
                          <a:effectLst/>
                          <a:latin typeface="Times New Roman"/>
                        </a:rPr>
                        <a:t>25820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r>
                        <a:rPr lang="fr-FR" sz="2400" b="1" i="0" u="none" strike="noStrike" dirty="0">
                          <a:solidFill>
                            <a:srgbClr val="000000"/>
                          </a:solidFill>
                          <a:effectLst/>
                          <a:latin typeface="Times New Roman"/>
                        </a:rPr>
                        <a:t>35 450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Tree>
    <p:extLst>
      <p:ext uri="{BB962C8B-B14F-4D97-AF65-F5344CB8AC3E}">
        <p14:creationId xmlns:p14="http://schemas.microsoft.com/office/powerpoint/2010/main" val="22011412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283152" cy="649287"/>
          </a:xfrm>
        </p:spPr>
        <p:txBody>
          <a:bodyPr/>
          <a:lstStyle/>
          <a:p>
            <a:r>
              <a:rPr lang="it-IT" altLang="fr-FR" sz="3200" b="1" dirty="0" smtClean="0">
                <a:solidFill>
                  <a:srgbClr val="002060"/>
                </a:solidFill>
                <a:latin typeface="Times New Roman" pitchFamily="18" charset="0"/>
                <a:cs typeface="Times New Roman" pitchFamily="18" charset="0"/>
              </a:rPr>
              <a:t>DONNEES (SUITE)</a:t>
            </a:r>
            <a:endParaRPr lang="fr-FR" altLang="fr-FR" sz="3200" b="1" dirty="0" smtClean="0">
              <a:solidFill>
                <a:srgbClr val="002060"/>
              </a:solidFill>
              <a:latin typeface="Times New Roman" pitchFamily="18" charset="0"/>
              <a:cs typeface="Times New Roman" pitchFamily="18" charset="0"/>
            </a:endParaRPr>
          </a:p>
        </p:txBody>
      </p:sp>
      <p:graphicFrame>
        <p:nvGraphicFramePr>
          <p:cNvPr id="2" name="Espace réservé du contenu 1"/>
          <p:cNvGraphicFramePr>
            <a:graphicFrameLocks noGrp="1"/>
          </p:cNvGraphicFramePr>
          <p:nvPr>
            <p:ph idx="1"/>
            <p:extLst>
              <p:ext uri="{D42A27DB-BD31-4B8C-83A1-F6EECF244321}">
                <p14:modId xmlns:p14="http://schemas.microsoft.com/office/powerpoint/2010/main" val="3110786292"/>
              </p:ext>
            </p:extLst>
          </p:nvPr>
        </p:nvGraphicFramePr>
        <p:xfrm>
          <a:off x="1259632" y="1052736"/>
          <a:ext cx="7704856" cy="5544617"/>
        </p:xfrm>
        <a:graphic>
          <a:graphicData uri="http://schemas.openxmlformats.org/drawingml/2006/table">
            <a:tbl>
              <a:tblPr firstRow="1" firstCol="1" bandRow="1"/>
              <a:tblGrid>
                <a:gridCol w="1851222"/>
                <a:gridCol w="2655392"/>
                <a:gridCol w="3198242"/>
              </a:tblGrid>
              <a:tr h="765173">
                <a:tc>
                  <a:txBody>
                    <a:bodyPr/>
                    <a:lstStyle/>
                    <a:p>
                      <a:pPr algn="ctr">
                        <a:spcAft>
                          <a:spcPts val="0"/>
                        </a:spcAft>
                      </a:pPr>
                      <a:r>
                        <a:rPr lang="fr-FR" sz="1600" b="1" dirty="0" smtClean="0">
                          <a:effectLst/>
                          <a:latin typeface="Times New Roman" pitchFamily="18" charset="0"/>
                          <a:ea typeface="Calibri"/>
                          <a:cs typeface="Times New Roman" pitchFamily="18" charset="0"/>
                        </a:rPr>
                        <a:t>Régions</a:t>
                      </a:r>
                      <a:endParaRPr lang="fr-FR" sz="1600" dirty="0">
                        <a:effectLst/>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spcAft>
                          <a:spcPts val="0"/>
                        </a:spcAft>
                      </a:pPr>
                      <a:r>
                        <a:rPr lang="fr-FR" sz="1600" b="1" dirty="0">
                          <a:solidFill>
                            <a:srgbClr val="000000"/>
                          </a:solidFill>
                          <a:effectLst/>
                          <a:latin typeface="Times New Roman" pitchFamily="18" charset="0"/>
                          <a:ea typeface="Times New Roman"/>
                          <a:cs typeface="Times New Roman" pitchFamily="18" charset="0"/>
                        </a:rPr>
                        <a:t>Nombre de bénéficiaires  à jour</a:t>
                      </a:r>
                      <a:endParaRPr lang="fr-FR" sz="1600" dirty="0">
                        <a:effectLst/>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spcAft>
                          <a:spcPts val="0"/>
                        </a:spcAft>
                      </a:pPr>
                      <a:r>
                        <a:rPr lang="fr-FR" sz="1600" b="1" dirty="0">
                          <a:solidFill>
                            <a:srgbClr val="000000"/>
                          </a:solidFill>
                          <a:effectLst/>
                          <a:latin typeface="Times New Roman" pitchFamily="18" charset="0"/>
                          <a:ea typeface="Times New Roman"/>
                          <a:cs typeface="Times New Roman" pitchFamily="18" charset="0"/>
                        </a:rPr>
                        <a:t>Nombre de personnes </a:t>
                      </a:r>
                      <a:r>
                        <a:rPr lang="fr-FR" sz="1600" b="1" dirty="0" smtClean="0">
                          <a:solidFill>
                            <a:srgbClr val="000000"/>
                          </a:solidFill>
                          <a:effectLst/>
                          <a:latin typeface="Times New Roman" pitchFamily="18" charset="0"/>
                          <a:ea typeface="Times New Roman"/>
                          <a:cs typeface="Times New Roman" pitchFamily="18" charset="0"/>
                        </a:rPr>
                        <a:t>indigentes</a:t>
                      </a:r>
                      <a:r>
                        <a:rPr lang="fr-FR" sz="1600" b="1" baseline="0" dirty="0" smtClean="0">
                          <a:solidFill>
                            <a:srgbClr val="000000"/>
                          </a:solidFill>
                          <a:effectLst/>
                          <a:latin typeface="Times New Roman" pitchFamily="18" charset="0"/>
                          <a:ea typeface="Times New Roman"/>
                          <a:cs typeface="Times New Roman" pitchFamily="18" charset="0"/>
                        </a:rPr>
                        <a:t> </a:t>
                      </a:r>
                      <a:r>
                        <a:rPr lang="fr-FR" sz="1600" b="1" dirty="0" smtClean="0">
                          <a:solidFill>
                            <a:srgbClr val="000000"/>
                          </a:solidFill>
                          <a:effectLst/>
                          <a:latin typeface="Times New Roman" pitchFamily="18" charset="0"/>
                          <a:ea typeface="Times New Roman"/>
                          <a:cs typeface="Times New Roman" pitchFamily="18" charset="0"/>
                        </a:rPr>
                        <a:t>prises </a:t>
                      </a:r>
                      <a:r>
                        <a:rPr lang="fr-FR" sz="1600" b="1" dirty="0">
                          <a:solidFill>
                            <a:srgbClr val="000000"/>
                          </a:solidFill>
                          <a:effectLst/>
                          <a:latin typeface="Times New Roman" pitchFamily="18" charset="0"/>
                          <a:ea typeface="Times New Roman"/>
                          <a:cs typeface="Times New Roman" pitchFamily="18" charset="0"/>
                        </a:rPr>
                        <a:t>en charge</a:t>
                      </a:r>
                      <a:endParaRPr lang="fr-FR" sz="1600" dirty="0">
                        <a:effectLst/>
                        <a:latin typeface="Times New Roman" pitchFamily="18" charset="0"/>
                        <a:cs typeface="Times New Roman" pitchFamily="18" charset="0"/>
                      </a:endParaRPr>
                    </a:p>
                    <a:p>
                      <a:pPr algn="ctr">
                        <a:spcAft>
                          <a:spcPts val="0"/>
                        </a:spcAft>
                      </a:pPr>
                      <a:r>
                        <a:rPr lang="fr-FR" sz="1600" b="1" dirty="0">
                          <a:effectLst/>
                          <a:latin typeface="Times New Roman" pitchFamily="18" charset="0"/>
                          <a:ea typeface="Calibri"/>
                          <a:cs typeface="Times New Roman" pitchFamily="18" charset="0"/>
                        </a:rPr>
                        <a:t> </a:t>
                      </a:r>
                      <a:endParaRPr lang="fr-FR" sz="1600" dirty="0">
                        <a:effectLst/>
                        <a:latin typeface="Times New Roman" pitchFamily="18" charset="0"/>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r>
              <a:tr h="794284">
                <a:tc>
                  <a:txBody>
                    <a:bodyPr/>
                    <a:lstStyle/>
                    <a:p>
                      <a:pPr algn="ctr">
                        <a:spcAft>
                          <a:spcPts val="0"/>
                        </a:spcAft>
                      </a:pPr>
                      <a:r>
                        <a:rPr lang="fr-FR" sz="2400" b="1" dirty="0">
                          <a:effectLst/>
                          <a:latin typeface="Times New Roman" pitchFamily="18" charset="0"/>
                          <a:ea typeface="Calibri"/>
                          <a:cs typeface="Times New Roman" pitchFamily="18" charset="0"/>
                        </a:rPr>
                        <a:t>THIES</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dirty="0">
                          <a:effectLst/>
                          <a:latin typeface="Times New Roman" pitchFamily="18" charset="0"/>
                          <a:ea typeface="Calibri"/>
                          <a:cs typeface="Times New Roman" pitchFamily="18" charset="0"/>
                        </a:rPr>
                        <a:t>41 187</a:t>
                      </a:r>
                      <a:endParaRPr lang="fr-FR" sz="2400" dirty="0">
                        <a:effectLst/>
                        <a:latin typeface="Times New Roman" pitchFamily="18" charset="0"/>
                        <a:cs typeface="Times New Roman" pitchFamily="18" charset="0"/>
                      </a:endParaRPr>
                    </a:p>
                    <a:p>
                      <a:pPr algn="ctr">
                        <a:spcAft>
                          <a:spcPts val="0"/>
                        </a:spcAft>
                      </a:pPr>
                      <a:r>
                        <a:rPr lang="fr-FR" sz="2400" dirty="0">
                          <a:effectLst/>
                          <a:latin typeface="Times New Roman" pitchFamily="18" charset="0"/>
                          <a:ea typeface="Calibri"/>
                          <a:cs typeface="Times New Roman" pitchFamily="18" charset="0"/>
                        </a:rPr>
                        <a:t> </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dirty="0">
                          <a:effectLst/>
                          <a:latin typeface="Times New Roman" pitchFamily="18" charset="0"/>
                          <a:ea typeface="Calibri"/>
                          <a:cs typeface="Times New Roman" pitchFamily="18" charset="0"/>
                        </a:rPr>
                        <a:t>965</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6290">
                <a:tc>
                  <a:txBody>
                    <a:bodyPr/>
                    <a:lstStyle/>
                    <a:p>
                      <a:pPr algn="ctr">
                        <a:lnSpc>
                          <a:spcPct val="200000"/>
                        </a:lnSpc>
                        <a:spcAft>
                          <a:spcPts val="0"/>
                        </a:spcAft>
                      </a:pPr>
                      <a:r>
                        <a:rPr lang="fr-FR" sz="2400" b="1">
                          <a:effectLst/>
                          <a:latin typeface="Times New Roman" pitchFamily="18" charset="0"/>
                          <a:ea typeface="Calibri"/>
                          <a:cs typeface="Times New Roman" pitchFamily="18" charset="0"/>
                        </a:rPr>
                        <a:t>LOUGA</a:t>
                      </a:r>
                      <a:endParaRPr lang="fr-FR" sz="240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dirty="0">
                          <a:effectLst/>
                          <a:latin typeface="Times New Roman" pitchFamily="18" charset="0"/>
                          <a:ea typeface="Calibri"/>
                          <a:cs typeface="Times New Roman" pitchFamily="18" charset="0"/>
                        </a:rPr>
                        <a:t>13 514 </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dirty="0">
                          <a:effectLst/>
                          <a:latin typeface="Times New Roman" pitchFamily="18" charset="0"/>
                          <a:ea typeface="Calibri"/>
                          <a:cs typeface="Times New Roman" pitchFamily="18" charset="0"/>
                        </a:rPr>
                        <a:t>127</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6290">
                <a:tc>
                  <a:txBody>
                    <a:bodyPr/>
                    <a:lstStyle/>
                    <a:p>
                      <a:pPr algn="ctr">
                        <a:lnSpc>
                          <a:spcPct val="200000"/>
                        </a:lnSpc>
                        <a:spcAft>
                          <a:spcPts val="0"/>
                        </a:spcAft>
                      </a:pPr>
                      <a:r>
                        <a:rPr lang="fr-FR" sz="2400" b="1">
                          <a:effectLst/>
                          <a:latin typeface="Times New Roman" pitchFamily="18" charset="0"/>
                          <a:ea typeface="Calibri"/>
                          <a:cs typeface="Times New Roman" pitchFamily="18" charset="0"/>
                        </a:rPr>
                        <a:t>DAKAR</a:t>
                      </a:r>
                      <a:endParaRPr lang="fr-FR" sz="240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dirty="0">
                          <a:effectLst/>
                          <a:latin typeface="Times New Roman" pitchFamily="18" charset="0"/>
                          <a:ea typeface="Calibri"/>
                          <a:cs typeface="Times New Roman" pitchFamily="18" charset="0"/>
                        </a:rPr>
                        <a:t>3 364</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dirty="0">
                          <a:effectLst/>
                          <a:latin typeface="Times New Roman" pitchFamily="18" charset="0"/>
                          <a:ea typeface="Calibri"/>
                          <a:cs typeface="Times New Roman" pitchFamily="18" charset="0"/>
                        </a:rPr>
                        <a:t>107</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6290">
                <a:tc>
                  <a:txBody>
                    <a:bodyPr/>
                    <a:lstStyle/>
                    <a:p>
                      <a:pPr algn="ctr">
                        <a:lnSpc>
                          <a:spcPct val="200000"/>
                        </a:lnSpc>
                        <a:spcAft>
                          <a:spcPts val="0"/>
                        </a:spcAft>
                      </a:pPr>
                      <a:r>
                        <a:rPr lang="fr-FR" sz="2400" b="1">
                          <a:effectLst/>
                          <a:latin typeface="Times New Roman" pitchFamily="18" charset="0"/>
                          <a:ea typeface="Calibri"/>
                          <a:cs typeface="Times New Roman" pitchFamily="18" charset="0"/>
                        </a:rPr>
                        <a:t>DIOURBEL</a:t>
                      </a:r>
                      <a:endParaRPr lang="fr-FR" sz="240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a:effectLst/>
                          <a:latin typeface="Times New Roman" pitchFamily="18" charset="0"/>
                          <a:ea typeface="Calibri"/>
                          <a:cs typeface="Times New Roman" pitchFamily="18" charset="0"/>
                        </a:rPr>
                        <a:t>10 507 </a:t>
                      </a:r>
                      <a:endParaRPr lang="fr-FR" sz="240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dirty="0">
                          <a:effectLst/>
                          <a:latin typeface="Times New Roman" pitchFamily="18" charset="0"/>
                          <a:ea typeface="Calibri"/>
                          <a:cs typeface="Times New Roman" pitchFamily="18" charset="0"/>
                        </a:rPr>
                        <a:t>1 098</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6290">
                <a:tc>
                  <a:txBody>
                    <a:bodyPr/>
                    <a:lstStyle/>
                    <a:p>
                      <a:pPr algn="ctr">
                        <a:lnSpc>
                          <a:spcPct val="200000"/>
                        </a:lnSpc>
                        <a:spcAft>
                          <a:spcPts val="0"/>
                        </a:spcAft>
                      </a:pPr>
                      <a:r>
                        <a:rPr lang="fr-FR" sz="2400" b="1">
                          <a:effectLst/>
                          <a:latin typeface="Times New Roman" pitchFamily="18" charset="0"/>
                          <a:ea typeface="Calibri"/>
                          <a:cs typeface="Times New Roman" pitchFamily="18" charset="0"/>
                        </a:rPr>
                        <a:t>TOTAL</a:t>
                      </a:r>
                      <a:endParaRPr lang="fr-FR" sz="240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b="1">
                          <a:effectLst/>
                          <a:latin typeface="Times New Roman" pitchFamily="18" charset="0"/>
                          <a:ea typeface="Calibri"/>
                          <a:cs typeface="Times New Roman" pitchFamily="18" charset="0"/>
                        </a:rPr>
                        <a:t>68 572</a:t>
                      </a:r>
                      <a:endParaRPr lang="fr-FR" sz="240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fr-FR" sz="2400" b="1" dirty="0">
                          <a:effectLst/>
                          <a:latin typeface="Times New Roman" pitchFamily="18" charset="0"/>
                          <a:ea typeface="Calibri"/>
                          <a:cs typeface="Times New Roman" pitchFamily="18" charset="0"/>
                        </a:rPr>
                        <a:t>2 297</a:t>
                      </a:r>
                      <a:endParaRPr lang="fr-FR" sz="2400" dirty="0">
                        <a:effectLst/>
                        <a:latin typeface="Times New Roman" pitchFamily="18" charset="0"/>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17</a:t>
            </a:fld>
            <a:endParaRPr lang="fr-FR" altLang="fr-FR" smtClean="0">
              <a:solidFill>
                <a:srgbClr val="1F497D"/>
              </a:solidFill>
            </a:endParaRPr>
          </a:p>
        </p:txBody>
      </p:sp>
    </p:spTree>
    <p:extLst>
      <p:ext uri="{BB962C8B-B14F-4D97-AF65-F5344CB8AC3E}">
        <p14:creationId xmlns:p14="http://schemas.microsoft.com/office/powerpoint/2010/main" val="35830407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283152" cy="649287"/>
          </a:xfrm>
        </p:spPr>
        <p:txBody>
          <a:bodyPr/>
          <a:lstStyle/>
          <a:p>
            <a:r>
              <a:rPr lang="it-IT" altLang="fr-FR" sz="3200" b="1" dirty="0" smtClean="0">
                <a:solidFill>
                  <a:srgbClr val="002060"/>
                </a:solidFill>
                <a:latin typeface="Times New Roman" pitchFamily="18" charset="0"/>
                <a:cs typeface="Times New Roman" pitchFamily="18" charset="0"/>
              </a:rPr>
              <a:t>DONNEES (SUITE)</a:t>
            </a:r>
            <a:endParaRPr lang="fr-FR" altLang="fr-FR" sz="3200" b="1" dirty="0" smtClean="0">
              <a:solidFill>
                <a:srgbClr val="002060"/>
              </a:solidFill>
              <a:latin typeface="Times New Roman" pitchFamily="18" charset="0"/>
              <a:cs typeface="Times New Roman" pitchFamily="18" charset="0"/>
            </a:endParaRPr>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18</a:t>
            </a:fld>
            <a:endParaRPr lang="fr-FR" altLang="fr-FR" smtClean="0">
              <a:solidFill>
                <a:srgbClr val="1F497D"/>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val="3294711415"/>
              </p:ext>
            </p:extLst>
          </p:nvPr>
        </p:nvGraphicFramePr>
        <p:xfrm>
          <a:off x="905102" y="836717"/>
          <a:ext cx="8059386" cy="5795390"/>
        </p:xfrm>
        <a:graphic>
          <a:graphicData uri="http://schemas.openxmlformats.org/drawingml/2006/table">
            <a:tbl>
              <a:tblPr firstRow="1" firstCol="1" bandRow="1"/>
              <a:tblGrid>
                <a:gridCol w="2353002"/>
                <a:gridCol w="1997738"/>
                <a:gridCol w="3708646"/>
              </a:tblGrid>
              <a:tr h="526130">
                <a:tc>
                  <a:txBody>
                    <a:bodyPr/>
                    <a:lstStyle/>
                    <a:p>
                      <a:pPr algn="ctr">
                        <a:lnSpc>
                          <a:spcPct val="115000"/>
                        </a:lnSpc>
                        <a:spcAft>
                          <a:spcPts val="0"/>
                        </a:spcAft>
                      </a:pPr>
                      <a:r>
                        <a:rPr lang="fr-FR" sz="2000" b="1" dirty="0">
                          <a:solidFill>
                            <a:srgbClr val="000000"/>
                          </a:solidFill>
                          <a:effectLst/>
                          <a:latin typeface="Times New Roman"/>
                          <a:ea typeface="Times New Roman"/>
                          <a:cs typeface="Times New Roman"/>
                        </a:rPr>
                        <a:t>Départements</a:t>
                      </a:r>
                      <a:endParaRPr lang="fr-FR" sz="2000" dirty="0">
                        <a:effectLst/>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gridSpan="2">
                  <a:txBody>
                    <a:bodyPr/>
                    <a:lstStyle/>
                    <a:p>
                      <a:pPr algn="ctr">
                        <a:lnSpc>
                          <a:spcPct val="115000"/>
                        </a:lnSpc>
                        <a:spcAft>
                          <a:spcPts val="0"/>
                        </a:spcAft>
                      </a:pPr>
                      <a:r>
                        <a:rPr lang="fr-FR" sz="2000" b="1">
                          <a:solidFill>
                            <a:srgbClr val="000000"/>
                          </a:solidFill>
                          <a:effectLst/>
                          <a:latin typeface="Times New Roman"/>
                          <a:ea typeface="Times New Roman"/>
                          <a:cs typeface="Times New Roman"/>
                        </a:rPr>
                        <a:t>Nombre de bénéficiaires à jour</a:t>
                      </a:r>
                      <a:endParaRPr lang="fr-FR" sz="2000">
                        <a:effectLst/>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fr-FR"/>
                    </a:p>
                  </a:txBody>
                  <a:tcPr/>
                </a:tc>
              </a:tr>
              <a:tr h="380685">
                <a:tc>
                  <a:txBody>
                    <a:bodyPr/>
                    <a:lstStyle/>
                    <a:p>
                      <a:pPr algn="l">
                        <a:lnSpc>
                          <a:spcPct val="115000"/>
                        </a:lnSpc>
                        <a:spcAft>
                          <a:spcPts val="0"/>
                        </a:spcAft>
                      </a:pPr>
                      <a:r>
                        <a:rPr lang="fr-FR" sz="2000" dirty="0">
                          <a:solidFill>
                            <a:srgbClr val="000000"/>
                          </a:solidFill>
                          <a:effectLst/>
                          <a:latin typeface="Times New Roman"/>
                          <a:ea typeface="Times New Roman"/>
                          <a:cs typeface="Times New Roman"/>
                        </a:rPr>
                        <a:t> </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b="1" dirty="0">
                          <a:solidFill>
                            <a:srgbClr val="000000"/>
                          </a:solidFill>
                          <a:effectLst/>
                          <a:latin typeface="Times New Roman"/>
                          <a:ea typeface="Times New Roman"/>
                          <a:cs typeface="Times New Roman"/>
                        </a:rPr>
                        <a:t>Décembre 2013</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b="1">
                          <a:solidFill>
                            <a:srgbClr val="000000"/>
                          </a:solidFill>
                          <a:effectLst/>
                          <a:latin typeface="Times New Roman"/>
                          <a:ea typeface="Times New Roman"/>
                          <a:cs typeface="Times New Roman"/>
                        </a:rPr>
                        <a:t>Mars 2014</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Louga</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dirty="0">
                          <a:solidFill>
                            <a:srgbClr val="000000"/>
                          </a:solidFill>
                          <a:effectLst/>
                          <a:latin typeface="Times New Roman"/>
                          <a:ea typeface="Times New Roman"/>
                          <a:cs typeface="Times New Roman"/>
                        </a:rPr>
                        <a:t>11 548</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12 505</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Kébémer</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dirty="0">
                          <a:solidFill>
                            <a:srgbClr val="000000"/>
                          </a:solidFill>
                          <a:effectLst/>
                          <a:latin typeface="Times New Roman"/>
                          <a:ea typeface="Times New Roman"/>
                          <a:cs typeface="Times New Roman"/>
                        </a:rPr>
                        <a:t>2 284</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937</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Linguère</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1 219</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767</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b="1">
                          <a:solidFill>
                            <a:srgbClr val="000000"/>
                          </a:solidFill>
                          <a:effectLst/>
                          <a:latin typeface="Times New Roman"/>
                          <a:ea typeface="Times New Roman"/>
                          <a:cs typeface="Times New Roman"/>
                        </a:rPr>
                        <a:t>Total Région Louga</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fr-FR" sz="2000" b="1">
                          <a:solidFill>
                            <a:srgbClr val="000000"/>
                          </a:solidFill>
                          <a:effectLst/>
                          <a:latin typeface="Times New Roman"/>
                          <a:ea typeface="Times New Roman"/>
                          <a:cs typeface="Times New Roman"/>
                        </a:rPr>
                        <a:t>15 051</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fr-FR" sz="2000" b="1" dirty="0">
                          <a:solidFill>
                            <a:srgbClr val="000000"/>
                          </a:solidFill>
                          <a:effectLst/>
                          <a:latin typeface="Times New Roman"/>
                          <a:ea typeface="Times New Roman"/>
                          <a:cs typeface="Times New Roman"/>
                        </a:rPr>
                        <a:t>14 209</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Thiès</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20 562</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dirty="0">
                          <a:solidFill>
                            <a:srgbClr val="000000"/>
                          </a:solidFill>
                          <a:effectLst/>
                          <a:latin typeface="Times New Roman"/>
                          <a:ea typeface="Times New Roman"/>
                          <a:cs typeface="Times New Roman"/>
                        </a:rPr>
                        <a:t>23 816</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Mbour</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6 263</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7 691</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Tivaouane</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9 392</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9 680</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b="1">
                          <a:solidFill>
                            <a:srgbClr val="000000"/>
                          </a:solidFill>
                          <a:effectLst/>
                          <a:latin typeface="Times New Roman"/>
                          <a:ea typeface="Times New Roman"/>
                          <a:cs typeface="Times New Roman"/>
                        </a:rPr>
                        <a:t>Total Région Thiès</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fr-FR" sz="2000" b="1">
                          <a:solidFill>
                            <a:srgbClr val="000000"/>
                          </a:solidFill>
                          <a:effectLst/>
                          <a:latin typeface="Times New Roman"/>
                          <a:ea typeface="Times New Roman"/>
                          <a:cs typeface="Times New Roman"/>
                        </a:rPr>
                        <a:t>36 217</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fr-FR" sz="2000" b="1" dirty="0">
                          <a:solidFill>
                            <a:srgbClr val="000000"/>
                          </a:solidFill>
                          <a:effectLst/>
                          <a:latin typeface="Times New Roman"/>
                          <a:ea typeface="Times New Roman"/>
                          <a:cs typeface="Times New Roman"/>
                        </a:rPr>
                        <a:t>41 187</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Diourbel</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4 689</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dirty="0">
                          <a:solidFill>
                            <a:srgbClr val="000000"/>
                          </a:solidFill>
                          <a:effectLst/>
                          <a:latin typeface="Times New Roman"/>
                          <a:ea typeface="Times New Roman"/>
                          <a:cs typeface="Times New Roman"/>
                        </a:rPr>
                        <a:t>5 124</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Mbacké</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1 315</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dirty="0">
                          <a:solidFill>
                            <a:srgbClr val="000000"/>
                          </a:solidFill>
                          <a:effectLst/>
                          <a:latin typeface="Times New Roman"/>
                          <a:ea typeface="Times New Roman"/>
                          <a:cs typeface="Times New Roman"/>
                        </a:rPr>
                        <a:t>1 550</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0685">
                <a:tc>
                  <a:txBody>
                    <a:bodyPr/>
                    <a:lstStyle/>
                    <a:p>
                      <a:pPr algn="l">
                        <a:lnSpc>
                          <a:spcPct val="115000"/>
                        </a:lnSpc>
                        <a:spcAft>
                          <a:spcPts val="0"/>
                        </a:spcAft>
                      </a:pPr>
                      <a:r>
                        <a:rPr lang="fr-FR" sz="2000">
                          <a:solidFill>
                            <a:srgbClr val="000000"/>
                          </a:solidFill>
                          <a:effectLst/>
                          <a:latin typeface="Times New Roman"/>
                          <a:ea typeface="Times New Roman"/>
                          <a:cs typeface="Times New Roman"/>
                        </a:rPr>
                        <a:t>Bambey</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a:solidFill>
                            <a:srgbClr val="000000"/>
                          </a:solidFill>
                          <a:effectLst/>
                          <a:latin typeface="Times New Roman"/>
                          <a:ea typeface="Times New Roman"/>
                          <a:cs typeface="Times New Roman"/>
                        </a:rPr>
                        <a:t>3 833</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2000" dirty="0">
                          <a:solidFill>
                            <a:srgbClr val="000000"/>
                          </a:solidFill>
                          <a:effectLst/>
                          <a:latin typeface="Times New Roman"/>
                          <a:ea typeface="Times New Roman"/>
                          <a:cs typeface="Times New Roman"/>
                        </a:rPr>
                        <a:t>4 296</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284">
                <a:tc>
                  <a:txBody>
                    <a:bodyPr/>
                    <a:lstStyle/>
                    <a:p>
                      <a:pPr algn="l">
                        <a:lnSpc>
                          <a:spcPct val="115000"/>
                        </a:lnSpc>
                        <a:spcAft>
                          <a:spcPts val="0"/>
                        </a:spcAft>
                      </a:pPr>
                      <a:r>
                        <a:rPr lang="fr-FR" sz="2000" b="1">
                          <a:solidFill>
                            <a:srgbClr val="000000"/>
                          </a:solidFill>
                          <a:effectLst/>
                          <a:latin typeface="Times New Roman"/>
                          <a:ea typeface="Times New Roman"/>
                          <a:cs typeface="Times New Roman"/>
                        </a:rPr>
                        <a:t>Total Région Diourbel</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fr-FR" sz="2000" b="1">
                          <a:solidFill>
                            <a:srgbClr val="000000"/>
                          </a:solidFill>
                          <a:effectLst/>
                          <a:latin typeface="Times New Roman"/>
                          <a:ea typeface="Times New Roman"/>
                          <a:cs typeface="Times New Roman"/>
                        </a:rPr>
                        <a:t>9 837</a:t>
                      </a:r>
                      <a:endParaRPr lang="fr-FR" sz="20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15000"/>
                        </a:lnSpc>
                        <a:spcAft>
                          <a:spcPts val="0"/>
                        </a:spcAft>
                      </a:pPr>
                      <a:r>
                        <a:rPr lang="fr-FR" sz="2000" b="1" dirty="0">
                          <a:solidFill>
                            <a:srgbClr val="000000"/>
                          </a:solidFill>
                          <a:effectLst/>
                          <a:latin typeface="Times New Roman"/>
                          <a:ea typeface="Times New Roman"/>
                          <a:cs typeface="Times New Roman"/>
                        </a:rPr>
                        <a:t>10 970</a:t>
                      </a:r>
                      <a:endParaRPr lang="fr-FR" sz="20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Tree>
    <p:extLst>
      <p:ext uri="{BB962C8B-B14F-4D97-AF65-F5344CB8AC3E}">
        <p14:creationId xmlns:p14="http://schemas.microsoft.com/office/powerpoint/2010/main" val="5267527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283152" cy="649287"/>
          </a:xfrm>
        </p:spPr>
        <p:txBody>
          <a:bodyPr/>
          <a:lstStyle/>
          <a:p>
            <a:r>
              <a:rPr lang="it-IT" altLang="fr-FR" sz="3200" b="1" dirty="0" smtClean="0">
                <a:solidFill>
                  <a:srgbClr val="002060"/>
                </a:solidFill>
                <a:latin typeface="Times New Roman" pitchFamily="18" charset="0"/>
                <a:cs typeface="Times New Roman" pitchFamily="18" charset="0"/>
              </a:rPr>
              <a:t>AUTRES RÉALISATIONS </a:t>
            </a:r>
            <a:endParaRPr lang="fr-FR" altLang="fr-FR" sz="3200" b="1" dirty="0" smtClean="0">
              <a:solidFill>
                <a:srgbClr val="00206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1259632" y="764431"/>
            <a:ext cx="7776418" cy="5976937"/>
          </a:xfrm>
        </p:spPr>
        <p:txBody>
          <a:bodyPr>
            <a:normAutofit fontScale="70000" lnSpcReduction="20000"/>
          </a:bodyPr>
          <a:lstStyle/>
          <a:p>
            <a:pPr marL="0" indent="0" algn="just" eaLnBrk="1" hangingPunct="1">
              <a:buClr>
                <a:srgbClr val="31B6FD"/>
              </a:buClr>
              <a:buFont typeface="Arial" pitchFamily="34" charset="0"/>
              <a:buNone/>
              <a:defRPr/>
            </a:pPr>
            <a:endParaRPr lang="fr-FR" altLang="fr-FR" dirty="0">
              <a:solidFill>
                <a:prstClr val="black"/>
              </a:solidFill>
              <a:latin typeface="Times New Roman" pitchFamily="18" charset="0"/>
              <a:cs typeface="Times New Roman" pitchFamily="18" charset="0"/>
            </a:endParaRPr>
          </a:p>
          <a:p>
            <a:pPr algn="just">
              <a:buClr>
                <a:srgbClr val="31B6FD"/>
              </a:buClr>
              <a:buFont typeface="Wingdings" pitchFamily="2" charset="2"/>
              <a:buChar char="v"/>
              <a:defRPr/>
            </a:pPr>
            <a:r>
              <a:rPr lang="fr-FR" altLang="fr-FR" dirty="0">
                <a:latin typeface="Times New Roman" pitchFamily="18" charset="0"/>
                <a:cs typeface="Times New Roman" pitchFamily="18" charset="0"/>
              </a:rPr>
              <a:t>Elaboration </a:t>
            </a:r>
            <a:r>
              <a:rPr lang="fr-FR" altLang="fr-FR" dirty="0" smtClean="0">
                <a:latin typeface="Times New Roman" pitchFamily="18" charset="0"/>
                <a:cs typeface="Times New Roman" pitchFamily="18" charset="0"/>
              </a:rPr>
              <a:t>de manuels </a:t>
            </a:r>
            <a:r>
              <a:rPr lang="fr-FR" altLang="fr-FR" dirty="0">
                <a:latin typeface="Times New Roman" pitchFamily="18" charset="0"/>
                <a:cs typeface="Times New Roman" pitchFamily="18" charset="0"/>
              </a:rPr>
              <a:t>de </a:t>
            </a:r>
            <a:r>
              <a:rPr lang="fr-FR" altLang="fr-FR" dirty="0" smtClean="0">
                <a:latin typeface="Times New Roman" pitchFamily="18" charset="0"/>
                <a:cs typeface="Times New Roman" pitchFamily="18" charset="0"/>
              </a:rPr>
              <a:t>procédures de gestion administrative, financière et comptables pour les mutuelles de santé. </a:t>
            </a:r>
          </a:p>
          <a:p>
            <a:pPr algn="just">
              <a:buClr>
                <a:srgbClr val="31B6FD"/>
              </a:buClr>
              <a:buFont typeface="Wingdings" pitchFamily="2" charset="2"/>
              <a:buChar char="v"/>
              <a:defRPr/>
            </a:pPr>
            <a:endParaRPr lang="fr-FR" altLang="fr-FR" dirty="0">
              <a:latin typeface="Times New Roman" pitchFamily="18" charset="0"/>
              <a:cs typeface="Times New Roman" pitchFamily="18" charset="0"/>
            </a:endParaRPr>
          </a:p>
          <a:p>
            <a:pPr algn="just">
              <a:buClr>
                <a:srgbClr val="31B6FD"/>
              </a:buClr>
              <a:buFont typeface="Wingdings" pitchFamily="2" charset="2"/>
              <a:buChar char="v"/>
              <a:defRPr/>
            </a:pPr>
            <a:r>
              <a:rPr lang="fr-FR" altLang="fr-FR" dirty="0" smtClean="0">
                <a:latin typeface="Times New Roman" pitchFamily="18" charset="0"/>
                <a:cs typeface="Times New Roman" pitchFamily="18" charset="0"/>
              </a:rPr>
              <a:t>Elaboration d’un  manuel </a:t>
            </a:r>
            <a:r>
              <a:rPr lang="fr-FR" altLang="fr-FR" dirty="0">
                <a:latin typeface="Times New Roman" pitchFamily="18" charset="0"/>
                <a:cs typeface="Times New Roman" pitchFamily="18" charset="0"/>
              </a:rPr>
              <a:t>de </a:t>
            </a:r>
            <a:r>
              <a:rPr lang="fr-FR" altLang="fr-FR" dirty="0" smtClean="0">
                <a:latin typeface="Times New Roman" pitchFamily="18" charset="0"/>
                <a:cs typeface="Times New Roman" pitchFamily="18" charset="0"/>
              </a:rPr>
              <a:t>formation sur la mise en place et la gestion des  mutuelles de santé.</a:t>
            </a:r>
          </a:p>
          <a:p>
            <a:pPr marL="0" indent="0" algn="just">
              <a:buClr>
                <a:srgbClr val="31B6FD"/>
              </a:buClr>
              <a:buNone/>
              <a:defRPr/>
            </a:pPr>
            <a:endParaRPr lang="fr-FR" altLang="fr-FR" dirty="0" smtClean="0">
              <a:latin typeface="Times New Roman" pitchFamily="18" charset="0"/>
              <a:cs typeface="Times New Roman" pitchFamily="18" charset="0"/>
            </a:endParaRPr>
          </a:p>
          <a:p>
            <a:pPr algn="just">
              <a:buClr>
                <a:srgbClr val="31B6FD"/>
              </a:buClr>
              <a:buFont typeface="Wingdings" pitchFamily="2" charset="2"/>
              <a:buChar char="v"/>
              <a:defRPr/>
            </a:pPr>
            <a:r>
              <a:rPr lang="it-IT" altLang="fr-FR" dirty="0">
                <a:latin typeface="Times New Roman" pitchFamily="18" charset="0"/>
                <a:cs typeface="Times New Roman" pitchFamily="18" charset="0"/>
              </a:rPr>
              <a:t> </a:t>
            </a:r>
            <a:r>
              <a:rPr lang="it-IT" altLang="fr-FR" dirty="0" smtClean="0">
                <a:latin typeface="Times New Roman" pitchFamily="18" charset="0"/>
                <a:cs typeface="Times New Roman" pitchFamily="18" charset="0"/>
              </a:rPr>
              <a:t>Elaboration des projets de décret de l’Office national de la mutualité sociale et du Fonds national de garantie des mutuelles sociales.</a:t>
            </a:r>
            <a:endParaRPr lang="fr-FR" altLang="fr-FR" dirty="0" smtClean="0">
              <a:latin typeface="Times New Roman" pitchFamily="18" charset="0"/>
              <a:cs typeface="Times New Roman" pitchFamily="18" charset="0"/>
            </a:endParaRPr>
          </a:p>
          <a:p>
            <a:pPr algn="just">
              <a:buClr>
                <a:srgbClr val="31B6FD"/>
              </a:buClr>
              <a:buFont typeface="Wingdings" pitchFamily="2" charset="2"/>
              <a:buChar char="v"/>
              <a:defRPr/>
            </a:pPr>
            <a:endParaRPr lang="fr-FR" altLang="fr-FR" dirty="0">
              <a:latin typeface="Times New Roman" pitchFamily="18" charset="0"/>
              <a:cs typeface="Times New Roman" pitchFamily="18" charset="0"/>
            </a:endParaRPr>
          </a:p>
          <a:p>
            <a:pPr algn="just">
              <a:buClr>
                <a:srgbClr val="31B6FD"/>
              </a:buClr>
              <a:buFont typeface="Wingdings" pitchFamily="2" charset="2"/>
              <a:buChar char="v"/>
              <a:defRPr/>
            </a:pPr>
            <a:r>
              <a:rPr lang="fr-FR" altLang="fr-FR" dirty="0" smtClean="0">
                <a:latin typeface="Times New Roman" pitchFamily="18" charset="0"/>
                <a:cs typeface="Times New Roman" pitchFamily="18" charset="0"/>
              </a:rPr>
              <a:t>Élaboration </a:t>
            </a:r>
            <a:r>
              <a:rPr lang="fr-FR" altLang="fr-FR" dirty="0">
                <a:latin typeface="Times New Roman" pitchFamily="18" charset="0"/>
                <a:cs typeface="Times New Roman" pitchFamily="18" charset="0"/>
              </a:rPr>
              <a:t>et </a:t>
            </a:r>
            <a:r>
              <a:rPr lang="fr-FR" altLang="fr-FR" dirty="0" smtClean="0">
                <a:latin typeface="Times New Roman" pitchFamily="18" charset="0"/>
                <a:cs typeface="Times New Roman" pitchFamily="18" charset="0"/>
              </a:rPr>
              <a:t>partage du </a:t>
            </a:r>
            <a:r>
              <a:rPr lang="fr-FR" altLang="fr-FR" dirty="0">
                <a:latin typeface="Times New Roman" pitchFamily="18" charset="0"/>
                <a:cs typeface="Times New Roman" pitchFamily="18" charset="0"/>
              </a:rPr>
              <a:t>plan national d’information et de communication sur la </a:t>
            </a:r>
            <a:r>
              <a:rPr lang="fr-FR" altLang="fr-FR" dirty="0" smtClean="0">
                <a:latin typeface="Times New Roman" pitchFamily="18" charset="0"/>
                <a:cs typeface="Times New Roman" pitchFamily="18" charset="0"/>
              </a:rPr>
              <a:t>CMU.</a:t>
            </a:r>
          </a:p>
          <a:p>
            <a:pPr marL="0" indent="0" algn="just">
              <a:buClr>
                <a:srgbClr val="31B6FD"/>
              </a:buClr>
              <a:buNone/>
              <a:defRPr/>
            </a:pPr>
            <a:endParaRPr lang="fr-FR" altLang="fr-FR" dirty="0" smtClean="0">
              <a:latin typeface="Times New Roman" pitchFamily="18" charset="0"/>
              <a:cs typeface="Times New Roman" pitchFamily="18" charset="0"/>
            </a:endParaRPr>
          </a:p>
          <a:p>
            <a:pPr algn="just">
              <a:buClr>
                <a:srgbClr val="31B6FD"/>
              </a:buClr>
              <a:buFont typeface="Wingdings" pitchFamily="2" charset="2"/>
              <a:buChar char="v"/>
              <a:defRPr/>
            </a:pPr>
            <a:endParaRPr lang="fr-FR" altLang="fr-FR" dirty="0" smtClean="0">
              <a:latin typeface="Times New Roman" pitchFamily="18" charset="0"/>
              <a:cs typeface="Times New Roman" pitchFamily="18" charset="0"/>
            </a:endParaRPr>
          </a:p>
          <a:p>
            <a:pPr algn="just">
              <a:buClr>
                <a:srgbClr val="31B6FD"/>
              </a:buClr>
              <a:buFont typeface="Wingdings" pitchFamily="2" charset="2"/>
              <a:buChar char="v"/>
              <a:defRPr/>
            </a:pPr>
            <a:r>
              <a:rPr lang="it-IT" dirty="0">
                <a:latin typeface="Times New Roman" pitchFamily="18" charset="0"/>
                <a:cs typeface="Times New Roman" pitchFamily="18" charset="0"/>
              </a:rPr>
              <a:t>Journées de partage et d’informations sur la </a:t>
            </a:r>
            <a:r>
              <a:rPr lang="it-IT" dirty="0" smtClean="0">
                <a:latin typeface="Times New Roman" pitchFamily="18" charset="0"/>
                <a:cs typeface="Times New Roman" pitchFamily="18" charset="0"/>
              </a:rPr>
              <a:t>CMU.</a:t>
            </a:r>
            <a:endParaRPr lang="fr-FR" altLang="fr-FR" dirty="0">
              <a:latin typeface="Times New Roman" pitchFamily="18" charset="0"/>
              <a:cs typeface="Times New Roman" pitchFamily="18" charset="0"/>
            </a:endParaRPr>
          </a:p>
          <a:p>
            <a:pPr>
              <a:buFont typeface="Arial" pitchFamily="34" charset="0"/>
              <a:buChar char="•"/>
              <a:defRPr/>
            </a:pPr>
            <a:endParaRPr lang="fr-FR" dirty="0"/>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19</a:t>
            </a:fld>
            <a:endParaRPr lang="fr-FR" altLang="fr-FR" smtClean="0">
              <a:solidFill>
                <a:srgbClr val="1F497D"/>
              </a:solidFill>
            </a:endParaRPr>
          </a:p>
        </p:txBody>
      </p:sp>
    </p:spTree>
    <p:extLst>
      <p:ext uri="{BB962C8B-B14F-4D97-AF65-F5344CB8AC3E}">
        <p14:creationId xmlns:p14="http://schemas.microsoft.com/office/powerpoint/2010/main" val="17382583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5"/>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6" name="Titre 1"/>
          <p:cNvSpPr>
            <a:spLocks noGrp="1"/>
          </p:cNvSpPr>
          <p:nvPr>
            <p:ph type="title"/>
          </p:nvPr>
        </p:nvSpPr>
        <p:spPr>
          <a:xfrm>
            <a:off x="790802" y="112849"/>
            <a:ext cx="8229600" cy="503237"/>
          </a:xfrm>
        </p:spPr>
        <p:txBody>
          <a:bodyPr>
            <a:normAutofit fontScale="90000"/>
          </a:bodyPr>
          <a:lstStyle/>
          <a:p>
            <a:r>
              <a:rPr lang="it-IT" sz="2800" b="1" dirty="0" smtClean="0">
                <a:solidFill>
                  <a:srgbClr val="002060"/>
                </a:solidFill>
                <a:latin typeface="Times New Roman" pitchFamily="18" charset="0"/>
                <a:cs typeface="Times New Roman" pitchFamily="18" charset="0"/>
              </a:rPr>
              <a:t>Journées </a:t>
            </a:r>
            <a:r>
              <a:rPr lang="it-IT" sz="2800" b="1" dirty="0">
                <a:solidFill>
                  <a:srgbClr val="002060"/>
                </a:solidFill>
                <a:latin typeface="Times New Roman" pitchFamily="18" charset="0"/>
                <a:cs typeface="Times New Roman" pitchFamily="18" charset="0"/>
              </a:rPr>
              <a:t>d’information </a:t>
            </a:r>
            <a:r>
              <a:rPr lang="it-IT" sz="2800" b="1" dirty="0" smtClean="0">
                <a:solidFill>
                  <a:srgbClr val="002060"/>
                </a:solidFill>
                <a:latin typeface="Times New Roman" pitchFamily="18" charset="0"/>
                <a:cs typeface="Times New Roman" pitchFamily="18" charset="0"/>
              </a:rPr>
              <a:t>et de partage </a:t>
            </a:r>
            <a:r>
              <a:rPr lang="it-IT" sz="2800" b="1" dirty="0">
                <a:solidFill>
                  <a:srgbClr val="002060"/>
                </a:solidFill>
                <a:latin typeface="Times New Roman" pitchFamily="18" charset="0"/>
                <a:cs typeface="Times New Roman" pitchFamily="18" charset="0"/>
              </a:rPr>
              <a:t> </a:t>
            </a:r>
            <a:r>
              <a:rPr lang="it-IT" sz="2800" b="1" dirty="0" smtClean="0">
                <a:solidFill>
                  <a:srgbClr val="002060"/>
                </a:solidFill>
                <a:latin typeface="Times New Roman" pitchFamily="18" charset="0"/>
                <a:cs typeface="Times New Roman" pitchFamily="18" charset="0"/>
              </a:rPr>
              <a:t>sur la CMU</a:t>
            </a:r>
            <a:endParaRPr lang="fr-FR" sz="2800" b="1" dirty="0" smtClean="0">
              <a:solidFill>
                <a:srgbClr val="002060"/>
              </a:solidFill>
              <a:latin typeface="Times New Roman" pitchFamily="18" charset="0"/>
              <a:cs typeface="Times New Roman" pitchFamily="18" charset="0"/>
            </a:endParaRPr>
          </a:p>
        </p:txBody>
      </p:sp>
      <p:sp>
        <p:nvSpPr>
          <p:cNvPr id="4" name="Espace réservé de la date 3"/>
          <p:cNvSpPr>
            <a:spLocks noGrp="1"/>
          </p:cNvSpPr>
          <p:nvPr>
            <p:ph type="dt" sz="quarter" idx="10"/>
          </p:nvPr>
        </p:nvSpPr>
        <p:spPr/>
        <p:txBody>
          <a:bodyPr/>
          <a:lstStyle/>
          <a:p>
            <a:pPr>
              <a:defRPr/>
            </a:pPr>
            <a:fld id="{2661E9D9-E966-4E59-8CEB-6B359BAC921D}" type="datetime1">
              <a:rPr lang="fr-FR" smtClean="0"/>
              <a:pPr>
                <a:defRPr/>
              </a:pPr>
              <a:t>22/05/2014</a:t>
            </a:fld>
            <a:endParaRPr lang="fr-FR"/>
          </a:p>
        </p:txBody>
      </p:sp>
      <p:sp>
        <p:nvSpPr>
          <p:cNvPr id="5" name="Espace réservé du pied de page 4"/>
          <p:cNvSpPr>
            <a:spLocks noGrp="1"/>
          </p:cNvSpPr>
          <p:nvPr>
            <p:ph type="ftr" sz="quarter" idx="11"/>
          </p:nvPr>
        </p:nvSpPr>
        <p:spPr/>
        <p:txBody>
          <a:bodyPr/>
          <a:lstStyle/>
          <a:p>
            <a:pPr>
              <a:defRPr/>
            </a:pPr>
            <a:r>
              <a:rPr lang="fr-FR" smtClean="0"/>
              <a:t>CACMU</a:t>
            </a:r>
            <a:endParaRPr lang="fr-FR"/>
          </a:p>
        </p:txBody>
      </p:sp>
      <p:sp>
        <p:nvSpPr>
          <p:cNvPr id="6" name="Espace réservé du numéro de diapositive 5"/>
          <p:cNvSpPr>
            <a:spLocks noGrp="1"/>
          </p:cNvSpPr>
          <p:nvPr>
            <p:ph type="sldNum" sz="quarter" idx="12"/>
          </p:nvPr>
        </p:nvSpPr>
        <p:spPr/>
        <p:txBody>
          <a:bodyPr/>
          <a:lstStyle/>
          <a:p>
            <a:pPr>
              <a:defRPr/>
            </a:pPr>
            <a:fld id="{8A7CBD5B-E14F-45BC-917C-61D9CAC8659C}" type="slidenum">
              <a:rPr lang="fr-FR" smtClean="0"/>
              <a:pPr>
                <a:defRPr/>
              </a:pPr>
              <a:t>20</a:t>
            </a:fld>
            <a:endParaRPr lang="fr-FR"/>
          </a:p>
        </p:txBody>
      </p:sp>
      <p:sp>
        <p:nvSpPr>
          <p:cNvPr id="3" name="Espace réservé du contenu 2"/>
          <p:cNvSpPr>
            <a:spLocks noGrp="1"/>
          </p:cNvSpPr>
          <p:nvPr>
            <p:ph idx="1"/>
          </p:nvPr>
        </p:nvSpPr>
        <p:spPr>
          <a:xfrm>
            <a:off x="1403648" y="981074"/>
            <a:ext cx="7488832" cy="5328245"/>
          </a:xfrm>
        </p:spPr>
        <p:txBody>
          <a:bodyPr>
            <a:normAutofit fontScale="92500" lnSpcReduction="20000"/>
          </a:bodyPr>
          <a:lstStyle/>
          <a:p>
            <a:pPr>
              <a:lnSpc>
                <a:spcPct val="220000"/>
              </a:lnSpc>
              <a:buFont typeface="Wingdings" pitchFamily="2" charset="2"/>
              <a:buChar char="q"/>
              <a:defRPr/>
            </a:pPr>
            <a:r>
              <a:rPr lang="it-IT" dirty="0" smtClean="0"/>
              <a:t> </a:t>
            </a:r>
            <a:r>
              <a:rPr lang="fr-FR" sz="2800" dirty="0" smtClean="0">
                <a:latin typeface="Times New Roman"/>
                <a:ea typeface="Times New Roman"/>
              </a:rPr>
              <a:t>Organisation Nationale de Coordination des Activités de Vacances (ONCAV).</a:t>
            </a:r>
          </a:p>
          <a:p>
            <a:pPr>
              <a:lnSpc>
                <a:spcPct val="220000"/>
              </a:lnSpc>
              <a:buFont typeface="Wingdings" pitchFamily="2" charset="2"/>
              <a:buChar char="q"/>
              <a:defRPr/>
            </a:pPr>
            <a:r>
              <a:rPr lang="it-IT" sz="2800" dirty="0">
                <a:latin typeface="Times New Roman"/>
                <a:ea typeface="Times New Roman"/>
              </a:rPr>
              <a:t> </a:t>
            </a:r>
            <a:r>
              <a:rPr lang="it-IT" sz="2800" dirty="0" smtClean="0">
                <a:latin typeface="Times New Roman"/>
                <a:ea typeface="Times New Roman"/>
              </a:rPr>
              <a:t>Réseau des journalistes en santé.</a:t>
            </a:r>
          </a:p>
          <a:p>
            <a:pPr>
              <a:lnSpc>
                <a:spcPct val="220000"/>
              </a:lnSpc>
              <a:buFont typeface="Wingdings" pitchFamily="2" charset="2"/>
              <a:buChar char="q"/>
              <a:defRPr/>
            </a:pPr>
            <a:r>
              <a:rPr lang="it-IT" sz="2800" dirty="0" smtClean="0">
                <a:latin typeface="Times New Roman"/>
                <a:ea typeface="Times New Roman"/>
              </a:rPr>
              <a:t>Organisations  paysannes.</a:t>
            </a:r>
          </a:p>
          <a:p>
            <a:pPr>
              <a:lnSpc>
                <a:spcPct val="220000"/>
              </a:lnSpc>
              <a:buFont typeface="Wingdings" pitchFamily="2" charset="2"/>
              <a:buChar char="q"/>
              <a:defRPr/>
            </a:pPr>
            <a:r>
              <a:rPr lang="it-IT" sz="2800" dirty="0">
                <a:latin typeface="Times New Roman"/>
                <a:ea typeface="Times New Roman"/>
              </a:rPr>
              <a:t> </a:t>
            </a:r>
            <a:r>
              <a:rPr lang="it-IT" sz="2800" dirty="0" smtClean="0">
                <a:solidFill>
                  <a:prstClr val="black"/>
                </a:solidFill>
                <a:latin typeface="Times New Roman"/>
                <a:ea typeface="Times New Roman"/>
              </a:rPr>
              <a:t> Conseil des ONG d’Appui au Développement (CONGAD).</a:t>
            </a:r>
            <a:r>
              <a:rPr lang="it-IT" sz="2800" dirty="0" smtClean="0">
                <a:latin typeface="Times New Roman"/>
                <a:ea typeface="Times New Roman"/>
              </a:rPr>
              <a:t> </a:t>
            </a:r>
            <a:endParaRPr lang="fr-FR" sz="2400" dirty="0"/>
          </a:p>
        </p:txBody>
      </p:sp>
    </p:spTree>
    <p:extLst>
      <p:ext uri="{BB962C8B-B14F-4D97-AF65-F5344CB8AC3E}">
        <p14:creationId xmlns:p14="http://schemas.microsoft.com/office/powerpoint/2010/main" val="33949262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p:cNvSpPr>
            <a:spLocks noGrp="1"/>
          </p:cNvSpPr>
          <p:nvPr>
            <p:ph type="title"/>
          </p:nvPr>
        </p:nvSpPr>
        <p:spPr>
          <a:xfrm>
            <a:off x="1259633" y="2565400"/>
            <a:ext cx="7438280" cy="1295400"/>
          </a:xfrm>
        </p:spPr>
        <p:txBody>
          <a:bodyPr>
            <a:normAutofit/>
          </a:bodyPr>
          <a:lstStyle/>
          <a:p>
            <a:r>
              <a:rPr lang="it-IT" altLang="fr-FR" b="1" dirty="0" smtClean="0">
                <a:solidFill>
                  <a:srgbClr val="002060"/>
                </a:solidFill>
                <a:latin typeface="Times New Roman" pitchFamily="18" charset="0"/>
                <a:cs typeface="Times New Roman" pitchFamily="18" charset="0"/>
              </a:rPr>
              <a:t>Régime d’assistance médicale</a:t>
            </a:r>
            <a:endParaRPr lang="fr-FR" altLang="fr-FR" b="1" dirty="0" smtClean="0">
              <a:solidFill>
                <a:srgbClr val="002060"/>
              </a:solidFill>
              <a:latin typeface="Times New Roman" pitchFamily="18" charset="0"/>
              <a:cs typeface="Times New Roman" pitchFamily="18" charset="0"/>
            </a:endParaRPr>
          </a:p>
        </p:txBody>
      </p:sp>
      <p:sp>
        <p:nvSpPr>
          <p:cNvPr id="28675"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7147822-D8FE-4B50-B251-F9BEF69C25D2}" type="datetime1">
              <a:rPr lang="fr-FR" altLang="fr-FR" smtClean="0">
                <a:solidFill>
                  <a:schemeClr val="tx2"/>
                </a:solidFill>
              </a:rPr>
              <a:pPr eaLnBrk="1" hangingPunct="1"/>
              <a:t>22/05/2014</a:t>
            </a:fld>
            <a:endParaRPr lang="fr-FR" altLang="fr-FR" smtClean="0">
              <a:solidFill>
                <a:schemeClr val="tx2"/>
              </a:solidFill>
            </a:endParaRPr>
          </a:p>
        </p:txBody>
      </p:sp>
      <p:sp>
        <p:nvSpPr>
          <p:cNvPr id="28677" name="Espace réservé du pied de page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mtClean="0">
                <a:solidFill>
                  <a:schemeClr val="tx2"/>
                </a:solidFill>
              </a:rPr>
              <a:t>CACMU</a:t>
            </a:r>
          </a:p>
        </p:txBody>
      </p:sp>
      <p:sp>
        <p:nvSpPr>
          <p:cNvPr id="28676"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87CBEA1-7BD8-4F8A-9A0E-5034B06D1A08}" type="slidenum">
              <a:rPr lang="fr-FR" altLang="fr-FR" smtClean="0">
                <a:solidFill>
                  <a:schemeClr val="tx2"/>
                </a:solidFill>
              </a:rPr>
              <a:pPr eaLnBrk="1" hangingPunct="1"/>
              <a:t>21</a:t>
            </a:fld>
            <a:endParaRPr lang="fr-FR" altLang="fr-FR" smtClean="0">
              <a:solidFill>
                <a:schemeClr val="tx2"/>
              </a:solidFill>
            </a:endParaRPr>
          </a:p>
        </p:txBody>
      </p:sp>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077817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2" name="Titre 1"/>
          <p:cNvSpPr>
            <a:spLocks noGrp="1"/>
          </p:cNvSpPr>
          <p:nvPr>
            <p:ph type="title"/>
          </p:nvPr>
        </p:nvSpPr>
        <p:spPr>
          <a:xfrm>
            <a:off x="1357290" y="-40944"/>
            <a:ext cx="7583510" cy="785794"/>
          </a:xfrm>
        </p:spPr>
        <p:txBody>
          <a:bodyPr>
            <a:normAutofit fontScale="90000"/>
          </a:bodyPr>
          <a:lstStyle/>
          <a:p>
            <a:pPr eaLnBrk="1" hangingPunct="1"/>
            <a:r>
              <a:rPr lang="fr-FR" altLang="fr-FR" sz="3200" dirty="0" smtClean="0">
                <a:latin typeface="Times New Roman" pitchFamily="18" charset="0"/>
                <a:cs typeface="Times New Roman" pitchFamily="18" charset="0"/>
              </a:rPr>
              <a:t/>
            </a:r>
            <a:br>
              <a:rPr lang="fr-FR" altLang="fr-FR" sz="3200" dirty="0" smtClean="0">
                <a:latin typeface="Times New Roman" pitchFamily="18" charset="0"/>
                <a:cs typeface="Times New Roman" pitchFamily="18" charset="0"/>
              </a:rPr>
            </a:br>
            <a:r>
              <a:rPr lang="fr-FR" altLang="fr-FR" sz="2800" b="1" dirty="0">
                <a:solidFill>
                  <a:srgbClr val="002060"/>
                </a:solidFill>
                <a:latin typeface="Times New Roman" pitchFamily="18" charset="0"/>
                <a:cs typeface="Times New Roman" pitchFamily="18" charset="0"/>
              </a:rPr>
              <a:t>L</a:t>
            </a:r>
            <a:r>
              <a:rPr lang="fr-FR" altLang="fr-FR" sz="2800" b="1" dirty="0" smtClean="0">
                <a:solidFill>
                  <a:srgbClr val="002060"/>
                </a:solidFill>
                <a:latin typeface="Times New Roman" pitchFamily="18" charset="0"/>
                <a:cs typeface="Times New Roman" pitchFamily="18" charset="0"/>
              </a:rPr>
              <a:t>a nouvelle initiative de gratuité des soins de santé pour les enfants de moins de 5 ans</a:t>
            </a:r>
            <a:br>
              <a:rPr lang="fr-FR" altLang="fr-FR" sz="2800" b="1" dirty="0" smtClean="0">
                <a:solidFill>
                  <a:srgbClr val="002060"/>
                </a:solidFill>
                <a:latin typeface="Times New Roman" pitchFamily="18" charset="0"/>
                <a:cs typeface="Times New Roman" pitchFamily="18" charset="0"/>
              </a:rPr>
            </a:br>
            <a:endParaRPr lang="fr-FR" altLang="fr-FR" sz="2800" b="1" dirty="0" smtClean="0">
              <a:solidFill>
                <a:srgbClr val="002060"/>
              </a:solidFill>
              <a:latin typeface="Times New Roman" pitchFamily="18" charset="0"/>
              <a:cs typeface="Times New Roman" pitchFamily="18" charset="0"/>
            </a:endParaRPr>
          </a:p>
        </p:txBody>
      </p:sp>
      <p:sp>
        <p:nvSpPr>
          <p:cNvPr id="30722" name="Espace réservé du contenu 2"/>
          <p:cNvSpPr>
            <a:spLocks noGrp="1"/>
          </p:cNvSpPr>
          <p:nvPr>
            <p:ph idx="1"/>
          </p:nvPr>
        </p:nvSpPr>
        <p:spPr>
          <a:xfrm>
            <a:off x="1428728" y="1341438"/>
            <a:ext cx="7535885" cy="5159375"/>
          </a:xfrm>
        </p:spPr>
        <p:txBody>
          <a:bodyPr>
            <a:normAutofit/>
          </a:bodyPr>
          <a:lstStyle/>
          <a:p>
            <a:pPr algn="just" eaLnBrk="1" hangingPunct="1">
              <a:buFont typeface="Wingdings" pitchFamily="2" charset="2"/>
              <a:buChar char="§"/>
            </a:pPr>
            <a:r>
              <a:rPr lang="fr-FR" altLang="fr-FR" sz="2800" b="1" u="sng" dirty="0" smtClean="0">
                <a:latin typeface="Times New Roman" pitchFamily="18" charset="0"/>
                <a:cs typeface="Times New Roman" pitchFamily="18" charset="0"/>
              </a:rPr>
              <a:t>Objectif</a:t>
            </a:r>
            <a:r>
              <a:rPr lang="fr-FR" altLang="fr-FR" sz="2800" dirty="0" smtClean="0">
                <a:latin typeface="Times New Roman" pitchFamily="18" charset="0"/>
                <a:cs typeface="Times New Roman" pitchFamily="18" charset="0"/>
              </a:rPr>
              <a:t> : assurer la prise en charge gratuite des affections du nouveau-né et de l’enfant de 0 à 5 ans à tous les niveaux de la pyramide sanitaire à l’horizon 2017.</a:t>
            </a:r>
          </a:p>
          <a:p>
            <a:pPr marL="0" indent="0" algn="just" eaLnBrk="1" hangingPunct="1">
              <a:buNone/>
            </a:pPr>
            <a:endParaRPr lang="fr-FR" altLang="fr-FR" sz="2800" dirty="0" smtClean="0">
              <a:latin typeface="Times New Roman" pitchFamily="18" charset="0"/>
              <a:cs typeface="Times New Roman" pitchFamily="18" charset="0"/>
            </a:endParaRPr>
          </a:p>
          <a:p>
            <a:pPr algn="just" eaLnBrk="1" hangingPunct="1">
              <a:buFont typeface="Wingdings" pitchFamily="2" charset="2"/>
              <a:buChar char="§"/>
            </a:pPr>
            <a:r>
              <a:rPr lang="fr-FR" altLang="fr-FR" sz="2800" dirty="0" smtClean="0">
                <a:latin typeface="Times New Roman" pitchFamily="18" charset="0"/>
                <a:cs typeface="Times New Roman" pitchFamily="18" charset="0"/>
              </a:rPr>
              <a:t>Étapes de mise en œuvre en deux phases. </a:t>
            </a:r>
            <a:endParaRPr lang="fr-FR" altLang="fr-FR" dirty="0" smtClean="0">
              <a:latin typeface="Times New Roman" pitchFamily="18" charset="0"/>
              <a:cs typeface="Times New Roman" pitchFamily="18" charset="0"/>
            </a:endParaRPr>
          </a:p>
          <a:p>
            <a:pPr algn="just" eaLnBrk="1" hangingPunct="1">
              <a:buFont typeface="Arial" charset="0"/>
              <a:buNone/>
            </a:pPr>
            <a:endParaRPr lang="fr-FR" altLang="fr-FR" dirty="0" smtClean="0">
              <a:latin typeface="Times New Roman" pitchFamily="18" charset="0"/>
              <a:cs typeface="Times New Roman" pitchFamily="18" charset="0"/>
            </a:endParaRPr>
          </a:p>
        </p:txBody>
      </p:sp>
      <p:sp>
        <p:nvSpPr>
          <p:cNvPr id="30723"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70F4299-E94F-42BE-BE31-E1D027244A8A}" type="datetime1">
              <a:rPr lang="fr-FR" altLang="fr-FR" sz="1200" smtClean="0"/>
              <a:pPr eaLnBrk="1" hangingPunct="1"/>
              <a:t>22/05/2014</a:t>
            </a:fld>
            <a:endParaRPr lang="fr-FR" altLang="fr-FR" sz="1200" smtClean="0"/>
          </a:p>
        </p:txBody>
      </p:sp>
      <p:sp>
        <p:nvSpPr>
          <p:cNvPr id="30724"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z="1200" smtClean="0"/>
              <a:t>CACMU</a:t>
            </a:r>
          </a:p>
        </p:txBody>
      </p:sp>
      <p:sp>
        <p:nvSpPr>
          <p:cNvPr id="30725"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B33E1F8-A08A-4862-90A2-FD0ED80136F6}" type="slidenum">
              <a:rPr lang="fr-FR" altLang="fr-FR" sz="1200" smtClean="0"/>
              <a:pPr eaLnBrk="1" hangingPunct="1"/>
              <a:t>22</a:t>
            </a:fld>
            <a:endParaRPr lang="fr-FR" altLang="fr-FR" sz="1200" smtClean="0"/>
          </a:p>
        </p:txBody>
      </p:sp>
    </p:spTree>
    <p:extLst>
      <p:ext uri="{BB962C8B-B14F-4D97-AF65-F5344CB8AC3E}">
        <p14:creationId xmlns:p14="http://schemas.microsoft.com/office/powerpoint/2010/main" val="1860583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p:cNvGrpSpPr/>
          <p:nvPr/>
        </p:nvGrpSpPr>
        <p:grpSpPr>
          <a:xfrm>
            <a:off x="0" y="-40944"/>
            <a:ext cx="9144000" cy="6898944"/>
            <a:chOff x="0" y="-40944"/>
            <a:chExt cx="9144000" cy="6898944"/>
          </a:xfrm>
        </p:grpSpPr>
        <p:sp>
          <p:nvSpPr>
            <p:cNvPr id="21" name="Rectangle 20"/>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22" name="Rectangle 21"/>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23"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0" name="Titre 1"/>
          <p:cNvSpPr>
            <a:spLocks noGrp="1"/>
          </p:cNvSpPr>
          <p:nvPr>
            <p:ph type="title"/>
          </p:nvPr>
        </p:nvSpPr>
        <p:spPr>
          <a:xfrm>
            <a:off x="1285852" y="0"/>
            <a:ext cx="7858148" cy="785813"/>
          </a:xfrm>
        </p:spPr>
        <p:txBody>
          <a:bodyPr/>
          <a:lstStyle/>
          <a:p>
            <a:r>
              <a:rPr lang="fr-FR" sz="2400" b="1" dirty="0" smtClean="0">
                <a:solidFill>
                  <a:srgbClr val="002060"/>
                </a:solidFill>
                <a:latin typeface="Times New Roman" pitchFamily="18" charset="0"/>
                <a:cs typeface="Times New Roman" pitchFamily="18" charset="0"/>
              </a:rPr>
              <a:t>Début de mise en œuvre (première et deuxième phase): </a:t>
            </a:r>
          </a:p>
        </p:txBody>
      </p:sp>
      <p:sp>
        <p:nvSpPr>
          <p:cNvPr id="4" name="Espace réservé de la date 3"/>
          <p:cNvSpPr>
            <a:spLocks noGrp="1"/>
          </p:cNvSpPr>
          <p:nvPr>
            <p:ph type="dt" sz="quarter" idx="10"/>
          </p:nvPr>
        </p:nvSpPr>
        <p:spPr/>
        <p:txBody>
          <a:bodyPr/>
          <a:lstStyle/>
          <a:p>
            <a:pPr>
              <a:defRPr/>
            </a:pPr>
            <a:fld id="{0AD67532-B2F5-4958-802A-508EA25E7287}" type="datetime1">
              <a:rPr lang="fr-FR" smtClean="0">
                <a:solidFill>
                  <a:prstClr val="black">
                    <a:tint val="75000"/>
                  </a:prstClr>
                </a:solidFill>
              </a:rPr>
              <a:pPr>
                <a:defRPr/>
              </a:pPr>
              <a:t>22/05/2014</a:t>
            </a:fld>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pPr>
              <a:defRPr/>
            </a:pPr>
            <a:fld id="{D004CBF6-84E6-4D20-A568-044F333D1F3F}" type="slidenum">
              <a:rPr lang="fr-FR" smtClean="0">
                <a:solidFill>
                  <a:prstClr val="black">
                    <a:tint val="75000"/>
                  </a:prstClr>
                </a:solidFill>
              </a:rPr>
              <a:pPr>
                <a:defRPr/>
              </a:pPr>
              <a:t>23</a:t>
            </a:fld>
            <a:endParaRPr lang="fr-FR">
              <a:solidFill>
                <a:prstClr val="black">
                  <a:tint val="75000"/>
                </a:prstClr>
              </a:solidFill>
            </a:endParaRPr>
          </a:p>
        </p:txBody>
      </p:sp>
      <p:grpSp>
        <p:nvGrpSpPr>
          <p:cNvPr id="8" name="Groupe 7"/>
          <p:cNvGrpSpPr/>
          <p:nvPr/>
        </p:nvGrpSpPr>
        <p:grpSpPr>
          <a:xfrm>
            <a:off x="282411" y="1272609"/>
            <a:ext cx="4071440" cy="851337"/>
            <a:chOff x="0" y="0"/>
            <a:chExt cx="4071440" cy="851337"/>
          </a:xfrm>
        </p:grpSpPr>
        <p:sp>
          <p:nvSpPr>
            <p:cNvPr id="18" name="Rectangle 17"/>
            <p:cNvSpPr/>
            <p:nvPr/>
          </p:nvSpPr>
          <p:spPr>
            <a:xfrm>
              <a:off x="0" y="0"/>
              <a:ext cx="4071440" cy="851337"/>
            </a:xfrm>
            <a:prstGeom prst="rect">
              <a:avLst/>
            </a:prstGeom>
          </p:spPr>
          <p:style>
            <a:lnRef idx="1">
              <a:schemeClr val="accent2"/>
            </a:lnRef>
            <a:fillRef idx="2">
              <a:schemeClr val="accent2"/>
            </a:fillRef>
            <a:effectRef idx="1">
              <a:schemeClr val="accent2"/>
            </a:effectRef>
            <a:fontRef idx="minor">
              <a:schemeClr val="dk1"/>
            </a:fontRef>
          </p:style>
        </p:sp>
        <p:sp>
          <p:nvSpPr>
            <p:cNvPr id="19" name="Rectangle 18"/>
            <p:cNvSpPr/>
            <p:nvPr/>
          </p:nvSpPr>
          <p:spPr>
            <a:xfrm>
              <a:off x="0" y="0"/>
              <a:ext cx="4071440" cy="851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fr-FR" sz="2400" b="1" kern="1200" dirty="0" smtClean="0">
                  <a:solidFill>
                    <a:schemeClr val="tx1"/>
                  </a:solidFill>
                  <a:latin typeface="Times New Roman" pitchFamily="18" charset="0"/>
                  <a:cs typeface="Times New Roman" pitchFamily="18" charset="0"/>
                </a:rPr>
                <a:t>1</a:t>
              </a:r>
              <a:r>
                <a:rPr lang="fr-FR" sz="2400" b="1" kern="1200" baseline="30000" dirty="0" smtClean="0">
                  <a:solidFill>
                    <a:schemeClr val="tx1"/>
                  </a:solidFill>
                  <a:latin typeface="Times New Roman" pitchFamily="18" charset="0"/>
                  <a:cs typeface="Times New Roman" pitchFamily="18" charset="0"/>
                </a:rPr>
                <a:t>ère</a:t>
              </a:r>
              <a:r>
                <a:rPr lang="fr-FR" sz="2400" b="1" kern="1200" dirty="0" smtClean="0">
                  <a:solidFill>
                    <a:schemeClr val="tx1"/>
                  </a:solidFill>
                  <a:latin typeface="Times New Roman" pitchFamily="18" charset="0"/>
                  <a:cs typeface="Times New Roman" pitchFamily="18" charset="0"/>
                </a:rPr>
                <a:t> phase d’octobre  à décembre 2013</a:t>
              </a:r>
              <a:endParaRPr lang="fr-FR" sz="2400" kern="1200" dirty="0">
                <a:solidFill>
                  <a:schemeClr val="tx1"/>
                </a:solidFill>
                <a:latin typeface="Times New Roman" pitchFamily="18" charset="0"/>
                <a:cs typeface="Times New Roman" pitchFamily="18" charset="0"/>
              </a:endParaRPr>
            </a:p>
          </p:txBody>
        </p:sp>
      </p:grpSp>
      <p:grpSp>
        <p:nvGrpSpPr>
          <p:cNvPr id="9" name="Groupe 8"/>
          <p:cNvGrpSpPr/>
          <p:nvPr/>
        </p:nvGrpSpPr>
        <p:grpSpPr>
          <a:xfrm>
            <a:off x="282412" y="2261904"/>
            <a:ext cx="4049210" cy="3838517"/>
            <a:chOff x="1" y="989295"/>
            <a:chExt cx="4049210" cy="3838517"/>
          </a:xfrm>
        </p:grpSpPr>
        <p:sp>
          <p:nvSpPr>
            <p:cNvPr id="16" name="Rectangle 15"/>
            <p:cNvSpPr/>
            <p:nvPr/>
          </p:nvSpPr>
          <p:spPr>
            <a:xfrm>
              <a:off x="1" y="989295"/>
              <a:ext cx="4049210" cy="3838517"/>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2">
              <a:schemeClr val="accent2">
                <a:tint val="40000"/>
                <a:alpha val="90000"/>
                <a:hueOff val="0"/>
                <a:satOff val="0"/>
                <a:lumOff val="0"/>
                <a:alphaOff val="0"/>
              </a:schemeClr>
            </a:effectRef>
            <a:fontRef idx="minor">
              <a:schemeClr val="dk1">
                <a:hueOff val="0"/>
                <a:satOff val="0"/>
                <a:lumOff val="0"/>
                <a:alphaOff val="0"/>
              </a:schemeClr>
            </a:fontRef>
          </p:style>
        </p:sp>
        <p:sp>
          <p:nvSpPr>
            <p:cNvPr id="17" name="Rectangle 16"/>
            <p:cNvSpPr/>
            <p:nvPr/>
          </p:nvSpPr>
          <p:spPr>
            <a:xfrm>
              <a:off x="1" y="989295"/>
              <a:ext cx="4049210" cy="38385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b="1" i="1" u="sng" kern="1200" dirty="0" smtClean="0">
                  <a:latin typeface="Times New Roman" pitchFamily="18" charset="0"/>
                  <a:cs typeface="Times New Roman" pitchFamily="18" charset="0"/>
                </a:rPr>
                <a:t>Au niveau poste</a:t>
              </a:r>
              <a:endParaRPr lang="fr-FR" sz="1800" kern="1200" dirty="0">
                <a:latin typeface="Times New Roman" pitchFamily="18" charset="0"/>
                <a:cs typeface="Times New Roman" pitchFamily="18" charset="0"/>
              </a:endParaRPr>
            </a:p>
            <a:p>
              <a:pPr marL="450850" lvl="2" indent="6350" defTabSz="800100">
                <a:lnSpc>
                  <a:spcPct val="90000"/>
                </a:lnSpc>
                <a:spcAft>
                  <a:spcPct val="15000"/>
                </a:spcAft>
              </a:pPr>
              <a:r>
                <a:rPr lang="fr-FR" kern="1200" dirty="0" smtClean="0">
                  <a:latin typeface="Times New Roman" pitchFamily="18" charset="0"/>
                  <a:cs typeface="Times New Roman" pitchFamily="18" charset="0"/>
                </a:rPr>
                <a:t>Exemption du paiement  du ticket de consultation et du ticket de vaccination</a:t>
              </a:r>
              <a:endParaRPr lang="fr-FR"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fr-FR" sz="1800" b="1" i="1" u="sng" kern="1200" dirty="0" smtClean="0">
                  <a:latin typeface="Times New Roman" pitchFamily="18" charset="0"/>
                  <a:cs typeface="Times New Roman" pitchFamily="18" charset="0"/>
                </a:rPr>
                <a:t>Au niveau centre de santé</a:t>
              </a:r>
              <a:r>
                <a:rPr lang="fr-FR" sz="1800" b="1" u="sng" kern="1200" dirty="0" smtClean="0">
                  <a:latin typeface="Times New Roman" pitchFamily="18" charset="0"/>
                  <a:cs typeface="Times New Roman" pitchFamily="18" charset="0"/>
                </a:rPr>
                <a:t> </a:t>
              </a:r>
              <a:r>
                <a:rPr lang="fr-FR" sz="1800" kern="1200" dirty="0" smtClean="0">
                  <a:latin typeface="Times New Roman" pitchFamily="18" charset="0"/>
                  <a:cs typeface="Times New Roman" pitchFamily="18" charset="0"/>
                </a:rPr>
                <a:t>:</a:t>
              </a:r>
              <a:endParaRPr lang="fr-FR" sz="1800" kern="1200" dirty="0">
                <a:latin typeface="Times New Roman" pitchFamily="18" charset="0"/>
                <a:cs typeface="Times New Roman" pitchFamily="18" charset="0"/>
              </a:endParaRPr>
            </a:p>
            <a:p>
              <a:pPr marL="450850" lvl="2" indent="6350" defTabSz="800100">
                <a:lnSpc>
                  <a:spcPct val="90000"/>
                </a:lnSpc>
                <a:spcAft>
                  <a:spcPct val="15000"/>
                </a:spcAft>
              </a:pPr>
              <a:r>
                <a:rPr lang="fr-FR" kern="1200" dirty="0" smtClean="0">
                  <a:latin typeface="Times New Roman" pitchFamily="18" charset="0"/>
                  <a:cs typeface="Times New Roman" pitchFamily="18" charset="0"/>
                </a:rPr>
                <a:t>Exemption </a:t>
              </a:r>
              <a:r>
                <a:rPr lang="fr-FR" dirty="0">
                  <a:latin typeface="Times New Roman" pitchFamily="18" charset="0"/>
                  <a:cs typeface="Times New Roman" pitchFamily="18" charset="0"/>
                </a:rPr>
                <a:t>du paiement  </a:t>
              </a:r>
              <a:r>
                <a:rPr lang="fr-FR" kern="1200" dirty="0" smtClean="0">
                  <a:latin typeface="Times New Roman" pitchFamily="18" charset="0"/>
                  <a:cs typeface="Times New Roman" pitchFamily="18" charset="0"/>
                </a:rPr>
                <a:t>du ticket de consultation, du ticket de vaccination  et des frais d’hospitalisation (séjour) pour une durée maximale de 7 jours </a:t>
              </a:r>
              <a:endParaRPr lang="fr-FR" kern="1200" dirty="0">
                <a:latin typeface="Times New Roman" pitchFamily="18" charset="0"/>
                <a:cs typeface="Times New Roman" pitchFamily="18" charset="0"/>
              </a:endParaRPr>
            </a:p>
            <a:p>
              <a:pPr marL="171450" lvl="1" indent="-171450" algn="l" defTabSz="800100">
                <a:lnSpc>
                  <a:spcPct val="90000"/>
                </a:lnSpc>
                <a:spcBef>
                  <a:spcPct val="0"/>
                </a:spcBef>
                <a:spcAft>
                  <a:spcPct val="15000"/>
                </a:spcAft>
                <a:buChar char="••"/>
              </a:pPr>
              <a:r>
                <a:rPr lang="fr-FR" sz="1800" b="1" i="1" u="sng" kern="1200" dirty="0" smtClean="0">
                  <a:latin typeface="Times New Roman" pitchFamily="18" charset="0"/>
                  <a:cs typeface="Times New Roman" pitchFamily="18" charset="0"/>
                </a:rPr>
                <a:t>Au niveau hôpital</a:t>
              </a:r>
              <a:r>
                <a:rPr lang="fr-FR" sz="1800" b="1" u="sng" kern="1200" dirty="0" smtClean="0">
                  <a:latin typeface="Times New Roman" pitchFamily="18" charset="0"/>
                  <a:cs typeface="Times New Roman" pitchFamily="18" charset="0"/>
                </a:rPr>
                <a:t> :</a:t>
              </a:r>
              <a:endParaRPr lang="fr-FR" sz="1800" kern="1200" dirty="0">
                <a:latin typeface="Times New Roman" pitchFamily="18" charset="0"/>
                <a:cs typeface="Times New Roman" pitchFamily="18" charset="0"/>
              </a:endParaRPr>
            </a:p>
            <a:p>
              <a:pPr marL="450850" lvl="2" indent="6350" defTabSz="800100">
                <a:lnSpc>
                  <a:spcPct val="90000"/>
                </a:lnSpc>
                <a:spcAft>
                  <a:spcPct val="15000"/>
                </a:spcAft>
              </a:pPr>
              <a:r>
                <a:rPr lang="fr-FR" kern="1200" dirty="0" smtClean="0">
                  <a:latin typeface="Times New Roman" pitchFamily="18" charset="0"/>
                  <a:cs typeface="Times New Roman" pitchFamily="18" charset="0"/>
                </a:rPr>
                <a:t> Exemption </a:t>
              </a:r>
              <a:r>
                <a:rPr lang="fr-FR" dirty="0">
                  <a:latin typeface="Times New Roman" pitchFamily="18" charset="0"/>
                  <a:cs typeface="Times New Roman" pitchFamily="18" charset="0"/>
                </a:rPr>
                <a:t>du paiement </a:t>
              </a:r>
              <a:r>
                <a:rPr lang="fr-FR" kern="1200" dirty="0" smtClean="0">
                  <a:latin typeface="Times New Roman" pitchFamily="18" charset="0"/>
                  <a:cs typeface="Times New Roman" pitchFamily="18" charset="0"/>
                </a:rPr>
                <a:t>du ticket de consultation en urgence et des cas référés. </a:t>
              </a:r>
              <a:endParaRPr lang="fr-FR" kern="1200" dirty="0">
                <a:latin typeface="Times New Roman" pitchFamily="18" charset="0"/>
                <a:cs typeface="Times New Roman" pitchFamily="18" charset="0"/>
              </a:endParaRPr>
            </a:p>
          </p:txBody>
        </p:sp>
      </p:grpSp>
      <p:grpSp>
        <p:nvGrpSpPr>
          <p:cNvPr id="10" name="Groupe 9"/>
          <p:cNvGrpSpPr/>
          <p:nvPr/>
        </p:nvGrpSpPr>
        <p:grpSpPr>
          <a:xfrm>
            <a:off x="4790149" y="1272609"/>
            <a:ext cx="4071440" cy="851337"/>
            <a:chOff x="4507738" y="0"/>
            <a:chExt cx="4071440" cy="851337"/>
          </a:xfrm>
        </p:grpSpPr>
        <p:sp>
          <p:nvSpPr>
            <p:cNvPr id="14" name="Rectangle 13"/>
            <p:cNvSpPr/>
            <p:nvPr/>
          </p:nvSpPr>
          <p:spPr>
            <a:xfrm>
              <a:off x="4507738" y="0"/>
              <a:ext cx="4071440" cy="851337"/>
            </a:xfrm>
            <a:prstGeom prst="rect">
              <a:avLst/>
            </a:prstGeom>
          </p:spPr>
          <p:style>
            <a:lnRef idx="1">
              <a:schemeClr val="accent3">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15" name="Rectangle 14"/>
            <p:cNvSpPr/>
            <p:nvPr/>
          </p:nvSpPr>
          <p:spPr>
            <a:xfrm>
              <a:off x="4507738" y="0"/>
              <a:ext cx="4071440" cy="851337"/>
            </a:xfrm>
            <a:prstGeom prst="rect">
              <a:avLst/>
            </a:prstGeom>
          </p:spPr>
          <p:style>
            <a:lnRef idx="1">
              <a:schemeClr val="accent3"/>
            </a:lnRef>
            <a:fillRef idx="2">
              <a:schemeClr val="accent3"/>
            </a:fillRef>
            <a:effectRef idx="1">
              <a:schemeClr val="accent3"/>
            </a:effectRef>
            <a:fontRef idx="minor">
              <a:schemeClr val="dk1"/>
            </a:fontRef>
          </p:style>
          <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fr-FR" sz="2400" b="1" kern="1200" dirty="0" smtClean="0">
                  <a:latin typeface="Times New Roman" pitchFamily="18" charset="0"/>
                  <a:cs typeface="Times New Roman" pitchFamily="18" charset="0"/>
                </a:rPr>
                <a:t>2</a:t>
              </a:r>
              <a:r>
                <a:rPr lang="fr-FR" sz="2400" b="1" kern="1200" baseline="30000" dirty="0" smtClean="0">
                  <a:latin typeface="Times New Roman" pitchFamily="18" charset="0"/>
                  <a:cs typeface="Times New Roman" pitchFamily="18" charset="0"/>
                </a:rPr>
                <a:t>ème</a:t>
              </a:r>
              <a:r>
                <a:rPr lang="fr-FR" sz="2400" b="1" kern="1200" dirty="0" smtClean="0">
                  <a:latin typeface="Times New Roman" pitchFamily="18" charset="0"/>
                  <a:cs typeface="Times New Roman" pitchFamily="18" charset="0"/>
                </a:rPr>
                <a:t> phase à partir janvier 2014 </a:t>
              </a:r>
              <a:endParaRPr lang="fr-FR" sz="2800" kern="1200" dirty="0">
                <a:latin typeface="Times New Roman" pitchFamily="18" charset="0"/>
                <a:cs typeface="Times New Roman" pitchFamily="18" charset="0"/>
              </a:endParaRPr>
            </a:p>
          </p:txBody>
        </p:sp>
      </p:grpSp>
      <p:grpSp>
        <p:nvGrpSpPr>
          <p:cNvPr id="11" name="Groupe 10"/>
          <p:cNvGrpSpPr/>
          <p:nvPr/>
        </p:nvGrpSpPr>
        <p:grpSpPr>
          <a:xfrm>
            <a:off x="4818913" y="2261924"/>
            <a:ext cx="3993391" cy="4096034"/>
            <a:chOff x="4536502" y="989315"/>
            <a:chExt cx="3993391" cy="4096034"/>
          </a:xfrm>
        </p:grpSpPr>
        <p:sp>
          <p:nvSpPr>
            <p:cNvPr id="12" name="Rectangle 11"/>
            <p:cNvSpPr/>
            <p:nvPr/>
          </p:nvSpPr>
          <p:spPr>
            <a:xfrm>
              <a:off x="4536502" y="989315"/>
              <a:ext cx="3993391" cy="4096034"/>
            </a:xfrm>
            <a:prstGeom prst="rect">
              <a:avLst/>
            </a:prstGeom>
          </p:spPr>
          <p:style>
            <a:lnRef idx="1">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2">
              <a:schemeClr val="accent3">
                <a:tint val="40000"/>
                <a:alpha val="90000"/>
                <a:hueOff val="0"/>
                <a:satOff val="0"/>
                <a:lumOff val="0"/>
                <a:alphaOff val="0"/>
              </a:schemeClr>
            </a:effectRef>
            <a:fontRef idx="minor">
              <a:schemeClr val="dk1">
                <a:hueOff val="0"/>
                <a:satOff val="0"/>
                <a:lumOff val="0"/>
                <a:alphaOff val="0"/>
              </a:schemeClr>
            </a:fontRef>
          </p:style>
        </p:sp>
        <p:sp>
          <p:nvSpPr>
            <p:cNvPr id="13" name="Rectangle 12"/>
            <p:cNvSpPr/>
            <p:nvPr/>
          </p:nvSpPr>
          <p:spPr>
            <a:xfrm>
              <a:off x="4536502" y="989315"/>
              <a:ext cx="3993391" cy="409603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171450" lvl="1" indent="-171450" algn="l" defTabSz="844550">
                <a:lnSpc>
                  <a:spcPct val="90000"/>
                </a:lnSpc>
                <a:spcBef>
                  <a:spcPct val="0"/>
                </a:spcBef>
                <a:spcAft>
                  <a:spcPct val="15000"/>
                </a:spcAft>
                <a:buChar char="••"/>
              </a:pPr>
              <a:endParaRPr lang="fr-FR" sz="1900" kern="1200" dirty="0"/>
            </a:p>
            <a:p>
              <a:pPr marL="228600" lvl="1" indent="-228600" algn="l" defTabSz="889000">
                <a:lnSpc>
                  <a:spcPct val="90000"/>
                </a:lnSpc>
                <a:spcBef>
                  <a:spcPct val="0"/>
                </a:spcBef>
                <a:spcAft>
                  <a:spcPct val="15000"/>
                </a:spcAft>
                <a:buChar char="••"/>
              </a:pPr>
              <a:r>
                <a:rPr lang="fr-FR" sz="2000" b="1" i="1" u="sng" kern="1200" dirty="0" smtClean="0">
                  <a:latin typeface="Times New Roman" pitchFamily="18" charset="0"/>
                  <a:cs typeface="Times New Roman" pitchFamily="18" charset="0"/>
                </a:rPr>
                <a:t>Au niveau poste et centre de santé</a:t>
              </a:r>
              <a:r>
                <a:rPr lang="fr-FR" sz="2000" kern="1200" dirty="0" smtClean="0">
                  <a:latin typeface="Times New Roman" pitchFamily="18" charset="0"/>
                  <a:cs typeface="Times New Roman" pitchFamily="18" charset="0"/>
                </a:rPr>
                <a:t>:</a:t>
              </a:r>
              <a:endParaRPr lang="fr-FR" sz="2000" kern="1200" dirty="0">
                <a:latin typeface="Times New Roman" pitchFamily="18" charset="0"/>
                <a:cs typeface="Times New Roman" pitchFamily="18" charset="0"/>
              </a:endParaRPr>
            </a:p>
            <a:p>
              <a:pPr marL="450850" lvl="2" indent="6350" defTabSz="844550">
                <a:lnSpc>
                  <a:spcPct val="90000"/>
                </a:lnSpc>
                <a:spcAft>
                  <a:spcPct val="15000"/>
                </a:spcAft>
              </a:pPr>
              <a:r>
                <a:rPr lang="fr-FR" sz="1900" kern="1200" dirty="0" smtClean="0">
                  <a:latin typeface="Times New Roman" pitchFamily="18" charset="0"/>
                  <a:cs typeface="Times New Roman" pitchFamily="18" charset="0"/>
                </a:rPr>
                <a:t>Prise en charge thérapeutique de toutes les affections (y compris les médicaments ). </a:t>
              </a:r>
              <a:endParaRPr lang="fr-FR" sz="1900" kern="1200" dirty="0">
                <a:latin typeface="Times New Roman" pitchFamily="18" charset="0"/>
                <a:cs typeface="Times New Roman" pitchFamily="18" charset="0"/>
              </a:endParaRPr>
            </a:p>
            <a:p>
              <a:pPr marL="171450" lvl="1" indent="-171450" algn="l" defTabSz="844550">
                <a:lnSpc>
                  <a:spcPct val="90000"/>
                </a:lnSpc>
                <a:spcBef>
                  <a:spcPct val="0"/>
                </a:spcBef>
                <a:spcAft>
                  <a:spcPct val="15000"/>
                </a:spcAft>
                <a:buChar char="••"/>
              </a:pPr>
              <a:endParaRPr lang="fr-FR" sz="1900" kern="1200" dirty="0">
                <a:latin typeface="Times New Roman" pitchFamily="18" charset="0"/>
                <a:cs typeface="Times New Roman" pitchFamily="18" charset="0"/>
              </a:endParaRPr>
            </a:p>
            <a:p>
              <a:pPr marL="228600" lvl="1" indent="-228600" algn="l" defTabSz="889000">
                <a:lnSpc>
                  <a:spcPct val="90000"/>
                </a:lnSpc>
                <a:spcBef>
                  <a:spcPct val="0"/>
                </a:spcBef>
                <a:spcAft>
                  <a:spcPct val="15000"/>
                </a:spcAft>
                <a:buChar char="••"/>
              </a:pPr>
              <a:r>
                <a:rPr lang="fr-FR" sz="2000" b="1" i="1" u="sng" kern="1200" dirty="0" smtClean="0">
                  <a:latin typeface="Times New Roman" pitchFamily="18" charset="0"/>
                  <a:cs typeface="Times New Roman" pitchFamily="18" charset="0"/>
                </a:rPr>
                <a:t>Au niveau hôpital</a:t>
              </a:r>
              <a:r>
                <a:rPr lang="fr-FR" sz="2000" b="1" kern="1200" dirty="0" smtClean="0">
                  <a:latin typeface="Times New Roman" pitchFamily="18" charset="0"/>
                  <a:cs typeface="Times New Roman" pitchFamily="18" charset="0"/>
                </a:rPr>
                <a:t> :</a:t>
              </a:r>
              <a:endParaRPr lang="fr-FR" sz="2000" kern="1200" dirty="0">
                <a:latin typeface="Times New Roman" pitchFamily="18" charset="0"/>
                <a:cs typeface="Times New Roman" pitchFamily="18" charset="0"/>
              </a:endParaRPr>
            </a:p>
            <a:p>
              <a:pPr marL="450850" lvl="2" indent="6350" defTabSz="844550">
                <a:lnSpc>
                  <a:spcPct val="90000"/>
                </a:lnSpc>
                <a:spcAft>
                  <a:spcPct val="15000"/>
                </a:spcAft>
              </a:pPr>
              <a:r>
                <a:rPr lang="fr-FR" sz="1900" kern="1200" dirty="0" smtClean="0">
                  <a:latin typeface="Times New Roman" pitchFamily="18" charset="0"/>
                  <a:cs typeface="Times New Roman" pitchFamily="18" charset="0"/>
                </a:rPr>
                <a:t>Exemption </a:t>
              </a:r>
              <a:r>
                <a:rPr lang="fr-FR" sz="2000" dirty="0">
                  <a:latin typeface="Times New Roman" pitchFamily="18" charset="0"/>
                  <a:cs typeface="Times New Roman" pitchFamily="18" charset="0"/>
                </a:rPr>
                <a:t>du paiement</a:t>
              </a:r>
              <a:r>
                <a:rPr lang="fr-FR" sz="1900" kern="1200" dirty="0" smtClean="0">
                  <a:latin typeface="Times New Roman" pitchFamily="18" charset="0"/>
                  <a:cs typeface="Times New Roman" pitchFamily="18" charset="0"/>
                </a:rPr>
                <a:t> du ticket de consultation en urgences et des cas référés</a:t>
              </a:r>
              <a:r>
                <a:rPr lang="fr-FR" sz="1900" kern="1200" dirty="0" smtClean="0"/>
                <a:t>. </a:t>
              </a:r>
              <a:endParaRPr lang="fr-FR" sz="2000" kern="1200" dirty="0"/>
            </a:p>
          </p:txBody>
        </p:sp>
      </p:grpSp>
    </p:spTree>
    <p:extLst>
      <p:ext uri="{BB962C8B-B14F-4D97-AF65-F5344CB8AC3E}">
        <p14:creationId xmlns:p14="http://schemas.microsoft.com/office/powerpoint/2010/main" val="36121493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2" name="Titre 1"/>
          <p:cNvSpPr>
            <a:spLocks noGrp="1"/>
          </p:cNvSpPr>
          <p:nvPr>
            <p:ph type="title"/>
          </p:nvPr>
        </p:nvSpPr>
        <p:spPr>
          <a:xfrm>
            <a:off x="1285852" y="0"/>
            <a:ext cx="7858148" cy="647700"/>
          </a:xfrm>
        </p:spPr>
        <p:txBody>
          <a:bodyPr>
            <a:noAutofit/>
          </a:bodyPr>
          <a:lstStyle/>
          <a:p>
            <a:pPr eaLnBrk="1" hangingPunct="1"/>
            <a:r>
              <a:rPr lang="fr-FR" altLang="fr-FR" sz="2400" b="1" dirty="0" smtClean="0">
                <a:solidFill>
                  <a:srgbClr val="002060"/>
                </a:solidFill>
                <a:latin typeface="Times New Roman" pitchFamily="18" charset="0"/>
                <a:cs typeface="Times New Roman" pitchFamily="18" charset="0"/>
              </a:rPr>
              <a:t>QUELQUES RESULTATS ENREGISTRES </a:t>
            </a:r>
          </a:p>
        </p:txBody>
      </p:sp>
      <p:sp>
        <p:nvSpPr>
          <p:cNvPr id="29699"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9535A1D-66DC-439E-A336-D52B6058DFB6}" type="datetime1">
              <a:rPr lang="fr-FR" altLang="fr-FR" sz="1200" smtClean="0"/>
              <a:pPr eaLnBrk="1" hangingPunct="1"/>
              <a:t>22/05/2014</a:t>
            </a:fld>
            <a:endParaRPr lang="fr-FR" altLang="fr-FR" sz="1200" smtClean="0"/>
          </a:p>
        </p:txBody>
      </p:sp>
      <p:sp>
        <p:nvSpPr>
          <p:cNvPr id="29700"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z="1200" smtClean="0"/>
              <a:t>CACMU</a:t>
            </a:r>
          </a:p>
        </p:txBody>
      </p:sp>
      <p:sp>
        <p:nvSpPr>
          <p:cNvPr id="2970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306C696-8974-4989-8A07-B01AA2EAE01F}" type="slidenum">
              <a:rPr lang="fr-FR" altLang="fr-FR" sz="1200" smtClean="0"/>
              <a:pPr eaLnBrk="1" hangingPunct="1"/>
              <a:t>24</a:t>
            </a:fld>
            <a:endParaRPr lang="fr-FR" altLang="fr-FR" sz="1200" smtClean="0"/>
          </a:p>
        </p:txBody>
      </p:sp>
      <p:graphicFrame>
        <p:nvGraphicFramePr>
          <p:cNvPr id="3" name="Tableau 2"/>
          <p:cNvGraphicFramePr>
            <a:graphicFrameLocks noGrp="1"/>
          </p:cNvGraphicFramePr>
          <p:nvPr>
            <p:extLst>
              <p:ext uri="{D42A27DB-BD31-4B8C-83A1-F6EECF244321}">
                <p14:modId xmlns:p14="http://schemas.microsoft.com/office/powerpoint/2010/main" val="3921665867"/>
              </p:ext>
            </p:extLst>
          </p:nvPr>
        </p:nvGraphicFramePr>
        <p:xfrm>
          <a:off x="152401" y="728935"/>
          <a:ext cx="8884096" cy="6046259"/>
        </p:xfrm>
        <a:graphic>
          <a:graphicData uri="http://schemas.openxmlformats.org/drawingml/2006/table">
            <a:tbl>
              <a:tblPr firstRow="1" firstCol="1" bandRow="1">
                <a:tableStyleId>{5C22544A-7EE6-4342-B048-85BDC9FD1C3A}</a:tableStyleId>
              </a:tblPr>
              <a:tblGrid>
                <a:gridCol w="1702912"/>
                <a:gridCol w="1779628"/>
                <a:gridCol w="1703991"/>
                <a:gridCol w="2006539"/>
                <a:gridCol w="1691026"/>
              </a:tblGrid>
              <a:tr h="611833">
                <a:tc>
                  <a:txBody>
                    <a:bodyPr/>
                    <a:lstStyle/>
                    <a:p>
                      <a:pPr algn="ctr">
                        <a:lnSpc>
                          <a:spcPct val="115000"/>
                        </a:lnSpc>
                        <a:spcAft>
                          <a:spcPts val="0"/>
                        </a:spcAft>
                      </a:pPr>
                      <a:endParaRPr lang="fr-FR" sz="1600" dirty="0" smtClean="0">
                        <a:effectLst/>
                        <a:latin typeface="Times New Roman" pitchFamily="18" charset="0"/>
                        <a:cs typeface="Times New Roman" pitchFamily="18" charset="0"/>
                      </a:endParaRPr>
                    </a:p>
                    <a:p>
                      <a:pPr algn="ctr">
                        <a:lnSpc>
                          <a:spcPct val="115000"/>
                        </a:lnSpc>
                        <a:spcAft>
                          <a:spcPts val="0"/>
                        </a:spcAft>
                      </a:pPr>
                      <a:r>
                        <a:rPr lang="fr-FR" sz="1600" dirty="0" smtClean="0">
                          <a:effectLst/>
                          <a:latin typeface="Times New Roman" pitchFamily="18" charset="0"/>
                          <a:cs typeface="Times New Roman" pitchFamily="18" charset="0"/>
                        </a:rPr>
                        <a:t>Régions</a:t>
                      </a:r>
                      <a:endParaRPr lang="fr-FR" sz="16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endParaRPr lang="fr-FR" sz="1600" dirty="0" smtClean="0">
                        <a:effectLst/>
                        <a:latin typeface="Times New Roman" pitchFamily="18" charset="0"/>
                        <a:cs typeface="Times New Roman" pitchFamily="18" charset="0"/>
                      </a:endParaRPr>
                    </a:p>
                    <a:p>
                      <a:pPr algn="ctr">
                        <a:lnSpc>
                          <a:spcPct val="115000"/>
                        </a:lnSpc>
                        <a:spcAft>
                          <a:spcPts val="0"/>
                        </a:spcAft>
                      </a:pPr>
                      <a:r>
                        <a:rPr lang="fr-FR" sz="1600" dirty="0" smtClean="0">
                          <a:effectLst/>
                          <a:latin typeface="Times New Roman" pitchFamily="18" charset="0"/>
                          <a:cs typeface="Times New Roman" pitchFamily="18" charset="0"/>
                        </a:rPr>
                        <a:t>Consultations</a:t>
                      </a:r>
                      <a:endParaRPr lang="fr-FR" sz="16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endParaRPr lang="fr-FR" sz="1600" dirty="0" smtClean="0">
                        <a:effectLst/>
                        <a:latin typeface="Times New Roman" pitchFamily="18" charset="0"/>
                        <a:cs typeface="Times New Roman" pitchFamily="18" charset="0"/>
                      </a:endParaRPr>
                    </a:p>
                    <a:p>
                      <a:pPr algn="ctr">
                        <a:lnSpc>
                          <a:spcPct val="115000"/>
                        </a:lnSpc>
                        <a:spcAft>
                          <a:spcPts val="0"/>
                        </a:spcAft>
                      </a:pPr>
                      <a:r>
                        <a:rPr lang="fr-FR" sz="1600" dirty="0" smtClean="0">
                          <a:effectLst/>
                          <a:latin typeface="Times New Roman" pitchFamily="18" charset="0"/>
                          <a:cs typeface="Times New Roman" pitchFamily="18" charset="0"/>
                        </a:rPr>
                        <a:t>Vaccinations</a:t>
                      </a:r>
                      <a:endParaRPr lang="fr-FR" sz="16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endParaRPr lang="fr-FR" sz="1600" dirty="0" smtClean="0">
                        <a:effectLst/>
                        <a:latin typeface="Times New Roman" pitchFamily="18" charset="0"/>
                        <a:cs typeface="Times New Roman" pitchFamily="18" charset="0"/>
                      </a:endParaRPr>
                    </a:p>
                    <a:p>
                      <a:pPr algn="ctr">
                        <a:lnSpc>
                          <a:spcPct val="115000"/>
                        </a:lnSpc>
                        <a:spcAft>
                          <a:spcPts val="0"/>
                        </a:spcAft>
                      </a:pPr>
                      <a:r>
                        <a:rPr lang="fr-FR" sz="1600" dirty="0" smtClean="0">
                          <a:effectLst/>
                          <a:latin typeface="Times New Roman" pitchFamily="18" charset="0"/>
                          <a:cs typeface="Times New Roman" pitchFamily="18" charset="0"/>
                        </a:rPr>
                        <a:t>Hospitalisations</a:t>
                      </a:r>
                      <a:endParaRPr lang="fr-FR" sz="16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600" dirty="0">
                          <a:effectLst/>
                          <a:latin typeface="Times New Roman" pitchFamily="18" charset="0"/>
                          <a:cs typeface="Times New Roman" pitchFamily="18" charset="0"/>
                        </a:rPr>
                        <a:t>Consulat- urgences/cas référés</a:t>
                      </a:r>
                      <a:endParaRPr lang="fr-FR" sz="1600" dirty="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dirty="0">
                          <a:effectLst/>
                          <a:latin typeface="Times New Roman" pitchFamily="18" charset="0"/>
                          <a:cs typeface="Times New Roman" pitchFamily="18" charset="0"/>
                        </a:rPr>
                        <a:t>Dakar</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56602</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60515</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1445</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201</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Thiès</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59 777</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19260</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897</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691</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Kaffrine</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10137</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4075</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0</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0</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Louga</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13211</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9259</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233</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0</a:t>
                      </a:r>
                      <a:endParaRPr lang="fr-FR" sz="2000">
                        <a:effectLst/>
                        <a:latin typeface="Times New Roman" pitchFamily="18" charset="0"/>
                        <a:ea typeface="Calibri"/>
                        <a:cs typeface="Times New Roman" pitchFamily="18" charset="0"/>
                      </a:endParaRPr>
                    </a:p>
                  </a:txBody>
                  <a:tcPr marL="68580" marR="68580" marT="0" marB="0"/>
                </a:tc>
              </a:tr>
              <a:tr h="670730">
                <a:tc>
                  <a:txBody>
                    <a:bodyPr/>
                    <a:lstStyle/>
                    <a:p>
                      <a:pPr>
                        <a:lnSpc>
                          <a:spcPct val="115000"/>
                        </a:lnSpc>
                        <a:spcAft>
                          <a:spcPts val="0"/>
                        </a:spcAft>
                      </a:pPr>
                      <a:r>
                        <a:rPr lang="fr-FR" sz="2000" dirty="0">
                          <a:effectLst/>
                          <a:latin typeface="Times New Roman" pitchFamily="18" charset="0"/>
                          <a:cs typeface="Times New Roman" pitchFamily="18" charset="0"/>
                        </a:rPr>
                        <a:t>Tambacounda</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6 765</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3226</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110</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dirty="0">
                          <a:effectLst/>
                          <a:latin typeface="Times New Roman" pitchFamily="18" charset="0"/>
                          <a:cs typeface="Times New Roman" pitchFamily="18" charset="0"/>
                        </a:rPr>
                        <a:t>Matam</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10752</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150</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20</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Kolda</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Sédhiou</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Ziguinchor</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Saint Louis</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Kédougou</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Kaolack</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24657</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21587</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169</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a:t>
                      </a:r>
                      <a:endParaRPr lang="fr-FR" sz="200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Fatick</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r>
              <a:tr h="325247">
                <a:tc>
                  <a:txBody>
                    <a:bodyPr/>
                    <a:lstStyle/>
                    <a:p>
                      <a:pPr>
                        <a:lnSpc>
                          <a:spcPct val="115000"/>
                        </a:lnSpc>
                        <a:spcAft>
                          <a:spcPts val="0"/>
                        </a:spcAft>
                      </a:pPr>
                      <a:r>
                        <a:rPr lang="fr-FR" sz="2000">
                          <a:effectLst/>
                          <a:latin typeface="Times New Roman" pitchFamily="18" charset="0"/>
                          <a:cs typeface="Times New Roman" pitchFamily="18" charset="0"/>
                        </a:rPr>
                        <a:t>Diourbel</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a:effectLst/>
                          <a:latin typeface="Times New Roman" pitchFamily="18" charset="0"/>
                          <a:cs typeface="Times New Roman" pitchFamily="18" charset="0"/>
                        </a:rPr>
                        <a:t> </a:t>
                      </a:r>
                      <a:endParaRPr lang="fr-FR" sz="20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2000" dirty="0">
                          <a:effectLst/>
                          <a:latin typeface="Times New Roman" pitchFamily="18" charset="0"/>
                          <a:cs typeface="Times New Roman" pitchFamily="18" charset="0"/>
                        </a:rPr>
                        <a:t> </a:t>
                      </a:r>
                      <a:endParaRPr lang="fr-FR" sz="2000" dirty="0">
                        <a:effectLst/>
                        <a:latin typeface="Times New Roman" pitchFamily="18" charset="0"/>
                        <a:ea typeface="Calibri"/>
                        <a:cs typeface="Times New Roman" pitchFamily="18" charset="0"/>
                      </a:endParaRPr>
                    </a:p>
                  </a:txBody>
                  <a:tcPr marL="68580" marR="68580" marT="0" marB="0"/>
                </a:tc>
              </a:tr>
            </a:tbl>
          </a:graphicData>
        </a:graphic>
      </p:graphicFrame>
    </p:spTree>
    <p:extLst>
      <p:ext uri="{BB962C8B-B14F-4D97-AF65-F5344CB8AC3E}">
        <p14:creationId xmlns:p14="http://schemas.microsoft.com/office/powerpoint/2010/main" val="26421847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2" name="Titre 1"/>
          <p:cNvSpPr>
            <a:spLocks noGrp="1"/>
          </p:cNvSpPr>
          <p:nvPr>
            <p:ph type="title"/>
          </p:nvPr>
        </p:nvSpPr>
        <p:spPr>
          <a:xfrm>
            <a:off x="1285852" y="0"/>
            <a:ext cx="7858148" cy="647700"/>
          </a:xfrm>
        </p:spPr>
        <p:txBody>
          <a:bodyPr>
            <a:normAutofit fontScale="90000"/>
          </a:bodyPr>
          <a:lstStyle/>
          <a:p>
            <a:pPr eaLnBrk="1" hangingPunct="1"/>
            <a:r>
              <a:rPr lang="fr-FR" altLang="fr-FR" sz="2800" b="1" dirty="0" smtClean="0">
                <a:solidFill>
                  <a:srgbClr val="002060"/>
                </a:solidFill>
                <a:latin typeface="Times New Roman" pitchFamily="18" charset="0"/>
                <a:cs typeface="Times New Roman" pitchFamily="18" charset="0"/>
              </a:rPr>
              <a:t>AUTRES INITIATIVES DE GRATUITÉ EXISTANTES</a:t>
            </a:r>
          </a:p>
        </p:txBody>
      </p:sp>
      <p:sp>
        <p:nvSpPr>
          <p:cNvPr id="29699"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9535A1D-66DC-439E-A336-D52B6058DFB6}" type="datetime1">
              <a:rPr lang="fr-FR" altLang="fr-FR" sz="1200" smtClean="0"/>
              <a:pPr eaLnBrk="1" hangingPunct="1"/>
              <a:t>22/05/2014</a:t>
            </a:fld>
            <a:endParaRPr lang="fr-FR" altLang="fr-FR" sz="1200" smtClean="0"/>
          </a:p>
        </p:txBody>
      </p:sp>
      <p:sp>
        <p:nvSpPr>
          <p:cNvPr id="29700"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z="1200" smtClean="0"/>
              <a:t>CACMU</a:t>
            </a:r>
          </a:p>
        </p:txBody>
      </p:sp>
      <p:sp>
        <p:nvSpPr>
          <p:cNvPr id="2970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306C696-8974-4989-8A07-B01AA2EAE01F}" type="slidenum">
              <a:rPr lang="fr-FR" altLang="fr-FR" sz="1200" smtClean="0"/>
              <a:pPr eaLnBrk="1" hangingPunct="1"/>
              <a:t>25</a:t>
            </a:fld>
            <a:endParaRPr lang="fr-FR" altLang="fr-FR" sz="1200" smtClean="0"/>
          </a:p>
        </p:txBody>
      </p:sp>
      <p:graphicFrame>
        <p:nvGraphicFramePr>
          <p:cNvPr id="3" name="Tableau 2"/>
          <p:cNvGraphicFramePr>
            <a:graphicFrameLocks noGrp="1"/>
          </p:cNvGraphicFramePr>
          <p:nvPr>
            <p:extLst>
              <p:ext uri="{D42A27DB-BD31-4B8C-83A1-F6EECF244321}">
                <p14:modId xmlns:p14="http://schemas.microsoft.com/office/powerpoint/2010/main" val="2832965120"/>
              </p:ext>
            </p:extLst>
          </p:nvPr>
        </p:nvGraphicFramePr>
        <p:xfrm>
          <a:off x="571006" y="908721"/>
          <a:ext cx="8465491" cy="5765625"/>
        </p:xfrm>
        <a:graphic>
          <a:graphicData uri="http://schemas.openxmlformats.org/drawingml/2006/table">
            <a:tbl>
              <a:tblPr firstRow="1" firstCol="1" lastRow="1" lastCol="1" bandRow="1" bandCol="1">
                <a:tableStyleId>{5C22544A-7EE6-4342-B048-85BDC9FD1C3A}</a:tableStyleId>
              </a:tblPr>
              <a:tblGrid>
                <a:gridCol w="2177816"/>
                <a:gridCol w="2177816"/>
                <a:gridCol w="2176962"/>
                <a:gridCol w="1932897"/>
              </a:tblGrid>
              <a:tr h="315468">
                <a:tc>
                  <a:txBody>
                    <a:bodyPr/>
                    <a:lstStyle/>
                    <a:p>
                      <a:pPr algn="ctr">
                        <a:lnSpc>
                          <a:spcPct val="115000"/>
                        </a:lnSpc>
                        <a:spcAft>
                          <a:spcPts val="0"/>
                        </a:spcAft>
                      </a:pPr>
                      <a:r>
                        <a:rPr lang="fr-FR" sz="1800" dirty="0">
                          <a:effectLst/>
                          <a:latin typeface="Times New Roman" pitchFamily="18" charset="0"/>
                          <a:cs typeface="Times New Roman" pitchFamily="18" charset="0"/>
                        </a:rPr>
                        <a:t>Régions</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dirty="0" smtClean="0">
                          <a:effectLst/>
                          <a:latin typeface="Times New Roman" pitchFamily="18" charset="0"/>
                          <a:cs typeface="Times New Roman" pitchFamily="18" charset="0"/>
                        </a:rPr>
                        <a:t>Montants virés</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dirty="0">
                          <a:effectLst/>
                          <a:latin typeface="Times New Roman" pitchFamily="18" charset="0"/>
                          <a:cs typeface="Times New Roman" pitchFamily="18" charset="0"/>
                        </a:rPr>
                        <a:t>Montant </a:t>
                      </a:r>
                      <a:r>
                        <a:rPr lang="fr-FR" sz="1800" dirty="0" smtClean="0">
                          <a:effectLst/>
                          <a:latin typeface="Times New Roman" pitchFamily="18" charset="0"/>
                          <a:cs typeface="Times New Roman" pitchFamily="18" charset="0"/>
                        </a:rPr>
                        <a:t>consommés</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dirty="0" smtClean="0">
                          <a:effectLst/>
                          <a:latin typeface="Times New Roman" pitchFamily="18" charset="0"/>
                          <a:cs typeface="Times New Roman" pitchFamily="18" charset="0"/>
                        </a:rPr>
                        <a:t>Disponibles</a:t>
                      </a:r>
                      <a:endParaRPr lang="fr-FR" sz="1800" dirty="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dirty="0">
                          <a:effectLst/>
                          <a:latin typeface="Times New Roman" pitchFamily="18" charset="0"/>
                          <a:cs typeface="Times New Roman" pitchFamily="18" charset="0"/>
                        </a:rPr>
                        <a:t>DAKAR</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1800" dirty="0">
                          <a:effectLst/>
                          <a:latin typeface="Times New Roman" pitchFamily="18" charset="0"/>
                          <a:cs typeface="Times New Roman" pitchFamily="18" charset="0"/>
                        </a:rPr>
                        <a:t>60 000 000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1800">
                          <a:effectLst/>
                          <a:latin typeface="Times New Roman" pitchFamily="18" charset="0"/>
                          <a:cs typeface="Times New Roman" pitchFamily="18" charset="0"/>
                        </a:rPr>
                        <a:t>30 722 400   	</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en-US" sz="1800">
                          <a:effectLst/>
                          <a:latin typeface="Times New Roman" pitchFamily="18" charset="0"/>
                          <a:cs typeface="Times New Roman" pitchFamily="18" charset="0"/>
                        </a:rPr>
                        <a:t>29 277 600</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en-US" sz="1800" dirty="0">
                          <a:effectLst/>
                          <a:latin typeface="Times New Roman" pitchFamily="18" charset="0"/>
                          <a:cs typeface="Times New Roman" pitchFamily="18" charset="0"/>
                        </a:rPr>
                        <a:t>DIOURBEL</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1800">
                          <a:effectLst/>
                          <a:latin typeface="Times New Roman" pitchFamily="18" charset="0"/>
                          <a:cs typeface="Times New Roman" pitchFamily="18" charset="0"/>
                        </a:rPr>
                        <a:t>30 000 000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1800">
                          <a:effectLst/>
                          <a:latin typeface="Times New Roman" pitchFamily="18" charset="0"/>
                          <a:cs typeface="Times New Roman" pitchFamily="18" charset="0"/>
                        </a:rPr>
                        <a:t>-</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en-US" sz="1800">
                          <a:effectLst/>
                          <a:latin typeface="Times New Roman" pitchFamily="18" charset="0"/>
                          <a:cs typeface="Times New Roman" pitchFamily="18" charset="0"/>
                        </a:rPr>
                        <a:t>-</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en-US" sz="1800">
                          <a:effectLst/>
                          <a:latin typeface="Times New Roman" pitchFamily="18" charset="0"/>
                          <a:cs typeface="Times New Roman" pitchFamily="18" charset="0"/>
                        </a:rPr>
                        <a:t>FATICK</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1800" dirty="0">
                          <a:effectLst/>
                          <a:latin typeface="Times New Roman" pitchFamily="18" charset="0"/>
                          <a:cs typeface="Times New Roman" pitchFamily="18" charset="0"/>
                        </a:rPr>
                        <a:t>15 000 000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en-US" sz="1800">
                          <a:effectLst/>
                          <a:latin typeface="Times New Roman" pitchFamily="18" charset="0"/>
                          <a:cs typeface="Times New Roman" pitchFamily="18" charset="0"/>
                        </a:rPr>
                        <a:t>-</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en-US" sz="1800">
                          <a:effectLst/>
                          <a:latin typeface="Times New Roman" pitchFamily="18" charset="0"/>
                          <a:cs typeface="Times New Roman" pitchFamily="18" charset="0"/>
                        </a:rPr>
                        <a:t> </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en-US" sz="1800">
                          <a:effectLst/>
                          <a:latin typeface="Times New Roman" pitchFamily="18" charset="0"/>
                          <a:cs typeface="Times New Roman" pitchFamily="18" charset="0"/>
                        </a:rPr>
                        <a:t>KAFFRI</a:t>
                      </a:r>
                      <a:r>
                        <a:rPr lang="fr-FR" sz="1800">
                          <a:effectLst/>
                          <a:latin typeface="Times New Roman" pitchFamily="18" charset="0"/>
                          <a:cs typeface="Times New Roman" pitchFamily="18" charset="0"/>
                        </a:rPr>
                        <a:t>NE</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10 000 000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5 098 400 </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4 901 600</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KAOLACK</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16 000 000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10561350</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5 438 650</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KEDOUGOU</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5 000 0000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 </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LOUGA</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20 000 000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6 070 500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13 929 500</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KOLDA</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15 000 000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dirty="0">
                          <a:effectLst/>
                          <a:latin typeface="Times New Roman" pitchFamily="18" charset="0"/>
                          <a:cs typeface="Times New Roman" pitchFamily="18" charset="0"/>
                        </a:rPr>
                        <a:t> </a:t>
                      </a:r>
                      <a:endParaRPr lang="fr-FR" sz="1800" dirty="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MATAM</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13 000 000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 </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 </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SAINT LOUIS</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20 000 000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 </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SEDHIOU</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10 000 000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 </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TAMBACOUNDA</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12 000 000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3570400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8 429 600</a:t>
                      </a:r>
                      <a:endParaRPr lang="fr-FR" sz="1800">
                        <a:effectLst/>
                        <a:latin typeface="Times New Roman" pitchFamily="18" charset="0"/>
                        <a:ea typeface="Calibri"/>
                        <a:cs typeface="Times New Roman" pitchFamily="18" charset="0"/>
                      </a:endParaRPr>
                    </a:p>
                  </a:txBody>
                  <a:tcPr marL="68580" marR="68580" marT="0" marB="0"/>
                </a:tc>
              </a:tr>
              <a:tr h="315468">
                <a:tc>
                  <a:txBody>
                    <a:bodyPr/>
                    <a:lstStyle/>
                    <a:p>
                      <a:pPr>
                        <a:lnSpc>
                          <a:spcPct val="115000"/>
                        </a:lnSpc>
                        <a:spcAft>
                          <a:spcPts val="0"/>
                        </a:spcAft>
                      </a:pPr>
                      <a:r>
                        <a:rPr lang="fr-FR" sz="1800">
                          <a:effectLst/>
                          <a:latin typeface="Times New Roman" pitchFamily="18" charset="0"/>
                          <a:cs typeface="Times New Roman" pitchFamily="18" charset="0"/>
                        </a:rPr>
                        <a:t>THIES</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40 000 000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26166789</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a:effectLst/>
                          <a:latin typeface="Times New Roman" pitchFamily="18" charset="0"/>
                          <a:cs typeface="Times New Roman" pitchFamily="18" charset="0"/>
                        </a:rPr>
                        <a:t>13 833 211</a:t>
                      </a:r>
                      <a:endParaRPr lang="fr-FR" sz="1800">
                        <a:effectLst/>
                        <a:latin typeface="Times New Roman" pitchFamily="18" charset="0"/>
                        <a:ea typeface="Calibri"/>
                        <a:cs typeface="Times New Roman" pitchFamily="18" charset="0"/>
                      </a:endParaRPr>
                    </a:p>
                  </a:txBody>
                  <a:tcPr marL="68580" marR="68580" marT="0" marB="0"/>
                </a:tc>
              </a:tr>
              <a:tr h="603377">
                <a:tc>
                  <a:txBody>
                    <a:bodyPr/>
                    <a:lstStyle/>
                    <a:p>
                      <a:pPr>
                        <a:lnSpc>
                          <a:spcPct val="115000"/>
                        </a:lnSpc>
                        <a:spcAft>
                          <a:spcPts val="0"/>
                        </a:spcAft>
                      </a:pPr>
                      <a:r>
                        <a:rPr lang="fr-FR" sz="1800">
                          <a:effectLst/>
                          <a:latin typeface="Times New Roman" pitchFamily="18" charset="0"/>
                          <a:cs typeface="Times New Roman" pitchFamily="18" charset="0"/>
                        </a:rPr>
                        <a:t>ZIGUINCHOR</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17 000 000</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a:effectLst/>
                          <a:latin typeface="Times New Roman" pitchFamily="18" charset="0"/>
                          <a:cs typeface="Times New Roman" pitchFamily="18" charset="0"/>
                        </a:rPr>
                        <a:t>-</a:t>
                      </a:r>
                      <a:endParaRPr lang="fr-FR" sz="1800">
                        <a:effectLst/>
                        <a:latin typeface="Times New Roman" pitchFamily="18" charset="0"/>
                        <a:ea typeface="Calibri"/>
                        <a:cs typeface="Times New Roman" pitchFamily="18" charset="0"/>
                      </a:endParaRPr>
                    </a:p>
                  </a:txBody>
                  <a:tcPr marL="68580" marR="68580" marT="0" marB="0"/>
                </a:tc>
                <a:tc>
                  <a:txBody>
                    <a:bodyPr/>
                    <a:lstStyle/>
                    <a:p>
                      <a:pPr algn="r">
                        <a:lnSpc>
                          <a:spcPct val="115000"/>
                        </a:lnSpc>
                        <a:spcAft>
                          <a:spcPts val="0"/>
                        </a:spcAft>
                      </a:pPr>
                      <a:r>
                        <a:rPr lang="fr-FR" sz="1800" dirty="0">
                          <a:effectLst/>
                          <a:latin typeface="Times New Roman" pitchFamily="18" charset="0"/>
                          <a:cs typeface="Times New Roman" pitchFamily="18" charset="0"/>
                        </a:rPr>
                        <a:t> </a:t>
                      </a:r>
                      <a:endParaRPr lang="fr-FR" sz="1800" dirty="0">
                        <a:effectLst/>
                        <a:latin typeface="Times New Roman" pitchFamily="18" charset="0"/>
                        <a:ea typeface="Calibri"/>
                        <a:cs typeface="Times New Roman" pitchFamily="18" charset="0"/>
                      </a:endParaRPr>
                    </a:p>
                  </a:txBody>
                  <a:tcPr marL="68580" marR="68580" marT="0" marB="0"/>
                </a:tc>
              </a:tr>
              <a:tr h="745696">
                <a:tc>
                  <a:txBody>
                    <a:bodyPr/>
                    <a:lstStyle/>
                    <a:p>
                      <a:pPr>
                        <a:lnSpc>
                          <a:spcPct val="115000"/>
                        </a:lnSpc>
                        <a:spcAft>
                          <a:spcPts val="0"/>
                        </a:spcAft>
                      </a:pPr>
                      <a:r>
                        <a:rPr lang="fr-FR" sz="1800">
                          <a:effectLst/>
                          <a:latin typeface="Times New Roman" pitchFamily="18" charset="0"/>
                          <a:cs typeface="Times New Roman" pitchFamily="18" charset="0"/>
                        </a:rPr>
                        <a:t> </a:t>
                      </a:r>
                    </a:p>
                    <a:p>
                      <a:pPr>
                        <a:lnSpc>
                          <a:spcPct val="115000"/>
                        </a:lnSpc>
                        <a:spcAft>
                          <a:spcPts val="0"/>
                        </a:spcAft>
                      </a:pPr>
                      <a:r>
                        <a:rPr lang="fr-FR" sz="1800">
                          <a:effectLst/>
                          <a:latin typeface="Times New Roman" pitchFamily="18" charset="0"/>
                          <a:cs typeface="Times New Roman" pitchFamily="18" charset="0"/>
                        </a:rPr>
                        <a:t>TOTAL</a:t>
                      </a:r>
                      <a:endParaRPr lang="fr-FR" sz="180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fr-FR" sz="1800" dirty="0">
                          <a:effectLst/>
                          <a:latin typeface="Times New Roman" pitchFamily="18" charset="0"/>
                          <a:cs typeface="Times New Roman" pitchFamily="18" charset="0"/>
                        </a:rPr>
                        <a:t>                                          283 000 000</a:t>
                      </a:r>
                      <a:endParaRPr lang="fr-FR" sz="18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1800">
                          <a:effectLst/>
                          <a:latin typeface="Times New Roman" pitchFamily="18" charset="0"/>
                          <a:cs typeface="Times New Roman" pitchFamily="18" charset="0"/>
                        </a:rPr>
                        <a:t> </a:t>
                      </a:r>
                      <a:endParaRPr lang="fr-FR" sz="180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fr-FR" sz="1800" dirty="0">
                          <a:effectLst/>
                          <a:latin typeface="Times New Roman" pitchFamily="18" charset="0"/>
                          <a:cs typeface="Times New Roman" pitchFamily="18" charset="0"/>
                        </a:rPr>
                        <a:t> </a:t>
                      </a:r>
                      <a:endParaRPr lang="fr-FR" sz="1800" dirty="0">
                        <a:effectLst/>
                        <a:latin typeface="Times New Roman" pitchFamily="18" charset="0"/>
                        <a:ea typeface="Calibri"/>
                        <a:cs typeface="Times New Roman" pitchFamily="18" charset="0"/>
                      </a:endParaRPr>
                    </a:p>
                  </a:txBody>
                  <a:tcPr marL="68580" marR="68580" marT="0" marB="0"/>
                </a:tc>
              </a:tr>
            </a:tbl>
          </a:graphicData>
        </a:graphic>
      </p:graphicFrame>
    </p:spTree>
    <p:extLst>
      <p:ext uri="{BB962C8B-B14F-4D97-AF65-F5344CB8AC3E}">
        <p14:creationId xmlns:p14="http://schemas.microsoft.com/office/powerpoint/2010/main" val="37002072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2" name="Titre 1"/>
          <p:cNvSpPr>
            <a:spLocks noGrp="1"/>
          </p:cNvSpPr>
          <p:nvPr>
            <p:ph type="title"/>
          </p:nvPr>
        </p:nvSpPr>
        <p:spPr>
          <a:xfrm>
            <a:off x="1285852" y="0"/>
            <a:ext cx="7858148" cy="647700"/>
          </a:xfrm>
        </p:spPr>
        <p:txBody>
          <a:bodyPr>
            <a:normAutofit fontScale="90000"/>
          </a:bodyPr>
          <a:lstStyle/>
          <a:p>
            <a:pPr eaLnBrk="1" hangingPunct="1"/>
            <a:r>
              <a:rPr lang="fr-FR" altLang="fr-FR" sz="2800" b="1" dirty="0" smtClean="0">
                <a:solidFill>
                  <a:srgbClr val="002060"/>
                </a:solidFill>
                <a:latin typeface="Times New Roman" pitchFamily="18" charset="0"/>
                <a:cs typeface="Times New Roman" pitchFamily="18" charset="0"/>
              </a:rPr>
              <a:t>AUTRES INITIATIVES DE GRATUITÉ EXISTANTES</a:t>
            </a:r>
          </a:p>
        </p:txBody>
      </p:sp>
      <p:sp>
        <p:nvSpPr>
          <p:cNvPr id="29699"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9535A1D-66DC-439E-A336-D52B6058DFB6}" type="datetime1">
              <a:rPr lang="fr-FR" altLang="fr-FR" sz="1200" smtClean="0"/>
              <a:pPr eaLnBrk="1" hangingPunct="1"/>
              <a:t>22/05/2014</a:t>
            </a:fld>
            <a:endParaRPr lang="fr-FR" altLang="fr-FR" sz="1200" smtClean="0"/>
          </a:p>
        </p:txBody>
      </p:sp>
      <p:sp>
        <p:nvSpPr>
          <p:cNvPr id="29700"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z="1200" smtClean="0"/>
              <a:t>CACMU</a:t>
            </a:r>
          </a:p>
        </p:txBody>
      </p:sp>
      <p:sp>
        <p:nvSpPr>
          <p:cNvPr id="2970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306C696-8974-4989-8A07-B01AA2EAE01F}" type="slidenum">
              <a:rPr lang="fr-FR" altLang="fr-FR" sz="1200" smtClean="0"/>
              <a:pPr eaLnBrk="1" hangingPunct="1"/>
              <a:t>26</a:t>
            </a:fld>
            <a:endParaRPr lang="fr-FR" altLang="fr-FR" sz="1200" smtClean="0"/>
          </a:p>
        </p:txBody>
      </p:sp>
      <p:sp>
        <p:nvSpPr>
          <p:cNvPr id="12" name="Espace réservé du contenu 2"/>
          <p:cNvSpPr>
            <a:spLocks noGrp="1"/>
          </p:cNvSpPr>
          <p:nvPr>
            <p:ph idx="1"/>
          </p:nvPr>
        </p:nvSpPr>
        <p:spPr>
          <a:xfrm>
            <a:off x="1357290" y="1000125"/>
            <a:ext cx="7679206" cy="5500688"/>
          </a:xfrm>
        </p:spPr>
        <p:txBody>
          <a:bodyPr>
            <a:normAutofit fontScale="92500" lnSpcReduction="20000"/>
          </a:bodyPr>
          <a:lstStyle/>
          <a:p>
            <a:pPr marL="457200" lvl="1" indent="0" algn="just">
              <a:buNone/>
              <a:defRPr/>
            </a:pPr>
            <a:r>
              <a:rPr lang="it-IT" altLang="fr-FR" sz="3000" b="1" dirty="0" smtClean="0">
                <a:latin typeface="Times New Roman" pitchFamily="18" charset="0"/>
                <a:cs typeface="Times New Roman" pitchFamily="18" charset="0"/>
              </a:rPr>
              <a:t>Plan Sésame</a:t>
            </a:r>
          </a:p>
          <a:p>
            <a:pPr marL="400050" lvl="1" indent="0" algn="just">
              <a:buNone/>
              <a:defRPr/>
            </a:pPr>
            <a:r>
              <a:rPr lang="it-IT" altLang="fr-FR" sz="3000" b="1" dirty="0" smtClean="0">
                <a:latin typeface="Times New Roman" pitchFamily="18" charset="0"/>
                <a:cs typeface="Times New Roman" pitchFamily="18" charset="0"/>
              </a:rPr>
              <a:t>Gratuité césarienne</a:t>
            </a:r>
            <a:endParaRPr lang="it-IT" altLang="fr-FR" sz="3000" dirty="0" smtClean="0">
              <a:latin typeface="Times New Roman" pitchFamily="18" charset="0"/>
              <a:cs typeface="Times New Roman" pitchFamily="18" charset="0"/>
            </a:endParaRPr>
          </a:p>
          <a:p>
            <a:pPr marL="400050" lvl="1" indent="0" algn="just">
              <a:buNone/>
              <a:defRPr/>
            </a:pPr>
            <a:r>
              <a:rPr lang="it-IT" altLang="fr-FR" sz="3000" b="1" dirty="0" smtClean="0">
                <a:latin typeface="Times New Roman" pitchFamily="18" charset="0"/>
                <a:cs typeface="Times New Roman" pitchFamily="18" charset="0"/>
              </a:rPr>
              <a:t>Gratuité de la dialyse</a:t>
            </a:r>
          </a:p>
          <a:p>
            <a:pPr marL="400050" lvl="1" indent="0" algn="just">
              <a:buNone/>
              <a:defRPr/>
            </a:pPr>
            <a:r>
              <a:rPr lang="it-IT" altLang="fr-FR" sz="3000" b="1" dirty="0" smtClean="0">
                <a:latin typeface="Times New Roman" pitchFamily="18" charset="0"/>
                <a:cs typeface="Times New Roman" pitchFamily="18" charset="0"/>
              </a:rPr>
              <a:t>etc.</a:t>
            </a:r>
          </a:p>
          <a:p>
            <a:pPr marL="400050" lvl="1" indent="0" algn="just">
              <a:buNone/>
              <a:defRPr/>
            </a:pPr>
            <a:endParaRPr lang="fr-FR" altLang="fr-FR" sz="2800" dirty="0" smtClean="0">
              <a:latin typeface="Times New Roman" pitchFamily="18" charset="0"/>
              <a:cs typeface="Times New Roman" pitchFamily="18" charset="0"/>
            </a:endParaRPr>
          </a:p>
          <a:p>
            <a:pPr algn="just">
              <a:buNone/>
              <a:defRPr/>
            </a:pPr>
            <a:r>
              <a:rPr lang="it-IT" altLang="fr-FR" sz="2800" b="1" dirty="0" smtClean="0">
                <a:solidFill>
                  <a:srgbClr val="002060"/>
                </a:solidFill>
                <a:latin typeface="Times New Roman" pitchFamily="18" charset="0"/>
                <a:cs typeface="Times New Roman" pitchFamily="18" charset="0"/>
              </a:rPr>
              <a:t>Mesures:</a:t>
            </a:r>
          </a:p>
          <a:p>
            <a:pPr algn="just">
              <a:buFont typeface="Wingdings" pitchFamily="2" charset="2"/>
              <a:buChar char="q"/>
              <a:defRPr/>
            </a:pPr>
            <a:r>
              <a:rPr lang="fr-FR" altLang="fr-FR" sz="2800" dirty="0" smtClean="0">
                <a:latin typeface="Times New Roman" pitchFamily="18" charset="0"/>
                <a:cs typeface="Times New Roman" pitchFamily="18" charset="0"/>
              </a:rPr>
              <a:t>Renforcement </a:t>
            </a:r>
            <a:r>
              <a:rPr lang="fr-FR" altLang="fr-FR" sz="2800" dirty="0">
                <a:latin typeface="Times New Roman" pitchFamily="18" charset="0"/>
                <a:cs typeface="Times New Roman" pitchFamily="18" charset="0"/>
              </a:rPr>
              <a:t>des lignes budgétaires</a:t>
            </a:r>
            <a:r>
              <a:rPr lang="fr-FR" altLang="fr-FR" sz="2800" dirty="0" smtClean="0">
                <a:latin typeface="Times New Roman" pitchFamily="18" charset="0"/>
                <a:cs typeface="Times New Roman" pitchFamily="18" charset="0"/>
              </a:rPr>
              <a:t>;</a:t>
            </a:r>
          </a:p>
          <a:p>
            <a:pPr marL="0" indent="0" algn="just">
              <a:buNone/>
              <a:defRPr/>
            </a:pPr>
            <a:endParaRPr lang="fr-FR" altLang="fr-FR" sz="2800" dirty="0">
              <a:latin typeface="Times New Roman" pitchFamily="18" charset="0"/>
              <a:cs typeface="Times New Roman" pitchFamily="18" charset="0"/>
            </a:endParaRPr>
          </a:p>
          <a:p>
            <a:pPr algn="just">
              <a:buFont typeface="Wingdings" pitchFamily="2" charset="2"/>
              <a:buChar char="q"/>
              <a:defRPr/>
            </a:pPr>
            <a:r>
              <a:rPr lang="fr-FR" altLang="fr-FR" sz="2800" dirty="0">
                <a:latin typeface="Times New Roman" pitchFamily="18" charset="0"/>
                <a:cs typeface="Times New Roman" pitchFamily="18" charset="0"/>
              </a:rPr>
              <a:t>Renforcement du système </a:t>
            </a:r>
            <a:r>
              <a:rPr lang="fr-FR" altLang="fr-FR" sz="2800" dirty="0" smtClean="0">
                <a:latin typeface="Times New Roman" pitchFamily="18" charset="0"/>
                <a:cs typeface="Times New Roman" pitchFamily="18" charset="0"/>
              </a:rPr>
              <a:t>d’administration à </a:t>
            </a:r>
            <a:r>
              <a:rPr lang="fr-FR" altLang="fr-FR" sz="2800" dirty="0">
                <a:latin typeface="Times New Roman" pitchFamily="18" charset="0"/>
                <a:cs typeface="Times New Roman" pitchFamily="18" charset="0"/>
              </a:rPr>
              <a:t>travers l’élaboration d’un manuel de procédures</a:t>
            </a:r>
            <a:r>
              <a:rPr lang="fr-FR" altLang="fr-FR" sz="2800" dirty="0" smtClean="0">
                <a:latin typeface="Times New Roman" pitchFamily="18" charset="0"/>
                <a:cs typeface="Times New Roman" pitchFamily="18" charset="0"/>
              </a:rPr>
              <a:t>;</a:t>
            </a:r>
          </a:p>
          <a:p>
            <a:pPr marL="0" indent="0" algn="just">
              <a:buNone/>
              <a:defRPr/>
            </a:pPr>
            <a:endParaRPr lang="fr-FR" altLang="fr-FR" sz="2800" dirty="0">
              <a:latin typeface="Times New Roman" pitchFamily="18" charset="0"/>
              <a:cs typeface="Times New Roman" pitchFamily="18" charset="0"/>
            </a:endParaRPr>
          </a:p>
          <a:p>
            <a:pPr algn="just">
              <a:buFont typeface="Wingdings" pitchFamily="2" charset="2"/>
              <a:buChar char="q"/>
              <a:defRPr/>
            </a:pPr>
            <a:r>
              <a:rPr lang="fr-FR" altLang="fr-FR" sz="2800" dirty="0" smtClean="0">
                <a:latin typeface="Times New Roman" pitchFamily="18" charset="0"/>
                <a:cs typeface="Times New Roman" pitchFamily="18" charset="0"/>
              </a:rPr>
              <a:t>Extension de la gratuité des césariennes à l’ensemble du pays.</a:t>
            </a:r>
            <a:endParaRPr lang="it-IT" altLang="fr-FR" sz="2800" dirty="0" smtClean="0">
              <a:latin typeface="Times New Roman" pitchFamily="18" charset="0"/>
              <a:cs typeface="Times New Roman" pitchFamily="18" charset="0"/>
            </a:endParaRPr>
          </a:p>
          <a:p>
            <a:pPr algn="just" eaLnBrk="1" hangingPunct="1">
              <a:buFont typeface="Arial" charset="0"/>
              <a:buNone/>
              <a:defRPr/>
            </a:pPr>
            <a:endParaRPr lang="fr-FR" altLang="fr-FR" sz="2800" dirty="0" smtClean="0">
              <a:latin typeface="Times New Roman" pitchFamily="18" charset="0"/>
              <a:cs typeface="Times New Roman" pitchFamily="18" charset="0"/>
            </a:endParaRPr>
          </a:p>
          <a:p>
            <a:pPr algn="just" eaLnBrk="1" hangingPunct="1">
              <a:buFont typeface="Arial" charset="0"/>
              <a:buNone/>
              <a:defRPr/>
            </a:pPr>
            <a:endParaRPr lang="fr-FR" altLang="fr-FR" sz="2800" dirty="0" smtClean="0">
              <a:latin typeface="Times New Roman" pitchFamily="18" charset="0"/>
              <a:cs typeface="Times New Roman" pitchFamily="18" charset="0"/>
            </a:endParaRPr>
          </a:p>
          <a:p>
            <a:pPr marL="0" indent="0" algn="just" eaLnBrk="1" hangingPunct="1">
              <a:buFont typeface="Symbol" pitchFamily="18" charset="2"/>
              <a:buNone/>
              <a:defRPr/>
            </a:pPr>
            <a:endParaRPr lang="fr-FR" altLang="fr-FR" sz="2800" dirty="0" smtClean="0">
              <a:latin typeface="Times New Roman" pitchFamily="18" charset="0"/>
              <a:cs typeface="Times New Roman" pitchFamily="18" charset="0"/>
            </a:endParaRPr>
          </a:p>
          <a:p>
            <a:pPr algn="just" eaLnBrk="1" hangingPunct="1">
              <a:buFont typeface="Arial" charset="0"/>
              <a:buNone/>
              <a:defRPr/>
            </a:pPr>
            <a:endParaRPr lang="fr-FR" altLang="fr-FR" dirty="0" smtClean="0">
              <a:latin typeface="Times New Roman" pitchFamily="18" charset="0"/>
              <a:cs typeface="Times New Roman" pitchFamily="18" charset="0"/>
            </a:endParaRPr>
          </a:p>
          <a:p>
            <a:pPr algn="just" eaLnBrk="1" hangingPunct="1">
              <a:buFont typeface="Arial" charset="0"/>
              <a:buNone/>
              <a:defRPr/>
            </a:pPr>
            <a:endParaRPr lang="fr-FR" altLang="fr-FR"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51368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4" name="Titre 1"/>
          <p:cNvSpPr>
            <a:spLocks noGrp="1"/>
          </p:cNvSpPr>
          <p:nvPr>
            <p:ph type="title"/>
          </p:nvPr>
        </p:nvSpPr>
        <p:spPr>
          <a:xfrm>
            <a:off x="1285852" y="1"/>
            <a:ext cx="7858148" cy="364467"/>
          </a:xfrm>
        </p:spPr>
        <p:txBody>
          <a:bodyPr>
            <a:noAutofit/>
          </a:bodyPr>
          <a:lstStyle/>
          <a:p>
            <a:r>
              <a:rPr lang="it-IT" altLang="fr-FR" sz="3000" b="1" dirty="0" smtClean="0">
                <a:solidFill>
                  <a:srgbClr val="002060"/>
                </a:solidFill>
                <a:latin typeface="Times New Roman" pitchFamily="18" charset="0"/>
                <a:cs typeface="Times New Roman" pitchFamily="18" charset="0"/>
              </a:rPr>
              <a:t>Réglement de la dette</a:t>
            </a:r>
            <a:endParaRPr lang="fr-FR" altLang="fr-FR" sz="3000" b="1" dirty="0" smtClean="0">
              <a:solidFill>
                <a:srgbClr val="002060"/>
              </a:solidFill>
              <a:latin typeface="Times New Roman" pitchFamily="18" charset="0"/>
              <a:cs typeface="Times New Roman" pitchFamily="18" charset="0"/>
            </a:endParaRPr>
          </a:p>
        </p:txBody>
      </p:sp>
      <p:sp>
        <p:nvSpPr>
          <p:cNvPr id="34819"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CA31443-5153-4865-A169-AFC05C41C35D}" type="datetime1">
              <a:rPr lang="fr-FR" altLang="fr-FR" smtClean="0">
                <a:solidFill>
                  <a:srgbClr val="000000"/>
                </a:solidFill>
              </a:rPr>
              <a:pPr eaLnBrk="1" hangingPunct="1"/>
              <a:t>22/05/2014</a:t>
            </a:fld>
            <a:endParaRPr lang="fr-FR" altLang="fr-FR" smtClean="0">
              <a:solidFill>
                <a:srgbClr val="000000"/>
              </a:solidFill>
            </a:endParaRPr>
          </a:p>
        </p:txBody>
      </p:sp>
      <p:sp>
        <p:nvSpPr>
          <p:cNvPr id="34820"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mtClean="0">
                <a:solidFill>
                  <a:srgbClr val="000000"/>
                </a:solidFill>
              </a:rPr>
              <a:t>CACMU</a:t>
            </a:r>
          </a:p>
        </p:txBody>
      </p:sp>
      <p:sp>
        <p:nvSpPr>
          <p:cNvPr id="3482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78CA4D7-6D3E-4AD9-9660-ACA17412525D}" type="slidenum">
              <a:rPr lang="fr-FR" altLang="fr-FR" smtClean="0">
                <a:solidFill>
                  <a:srgbClr val="000000"/>
                </a:solidFill>
              </a:rPr>
              <a:pPr eaLnBrk="1" hangingPunct="1"/>
              <a:t>27</a:t>
            </a:fld>
            <a:endParaRPr lang="fr-FR" altLang="fr-FR" smtClean="0">
              <a:solidFill>
                <a:srgbClr val="000000"/>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184363049"/>
              </p:ext>
            </p:extLst>
          </p:nvPr>
        </p:nvGraphicFramePr>
        <p:xfrm>
          <a:off x="395535" y="476679"/>
          <a:ext cx="8568952" cy="6120670"/>
        </p:xfrm>
        <a:graphic>
          <a:graphicData uri="http://schemas.openxmlformats.org/drawingml/2006/table">
            <a:tbl>
              <a:tblPr firstRow="1" firstCol="1" lastRow="1" lastCol="1" bandRow="1" bandCol="1">
                <a:tableStyleId>{5C22544A-7EE6-4342-B048-85BDC9FD1C3A}</a:tableStyleId>
              </a:tblPr>
              <a:tblGrid>
                <a:gridCol w="1291801"/>
                <a:gridCol w="3872921"/>
                <a:gridCol w="3404230"/>
              </a:tblGrid>
              <a:tr h="470822">
                <a:tc>
                  <a:txBody>
                    <a:bodyPr/>
                    <a:lstStyle/>
                    <a:p>
                      <a:pPr algn="ctr">
                        <a:spcAft>
                          <a:spcPts val="0"/>
                        </a:spcAft>
                      </a:pPr>
                      <a:r>
                        <a:rPr lang="fr-FR" sz="1500" dirty="0">
                          <a:effectLst/>
                          <a:latin typeface="Times New Roman" pitchFamily="18" charset="0"/>
                          <a:cs typeface="Times New Roman" pitchFamily="18" charset="0"/>
                        </a:rPr>
                        <a:t>N° ORDRE</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ctr">
                        <a:spcAft>
                          <a:spcPts val="0"/>
                        </a:spcAft>
                      </a:pPr>
                      <a:r>
                        <a:rPr lang="fr-FR" sz="1500" dirty="0">
                          <a:effectLst/>
                          <a:latin typeface="Times New Roman" pitchFamily="18" charset="0"/>
                          <a:cs typeface="Times New Roman" pitchFamily="18" charset="0"/>
                        </a:rPr>
                        <a:t>BENEFICIARE</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ctr">
                        <a:spcAft>
                          <a:spcPts val="0"/>
                        </a:spcAft>
                      </a:pPr>
                      <a:r>
                        <a:rPr lang="fr-FR" sz="1500">
                          <a:effectLst/>
                          <a:latin typeface="Times New Roman" pitchFamily="18" charset="0"/>
                          <a:cs typeface="Times New Roman" pitchFamily="18" charset="0"/>
                        </a:rPr>
                        <a:t>MONTANT</a:t>
                      </a:r>
                    </a:p>
                    <a:p>
                      <a:pPr algn="ctr">
                        <a:spcAft>
                          <a:spcPts val="0"/>
                        </a:spcAft>
                      </a:pPr>
                      <a:r>
                        <a:rPr lang="fr-FR" sz="1500">
                          <a:effectLst/>
                          <a:latin typeface="Times New Roman" pitchFamily="18" charset="0"/>
                          <a:cs typeface="Times New Roman" pitchFamily="18" charset="0"/>
                        </a:rPr>
                        <a:t>A REMBOURSER</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01</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dirty="0">
                          <a:effectLst/>
                          <a:latin typeface="Times New Roman" pitchFamily="18" charset="0"/>
                          <a:cs typeface="Times New Roman" pitchFamily="18" charset="0"/>
                        </a:rPr>
                        <a:t>HOPITAL DIOURBEL</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en-US" sz="1500">
                          <a:effectLst/>
                          <a:latin typeface="Times New Roman" pitchFamily="18" charset="0"/>
                          <a:cs typeface="Times New Roman" pitchFamily="18" charset="0"/>
                        </a:rPr>
                        <a:t>16 000 000 </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en-US" sz="1500">
                          <a:effectLst/>
                          <a:latin typeface="Times New Roman" pitchFamily="18" charset="0"/>
                          <a:cs typeface="Times New Roman" pitchFamily="18" charset="0"/>
                        </a:rPr>
                        <a:t>02</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en-US" sz="1500" dirty="0">
                          <a:effectLst/>
                          <a:latin typeface="Times New Roman" pitchFamily="18" charset="0"/>
                          <a:cs typeface="Times New Roman" pitchFamily="18" charset="0"/>
                        </a:rPr>
                        <a:t>HOPITAL ARISTIDE LE DANTEC</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en-US" sz="1500">
                          <a:effectLst/>
                          <a:latin typeface="Times New Roman" pitchFamily="18" charset="0"/>
                          <a:cs typeface="Times New Roman" pitchFamily="18" charset="0"/>
                        </a:rPr>
                        <a:t>45 000 000</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en-US" sz="1500">
                          <a:effectLst/>
                          <a:latin typeface="Times New Roman" pitchFamily="18" charset="0"/>
                          <a:cs typeface="Times New Roman" pitchFamily="18" charset="0"/>
                        </a:rPr>
                        <a:t>03</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en-US" sz="1500" dirty="0">
                          <a:effectLst/>
                          <a:latin typeface="Times New Roman" pitchFamily="18" charset="0"/>
                          <a:cs typeface="Times New Roman" pitchFamily="18" charset="0"/>
                        </a:rPr>
                        <a:t>HOPITAL FANN</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en-US" sz="1500">
                          <a:effectLst/>
                          <a:latin typeface="Times New Roman" pitchFamily="18" charset="0"/>
                          <a:cs typeface="Times New Roman" pitchFamily="18" charset="0"/>
                        </a:rPr>
                        <a:t>100 000 000</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en-US" sz="1500">
                          <a:effectLst/>
                          <a:latin typeface="Times New Roman" pitchFamily="18" charset="0"/>
                          <a:cs typeface="Times New Roman" pitchFamily="18" charset="0"/>
                        </a:rPr>
                        <a:t>04</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dirty="0">
                          <a:effectLst/>
                          <a:latin typeface="Times New Roman" pitchFamily="18" charset="0"/>
                          <a:cs typeface="Times New Roman" pitchFamily="18" charset="0"/>
                        </a:rPr>
                        <a:t>HOPITAL THIES</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a:effectLst/>
                          <a:latin typeface="Times New Roman" pitchFamily="18" charset="0"/>
                          <a:cs typeface="Times New Roman" pitchFamily="18" charset="0"/>
                        </a:rPr>
                        <a:t>20 000 000</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05</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dirty="0">
                          <a:effectLst/>
                          <a:latin typeface="Times New Roman" pitchFamily="18" charset="0"/>
                          <a:cs typeface="Times New Roman" pitchFamily="18" charset="0"/>
                        </a:rPr>
                        <a:t>HOPITAL TAMBACOUNDA</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44 000 000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06</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en-US" sz="1500" dirty="0">
                          <a:effectLst/>
                          <a:latin typeface="Times New Roman" pitchFamily="18" charset="0"/>
                          <a:cs typeface="Times New Roman" pitchFamily="18" charset="0"/>
                        </a:rPr>
                        <a:t>HOPITAL GENERAL DE GRAND YOFF</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a:effectLst/>
                          <a:latin typeface="Times New Roman" pitchFamily="18" charset="0"/>
                          <a:cs typeface="Times New Roman" pitchFamily="18" charset="0"/>
                        </a:rPr>
                        <a:t>100 000 000</a:t>
                      </a:r>
                      <a:endParaRPr lang="fr-FR" sz="1500">
                        <a:effectLst/>
                        <a:latin typeface="Times New Roman" pitchFamily="18" charset="0"/>
                        <a:ea typeface="Times New Roman"/>
                        <a:cs typeface="Times New Roman" pitchFamily="18" charset="0"/>
                      </a:endParaRPr>
                    </a:p>
                  </a:txBody>
                  <a:tcPr marL="64949" marR="64949" marT="0" marB="0"/>
                </a:tc>
              </a:tr>
              <a:tr h="470822">
                <a:tc>
                  <a:txBody>
                    <a:bodyPr/>
                    <a:lstStyle/>
                    <a:p>
                      <a:pPr algn="ctr">
                        <a:spcAft>
                          <a:spcPts val="0"/>
                        </a:spcAft>
                      </a:pPr>
                      <a:r>
                        <a:rPr lang="fr-FR" sz="1500">
                          <a:effectLst/>
                          <a:latin typeface="Times New Roman" pitchFamily="18" charset="0"/>
                          <a:cs typeface="Times New Roman" pitchFamily="18" charset="0"/>
                        </a:rPr>
                        <a:t>07</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dirty="0">
                          <a:effectLst/>
                          <a:latin typeface="Times New Roman" pitchFamily="18" charset="0"/>
                          <a:cs typeface="Times New Roman" pitchFamily="18" charset="0"/>
                        </a:rPr>
                        <a:t>HOPITAL PSYCHIATRIQUE DE THIAROYE</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en-US" sz="1500" dirty="0">
                          <a:effectLst/>
                          <a:latin typeface="Times New Roman" pitchFamily="18" charset="0"/>
                          <a:cs typeface="Times New Roman" pitchFamily="18" charset="0"/>
                        </a:rPr>
                        <a:t>6 940 950 </a:t>
                      </a:r>
                      <a:endParaRPr lang="fr-FR" sz="1500" dirty="0">
                        <a:effectLst/>
                        <a:latin typeface="Times New Roman" pitchFamily="18" charset="0"/>
                        <a:ea typeface="Times New Roman"/>
                        <a:cs typeface="Times New Roman" pitchFamily="18" charset="0"/>
                      </a:endParaRPr>
                    </a:p>
                  </a:txBody>
                  <a:tcPr marL="64949" marR="64949" marT="0" marB="0"/>
                </a:tc>
              </a:tr>
              <a:tr h="470822">
                <a:tc>
                  <a:txBody>
                    <a:bodyPr/>
                    <a:lstStyle/>
                    <a:p>
                      <a:pPr algn="ctr">
                        <a:spcAft>
                          <a:spcPts val="0"/>
                        </a:spcAft>
                      </a:pPr>
                      <a:r>
                        <a:rPr lang="fr-FR" sz="1500">
                          <a:effectLst/>
                          <a:latin typeface="Times New Roman" pitchFamily="18" charset="0"/>
                          <a:cs typeface="Times New Roman" pitchFamily="18" charset="0"/>
                        </a:rPr>
                        <a:t>08</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MATLABOUL FAWZEYNI DE TOUBA</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20 000 000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09</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PRINCIPAL DE DAKAR</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a:effectLst/>
                          <a:latin typeface="Times New Roman" pitchFamily="18" charset="0"/>
                          <a:cs typeface="Times New Roman" pitchFamily="18" charset="0"/>
                        </a:rPr>
                        <a:t>270 933 150 </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10</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KAOLACK</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25 000 000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11</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OUROSSOGUI</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18 000 000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12</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SAINT- LOUIS</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18 000 000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13</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KOLDA</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a:effectLst/>
                          <a:latin typeface="Times New Roman" pitchFamily="18" charset="0"/>
                          <a:cs typeface="Times New Roman" pitchFamily="18" charset="0"/>
                        </a:rPr>
                        <a:t>35 000 000</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14</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LOUGA</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28 038 800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15</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NDIOUM</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17 916 600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16</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ZIGUINCHOR</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a:effectLst/>
                          <a:latin typeface="Times New Roman" pitchFamily="18" charset="0"/>
                          <a:cs typeface="Times New Roman" pitchFamily="18" charset="0"/>
                        </a:rPr>
                        <a:t>15 000 000</a:t>
                      </a:r>
                      <a:endParaRPr lang="fr-FR" sz="150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17</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PIKINE</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15 000 000</a:t>
                      </a:r>
                      <a:endParaRPr lang="fr-FR" sz="1500" dirty="0">
                        <a:effectLst/>
                        <a:latin typeface="Times New Roman" pitchFamily="18" charset="0"/>
                        <a:ea typeface="Times New Roman"/>
                        <a:cs typeface="Times New Roman" pitchFamily="18" charset="0"/>
                      </a:endParaRPr>
                    </a:p>
                  </a:txBody>
                  <a:tcPr marL="64949" marR="64949" marT="0" marB="0"/>
                </a:tc>
              </a:tr>
              <a:tr h="235410">
                <a:tc>
                  <a:txBody>
                    <a:bodyPr/>
                    <a:lstStyle/>
                    <a:p>
                      <a:pPr algn="ctr">
                        <a:spcAft>
                          <a:spcPts val="0"/>
                        </a:spcAft>
                      </a:pPr>
                      <a:r>
                        <a:rPr lang="fr-FR" sz="1500">
                          <a:effectLst/>
                          <a:latin typeface="Times New Roman" pitchFamily="18" charset="0"/>
                          <a:cs typeface="Times New Roman" pitchFamily="18" charset="0"/>
                        </a:rPr>
                        <a:t>18</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HOPITAL ABASS NDAO</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50 000 000</a:t>
                      </a:r>
                      <a:endParaRPr lang="fr-FR" sz="1500" dirty="0">
                        <a:effectLst/>
                        <a:latin typeface="Times New Roman" pitchFamily="18" charset="0"/>
                        <a:ea typeface="Times New Roman"/>
                        <a:cs typeface="Times New Roman" pitchFamily="18" charset="0"/>
                      </a:endParaRPr>
                    </a:p>
                  </a:txBody>
                  <a:tcPr marL="64949" marR="64949" marT="0" marB="0"/>
                </a:tc>
              </a:tr>
              <a:tr h="470822">
                <a:tc>
                  <a:txBody>
                    <a:bodyPr/>
                    <a:lstStyle/>
                    <a:p>
                      <a:pPr algn="ctr">
                        <a:spcAft>
                          <a:spcPts val="0"/>
                        </a:spcAft>
                      </a:pPr>
                      <a:r>
                        <a:rPr lang="fr-FR" sz="1500">
                          <a:effectLst/>
                          <a:latin typeface="Times New Roman" pitchFamily="18" charset="0"/>
                          <a:cs typeface="Times New Roman" pitchFamily="18" charset="0"/>
                        </a:rPr>
                        <a:t>19</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a:effectLst/>
                          <a:latin typeface="Times New Roman" pitchFamily="18" charset="0"/>
                          <a:cs typeface="Times New Roman" pitchFamily="18" charset="0"/>
                        </a:rPr>
                        <a:t>CENTRE NATIONAL DE TRANSFUSION SANGUINE</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5 170 500</a:t>
                      </a:r>
                      <a:endParaRPr lang="fr-FR" sz="1500" dirty="0">
                        <a:effectLst/>
                        <a:latin typeface="Times New Roman" pitchFamily="18" charset="0"/>
                        <a:ea typeface="Times New Roman"/>
                        <a:cs typeface="Times New Roman" pitchFamily="18" charset="0"/>
                      </a:endParaRPr>
                    </a:p>
                  </a:txBody>
                  <a:tcPr marL="64949" marR="64949" marT="0" marB="0"/>
                </a:tc>
              </a:tr>
              <a:tr h="470822">
                <a:tc>
                  <a:txBody>
                    <a:bodyPr/>
                    <a:lstStyle/>
                    <a:p>
                      <a:pPr>
                        <a:spcAft>
                          <a:spcPts val="0"/>
                        </a:spcAft>
                      </a:pPr>
                      <a:r>
                        <a:rPr lang="fr-FR" sz="1500">
                          <a:effectLst/>
                          <a:latin typeface="Times New Roman" pitchFamily="18" charset="0"/>
                          <a:cs typeface="Times New Roman" pitchFamily="18" charset="0"/>
                        </a:rPr>
                        <a:t> </a:t>
                      </a:r>
                      <a:endParaRPr lang="fr-FR" sz="1500">
                        <a:effectLst/>
                        <a:latin typeface="Times New Roman" pitchFamily="18" charset="0"/>
                        <a:ea typeface="Times New Roman"/>
                        <a:cs typeface="Times New Roman" pitchFamily="18" charset="0"/>
                      </a:endParaRPr>
                    </a:p>
                  </a:txBody>
                  <a:tcPr marL="64949" marR="64949" marT="0" marB="0"/>
                </a:tc>
                <a:tc>
                  <a:txBody>
                    <a:bodyPr/>
                    <a:lstStyle/>
                    <a:p>
                      <a:pPr>
                        <a:spcAft>
                          <a:spcPts val="0"/>
                        </a:spcAft>
                      </a:pPr>
                      <a:r>
                        <a:rPr lang="fr-FR" sz="1500" dirty="0">
                          <a:effectLst/>
                          <a:latin typeface="Times New Roman" pitchFamily="18" charset="0"/>
                          <a:cs typeface="Times New Roman" pitchFamily="18" charset="0"/>
                        </a:rPr>
                        <a:t>TOTAL</a:t>
                      </a:r>
                      <a:endParaRPr lang="fr-FR" sz="1500" dirty="0">
                        <a:effectLst/>
                        <a:latin typeface="Times New Roman" pitchFamily="18" charset="0"/>
                        <a:ea typeface="Times New Roman"/>
                        <a:cs typeface="Times New Roman" pitchFamily="18" charset="0"/>
                      </a:endParaRPr>
                    </a:p>
                  </a:txBody>
                  <a:tcPr marL="64949" marR="64949" marT="0" marB="0"/>
                </a:tc>
                <a:tc>
                  <a:txBody>
                    <a:bodyPr/>
                    <a:lstStyle/>
                    <a:p>
                      <a:pPr algn="r">
                        <a:spcAft>
                          <a:spcPts val="0"/>
                        </a:spcAft>
                      </a:pPr>
                      <a:r>
                        <a:rPr lang="fr-FR" sz="1500" dirty="0">
                          <a:effectLst/>
                          <a:latin typeface="Times New Roman" pitchFamily="18" charset="0"/>
                          <a:cs typeface="Times New Roman" pitchFamily="18" charset="0"/>
                        </a:rPr>
                        <a:t> </a:t>
                      </a:r>
                    </a:p>
                    <a:p>
                      <a:pPr algn="r">
                        <a:spcAft>
                          <a:spcPts val="0"/>
                        </a:spcAft>
                      </a:pPr>
                      <a:r>
                        <a:rPr lang="fr-FR" sz="1500" dirty="0">
                          <a:effectLst/>
                          <a:latin typeface="Times New Roman" pitchFamily="18" charset="0"/>
                          <a:cs typeface="Times New Roman" pitchFamily="18" charset="0"/>
                        </a:rPr>
                        <a:t>850 000 000</a:t>
                      </a:r>
                      <a:endParaRPr lang="fr-FR" sz="1500" dirty="0">
                        <a:effectLst/>
                        <a:latin typeface="Times New Roman" pitchFamily="18" charset="0"/>
                        <a:ea typeface="Times New Roman"/>
                        <a:cs typeface="Times New Roman" pitchFamily="18" charset="0"/>
                      </a:endParaRPr>
                    </a:p>
                  </a:txBody>
                  <a:tcPr marL="64949" marR="64949" marT="0" marB="0"/>
                </a:tc>
              </a:tr>
            </a:tbl>
          </a:graphicData>
        </a:graphic>
      </p:graphicFrame>
    </p:spTree>
    <p:extLst>
      <p:ext uri="{BB962C8B-B14F-4D97-AF65-F5344CB8AC3E}">
        <p14:creationId xmlns:p14="http://schemas.microsoft.com/office/powerpoint/2010/main" val="24822179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0" y="-40944"/>
            <a:ext cx="9144000" cy="6898944"/>
            <a:chOff x="0" y="-40944"/>
            <a:chExt cx="9144000" cy="6898944"/>
          </a:xfrm>
        </p:grpSpPr>
        <p:sp>
          <p:nvSpPr>
            <p:cNvPr id="8" name="Rectangle 7"/>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9" name="Rectangle 8"/>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0"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4" name="Titre 1"/>
          <p:cNvSpPr>
            <a:spLocks noGrp="1"/>
          </p:cNvSpPr>
          <p:nvPr>
            <p:ph type="title"/>
          </p:nvPr>
        </p:nvSpPr>
        <p:spPr>
          <a:xfrm>
            <a:off x="1285852" y="0"/>
            <a:ext cx="7858148" cy="785813"/>
          </a:xfrm>
        </p:spPr>
        <p:txBody>
          <a:bodyPr>
            <a:noAutofit/>
          </a:bodyPr>
          <a:lstStyle/>
          <a:p>
            <a:r>
              <a:rPr lang="fr-FR" altLang="fr-FR" sz="3000" b="1" dirty="0" smtClean="0">
                <a:solidFill>
                  <a:srgbClr val="002060"/>
                </a:solidFill>
                <a:latin typeface="Times New Roman" pitchFamily="18" charset="0"/>
                <a:cs typeface="Times New Roman" pitchFamily="18" charset="0"/>
              </a:rPr>
              <a:t>Réforme de l’Assurance Maladie  Obligatoire</a:t>
            </a:r>
          </a:p>
        </p:txBody>
      </p:sp>
      <p:sp>
        <p:nvSpPr>
          <p:cNvPr id="34819"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CA31443-5153-4865-A169-AFC05C41C35D}" type="datetime1">
              <a:rPr lang="fr-FR" altLang="fr-FR" smtClean="0">
                <a:solidFill>
                  <a:srgbClr val="000000"/>
                </a:solidFill>
              </a:rPr>
              <a:pPr eaLnBrk="1" hangingPunct="1"/>
              <a:t>22/05/2014</a:t>
            </a:fld>
            <a:endParaRPr lang="fr-FR" altLang="fr-FR" smtClean="0">
              <a:solidFill>
                <a:srgbClr val="000000"/>
              </a:solidFill>
            </a:endParaRPr>
          </a:p>
        </p:txBody>
      </p:sp>
      <p:sp>
        <p:nvSpPr>
          <p:cNvPr id="34820"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mtClean="0">
                <a:solidFill>
                  <a:srgbClr val="000000"/>
                </a:solidFill>
              </a:rPr>
              <a:t>CACMU</a:t>
            </a:r>
          </a:p>
        </p:txBody>
      </p:sp>
      <p:sp>
        <p:nvSpPr>
          <p:cNvPr id="3482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78CA4D7-6D3E-4AD9-9660-ACA17412525D}" type="slidenum">
              <a:rPr lang="fr-FR" altLang="fr-FR" smtClean="0">
                <a:solidFill>
                  <a:srgbClr val="000000"/>
                </a:solidFill>
              </a:rPr>
              <a:pPr eaLnBrk="1" hangingPunct="1"/>
              <a:t>28</a:t>
            </a:fld>
            <a:endParaRPr lang="fr-FR" altLang="fr-FR" smtClean="0">
              <a:solidFill>
                <a:srgbClr val="000000"/>
              </a:solidFill>
            </a:endParaRPr>
          </a:p>
        </p:txBody>
      </p:sp>
      <p:sp>
        <p:nvSpPr>
          <p:cNvPr id="13" name="Espace réservé du contenu 2"/>
          <p:cNvSpPr>
            <a:spLocks noGrp="1"/>
          </p:cNvSpPr>
          <p:nvPr>
            <p:ph idx="1"/>
          </p:nvPr>
        </p:nvSpPr>
        <p:spPr>
          <a:xfrm>
            <a:off x="905102" y="928688"/>
            <a:ext cx="7915048" cy="5572125"/>
          </a:xfrm>
        </p:spPr>
        <p:txBody>
          <a:bodyPr rtlCol="0">
            <a:normAutofit/>
          </a:bodyPr>
          <a:lstStyle/>
          <a:p>
            <a:pPr marL="640080" lvl="1" indent="-246888" algn="just" eaLnBrk="1" fontAlgn="auto" hangingPunct="1">
              <a:spcBef>
                <a:spcPts val="324"/>
              </a:spcBef>
              <a:spcAft>
                <a:spcPts val="0"/>
              </a:spcAft>
              <a:buClr>
                <a:schemeClr val="tx1"/>
              </a:buClr>
              <a:buFont typeface="Wingdings" pitchFamily="2" charset="2"/>
              <a:buChar char="q"/>
              <a:defRPr/>
            </a:pPr>
            <a:endParaRPr lang="fr-FR" sz="2400" dirty="0" smtClean="0">
              <a:cs typeface="Times New Roman" pitchFamily="18" charset="0"/>
            </a:endParaRPr>
          </a:p>
          <a:p>
            <a:pPr marL="640080" lvl="1" indent="-246888" algn="just" eaLnBrk="1" fontAlgn="auto" hangingPunct="1">
              <a:spcBef>
                <a:spcPts val="324"/>
              </a:spcBef>
              <a:spcAft>
                <a:spcPts val="0"/>
              </a:spcAft>
              <a:buClr>
                <a:schemeClr val="tx1"/>
              </a:buClr>
              <a:buFont typeface="Wingdings" pitchFamily="2" charset="2"/>
              <a:buChar char="q"/>
              <a:defRPr/>
            </a:pPr>
            <a:r>
              <a:rPr lang="fr-FR" sz="2400" dirty="0" smtClean="0">
                <a:cs typeface="Times New Roman" pitchFamily="18" charset="0"/>
              </a:rPr>
              <a:t> </a:t>
            </a:r>
            <a:r>
              <a:rPr lang="fr-FR" sz="3200" dirty="0" smtClean="0">
                <a:latin typeface="Times New Roman" pitchFamily="18" charset="0"/>
                <a:cs typeface="Times New Roman" pitchFamily="18" charset="0"/>
              </a:rPr>
              <a:t>Réforme juridique achevée:</a:t>
            </a:r>
          </a:p>
          <a:p>
            <a:pPr marL="393192" lvl="1" indent="0" algn="just" eaLnBrk="1" fontAlgn="auto" hangingPunct="1">
              <a:spcBef>
                <a:spcPts val="324"/>
              </a:spcBef>
              <a:spcAft>
                <a:spcPts val="0"/>
              </a:spcAft>
              <a:buClr>
                <a:schemeClr val="tx1"/>
              </a:buClr>
              <a:buNone/>
              <a:defRPr/>
            </a:pPr>
            <a:endParaRPr lang="fr-FR" sz="3200" dirty="0">
              <a:latin typeface="Times New Roman" pitchFamily="18" charset="0"/>
              <a:cs typeface="Times New Roman" pitchFamily="18" charset="0"/>
            </a:endParaRPr>
          </a:p>
          <a:p>
            <a:pPr marL="850392" lvl="1" indent="-457200" algn="just">
              <a:spcBef>
                <a:spcPts val="324"/>
              </a:spcBef>
              <a:buClr>
                <a:schemeClr val="tx1"/>
              </a:buClr>
              <a:buFontTx/>
              <a:buChar char="-"/>
              <a:defRPr/>
            </a:pPr>
            <a:r>
              <a:rPr lang="fr-FR" sz="3200" dirty="0" smtClean="0">
                <a:latin typeface="Times New Roman" pitchFamily="18" charset="0"/>
                <a:cs typeface="Times New Roman" pitchFamily="18" charset="0"/>
              </a:rPr>
              <a:t>Signature du </a:t>
            </a:r>
            <a:r>
              <a:rPr lang="fr-FR" altLang="fr-FR" sz="3200" dirty="0">
                <a:latin typeface="Times New Roman" pitchFamily="18" charset="0"/>
                <a:cs typeface="Times New Roman" pitchFamily="18" charset="0"/>
              </a:rPr>
              <a:t>décret </a:t>
            </a:r>
            <a:r>
              <a:rPr lang="fr-FR" altLang="fr-FR" sz="3200" dirty="0" smtClean="0">
                <a:latin typeface="Times New Roman" pitchFamily="18" charset="0"/>
                <a:cs typeface="Times New Roman" pitchFamily="18" charset="0"/>
              </a:rPr>
              <a:t>portant organisation et fonctionnement des IPM.</a:t>
            </a:r>
          </a:p>
          <a:p>
            <a:pPr marL="850392" lvl="1" indent="-457200" algn="just">
              <a:spcBef>
                <a:spcPts val="324"/>
              </a:spcBef>
              <a:buClr>
                <a:schemeClr val="tx1"/>
              </a:buClr>
              <a:buFontTx/>
              <a:buChar char="-"/>
              <a:defRPr/>
            </a:pPr>
            <a:r>
              <a:rPr lang="fr-FR" sz="3200" dirty="0" smtClean="0">
                <a:latin typeface="Times New Roman" pitchFamily="18" charset="0"/>
                <a:cs typeface="Times New Roman" pitchFamily="18" charset="0"/>
              </a:rPr>
              <a:t>Prise de l’arrêté interministériel sur les modèles types de statuts et règlement intérieur des IPM</a:t>
            </a:r>
          </a:p>
          <a:p>
            <a:pPr marL="640080" lvl="1" indent="-246888" algn="just" eaLnBrk="1" fontAlgn="auto" hangingPunct="1">
              <a:spcBef>
                <a:spcPts val="324"/>
              </a:spcBef>
              <a:spcAft>
                <a:spcPts val="0"/>
              </a:spcAft>
              <a:buClr>
                <a:schemeClr val="tx1"/>
              </a:buClr>
              <a:buFont typeface="Arial" charset="0"/>
              <a:buNone/>
              <a:defRPr/>
            </a:pPr>
            <a:endParaRPr lang="fr-FR" sz="3200" dirty="0" smtClean="0">
              <a:latin typeface="Times New Roman" pitchFamily="18" charset="0"/>
              <a:cs typeface="Times New Roman" pitchFamily="18" charset="0"/>
            </a:endParaRPr>
          </a:p>
          <a:p>
            <a:pPr marL="640080" lvl="1" indent="-246888" algn="just" eaLnBrk="1" fontAlgn="auto" hangingPunct="1">
              <a:spcBef>
                <a:spcPts val="324"/>
              </a:spcBef>
              <a:spcAft>
                <a:spcPts val="0"/>
              </a:spcAft>
              <a:buClr>
                <a:schemeClr val="tx1"/>
              </a:buClr>
              <a:buFont typeface="Wingdings" pitchFamily="2" charset="2"/>
              <a:buChar char="q"/>
              <a:defRPr/>
            </a:pPr>
            <a:r>
              <a:rPr lang="fr-FR" sz="3200" dirty="0" smtClean="0">
                <a:latin typeface="Times New Roman" pitchFamily="18" charset="0"/>
                <a:cs typeface="Times New Roman" pitchFamily="18" charset="0"/>
              </a:rPr>
              <a:t> Réforme institutionnelle (mise en place de l’ICAMO).</a:t>
            </a:r>
          </a:p>
          <a:p>
            <a:pPr marL="640080" lvl="1" indent="-246888" algn="just" eaLnBrk="1" fontAlgn="auto" hangingPunct="1">
              <a:spcBef>
                <a:spcPts val="324"/>
              </a:spcBef>
              <a:spcAft>
                <a:spcPts val="0"/>
              </a:spcAft>
              <a:buClr>
                <a:schemeClr val="tx1"/>
              </a:buClr>
              <a:buFont typeface="Wingdings" pitchFamily="2" charset="2"/>
              <a:buChar char="q"/>
              <a:defRPr/>
            </a:pPr>
            <a:endParaRPr lang="fr-FR" sz="3200" dirty="0">
              <a:latin typeface="Times New Roman" pitchFamily="18" charset="0"/>
              <a:cs typeface="Times New Roman" pitchFamily="18" charset="0"/>
            </a:endParaRPr>
          </a:p>
          <a:p>
            <a:pPr marL="393192" lvl="1" indent="0" algn="just" eaLnBrk="1" fontAlgn="auto" hangingPunct="1">
              <a:spcBef>
                <a:spcPts val="324"/>
              </a:spcBef>
              <a:spcAft>
                <a:spcPts val="0"/>
              </a:spcAft>
              <a:buClr>
                <a:schemeClr val="tx1"/>
              </a:buClr>
              <a:buFont typeface="Arial" pitchFamily="34" charset="0"/>
              <a:buNone/>
              <a:defRPr/>
            </a:pPr>
            <a:endParaRPr lang="fr-FR" sz="3200" dirty="0" smtClean="0">
              <a:latin typeface="Times New Roman" pitchFamily="18" charset="0"/>
              <a:ea typeface="MS Mincho" pitchFamily="49" charset="-128"/>
              <a:cs typeface="Times New Roman" pitchFamily="18" charset="0"/>
            </a:endParaRPr>
          </a:p>
          <a:p>
            <a:pPr marL="274320" indent="-274320" eaLnBrk="1" fontAlgn="auto" hangingPunct="1">
              <a:spcAft>
                <a:spcPts val="0"/>
              </a:spcAft>
              <a:buClr>
                <a:schemeClr val="accent3"/>
              </a:buClr>
              <a:buFont typeface="Wingdings 2"/>
              <a:buChar char=""/>
              <a:defRPr/>
            </a:pPr>
            <a:endParaRPr lang="fr-FR" dirty="0" smtClean="0"/>
          </a:p>
        </p:txBody>
      </p:sp>
    </p:spTree>
    <p:extLst>
      <p:ext uri="{BB962C8B-B14F-4D97-AF65-F5344CB8AC3E}">
        <p14:creationId xmlns:p14="http://schemas.microsoft.com/office/powerpoint/2010/main" val="42229018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p:cNvGrpSpPr/>
          <p:nvPr/>
        </p:nvGrpSpPr>
        <p:grpSpPr>
          <a:xfrm>
            <a:off x="0" y="-40944"/>
            <a:ext cx="9144000" cy="6898944"/>
            <a:chOff x="0" y="-40944"/>
            <a:chExt cx="9144000" cy="6898944"/>
          </a:xfrm>
        </p:grpSpPr>
        <p:sp>
          <p:nvSpPr>
            <p:cNvPr id="9" name="Rectangle 8"/>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10" name="Rectangle 9"/>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11"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4" name="Titre 1"/>
          <p:cNvSpPr>
            <a:spLocks noGrp="1"/>
          </p:cNvSpPr>
          <p:nvPr>
            <p:ph type="title"/>
          </p:nvPr>
        </p:nvSpPr>
        <p:spPr>
          <a:xfrm>
            <a:off x="250825" y="188913"/>
            <a:ext cx="8401050" cy="360362"/>
          </a:xfrm>
        </p:spPr>
        <p:txBody>
          <a:bodyPr>
            <a:normAutofit fontScale="90000"/>
          </a:bodyPr>
          <a:lstStyle/>
          <a:p>
            <a:pPr eaLnBrk="1" hangingPunct="1"/>
            <a:r>
              <a:rPr lang="it-IT" altLang="fr-FR" sz="3600" b="1" dirty="0" smtClean="0">
                <a:latin typeface="Times New Roman" pitchFamily="18" charset="0"/>
                <a:cs typeface="Times New Roman" pitchFamily="18" charset="0"/>
              </a:rPr>
              <a:t>Prochaines étapes</a:t>
            </a:r>
            <a:endParaRPr lang="fr-FR" altLang="fr-FR" sz="3600" b="1" dirty="0" smtClean="0">
              <a:latin typeface="Times New Roman" pitchFamily="18" charset="0"/>
              <a:cs typeface="Times New Roman" pitchFamily="18" charset="0"/>
            </a:endParaRPr>
          </a:p>
        </p:txBody>
      </p:sp>
      <p:sp>
        <p:nvSpPr>
          <p:cNvPr id="26626" name="Espace réservé du contenu 6"/>
          <p:cNvSpPr>
            <a:spLocks noGrp="1"/>
          </p:cNvSpPr>
          <p:nvPr>
            <p:ph idx="1"/>
          </p:nvPr>
        </p:nvSpPr>
        <p:spPr>
          <a:xfrm>
            <a:off x="467543" y="728937"/>
            <a:ext cx="8497069" cy="5940424"/>
          </a:xfrm>
        </p:spPr>
        <p:txBody>
          <a:bodyPr rtlCol="0">
            <a:normAutofit fontScale="62500" lnSpcReduction="20000"/>
          </a:bodyPr>
          <a:lstStyle/>
          <a:p>
            <a:pPr marL="0" indent="0" algn="just" eaLnBrk="1" fontAlgn="auto" hangingPunct="1">
              <a:spcAft>
                <a:spcPts val="0"/>
              </a:spcAft>
              <a:buNone/>
              <a:defRPr/>
            </a:pPr>
            <a:endParaRPr lang="it-IT" altLang="fr-FR" dirty="0">
              <a:latin typeface="Times New Roman" pitchFamily="18" charset="0"/>
              <a:cs typeface="Times New Roman" pitchFamily="18" charset="0"/>
            </a:endParaRPr>
          </a:p>
          <a:p>
            <a:pPr algn="just">
              <a:buFont typeface="Wingdings" pitchFamily="2" charset="2"/>
              <a:buChar char="q"/>
              <a:defRPr/>
            </a:pPr>
            <a:r>
              <a:rPr lang="it-IT" altLang="fr-FR" b="1" dirty="0" smtClean="0">
                <a:latin typeface="Times New Roman" pitchFamily="18" charset="0"/>
                <a:cs typeface="Times New Roman" pitchFamily="18" charset="0"/>
              </a:rPr>
              <a:t>Finalisation du du projet d’élaboration </a:t>
            </a:r>
            <a:r>
              <a:rPr lang="it-IT" altLang="fr-FR" b="1" dirty="0">
                <a:latin typeface="Times New Roman" pitchFamily="18" charset="0"/>
                <a:cs typeface="Times New Roman" pitchFamily="18" charset="0"/>
              </a:rPr>
              <a:t>d’une loi sur la </a:t>
            </a:r>
            <a:r>
              <a:rPr lang="it-IT" altLang="fr-FR" b="1" dirty="0" smtClean="0">
                <a:latin typeface="Times New Roman" pitchFamily="18" charset="0"/>
                <a:cs typeface="Times New Roman" pitchFamily="18" charset="0"/>
              </a:rPr>
              <a:t>CMU en  cours;</a:t>
            </a:r>
            <a:endParaRPr lang="fr-FR" altLang="fr-FR" b="1" dirty="0">
              <a:latin typeface="Times New Roman" pitchFamily="18" charset="0"/>
              <a:cs typeface="Times New Roman" pitchFamily="18" charset="0"/>
            </a:endParaRPr>
          </a:p>
          <a:p>
            <a:pPr marL="0" indent="0" algn="just" eaLnBrk="1" fontAlgn="auto" hangingPunct="1">
              <a:spcAft>
                <a:spcPts val="0"/>
              </a:spcAft>
              <a:buNone/>
              <a:defRPr/>
            </a:pPr>
            <a:endParaRPr lang="fr-FR" altLang="fr-FR" b="1" dirty="0" smtClean="0">
              <a:latin typeface="Times New Roman" pitchFamily="18" charset="0"/>
              <a:cs typeface="Times New Roman" pitchFamily="18" charset="0"/>
            </a:endParaRPr>
          </a:p>
          <a:p>
            <a:pPr marL="0" indent="0" algn="just" eaLnBrk="1" fontAlgn="auto" hangingPunct="1">
              <a:spcAft>
                <a:spcPts val="0"/>
              </a:spcAft>
              <a:buFont typeface="Symbol" pitchFamily="18" charset="2"/>
              <a:buNone/>
              <a:defRPr/>
            </a:pPr>
            <a:endParaRPr lang="fr-FR" altLang="fr-FR" b="1" dirty="0" smtClean="0">
              <a:latin typeface="Times New Roman" pitchFamily="18" charset="0"/>
              <a:cs typeface="Times New Roman" pitchFamily="18" charset="0"/>
            </a:endParaRPr>
          </a:p>
          <a:p>
            <a:pPr algn="just" eaLnBrk="1" fontAlgn="auto" hangingPunct="1">
              <a:spcAft>
                <a:spcPts val="0"/>
              </a:spcAft>
              <a:buFont typeface="Wingdings" pitchFamily="2" charset="2"/>
              <a:buChar char="q"/>
              <a:defRPr/>
            </a:pPr>
            <a:r>
              <a:rPr lang="fr-FR" altLang="fr-FR" b="1" dirty="0" smtClean="0">
                <a:latin typeface="Times New Roman" pitchFamily="18" charset="0"/>
                <a:cs typeface="Times New Roman" pitchFamily="18" charset="0"/>
              </a:rPr>
              <a:t>Mise en place de la fédération nationale des mutuelle de santé;</a:t>
            </a:r>
          </a:p>
          <a:p>
            <a:pPr algn="just" eaLnBrk="1" fontAlgn="auto" hangingPunct="1">
              <a:spcAft>
                <a:spcPts val="0"/>
              </a:spcAft>
              <a:buFont typeface="Wingdings" pitchFamily="2" charset="2"/>
              <a:buChar char="q"/>
              <a:defRPr/>
            </a:pPr>
            <a:endParaRPr lang="it-IT" altLang="fr-FR" b="1" dirty="0" smtClean="0">
              <a:latin typeface="Times New Roman" pitchFamily="18" charset="0"/>
              <a:cs typeface="Times New Roman" pitchFamily="18" charset="0"/>
            </a:endParaRPr>
          </a:p>
          <a:p>
            <a:pPr algn="just" eaLnBrk="1" fontAlgn="auto" hangingPunct="1">
              <a:spcAft>
                <a:spcPts val="0"/>
              </a:spcAft>
              <a:buFont typeface="Wingdings" pitchFamily="2" charset="2"/>
              <a:buChar char="q"/>
              <a:defRPr/>
            </a:pPr>
            <a:r>
              <a:rPr lang="it-IT" altLang="fr-FR" b="1" dirty="0" smtClean="0">
                <a:latin typeface="Times New Roman" pitchFamily="18" charset="0"/>
                <a:cs typeface="Times New Roman" pitchFamily="18" charset="0"/>
              </a:rPr>
              <a:t>Signature de conventions avec certaines organisations dans le cadre de la mobilisation sociale autour de la CMU;</a:t>
            </a:r>
          </a:p>
          <a:p>
            <a:pPr marL="0" indent="0" algn="just" eaLnBrk="1" fontAlgn="auto" hangingPunct="1">
              <a:spcAft>
                <a:spcPts val="0"/>
              </a:spcAft>
              <a:buFont typeface="Arial" pitchFamily="34" charset="0"/>
              <a:buNone/>
              <a:defRPr/>
            </a:pPr>
            <a:endParaRPr lang="fr-FR" altLang="fr-FR" b="1" dirty="0" smtClean="0">
              <a:latin typeface="Times New Roman" pitchFamily="18" charset="0"/>
              <a:cs typeface="Times New Roman" pitchFamily="18" charset="0"/>
            </a:endParaRPr>
          </a:p>
          <a:p>
            <a:pPr algn="just" eaLnBrk="1" fontAlgn="auto" hangingPunct="1">
              <a:spcAft>
                <a:spcPts val="0"/>
              </a:spcAft>
              <a:buFont typeface="Wingdings" pitchFamily="2" charset="2"/>
              <a:buChar char="q"/>
              <a:defRPr/>
            </a:pPr>
            <a:r>
              <a:rPr lang="fr-FR" sz="3300" b="1" dirty="0" smtClean="0">
                <a:latin typeface="Times New Roman" pitchFamily="18" charset="0"/>
                <a:cs typeface="Times New Roman" pitchFamily="18" charset="0"/>
              </a:rPr>
              <a:t>Mise en œuvre de la carte d’égalité des chances pour permettre l’accès aux soins de santé gratuit pour les personnes vivant avec un handicap.</a:t>
            </a:r>
          </a:p>
          <a:p>
            <a:pPr algn="just" eaLnBrk="1" fontAlgn="auto" hangingPunct="1">
              <a:spcAft>
                <a:spcPts val="0"/>
              </a:spcAft>
              <a:buFont typeface="Wingdings" pitchFamily="2" charset="2"/>
              <a:buChar char="q"/>
              <a:defRPr/>
            </a:pPr>
            <a:endParaRPr lang="fr-FR" sz="3300" b="1" dirty="0" smtClean="0">
              <a:latin typeface="Times New Roman" pitchFamily="18" charset="0"/>
              <a:cs typeface="Times New Roman" pitchFamily="18" charset="0"/>
            </a:endParaRPr>
          </a:p>
          <a:p>
            <a:pPr algn="just" eaLnBrk="1" fontAlgn="auto" hangingPunct="1">
              <a:spcAft>
                <a:spcPts val="0"/>
              </a:spcAft>
              <a:buFont typeface="Wingdings" pitchFamily="2" charset="2"/>
              <a:buChar char="q"/>
              <a:defRPr/>
            </a:pPr>
            <a:r>
              <a:rPr lang="fr-FR" sz="3300" b="1" dirty="0">
                <a:latin typeface="Times New Roman" pitchFamily="18" charset="0"/>
                <a:cs typeface="Times New Roman" pitchFamily="18" charset="0"/>
              </a:rPr>
              <a:t>E</a:t>
            </a:r>
            <a:r>
              <a:rPr lang="fr-FR" sz="3300" b="1" dirty="0" smtClean="0">
                <a:latin typeface="Times New Roman" pitchFamily="18" charset="0"/>
                <a:cs typeface="Times New Roman" pitchFamily="18" charset="0"/>
              </a:rPr>
              <a:t>laboration d’une plateforme technologique pour la gestion du des bénéficiaires la CMU.</a:t>
            </a:r>
          </a:p>
          <a:p>
            <a:pPr marL="0" indent="0" algn="just" eaLnBrk="1" fontAlgn="auto" hangingPunct="1">
              <a:spcAft>
                <a:spcPts val="0"/>
              </a:spcAft>
              <a:buNone/>
              <a:defRPr/>
            </a:pPr>
            <a:endParaRPr lang="it-IT" sz="3300" b="1" dirty="0">
              <a:latin typeface="Times New Roman" pitchFamily="18" charset="0"/>
              <a:cs typeface="Times New Roman" pitchFamily="18" charset="0"/>
            </a:endParaRPr>
          </a:p>
          <a:p>
            <a:pPr marL="0" indent="0" algn="just" eaLnBrk="1" fontAlgn="auto" hangingPunct="1">
              <a:spcAft>
                <a:spcPts val="0"/>
              </a:spcAft>
              <a:buNone/>
              <a:defRPr/>
            </a:pPr>
            <a:endParaRPr lang="fr-FR" sz="3300" b="1" dirty="0" smtClean="0">
              <a:latin typeface="Times New Roman" pitchFamily="18" charset="0"/>
              <a:cs typeface="Times New Roman" pitchFamily="18" charset="0"/>
            </a:endParaRPr>
          </a:p>
          <a:p>
            <a:pPr algn="just" eaLnBrk="1" fontAlgn="auto" hangingPunct="1">
              <a:spcAft>
                <a:spcPts val="0"/>
              </a:spcAft>
              <a:buFont typeface="Wingdings" pitchFamily="2" charset="2"/>
              <a:buChar char="q"/>
              <a:defRPr/>
            </a:pPr>
            <a:r>
              <a:rPr lang="it-IT" sz="3300" b="1" dirty="0" smtClean="0">
                <a:latin typeface="Times New Roman" pitchFamily="18" charset="0"/>
                <a:cs typeface="Times New Roman" pitchFamily="18" charset="0"/>
              </a:rPr>
              <a:t>Renforcement du système de suivi-évaluation</a:t>
            </a:r>
            <a:r>
              <a:rPr lang="it-IT" sz="3300" dirty="0" smtClean="0">
                <a:latin typeface="Times New Roman" pitchFamily="18" charset="0"/>
                <a:cs typeface="Times New Roman" pitchFamily="18" charset="0"/>
              </a:rPr>
              <a:t>.</a:t>
            </a:r>
            <a:endParaRPr lang="fr-FR" sz="3300" dirty="0" smtClean="0">
              <a:latin typeface="Times New Roman" pitchFamily="18" charset="0"/>
              <a:cs typeface="Times New Roman" pitchFamily="18" charset="0"/>
            </a:endParaRPr>
          </a:p>
        </p:txBody>
      </p:sp>
      <p:sp>
        <p:nvSpPr>
          <p:cNvPr id="46084"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8283388-5DEB-4283-9871-5E05DB651363}" type="datetime1">
              <a:rPr lang="fr-FR" altLang="fr-FR" smtClean="0">
                <a:solidFill>
                  <a:srgbClr val="1F497D"/>
                </a:solidFill>
              </a:rPr>
              <a:pPr eaLnBrk="1" hangingPunct="1"/>
              <a:t>22/05/2014</a:t>
            </a:fld>
            <a:endParaRPr lang="fr-FR" altLang="fr-FR" dirty="0" smtClean="0">
              <a:solidFill>
                <a:srgbClr val="1F497D"/>
              </a:solidFill>
            </a:endParaRPr>
          </a:p>
        </p:txBody>
      </p:sp>
      <p:sp>
        <p:nvSpPr>
          <p:cNvPr id="46085" name="Espace réservé du pied de page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mtClean="0">
                <a:solidFill>
                  <a:srgbClr val="1F497D"/>
                </a:solidFill>
              </a:rPr>
              <a:t>CACMU</a:t>
            </a:r>
          </a:p>
        </p:txBody>
      </p:sp>
      <p:sp>
        <p:nvSpPr>
          <p:cNvPr id="46086"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05E96B1-9B35-48B3-87F6-DD7360AD1D64}" type="slidenum">
              <a:rPr lang="fr-FR" altLang="fr-FR" smtClean="0">
                <a:solidFill>
                  <a:srgbClr val="1F497D"/>
                </a:solidFill>
              </a:rPr>
              <a:pPr eaLnBrk="1" hangingPunct="1"/>
              <a:t>29</a:t>
            </a:fld>
            <a:endParaRPr lang="fr-FR" altLang="fr-FR" smtClean="0">
              <a:solidFill>
                <a:srgbClr val="1F497D"/>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dirty="0"/>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4" name="Titre 1"/>
          <p:cNvSpPr>
            <a:spLocks noGrp="1"/>
          </p:cNvSpPr>
          <p:nvPr>
            <p:ph type="title"/>
          </p:nvPr>
        </p:nvSpPr>
        <p:spPr>
          <a:xfrm>
            <a:off x="734888" y="-27384"/>
            <a:ext cx="8229600" cy="720725"/>
          </a:xfrm>
        </p:spPr>
        <p:txBody>
          <a:bodyPr/>
          <a:lstStyle/>
          <a:p>
            <a:r>
              <a:rPr lang="it-IT" sz="3600" b="1" dirty="0" smtClean="0">
                <a:solidFill>
                  <a:srgbClr val="002060"/>
                </a:solidFill>
                <a:latin typeface="Times New Roman" pitchFamily="18" charset="0"/>
                <a:cs typeface="Times New Roman" pitchFamily="18" charset="0"/>
              </a:rPr>
              <a:t>Perspectives/Défis</a:t>
            </a:r>
            <a:endParaRPr lang="fr-FR" sz="3600" b="1" dirty="0" smtClean="0">
              <a:solidFill>
                <a:srgbClr val="002060"/>
              </a:solidFill>
              <a:latin typeface="Times New Roman" pitchFamily="18" charset="0"/>
              <a:cs typeface="Times New Roman" pitchFamily="18" charset="0"/>
            </a:endParaRPr>
          </a:p>
        </p:txBody>
      </p:sp>
      <p:sp>
        <p:nvSpPr>
          <p:cNvPr id="4" name="Espace réservé de la date 3"/>
          <p:cNvSpPr>
            <a:spLocks noGrp="1"/>
          </p:cNvSpPr>
          <p:nvPr>
            <p:ph type="dt" sz="quarter" idx="10"/>
          </p:nvPr>
        </p:nvSpPr>
        <p:spPr/>
        <p:txBody>
          <a:bodyPr/>
          <a:lstStyle/>
          <a:p>
            <a:pPr>
              <a:defRPr/>
            </a:pPr>
            <a:fld id="{F2690DC5-E4C2-43D5-8A02-AC05FF72273A}" type="datetime1">
              <a:rPr lang="fr-FR" smtClean="0">
                <a:solidFill>
                  <a:prstClr val="black">
                    <a:tint val="75000"/>
                  </a:prstClr>
                </a:solidFill>
              </a:rPr>
              <a:pPr>
                <a:defRPr/>
              </a:pPr>
              <a:t>22/05/2014</a:t>
            </a:fld>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pPr>
              <a:defRPr/>
            </a:pPr>
            <a:fld id="{C0B6D703-B2FD-4B65-9D8D-E736FECB02DA}" type="slidenum">
              <a:rPr lang="fr-FR" smtClean="0">
                <a:solidFill>
                  <a:prstClr val="black">
                    <a:tint val="75000"/>
                  </a:prstClr>
                </a:solidFill>
              </a:rPr>
              <a:pPr>
                <a:defRPr/>
              </a:pPr>
              <a:t>30</a:t>
            </a:fld>
            <a:endParaRPr lang="fr-FR">
              <a:solidFill>
                <a:prstClr val="black">
                  <a:tint val="75000"/>
                </a:prstClr>
              </a:solidFill>
            </a:endParaRPr>
          </a:p>
        </p:txBody>
      </p:sp>
      <p:graphicFrame>
        <p:nvGraphicFramePr>
          <p:cNvPr id="14" name="Espace réservé du contenu 7"/>
          <p:cNvGraphicFramePr>
            <a:graphicFrameLocks noGrp="1"/>
          </p:cNvGraphicFramePr>
          <p:nvPr>
            <p:ph idx="1"/>
            <p:extLst>
              <p:ext uri="{D42A27DB-BD31-4B8C-83A1-F6EECF244321}">
                <p14:modId xmlns:p14="http://schemas.microsoft.com/office/powerpoint/2010/main" val="969528619"/>
              </p:ext>
            </p:extLst>
          </p:nvPr>
        </p:nvGraphicFramePr>
        <p:xfrm>
          <a:off x="629816" y="908720"/>
          <a:ext cx="8334672" cy="57606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115670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2" name="Titre 1"/>
          <p:cNvSpPr>
            <a:spLocks noGrp="1"/>
          </p:cNvSpPr>
          <p:nvPr>
            <p:ph type="title"/>
          </p:nvPr>
        </p:nvSpPr>
        <p:spPr>
          <a:xfrm>
            <a:off x="1403648" y="44624"/>
            <a:ext cx="7283152" cy="649287"/>
          </a:xfrm>
        </p:spPr>
        <p:txBody>
          <a:bodyPr>
            <a:normAutofit fontScale="90000"/>
          </a:bodyPr>
          <a:lstStyle/>
          <a:p>
            <a:r>
              <a:rPr lang="it-IT" altLang="fr-FR" sz="4900" b="1" dirty="0" smtClean="0">
                <a:solidFill>
                  <a:srgbClr val="002060"/>
                </a:solidFill>
                <a:latin typeface="Times New Roman" pitchFamily="18" charset="0"/>
                <a:cs typeface="Times New Roman" pitchFamily="18" charset="0"/>
              </a:rPr>
              <a:t>Conclusion </a:t>
            </a:r>
            <a:endParaRPr lang="fr-FR" altLang="fr-FR" sz="3200" b="1" dirty="0" smtClean="0">
              <a:solidFill>
                <a:srgbClr val="00206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1259632" y="764431"/>
            <a:ext cx="7776418" cy="5976937"/>
          </a:xfrm>
        </p:spPr>
        <p:txBody>
          <a:bodyPr>
            <a:normAutofit/>
          </a:bodyPr>
          <a:lstStyle/>
          <a:p>
            <a:pPr marL="0" indent="0" algn="just" eaLnBrk="1" hangingPunct="1">
              <a:buClr>
                <a:srgbClr val="31B6FD"/>
              </a:buClr>
              <a:buFont typeface="Arial" pitchFamily="34" charset="0"/>
              <a:buNone/>
              <a:defRPr/>
            </a:pPr>
            <a:endParaRPr lang="fr-FR" altLang="fr-FR" dirty="0">
              <a:solidFill>
                <a:prstClr val="black"/>
              </a:solidFill>
              <a:latin typeface="Times New Roman" pitchFamily="18" charset="0"/>
              <a:cs typeface="Times New Roman" pitchFamily="18" charset="0"/>
            </a:endParaRPr>
          </a:p>
          <a:p>
            <a:pPr algn="just">
              <a:buClr>
                <a:schemeClr val="tx1"/>
              </a:buClr>
              <a:buFont typeface="Wingdings" pitchFamily="2" charset="2"/>
              <a:buChar char="q"/>
              <a:defRPr/>
            </a:pPr>
            <a:r>
              <a:rPr lang="fr-FR" dirty="0" smtClean="0">
                <a:latin typeface="Times New Roman" pitchFamily="18" charset="0"/>
                <a:cs typeface="Times New Roman" pitchFamily="18" charset="0"/>
              </a:rPr>
              <a:t> Engagement politique du Sénégal en phase    avec le contexte international;</a:t>
            </a:r>
          </a:p>
          <a:p>
            <a:pPr algn="just">
              <a:buClr>
                <a:schemeClr val="tx1"/>
              </a:buClr>
              <a:buFont typeface="Wingdings" pitchFamily="2" charset="2"/>
              <a:buChar char="q"/>
              <a:defRPr/>
            </a:pPr>
            <a:endParaRPr lang="fr-FR" dirty="0" smtClean="0">
              <a:latin typeface="Times New Roman" pitchFamily="18" charset="0"/>
              <a:cs typeface="Times New Roman" pitchFamily="18" charset="0"/>
            </a:endParaRPr>
          </a:p>
          <a:p>
            <a:pPr algn="just">
              <a:buClr>
                <a:schemeClr val="tx1"/>
              </a:buClr>
              <a:buFont typeface="Wingdings" pitchFamily="2" charset="2"/>
              <a:buChar char="q"/>
              <a:defRPr/>
            </a:pPr>
            <a:r>
              <a:rPr lang="fr-FR" dirty="0" smtClean="0">
                <a:latin typeface="Times New Roman" pitchFamily="18" charset="0"/>
                <a:cs typeface="Times New Roman" pitchFamily="18" charset="0"/>
              </a:rPr>
              <a:t>Pérennisation du </a:t>
            </a:r>
            <a:r>
              <a:rPr lang="fr-FR" dirty="0">
                <a:latin typeface="Times New Roman" pitchFamily="18" charset="0"/>
                <a:cs typeface="Times New Roman" pitchFamily="18" charset="0"/>
              </a:rPr>
              <a:t>financement de la </a:t>
            </a:r>
            <a:r>
              <a:rPr lang="fr-FR" dirty="0" smtClean="0">
                <a:latin typeface="Times New Roman" pitchFamily="18" charset="0"/>
                <a:cs typeface="Times New Roman" pitchFamily="18" charset="0"/>
              </a:rPr>
              <a:t>CMU;</a:t>
            </a:r>
          </a:p>
          <a:p>
            <a:pPr lvl="0" algn="just">
              <a:buClr>
                <a:schemeClr val="tx1"/>
              </a:buClr>
              <a:buFont typeface="Wingdings" pitchFamily="2" charset="2"/>
              <a:buChar char="q"/>
              <a:defRPr/>
            </a:pPr>
            <a:endParaRPr lang="fr-FR" dirty="0">
              <a:latin typeface="Times New Roman" pitchFamily="18" charset="0"/>
              <a:cs typeface="Times New Roman" pitchFamily="18" charset="0"/>
            </a:endParaRPr>
          </a:p>
          <a:p>
            <a:pPr lvl="0" algn="just">
              <a:buClr>
                <a:schemeClr val="tx1"/>
              </a:buClr>
              <a:buFont typeface="Wingdings" pitchFamily="2" charset="2"/>
              <a:buChar char="q"/>
              <a:defRPr/>
            </a:pPr>
            <a:r>
              <a:rPr lang="fr-FR" smtClean="0">
                <a:latin typeface="Times New Roman" pitchFamily="18" charset="0"/>
                <a:cs typeface="Times New Roman" pitchFamily="18" charset="0"/>
              </a:rPr>
              <a:t>Approche multisectorielle..</a:t>
            </a:r>
            <a:endParaRPr lang="fr-FR" dirty="0" smtClean="0">
              <a:latin typeface="Times New Roman" pitchFamily="18" charset="0"/>
              <a:cs typeface="Times New Roman" pitchFamily="18" charset="0"/>
            </a:endParaRPr>
          </a:p>
          <a:p>
            <a:pPr algn="just">
              <a:buClr>
                <a:srgbClr val="31B6FD"/>
              </a:buClr>
              <a:buFont typeface="Wingdings" pitchFamily="2" charset="2"/>
              <a:buChar char="v"/>
              <a:defRPr/>
            </a:pPr>
            <a:endParaRPr lang="fr-FR" altLang="fr-FR" dirty="0">
              <a:latin typeface="Times New Roman" pitchFamily="18" charset="0"/>
              <a:cs typeface="Times New Roman" pitchFamily="18" charset="0"/>
            </a:endParaRPr>
          </a:p>
          <a:p>
            <a:pPr>
              <a:buFont typeface="Arial" pitchFamily="34" charset="0"/>
              <a:buChar char="•"/>
              <a:defRPr/>
            </a:pPr>
            <a:endParaRPr lang="fr-FR" dirty="0">
              <a:latin typeface="Times New Roman" pitchFamily="18" charset="0"/>
              <a:cs typeface="Times New Roman" pitchFamily="18" charset="0"/>
            </a:endParaRPr>
          </a:p>
        </p:txBody>
      </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31</a:t>
            </a:fld>
            <a:endParaRPr lang="fr-FR" altLang="fr-FR" smtClean="0">
              <a:solidFill>
                <a:srgbClr val="1F497D"/>
              </a:solidFill>
            </a:endParaRPr>
          </a:p>
        </p:txBody>
      </p:sp>
    </p:spTree>
    <p:extLst>
      <p:ext uri="{BB962C8B-B14F-4D97-AF65-F5344CB8AC3E}">
        <p14:creationId xmlns:p14="http://schemas.microsoft.com/office/powerpoint/2010/main" val="16838992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0" y="-40944"/>
            <a:ext cx="9144000" cy="6898944"/>
            <a:chOff x="0" y="-40944"/>
            <a:chExt cx="9144000" cy="6898944"/>
          </a:xfrm>
        </p:grpSpPr>
        <p:sp>
          <p:nvSpPr>
            <p:cNvPr id="7" name="Rectangle 6"/>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8" name="Rectangle 7"/>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9"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FF1F24E-B78E-4DC8-B218-0B233E682122}" type="slidenum">
              <a:rPr lang="fr-FR" altLang="fr-FR" smtClean="0">
                <a:solidFill>
                  <a:srgbClr val="1F497D"/>
                </a:solidFill>
              </a:rPr>
              <a:pPr eaLnBrk="1" hangingPunct="1"/>
              <a:t>32</a:t>
            </a:fld>
            <a:endParaRPr lang="fr-FR" altLang="fr-FR" smtClean="0">
              <a:solidFill>
                <a:srgbClr val="1F497D"/>
              </a:solidFill>
            </a:endParaRPr>
          </a:p>
        </p:txBody>
      </p:sp>
      <p:sp>
        <p:nvSpPr>
          <p:cNvPr id="4" name="Rectangle 3"/>
          <p:cNvSpPr/>
          <p:nvPr/>
        </p:nvSpPr>
        <p:spPr>
          <a:xfrm>
            <a:off x="1259632" y="1513091"/>
            <a:ext cx="7560840" cy="4316566"/>
          </a:xfrm>
          <a:prstGeom prst="rect">
            <a:avLst/>
          </a:prstGeom>
        </p:spPr>
        <p:txBody>
          <a:bodyPr wrap="square">
            <a:spAutoFit/>
          </a:bodyPr>
          <a:lstStyle/>
          <a:p>
            <a:pPr algn="just"/>
            <a:r>
              <a:rPr lang="en-US" sz="2400" dirty="0" err="1" smtClean="0">
                <a:latin typeface="Times New Roman" panose="02020603050405020304" pitchFamily="18" charset="0"/>
                <a:cs typeface="Times New Roman" panose="02020603050405020304" pitchFamily="18" charset="0"/>
              </a:rPr>
              <a:t>Président</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Macky</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Sall</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cérémonie</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de </a:t>
            </a:r>
            <a:r>
              <a:rPr lang="en-US" sz="2400" dirty="0" err="1">
                <a:latin typeface="Times New Roman" panose="02020603050405020304" pitchFamily="18" charset="0"/>
                <a:cs typeface="Times New Roman" panose="02020603050405020304" pitchFamily="18" charset="0"/>
              </a:rPr>
              <a:t>lancement</a:t>
            </a:r>
            <a:r>
              <a:rPr lang="en-US" sz="2400" dirty="0">
                <a:latin typeface="Times New Roman" panose="02020603050405020304" pitchFamily="18" charset="0"/>
                <a:cs typeface="Times New Roman" panose="02020603050405020304" pitchFamily="18" charset="0"/>
              </a:rPr>
              <a:t> de la CMU </a:t>
            </a:r>
            <a:r>
              <a:rPr lang="en-US" sz="2400" dirty="0" smtClean="0">
                <a:latin typeface="Times New Roman" panose="02020603050405020304" pitchFamily="18" charset="0"/>
                <a:cs typeface="Times New Roman" panose="02020603050405020304" pitchFamily="18" charset="0"/>
              </a:rPr>
              <a:t>- 20 </a:t>
            </a:r>
            <a:r>
              <a:rPr lang="en-US" sz="2400" dirty="0" err="1">
                <a:latin typeface="Times New Roman" panose="02020603050405020304" pitchFamily="18" charset="0"/>
                <a:cs typeface="Times New Roman" panose="02020603050405020304" pitchFamily="18" charset="0"/>
              </a:rPr>
              <a:t>septembre</a:t>
            </a:r>
            <a:r>
              <a:rPr lang="en-US" sz="2400" dirty="0">
                <a:latin typeface="Times New Roman" panose="02020603050405020304" pitchFamily="18" charset="0"/>
                <a:cs typeface="Times New Roman" panose="02020603050405020304" pitchFamily="18" charset="0"/>
              </a:rPr>
              <a:t> 2013) </a:t>
            </a:r>
            <a:r>
              <a:rPr lang="en-US" sz="2400" dirty="0" smtClean="0">
                <a:latin typeface="Times New Roman" panose="02020603050405020304" pitchFamily="18" charset="0"/>
                <a:cs typeface="Times New Roman" panose="02020603050405020304" pitchFamily="18" charset="0"/>
              </a:rPr>
              <a:t>:</a:t>
            </a:r>
          </a:p>
          <a:p>
            <a:pPr algn="just"/>
            <a:endParaRPr lang="fr-FR" sz="2400" dirty="0">
              <a:latin typeface="Times New Roman" panose="02020603050405020304" pitchFamily="18" charset="0"/>
              <a:cs typeface="Times New Roman" panose="02020603050405020304" pitchFamily="18" charset="0"/>
            </a:endParaRPr>
          </a:p>
          <a:p>
            <a:pPr algn="just"/>
            <a:endParaRPr lang="fr-FR" sz="1050" dirty="0">
              <a:latin typeface="Times New Roman" panose="02020603050405020304" pitchFamily="18" charset="0"/>
              <a:cs typeface="Times New Roman" panose="02020603050405020304" pitchFamily="18" charset="0"/>
            </a:endParaRPr>
          </a:p>
          <a:p>
            <a:pPr algn="just"/>
            <a:r>
              <a:rPr lang="fr-FR" sz="2400" b="1" dirty="0">
                <a:latin typeface="Times New Roman" panose="02020603050405020304" pitchFamily="18" charset="0"/>
                <a:cs typeface="Times New Roman" panose="02020603050405020304" pitchFamily="18" charset="0"/>
              </a:rPr>
              <a:t>« L’atteinte de l’objectif de Couverture maladie universelle exige des actions synergiques ainsi qu’une démarche multisectorielle. Elle ne saurait être l’apanage d’un seul département ministériel, encore moins d’un seul secteur. C’est dire l’importance d’une approche inclusive permettant à chaque entité concernée par ce vaste chantier d’apporter sa pierre à l’édification et à la pérennisation du programme » . </a:t>
            </a:r>
          </a:p>
        </p:txBody>
      </p:sp>
    </p:spTree>
    <p:extLst>
      <p:ext uri="{BB962C8B-B14F-4D97-AF65-F5344CB8AC3E}">
        <p14:creationId xmlns:p14="http://schemas.microsoft.com/office/powerpoint/2010/main" val="4828048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oubataif\Desktop\LOGOS\CT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650" y="239829"/>
            <a:ext cx="1252219" cy="97509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oubataif\Desktop\LOGOS\JIC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5238" y="5626793"/>
            <a:ext cx="1069107" cy="7224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oubataif\Desktop\LOGOS\Logo CE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5323" y="3472588"/>
            <a:ext cx="1412558" cy="87796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toubataif\Desktop\LOGOS\LUX.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3096" y="5367526"/>
            <a:ext cx="1516344" cy="68070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toubataif\Desktop\LOGOS\SC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166197"/>
            <a:ext cx="2913129" cy="149074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toubataif\Desktop\LOGOS\UEMOA.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9341" y="1964517"/>
            <a:ext cx="1194655" cy="115861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toubataif\Desktop\LOGOS\UNICEF.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83435" y="804099"/>
            <a:ext cx="1608195" cy="82165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toubataif\Desktop\LOGOS\USAID.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79412" y="411445"/>
            <a:ext cx="1804023" cy="785308"/>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toubataif\Desktop\LOGOS\WB.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2478" y="4919513"/>
            <a:ext cx="1086552" cy="74951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toubataif\Desktop\LOGOS\Worldvision.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2974" y="5542521"/>
            <a:ext cx="1647090" cy="76497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toubataif\Desktop\LOGOS\AFD.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51905" y="1938174"/>
            <a:ext cx="1139725" cy="8932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C:\Users\toubataif\Desktop\LOGOS\OMS.jpg"/>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415610" y="2831467"/>
            <a:ext cx="2566503" cy="94271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65776" y="727378"/>
            <a:ext cx="1836440" cy="834066"/>
          </a:xfrm>
          <a:prstGeom prst="rect">
            <a:avLst/>
          </a:prstGeom>
        </p:spPr>
      </p:pic>
    </p:spTree>
    <p:extLst>
      <p:ext uri="{BB962C8B-B14F-4D97-AF65-F5344CB8AC3E}">
        <p14:creationId xmlns:p14="http://schemas.microsoft.com/office/powerpoint/2010/main" val="1354626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Espace réservé de la date 3"/>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F0997F2-61E9-4988-B613-C21C15C50396}" type="datetime1">
              <a:rPr lang="fr-FR" altLang="fr-FR" smtClean="0">
                <a:solidFill>
                  <a:schemeClr val="tx2"/>
                </a:solidFill>
              </a:rPr>
              <a:pPr eaLnBrk="1" hangingPunct="1"/>
              <a:t>22/05/2014</a:t>
            </a:fld>
            <a:endParaRPr lang="fr-FR" altLang="fr-FR" smtClean="0">
              <a:solidFill>
                <a:schemeClr val="tx2"/>
              </a:solidFill>
            </a:endParaRPr>
          </a:p>
        </p:txBody>
      </p:sp>
      <p:sp>
        <p:nvSpPr>
          <p:cNvPr id="47109" name="Espace réservé du pied de page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smtClean="0">
                <a:solidFill>
                  <a:schemeClr val="tx2"/>
                </a:solidFill>
              </a:rPr>
              <a:t>CACMU</a:t>
            </a:r>
          </a:p>
        </p:txBody>
      </p:sp>
      <p:sp>
        <p:nvSpPr>
          <p:cNvPr id="47110"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AA3E5EF-6B0A-4F7B-B216-97BD2EAC019E}" type="slidenum">
              <a:rPr lang="fr-FR" altLang="fr-FR" smtClean="0">
                <a:solidFill>
                  <a:schemeClr val="tx2"/>
                </a:solidFill>
              </a:rPr>
              <a:pPr eaLnBrk="1" hangingPunct="1"/>
              <a:t>34</a:t>
            </a:fld>
            <a:endParaRPr lang="fr-FR" altLang="fr-FR" smtClean="0">
              <a:solidFill>
                <a:schemeClr val="tx2"/>
              </a:solidFill>
            </a:endParaRPr>
          </a:p>
        </p:txBody>
      </p:sp>
      <p:sp>
        <p:nvSpPr>
          <p:cNvPr id="8" name="Rectangle 7"/>
          <p:cNvSpPr/>
          <p:nvPr/>
        </p:nvSpPr>
        <p:spPr>
          <a:xfrm>
            <a:off x="2123728" y="1772816"/>
            <a:ext cx="6000792" cy="1569660"/>
          </a:xfrm>
          <a:prstGeom prst="rect">
            <a:avLst/>
          </a:prstGeom>
        </p:spPr>
        <p:txBody>
          <a:bodyPr wrap="square">
            <a:spAutoFit/>
          </a:bodyPr>
          <a:lstStyle/>
          <a:p>
            <a:pPr marL="274320" indent="-274320" algn="ctr" eaLnBrk="1" fontAlgn="auto" hangingPunct="1">
              <a:spcAft>
                <a:spcPts val="0"/>
              </a:spcAft>
              <a:buFont typeface="Wingdings 3" pitchFamily="18" charset="2"/>
              <a:buNone/>
              <a:defRPr/>
            </a:pPr>
            <a:r>
              <a:rPr lang="fr-FR" altLang="fr-FR" sz="3200" dirty="0" smtClean="0">
                <a:solidFill>
                  <a:schemeClr val="accent2">
                    <a:lumMod val="50000"/>
                  </a:schemeClr>
                </a:solidFill>
                <a:latin typeface="Arial Black" pitchFamily="34" charset="0"/>
              </a:rPr>
              <a:t>JE VOUS REMERCIE DE VOTRE AIMABLE ATTENTION!</a:t>
            </a:r>
          </a:p>
        </p:txBody>
      </p:sp>
      <p:grpSp>
        <p:nvGrpSpPr>
          <p:cNvPr id="10" name="Groupe 9"/>
          <p:cNvGrpSpPr/>
          <p:nvPr/>
        </p:nvGrpSpPr>
        <p:grpSpPr>
          <a:xfrm>
            <a:off x="0" y="-40944"/>
            <a:ext cx="9144000" cy="6898944"/>
            <a:chOff x="0" y="-40944"/>
            <a:chExt cx="9144000" cy="6898944"/>
          </a:xfrm>
        </p:grpSpPr>
        <p:sp>
          <p:nvSpPr>
            <p:cNvPr id="11" name="Rectangle 10"/>
            <p:cNvSpPr/>
            <p:nvPr/>
          </p:nvSpPr>
          <p:spPr>
            <a:xfrm>
              <a:off x="152400" y="-27384"/>
              <a:ext cx="8991600" cy="75632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2" name="Rectangle 11"/>
            <p:cNvSpPr/>
            <p:nvPr/>
          </p:nvSpPr>
          <p:spPr>
            <a:xfrm>
              <a:off x="0" y="-40944"/>
              <a:ext cx="1259632" cy="689894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pic>
          <p:nvPicPr>
            <p:cNvPr id="13" name="Image 1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910" y="0"/>
              <a:ext cx="668192" cy="7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Image 13" descr="cmu sn.jpg"/>
          <p:cNvPicPr>
            <a:picLocks noChangeAspect="1"/>
          </p:cNvPicPr>
          <p:nvPr/>
        </p:nvPicPr>
        <p:blipFill>
          <a:blip r:embed="rId4" cstate="print"/>
          <a:srcRect t="9832" b="13149"/>
          <a:stretch>
            <a:fillRect/>
          </a:stretch>
        </p:blipFill>
        <p:spPr>
          <a:xfrm>
            <a:off x="3707904" y="3573016"/>
            <a:ext cx="2810024" cy="2164257"/>
          </a:xfrm>
          <a:prstGeom prst="rect">
            <a:avLst/>
          </a:prstGeom>
        </p:spPr>
      </p:pic>
    </p:spTree>
    <p:extLst>
      <p:ext uri="{BB962C8B-B14F-4D97-AF65-F5344CB8AC3E}">
        <p14:creationId xmlns:p14="http://schemas.microsoft.com/office/powerpoint/2010/main" val="2408339832"/>
      </p:ext>
    </p:extLst>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image" Target="../media/image9.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5004</TotalTime>
  <Words>1606</Words>
  <Application>Microsoft Office PowerPoint</Application>
  <PresentationFormat>On-screen Show (4:3)</PresentationFormat>
  <Paragraphs>616</Paragraphs>
  <Slides>34</Slides>
  <Notes>34</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Thème Office</vt:lpstr>
      <vt:lpstr>4_Thème Office</vt:lpstr>
      <vt:lpstr> </vt:lpstr>
      <vt:lpstr>Plan de présentation</vt:lpstr>
      <vt:lpstr>CONTEXTE NATIONAL   (accessibilité financière aux soins de santé)</vt:lpstr>
      <vt:lpstr>Engagement politique au plus haut niveau</vt:lpstr>
      <vt:lpstr>Une autre opportunité</vt:lpstr>
      <vt:lpstr>AXES DU PLAN STRATÉGIQUE</vt:lpstr>
      <vt:lpstr>But et objectif du PSD-CMU </vt:lpstr>
      <vt:lpstr>Actvités phares du processus de mise en oeuvre de la CMU </vt:lpstr>
      <vt:lpstr>ETAT DE LA MISE EN ŒUVRE  </vt:lpstr>
      <vt:lpstr>Axe: Développement et promotion des mutuelles de santé à travers l’approche Décentralisation et Assurance Maladie (DECAM)</vt:lpstr>
      <vt:lpstr>Mise en œuvre au niveau opérationnel</vt:lpstr>
      <vt:lpstr>Subeventions aux mutuelles de santé</vt:lpstr>
      <vt:lpstr>Etat du premier décaissement des subventions aux MS</vt:lpstr>
      <vt:lpstr>2eme  virement mutuelles de santé </vt:lpstr>
      <vt:lpstr>Quelques résultats</vt:lpstr>
      <vt:lpstr>Zone centre (Kaolack-Fatick-Kaffrine)</vt:lpstr>
      <vt:lpstr>DONNEES (SUITE)</vt:lpstr>
      <vt:lpstr>DONNEES (SUITE)</vt:lpstr>
      <vt:lpstr>AUTRES RÉALISATIONS </vt:lpstr>
      <vt:lpstr>Journées d’information et de partage  sur la CMU</vt:lpstr>
      <vt:lpstr>Régime d’assistance médicale</vt:lpstr>
      <vt:lpstr> La nouvelle initiative de gratuité des soins de santé pour les enfants de moins de 5 ans </vt:lpstr>
      <vt:lpstr>Début de mise en œuvre (première et deuxième phase): </vt:lpstr>
      <vt:lpstr>QUELQUES RESULTATS ENREGISTRES </vt:lpstr>
      <vt:lpstr>AUTRES INITIATIVES DE GRATUITÉ EXISTANTES</vt:lpstr>
      <vt:lpstr>AUTRES INITIATIVES DE GRATUITÉ EXISTANTES</vt:lpstr>
      <vt:lpstr>Réglement de la dette</vt:lpstr>
      <vt:lpstr>Réforme de l’Assurance Maladie  Obligatoire</vt:lpstr>
      <vt:lpstr>Prochaines étapes</vt:lpstr>
      <vt:lpstr>Perspectives/Défis</vt:lpstr>
      <vt:lpstr>Conclusion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cp:lastModifiedBy>MEYER, Claude</cp:lastModifiedBy>
  <cp:revision>345</cp:revision>
  <dcterms:created xsi:type="dcterms:W3CDTF">2013-11-27T10:28:52Z</dcterms:created>
  <dcterms:modified xsi:type="dcterms:W3CDTF">2014-05-22T14:26:59Z</dcterms:modified>
</cp:coreProperties>
</file>