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83" r:id="rId2"/>
    <p:sldId id="257" r:id="rId3"/>
    <p:sldId id="284" r:id="rId4"/>
    <p:sldId id="260" r:id="rId5"/>
    <p:sldId id="261" r:id="rId6"/>
    <p:sldId id="269" r:id="rId7"/>
    <p:sldId id="258" r:id="rId8"/>
    <p:sldId id="27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A6E"/>
    <a:srgbClr val="54F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1" d="100"/>
          <a:sy n="91" d="100"/>
        </p:scale>
        <p:origin x="-564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DD6572-AD46-4C82-AA44-258CAD1B32FF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ECD1F716-1201-4CE2-B9F8-9440EA722E6F}">
      <dgm:prSet phldrT="[Text]"/>
      <dgm:spPr>
        <a:solidFill>
          <a:schemeClr val="tx2"/>
        </a:solidFill>
      </dgm:spPr>
      <dgm:t>
        <a:bodyPr/>
        <a:lstStyle/>
        <a:p>
          <a:r>
            <a:rPr lang="fr-FR" b="1" noProof="0" dirty="0" smtClean="0"/>
            <a:t>Protection sociale</a:t>
          </a:r>
          <a:endParaRPr lang="fr-FR" b="1" noProof="0" dirty="0"/>
        </a:p>
      </dgm:t>
    </dgm:pt>
    <dgm:pt modelId="{2388BEA8-7BEB-4633-83C8-6A7EADF8DA26}" type="parTrans" cxnId="{32462C5D-9C56-4DFD-BB7C-53C2ED768DAA}">
      <dgm:prSet/>
      <dgm:spPr/>
      <dgm:t>
        <a:bodyPr/>
        <a:lstStyle/>
        <a:p>
          <a:endParaRPr lang="fr-FR" noProof="0"/>
        </a:p>
      </dgm:t>
    </dgm:pt>
    <dgm:pt modelId="{2E16AA6B-553E-47BA-9C7D-848F7CB1AA68}" type="sibTrans" cxnId="{32462C5D-9C56-4DFD-BB7C-53C2ED768DAA}">
      <dgm:prSet/>
      <dgm:spPr/>
      <dgm:t>
        <a:bodyPr/>
        <a:lstStyle/>
        <a:p>
          <a:endParaRPr lang="fr-FR" noProof="0"/>
        </a:p>
      </dgm:t>
    </dgm:pt>
    <dgm:pt modelId="{764EDD16-CAC5-489A-B197-F22A53AA1B07}">
      <dgm:prSet phldrT="[Text]"/>
      <dgm:spPr>
        <a:solidFill>
          <a:schemeClr val="tx2"/>
        </a:solidFill>
      </dgm:spPr>
      <dgm:t>
        <a:bodyPr/>
        <a:lstStyle/>
        <a:p>
          <a:r>
            <a:rPr lang="fr-FR" b="1" noProof="0" dirty="0" smtClean="0"/>
            <a:t>Non contributive</a:t>
          </a:r>
        </a:p>
      </dgm:t>
    </dgm:pt>
    <dgm:pt modelId="{2B326010-8A8E-4B95-8E8E-F93BA4D835D9}" type="parTrans" cxnId="{86DC4EA5-838F-4343-9331-3AB5BEE26514}">
      <dgm:prSet/>
      <dgm:spPr/>
      <dgm:t>
        <a:bodyPr/>
        <a:lstStyle/>
        <a:p>
          <a:endParaRPr lang="fr-FR" noProof="0"/>
        </a:p>
      </dgm:t>
    </dgm:pt>
    <dgm:pt modelId="{7FED85BB-77E7-471F-9EA0-DC9ECA9BE291}" type="sibTrans" cxnId="{86DC4EA5-838F-4343-9331-3AB5BEE26514}">
      <dgm:prSet/>
      <dgm:spPr/>
      <dgm:t>
        <a:bodyPr/>
        <a:lstStyle/>
        <a:p>
          <a:endParaRPr lang="fr-FR" noProof="0"/>
        </a:p>
      </dgm:t>
    </dgm:pt>
    <dgm:pt modelId="{292F6826-DE4D-4325-8816-5D834AA34CA6}">
      <dgm:prSet phldrT="[Text]"/>
      <dgm:spPr>
        <a:solidFill>
          <a:schemeClr val="tx2"/>
        </a:solidFill>
      </dgm:spPr>
      <dgm:t>
        <a:bodyPr/>
        <a:lstStyle/>
        <a:p>
          <a:r>
            <a:rPr lang="fr-FR" b="1" noProof="0" dirty="0" smtClean="0"/>
            <a:t>Transferts (filets) sociaux</a:t>
          </a:r>
          <a:endParaRPr lang="fr-FR" b="1" noProof="0" dirty="0"/>
        </a:p>
      </dgm:t>
    </dgm:pt>
    <dgm:pt modelId="{93DC0DA1-1283-43A0-A40B-D68EF80540DF}" type="parTrans" cxnId="{AF10B6D0-7B42-4416-AEE4-E9C3ECCFD57A}">
      <dgm:prSet/>
      <dgm:spPr/>
      <dgm:t>
        <a:bodyPr/>
        <a:lstStyle/>
        <a:p>
          <a:endParaRPr lang="fr-FR" noProof="0"/>
        </a:p>
      </dgm:t>
    </dgm:pt>
    <dgm:pt modelId="{A9C102B5-B329-41F1-A888-BFE7598F08CA}" type="sibTrans" cxnId="{AF10B6D0-7B42-4416-AEE4-E9C3ECCFD57A}">
      <dgm:prSet/>
      <dgm:spPr/>
      <dgm:t>
        <a:bodyPr/>
        <a:lstStyle/>
        <a:p>
          <a:endParaRPr lang="fr-FR" noProof="0"/>
        </a:p>
      </dgm:t>
    </dgm:pt>
    <dgm:pt modelId="{80587EF2-1B6E-42A3-BDAC-09E70859BA9C}">
      <dgm:prSet phldrT="[Text]"/>
      <dgm:spPr/>
      <dgm:t>
        <a:bodyPr/>
        <a:lstStyle/>
        <a:p>
          <a:r>
            <a:rPr lang="fr-FR" b="1" noProof="0" dirty="0" smtClean="0"/>
            <a:t>Services d’action sociale</a:t>
          </a:r>
          <a:endParaRPr lang="fr-FR" b="1" noProof="0" dirty="0"/>
        </a:p>
      </dgm:t>
    </dgm:pt>
    <dgm:pt modelId="{23DF4C44-3FAC-472F-84E2-913DD24366CC}" type="parTrans" cxnId="{536860A7-4595-4699-986B-3D5A85E9A9C8}">
      <dgm:prSet/>
      <dgm:spPr/>
      <dgm:t>
        <a:bodyPr/>
        <a:lstStyle/>
        <a:p>
          <a:endParaRPr lang="fr-FR" noProof="0"/>
        </a:p>
      </dgm:t>
    </dgm:pt>
    <dgm:pt modelId="{BD7DE319-5DF0-40DA-AE18-DFB0AB981F46}" type="sibTrans" cxnId="{536860A7-4595-4699-986B-3D5A85E9A9C8}">
      <dgm:prSet/>
      <dgm:spPr/>
      <dgm:t>
        <a:bodyPr/>
        <a:lstStyle/>
        <a:p>
          <a:endParaRPr lang="fr-FR" noProof="0"/>
        </a:p>
      </dgm:t>
    </dgm:pt>
    <dgm:pt modelId="{72E97048-62C8-4955-9539-C84558C1770C}">
      <dgm:prSet phldrT="[Text]"/>
      <dgm:spPr/>
      <dgm:t>
        <a:bodyPr/>
        <a:lstStyle/>
        <a:p>
          <a:r>
            <a:rPr lang="fr-FR" b="1" noProof="0" dirty="0" smtClean="0"/>
            <a:t>Contributive</a:t>
          </a:r>
          <a:endParaRPr lang="fr-FR" b="1" noProof="0" dirty="0"/>
        </a:p>
      </dgm:t>
    </dgm:pt>
    <dgm:pt modelId="{67343338-71DE-4A01-8C14-C7291FAFEFA8}" type="parTrans" cxnId="{CBD2D1B7-C99F-4B3A-A8DC-AD89CA1EE777}">
      <dgm:prSet/>
      <dgm:spPr/>
      <dgm:t>
        <a:bodyPr/>
        <a:lstStyle/>
        <a:p>
          <a:endParaRPr lang="fr-FR" noProof="0"/>
        </a:p>
      </dgm:t>
    </dgm:pt>
    <dgm:pt modelId="{547E4EBD-F5F7-4541-88BB-27809ABC995B}" type="sibTrans" cxnId="{CBD2D1B7-C99F-4B3A-A8DC-AD89CA1EE777}">
      <dgm:prSet/>
      <dgm:spPr/>
      <dgm:t>
        <a:bodyPr/>
        <a:lstStyle/>
        <a:p>
          <a:endParaRPr lang="fr-FR" noProof="0"/>
        </a:p>
      </dgm:t>
    </dgm:pt>
    <dgm:pt modelId="{D6C951FE-D23C-4B5F-A4DA-5F7BE3559089}">
      <dgm:prSet phldrT="[Text]"/>
      <dgm:spPr/>
      <dgm:t>
        <a:bodyPr/>
        <a:lstStyle/>
        <a:p>
          <a:r>
            <a:rPr lang="fr-FR" b="1" noProof="0" dirty="0" smtClean="0"/>
            <a:t>Assurance (sécurité) sociale</a:t>
          </a:r>
          <a:endParaRPr lang="fr-FR" b="1" noProof="0" dirty="0"/>
        </a:p>
      </dgm:t>
    </dgm:pt>
    <dgm:pt modelId="{F12CB4EF-6E95-4275-B55A-42075A69BB07}" type="parTrans" cxnId="{6078AB8D-4905-4B91-B951-6E4B7A85FC3C}">
      <dgm:prSet/>
      <dgm:spPr/>
      <dgm:t>
        <a:bodyPr/>
        <a:lstStyle/>
        <a:p>
          <a:endParaRPr lang="fr-FR" noProof="0"/>
        </a:p>
      </dgm:t>
    </dgm:pt>
    <dgm:pt modelId="{84402376-4264-4859-A758-64AEB523AE74}" type="sibTrans" cxnId="{6078AB8D-4905-4B91-B951-6E4B7A85FC3C}">
      <dgm:prSet/>
      <dgm:spPr/>
      <dgm:t>
        <a:bodyPr/>
        <a:lstStyle/>
        <a:p>
          <a:endParaRPr lang="fr-FR" noProof="0"/>
        </a:p>
      </dgm:t>
    </dgm:pt>
    <dgm:pt modelId="{76440595-C24B-4B5F-BFB7-93E9C15D4B37}" type="pres">
      <dgm:prSet presAssocID="{65DD6572-AD46-4C82-AA44-258CAD1B32F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EEF157AA-0264-47D6-A323-ECE0A851CD78}" type="pres">
      <dgm:prSet presAssocID="{ECD1F716-1201-4CE2-B9F8-9440EA722E6F}" presName="vertOne" presStyleCnt="0"/>
      <dgm:spPr/>
    </dgm:pt>
    <dgm:pt modelId="{971C6441-5EF3-417A-991C-2319DF7064CF}" type="pres">
      <dgm:prSet presAssocID="{ECD1F716-1201-4CE2-B9F8-9440EA722E6F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897D6CB-3D09-4610-8290-B04FB5098C0A}" type="pres">
      <dgm:prSet presAssocID="{ECD1F716-1201-4CE2-B9F8-9440EA722E6F}" presName="parTransOne" presStyleCnt="0"/>
      <dgm:spPr/>
    </dgm:pt>
    <dgm:pt modelId="{6A39C159-04BB-448A-B187-88803F7C53BF}" type="pres">
      <dgm:prSet presAssocID="{ECD1F716-1201-4CE2-B9F8-9440EA722E6F}" presName="horzOne" presStyleCnt="0"/>
      <dgm:spPr/>
    </dgm:pt>
    <dgm:pt modelId="{CF0AB4E6-318D-4D7F-B4D6-EDF6C91B550D}" type="pres">
      <dgm:prSet presAssocID="{764EDD16-CAC5-489A-B197-F22A53AA1B07}" presName="vertTwo" presStyleCnt="0"/>
      <dgm:spPr/>
    </dgm:pt>
    <dgm:pt modelId="{2178CDF3-3A52-42F3-B69E-DD5302B840DB}" type="pres">
      <dgm:prSet presAssocID="{764EDD16-CAC5-489A-B197-F22A53AA1B07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1657907-0B35-466C-9FB1-FDFB42135B96}" type="pres">
      <dgm:prSet presAssocID="{764EDD16-CAC5-489A-B197-F22A53AA1B07}" presName="parTransTwo" presStyleCnt="0"/>
      <dgm:spPr/>
    </dgm:pt>
    <dgm:pt modelId="{C5D23C47-187E-4F52-B83C-A28F7CAD9B2C}" type="pres">
      <dgm:prSet presAssocID="{764EDD16-CAC5-489A-B197-F22A53AA1B07}" presName="horzTwo" presStyleCnt="0"/>
      <dgm:spPr/>
    </dgm:pt>
    <dgm:pt modelId="{DCE068FA-2B23-40D4-9E25-76759EB4A5D6}" type="pres">
      <dgm:prSet presAssocID="{292F6826-DE4D-4325-8816-5D834AA34CA6}" presName="vertThree" presStyleCnt="0"/>
      <dgm:spPr/>
    </dgm:pt>
    <dgm:pt modelId="{D438FE14-B390-4896-B2AC-072A15DABB42}" type="pres">
      <dgm:prSet presAssocID="{292F6826-DE4D-4325-8816-5D834AA34CA6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E0E631A-EBE4-49EA-9490-FD4D21421111}" type="pres">
      <dgm:prSet presAssocID="{292F6826-DE4D-4325-8816-5D834AA34CA6}" presName="horzThree" presStyleCnt="0"/>
      <dgm:spPr/>
    </dgm:pt>
    <dgm:pt modelId="{720CC9DF-56A0-4A64-BB10-052D8507C5A9}" type="pres">
      <dgm:prSet presAssocID="{A9C102B5-B329-41F1-A888-BFE7598F08CA}" presName="sibSpaceThree" presStyleCnt="0"/>
      <dgm:spPr/>
    </dgm:pt>
    <dgm:pt modelId="{A8EAEAF6-607D-4E09-BD1C-FB3CB2A09472}" type="pres">
      <dgm:prSet presAssocID="{80587EF2-1B6E-42A3-BDAC-09E70859BA9C}" presName="vertThree" presStyleCnt="0"/>
      <dgm:spPr/>
    </dgm:pt>
    <dgm:pt modelId="{7965300F-A5D1-416D-92BE-019551BD56F8}" type="pres">
      <dgm:prSet presAssocID="{80587EF2-1B6E-42A3-BDAC-09E70859BA9C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DC15C2F-761F-49AD-A850-ACAAEBEA6C48}" type="pres">
      <dgm:prSet presAssocID="{80587EF2-1B6E-42A3-BDAC-09E70859BA9C}" presName="horzThree" presStyleCnt="0"/>
      <dgm:spPr/>
    </dgm:pt>
    <dgm:pt modelId="{FFF9CD35-A5D8-49AF-A03B-99D51244B5CC}" type="pres">
      <dgm:prSet presAssocID="{7FED85BB-77E7-471F-9EA0-DC9ECA9BE291}" presName="sibSpaceTwo" presStyleCnt="0"/>
      <dgm:spPr/>
    </dgm:pt>
    <dgm:pt modelId="{34AF74FE-E221-4A4A-8725-2581F4A3E2A7}" type="pres">
      <dgm:prSet presAssocID="{72E97048-62C8-4955-9539-C84558C1770C}" presName="vertTwo" presStyleCnt="0"/>
      <dgm:spPr/>
    </dgm:pt>
    <dgm:pt modelId="{00A2E90A-1874-435B-8021-0D69595061AA}" type="pres">
      <dgm:prSet presAssocID="{72E97048-62C8-4955-9539-C84558C1770C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99C2B9B-A34D-45FC-A673-7DDEFB564CE0}" type="pres">
      <dgm:prSet presAssocID="{72E97048-62C8-4955-9539-C84558C1770C}" presName="parTransTwo" presStyleCnt="0"/>
      <dgm:spPr/>
    </dgm:pt>
    <dgm:pt modelId="{E589A19C-7318-4570-A7E1-A72B8E83449C}" type="pres">
      <dgm:prSet presAssocID="{72E97048-62C8-4955-9539-C84558C1770C}" presName="horzTwo" presStyleCnt="0"/>
      <dgm:spPr/>
    </dgm:pt>
    <dgm:pt modelId="{A04DA11E-BB08-496E-952B-661C6D23E1C6}" type="pres">
      <dgm:prSet presAssocID="{D6C951FE-D23C-4B5F-A4DA-5F7BE3559089}" presName="vertThree" presStyleCnt="0"/>
      <dgm:spPr/>
    </dgm:pt>
    <dgm:pt modelId="{418ED94A-7D27-4724-8353-5288AB34D6E9}" type="pres">
      <dgm:prSet presAssocID="{D6C951FE-D23C-4B5F-A4DA-5F7BE3559089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2694C26-F3D8-4C5E-BC7B-AF0017840EC3}" type="pres">
      <dgm:prSet presAssocID="{D6C951FE-D23C-4B5F-A4DA-5F7BE3559089}" presName="horzThree" presStyleCnt="0"/>
      <dgm:spPr/>
    </dgm:pt>
  </dgm:ptLst>
  <dgm:cxnLst>
    <dgm:cxn modelId="{238F7777-69F9-BE4D-BBFF-2AD4595E4A65}" type="presOf" srcId="{ECD1F716-1201-4CE2-B9F8-9440EA722E6F}" destId="{971C6441-5EF3-417A-991C-2319DF7064CF}" srcOrd="0" destOrd="0" presId="urn:microsoft.com/office/officeart/2005/8/layout/hierarchy4"/>
    <dgm:cxn modelId="{1D8224DD-09DB-2740-AEE7-17F506949883}" type="presOf" srcId="{72E97048-62C8-4955-9539-C84558C1770C}" destId="{00A2E90A-1874-435B-8021-0D69595061AA}" srcOrd="0" destOrd="0" presId="urn:microsoft.com/office/officeart/2005/8/layout/hierarchy4"/>
    <dgm:cxn modelId="{C42A6190-5847-1444-BB99-B5354CCD3461}" type="presOf" srcId="{292F6826-DE4D-4325-8816-5D834AA34CA6}" destId="{D438FE14-B390-4896-B2AC-072A15DABB42}" srcOrd="0" destOrd="0" presId="urn:microsoft.com/office/officeart/2005/8/layout/hierarchy4"/>
    <dgm:cxn modelId="{AF10B6D0-7B42-4416-AEE4-E9C3ECCFD57A}" srcId="{764EDD16-CAC5-489A-B197-F22A53AA1B07}" destId="{292F6826-DE4D-4325-8816-5D834AA34CA6}" srcOrd="0" destOrd="0" parTransId="{93DC0DA1-1283-43A0-A40B-D68EF80540DF}" sibTransId="{A9C102B5-B329-41F1-A888-BFE7598F08CA}"/>
    <dgm:cxn modelId="{CBD2D1B7-C99F-4B3A-A8DC-AD89CA1EE777}" srcId="{ECD1F716-1201-4CE2-B9F8-9440EA722E6F}" destId="{72E97048-62C8-4955-9539-C84558C1770C}" srcOrd="1" destOrd="0" parTransId="{67343338-71DE-4A01-8C14-C7291FAFEFA8}" sibTransId="{547E4EBD-F5F7-4541-88BB-27809ABC995B}"/>
    <dgm:cxn modelId="{32462C5D-9C56-4DFD-BB7C-53C2ED768DAA}" srcId="{65DD6572-AD46-4C82-AA44-258CAD1B32FF}" destId="{ECD1F716-1201-4CE2-B9F8-9440EA722E6F}" srcOrd="0" destOrd="0" parTransId="{2388BEA8-7BEB-4633-83C8-6A7EADF8DA26}" sibTransId="{2E16AA6B-553E-47BA-9C7D-848F7CB1AA68}"/>
    <dgm:cxn modelId="{EB71CFBE-B727-0B44-8E2E-A0CED66CF33C}" type="presOf" srcId="{80587EF2-1B6E-42A3-BDAC-09E70859BA9C}" destId="{7965300F-A5D1-416D-92BE-019551BD56F8}" srcOrd="0" destOrd="0" presId="urn:microsoft.com/office/officeart/2005/8/layout/hierarchy4"/>
    <dgm:cxn modelId="{6078AB8D-4905-4B91-B951-6E4B7A85FC3C}" srcId="{72E97048-62C8-4955-9539-C84558C1770C}" destId="{D6C951FE-D23C-4B5F-A4DA-5F7BE3559089}" srcOrd="0" destOrd="0" parTransId="{F12CB4EF-6E95-4275-B55A-42075A69BB07}" sibTransId="{84402376-4264-4859-A758-64AEB523AE74}"/>
    <dgm:cxn modelId="{536860A7-4595-4699-986B-3D5A85E9A9C8}" srcId="{764EDD16-CAC5-489A-B197-F22A53AA1B07}" destId="{80587EF2-1B6E-42A3-BDAC-09E70859BA9C}" srcOrd="1" destOrd="0" parTransId="{23DF4C44-3FAC-472F-84E2-913DD24366CC}" sibTransId="{BD7DE319-5DF0-40DA-AE18-DFB0AB981F46}"/>
    <dgm:cxn modelId="{2A5D48E1-B5E9-A746-B792-A049C9805DAA}" type="presOf" srcId="{D6C951FE-D23C-4B5F-A4DA-5F7BE3559089}" destId="{418ED94A-7D27-4724-8353-5288AB34D6E9}" srcOrd="0" destOrd="0" presId="urn:microsoft.com/office/officeart/2005/8/layout/hierarchy4"/>
    <dgm:cxn modelId="{86DC4EA5-838F-4343-9331-3AB5BEE26514}" srcId="{ECD1F716-1201-4CE2-B9F8-9440EA722E6F}" destId="{764EDD16-CAC5-489A-B197-F22A53AA1B07}" srcOrd="0" destOrd="0" parTransId="{2B326010-8A8E-4B95-8E8E-F93BA4D835D9}" sibTransId="{7FED85BB-77E7-471F-9EA0-DC9ECA9BE291}"/>
    <dgm:cxn modelId="{F35A0451-C61D-9D4D-B563-A0D5DE82D1DB}" type="presOf" srcId="{65DD6572-AD46-4C82-AA44-258CAD1B32FF}" destId="{76440595-C24B-4B5F-BFB7-93E9C15D4B37}" srcOrd="0" destOrd="0" presId="urn:microsoft.com/office/officeart/2005/8/layout/hierarchy4"/>
    <dgm:cxn modelId="{F67D4914-8EDD-994B-9ECA-60AB3DF9F7EC}" type="presOf" srcId="{764EDD16-CAC5-489A-B197-F22A53AA1B07}" destId="{2178CDF3-3A52-42F3-B69E-DD5302B840DB}" srcOrd="0" destOrd="0" presId="urn:microsoft.com/office/officeart/2005/8/layout/hierarchy4"/>
    <dgm:cxn modelId="{7BE6F7D2-6287-374D-B619-B9739735EC5F}" type="presParOf" srcId="{76440595-C24B-4B5F-BFB7-93E9C15D4B37}" destId="{EEF157AA-0264-47D6-A323-ECE0A851CD78}" srcOrd="0" destOrd="0" presId="urn:microsoft.com/office/officeart/2005/8/layout/hierarchy4"/>
    <dgm:cxn modelId="{D60D63D6-1CA7-3047-8529-FE3D6D400A08}" type="presParOf" srcId="{EEF157AA-0264-47D6-A323-ECE0A851CD78}" destId="{971C6441-5EF3-417A-991C-2319DF7064CF}" srcOrd="0" destOrd="0" presId="urn:microsoft.com/office/officeart/2005/8/layout/hierarchy4"/>
    <dgm:cxn modelId="{62295E94-C2A3-424C-8FAB-42E92EEB144C}" type="presParOf" srcId="{EEF157AA-0264-47D6-A323-ECE0A851CD78}" destId="{3897D6CB-3D09-4610-8290-B04FB5098C0A}" srcOrd="1" destOrd="0" presId="urn:microsoft.com/office/officeart/2005/8/layout/hierarchy4"/>
    <dgm:cxn modelId="{40AC182B-5441-1443-B823-614907B6431A}" type="presParOf" srcId="{EEF157AA-0264-47D6-A323-ECE0A851CD78}" destId="{6A39C159-04BB-448A-B187-88803F7C53BF}" srcOrd="2" destOrd="0" presId="urn:microsoft.com/office/officeart/2005/8/layout/hierarchy4"/>
    <dgm:cxn modelId="{E5F625CF-11E0-E645-8C38-2BE87E80794A}" type="presParOf" srcId="{6A39C159-04BB-448A-B187-88803F7C53BF}" destId="{CF0AB4E6-318D-4D7F-B4D6-EDF6C91B550D}" srcOrd="0" destOrd="0" presId="urn:microsoft.com/office/officeart/2005/8/layout/hierarchy4"/>
    <dgm:cxn modelId="{59755494-9494-D445-A224-C986271BEAD7}" type="presParOf" srcId="{CF0AB4E6-318D-4D7F-B4D6-EDF6C91B550D}" destId="{2178CDF3-3A52-42F3-B69E-DD5302B840DB}" srcOrd="0" destOrd="0" presId="urn:microsoft.com/office/officeart/2005/8/layout/hierarchy4"/>
    <dgm:cxn modelId="{88E16BB4-E578-6A43-8C20-22C76B32D09D}" type="presParOf" srcId="{CF0AB4E6-318D-4D7F-B4D6-EDF6C91B550D}" destId="{F1657907-0B35-466C-9FB1-FDFB42135B96}" srcOrd="1" destOrd="0" presId="urn:microsoft.com/office/officeart/2005/8/layout/hierarchy4"/>
    <dgm:cxn modelId="{901D36FB-60A0-EB45-87D1-4A3D4B61497F}" type="presParOf" srcId="{CF0AB4E6-318D-4D7F-B4D6-EDF6C91B550D}" destId="{C5D23C47-187E-4F52-B83C-A28F7CAD9B2C}" srcOrd="2" destOrd="0" presId="urn:microsoft.com/office/officeart/2005/8/layout/hierarchy4"/>
    <dgm:cxn modelId="{49394A2C-8CA9-894A-98F8-53DBFBF6899A}" type="presParOf" srcId="{C5D23C47-187E-4F52-B83C-A28F7CAD9B2C}" destId="{DCE068FA-2B23-40D4-9E25-76759EB4A5D6}" srcOrd="0" destOrd="0" presId="urn:microsoft.com/office/officeart/2005/8/layout/hierarchy4"/>
    <dgm:cxn modelId="{7FF670A2-B384-A544-BC80-708BF56F8ECF}" type="presParOf" srcId="{DCE068FA-2B23-40D4-9E25-76759EB4A5D6}" destId="{D438FE14-B390-4896-B2AC-072A15DABB42}" srcOrd="0" destOrd="0" presId="urn:microsoft.com/office/officeart/2005/8/layout/hierarchy4"/>
    <dgm:cxn modelId="{3293D768-C620-674F-A147-2CF49ECEC280}" type="presParOf" srcId="{DCE068FA-2B23-40D4-9E25-76759EB4A5D6}" destId="{5E0E631A-EBE4-49EA-9490-FD4D21421111}" srcOrd="1" destOrd="0" presId="urn:microsoft.com/office/officeart/2005/8/layout/hierarchy4"/>
    <dgm:cxn modelId="{6EFDD0E1-8876-B341-9252-C431E135AF8B}" type="presParOf" srcId="{C5D23C47-187E-4F52-B83C-A28F7CAD9B2C}" destId="{720CC9DF-56A0-4A64-BB10-052D8507C5A9}" srcOrd="1" destOrd="0" presId="urn:microsoft.com/office/officeart/2005/8/layout/hierarchy4"/>
    <dgm:cxn modelId="{56CE04DC-CFFD-A642-8FCB-586243117C65}" type="presParOf" srcId="{C5D23C47-187E-4F52-B83C-A28F7CAD9B2C}" destId="{A8EAEAF6-607D-4E09-BD1C-FB3CB2A09472}" srcOrd="2" destOrd="0" presId="urn:microsoft.com/office/officeart/2005/8/layout/hierarchy4"/>
    <dgm:cxn modelId="{A653F86A-1964-EB49-AFE7-4F3435F906AF}" type="presParOf" srcId="{A8EAEAF6-607D-4E09-BD1C-FB3CB2A09472}" destId="{7965300F-A5D1-416D-92BE-019551BD56F8}" srcOrd="0" destOrd="0" presId="urn:microsoft.com/office/officeart/2005/8/layout/hierarchy4"/>
    <dgm:cxn modelId="{2F9E415C-FFA7-A34E-86B6-BB8C689DD24B}" type="presParOf" srcId="{A8EAEAF6-607D-4E09-BD1C-FB3CB2A09472}" destId="{5DC15C2F-761F-49AD-A850-ACAAEBEA6C48}" srcOrd="1" destOrd="0" presId="urn:microsoft.com/office/officeart/2005/8/layout/hierarchy4"/>
    <dgm:cxn modelId="{0B8F9C88-1CFA-DA44-9B0D-75DE81824C1F}" type="presParOf" srcId="{6A39C159-04BB-448A-B187-88803F7C53BF}" destId="{FFF9CD35-A5D8-49AF-A03B-99D51244B5CC}" srcOrd="1" destOrd="0" presId="urn:microsoft.com/office/officeart/2005/8/layout/hierarchy4"/>
    <dgm:cxn modelId="{D14ABAF4-9582-6C4F-B8ED-318D69F7766B}" type="presParOf" srcId="{6A39C159-04BB-448A-B187-88803F7C53BF}" destId="{34AF74FE-E221-4A4A-8725-2581F4A3E2A7}" srcOrd="2" destOrd="0" presId="urn:microsoft.com/office/officeart/2005/8/layout/hierarchy4"/>
    <dgm:cxn modelId="{B0E69B8E-AF09-354D-8688-0100D9662A96}" type="presParOf" srcId="{34AF74FE-E221-4A4A-8725-2581F4A3E2A7}" destId="{00A2E90A-1874-435B-8021-0D69595061AA}" srcOrd="0" destOrd="0" presId="urn:microsoft.com/office/officeart/2005/8/layout/hierarchy4"/>
    <dgm:cxn modelId="{526E4AFB-F634-1546-BA82-916D0CADF2AD}" type="presParOf" srcId="{34AF74FE-E221-4A4A-8725-2581F4A3E2A7}" destId="{D99C2B9B-A34D-45FC-A673-7DDEFB564CE0}" srcOrd="1" destOrd="0" presId="urn:microsoft.com/office/officeart/2005/8/layout/hierarchy4"/>
    <dgm:cxn modelId="{709DF9EC-0BE9-EC45-96B1-364683004323}" type="presParOf" srcId="{34AF74FE-E221-4A4A-8725-2581F4A3E2A7}" destId="{E589A19C-7318-4570-A7E1-A72B8E83449C}" srcOrd="2" destOrd="0" presId="urn:microsoft.com/office/officeart/2005/8/layout/hierarchy4"/>
    <dgm:cxn modelId="{B1975591-6113-1D42-A1E3-3513D28B158D}" type="presParOf" srcId="{E589A19C-7318-4570-A7E1-A72B8E83449C}" destId="{A04DA11E-BB08-496E-952B-661C6D23E1C6}" srcOrd="0" destOrd="0" presId="urn:microsoft.com/office/officeart/2005/8/layout/hierarchy4"/>
    <dgm:cxn modelId="{7CB2F6F1-2B64-FF48-A666-45C08449D663}" type="presParOf" srcId="{A04DA11E-BB08-496E-952B-661C6D23E1C6}" destId="{418ED94A-7D27-4724-8353-5288AB34D6E9}" srcOrd="0" destOrd="0" presId="urn:microsoft.com/office/officeart/2005/8/layout/hierarchy4"/>
    <dgm:cxn modelId="{1BB7DE9D-BC90-8A4A-9036-B149A4F4DF30}" type="presParOf" srcId="{A04DA11E-BB08-496E-952B-661C6D23E1C6}" destId="{92694C26-F3D8-4C5E-BC7B-AF0017840EC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C6441-5EF3-417A-991C-2319DF7064CF}">
      <dsp:nvSpPr>
        <dsp:cNvPr id="0" name=""/>
        <dsp:cNvSpPr/>
      </dsp:nvSpPr>
      <dsp:spPr>
        <a:xfrm>
          <a:off x="935" y="179"/>
          <a:ext cx="8151528" cy="1322311"/>
        </a:xfrm>
        <a:prstGeom prst="roundRect">
          <a:avLst>
            <a:gd name="adj" fmla="val 10000"/>
          </a:avLst>
        </a:prstGeom>
        <a:solidFill>
          <a:schemeClr val="tx2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5900" b="1" kern="1200" noProof="0" dirty="0" smtClean="0"/>
            <a:t>Protection sociale</a:t>
          </a:r>
          <a:endParaRPr lang="fr-FR" sz="5900" b="1" kern="1200" noProof="0" dirty="0"/>
        </a:p>
      </dsp:txBody>
      <dsp:txXfrm>
        <a:off x="39664" y="38908"/>
        <a:ext cx="8074070" cy="1244853"/>
      </dsp:txXfrm>
    </dsp:sp>
    <dsp:sp modelId="{2178CDF3-3A52-42F3-B69E-DD5302B840DB}">
      <dsp:nvSpPr>
        <dsp:cNvPr id="0" name=""/>
        <dsp:cNvSpPr/>
      </dsp:nvSpPr>
      <dsp:spPr>
        <a:xfrm>
          <a:off x="935" y="1464506"/>
          <a:ext cx="5324831" cy="1322311"/>
        </a:xfrm>
        <a:prstGeom prst="roundRect">
          <a:avLst>
            <a:gd name="adj" fmla="val 10000"/>
          </a:avLst>
        </a:prstGeom>
        <a:solidFill>
          <a:schemeClr val="tx2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900" b="1" kern="1200" noProof="0" dirty="0" smtClean="0"/>
            <a:t>Non contributive</a:t>
          </a:r>
        </a:p>
      </dsp:txBody>
      <dsp:txXfrm>
        <a:off x="39664" y="1503235"/>
        <a:ext cx="5247373" cy="1244853"/>
      </dsp:txXfrm>
    </dsp:sp>
    <dsp:sp modelId="{D438FE14-B390-4896-B2AC-072A15DABB42}">
      <dsp:nvSpPr>
        <dsp:cNvPr id="0" name=""/>
        <dsp:cNvSpPr/>
      </dsp:nvSpPr>
      <dsp:spPr>
        <a:xfrm>
          <a:off x="935" y="2928833"/>
          <a:ext cx="2607654" cy="1322311"/>
        </a:xfrm>
        <a:prstGeom prst="roundRect">
          <a:avLst>
            <a:gd name="adj" fmla="val 10000"/>
          </a:avLst>
        </a:prstGeom>
        <a:solidFill>
          <a:schemeClr val="tx2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noProof="0" dirty="0" smtClean="0"/>
            <a:t>Transferts (filets) sociaux</a:t>
          </a:r>
          <a:endParaRPr lang="fr-FR" sz="2600" b="1" kern="1200" noProof="0" dirty="0"/>
        </a:p>
      </dsp:txBody>
      <dsp:txXfrm>
        <a:off x="39664" y="2967562"/>
        <a:ext cx="2530196" cy="1244853"/>
      </dsp:txXfrm>
    </dsp:sp>
    <dsp:sp modelId="{7965300F-A5D1-416D-92BE-019551BD56F8}">
      <dsp:nvSpPr>
        <dsp:cNvPr id="0" name=""/>
        <dsp:cNvSpPr/>
      </dsp:nvSpPr>
      <dsp:spPr>
        <a:xfrm>
          <a:off x="2718111" y="2928833"/>
          <a:ext cx="2607654" cy="13223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noProof="0" dirty="0" smtClean="0"/>
            <a:t>Services d’action sociale</a:t>
          </a:r>
          <a:endParaRPr lang="fr-FR" sz="2600" b="1" kern="1200" noProof="0" dirty="0"/>
        </a:p>
      </dsp:txBody>
      <dsp:txXfrm>
        <a:off x="2756840" y="2967562"/>
        <a:ext cx="2530196" cy="1244853"/>
      </dsp:txXfrm>
    </dsp:sp>
    <dsp:sp modelId="{00A2E90A-1874-435B-8021-0D69595061AA}">
      <dsp:nvSpPr>
        <dsp:cNvPr id="0" name=""/>
        <dsp:cNvSpPr/>
      </dsp:nvSpPr>
      <dsp:spPr>
        <a:xfrm>
          <a:off x="5544809" y="1464506"/>
          <a:ext cx="2607654" cy="13223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900" b="1" kern="1200" noProof="0" dirty="0" smtClean="0"/>
            <a:t>Contributive</a:t>
          </a:r>
          <a:endParaRPr lang="fr-FR" sz="2900" b="1" kern="1200" noProof="0" dirty="0"/>
        </a:p>
      </dsp:txBody>
      <dsp:txXfrm>
        <a:off x="5583538" y="1503235"/>
        <a:ext cx="2530196" cy="1244853"/>
      </dsp:txXfrm>
    </dsp:sp>
    <dsp:sp modelId="{418ED94A-7D27-4724-8353-5288AB34D6E9}">
      <dsp:nvSpPr>
        <dsp:cNvPr id="0" name=""/>
        <dsp:cNvSpPr/>
      </dsp:nvSpPr>
      <dsp:spPr>
        <a:xfrm>
          <a:off x="5544809" y="2928833"/>
          <a:ext cx="2607654" cy="13223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noProof="0" dirty="0" smtClean="0"/>
            <a:t>Assurance (sécurité) sociale</a:t>
          </a:r>
          <a:endParaRPr lang="fr-FR" sz="2600" b="1" kern="1200" noProof="0" dirty="0"/>
        </a:p>
      </dsp:txBody>
      <dsp:txXfrm>
        <a:off x="5583538" y="2967562"/>
        <a:ext cx="2530196" cy="1244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D5387-6FDA-E64B-ACDD-3F9F784A51CE}" type="datetimeFigureOut">
              <a:rPr lang="en-US" smtClean="0"/>
              <a:t>5/20/2014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3C169-5184-4C49-925B-D0BFEDB75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7952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105B7-EA5F-6D4F-9F29-EF329F02F69C}" type="datetimeFigureOut">
              <a:rPr lang="en-US" smtClean="0"/>
              <a:t>5/20/2014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47395-28AA-EC41-B5EC-8CB5A6818D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3662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B1BC3-56D6-4430-9DBD-C9FA7FBFA552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500D-6E94-4440-B3BA-F75E3F645EBD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C9097-DC95-984D-A061-DC39C71D2304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0F91D-64BB-0741-A485-B4F708AF563B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F19A-F83F-3245-8545-F0045357FD90}" type="datetime1">
              <a:rPr lang="en-US" smtClean="0"/>
              <a:t>5/20/2014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ADDE-FDD8-B642-AD09-F2A7F70595B6}" type="datetime1">
              <a:rPr lang="en-US" smtClean="0"/>
              <a:t>5/20/2014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81E17-BA1F-CC49-B5F8-1DA5E3295F4B}" type="datetime1">
              <a:rPr lang="en-US" smtClean="0"/>
              <a:t>5/20/2014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AF346-C064-9241-9905-F746349DF0E7}" type="datetime1">
              <a:rPr lang="en-US" smtClean="0"/>
              <a:t>5/20/2014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73D63-E659-A747-9F2D-F708C7C7136F}" type="datetime1">
              <a:rPr lang="en-US" smtClean="0"/>
              <a:t>5/20/2014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28A70-3034-8C46-93F6-030514791226}" type="datetime1">
              <a:rPr lang="en-US" smtClean="0"/>
              <a:t>5/20/2014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5A11-0107-A24F-8D47-F56234FCEAF7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E21C-8867-3743-B0DB-A69E3BE3A3CF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CC08B81-6455-DC4C-8D31-7AD2387851C5}" type="datetime1">
              <a:rPr lang="en-US" smtClean="0"/>
              <a:t>5/20/2014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9020A2E2-F5FB-3046-B7A7-0201E3DED36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8063972" cy="1927225"/>
          </a:xfrm>
        </p:spPr>
        <p:txBody>
          <a:bodyPr/>
          <a:lstStyle/>
          <a:p>
            <a:r>
              <a:rPr lang="fr-FR" sz="4400" b="1" dirty="0" smtClean="0"/>
              <a:t>Revue des filets sociaux au burundi</a:t>
            </a:r>
            <a:br>
              <a:rPr lang="fr-FR" sz="4400" b="1" dirty="0" smtClean="0"/>
            </a:br>
            <a:r>
              <a:rPr lang="fr-FR" sz="4400" b="1" cap="none" dirty="0" smtClean="0">
                <a:solidFill>
                  <a:schemeClr val="bg1">
                    <a:lumMod val="50000"/>
                  </a:schemeClr>
                </a:solidFill>
              </a:rPr>
              <a:t>1. Processus et méthodologie</a:t>
            </a:r>
            <a:endParaRPr lang="fr-FR" sz="4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3505200"/>
            <a:ext cx="7854647" cy="1752600"/>
          </a:xfrm>
        </p:spPr>
        <p:txBody>
          <a:bodyPr>
            <a:normAutofit fontScale="92500" lnSpcReduction="20000"/>
          </a:bodyPr>
          <a:lstStyle/>
          <a:p>
            <a:r>
              <a:rPr lang="fr-FR" sz="3200" dirty="0" smtClean="0"/>
              <a:t>Présentation de la version provisoire du rapport</a:t>
            </a:r>
          </a:p>
          <a:p>
            <a:r>
              <a:rPr lang="fr-FR" sz="3200" dirty="0" smtClean="0"/>
              <a:t>Anthony Hodges et Alain Nimpagaritse</a:t>
            </a:r>
          </a:p>
          <a:p>
            <a:r>
              <a:rPr lang="fr-FR" sz="3200" dirty="0" smtClean="0"/>
              <a:t>Bujumbura, 6 mai 2014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26479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6832"/>
            <a:ext cx="8229600" cy="921146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Ce que nous allons faire aujourd’hui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1502"/>
            <a:ext cx="8229600" cy="5025498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fr-FR" sz="2600" b="1" dirty="0" smtClean="0"/>
              <a:t>Présenter la version provisoire de la revue des filets sociaux de sécurité </a:t>
            </a:r>
            <a:r>
              <a:rPr lang="fr-FR" sz="2600" dirty="0" smtClean="0"/>
              <a:t>(protection sociale non contributive), en 4 parties :</a:t>
            </a:r>
          </a:p>
          <a:p>
            <a:pPr lvl="1">
              <a:spcAft>
                <a:spcPts val="600"/>
              </a:spcAft>
            </a:pPr>
            <a:r>
              <a:rPr lang="fr-FR" sz="2400" dirty="0" smtClean="0"/>
              <a:t>Processus et méthodologie de l’étude</a:t>
            </a:r>
            <a:endParaRPr lang="fr-FR" sz="2400" dirty="0"/>
          </a:p>
          <a:p>
            <a:pPr lvl="1">
              <a:spcAft>
                <a:spcPts val="600"/>
              </a:spcAft>
            </a:pPr>
            <a:r>
              <a:rPr lang="fr-FR" sz="2400" dirty="0" smtClean="0"/>
              <a:t>Profil de la pauvreté, de la vulnérabilité et des risques</a:t>
            </a:r>
          </a:p>
          <a:p>
            <a:pPr lvl="1">
              <a:spcAft>
                <a:spcPts val="600"/>
              </a:spcAft>
            </a:pPr>
            <a:r>
              <a:rPr lang="fr-FR" sz="2400" dirty="0" smtClean="0"/>
              <a:t>Analyse des programmes de filets sociaux et de leur financement</a:t>
            </a:r>
          </a:p>
          <a:p>
            <a:pPr lvl="1">
              <a:spcAft>
                <a:spcPts val="600"/>
              </a:spcAft>
            </a:pPr>
            <a:r>
              <a:rPr lang="fr-FR" sz="2400" dirty="0" smtClean="0"/>
              <a:t>Cadre politique et perspectives</a:t>
            </a:r>
          </a:p>
          <a:p>
            <a:pPr>
              <a:spcAft>
                <a:spcPts val="600"/>
              </a:spcAft>
            </a:pPr>
            <a:r>
              <a:rPr lang="fr-FR" sz="2600" b="1" dirty="0" smtClean="0"/>
              <a:t>Recevoir </a:t>
            </a:r>
            <a:r>
              <a:rPr lang="fr-FR" sz="2600" b="1" dirty="0"/>
              <a:t>vos </a:t>
            </a:r>
            <a:r>
              <a:rPr lang="fr-FR" sz="2600" b="1" dirty="0" smtClean="0"/>
              <a:t>commentaires et vos suggestions </a:t>
            </a:r>
            <a:r>
              <a:rPr lang="fr-FR" sz="2600" b="1" dirty="0"/>
              <a:t>pour l’amélioration et la finalisation du rapport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60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1"/>
            <a:ext cx="8229600" cy="783025"/>
          </a:xfrm>
        </p:spPr>
        <p:txBody>
          <a:bodyPr>
            <a:normAutofit/>
          </a:bodyPr>
          <a:lstStyle/>
          <a:p>
            <a:r>
              <a:rPr lang="fr-FR" b="1" dirty="0" smtClean="0"/>
              <a:t>L’étude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56109"/>
            <a:ext cx="8571671" cy="5345436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</a:pPr>
            <a:r>
              <a:rPr lang="fr-FR" sz="2600" b="1" dirty="0" smtClean="0"/>
              <a:t>Lancée </a:t>
            </a:r>
            <a:r>
              <a:rPr lang="fr-FR" sz="2600" b="1" dirty="0"/>
              <a:t>conjointement par la Banque Mondiale et l’UNICEF en février 2013</a:t>
            </a:r>
          </a:p>
          <a:p>
            <a:pPr>
              <a:spcAft>
                <a:spcPts val="1200"/>
              </a:spcAft>
            </a:pPr>
            <a:r>
              <a:rPr lang="fr-FR" sz="2600" b="1" dirty="0" smtClean="0"/>
              <a:t>Objectif </a:t>
            </a:r>
            <a:r>
              <a:rPr lang="fr-FR" sz="2600" dirty="0" smtClean="0"/>
              <a:t>: </a:t>
            </a:r>
            <a:r>
              <a:rPr lang="fr-FR" sz="2600" dirty="0"/>
              <a:t>Fournir des analyses </a:t>
            </a:r>
            <a:r>
              <a:rPr lang="fr-FR" sz="2600" dirty="0" smtClean="0"/>
              <a:t>utiles </a:t>
            </a:r>
            <a:r>
              <a:rPr lang="fr-FR" sz="2600" dirty="0"/>
              <a:t>à la prise de décisions </a:t>
            </a:r>
            <a:r>
              <a:rPr lang="fr-FR" sz="2600" dirty="0" smtClean="0"/>
              <a:t>au </a:t>
            </a:r>
            <a:r>
              <a:rPr lang="fr-FR" sz="2600" dirty="0"/>
              <a:t>moment où le Burundi </a:t>
            </a:r>
            <a:r>
              <a:rPr lang="fr-FR" sz="2600" dirty="0" smtClean="0"/>
              <a:t>avance vers </a:t>
            </a:r>
            <a:r>
              <a:rPr lang="fr-FR" sz="2600" dirty="0"/>
              <a:t>l’opérationnalisation de sa Politique Nationale de Protection Sociale, adoptée </a:t>
            </a:r>
            <a:r>
              <a:rPr lang="fr-FR" sz="2600" dirty="0" smtClean="0"/>
              <a:t>en 2011</a:t>
            </a:r>
          </a:p>
          <a:p>
            <a:pPr>
              <a:spcAft>
                <a:spcPts val="1200"/>
              </a:spcAft>
            </a:pPr>
            <a:r>
              <a:rPr lang="fr-FR" sz="2600" b="1" dirty="0" smtClean="0"/>
              <a:t>Etapes de l’étude</a:t>
            </a:r>
            <a:r>
              <a:rPr lang="fr-FR" sz="2600" dirty="0" smtClean="0"/>
              <a:t>:</a:t>
            </a:r>
          </a:p>
          <a:p>
            <a:pPr lvl="1">
              <a:spcAft>
                <a:spcPts val="1200"/>
              </a:spcAft>
            </a:pPr>
            <a:r>
              <a:rPr lang="fr-FR" sz="2200" dirty="0" smtClean="0"/>
              <a:t>Revue documentaire</a:t>
            </a:r>
          </a:p>
          <a:p>
            <a:pPr lvl="1">
              <a:spcAft>
                <a:spcPts val="1200"/>
              </a:spcAft>
            </a:pPr>
            <a:r>
              <a:rPr lang="fr-FR" sz="2200" dirty="0" smtClean="0"/>
              <a:t>Interviews et collecte de données au niveau national (ministères, PTF, ONG, etc.)</a:t>
            </a:r>
          </a:p>
          <a:p>
            <a:pPr lvl="1">
              <a:spcAft>
                <a:spcPts val="1200"/>
              </a:spcAft>
            </a:pPr>
            <a:r>
              <a:rPr lang="fr-FR" sz="2200" dirty="0" smtClean="0"/>
              <a:t>Missions sur le terrain dans 6 provinces pour étudier la mise en œuvre des programmes et projets (interviews avec gestionnaires et groupes de discussion avec bénéficiaires)</a:t>
            </a:r>
          </a:p>
          <a:p>
            <a:pPr lvl="1">
              <a:spcAft>
                <a:spcPts val="1200"/>
              </a:spcAft>
            </a:pPr>
            <a:r>
              <a:rPr lang="fr-FR" sz="2200" dirty="0" smtClean="0"/>
              <a:t>Analyses et élaboration du rapport</a:t>
            </a:r>
          </a:p>
          <a:p>
            <a:pPr lvl="1">
              <a:spcAft>
                <a:spcPts val="1200"/>
              </a:spcAft>
            </a:pPr>
            <a:endParaRPr lang="fr-FR" dirty="0" smtClean="0"/>
          </a:p>
          <a:p>
            <a:pPr>
              <a:spcAft>
                <a:spcPts val="1200"/>
              </a:spcAft>
            </a:pPr>
            <a:endParaRPr lang="fr-FR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65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"/>
            <a:ext cx="8229600" cy="971218"/>
          </a:xfrm>
        </p:spPr>
        <p:txBody>
          <a:bodyPr/>
          <a:lstStyle/>
          <a:p>
            <a:r>
              <a:rPr lang="fr-FR" b="1" dirty="0" smtClean="0"/>
              <a:t>Portée de l’étude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1287"/>
            <a:ext cx="8432122" cy="4955714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776"/>
              </a:spcBef>
              <a:buFont typeface="+mj-lt"/>
              <a:buAutoNum type="arabicPeriod"/>
            </a:pPr>
            <a:r>
              <a:rPr lang="fr-FR" sz="2800" dirty="0" smtClean="0"/>
              <a:t>Profil de la pauvreté, de la vulnérabilité et des risques – les défis auxquels les filets sociaux doivent faire face</a:t>
            </a:r>
          </a:p>
          <a:p>
            <a:pPr marL="457200" indent="-457200">
              <a:spcBef>
                <a:spcPts val="1776"/>
              </a:spcBef>
              <a:buFont typeface="+mj-lt"/>
              <a:buAutoNum type="arabicPeriod"/>
            </a:pPr>
            <a:r>
              <a:rPr lang="fr-FR" sz="2800" dirty="0" smtClean="0"/>
              <a:t>Analyse des dépenses et du financement de la protection sociale non contributive</a:t>
            </a:r>
          </a:p>
          <a:p>
            <a:pPr marL="457200" indent="-457200">
              <a:spcBef>
                <a:spcPts val="1776"/>
              </a:spcBef>
              <a:buFont typeface="+mj-lt"/>
              <a:buAutoNum type="arabicPeriod"/>
            </a:pPr>
            <a:r>
              <a:rPr lang="fr-FR" sz="2800" dirty="0" smtClean="0"/>
              <a:t>Analyse du cadre politique et institutionnel</a:t>
            </a:r>
          </a:p>
          <a:p>
            <a:pPr marL="457200" indent="-457200">
              <a:spcBef>
                <a:spcPts val="1776"/>
              </a:spcBef>
              <a:buFont typeface="+mj-lt"/>
              <a:buAutoNum type="arabicPeriod"/>
            </a:pPr>
            <a:r>
              <a:rPr lang="fr-FR" sz="2800" dirty="0" smtClean="0"/>
              <a:t>Analyse </a:t>
            </a:r>
            <a:r>
              <a:rPr lang="fr-FR" sz="2800" dirty="0"/>
              <a:t>des programmes et projets </a:t>
            </a:r>
            <a:r>
              <a:rPr lang="fr-FR" sz="2800" dirty="0" smtClean="0"/>
              <a:t>existants, </a:t>
            </a:r>
            <a:r>
              <a:rPr lang="fr-FR" sz="2800" dirty="0"/>
              <a:t>se focalisant en particulier sur leur couverture, le ciblage, l’efficacité et l’efficience</a:t>
            </a:r>
          </a:p>
          <a:p>
            <a:pPr marL="457200" indent="-457200">
              <a:spcBef>
                <a:spcPts val="1776"/>
              </a:spcBef>
              <a:buFont typeface="+mj-lt"/>
              <a:buAutoNum type="arabicPeriod"/>
            </a:pPr>
            <a:endParaRPr lang="fr-F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40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3"/>
            <a:ext cx="8229600" cy="792136"/>
          </a:xfrm>
        </p:spPr>
        <p:txBody>
          <a:bodyPr/>
          <a:lstStyle/>
          <a:p>
            <a:r>
              <a:rPr lang="fr-FR" b="1" dirty="0" smtClean="0"/>
              <a:t>Le contexte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6370"/>
            <a:ext cx="8229600" cy="5144518"/>
          </a:xfrm>
        </p:spPr>
        <p:txBody>
          <a:bodyPr>
            <a:normAutofit/>
          </a:bodyPr>
          <a:lstStyle/>
          <a:p>
            <a:pPr>
              <a:spcBef>
                <a:spcPts val="1776"/>
              </a:spcBef>
            </a:pPr>
            <a:r>
              <a:rPr lang="fr-FR" sz="2800" b="1" dirty="0"/>
              <a:t>Cette revue </a:t>
            </a:r>
            <a:r>
              <a:rPr lang="fr-FR" sz="2800" b="1" dirty="0" smtClean="0"/>
              <a:t>coïncide </a:t>
            </a:r>
            <a:r>
              <a:rPr lang="fr-FR" sz="2800" b="1" dirty="0"/>
              <a:t>avec la fin de la période de transition post-</a:t>
            </a:r>
            <a:r>
              <a:rPr lang="fr-FR" sz="2800" b="1" dirty="0" smtClean="0"/>
              <a:t>conflit</a:t>
            </a:r>
            <a:r>
              <a:rPr lang="fr-FR" sz="2800" dirty="0" smtClean="0"/>
              <a:t>, caractérisée par l’aide humanitaire à court terme (notamment pour appuyer le retour et </a:t>
            </a:r>
            <a:r>
              <a:rPr lang="fr-FR" sz="2800" dirty="0"/>
              <a:t>la réinstallation </a:t>
            </a:r>
            <a:r>
              <a:rPr lang="fr-FR" sz="2800" dirty="0" smtClean="0"/>
              <a:t>des réfugiés et d’autres victimes du conflit)</a:t>
            </a:r>
          </a:p>
          <a:p>
            <a:pPr>
              <a:spcBef>
                <a:spcPts val="1776"/>
              </a:spcBef>
            </a:pPr>
            <a:r>
              <a:rPr lang="fr-FR" sz="2800" b="1" dirty="0" smtClean="0"/>
              <a:t>Maintenant un nouveau défi se pose </a:t>
            </a:r>
            <a:r>
              <a:rPr lang="fr-FR" sz="2800" dirty="0" smtClean="0"/>
              <a:t>: Comment peuvent les filets sociaux (la protection sociale non contributive) réduire </a:t>
            </a:r>
            <a:r>
              <a:rPr lang="fr-FR" sz="2800" dirty="0"/>
              <a:t>la vulnérabilité structurelle de larges couches de la </a:t>
            </a:r>
            <a:r>
              <a:rPr lang="fr-FR" sz="2800" dirty="0" smtClean="0"/>
              <a:t>population burundaise à plus long terme 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65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Cadre conceptuel: les composantes de la protection sociale</a:t>
            </a:r>
            <a:endParaRPr lang="fr-FR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59724216-DD7B-472E-8BE4-8BF40655B8A4}" type="slidenum">
              <a:rPr lang="en-GB" smtClean="0"/>
              <a:pPr/>
              <a:t>6</a:t>
            </a:fld>
            <a:endParaRPr lang="en-GB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04708395"/>
              </p:ext>
            </p:extLst>
          </p:nvPr>
        </p:nvGraphicFramePr>
        <p:xfrm>
          <a:off x="612775" y="1844675"/>
          <a:ext cx="8153400" cy="425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548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Le concept de « filet social de sécurité » …</a:t>
            </a:r>
            <a:endParaRPr lang="fr-F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336"/>
            <a:ext cx="8229600" cy="441033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2800" dirty="0" smtClean="0"/>
              <a:t>… se réfère aux programmes de </a:t>
            </a:r>
            <a:r>
              <a:rPr lang="fr-FR" sz="2800" b="1" dirty="0" smtClean="0"/>
              <a:t>protection sociale non contributive</a:t>
            </a:r>
            <a:r>
              <a:rPr lang="fr-FR" sz="2800" dirty="0" smtClean="0"/>
              <a:t> qui :</a:t>
            </a:r>
          </a:p>
          <a:p>
            <a:pPr lvl="1">
              <a:spcAft>
                <a:spcPts val="600"/>
              </a:spcAft>
            </a:pPr>
            <a:r>
              <a:rPr lang="fr-FR" sz="2200" dirty="0" smtClean="0"/>
              <a:t>Augmentent le niveau de vie des plus pauvres et vulnérables et ainsi assurent la dignité humaine</a:t>
            </a:r>
          </a:p>
          <a:p>
            <a:pPr lvl="1">
              <a:spcAft>
                <a:spcPts val="600"/>
              </a:spcAft>
            </a:pPr>
            <a:r>
              <a:rPr lang="fr-FR" sz="2200" dirty="0" smtClean="0"/>
              <a:t>Facilitent leur accès aux services sociaux de base et l’amélioration de la nutrition, renforçant ainsi l’investissement dans le capital humain comme stratégie de sortie de la pauvreté à long terme</a:t>
            </a:r>
          </a:p>
          <a:p>
            <a:pPr lvl="1">
              <a:spcAft>
                <a:spcPts val="600"/>
              </a:spcAft>
            </a:pPr>
            <a:r>
              <a:rPr lang="fr-FR" sz="2200" dirty="0" smtClean="0"/>
              <a:t>Renforcent l’épargne et la </a:t>
            </a:r>
            <a:r>
              <a:rPr lang="fr-FR" sz="2200" dirty="0"/>
              <a:t>productivité des plus pauvres (dans une perspective d’autonomisation progressive)</a:t>
            </a:r>
            <a:endParaRPr lang="fr-FR" sz="2200" dirty="0" smtClean="0"/>
          </a:p>
          <a:p>
            <a:pPr lvl="1">
              <a:spcAft>
                <a:spcPts val="600"/>
              </a:spcAft>
            </a:pPr>
            <a:r>
              <a:rPr lang="fr-FR" sz="2200" dirty="0" smtClean="0"/>
              <a:t>Promeuvent leur résilience afin qu’elles puissent mieux gérer les risques et chocs </a:t>
            </a:r>
          </a:p>
          <a:p>
            <a:endParaRPr lang="fr-F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38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8839" y="2410980"/>
            <a:ext cx="8229600" cy="990600"/>
          </a:xfrm>
        </p:spPr>
        <p:txBody>
          <a:bodyPr/>
          <a:lstStyle/>
          <a:p>
            <a:pPr algn="ctr"/>
            <a:r>
              <a:rPr lang="fr-FR" b="1" smtClean="0"/>
              <a:t>Merci !</a:t>
            </a:r>
            <a:endParaRPr lang="fr-FR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A2E2-F5FB-3046-B7A7-0201E3DED36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1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1426</TotalTime>
  <Words>456</Words>
  <Application>Microsoft Office PowerPoint</Application>
  <PresentationFormat>On-screen Show (4:3)</PresentationFormat>
  <Paragraphs>50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Clarity</vt:lpstr>
      <vt:lpstr>Revue des filets sociaux au burundi 1. Processus et méthodologie</vt:lpstr>
      <vt:lpstr>Ce que nous allons faire aujourd’hui</vt:lpstr>
      <vt:lpstr>L’étude</vt:lpstr>
      <vt:lpstr>Portée de l’étude</vt:lpstr>
      <vt:lpstr>Le contexte</vt:lpstr>
      <vt:lpstr>Cadre conceptuel: les composantes de la protection sociale</vt:lpstr>
      <vt:lpstr>Le concept de « filet social de sécurité » …</vt:lpstr>
      <vt:lpstr>Merci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des filets sociaux de securite au burundi</dc:title>
  <dc:creator>Anthony Hodges</dc:creator>
  <cp:lastModifiedBy>MEYER, Claude</cp:lastModifiedBy>
  <cp:revision>61</cp:revision>
  <dcterms:created xsi:type="dcterms:W3CDTF">2013-10-27T08:36:04Z</dcterms:created>
  <dcterms:modified xsi:type="dcterms:W3CDTF">2014-05-20T10:28:07Z</dcterms:modified>
</cp:coreProperties>
</file>