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9" r:id="rId3"/>
    <p:sldId id="280" r:id="rId4"/>
    <p:sldId id="285" r:id="rId5"/>
    <p:sldId id="281" r:id="rId6"/>
    <p:sldId id="286" r:id="rId7"/>
    <p:sldId id="287" r:id="rId8"/>
    <p:sldId id="288" r:id="rId9"/>
    <p:sldId id="284" r:id="rId10"/>
    <p:sldId id="294" r:id="rId11"/>
    <p:sldId id="295" r:id="rId12"/>
    <p:sldId id="296" r:id="rId13"/>
    <p:sldId id="297" r:id="rId14"/>
    <p:sldId id="289" r:id="rId15"/>
    <p:sldId id="282" r:id="rId16"/>
    <p:sldId id="290" r:id="rId17"/>
    <p:sldId id="292" r:id="rId18"/>
    <p:sldId id="291" r:id="rId19"/>
    <p:sldId id="283" r:id="rId20"/>
    <p:sldId id="293" r:id="rId21"/>
    <p:sldId id="298" r:id="rId22"/>
    <p:sldId id="299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A6E"/>
    <a:srgbClr val="54FF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1" d="100"/>
          <a:sy n="91" d="100"/>
        </p:scale>
        <p:origin x="-564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thonyhodges:Documents:Burundi%20WB%202013/14:Poverty%20and%20vulnerability:Data%20Chapter%202:Data%20chapter%20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thonyhodges:Documents:Burundi%20WB%202013/14:Poverty%20and%20vulnerability:Data%20Chapter%202:Data%20chapter%20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thonyhodges:Documents:Burundi%20WB%202013/14:Poverty%20and%20vulnerability:Data%20Chapter%202:Data%20chapter%20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thonyhodges:Documents:Burundi%20WB%202013/14:Poverty%20and%20vulnerability:Data%20Chapter%202:Data%20chapter%20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thonyhodges:Documents:Burundi%20WB%202013/14:Poverty%20and%20vulnerability:Data%20Chapter%202:Data%20chapter%202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thonyhodges:Documents:Burundi%20WB%202013/14:Poverty%20and%20vulnerability:Data%20Chapter%202:Data%20chapter%202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thonyhodges:Documents:Burundi%20WB%202013/14:Poverty%20and%20vulnerability:Data%20Chapter%202:Data%20chapter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2400" noProof="0" dirty="0" smtClean="0"/>
              <a:t>Dépenses mensuelles de consommation par équivalent adulte (BIF)</a:t>
            </a:r>
          </a:p>
          <a:p>
            <a:pPr>
              <a:defRPr/>
            </a:pPr>
            <a:r>
              <a:rPr lang="fr-FR" sz="1400" b="0" noProof="0" dirty="0" smtClean="0"/>
              <a:t>Source: données provisoires du</a:t>
            </a:r>
            <a:r>
              <a:rPr lang="fr-FR" sz="1400" b="0" baseline="0" noProof="0" dirty="0" smtClean="0"/>
              <a:t> PMS 2012/13</a:t>
            </a:r>
            <a:endParaRPr lang="fr-FR" sz="1400" b="0" noProof="0" dirty="0"/>
          </a:p>
        </c:rich>
      </c:tx>
      <c:layout>
        <c:manualLayout>
          <c:xMode val="edge"/>
          <c:yMode val="edge"/>
          <c:x val="0.11208965198794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395815106445"/>
          <c:y val="0.20961304090917199"/>
          <c:w val="0.87598012054048802"/>
          <c:h val="0.690942436313396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'Poverty FR'!$B$3</c:f>
              <c:strCache>
                <c:ptCount val="1"/>
                <c:pt idx="0">
                  <c:v>Moyenne pondérée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'Poverty FR'!$A$4:$A$13</c:f>
              <c:strCache>
                <c:ptCount val="10"/>
                <c:pt idx="0">
                  <c:v>Décile 1</c:v>
                </c:pt>
                <c:pt idx="1">
                  <c:v>Décile 2</c:v>
                </c:pt>
                <c:pt idx="2">
                  <c:v>Décile 3</c:v>
                </c:pt>
                <c:pt idx="3">
                  <c:v>Décile 4</c:v>
                </c:pt>
                <c:pt idx="4">
                  <c:v>Décile 5</c:v>
                </c:pt>
                <c:pt idx="5">
                  <c:v>Décile 6</c:v>
                </c:pt>
                <c:pt idx="6">
                  <c:v>Décile 7</c:v>
                </c:pt>
                <c:pt idx="7">
                  <c:v>Décile 8</c:v>
                </c:pt>
                <c:pt idx="8">
                  <c:v>Décile 9</c:v>
                </c:pt>
                <c:pt idx="9">
                  <c:v>Décile 10</c:v>
                </c:pt>
              </c:strCache>
            </c:strRef>
          </c:cat>
          <c:val>
            <c:numRef>
              <c:f>'Poverty FR'!$B$4:$B$13</c:f>
              <c:numCache>
                <c:formatCode>#\ ###\ ###\ ##0;\-#\ ###\ ###\ ##0;0</c:formatCode>
                <c:ptCount val="10"/>
                <c:pt idx="0">
                  <c:v>2954.2764000000002</c:v>
                </c:pt>
                <c:pt idx="1">
                  <c:v>5704.5712999999996</c:v>
                </c:pt>
                <c:pt idx="2">
                  <c:v>8006.2267000000002</c:v>
                </c:pt>
                <c:pt idx="3">
                  <c:v>10384.385</c:v>
                </c:pt>
                <c:pt idx="4">
                  <c:v>12855.638999999999</c:v>
                </c:pt>
                <c:pt idx="5">
                  <c:v>15257.419</c:v>
                </c:pt>
                <c:pt idx="6">
                  <c:v>19453.839</c:v>
                </c:pt>
                <c:pt idx="7">
                  <c:v>24953.083999999999</c:v>
                </c:pt>
                <c:pt idx="8">
                  <c:v>35186.777000000002</c:v>
                </c:pt>
                <c:pt idx="9">
                  <c:v>108524.85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37307264"/>
        <c:axId val="137308800"/>
      </c:barChart>
      <c:catAx>
        <c:axId val="1373072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7308800"/>
        <c:crosses val="autoZero"/>
        <c:auto val="1"/>
        <c:lblAlgn val="ctr"/>
        <c:lblOffset val="100"/>
        <c:noMultiLvlLbl val="0"/>
      </c:catAx>
      <c:valAx>
        <c:axId val="137308800"/>
        <c:scaling>
          <c:orientation val="minMax"/>
        </c:scaling>
        <c:delete val="0"/>
        <c:axPos val="l"/>
        <c:numFmt formatCode="#\ ###\ ###\ ##0;\-#\ ###\ ###\ ##0;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7307264"/>
        <c:crosses val="autoZero"/>
        <c:crossBetween val="between"/>
      </c:valAx>
    </c:plotArea>
    <c:plotVisOnly val="1"/>
    <c:dispBlanksAs val="gap"/>
    <c:showDLblsOverMax val="0"/>
  </c:chart>
  <c:spPr>
    <a:solidFill>
      <a:schemeClr val="tx2">
        <a:lumMod val="20000"/>
        <a:lumOff val="80000"/>
      </a:schemeClr>
    </a:solidFill>
    <a:ln>
      <a:solidFill>
        <a:schemeClr val="bg1">
          <a:lumMod val="65000"/>
        </a:schemeClr>
      </a:solidFill>
    </a:ln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lang="fr-FR" sz="2000" noProof="0"/>
            </a:pPr>
            <a:r>
              <a:rPr lang="fr-FR" sz="2000" noProof="0" dirty="0" smtClean="0"/>
              <a:t>PIB par habitant </a:t>
            </a:r>
          </a:p>
          <a:p>
            <a:pPr>
              <a:defRPr lang="fr-FR" sz="2000" noProof="0"/>
            </a:pPr>
            <a:r>
              <a:rPr lang="fr-FR" sz="2000" b="0" noProof="0" dirty="0" smtClean="0"/>
              <a:t>(Fbu à prix constants)</a:t>
            </a:r>
            <a:endParaRPr lang="fr-FR" sz="2000" b="0" noProof="0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[2]Sheet1!$A$12</c:f>
              <c:strCache>
                <c:ptCount val="1"/>
                <c:pt idx="0">
                  <c:v>#REF!</c:v>
                </c:pt>
              </c:strCache>
            </c:strRef>
          </c:tx>
          <c:spPr>
            <a:ln w="63500">
              <a:solidFill>
                <a:schemeClr val="tx2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1254511932423202E-2"/>
                  <c:y val="-5.0925925925925902E-2"/>
                </c:manualLayout>
              </c:layout>
              <c:tx>
                <c:rich>
                  <a:bodyPr/>
                  <a:lstStyle/>
                  <a:p>
                    <a:r>
                      <a:rPr lang="en-US" sz="1000"/>
                      <a:t>158 998</a:t>
                    </a:r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2229225781106603E-2"/>
                  <c:y val="-0.217592592592593"/>
                </c:manualLayout>
              </c:layout>
              <c:tx>
                <c:rich>
                  <a:bodyPr/>
                  <a:lstStyle/>
                  <a:p>
                    <a:r>
                      <a:rPr lang="en-US" sz="1000"/>
                      <a:t>196</a:t>
                    </a:r>
                    <a:r>
                      <a:rPr lang="en-US" sz="1000" baseline="0"/>
                      <a:t> </a:t>
                    </a:r>
                    <a:r>
                      <a:rPr lang="en-US" sz="1000"/>
                      <a:t>8943</a:t>
                    </a:r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6917280623009101"/>
                  <c:y val="-0.26851851851851899"/>
                </c:manualLayout>
              </c:layout>
              <c:tx>
                <c:rich>
                  <a:bodyPr/>
                  <a:lstStyle/>
                  <a:p>
                    <a:r>
                      <a:rPr lang="en-US" sz="1000"/>
                      <a:t>207</a:t>
                    </a:r>
                    <a:r>
                      <a:rPr lang="en-US" sz="1000" baseline="0"/>
                      <a:t> </a:t>
                    </a:r>
                    <a:r>
                      <a:rPr lang="en-US" sz="1000"/>
                      <a:t>430</a:t>
                    </a:r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47445772953932103"/>
                  <c:y val="-9.7222586759988294E-2"/>
                </c:manualLayout>
              </c:layout>
              <c:tx>
                <c:rich>
                  <a:bodyPr/>
                  <a:lstStyle/>
                  <a:p>
                    <a:r>
                      <a:rPr lang="en-US" sz="1000"/>
                      <a:t>161</a:t>
                    </a:r>
                    <a:r>
                      <a:rPr lang="en-US" sz="1000" baseline="0"/>
                      <a:t> </a:t>
                    </a:r>
                    <a:r>
                      <a:rPr lang="en-US" sz="1000"/>
                      <a:t>903</a:t>
                    </a:r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dLbl>
              <c:idx val="15"/>
              <c:delete val="1"/>
            </c:dLbl>
            <c:dLbl>
              <c:idx val="16"/>
              <c:delete val="1"/>
            </c:dLbl>
            <c:dLbl>
              <c:idx val="17"/>
              <c:delete val="1"/>
            </c:dLbl>
            <c:dLbl>
              <c:idx val="18"/>
              <c:delete val="1"/>
            </c:dLbl>
            <c:dLbl>
              <c:idx val="19"/>
              <c:delete val="1"/>
            </c:dLbl>
            <c:dLbl>
              <c:idx val="20"/>
              <c:delete val="1"/>
            </c:dLbl>
            <c:dLbl>
              <c:idx val="21"/>
              <c:delete val="1"/>
            </c:dLbl>
            <c:dLbl>
              <c:idx val="22"/>
              <c:delete val="1"/>
            </c:dLbl>
            <c:dLbl>
              <c:idx val="23"/>
              <c:delete val="1"/>
            </c:dLbl>
            <c:dLbl>
              <c:idx val="24"/>
              <c:delete val="1"/>
            </c:dLbl>
            <c:dLbl>
              <c:idx val="25"/>
              <c:delete val="1"/>
            </c:dLbl>
            <c:dLbl>
              <c:idx val="26"/>
              <c:delete val="1"/>
            </c:dLbl>
            <c:dLbl>
              <c:idx val="27"/>
              <c:delete val="1"/>
            </c:dLbl>
            <c:dLbl>
              <c:idx val="28"/>
              <c:delete val="1"/>
            </c:dLbl>
            <c:dLbl>
              <c:idx val="29"/>
              <c:delete val="1"/>
            </c:dLbl>
            <c:dLbl>
              <c:idx val="30"/>
              <c:delete val="1"/>
            </c:dLbl>
            <c:dLbl>
              <c:idx val="31"/>
              <c:layout>
                <c:manualLayout>
                  <c:x val="-5.79213017788483E-2"/>
                  <c:y val="-5.0925925925925902E-2"/>
                </c:manualLayout>
              </c:layout>
              <c:tx>
                <c:rich>
                  <a:bodyPr/>
                  <a:lstStyle/>
                  <a:p>
                    <a:r>
                      <a:rPr lang="en-US" sz="1000"/>
                      <a:t>241 747</a:t>
                    </a:r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2"/>
              <c:delete val="1"/>
            </c:dLbl>
            <c:dLbl>
              <c:idx val="33"/>
              <c:delete val="1"/>
            </c:dLbl>
            <c:dLbl>
              <c:idx val="34"/>
              <c:delete val="1"/>
            </c:dLbl>
            <c:dLbl>
              <c:idx val="35"/>
              <c:delete val="1"/>
            </c:dLbl>
            <c:dLbl>
              <c:idx val="36"/>
              <c:delete val="1"/>
            </c:dLbl>
            <c:dLbl>
              <c:idx val="37"/>
              <c:delete val="1"/>
            </c:dLbl>
            <c:dLbl>
              <c:idx val="38"/>
              <c:delete val="1"/>
            </c:dLbl>
            <c:dLbl>
              <c:idx val="39"/>
              <c:delete val="1"/>
            </c:dLbl>
            <c:dLbl>
              <c:idx val="40"/>
              <c:delete val="1"/>
            </c:dLbl>
            <c:dLbl>
              <c:idx val="41"/>
              <c:delete val="1"/>
            </c:dLbl>
            <c:dLbl>
              <c:idx val="42"/>
              <c:delete val="1"/>
            </c:dLbl>
            <c:dLbl>
              <c:idx val="43"/>
              <c:delete val="1"/>
            </c:dLbl>
            <c:dLbl>
              <c:idx val="44"/>
              <c:delete val="1"/>
            </c:dLbl>
            <c:dLbl>
              <c:idx val="45"/>
              <c:delete val="1"/>
            </c:dLbl>
            <c:dLbl>
              <c:idx val="46"/>
              <c:delete val="1"/>
            </c:dLbl>
            <c:dLbl>
              <c:idx val="47"/>
              <c:delete val="1"/>
            </c:dLbl>
            <c:dLbl>
              <c:idx val="48"/>
              <c:delete val="1"/>
            </c:dLbl>
            <c:dLbl>
              <c:idx val="49"/>
              <c:delete val="1"/>
            </c:dLbl>
            <c:dLbl>
              <c:idx val="50"/>
              <c:delete val="1"/>
            </c:dLbl>
            <c:dLbl>
              <c:idx val="51"/>
              <c:delete val="1"/>
            </c:dLbl>
            <c:dLbl>
              <c:idx val="52"/>
              <c:layout>
                <c:manualLayout>
                  <c:x val="-3.8503149895932E-3"/>
                  <c:y val="-4.5370734908136499E-2"/>
                </c:manualLayout>
              </c:layout>
              <c:tx>
                <c:rich>
                  <a:bodyPr/>
                  <a:lstStyle/>
                  <a:p>
                    <a:r>
                      <a:rPr lang="en-US" sz="1000"/>
                      <a:t>165 636</a:t>
                    </a:r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[2]Sheet1!$B$11:$BB$11</c:f>
              <c:numCache>
                <c:formatCode>General</c:formatCode>
                <c:ptCount val="53"/>
                <c:pt idx="0">
                  <c:v>1960</c:v>
                </c:pt>
                <c:pt idx="10">
                  <c:v>1970</c:v>
                </c:pt>
                <c:pt idx="20">
                  <c:v>1980</c:v>
                </c:pt>
                <c:pt idx="31">
                  <c:v>1991</c:v>
                </c:pt>
                <c:pt idx="41">
                  <c:v>2001</c:v>
                </c:pt>
                <c:pt idx="52">
                  <c:v>2012</c:v>
                </c:pt>
              </c:numCache>
            </c:numRef>
          </c:cat>
          <c:val>
            <c:numRef>
              <c:f>[2]Sheet1!$B$12:$BB$12</c:f>
              <c:numCache>
                <c:formatCode>General</c:formatCode>
                <c:ptCount val="53"/>
                <c:pt idx="0">
                  <c:v>158998.58251203739</c:v>
                </c:pt>
                <c:pt idx="1">
                  <c:v>134552.7526444853</c:v>
                </c:pt>
                <c:pt idx="2">
                  <c:v>144002.914720178</c:v>
                </c:pt>
                <c:pt idx="3">
                  <c:v>147092.26093410459</c:v>
                </c:pt>
                <c:pt idx="4">
                  <c:v>153150.73503475249</c:v>
                </c:pt>
                <c:pt idx="5">
                  <c:v>155757.80675037109</c:v>
                </c:pt>
                <c:pt idx="6">
                  <c:v>159076.08988392231</c:v>
                </c:pt>
                <c:pt idx="7">
                  <c:v>176515.66154877629</c:v>
                </c:pt>
                <c:pt idx="8">
                  <c:v>171629.51489352621</c:v>
                </c:pt>
                <c:pt idx="9">
                  <c:v>165354.46860746009</c:v>
                </c:pt>
                <c:pt idx="10">
                  <c:v>196893.959832853</c:v>
                </c:pt>
                <c:pt idx="11">
                  <c:v>199390.83869371281</c:v>
                </c:pt>
                <c:pt idx="12">
                  <c:v>184531.13051663831</c:v>
                </c:pt>
                <c:pt idx="13">
                  <c:v>195282.94631704941</c:v>
                </c:pt>
                <c:pt idx="14">
                  <c:v>191675.43702080581</c:v>
                </c:pt>
                <c:pt idx="15">
                  <c:v>190223.79809461159</c:v>
                </c:pt>
                <c:pt idx="16">
                  <c:v>201621.13553963121</c:v>
                </c:pt>
                <c:pt idx="17">
                  <c:v>220001.9855918682</c:v>
                </c:pt>
                <c:pt idx="18">
                  <c:v>212795.68852003361</c:v>
                </c:pt>
                <c:pt idx="19">
                  <c:v>210897.8304692939</c:v>
                </c:pt>
                <c:pt idx="20">
                  <c:v>207429.50939536651</c:v>
                </c:pt>
                <c:pt idx="21">
                  <c:v>226444.72812493361</c:v>
                </c:pt>
                <c:pt idx="22">
                  <c:v>217912.6506569566</c:v>
                </c:pt>
                <c:pt idx="23">
                  <c:v>219583.62156732281</c:v>
                </c:pt>
                <c:pt idx="24">
                  <c:v>213367.05098404209</c:v>
                </c:pt>
                <c:pt idx="25">
                  <c:v>231049.45708906811</c:v>
                </c:pt>
                <c:pt idx="26">
                  <c:v>230753.6798341047</c:v>
                </c:pt>
                <c:pt idx="27">
                  <c:v>235297.0870487185</c:v>
                </c:pt>
                <c:pt idx="28">
                  <c:v>238986.10924693701</c:v>
                </c:pt>
                <c:pt idx="29">
                  <c:v>234721.50798258651</c:v>
                </c:pt>
                <c:pt idx="30">
                  <c:v>236152.77941060741</c:v>
                </c:pt>
                <c:pt idx="31">
                  <c:v>241747.36852939441</c:v>
                </c:pt>
                <c:pt idx="32">
                  <c:v>238672.14886697539</c:v>
                </c:pt>
                <c:pt idx="33">
                  <c:v>219267.9825340973</c:v>
                </c:pt>
                <c:pt idx="34">
                  <c:v>207118.4848115542</c:v>
                </c:pt>
                <c:pt idx="35">
                  <c:v>187721.14924432401</c:v>
                </c:pt>
                <c:pt idx="36">
                  <c:v>170383.38844982951</c:v>
                </c:pt>
                <c:pt idx="37">
                  <c:v>165697.57760315799</c:v>
                </c:pt>
                <c:pt idx="38">
                  <c:v>171465.8252232185</c:v>
                </c:pt>
                <c:pt idx="39">
                  <c:v>167203.00141890641</c:v>
                </c:pt>
                <c:pt idx="40">
                  <c:v>162565.98267270389</c:v>
                </c:pt>
                <c:pt idx="41">
                  <c:v>161903.31006776929</c:v>
                </c:pt>
                <c:pt idx="42">
                  <c:v>164336.39809019869</c:v>
                </c:pt>
                <c:pt idx="43">
                  <c:v>157261.58503515529</c:v>
                </c:pt>
                <c:pt idx="44">
                  <c:v>159453.8573115849</c:v>
                </c:pt>
                <c:pt idx="45">
                  <c:v>155513.38980066901</c:v>
                </c:pt>
                <c:pt idx="46">
                  <c:v>158340.7760122717</c:v>
                </c:pt>
                <c:pt idx="47">
                  <c:v>160226.25569263019</c:v>
                </c:pt>
                <c:pt idx="48">
                  <c:v>162538.44544537051</c:v>
                </c:pt>
                <c:pt idx="49">
                  <c:v>162478.71762658309</c:v>
                </c:pt>
                <c:pt idx="50">
                  <c:v>163039.91456310271</c:v>
                </c:pt>
                <c:pt idx="51">
                  <c:v>164396.70800291331</c:v>
                </c:pt>
                <c:pt idx="52">
                  <c:v>165636.06817891719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754560"/>
        <c:axId val="38760448"/>
      </c:lineChart>
      <c:catAx>
        <c:axId val="38754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8760448"/>
        <c:crosses val="autoZero"/>
        <c:auto val="1"/>
        <c:lblAlgn val="ctr"/>
        <c:lblOffset val="100"/>
        <c:noMultiLvlLbl val="0"/>
      </c:catAx>
      <c:valAx>
        <c:axId val="38760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8754560"/>
        <c:crosses val="autoZero"/>
        <c:crossBetween val="between"/>
      </c:valAx>
    </c:plotArea>
    <c:plotVisOnly val="1"/>
    <c:dispBlanksAs val="gap"/>
    <c:showDLblsOverMax val="0"/>
  </c:chart>
  <c:spPr>
    <a:solidFill>
      <a:schemeClr val="tx2">
        <a:lumMod val="20000"/>
        <a:lumOff val="80000"/>
      </a:schemeClr>
    </a:solidFill>
    <a:ln>
      <a:solidFill>
        <a:schemeClr val="bg1">
          <a:lumMod val="65000"/>
        </a:schemeClr>
      </a:solidFill>
    </a:ln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 algn="l">
              <a:defRPr lang="fr-FR" sz="2000" noProof="0"/>
            </a:pPr>
            <a:r>
              <a:rPr lang="fr-FR" sz="2000" noProof="0" smtClean="0"/>
              <a:t>Taux d’inflation</a:t>
            </a:r>
            <a:r>
              <a:rPr lang="fr-FR" sz="2000" baseline="0" noProof="0" smtClean="0"/>
              <a:t> des prix alimentaires (%)</a:t>
            </a:r>
            <a:endParaRPr lang="fr-FR" sz="2000" noProof="0"/>
          </a:p>
        </c:rich>
      </c:tx>
      <c:layout>
        <c:manualLayout>
          <c:xMode val="edge"/>
          <c:yMode val="edge"/>
          <c:x val="3.6576218303381702E-2"/>
          <c:y val="3.0337508363716599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4382434059041"/>
          <c:y val="0.239716103123532"/>
          <c:w val="0.83707966300346504"/>
          <c:h val="0.72275843120669403"/>
        </c:manualLayout>
      </c:layout>
      <c:lineChart>
        <c:grouping val="standard"/>
        <c:varyColors val="0"/>
        <c:ser>
          <c:idx val="0"/>
          <c:order val="0"/>
          <c:tx>
            <c:strRef>
              <c:f>Economy!$A$39</c:f>
              <c:strCache>
                <c:ptCount val="1"/>
                <c:pt idx="0">
                  <c:v>Food price inflation</c:v>
                </c:pt>
              </c:strCache>
            </c:strRef>
          </c:tx>
          <c:spPr>
            <a:ln w="50800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Economy!$B$38:$O$38</c:f>
              <c:numCache>
                <c:formatCode>General</c:formatCode>
                <c:ptCount val="14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</c:numCache>
            </c:numRef>
          </c:cat>
          <c:val>
            <c:numRef>
              <c:f>Economy!$B$39:$O$39</c:f>
              <c:numCache>
                <c:formatCode>0.0</c:formatCode>
                <c:ptCount val="14"/>
                <c:pt idx="1">
                  <c:v>1.0254713860403459</c:v>
                </c:pt>
                <c:pt idx="2">
                  <c:v>29.535036018336619</c:v>
                </c:pt>
                <c:pt idx="3">
                  <c:v>0.60667340748229903</c:v>
                </c:pt>
                <c:pt idx="4">
                  <c:v>-5.0753768844221074</c:v>
                </c:pt>
                <c:pt idx="5">
                  <c:v>12.59925886712545</c:v>
                </c:pt>
                <c:pt idx="6">
                  <c:v>10.62529384109075</c:v>
                </c:pt>
                <c:pt idx="7">
                  <c:v>17.14832129196768</c:v>
                </c:pt>
                <c:pt idx="8">
                  <c:v>0.10883366588064999</c:v>
                </c:pt>
                <c:pt idx="9">
                  <c:v>8.588512411668777</c:v>
                </c:pt>
                <c:pt idx="10">
                  <c:v>33.021858835307867</c:v>
                </c:pt>
                <c:pt idx="11">
                  <c:v>9.1570496738585039</c:v>
                </c:pt>
                <c:pt idx="12">
                  <c:v>5.9641461732934937</c:v>
                </c:pt>
                <c:pt idx="13">
                  <c:v>11.52803383580957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9060608"/>
        <c:axId val="39084032"/>
      </c:lineChart>
      <c:catAx>
        <c:axId val="39060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 anchor="b" anchorCtr="0"/>
          <a:lstStyle/>
          <a:p>
            <a:pPr>
              <a:defRPr sz="1400"/>
            </a:pPr>
            <a:endParaRPr lang="en-US"/>
          </a:p>
        </c:txPr>
        <c:crossAx val="39084032"/>
        <c:crosses val="autoZero"/>
        <c:auto val="1"/>
        <c:lblAlgn val="ctr"/>
        <c:lblOffset val="500"/>
        <c:noMultiLvlLbl val="0"/>
      </c:catAx>
      <c:valAx>
        <c:axId val="39084032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9060608"/>
        <c:crosses val="autoZero"/>
        <c:crossBetween val="between"/>
      </c:valAx>
    </c:plotArea>
    <c:plotVisOnly val="1"/>
    <c:dispBlanksAs val="gap"/>
    <c:showDLblsOverMax val="0"/>
  </c:chart>
  <c:spPr>
    <a:solidFill>
      <a:schemeClr val="tx2">
        <a:lumMod val="20000"/>
        <a:lumOff val="80000"/>
      </a:schemeClr>
    </a:solidFill>
    <a:ln>
      <a:solidFill>
        <a:schemeClr val="bg1">
          <a:lumMod val="65000"/>
        </a:schemeClr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lang="fr-FR" sz="1600" noProof="0"/>
            </a:pPr>
            <a:r>
              <a:rPr lang="fr-FR" sz="1600" noProof="0"/>
              <a:t>Taux de mortalité infantile</a:t>
            </a:r>
            <a:r>
              <a:rPr lang="fr-FR" sz="1600" baseline="0" noProof="0"/>
              <a:t> </a:t>
            </a:r>
            <a:r>
              <a:rPr lang="fr-FR" sz="1200" b="0" baseline="0" noProof="0"/>
              <a:t>(décès pour mille naissances vivantes; EDS 2010)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87737860892388"/>
          <c:y val="0.18065753756828301"/>
          <c:w val="0.72660597112860903"/>
          <c:h val="0.718605174353206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'HD EN'!$C$102</c:f>
              <c:strCache>
                <c:ptCount val="1"/>
                <c:pt idx="0">
                  <c:v>Taux de mortalité infantile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</c:spPr>
          <c:invertIfNegative val="0"/>
          <c:cat>
            <c:strRef>
              <c:f>'HD EN'!$B$103:$B$109</c:f>
              <c:strCache>
                <c:ptCount val="7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  <c:pt idx="5">
                  <c:v>Urbain</c:v>
                </c:pt>
                <c:pt idx="6">
                  <c:v>Rural</c:v>
                </c:pt>
              </c:strCache>
            </c:strRef>
          </c:cat>
          <c:val>
            <c:numRef>
              <c:f>'HD EN'!$C$103:$C$109</c:f>
              <c:numCache>
                <c:formatCode>General</c:formatCode>
                <c:ptCount val="7"/>
                <c:pt idx="0">
                  <c:v>96</c:v>
                </c:pt>
                <c:pt idx="1">
                  <c:v>86</c:v>
                </c:pt>
                <c:pt idx="2">
                  <c:v>81</c:v>
                </c:pt>
                <c:pt idx="3">
                  <c:v>75</c:v>
                </c:pt>
                <c:pt idx="4">
                  <c:v>51</c:v>
                </c:pt>
                <c:pt idx="5">
                  <c:v>49</c:v>
                </c:pt>
                <c:pt idx="6">
                  <c:v>81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9176832"/>
        <c:axId val="39186816"/>
      </c:barChart>
      <c:catAx>
        <c:axId val="3917683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9186816"/>
        <c:crosses val="autoZero"/>
        <c:auto val="1"/>
        <c:lblAlgn val="ctr"/>
        <c:lblOffset val="100"/>
        <c:noMultiLvlLbl val="0"/>
      </c:catAx>
      <c:valAx>
        <c:axId val="39186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9176832"/>
        <c:crosses val="autoZero"/>
        <c:crossBetween val="between"/>
      </c:valAx>
    </c:plotArea>
    <c:plotVisOnly val="1"/>
    <c:dispBlanksAs val="gap"/>
    <c:showDLblsOverMax val="0"/>
  </c:chart>
  <c:spPr>
    <a:solidFill>
      <a:schemeClr val="tx2">
        <a:lumMod val="20000"/>
        <a:lumOff val="80000"/>
      </a:schemeClr>
    </a:solidFill>
    <a:ln>
      <a:solidFill>
        <a:schemeClr val="bg1">
          <a:lumMod val="65000"/>
        </a:schemeClr>
      </a:solidFill>
    </a:ln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lang="fr-FR" sz="1600" noProof="0"/>
            </a:pPr>
            <a:r>
              <a:rPr lang="fr-FR" sz="1600" noProof="0"/>
              <a:t>Malnutrition chronique </a:t>
            </a:r>
          </a:p>
          <a:p>
            <a:pPr>
              <a:defRPr lang="fr-FR" sz="1600" noProof="0"/>
            </a:pPr>
            <a:r>
              <a:rPr lang="fr-FR" sz="1600" b="0" noProof="0"/>
              <a:t>(% des enfants de moins de 5 </a:t>
            </a:r>
            <a:r>
              <a:rPr lang="fr-FR" sz="1600" b="0" noProof="0" smtClean="0"/>
              <a:t>ans;</a:t>
            </a:r>
          </a:p>
          <a:p>
            <a:pPr>
              <a:defRPr lang="fr-FR" sz="1600" noProof="0"/>
            </a:pPr>
            <a:r>
              <a:rPr lang="fr-FR" sz="1600" b="0" noProof="0" smtClean="0"/>
              <a:t>données du</a:t>
            </a:r>
            <a:r>
              <a:rPr lang="fr-FR" sz="1600" b="0" baseline="0" noProof="0" smtClean="0"/>
              <a:t> PMS</a:t>
            </a:r>
            <a:r>
              <a:rPr lang="fr-FR" sz="1600" b="0" noProof="0" smtClean="0"/>
              <a:t>)</a:t>
            </a:r>
            <a:endParaRPr lang="fr-FR" sz="1600" b="0" noProof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'HD FR'!$A$57</c:f>
              <c:strCache>
                <c:ptCount val="1"/>
                <c:pt idx="0">
                  <c:v>Malnutrition chronique (enfants de moins de 5 ans)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'HD FR'!$B$56:$F$56</c:f>
              <c:strCache>
                <c:ptCount val="5"/>
                <c:pt idx="0">
                  <c:v>Quintile 1</c:v>
                </c:pt>
                <c:pt idx="1">
                  <c:v>Quintile 2</c:v>
                </c:pt>
                <c:pt idx="2">
                  <c:v>Quintile 3</c:v>
                </c:pt>
                <c:pt idx="3">
                  <c:v>Quintile 4</c:v>
                </c:pt>
                <c:pt idx="4">
                  <c:v>Quintile 5</c:v>
                </c:pt>
              </c:strCache>
            </c:strRef>
          </c:cat>
          <c:val>
            <c:numRef>
              <c:f>'HD FR'!$B$57:$F$57</c:f>
              <c:numCache>
                <c:formatCode>0</c:formatCode>
                <c:ptCount val="5"/>
                <c:pt idx="0">
                  <c:v>52.697743000000003</c:v>
                </c:pt>
                <c:pt idx="1">
                  <c:v>47.815736999999999</c:v>
                </c:pt>
                <c:pt idx="2">
                  <c:v>46.652358</c:v>
                </c:pt>
                <c:pt idx="3">
                  <c:v>45.531655000000001</c:v>
                </c:pt>
                <c:pt idx="4">
                  <c:v>38.095359999999999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39261696"/>
        <c:axId val="39263232"/>
      </c:barChart>
      <c:catAx>
        <c:axId val="392616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9263232"/>
        <c:crosses val="autoZero"/>
        <c:auto val="1"/>
        <c:lblAlgn val="ctr"/>
        <c:lblOffset val="100"/>
        <c:noMultiLvlLbl val="0"/>
      </c:catAx>
      <c:valAx>
        <c:axId val="39263232"/>
        <c:scaling>
          <c:orientation val="minMax"/>
        </c:scaling>
        <c:delete val="0"/>
        <c:axPos val="l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9261696"/>
        <c:crosses val="autoZero"/>
        <c:crossBetween val="between"/>
      </c:valAx>
    </c:plotArea>
    <c:plotVisOnly val="1"/>
    <c:dispBlanksAs val="gap"/>
    <c:showDLblsOverMax val="0"/>
  </c:chart>
  <c:spPr>
    <a:solidFill>
      <a:schemeClr val="tx2">
        <a:lumMod val="20000"/>
        <a:lumOff val="80000"/>
      </a:schemeClr>
    </a:solidFill>
    <a:ln>
      <a:solidFill>
        <a:schemeClr val="bg1">
          <a:lumMod val="65000"/>
        </a:schemeClr>
      </a:solidFill>
    </a:ln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% d'accouchements hors de FOSA </a:t>
            </a:r>
            <a:r>
              <a:rPr lang="en-US" sz="1600" b="0"/>
              <a:t>(PMS 2012/13)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'Access to health care FR'!$A$69</c:f>
              <c:strCache>
                <c:ptCount val="1"/>
                <c:pt idx="0">
                  <c:v>% d'accouchements hors de FOSA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'Access to health care FR'!$B$68:$F$68</c:f>
              <c:strCache>
                <c:ptCount val="5"/>
                <c:pt idx="0">
                  <c:v>Quintile 1</c:v>
                </c:pt>
                <c:pt idx="1">
                  <c:v>Quintile 2</c:v>
                </c:pt>
                <c:pt idx="2">
                  <c:v>Quintile 3</c:v>
                </c:pt>
                <c:pt idx="3">
                  <c:v>Quintile 4</c:v>
                </c:pt>
                <c:pt idx="4">
                  <c:v>Quintile 5</c:v>
                </c:pt>
              </c:strCache>
            </c:strRef>
          </c:cat>
          <c:val>
            <c:numRef>
              <c:f>'Access to health care FR'!$B$69:$F$69</c:f>
              <c:numCache>
                <c:formatCode>0</c:formatCode>
                <c:ptCount val="5"/>
                <c:pt idx="0">
                  <c:v>26.518679000000009</c:v>
                </c:pt>
                <c:pt idx="1">
                  <c:v>24.538146000000001</c:v>
                </c:pt>
                <c:pt idx="2">
                  <c:v>21.728717</c:v>
                </c:pt>
                <c:pt idx="3">
                  <c:v>18.665462000000009</c:v>
                </c:pt>
                <c:pt idx="4">
                  <c:v>13.806559999999999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9285888"/>
        <c:axId val="39287424"/>
      </c:barChart>
      <c:catAx>
        <c:axId val="3928588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9287424"/>
        <c:crosses val="autoZero"/>
        <c:auto val="1"/>
        <c:lblAlgn val="ctr"/>
        <c:lblOffset val="100"/>
        <c:noMultiLvlLbl val="0"/>
      </c:catAx>
      <c:valAx>
        <c:axId val="39287424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9285888"/>
        <c:crosses val="autoZero"/>
        <c:crossBetween val="between"/>
      </c:valAx>
    </c:plotArea>
    <c:plotVisOnly val="1"/>
    <c:dispBlanksAs val="gap"/>
    <c:showDLblsOverMax val="0"/>
  </c:chart>
  <c:spPr>
    <a:solidFill>
      <a:schemeClr val="tx2">
        <a:lumMod val="20000"/>
        <a:lumOff val="80000"/>
      </a:schemeClr>
    </a:solidFill>
    <a:ln>
      <a:solidFill>
        <a:schemeClr val="bg1">
          <a:lumMod val="65000"/>
        </a:schemeClr>
      </a:solidFill>
    </a:ln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fr-FR" sz="1600" b="1" noProof="0" dirty="0" smtClean="0"/>
              <a:t>% des enfants de 7 à 12 ans qui ne fréquentent pas l'école primaire </a:t>
            </a:r>
            <a:r>
              <a:rPr lang="en-US" sz="1600" b="0" dirty="0" smtClean="0"/>
              <a:t>(</a:t>
            </a:r>
            <a:r>
              <a:rPr lang="en-US" sz="1600" b="0" dirty="0"/>
              <a:t>PMS</a:t>
            </a:r>
            <a:r>
              <a:rPr lang="en-US" sz="1600" b="0" baseline="0" dirty="0"/>
              <a:t> 2012/13)</a:t>
            </a:r>
            <a:endParaRPr lang="en-US" sz="1600" b="0" dirty="0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'HD FR'!$A$83</c:f>
              <c:strCache>
                <c:ptCount val="1"/>
                <c:pt idx="0">
                  <c:v>Enfants de 7 à 12 ans qui ne fréquentent pas l'école primaire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'HD FR'!$B$82:$F$82</c:f>
              <c:strCache>
                <c:ptCount val="5"/>
                <c:pt idx="0">
                  <c:v>Quintile 1</c:v>
                </c:pt>
                <c:pt idx="1">
                  <c:v>Quintile 2</c:v>
                </c:pt>
                <c:pt idx="2">
                  <c:v>Quintile 3</c:v>
                </c:pt>
                <c:pt idx="3">
                  <c:v>Quintile 4</c:v>
                </c:pt>
                <c:pt idx="4">
                  <c:v>Quintile 5</c:v>
                </c:pt>
              </c:strCache>
            </c:strRef>
          </c:cat>
          <c:val>
            <c:numRef>
              <c:f>'HD FR'!$B$83:$F$83</c:f>
              <c:numCache>
                <c:formatCode>0</c:formatCode>
                <c:ptCount val="5"/>
                <c:pt idx="0">
                  <c:v>22.54808199999999</c:v>
                </c:pt>
                <c:pt idx="1">
                  <c:v>16.088986999999999</c:v>
                </c:pt>
                <c:pt idx="2">
                  <c:v>14.449261000000011</c:v>
                </c:pt>
                <c:pt idx="3">
                  <c:v>11.062954</c:v>
                </c:pt>
                <c:pt idx="4">
                  <c:v>11.464594000000011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39326080"/>
        <c:axId val="39327616"/>
      </c:barChart>
      <c:catAx>
        <c:axId val="3932608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9327616"/>
        <c:crosses val="autoZero"/>
        <c:auto val="1"/>
        <c:lblAlgn val="ctr"/>
        <c:lblOffset val="100"/>
        <c:noMultiLvlLbl val="0"/>
      </c:catAx>
      <c:valAx>
        <c:axId val="3932761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9326080"/>
        <c:crosses val="autoZero"/>
        <c:crossBetween val="between"/>
      </c:valAx>
    </c:plotArea>
    <c:plotVisOnly val="1"/>
    <c:dispBlanksAs val="gap"/>
    <c:showDLblsOverMax val="0"/>
  </c:chart>
  <c:spPr>
    <a:solidFill>
      <a:schemeClr val="tx2">
        <a:lumMod val="20000"/>
        <a:lumOff val="80000"/>
      </a:schemeClr>
    </a:solidFill>
    <a:ln>
      <a:solidFill>
        <a:schemeClr val="bg1">
          <a:lumMod val="65000"/>
        </a:schemeClr>
      </a:solidFill>
    </a:ln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D5387-6FDA-E64B-ACDD-3F9F784A51CE}" type="datetimeFigureOut">
              <a:rPr lang="en-US" smtClean="0"/>
              <a:t>5/20/2014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43C169-5184-4C49-925B-D0BFEDB75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7952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105B7-EA5F-6D4F-9F29-EF329F02F69C}" type="datetimeFigureOut">
              <a:rPr lang="en-US" smtClean="0"/>
              <a:t>5/20/2014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47395-28AA-EC41-B5EC-8CB5A6818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3662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500D-6E94-4440-B3BA-F75E3F645EBD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C9097-DC95-984D-A061-DC39C71D2304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0F91D-64BB-0741-A485-B4F708AF563B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3F19A-F83F-3245-8545-F0045357FD90}" type="datetime1">
              <a:rPr lang="en-US" smtClean="0"/>
              <a:t>5/20/2014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AADDE-FDD8-B642-AD09-F2A7F70595B6}" type="datetime1">
              <a:rPr lang="en-US" smtClean="0"/>
              <a:t>5/20/2014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81E17-BA1F-CC49-B5F8-1DA5E3295F4B}" type="datetime1">
              <a:rPr lang="en-US" smtClean="0"/>
              <a:t>5/20/2014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AF346-C064-9241-9905-F746349DF0E7}" type="datetime1">
              <a:rPr lang="en-US" smtClean="0"/>
              <a:t>5/20/2014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73D63-E659-A747-9F2D-F708C7C7136F}" type="datetime1">
              <a:rPr lang="en-US" smtClean="0"/>
              <a:t>5/20/2014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8A70-3034-8C46-93F6-030514791226}" type="datetime1">
              <a:rPr lang="en-US" smtClean="0"/>
              <a:t>5/20/2014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5A11-0107-A24F-8D47-F56234FCEAF7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E21C-8867-3743-B0DB-A69E3BE3A3CF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CC08B81-6455-DC4C-8D31-7AD2387851C5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8063972" cy="1927225"/>
          </a:xfrm>
        </p:spPr>
        <p:txBody>
          <a:bodyPr/>
          <a:lstStyle/>
          <a:p>
            <a:r>
              <a:rPr lang="fr-FR" sz="4400" b="1" dirty="0" smtClean="0"/>
              <a:t>Revue des filets sociaux au burundi</a:t>
            </a:r>
            <a:br>
              <a:rPr lang="fr-FR" sz="4400" b="1" dirty="0" smtClean="0"/>
            </a:br>
            <a:r>
              <a:rPr lang="fr-FR" sz="4400" b="1" cap="none" dirty="0" smtClean="0">
                <a:solidFill>
                  <a:srgbClr val="7F7F7F"/>
                </a:solidFill>
              </a:rPr>
              <a:t>2. Pauvreté, vulnérabilité et risques</a:t>
            </a:r>
            <a:endParaRPr lang="fr-FR" sz="4400" b="1" cap="none" dirty="0">
              <a:solidFill>
                <a:srgbClr val="7F7F7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3505200"/>
            <a:ext cx="7854647" cy="1752600"/>
          </a:xfrm>
        </p:spPr>
        <p:txBody>
          <a:bodyPr>
            <a:normAutofit fontScale="92500" lnSpcReduction="20000"/>
          </a:bodyPr>
          <a:lstStyle/>
          <a:p>
            <a:r>
              <a:rPr lang="fr-FR" sz="3200" dirty="0" smtClean="0"/>
              <a:t>Présentation de la version provisoire du rapport</a:t>
            </a:r>
          </a:p>
          <a:p>
            <a:r>
              <a:rPr lang="fr-FR" sz="3200" dirty="0" smtClean="0"/>
              <a:t>Anthony Hodges et Alain Nimpagaritse</a:t>
            </a:r>
          </a:p>
          <a:p>
            <a:r>
              <a:rPr lang="fr-FR" sz="3200" dirty="0" smtClean="0"/>
              <a:t>Bujumbura, 6 mai 2014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411888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Ce que nous allons présenter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98118"/>
            <a:ext cx="8229600" cy="4578881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fr-FR" sz="2800" dirty="0" smtClean="0"/>
              <a:t>La situation de la pauvreté </a:t>
            </a:r>
          </a:p>
          <a:p>
            <a:pPr>
              <a:spcAft>
                <a:spcPts val="1200"/>
              </a:spcAft>
            </a:pPr>
            <a:r>
              <a:rPr lang="fr-FR" sz="2800" dirty="0" smtClean="0"/>
              <a:t>Risques (1) : les principaux chocs sur les moyens d’existence des populations</a:t>
            </a:r>
          </a:p>
          <a:p>
            <a:pPr>
              <a:spcAft>
                <a:spcPts val="1200"/>
              </a:spcAft>
            </a:pPr>
            <a:r>
              <a:rPr lang="fr-FR" sz="2800" dirty="0" smtClean="0"/>
              <a:t>Risques (2): mortalité </a:t>
            </a:r>
            <a:r>
              <a:rPr lang="fr-FR" sz="2800" dirty="0"/>
              <a:t>et </a:t>
            </a:r>
            <a:r>
              <a:rPr lang="fr-FR" sz="2800" dirty="0" smtClean="0"/>
              <a:t>privation humaine</a:t>
            </a:r>
          </a:p>
          <a:p>
            <a:pPr>
              <a:spcAft>
                <a:spcPts val="1200"/>
              </a:spcAft>
            </a:pPr>
            <a:r>
              <a:rPr lang="fr-FR" sz="2800" dirty="0" smtClean="0"/>
              <a:t>Les caractéristiques des plus pauvres – à prendre en compte dans le ciblage des filets sociaux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83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8229600" cy="1006333"/>
          </a:xfrm>
        </p:spPr>
        <p:txBody>
          <a:bodyPr>
            <a:normAutofit/>
          </a:bodyPr>
          <a:lstStyle/>
          <a:p>
            <a:r>
              <a:rPr lang="fr-FR" b="1" dirty="0"/>
              <a:t>S</a:t>
            </a:r>
            <a:r>
              <a:rPr lang="fr-FR" b="1" dirty="0" smtClean="0"/>
              <a:t>ituation </a:t>
            </a:r>
            <a:r>
              <a:rPr lang="fr-FR" b="1" dirty="0"/>
              <a:t>de la pauvreté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64080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fr-FR" dirty="0" smtClean="0"/>
              <a:t>Les dernières estimations de l’ampleur de la pauvreté datent de 2006 (QUIBB): 67% de la population</a:t>
            </a:r>
          </a:p>
          <a:p>
            <a:pPr>
              <a:spcAft>
                <a:spcPts val="1200"/>
              </a:spcAft>
            </a:pPr>
            <a:r>
              <a:rPr lang="fr-FR" dirty="0" smtClean="0"/>
              <a:t>Il semble que, depuis lors, </a:t>
            </a:r>
            <a:r>
              <a:rPr lang="fr-FR" b="1" dirty="0" smtClean="0"/>
              <a:t>la situation n’a guère améliorée malgré la fin du conflit</a:t>
            </a:r>
            <a:r>
              <a:rPr lang="fr-FR" dirty="0" smtClean="0"/>
              <a:t> :</a:t>
            </a:r>
          </a:p>
          <a:p>
            <a:pPr lvl="1">
              <a:spcAft>
                <a:spcPts val="1200"/>
              </a:spcAft>
            </a:pPr>
            <a:r>
              <a:rPr lang="fr-FR" sz="2200" dirty="0" smtClean="0"/>
              <a:t>Une </a:t>
            </a:r>
            <a:r>
              <a:rPr lang="fr-FR" sz="2200" b="1" dirty="0" smtClean="0"/>
              <a:t>reprise économique modeste</a:t>
            </a:r>
            <a:r>
              <a:rPr lang="fr-FR" sz="2200" dirty="0" smtClean="0"/>
              <a:t>: croissance annuelle du PIB de 4,5% en 2006-2013 </a:t>
            </a:r>
          </a:p>
          <a:p>
            <a:pPr lvl="1">
              <a:spcAft>
                <a:spcPts val="1200"/>
              </a:spcAft>
            </a:pPr>
            <a:r>
              <a:rPr lang="fr-FR" sz="2200" dirty="0" smtClean="0"/>
              <a:t>Mais une </a:t>
            </a:r>
            <a:r>
              <a:rPr lang="fr-FR" sz="2200" b="1" dirty="0" smtClean="0"/>
              <a:t>croissance inégale</a:t>
            </a:r>
            <a:r>
              <a:rPr lang="fr-FR" sz="2200" dirty="0" smtClean="0"/>
              <a:t>: seulement 1,2% dans le secteur agricole, dont dépend l’écrasante majorité de la population</a:t>
            </a:r>
          </a:p>
          <a:p>
            <a:pPr lvl="1">
              <a:spcAft>
                <a:spcPts val="1200"/>
              </a:spcAft>
            </a:pPr>
            <a:r>
              <a:rPr lang="fr-FR" sz="2200" dirty="0"/>
              <a:t>Une </a:t>
            </a:r>
            <a:r>
              <a:rPr lang="fr-FR" sz="2200" b="1" dirty="0"/>
              <a:t>forte pression démographique</a:t>
            </a:r>
            <a:r>
              <a:rPr lang="fr-FR" sz="2200" dirty="0"/>
              <a:t>: croissance annuelle de 3,5% en 2005-2010 (2,6% en milieu rural</a:t>
            </a:r>
            <a:r>
              <a:rPr lang="fr-FR" sz="2200" dirty="0" smtClean="0"/>
              <a:t>) </a:t>
            </a:r>
          </a:p>
          <a:p>
            <a:pPr lvl="1"/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4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8229600" cy="1704171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Pauvreté de masse </a:t>
            </a: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>
                <a:solidFill>
                  <a:srgbClr val="7F7F7F"/>
                </a:solidFill>
              </a:rPr>
              <a:t>P</a:t>
            </a:r>
            <a:r>
              <a:rPr lang="fr-FR" sz="3600" b="1" dirty="0" smtClean="0">
                <a:solidFill>
                  <a:srgbClr val="7F7F7F"/>
                </a:solidFill>
              </a:rPr>
              <a:t>eu de différenciation entre les premiers 6 à 7 déciles de la population</a:t>
            </a:r>
            <a:endParaRPr lang="en-GB" sz="3600" b="1" dirty="0">
              <a:solidFill>
                <a:srgbClr val="7F7F7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4</a:t>
            </a:fld>
            <a:endParaRPr lang="en-GB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6311256"/>
              </p:ext>
            </p:extLst>
          </p:nvPr>
        </p:nvGraphicFramePr>
        <p:xfrm>
          <a:off x="457200" y="2260995"/>
          <a:ext cx="8229600" cy="4216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356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3"/>
            <a:ext cx="8229600" cy="1648342"/>
          </a:xfrm>
        </p:spPr>
        <p:txBody>
          <a:bodyPr>
            <a:normAutofit fontScale="90000"/>
          </a:bodyPr>
          <a:lstStyle/>
          <a:p>
            <a:r>
              <a:rPr lang="fr-FR" sz="4400" b="1" dirty="0"/>
              <a:t>C</a:t>
            </a:r>
            <a:r>
              <a:rPr lang="fr-FR" sz="4400" b="1" dirty="0" smtClean="0"/>
              <a:t>hocs sur les </a:t>
            </a:r>
            <a:r>
              <a:rPr lang="fr-FR" sz="4400" b="1" dirty="0"/>
              <a:t>moyens d’existence des </a:t>
            </a:r>
            <a:r>
              <a:rPr lang="fr-FR" sz="4400" b="1" dirty="0" smtClean="0"/>
              <a:t>populations</a:t>
            </a:r>
            <a:r>
              <a:rPr lang="fr-FR" b="1" dirty="0"/>
              <a:t/>
            </a:r>
            <a:br>
              <a:rPr lang="fr-FR" b="1" dirty="0"/>
            </a:br>
            <a:r>
              <a:rPr lang="fr-FR" b="1" dirty="0" smtClean="0">
                <a:solidFill>
                  <a:srgbClr val="7F7F7F"/>
                </a:solidFill>
              </a:rPr>
              <a:t>2. Chocs politiques</a:t>
            </a:r>
            <a:endParaRPr lang="en-GB" b="1" dirty="0">
              <a:solidFill>
                <a:srgbClr val="7F7F7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707609"/>
            <a:ext cx="2682670" cy="3684045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De 1991 à 2005 (période de crise et conflit), le PIB par habitant a diminué de 36% en termes réels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5</a:t>
            </a:fld>
            <a:endParaRPr lang="en-GB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81145441"/>
              </p:ext>
            </p:extLst>
          </p:nvPr>
        </p:nvGraphicFramePr>
        <p:xfrm>
          <a:off x="3363150" y="2274951"/>
          <a:ext cx="5323650" cy="4116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 Box 8"/>
          <p:cNvSpPr txBox="1"/>
          <p:nvPr/>
        </p:nvSpPr>
        <p:spPr>
          <a:xfrm>
            <a:off x="6805571" y="4438000"/>
            <a:ext cx="919480" cy="68961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  <a:extLst>
            <a:ext uri="{FAA26D3D-D897-4be2-8F04-BA451C77F1D7}">
              <ma14:placeholderFlag xmlns:ma14="http://schemas.microsoft.com/office/mac/drawingml/2011/main" xmlns=""/>
            </a:ex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100">
                <a:effectLst/>
                <a:latin typeface="Arial"/>
                <a:ea typeface="Times New Roman"/>
                <a:cs typeface="Times New Roman"/>
              </a:rPr>
              <a:t> </a:t>
            </a:r>
          </a:p>
          <a:p>
            <a:pPr algn="ctr">
              <a:spcAft>
                <a:spcPts val="0"/>
              </a:spcAft>
            </a:pPr>
            <a:r>
              <a:rPr lang="en-GB" sz="1100">
                <a:effectLst/>
                <a:latin typeface="Arial"/>
                <a:ea typeface="Times New Roman"/>
                <a:cs typeface="Times New Roman"/>
              </a:rPr>
              <a:t>GUERRE CIVILE</a:t>
            </a:r>
          </a:p>
        </p:txBody>
      </p:sp>
      <p:sp>
        <p:nvSpPr>
          <p:cNvPr id="17" name="Text Box 9"/>
          <p:cNvSpPr txBox="1"/>
          <p:nvPr/>
        </p:nvSpPr>
        <p:spPr>
          <a:xfrm>
            <a:off x="7725051" y="4438000"/>
            <a:ext cx="459740" cy="6896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  <a:effectLst/>
          <a:extLst>
            <a:ext uri="{FAA26D3D-D897-4be2-8F04-BA451C77F1D7}">
              <ma14:placeholderFlag xmlns:ma14="http://schemas.microsoft.com/office/mac/drawingml/2011/main" xmlns=""/>
            </a:ex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GB" sz="1100">
                <a:effectLst/>
                <a:latin typeface="Arial"/>
                <a:ea typeface="Times New Roman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2452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100" y="347472"/>
            <a:ext cx="8407700" cy="1271511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Chocs sur les </a:t>
            </a:r>
            <a:r>
              <a:rPr lang="fr-FR" b="1" dirty="0"/>
              <a:t>moyens d’existence des </a:t>
            </a:r>
            <a:r>
              <a:rPr lang="fr-FR" b="1" dirty="0" smtClean="0"/>
              <a:t>populations: </a:t>
            </a:r>
            <a:r>
              <a:rPr lang="fr-FR" b="1" dirty="0" smtClean="0">
                <a:solidFill>
                  <a:srgbClr val="7F7F7F"/>
                </a:solidFill>
              </a:rPr>
              <a:t>Chocs économiques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9101" y="1856248"/>
            <a:ext cx="4046942" cy="4535407"/>
          </a:xfrm>
        </p:spPr>
        <p:txBody>
          <a:bodyPr>
            <a:normAutofit fontScale="92500"/>
          </a:bodyPr>
          <a:lstStyle/>
          <a:p>
            <a:pPr>
              <a:spcAft>
                <a:spcPts val="1200"/>
              </a:spcAft>
            </a:pPr>
            <a:r>
              <a:rPr lang="fr-FR" sz="2400" b="1" dirty="0" smtClean="0"/>
              <a:t>Vulnérabilité à la hausse des prix alimentaires </a:t>
            </a:r>
            <a:r>
              <a:rPr lang="fr-FR" sz="2400" dirty="0" smtClean="0"/>
              <a:t>en raison du déficit alimentaire (choc mondial de 2007/08)</a:t>
            </a:r>
          </a:p>
          <a:p>
            <a:pPr>
              <a:spcAft>
                <a:spcPts val="1200"/>
              </a:spcAft>
            </a:pPr>
            <a:r>
              <a:rPr lang="fr-FR" sz="2400" b="1" dirty="0" smtClean="0"/>
              <a:t>Vulnérabilité saisonnière </a:t>
            </a:r>
            <a:r>
              <a:rPr lang="fr-FR" sz="2400" dirty="0" smtClean="0"/>
              <a:t>en période de soudure (mars-mai, </a:t>
            </a:r>
            <a:r>
              <a:rPr lang="fr-FR" sz="2400" dirty="0"/>
              <a:t>octobre-</a:t>
            </a:r>
            <a:r>
              <a:rPr lang="fr-FR" sz="2400" dirty="0" smtClean="0"/>
              <a:t>novembre)</a:t>
            </a:r>
          </a:p>
          <a:p>
            <a:pPr>
              <a:spcAft>
                <a:spcPts val="1200"/>
              </a:spcAft>
            </a:pPr>
            <a:r>
              <a:rPr lang="fr-FR" sz="2400" b="1" dirty="0" smtClean="0"/>
              <a:t>Vulnérabilité aux oscillations de revenus de cultures de rente </a:t>
            </a:r>
            <a:r>
              <a:rPr lang="fr-FR" sz="2400" dirty="0" smtClean="0"/>
              <a:t>: instabilité de prix et de récoltes de café</a:t>
            </a:r>
            <a:endParaRPr lang="fr-FR" sz="2400" b="1" dirty="0" smtClean="0"/>
          </a:p>
          <a:p>
            <a:endParaRPr lang="fr-FR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6</a:t>
            </a:fld>
            <a:endParaRPr lang="en-GB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24332759"/>
              </p:ext>
            </p:extLst>
          </p:nvPr>
        </p:nvGraphicFramePr>
        <p:xfrm>
          <a:off x="4437683" y="1856248"/>
          <a:ext cx="4360757" cy="4535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ounded Rectangular Callout 7"/>
          <p:cNvSpPr/>
          <p:nvPr/>
        </p:nvSpPr>
        <p:spPr>
          <a:xfrm>
            <a:off x="7745012" y="1618983"/>
            <a:ext cx="1398987" cy="1018843"/>
          </a:xfrm>
          <a:prstGeom prst="wedgeRoundRectCallout">
            <a:avLst>
              <a:gd name="adj1" fmla="val -41895"/>
              <a:gd name="adj2" fmla="val 73261"/>
              <a:gd name="adj3" fmla="val 16667"/>
            </a:avLst>
          </a:prstGeom>
          <a:solidFill>
            <a:srgbClr val="FFFF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Flambée des prix alimentaires mondiaux</a:t>
            </a:r>
            <a:endParaRPr lang="fr-FR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0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Chocs sur les moyens d’existence des populations: </a:t>
            </a:r>
            <a:r>
              <a:rPr lang="fr-FR" b="1" dirty="0">
                <a:solidFill>
                  <a:srgbClr val="7F7F7F"/>
                </a:solidFill>
              </a:rPr>
              <a:t>Chocs </a:t>
            </a:r>
            <a:r>
              <a:rPr lang="fr-FR" b="1" dirty="0" smtClean="0">
                <a:solidFill>
                  <a:srgbClr val="7F7F7F"/>
                </a:solidFill>
              </a:rPr>
              <a:t>climatiques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037686"/>
            <a:ext cx="8362347" cy="4439314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fr-FR" sz="2600" dirty="0" smtClean="0"/>
              <a:t>Vulnérabilité des agriculteurs aux fluctuations des précipitations</a:t>
            </a:r>
          </a:p>
          <a:p>
            <a:pPr>
              <a:spcAft>
                <a:spcPts val="1200"/>
              </a:spcAft>
            </a:pPr>
            <a:r>
              <a:rPr lang="fr-FR" sz="2600" dirty="0" smtClean="0"/>
              <a:t>Les récoltes quelquefois gravement affectées par sécheresses ou précipitations fortes et inondations</a:t>
            </a:r>
          </a:p>
          <a:p>
            <a:pPr>
              <a:spcAft>
                <a:spcPts val="1200"/>
              </a:spcAft>
            </a:pPr>
            <a:r>
              <a:rPr lang="fr-FR" sz="2600" dirty="0" smtClean="0"/>
              <a:t>Risques liés aux maladies de plantes </a:t>
            </a:r>
          </a:p>
          <a:p>
            <a:pPr>
              <a:spcAft>
                <a:spcPts val="1200"/>
              </a:spcAft>
            </a:pPr>
            <a:r>
              <a:rPr lang="fr-FR" sz="2600" dirty="0" smtClean="0"/>
              <a:t>Une tendance à long terme de détérioration des sols, qui résulte de la culture intensive des terres disponibles </a:t>
            </a:r>
            <a:endParaRPr lang="fr-FR" sz="2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4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Chocs sur les moyens d’existence des populations: </a:t>
            </a:r>
            <a:r>
              <a:rPr lang="fr-FR" b="1" dirty="0">
                <a:solidFill>
                  <a:srgbClr val="7F7F7F"/>
                </a:solidFill>
              </a:rPr>
              <a:t>Chocs </a:t>
            </a:r>
            <a:r>
              <a:rPr lang="fr-FR" b="1" dirty="0" smtClean="0">
                <a:solidFill>
                  <a:srgbClr val="7F7F7F"/>
                </a:solidFill>
              </a:rPr>
              <a:t>sanitaires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0420"/>
            <a:ext cx="8229600" cy="4676579"/>
          </a:xfrm>
        </p:spPr>
        <p:txBody>
          <a:bodyPr>
            <a:normAutofit fontScale="92500"/>
          </a:bodyPr>
          <a:lstStyle/>
          <a:p>
            <a:r>
              <a:rPr lang="fr-FR" b="1" dirty="0" smtClean="0"/>
              <a:t>Portée limitée de la gratuité </a:t>
            </a:r>
            <a:r>
              <a:rPr lang="fr-FR" dirty="0" smtClean="0"/>
              <a:t>: pour les enfants de moins de 5 ans, les femmes enceintes et quelques services spécifiques (VIH/Sida, la tuberculose et le paludisme) </a:t>
            </a:r>
          </a:p>
          <a:p>
            <a:r>
              <a:rPr lang="fr-FR" b="1" dirty="0" smtClean="0"/>
              <a:t>Portée limitée de l’assurance maladie</a:t>
            </a:r>
            <a:r>
              <a:rPr lang="fr-FR" dirty="0" smtClean="0"/>
              <a:t>: </a:t>
            </a:r>
            <a:r>
              <a:rPr lang="fr-FR" dirty="0"/>
              <a:t>18% de la population </a:t>
            </a:r>
            <a:r>
              <a:rPr lang="fr-FR" dirty="0" smtClean="0"/>
              <a:t>assurée en </a:t>
            </a:r>
            <a:r>
              <a:rPr lang="fr-FR" dirty="0"/>
              <a:t>2012/2013, selon l’enquête </a:t>
            </a:r>
            <a:r>
              <a:rPr lang="fr-FR" dirty="0" smtClean="0"/>
              <a:t>PMS (y compris CAM, MFP, mutuelles communautaires et attestations d’indigence)</a:t>
            </a:r>
          </a:p>
          <a:p>
            <a:r>
              <a:rPr lang="fr-FR" b="1" dirty="0" smtClean="0"/>
              <a:t>Sources de paiement pour les soins</a:t>
            </a:r>
            <a:r>
              <a:rPr lang="fr-FR" dirty="0" smtClean="0"/>
              <a:t>, selon les ménages (PMS)</a:t>
            </a:r>
            <a:r>
              <a:rPr lang="fr-FR" dirty="0"/>
              <a:t> 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Gouvernement 30% des cas</a:t>
            </a:r>
          </a:p>
          <a:p>
            <a:pPr lvl="1"/>
            <a:r>
              <a:rPr lang="fr-FR" dirty="0" smtClean="0"/>
              <a:t>Assurance 21,5% (mais seulement 14,5% des hospitalisations)</a:t>
            </a:r>
          </a:p>
          <a:p>
            <a:pPr lvl="1"/>
            <a:r>
              <a:rPr lang="fr-FR" dirty="0" smtClean="0"/>
              <a:t>Epargne du ménage 38% </a:t>
            </a:r>
          </a:p>
          <a:p>
            <a:pPr lvl="1"/>
            <a:r>
              <a:rPr lang="fr-FR" dirty="0" smtClean="0"/>
              <a:t>Vente de biens durables 9%</a:t>
            </a:r>
          </a:p>
          <a:p>
            <a:pPr lvl="1"/>
            <a:r>
              <a:rPr lang="fr-FR" dirty="0" smtClean="0"/>
              <a:t>Vente de nourriture 7%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15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741550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Les risques </a:t>
            </a:r>
            <a:r>
              <a:rPr lang="fr-FR" b="1" dirty="0" smtClean="0"/>
              <a:t>vont bien au-delà des chocs sur les moyens d’existence, pour comporter </a:t>
            </a:r>
            <a:r>
              <a:rPr lang="fr-FR" b="1" dirty="0"/>
              <a:t>aussi ceux de la mortalité et des privations </a:t>
            </a:r>
            <a:r>
              <a:rPr lang="fr-FR" b="1" dirty="0" smtClean="0"/>
              <a:t>humaines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79696"/>
            <a:ext cx="4191000" cy="371195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b="1" dirty="0" smtClean="0"/>
              <a:t>Risques de mortalité</a:t>
            </a:r>
          </a:p>
          <a:p>
            <a:pPr>
              <a:spcAft>
                <a:spcPts val="1200"/>
              </a:spcAft>
            </a:pPr>
            <a:r>
              <a:rPr lang="fr-FR" sz="2600" dirty="0" smtClean="0"/>
              <a:t>Les enfants ont 1 chance sur 10 de décès avant l’âge de 5 ans et les femmes 1 chance sur 30, au cours de leur vie, de mourir pendant la grossesse ou l’accouchement</a:t>
            </a:r>
          </a:p>
          <a:p>
            <a:pPr>
              <a:spcAft>
                <a:spcPts val="1200"/>
              </a:spcAft>
            </a:pPr>
            <a:r>
              <a:rPr lang="fr-FR" sz="2600" dirty="0" smtClean="0"/>
              <a:t>La mortalité infanto-juvénile est plus élevée dans les ménages les plus pauvres et en milieu rural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9</a:t>
            </a:fld>
            <a:endParaRPr lang="en-GB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5921114"/>
              </p:ext>
            </p:extLst>
          </p:nvPr>
        </p:nvGraphicFramePr>
        <p:xfrm>
          <a:off x="4648200" y="2679700"/>
          <a:ext cx="4038600" cy="3711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5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Le risque de sous-nutrition chronique est </a:t>
            </a:r>
            <a:r>
              <a:rPr lang="fr-FR" b="1" dirty="0" smtClean="0"/>
              <a:t>très élevé 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842291"/>
            <a:ext cx="3882798" cy="4842993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fr-FR" sz="2400" dirty="0"/>
              <a:t>Selon </a:t>
            </a:r>
            <a:r>
              <a:rPr lang="fr-FR" sz="2400" dirty="0" smtClean="0"/>
              <a:t>le PMS, 46% </a:t>
            </a:r>
            <a:r>
              <a:rPr lang="fr-FR" sz="2400" dirty="0"/>
              <a:t>des enfants de moins de 5 ans souffrent du retard de croissance – </a:t>
            </a:r>
            <a:r>
              <a:rPr lang="fr-FR" sz="2400" dirty="0" smtClean="0"/>
              <a:t>un des </a:t>
            </a:r>
            <a:r>
              <a:rPr lang="fr-FR" sz="2400" dirty="0"/>
              <a:t>taux </a:t>
            </a:r>
            <a:r>
              <a:rPr lang="fr-FR" sz="2400" dirty="0" smtClean="0"/>
              <a:t>les </a:t>
            </a:r>
            <a:r>
              <a:rPr lang="fr-FR" sz="2400" dirty="0"/>
              <a:t>plus </a:t>
            </a:r>
            <a:r>
              <a:rPr lang="fr-FR" sz="2400" dirty="0" smtClean="0"/>
              <a:t>élevés </a:t>
            </a:r>
            <a:r>
              <a:rPr lang="fr-FR" sz="2400" dirty="0"/>
              <a:t>au </a:t>
            </a:r>
            <a:r>
              <a:rPr lang="fr-FR" sz="2400" dirty="0" smtClean="0"/>
              <a:t>monde</a:t>
            </a:r>
          </a:p>
          <a:p>
            <a:pPr>
              <a:spcAft>
                <a:spcPts val="1200"/>
              </a:spcAft>
            </a:pPr>
            <a:r>
              <a:rPr lang="fr-FR" sz="2400" dirty="0" smtClean="0"/>
              <a:t>Un taux qui est plus élevé en milieu rural et surtout dans le Nord (50%) et qui s’accroit à mesure que les ménages deviennent plus pauvres (53% en Q1)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10</a:t>
            </a:fld>
            <a:endParaRPr lang="en-GB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36077124"/>
              </p:ext>
            </p:extLst>
          </p:nvPr>
        </p:nvGraphicFramePr>
        <p:xfrm>
          <a:off x="4577232" y="1842291"/>
          <a:ext cx="4109567" cy="4548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7646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smtClean="0"/>
              <a:t>Risque de non utilisation des services de santé</a:t>
            </a:r>
            <a:endParaRPr lang="fr-FR" b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1"/>
            <a:ext cx="4038600" cy="4942149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fr-FR" dirty="0" smtClean="0"/>
              <a:t>Le manque d’argent est cité par 77% des femmes comme problème rencontré pour accéder aux services sanitaires (EDS 2010)</a:t>
            </a:r>
          </a:p>
          <a:p>
            <a:pPr>
              <a:spcAft>
                <a:spcPts val="1200"/>
              </a:spcAft>
            </a:pPr>
            <a:r>
              <a:rPr lang="fr-FR" dirty="0" smtClean="0"/>
              <a:t>% d’accouchements hors d’établissements de santé plus élevé dans les quintiles les plus pauvres et en milieu rural</a:t>
            </a:r>
          </a:p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11</a:t>
            </a:fld>
            <a:endParaRPr lang="en-GB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42112668"/>
              </p:ext>
            </p:extLst>
          </p:nvPr>
        </p:nvGraphicFramePr>
        <p:xfrm>
          <a:off x="4648200" y="1673225"/>
          <a:ext cx="4038600" cy="4718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719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8229600" cy="1048203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Risque de ne pas fréquenter l’école primaire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191000" cy="4718304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fr-FR" sz="2400" dirty="0" smtClean="0"/>
              <a:t>2 fois plus d’enfants âgés de 7 à 12 ans non scolarisés dans le Q1 (23%) que dans le Q5 (11%) </a:t>
            </a:r>
          </a:p>
          <a:p>
            <a:pPr>
              <a:spcAft>
                <a:spcPts val="1200"/>
              </a:spcAft>
            </a:pPr>
            <a:r>
              <a:rPr lang="fr-FR" sz="2400" dirty="0" smtClean="0"/>
              <a:t>Des taux de non scolarisation plus élevés en milieu rural (16%) et dans le Nord (20%)</a:t>
            </a:r>
          </a:p>
          <a:p>
            <a:pPr>
              <a:spcAft>
                <a:spcPts val="1200"/>
              </a:spcAft>
            </a:pPr>
            <a:r>
              <a:rPr lang="fr-FR" sz="2400" dirty="0" smtClean="0"/>
              <a:t>Coûts directs et indirects pour les ménages malgré l’abolition des frais</a:t>
            </a:r>
            <a:endParaRPr lang="fr-FR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12</a:t>
            </a:fld>
            <a:endParaRPr lang="en-GB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45944869"/>
              </p:ext>
            </p:extLst>
          </p:nvPr>
        </p:nvGraphicFramePr>
        <p:xfrm>
          <a:off x="4842378" y="1673225"/>
          <a:ext cx="3963214" cy="4718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5566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8229600" cy="1759998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Le rôle potentiel de la protection sociale non contributive dans ce contexte</a:t>
            </a:r>
            <a:endParaRPr lang="fr-FR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372648"/>
            <a:ext cx="8229600" cy="4104351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fr-FR" sz="2800" dirty="0" smtClean="0"/>
              <a:t>Augmenter le niveau de vie des plus pauvres (consommation)</a:t>
            </a:r>
          </a:p>
          <a:p>
            <a:pPr>
              <a:spcAft>
                <a:spcPts val="1200"/>
              </a:spcAft>
            </a:pPr>
            <a:r>
              <a:rPr lang="fr-FR" sz="2800" dirty="0" smtClean="0"/>
              <a:t>Renforcer (indirectement) l’épargne, l’accès aux crédit et la productivité des plus pauvres</a:t>
            </a:r>
          </a:p>
          <a:p>
            <a:pPr>
              <a:spcAft>
                <a:spcPts val="1200"/>
              </a:spcAft>
            </a:pPr>
            <a:r>
              <a:rPr lang="fr-FR" sz="2800" dirty="0" smtClean="0"/>
              <a:t>Améliorer la nutrition des enfants (par les effets de revenu sur l’alimentation et la santé)</a:t>
            </a:r>
          </a:p>
          <a:p>
            <a:pPr>
              <a:spcAft>
                <a:spcPts val="1200"/>
              </a:spcAft>
            </a:pPr>
            <a:r>
              <a:rPr lang="fr-FR" sz="2800" dirty="0" smtClean="0"/>
              <a:t>Améliorer l’accès aux services sociaux de base (éducation et santé) par les effets de revenu</a:t>
            </a:r>
            <a:endParaRPr lang="fr-FR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03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8229600" cy="824895"/>
          </a:xfrm>
        </p:spPr>
        <p:txBody>
          <a:bodyPr>
            <a:normAutofit/>
          </a:bodyPr>
          <a:lstStyle/>
          <a:p>
            <a:r>
              <a:rPr lang="fr-FR" b="1" dirty="0" smtClean="0"/>
              <a:t>Qui cibler ?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374"/>
            <a:ext cx="8229600" cy="4983626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fr-FR" sz="2800" dirty="0"/>
              <a:t>La situation de pauvreté de </a:t>
            </a:r>
            <a:r>
              <a:rPr lang="fr-FR" sz="2800" dirty="0" smtClean="0"/>
              <a:t>masse</a:t>
            </a:r>
            <a:r>
              <a:rPr lang="fr-FR" sz="2800" dirty="0"/>
              <a:t> </a:t>
            </a:r>
            <a:r>
              <a:rPr lang="fr-FR" sz="2800" dirty="0" smtClean="0"/>
              <a:t>fait </a:t>
            </a:r>
            <a:r>
              <a:rPr lang="fr-FR" sz="2800" dirty="0"/>
              <a:t>en sorte qu’il est intrinsèquement difficile de bien cibler les filets </a:t>
            </a:r>
            <a:r>
              <a:rPr lang="fr-FR" sz="2800" dirty="0" smtClean="0"/>
              <a:t>sociaux</a:t>
            </a:r>
          </a:p>
          <a:p>
            <a:pPr>
              <a:spcAft>
                <a:spcPts val="1200"/>
              </a:spcAft>
            </a:pPr>
            <a:r>
              <a:rPr lang="fr-FR" sz="2800" dirty="0" smtClean="0"/>
              <a:t>Mais </a:t>
            </a:r>
            <a:r>
              <a:rPr lang="fr-FR" sz="2800" dirty="0"/>
              <a:t>l’espace budgétaire très limité rend incontournable </a:t>
            </a:r>
            <a:r>
              <a:rPr lang="fr-FR" sz="2800" dirty="0" smtClean="0"/>
              <a:t>la meilleure </a:t>
            </a:r>
            <a:r>
              <a:rPr lang="fr-FR" sz="2800" dirty="0"/>
              <a:t>utilisation </a:t>
            </a:r>
            <a:r>
              <a:rPr lang="fr-FR" sz="2800" dirty="0" smtClean="0"/>
              <a:t>possible </a:t>
            </a:r>
            <a:r>
              <a:rPr lang="fr-FR" sz="2800" dirty="0"/>
              <a:t>des ressources </a:t>
            </a:r>
            <a:r>
              <a:rPr lang="fr-FR" sz="2800" dirty="0" smtClean="0"/>
              <a:t>disponibles et donc un ciblage aussi efficient que possible des plus pauvres</a:t>
            </a:r>
            <a:endParaRPr lang="fr-FR" sz="2800" dirty="0"/>
          </a:p>
          <a:p>
            <a:pPr>
              <a:spcAft>
                <a:spcPts val="1200"/>
              </a:spcAft>
            </a:pPr>
            <a:r>
              <a:rPr lang="fr-FR" sz="2800" dirty="0" smtClean="0"/>
              <a:t>Nous mettons l’accent sur les ménages du 1</a:t>
            </a:r>
            <a:r>
              <a:rPr lang="fr-FR" sz="2800" baseline="30000" dirty="0" smtClean="0"/>
              <a:t>er</a:t>
            </a:r>
            <a:r>
              <a:rPr lang="fr-FR" sz="2800" dirty="0" smtClean="0"/>
              <a:t> quintile (le 20% le plus pauvre de la population)</a:t>
            </a:r>
          </a:p>
          <a:p>
            <a:pPr>
              <a:spcAft>
                <a:spcPts val="1200"/>
              </a:spcAft>
            </a:pPr>
            <a:r>
              <a:rPr lang="fr-FR" sz="2800" dirty="0" smtClean="0"/>
              <a:t>Quels sont les caractéristiques du 1</a:t>
            </a:r>
            <a:r>
              <a:rPr lang="fr-FR" sz="2800" baseline="30000" dirty="0" smtClean="0"/>
              <a:t>er</a:t>
            </a:r>
            <a:r>
              <a:rPr lang="fr-FR" sz="2800" dirty="0" smtClean="0"/>
              <a:t> quintile ? 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39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8229600" cy="1341296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Les ménages les plus pauvres (du 1</a:t>
            </a:r>
            <a:r>
              <a:rPr lang="fr-FR" b="1" baseline="30000" dirty="0" smtClean="0"/>
              <a:t>er</a:t>
            </a:r>
            <a:r>
              <a:rPr lang="fr-FR" b="1" dirty="0" smtClean="0"/>
              <a:t> quintile)</a:t>
            </a:r>
            <a:r>
              <a:rPr lang="fr-FR" dirty="0"/>
              <a:t> </a:t>
            </a:r>
            <a:r>
              <a:rPr lang="fr-FR" b="1" dirty="0"/>
              <a:t>ont </a:t>
            </a:r>
            <a:r>
              <a:rPr lang="fr-FR" b="1" dirty="0" smtClean="0"/>
              <a:t>davantage d’enfants …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15</a:t>
            </a:fld>
            <a:endParaRPr lang="en-GB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538" b="538"/>
          <a:stretch>
            <a:fillRect/>
          </a:stretch>
        </p:blipFill>
        <p:spPr>
          <a:xfrm>
            <a:off x="457200" y="2065338"/>
            <a:ext cx="8229600" cy="4325937"/>
          </a:xfr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2091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b="1" dirty="0" smtClean="0"/>
              <a:t>…sont de taille plus grande </a:t>
            </a:r>
            <a:r>
              <a:rPr lang="fr-FR" sz="3200" b="1" dirty="0"/>
              <a:t>et </a:t>
            </a:r>
            <a:r>
              <a:rPr lang="fr-FR" sz="3200" b="1" dirty="0" smtClean="0"/>
              <a:t>ont un </a:t>
            </a:r>
            <a:r>
              <a:rPr lang="fr-FR" sz="3200" b="1" dirty="0"/>
              <a:t>indice de dépendance plus </a:t>
            </a:r>
            <a:r>
              <a:rPr lang="fr-FR" sz="3200" b="1" dirty="0" smtClean="0"/>
              <a:t>élevé</a:t>
            </a:r>
            <a:endParaRPr lang="en-GB" sz="32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16</a:t>
            </a:fld>
            <a:endParaRPr lang="en-GB"/>
          </a:p>
        </p:txBody>
      </p:sp>
      <p:pic>
        <p:nvPicPr>
          <p:cNvPr id="18" name="Content Placeholder 17"/>
          <p:cNvPicPr>
            <a:picLocks noGrp="1" noChangeAspect="1"/>
          </p:cNvPicPr>
          <p:nvPr>
            <p:ph idx="1"/>
          </p:nvPr>
        </p:nvPicPr>
        <p:blipFill>
          <a:blip r:embed="rId2"/>
          <a:srcRect l="2332" r="2332"/>
          <a:stretch>
            <a:fillRect/>
          </a:stretch>
        </p:blipFill>
        <p:spPr>
          <a:xfrm>
            <a:off x="457200" y="1785938"/>
            <a:ext cx="8229600" cy="4691062"/>
          </a:xfr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176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smtClean="0"/>
              <a:t>Les chefs des ménages les plus pauvres sont moins instruits</a:t>
            </a:r>
            <a:endParaRPr lang="fr-FR" b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17</a:t>
            </a:fld>
            <a:endParaRPr lang="en-GB"/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idx="1"/>
          </p:nvPr>
        </p:nvPicPr>
        <p:blipFill>
          <a:blip r:embed="rId2"/>
          <a:srcRect l="1304" r="1304"/>
          <a:stretch>
            <a:fillRect/>
          </a:stretch>
        </p:blipFill>
        <p:spPr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4541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686800" cy="99060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Les plus pauvres sont aussi plus concentrés dans le Centre-Est et le Nord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18</a:t>
            </a:fld>
            <a:endParaRPr lang="en-GB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/>
          <a:srcRect l="982" r="982"/>
          <a:stretch>
            <a:fillRect/>
          </a:stretch>
        </p:blipFill>
        <p:spPr>
          <a:xfrm>
            <a:off x="457200" y="1730636"/>
            <a:ext cx="8229600" cy="4746363"/>
          </a:xfr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9958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8229600" cy="978420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Les ménages les plus pauvres possèdent aussi moins de terre …</a:t>
            </a:r>
            <a:endParaRPr lang="fr-FR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554" r="554"/>
          <a:stretch>
            <a:fillRect/>
          </a:stretch>
        </p:blipFill>
        <p:spPr>
          <a:xfrm>
            <a:off x="457200" y="1576388"/>
            <a:ext cx="8229600" cy="4900612"/>
          </a:xfr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39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…et moins de bétail (surtout vaches)</a:t>
            </a:r>
            <a:endParaRPr lang="fr-FR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3973" b="3973"/>
          <a:stretch>
            <a:fillRect/>
          </a:stretch>
        </p:blipFill>
        <p:spPr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01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Conclusions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fr-FR" sz="2600" dirty="0" smtClean="0"/>
              <a:t>La protection sociale non contributive peut contribuer à augmenter le revenu et la consommation des plus pauvres et réduire leur vulnérabilité aux chocs</a:t>
            </a:r>
          </a:p>
          <a:p>
            <a:pPr>
              <a:spcAft>
                <a:spcPts val="1200"/>
              </a:spcAft>
            </a:pPr>
            <a:r>
              <a:rPr lang="fr-FR" sz="2600" dirty="0" smtClean="0"/>
              <a:t>Indirectement elle peut aussi diminuer, par ses effets de revenu, les risques de mortalité, de malnutrition, de non scolarisation et d’autres privations humaines</a:t>
            </a:r>
          </a:p>
          <a:p>
            <a:pPr>
              <a:spcAft>
                <a:spcPts val="1200"/>
              </a:spcAft>
            </a:pPr>
            <a:r>
              <a:rPr lang="fr-FR" sz="2600" dirty="0" smtClean="0"/>
              <a:t>Compte tenu des contraintes budgétaires, il est crucial que la protection sociale non contributive priorise les plus pauvres – bien que le ciblage soit difficile dans un contexte de « pauvreté de masse »</a:t>
            </a:r>
            <a:r>
              <a:rPr lang="en-GB" sz="2600" dirty="0" smtClean="0"/>
              <a:t> </a:t>
            </a:r>
            <a:endParaRPr lang="en-GB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96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8229600" cy="908636"/>
          </a:xfrm>
        </p:spPr>
        <p:txBody>
          <a:bodyPr/>
          <a:lstStyle/>
          <a:p>
            <a:r>
              <a:rPr lang="en-GB" b="1" dirty="0" smtClean="0"/>
              <a:t>Conclusions (2)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56108"/>
            <a:ext cx="8446078" cy="5401263"/>
          </a:xfrm>
        </p:spPr>
        <p:txBody>
          <a:bodyPr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fr-FR" dirty="0" smtClean="0"/>
              <a:t>Si on priorise les plus pauvres, le ciblage pourrait prendre en compte les caractéristiques de ceux-ci :</a:t>
            </a:r>
          </a:p>
          <a:p>
            <a:pPr lvl="1">
              <a:spcAft>
                <a:spcPts val="600"/>
              </a:spcAft>
            </a:pPr>
            <a:r>
              <a:rPr lang="fr-FR" sz="2200" dirty="0" smtClean="0"/>
              <a:t>Leur plus faible possession de terre </a:t>
            </a:r>
            <a:r>
              <a:rPr lang="fr-FR" sz="2200" dirty="0"/>
              <a:t>(souvent moins de 0,2 ha</a:t>
            </a:r>
            <a:r>
              <a:rPr lang="fr-FR" sz="2200" dirty="0" smtClean="0"/>
              <a:t>) et de </a:t>
            </a:r>
            <a:r>
              <a:rPr lang="fr-FR" sz="2200" dirty="0"/>
              <a:t>bétail </a:t>
            </a:r>
            <a:r>
              <a:rPr lang="fr-FR" sz="2200" dirty="0" smtClean="0"/>
              <a:t>(en </a:t>
            </a:r>
            <a:r>
              <a:rPr lang="fr-FR" sz="2200" dirty="0"/>
              <a:t>particulier de </a:t>
            </a:r>
            <a:r>
              <a:rPr lang="fr-FR" sz="2200" dirty="0" smtClean="0"/>
              <a:t>vaches)</a:t>
            </a:r>
          </a:p>
          <a:p>
            <a:pPr lvl="1">
              <a:spcAft>
                <a:spcPts val="600"/>
              </a:spcAft>
            </a:pPr>
            <a:r>
              <a:rPr lang="fr-FR" sz="2200" dirty="0" smtClean="0"/>
              <a:t>La taille plus élevé de ces ménages </a:t>
            </a:r>
            <a:r>
              <a:rPr lang="fr-FR" sz="2200" dirty="0"/>
              <a:t>et </a:t>
            </a:r>
            <a:r>
              <a:rPr lang="fr-FR" sz="2200" dirty="0" smtClean="0"/>
              <a:t>leur indice </a:t>
            </a:r>
            <a:r>
              <a:rPr lang="fr-FR" sz="2200" dirty="0"/>
              <a:t>de dépendance plus </a:t>
            </a:r>
            <a:r>
              <a:rPr lang="fr-FR" sz="2200" dirty="0" smtClean="0"/>
              <a:t>élevé</a:t>
            </a:r>
          </a:p>
          <a:p>
            <a:pPr lvl="1">
              <a:spcAft>
                <a:spcPts val="600"/>
              </a:spcAft>
            </a:pPr>
            <a:r>
              <a:rPr lang="fr-FR" sz="2200" dirty="0" smtClean="0"/>
              <a:t>Le taux d’instruction plus faible des chefs de ces ménages</a:t>
            </a:r>
          </a:p>
          <a:p>
            <a:pPr lvl="1">
              <a:spcAft>
                <a:spcPts val="600"/>
              </a:spcAft>
            </a:pPr>
            <a:r>
              <a:rPr lang="fr-FR" sz="2200" dirty="0" smtClean="0"/>
              <a:t>La concentration plus forte du Q1 dans le Nord </a:t>
            </a:r>
            <a:r>
              <a:rPr lang="fr-FR" sz="2200" dirty="0"/>
              <a:t>et </a:t>
            </a:r>
            <a:r>
              <a:rPr lang="fr-FR" sz="2200" dirty="0" smtClean="0"/>
              <a:t>le </a:t>
            </a:r>
            <a:r>
              <a:rPr lang="fr-FR" sz="2200" dirty="0"/>
              <a:t>Centre-Est (le Nord présentant aussi la pire performance pour plusieurs indicateurs de développement humain</a:t>
            </a:r>
            <a:r>
              <a:rPr lang="fr-FR" sz="2200" dirty="0" smtClean="0"/>
              <a:t>)  </a:t>
            </a:r>
            <a:endParaRPr lang="fr-FR" sz="2200" dirty="0"/>
          </a:p>
          <a:p>
            <a:pPr>
              <a:spcAft>
                <a:spcPts val="600"/>
              </a:spcAft>
            </a:pPr>
            <a:r>
              <a:rPr lang="fr-FR" dirty="0" smtClean="0"/>
              <a:t>Une </a:t>
            </a:r>
            <a:r>
              <a:rPr lang="fr-FR" dirty="0"/>
              <a:t>analyse plus </a:t>
            </a:r>
            <a:r>
              <a:rPr lang="fr-FR" dirty="0" smtClean="0"/>
              <a:t>poussée sera </a:t>
            </a:r>
            <a:r>
              <a:rPr lang="fr-FR" dirty="0"/>
              <a:t>requise au stade de développement du plan stratégique </a:t>
            </a:r>
            <a:r>
              <a:rPr lang="fr-FR" dirty="0" smtClean="0"/>
              <a:t>de la PNPS afin </a:t>
            </a:r>
            <a:r>
              <a:rPr lang="fr-FR" dirty="0"/>
              <a:t>d’identifier de manière plus précise les critères qui pourraient identifier le mieux les ménages les plus pauvres et </a:t>
            </a:r>
            <a:r>
              <a:rPr lang="fr-FR" dirty="0" smtClean="0"/>
              <a:t>vulnérables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55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8839" y="2410980"/>
            <a:ext cx="8229600" cy="990600"/>
          </a:xfrm>
        </p:spPr>
        <p:txBody>
          <a:bodyPr/>
          <a:lstStyle/>
          <a:p>
            <a:pPr algn="ctr"/>
            <a:r>
              <a:rPr lang="fr-FR" b="1" smtClean="0"/>
              <a:t>Merci !</a:t>
            </a:r>
            <a:endParaRPr lang="fr-FR" b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1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1847</TotalTime>
  <Words>1244</Words>
  <Application>Microsoft Office PowerPoint</Application>
  <PresentationFormat>On-screen Show (4:3)</PresentationFormat>
  <Paragraphs>121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Clarity</vt:lpstr>
      <vt:lpstr>Revue des filets sociaux au burundi 2. Pauvreté, vulnérabilité et risques</vt:lpstr>
      <vt:lpstr>Ce que nous allons présenter</vt:lpstr>
      <vt:lpstr>Situation de la pauvreté </vt:lpstr>
      <vt:lpstr>Pauvreté de masse  Peu de différenciation entre les premiers 6 à 7 déciles de la population</vt:lpstr>
      <vt:lpstr>Chocs sur les moyens d’existence des populations 2. Chocs politiques</vt:lpstr>
      <vt:lpstr>Chocs sur les moyens d’existence des populations: Chocs économiques</vt:lpstr>
      <vt:lpstr>Chocs sur les moyens d’existence des populations: Chocs climatiques</vt:lpstr>
      <vt:lpstr>Chocs sur les moyens d’existence des populations: Chocs sanitaires</vt:lpstr>
      <vt:lpstr>Les risques vont bien au-delà des chocs sur les moyens d’existence, pour comporter aussi ceux de la mortalité et des privations humaines</vt:lpstr>
      <vt:lpstr>Le risque de sous-nutrition chronique est très élevé </vt:lpstr>
      <vt:lpstr>Risque de non utilisation des services de santé</vt:lpstr>
      <vt:lpstr>Risque de ne pas fréquenter l’école primaire</vt:lpstr>
      <vt:lpstr>Le rôle potentiel de la protection sociale non contributive dans ce contexte</vt:lpstr>
      <vt:lpstr>Qui cibler ?</vt:lpstr>
      <vt:lpstr>Les ménages les plus pauvres (du 1er quintile) ont davantage d’enfants …</vt:lpstr>
      <vt:lpstr>…sont de taille plus grande et ont un indice de dépendance plus élevé</vt:lpstr>
      <vt:lpstr>Les chefs des ménages les plus pauvres sont moins instruits</vt:lpstr>
      <vt:lpstr>Les plus pauvres sont aussi plus concentrés dans le Centre-Est et le Nord </vt:lpstr>
      <vt:lpstr>Les ménages les plus pauvres possèdent aussi moins de terre …</vt:lpstr>
      <vt:lpstr>…et moins de bétail (surtout vaches)</vt:lpstr>
      <vt:lpstr>Conclusions</vt:lpstr>
      <vt:lpstr>Conclusions (2)</vt:lpstr>
      <vt:lpstr>Merci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Revue des filets sociaux de securite au burundi</dc:title>
  <dc:creator>Anthony Hodges</dc:creator>
  <cp:lastModifiedBy>MEYER, Claude</cp:lastModifiedBy>
  <cp:revision>90</cp:revision>
  <dcterms:created xsi:type="dcterms:W3CDTF">2013-10-27T08:36:04Z</dcterms:created>
  <dcterms:modified xsi:type="dcterms:W3CDTF">2014-05-20T10:28:55Z</dcterms:modified>
</cp:coreProperties>
</file>