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0"/>
  </p:notesMasterIdLst>
  <p:handoutMasterIdLst>
    <p:handoutMasterId r:id="rId31"/>
  </p:handoutMasterIdLst>
  <p:sldIdLst>
    <p:sldId id="283" r:id="rId2"/>
    <p:sldId id="275" r:id="rId3"/>
    <p:sldId id="267" r:id="rId4"/>
    <p:sldId id="284" r:id="rId5"/>
    <p:sldId id="285" r:id="rId6"/>
    <p:sldId id="287" r:id="rId7"/>
    <p:sldId id="291" r:id="rId8"/>
    <p:sldId id="286" r:id="rId9"/>
    <p:sldId id="288" r:id="rId10"/>
    <p:sldId id="289" r:id="rId11"/>
    <p:sldId id="290" r:id="rId12"/>
    <p:sldId id="292" r:id="rId13"/>
    <p:sldId id="293" r:id="rId14"/>
    <p:sldId id="294" r:id="rId15"/>
    <p:sldId id="265" r:id="rId16"/>
    <p:sldId id="295" r:id="rId17"/>
    <p:sldId id="273" r:id="rId18"/>
    <p:sldId id="268" r:id="rId19"/>
    <p:sldId id="263" r:id="rId20"/>
    <p:sldId id="282" r:id="rId21"/>
    <p:sldId id="297" r:id="rId22"/>
    <p:sldId id="298" r:id="rId23"/>
    <p:sldId id="300" r:id="rId24"/>
    <p:sldId id="299" r:id="rId25"/>
    <p:sldId id="296" r:id="rId26"/>
    <p:sldId id="281" r:id="rId27"/>
    <p:sldId id="277" r:id="rId28"/>
    <p:sldId id="27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A6E"/>
    <a:srgbClr val="54FF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1" d="100"/>
          <a:sy n="91" d="100"/>
        </p:scale>
        <p:origin x="-564" y="-4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nthonyhodges:Documents:Burundi%20World%20Bank%202013:Programmes:Data%20for%20Chapter%20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anthonyhodges:Documents:Burundi%20WB%202013/14:Programmes:Data%20for%20Chapter%20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anthonyhodges:Documents:Burundi%20World%20Bank%202013:Public%20expenditure:Data-base%20on%20expenditures:Data-base%20expenditure%20201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86026200873362"/>
          <c:y val="9.1917857001543105E-2"/>
          <c:w val="0.59983443936320202"/>
          <c:h val="0.60549387356731199"/>
        </c:manualLayout>
      </c:layout>
      <c:barChart>
        <c:barDir val="col"/>
        <c:grouping val="clustered"/>
        <c:varyColors val="0"/>
        <c:ser>
          <c:idx val="1"/>
          <c:order val="1"/>
          <c:tx>
            <c:strRef>
              <c:f>'Food transfers'!$A$35</c:f>
              <c:strCache>
                <c:ptCount val="1"/>
                <c:pt idx="0">
                  <c:v>Volume total de vivres distribués</c:v>
                </c:pt>
              </c:strCache>
            </c:strRef>
          </c:tx>
          <c:invertIfNegative val="0"/>
          <c:cat>
            <c:numRef>
              <c:f>'Food transfers'!$B$33:$F$33</c:f>
              <c:numCache>
                <c:formatCode>General</c:formatCode>
                <c:ptCount val="5"/>
                <c:pt idx="0">
                  <c:v>2008</c:v>
                </c:pt>
                <c:pt idx="1">
                  <c:v>2009</c:v>
                </c:pt>
                <c:pt idx="2">
                  <c:v>2010</c:v>
                </c:pt>
                <c:pt idx="3">
                  <c:v>2011</c:v>
                </c:pt>
                <c:pt idx="4">
                  <c:v>2012</c:v>
                </c:pt>
              </c:numCache>
            </c:numRef>
          </c:cat>
          <c:val>
            <c:numRef>
              <c:f>'Food transfers'!$B$35:$F$35</c:f>
              <c:numCache>
                <c:formatCode>0</c:formatCode>
                <c:ptCount val="5"/>
                <c:pt idx="0">
                  <c:v>42550</c:v>
                </c:pt>
                <c:pt idx="1">
                  <c:v>42422</c:v>
                </c:pt>
                <c:pt idx="2">
                  <c:v>25977</c:v>
                </c:pt>
                <c:pt idx="3">
                  <c:v>21396</c:v>
                </c:pt>
                <c:pt idx="4">
                  <c:v>19209</c:v>
                </c:pt>
              </c:numCache>
            </c:numRef>
          </c:val>
        </c:ser>
        <c:dLbls>
          <c:showLegendKey val="0"/>
          <c:showVal val="0"/>
          <c:showCatName val="0"/>
          <c:showSerName val="0"/>
          <c:showPercent val="0"/>
          <c:showBubbleSize val="0"/>
        </c:dLbls>
        <c:gapWidth val="100"/>
        <c:axId val="158679424"/>
        <c:axId val="135821952"/>
      </c:barChart>
      <c:lineChart>
        <c:grouping val="standard"/>
        <c:varyColors val="0"/>
        <c:ser>
          <c:idx val="0"/>
          <c:order val="0"/>
          <c:tx>
            <c:strRef>
              <c:f>'Food transfers'!$A$34</c:f>
              <c:strCache>
                <c:ptCount val="1"/>
                <c:pt idx="0">
                  <c:v>Nombre total de bénéficiaires</c:v>
                </c:pt>
              </c:strCache>
            </c:strRef>
          </c:tx>
          <c:spPr>
            <a:ln w="63500">
              <a:solidFill>
                <a:schemeClr val="tx2"/>
              </a:solidFill>
            </a:ln>
          </c:spPr>
          <c:marker>
            <c:symbol val="none"/>
          </c:marker>
          <c:cat>
            <c:numRef>
              <c:f>'Food transfers'!$B$33:$F$33</c:f>
              <c:numCache>
                <c:formatCode>General</c:formatCode>
                <c:ptCount val="5"/>
                <c:pt idx="0">
                  <c:v>2008</c:v>
                </c:pt>
                <c:pt idx="1">
                  <c:v>2009</c:v>
                </c:pt>
                <c:pt idx="2">
                  <c:v>2010</c:v>
                </c:pt>
                <c:pt idx="3">
                  <c:v>2011</c:v>
                </c:pt>
                <c:pt idx="4">
                  <c:v>2012</c:v>
                </c:pt>
              </c:numCache>
            </c:numRef>
          </c:cat>
          <c:val>
            <c:numRef>
              <c:f>'Food transfers'!$B$34:$F$34</c:f>
              <c:numCache>
                <c:formatCode>0</c:formatCode>
                <c:ptCount val="5"/>
                <c:pt idx="0">
                  <c:v>1157794</c:v>
                </c:pt>
                <c:pt idx="1">
                  <c:v>1103818</c:v>
                </c:pt>
                <c:pt idx="2">
                  <c:v>963589</c:v>
                </c:pt>
                <c:pt idx="3">
                  <c:v>784166</c:v>
                </c:pt>
                <c:pt idx="4">
                  <c:v>743377</c:v>
                </c:pt>
              </c:numCache>
            </c:numRef>
          </c:val>
          <c:smooth val="0"/>
        </c:ser>
        <c:dLbls>
          <c:showLegendKey val="0"/>
          <c:showVal val="0"/>
          <c:showCatName val="0"/>
          <c:showSerName val="0"/>
          <c:showPercent val="0"/>
          <c:showBubbleSize val="0"/>
        </c:dLbls>
        <c:marker val="1"/>
        <c:smooth val="0"/>
        <c:axId val="131361792"/>
        <c:axId val="135820032"/>
      </c:lineChart>
      <c:catAx>
        <c:axId val="131361792"/>
        <c:scaling>
          <c:orientation val="minMax"/>
        </c:scaling>
        <c:delete val="0"/>
        <c:axPos val="b"/>
        <c:numFmt formatCode="General" sourceLinked="1"/>
        <c:majorTickMark val="out"/>
        <c:minorTickMark val="none"/>
        <c:tickLblPos val="nextTo"/>
        <c:crossAx val="135820032"/>
        <c:crosses val="autoZero"/>
        <c:auto val="1"/>
        <c:lblAlgn val="ctr"/>
        <c:lblOffset val="100"/>
        <c:noMultiLvlLbl val="0"/>
      </c:catAx>
      <c:valAx>
        <c:axId val="135820032"/>
        <c:scaling>
          <c:orientation val="minMax"/>
        </c:scaling>
        <c:delete val="0"/>
        <c:axPos val="l"/>
        <c:numFmt formatCode="0" sourceLinked="0"/>
        <c:majorTickMark val="out"/>
        <c:minorTickMark val="none"/>
        <c:tickLblPos val="nextTo"/>
        <c:txPr>
          <a:bodyPr/>
          <a:lstStyle/>
          <a:p>
            <a:pPr>
              <a:defRPr sz="1600"/>
            </a:pPr>
            <a:endParaRPr lang="en-US"/>
          </a:p>
        </c:txPr>
        <c:crossAx val="131361792"/>
        <c:crosses val="autoZero"/>
        <c:crossBetween val="between"/>
      </c:valAx>
      <c:valAx>
        <c:axId val="135821952"/>
        <c:scaling>
          <c:orientation val="minMax"/>
        </c:scaling>
        <c:delete val="0"/>
        <c:axPos val="r"/>
        <c:numFmt formatCode="0" sourceLinked="1"/>
        <c:majorTickMark val="out"/>
        <c:minorTickMark val="none"/>
        <c:tickLblPos val="nextTo"/>
        <c:txPr>
          <a:bodyPr/>
          <a:lstStyle/>
          <a:p>
            <a:pPr>
              <a:defRPr sz="1600"/>
            </a:pPr>
            <a:endParaRPr lang="en-US"/>
          </a:p>
        </c:txPr>
        <c:crossAx val="158679424"/>
        <c:crosses val="max"/>
        <c:crossBetween val="between"/>
      </c:valAx>
      <c:catAx>
        <c:axId val="158679424"/>
        <c:scaling>
          <c:orientation val="minMax"/>
        </c:scaling>
        <c:delete val="1"/>
        <c:axPos val="b"/>
        <c:numFmt formatCode="General" sourceLinked="1"/>
        <c:majorTickMark val="out"/>
        <c:minorTickMark val="none"/>
        <c:tickLblPos val="nextTo"/>
        <c:crossAx val="135821952"/>
        <c:crosses val="autoZero"/>
        <c:auto val="1"/>
        <c:lblAlgn val="ctr"/>
        <c:lblOffset val="100"/>
        <c:noMultiLvlLbl val="0"/>
      </c:catAx>
      <c:dTable>
        <c:showHorzBorder val="0"/>
        <c:showVertBorder val="0"/>
        <c:showOutline val="0"/>
        <c:showKeys val="1"/>
        <c:txPr>
          <a:bodyPr/>
          <a:lstStyle/>
          <a:p>
            <a:pPr rtl="0">
              <a:defRPr sz="1600"/>
            </a:pPr>
            <a:endParaRPr lang="en-US"/>
          </a:p>
        </c:txPr>
      </c:dTable>
    </c:plotArea>
    <c:plotVisOnly val="1"/>
    <c:dispBlanksAs val="gap"/>
    <c:showDLblsOverMax val="0"/>
  </c:chart>
  <c:spPr>
    <a:ln>
      <a:solidFill>
        <a:schemeClr val="bg1">
          <a:lumMod val="65000"/>
        </a:schemeClr>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spPr>
            <a:solidFill>
              <a:schemeClr val="tx2">
                <a:lumMod val="50000"/>
              </a:schemeClr>
            </a:solidFill>
          </c:spPr>
          <c:invertIfNegative val="0"/>
          <c:dLbls>
            <c:txPr>
              <a:bodyPr/>
              <a:lstStyle/>
              <a:p>
                <a:pPr>
                  <a:defRPr sz="1400"/>
                </a:pPr>
                <a:endParaRPr lang="en-US"/>
              </a:p>
            </c:txPr>
            <c:dLblPos val="outEnd"/>
            <c:showLegendKey val="0"/>
            <c:showVal val="1"/>
            <c:showCatName val="0"/>
            <c:showSerName val="0"/>
            <c:showPercent val="0"/>
            <c:showBubbleSize val="0"/>
            <c:showLeaderLines val="0"/>
          </c:dLbls>
          <c:cat>
            <c:strRef>
              <c:f>Coverage!$A$4:$A$9</c:f>
              <c:strCache>
                <c:ptCount val="6"/>
                <c:pt idx="0">
                  <c:v>CAM (% de population)</c:v>
                </c:pt>
                <c:pt idx="1">
                  <c:v>Mutuelles de santé (% de population)</c:v>
                </c:pt>
                <c:pt idx="2">
                  <c:v>Cantines scolaires (% d'élèves primaires)</c:v>
                </c:pt>
                <c:pt idx="3">
                  <c:v>Kits scolaires (% d'élèves primaires)</c:v>
                </c:pt>
                <c:pt idx="4">
                  <c:v>TP-HIMO (% de population 15-64)</c:v>
                </c:pt>
                <c:pt idx="5">
                  <c:v>Rations alimentaires pour patients Sida (% de la population éligible)</c:v>
                </c:pt>
              </c:strCache>
            </c:strRef>
          </c:cat>
          <c:val>
            <c:numRef>
              <c:f>Coverage!$B$4:$B$9</c:f>
              <c:numCache>
                <c:formatCode>General</c:formatCode>
                <c:ptCount val="6"/>
                <c:pt idx="0">
                  <c:v>12</c:v>
                </c:pt>
                <c:pt idx="1">
                  <c:v>1.3</c:v>
                </c:pt>
                <c:pt idx="2">
                  <c:v>9</c:v>
                </c:pt>
                <c:pt idx="3">
                  <c:v>24</c:v>
                </c:pt>
                <c:pt idx="4">
                  <c:v>1.3</c:v>
                </c:pt>
                <c:pt idx="5">
                  <c:v>7</c:v>
                </c:pt>
              </c:numCache>
            </c:numRef>
          </c:val>
        </c:ser>
        <c:dLbls>
          <c:dLblPos val="outEnd"/>
          <c:showLegendKey val="0"/>
          <c:showVal val="1"/>
          <c:showCatName val="0"/>
          <c:showSerName val="0"/>
          <c:showPercent val="0"/>
          <c:showBubbleSize val="0"/>
        </c:dLbls>
        <c:gapWidth val="75"/>
        <c:axId val="38763520"/>
        <c:axId val="39064704"/>
      </c:barChart>
      <c:catAx>
        <c:axId val="38763520"/>
        <c:scaling>
          <c:orientation val="minMax"/>
        </c:scaling>
        <c:delete val="0"/>
        <c:axPos val="l"/>
        <c:majorTickMark val="out"/>
        <c:minorTickMark val="none"/>
        <c:tickLblPos val="nextTo"/>
        <c:txPr>
          <a:bodyPr/>
          <a:lstStyle/>
          <a:p>
            <a:pPr>
              <a:defRPr sz="1600"/>
            </a:pPr>
            <a:endParaRPr lang="en-US"/>
          </a:p>
        </c:txPr>
        <c:crossAx val="39064704"/>
        <c:crosses val="autoZero"/>
        <c:auto val="1"/>
        <c:lblAlgn val="ctr"/>
        <c:lblOffset val="100"/>
        <c:noMultiLvlLbl val="0"/>
      </c:catAx>
      <c:valAx>
        <c:axId val="39064704"/>
        <c:scaling>
          <c:orientation val="minMax"/>
        </c:scaling>
        <c:delete val="0"/>
        <c:axPos val="b"/>
        <c:numFmt formatCode="General" sourceLinked="1"/>
        <c:majorTickMark val="out"/>
        <c:minorTickMark val="none"/>
        <c:tickLblPos val="nextTo"/>
        <c:txPr>
          <a:bodyPr/>
          <a:lstStyle/>
          <a:p>
            <a:pPr>
              <a:defRPr sz="1600"/>
            </a:pPr>
            <a:endParaRPr lang="en-US"/>
          </a:p>
        </c:txPr>
        <c:crossAx val="38763520"/>
        <c:crosses val="autoZero"/>
        <c:crossBetween val="between"/>
      </c:valAx>
    </c:plotArea>
    <c:plotVisOnly val="1"/>
    <c:dispBlanksAs val="gap"/>
    <c:showDLblsOverMax val="0"/>
  </c:chart>
  <c:spPr>
    <a:solidFill>
      <a:schemeClr val="tx2">
        <a:lumMod val="20000"/>
        <a:lumOff val="80000"/>
      </a:schemeClr>
    </a:solidFill>
    <a:ln>
      <a:solidFill>
        <a:schemeClr val="bg1">
          <a:lumMod val="65000"/>
        </a:schemeClr>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fr-FR" sz="2000" noProof="0"/>
            </a:pPr>
            <a:r>
              <a:rPr lang="fr-FR" sz="2000" noProof="0" smtClean="0"/>
              <a:t>Dépenses en</a:t>
            </a:r>
            <a:r>
              <a:rPr lang="fr-FR" sz="2000" baseline="0" noProof="0" smtClean="0"/>
              <a:t> % du PIB</a:t>
            </a:r>
            <a:endParaRPr lang="fr-FR" sz="2000" noProof="0"/>
          </a:p>
        </c:rich>
      </c:tx>
      <c:overlay val="0"/>
    </c:title>
    <c:autoTitleDeleted val="0"/>
    <c:plotArea>
      <c:layout>
        <c:manualLayout>
          <c:layoutTarget val="inner"/>
          <c:xMode val="edge"/>
          <c:yMode val="edge"/>
          <c:x val="9.6845441489625095E-2"/>
          <c:y val="0.11957597151680301"/>
          <c:w val="0.82513597048239695"/>
          <c:h val="0.63431339868958403"/>
        </c:manualLayout>
      </c:layout>
      <c:areaChart>
        <c:grouping val="stacked"/>
        <c:varyColors val="0"/>
        <c:ser>
          <c:idx val="0"/>
          <c:order val="0"/>
          <c:tx>
            <c:strRef>
              <c:f>'Total 2010-2012'!$A$110</c:f>
              <c:strCache>
                <c:ptCount val="1"/>
                <c:pt idx="0">
                  <c:v>Ressources internes</c:v>
                </c:pt>
              </c:strCache>
            </c:strRef>
          </c:tx>
          <c:spPr>
            <a:solidFill>
              <a:srgbClr val="54FF43"/>
            </a:solidFill>
            <a:ln>
              <a:solidFill>
                <a:srgbClr val="54FF43"/>
              </a:solidFill>
            </a:ln>
          </c:spPr>
          <c:dLbls>
            <c:dLbl>
              <c:idx val="0"/>
              <c:layout>
                <c:manualLayout>
                  <c:x val="6.6666666666666693E-2"/>
                  <c:y val="0"/>
                </c:manualLayout>
              </c:layout>
              <c:showLegendKey val="0"/>
              <c:showVal val="1"/>
              <c:showCatName val="0"/>
              <c:showSerName val="0"/>
              <c:showPercent val="0"/>
              <c:showBubbleSize val="0"/>
            </c:dLbl>
            <c:dLbl>
              <c:idx val="2"/>
              <c:layout>
                <c:manualLayout>
                  <c:x val="-5.2777777777777798E-2"/>
                  <c:y val="0"/>
                </c:manualLayout>
              </c:layout>
              <c:showLegendKey val="0"/>
              <c:showVal val="1"/>
              <c:showCatName val="0"/>
              <c:showSerName val="0"/>
              <c:showPercent val="0"/>
              <c:showBubbleSize val="0"/>
            </c:dLbl>
            <c:numFmt formatCode="0.0" sourceLinked="0"/>
            <c:txPr>
              <a:bodyPr/>
              <a:lstStyle/>
              <a:p>
                <a:pPr>
                  <a:defRPr sz="1600" b="1"/>
                </a:pPr>
                <a:endParaRPr lang="en-US"/>
              </a:p>
            </c:txPr>
            <c:showLegendKey val="0"/>
            <c:showVal val="1"/>
            <c:showCatName val="0"/>
            <c:showSerName val="0"/>
            <c:showPercent val="0"/>
            <c:showBubbleSize val="0"/>
            <c:showLeaderLines val="0"/>
          </c:dLbls>
          <c:cat>
            <c:numRef>
              <c:f>'Total 2010-2012'!$B$109:$D$109</c:f>
              <c:numCache>
                <c:formatCode>General</c:formatCode>
                <c:ptCount val="3"/>
                <c:pt idx="0">
                  <c:v>2010</c:v>
                </c:pt>
                <c:pt idx="1">
                  <c:v>2011</c:v>
                </c:pt>
                <c:pt idx="2">
                  <c:v>2012</c:v>
                </c:pt>
              </c:numCache>
            </c:numRef>
          </c:cat>
          <c:val>
            <c:numRef>
              <c:f>'Total 2010-2012'!$B$110:$D$110</c:f>
              <c:numCache>
                <c:formatCode>0.00</c:formatCode>
                <c:ptCount val="3"/>
                <c:pt idx="0">
                  <c:v>0.87501603474949896</c:v>
                </c:pt>
                <c:pt idx="1">
                  <c:v>0.82941970474587701</c:v>
                </c:pt>
                <c:pt idx="2">
                  <c:v>0.87033050409422297</c:v>
                </c:pt>
              </c:numCache>
            </c:numRef>
          </c:val>
        </c:ser>
        <c:ser>
          <c:idx val="1"/>
          <c:order val="1"/>
          <c:tx>
            <c:strRef>
              <c:f>'Total 2010-2012'!$A$111</c:f>
              <c:strCache>
                <c:ptCount val="1"/>
                <c:pt idx="0">
                  <c:v>Aide internationale</c:v>
                </c:pt>
              </c:strCache>
            </c:strRef>
          </c:tx>
          <c:spPr>
            <a:solidFill>
              <a:schemeClr val="tx2"/>
            </a:solidFill>
          </c:spPr>
          <c:dLbls>
            <c:dLbl>
              <c:idx val="0"/>
              <c:layout>
                <c:manualLayout>
                  <c:x val="6.9444444444444406E-2"/>
                  <c:y val="-8.4875562720134097E-17"/>
                </c:manualLayout>
              </c:layout>
              <c:showLegendKey val="0"/>
              <c:showVal val="1"/>
              <c:showCatName val="0"/>
              <c:showSerName val="0"/>
              <c:showPercent val="0"/>
              <c:showBubbleSize val="0"/>
            </c:dLbl>
            <c:dLbl>
              <c:idx val="2"/>
              <c:layout>
                <c:manualLayout>
                  <c:x val="-4.72222222222222E-2"/>
                  <c:y val="-9.2592592592592605E-3"/>
                </c:manualLayout>
              </c:layout>
              <c:showLegendKey val="0"/>
              <c:showVal val="1"/>
              <c:showCatName val="0"/>
              <c:showSerName val="0"/>
              <c:showPercent val="0"/>
              <c:showBubbleSize val="0"/>
            </c:dLbl>
            <c:numFmt formatCode="0.0" sourceLinked="0"/>
            <c:txPr>
              <a:bodyPr/>
              <a:lstStyle/>
              <a:p>
                <a:pPr>
                  <a:defRPr sz="1800" b="1">
                    <a:solidFill>
                      <a:schemeClr val="bg1"/>
                    </a:solidFill>
                  </a:defRPr>
                </a:pPr>
                <a:endParaRPr lang="en-US"/>
              </a:p>
            </c:txPr>
            <c:showLegendKey val="0"/>
            <c:showVal val="1"/>
            <c:showCatName val="0"/>
            <c:showSerName val="0"/>
            <c:showPercent val="0"/>
            <c:showBubbleSize val="0"/>
            <c:showLeaderLines val="0"/>
          </c:dLbls>
          <c:cat>
            <c:numRef>
              <c:f>'Total 2010-2012'!$B$109:$D$109</c:f>
              <c:numCache>
                <c:formatCode>General</c:formatCode>
                <c:ptCount val="3"/>
                <c:pt idx="0">
                  <c:v>2010</c:v>
                </c:pt>
                <c:pt idx="1">
                  <c:v>2011</c:v>
                </c:pt>
                <c:pt idx="2">
                  <c:v>2012</c:v>
                </c:pt>
              </c:numCache>
            </c:numRef>
          </c:cat>
          <c:val>
            <c:numRef>
              <c:f>'Total 2010-2012'!$B$111:$D$111</c:f>
              <c:numCache>
                <c:formatCode>0.00</c:formatCode>
                <c:ptCount val="3"/>
                <c:pt idx="0">
                  <c:v>4.2988291889370407</c:v>
                </c:pt>
                <c:pt idx="1">
                  <c:v>4.2525449277734308</c:v>
                </c:pt>
                <c:pt idx="2">
                  <c:v>3.7787365672729551</c:v>
                </c:pt>
              </c:numCache>
            </c:numRef>
          </c:val>
        </c:ser>
        <c:dLbls>
          <c:showLegendKey val="0"/>
          <c:showVal val="0"/>
          <c:showCatName val="0"/>
          <c:showSerName val="0"/>
          <c:showPercent val="0"/>
          <c:showBubbleSize val="0"/>
        </c:dLbls>
        <c:axId val="39103872"/>
        <c:axId val="39113856"/>
      </c:areaChart>
      <c:catAx>
        <c:axId val="39103872"/>
        <c:scaling>
          <c:orientation val="minMax"/>
        </c:scaling>
        <c:delete val="0"/>
        <c:axPos val="b"/>
        <c:numFmt formatCode="General" sourceLinked="1"/>
        <c:majorTickMark val="out"/>
        <c:minorTickMark val="none"/>
        <c:tickLblPos val="nextTo"/>
        <c:txPr>
          <a:bodyPr/>
          <a:lstStyle/>
          <a:p>
            <a:pPr>
              <a:defRPr sz="1600"/>
            </a:pPr>
            <a:endParaRPr lang="en-US"/>
          </a:p>
        </c:txPr>
        <c:crossAx val="39113856"/>
        <c:crosses val="autoZero"/>
        <c:auto val="1"/>
        <c:lblAlgn val="ctr"/>
        <c:lblOffset val="100"/>
        <c:noMultiLvlLbl val="0"/>
      </c:catAx>
      <c:valAx>
        <c:axId val="39113856"/>
        <c:scaling>
          <c:orientation val="minMax"/>
        </c:scaling>
        <c:delete val="0"/>
        <c:axPos val="l"/>
        <c:numFmt formatCode="0" sourceLinked="0"/>
        <c:majorTickMark val="out"/>
        <c:minorTickMark val="none"/>
        <c:tickLblPos val="nextTo"/>
        <c:txPr>
          <a:bodyPr/>
          <a:lstStyle/>
          <a:p>
            <a:pPr>
              <a:defRPr sz="1600"/>
            </a:pPr>
            <a:endParaRPr lang="en-US"/>
          </a:p>
        </c:txPr>
        <c:crossAx val="39103872"/>
        <c:crosses val="autoZero"/>
        <c:crossBetween val="midCat"/>
      </c:valAx>
    </c:plotArea>
    <c:legend>
      <c:legendPos val="b"/>
      <c:overlay val="0"/>
      <c:txPr>
        <a:bodyPr/>
        <a:lstStyle/>
        <a:p>
          <a:pPr>
            <a:defRPr sz="2000"/>
          </a:pPr>
          <a:endParaRPr lang="en-US"/>
        </a:p>
      </c:txPr>
    </c:legend>
    <c:plotVisOnly val="1"/>
    <c:dispBlanksAs val="zero"/>
    <c:showDLblsOverMax val="0"/>
  </c:chart>
  <c:spPr>
    <a:ln>
      <a:solidFill>
        <a:schemeClr val="bg1">
          <a:lumMod val="65000"/>
        </a:schemeClr>
      </a:solid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8D5387-6FDA-E64B-ACDD-3F9F784A51CE}" type="datetimeFigureOut">
              <a:rPr lang="en-US" smtClean="0"/>
              <a:t>5/20/2014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43C169-5184-4C49-925B-D0BFEDB7543E}" type="slidenum">
              <a:rPr lang="en-GB" smtClean="0"/>
              <a:t>‹#›</a:t>
            </a:fld>
            <a:endParaRPr lang="en-GB"/>
          </a:p>
        </p:txBody>
      </p:sp>
    </p:spTree>
    <p:extLst>
      <p:ext uri="{BB962C8B-B14F-4D97-AF65-F5344CB8AC3E}">
        <p14:creationId xmlns:p14="http://schemas.microsoft.com/office/powerpoint/2010/main" val="8907952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105B7-EA5F-6D4F-9F29-EF329F02F69C}" type="datetimeFigureOut">
              <a:rPr lang="en-US" smtClean="0"/>
              <a:t>5/20/2014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447395-28AA-EC41-B5EC-8CB5A6818DAB}" type="slidenum">
              <a:rPr lang="en-GB" smtClean="0"/>
              <a:t>‹#›</a:t>
            </a:fld>
            <a:endParaRPr lang="en-GB"/>
          </a:p>
        </p:txBody>
      </p:sp>
    </p:spTree>
    <p:extLst>
      <p:ext uri="{BB962C8B-B14F-4D97-AF65-F5344CB8AC3E}">
        <p14:creationId xmlns:p14="http://schemas.microsoft.com/office/powerpoint/2010/main" val="4633662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GB"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p>
            <a:fld id="{05F4500D-6E94-4440-B3BA-F75E3F645EBD}" type="datetime1">
              <a:rPr lang="en-US" smtClean="0"/>
              <a:t>5/20/2014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A2E2-F5FB-3046-B7A7-0201E3DED364}"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DDC9097-DC95-984D-A061-DC39C71D2304}" type="datetime1">
              <a:rPr lang="en-US" smtClean="0"/>
              <a:t>5/20/2014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GB"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7590F91D-64BB-0741-A485-B4F708AF563B}" type="datetime1">
              <a:rPr lang="en-US" smtClean="0"/>
              <a:t>5/20/2014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A2E2-F5FB-3046-B7A7-0201E3DED364}"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p>
            <a:fld id="{70A3F19A-F83F-3245-8545-F0045357FD90}" type="datetime1">
              <a:rPr lang="en-US" smtClean="0"/>
              <a:t>5/20/2014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Date Placeholder 6"/>
          <p:cNvSpPr>
            <a:spLocks noGrp="1"/>
          </p:cNvSpPr>
          <p:nvPr>
            <p:ph type="dt" sz="half" idx="10"/>
          </p:nvPr>
        </p:nvSpPr>
        <p:spPr/>
        <p:txBody>
          <a:bodyPr/>
          <a:lstStyle/>
          <a:p>
            <a:fld id="{1C1AADDE-FDD8-B642-AD09-F2A7F70595B6}" type="datetime1">
              <a:rPr lang="en-US" smtClean="0"/>
              <a:t>5/20/2014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020A2E2-F5FB-3046-B7A7-0201E3DED364}"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E981E17-BA1F-CC49-B5F8-1DA5E3295F4B}" type="datetime1">
              <a:rPr lang="en-US" smtClean="0"/>
              <a:t>5/20/2014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9AF346-C064-9241-9905-F746349DF0E7}" type="datetime1">
              <a:rPr lang="en-US" smtClean="0"/>
              <a:t>5/20/2014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GB"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3673D63-E659-A747-9F2D-F708C7C7136F}" type="datetime1">
              <a:rPr lang="en-US" smtClean="0"/>
              <a:t>5/20/2014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A2E2-F5FB-3046-B7A7-0201E3DED364}"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GB"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F028A70-3034-8C46-93F6-030514791226}" type="datetime1">
              <a:rPr lang="en-US" smtClean="0"/>
              <a:t>5/20/2014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B9225A11-0107-A24F-8D47-F56234FCEAF7}" type="datetime1">
              <a:rPr lang="en-US" smtClean="0"/>
              <a:t>5/20/2014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p>
            <a:fld id="{1552E21C-8867-3743-B0DB-A69E3BE3A3CF}" type="datetime1">
              <a:rPr lang="en-US" smtClean="0"/>
              <a:t>5/20/2014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A2E2-F5FB-3046-B7A7-0201E3DED364}"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CC08B81-6455-DC4C-8D31-7AD2387851C5}" type="datetime1">
              <a:rPr lang="en-US" smtClean="0"/>
              <a:t>5/20/2014</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020A2E2-F5FB-3046-B7A7-0201E3DED364}"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8259342" cy="1927225"/>
          </a:xfrm>
        </p:spPr>
        <p:txBody>
          <a:bodyPr/>
          <a:lstStyle/>
          <a:p>
            <a:r>
              <a:rPr lang="fr-FR" sz="4400" b="1" dirty="0" smtClean="0"/>
              <a:t>Revue des filets sociaux au burundi</a:t>
            </a:r>
            <a:br>
              <a:rPr lang="fr-FR" sz="4400" b="1" dirty="0" smtClean="0"/>
            </a:br>
            <a:r>
              <a:rPr lang="fr-FR" sz="4400" b="1" cap="none" dirty="0" smtClean="0">
                <a:solidFill>
                  <a:srgbClr val="7F7F7F"/>
                </a:solidFill>
              </a:rPr>
              <a:t>3. Programmes et </a:t>
            </a:r>
            <a:r>
              <a:rPr lang="fr-FR" sz="4400" b="1" cap="none" dirty="0">
                <a:solidFill>
                  <a:srgbClr val="7F7F7F"/>
                </a:solidFill>
              </a:rPr>
              <a:t>f</a:t>
            </a:r>
            <a:r>
              <a:rPr lang="fr-FR" sz="4400" b="1" cap="none" dirty="0" smtClean="0">
                <a:solidFill>
                  <a:srgbClr val="7F7F7F"/>
                </a:solidFill>
              </a:rPr>
              <a:t>inancement</a:t>
            </a:r>
            <a:endParaRPr lang="fr-FR" sz="4400" b="1" cap="none" dirty="0">
              <a:solidFill>
                <a:srgbClr val="7F7F7F"/>
              </a:solidFill>
            </a:endParaRPr>
          </a:p>
        </p:txBody>
      </p:sp>
      <p:sp>
        <p:nvSpPr>
          <p:cNvPr id="3" name="Subtitle 2"/>
          <p:cNvSpPr>
            <a:spLocks noGrp="1"/>
          </p:cNvSpPr>
          <p:nvPr>
            <p:ph type="subTitle" idx="1"/>
          </p:nvPr>
        </p:nvSpPr>
        <p:spPr>
          <a:xfrm>
            <a:off x="685799" y="3505200"/>
            <a:ext cx="7854647" cy="1752600"/>
          </a:xfrm>
        </p:spPr>
        <p:txBody>
          <a:bodyPr>
            <a:normAutofit fontScale="92500" lnSpcReduction="20000"/>
          </a:bodyPr>
          <a:lstStyle/>
          <a:p>
            <a:r>
              <a:rPr lang="fr-FR" sz="3200" dirty="0" smtClean="0"/>
              <a:t>Présentation de la version provisoire du rapport</a:t>
            </a:r>
          </a:p>
          <a:p>
            <a:r>
              <a:rPr lang="fr-FR" sz="3200" dirty="0" smtClean="0"/>
              <a:t>Anthony Hodges et Alain Nimpagaritse</a:t>
            </a:r>
          </a:p>
          <a:p>
            <a:r>
              <a:rPr lang="fr-FR" sz="3200" dirty="0" smtClean="0"/>
              <a:t>Bujumbura, 6 mai 2014</a:t>
            </a:r>
            <a:endParaRPr lang="fr-FR" sz="3200" dirty="0"/>
          </a:p>
        </p:txBody>
      </p:sp>
    </p:spTree>
    <p:extLst>
      <p:ext uri="{BB962C8B-B14F-4D97-AF65-F5344CB8AC3E}">
        <p14:creationId xmlns:p14="http://schemas.microsoft.com/office/powerpoint/2010/main" val="652606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smtClean="0"/>
              <a:t>Une évolution de l’aide humanitaire vers des filets sociaux à long terme</a:t>
            </a:r>
            <a:endParaRPr lang="fr-FR" b="1" dirty="0"/>
          </a:p>
        </p:txBody>
      </p:sp>
      <p:sp>
        <p:nvSpPr>
          <p:cNvPr id="3" name="Content Placeholder 2"/>
          <p:cNvSpPr>
            <a:spLocks noGrp="1"/>
          </p:cNvSpPr>
          <p:nvPr>
            <p:ph idx="1"/>
          </p:nvPr>
        </p:nvSpPr>
        <p:spPr>
          <a:xfrm>
            <a:off x="457200" y="1918996"/>
            <a:ext cx="8229600" cy="4348809"/>
          </a:xfrm>
        </p:spPr>
        <p:txBody>
          <a:bodyPr>
            <a:normAutofit/>
          </a:bodyPr>
          <a:lstStyle/>
          <a:p>
            <a:pPr>
              <a:spcBef>
                <a:spcPts val="1776"/>
              </a:spcBef>
            </a:pPr>
            <a:r>
              <a:rPr lang="fr-FR" dirty="0" smtClean="0"/>
              <a:t>Les « filets sociaux » mis en place dans les années récentes ont été largement conçus dans un cadre humanitaire de court terme, notamment pour faciliter le retour et la réinstallation des réfugiés</a:t>
            </a:r>
          </a:p>
          <a:p>
            <a:pPr>
              <a:spcBef>
                <a:spcPts val="1776"/>
              </a:spcBef>
            </a:pPr>
            <a:r>
              <a:rPr lang="fr-FR" dirty="0" smtClean="0"/>
              <a:t>Dans un contexte où ce processus arrive à son terme, il est de plus en plus question de réorienter les filets sociaux vers la lutte à long terme contre la vulnérabilité structurelle de la population la plus pauvre</a:t>
            </a:r>
          </a:p>
          <a:p>
            <a:pPr>
              <a:spcBef>
                <a:spcPts val="1776"/>
              </a:spcBef>
            </a:pPr>
            <a:r>
              <a:rPr lang="fr-FR" dirty="0" smtClean="0"/>
              <a:t>Les politiques et les programmes ont déjà commencé à évoluer dans ce sens </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2</a:t>
            </a:fld>
            <a:endParaRPr lang="en-GB"/>
          </a:p>
        </p:txBody>
      </p:sp>
    </p:spTree>
    <p:extLst>
      <p:ext uri="{BB962C8B-B14F-4D97-AF65-F5344CB8AC3E}">
        <p14:creationId xmlns:p14="http://schemas.microsoft.com/office/powerpoint/2010/main" val="3610665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47472"/>
            <a:ext cx="8229600" cy="938657"/>
          </a:xfrm>
        </p:spPr>
        <p:txBody>
          <a:bodyPr/>
          <a:lstStyle/>
          <a:p>
            <a:r>
              <a:rPr lang="fr-FR" b="1" smtClean="0"/>
              <a:t>Transferts alimentaires du PAM</a:t>
            </a:r>
            <a:endParaRPr lang="fr-FR" b="1"/>
          </a:p>
        </p:txBody>
      </p:sp>
      <p:sp>
        <p:nvSpPr>
          <p:cNvPr id="5" name="Slide Number Placeholder 4"/>
          <p:cNvSpPr>
            <a:spLocks noGrp="1"/>
          </p:cNvSpPr>
          <p:nvPr>
            <p:ph type="sldNum" sz="quarter" idx="12"/>
          </p:nvPr>
        </p:nvSpPr>
        <p:spPr/>
        <p:txBody>
          <a:bodyPr/>
          <a:lstStyle/>
          <a:p>
            <a:fld id="{9020A2E2-F5FB-3046-B7A7-0201E3DED364}" type="slidenum">
              <a:rPr lang="en-GB" smtClean="0"/>
              <a:t>3</a:t>
            </a:fld>
            <a:endParaRPr lang="en-GB"/>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033570499"/>
              </p:ext>
            </p:extLst>
          </p:nvPr>
        </p:nvGraphicFramePr>
        <p:xfrm>
          <a:off x="457200" y="15240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35910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4578"/>
          </a:xfrm>
        </p:spPr>
        <p:txBody>
          <a:bodyPr/>
          <a:lstStyle/>
          <a:p>
            <a:r>
              <a:rPr lang="fr-FR" b="1" dirty="0" smtClean="0"/>
              <a:t>Types de programmes existants</a:t>
            </a:r>
            <a:endParaRPr lang="fr-FR" b="1" dirty="0"/>
          </a:p>
        </p:txBody>
      </p:sp>
      <p:sp>
        <p:nvSpPr>
          <p:cNvPr id="3" name="Content Placeholder 2"/>
          <p:cNvSpPr>
            <a:spLocks noGrp="1"/>
          </p:cNvSpPr>
          <p:nvPr>
            <p:ph idx="1"/>
          </p:nvPr>
        </p:nvSpPr>
        <p:spPr>
          <a:xfrm>
            <a:off x="457200" y="1600200"/>
            <a:ext cx="8229600" cy="4987388"/>
          </a:xfrm>
        </p:spPr>
        <p:txBody>
          <a:bodyPr>
            <a:normAutofit/>
          </a:bodyPr>
          <a:lstStyle/>
          <a:p>
            <a:pPr>
              <a:spcAft>
                <a:spcPts val="600"/>
              </a:spcAft>
            </a:pPr>
            <a:r>
              <a:rPr lang="fr-FR" dirty="0" smtClean="0"/>
              <a:t>Transferts sociaux, principalement de vivres</a:t>
            </a:r>
          </a:p>
          <a:p>
            <a:pPr>
              <a:spcAft>
                <a:spcPts val="600"/>
              </a:spcAft>
            </a:pPr>
            <a:r>
              <a:rPr lang="fr-FR" dirty="0" smtClean="0"/>
              <a:t>Travaux publics à haute intensité de main d’œuvre </a:t>
            </a:r>
          </a:p>
          <a:p>
            <a:pPr>
              <a:spcAft>
                <a:spcPts val="600"/>
              </a:spcAft>
            </a:pPr>
            <a:r>
              <a:rPr lang="fr-FR" dirty="0" smtClean="0"/>
              <a:t>Transferts d’intrants productifs et « chaine de solidarité d’élevage »</a:t>
            </a:r>
          </a:p>
          <a:p>
            <a:pPr>
              <a:spcAft>
                <a:spcPts val="600"/>
              </a:spcAft>
            </a:pPr>
            <a:r>
              <a:rPr lang="fr-FR" dirty="0" smtClean="0"/>
              <a:t>Programmes pour catégories spécifiques de la population – enfants, personnes porteuses de handicaps, Batwa, etc.</a:t>
            </a:r>
          </a:p>
          <a:p>
            <a:pPr>
              <a:spcAft>
                <a:spcPts val="600"/>
              </a:spcAft>
            </a:pPr>
            <a:r>
              <a:rPr lang="fr-FR" dirty="0" smtClean="0"/>
              <a:t>Promotion de l’accès à l’éducation (abolition des frais, cantines scolaires, kits scolaires etc.)</a:t>
            </a:r>
          </a:p>
          <a:p>
            <a:pPr>
              <a:spcAft>
                <a:spcPts val="600"/>
              </a:spcAft>
            </a:pPr>
            <a:r>
              <a:rPr lang="fr-FR" dirty="0" smtClean="0"/>
              <a:t>Facilitation de l’accès aux services de santé (gratuité ciblée, attestations d’indigence, mutuelles, CAM)</a:t>
            </a:r>
          </a:p>
          <a:p>
            <a:endParaRPr lang="fr-FR" dirty="0" smtClean="0"/>
          </a:p>
          <a:p>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4</a:t>
            </a:fld>
            <a:endParaRPr lang="en-GB"/>
          </a:p>
        </p:txBody>
      </p:sp>
    </p:spTree>
    <p:extLst>
      <p:ext uri="{BB962C8B-B14F-4D97-AF65-F5344CB8AC3E}">
        <p14:creationId xmlns:p14="http://schemas.microsoft.com/office/powerpoint/2010/main" val="78327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425036"/>
          </a:xfrm>
        </p:spPr>
        <p:txBody>
          <a:bodyPr>
            <a:normAutofit fontScale="90000"/>
          </a:bodyPr>
          <a:lstStyle/>
          <a:p>
            <a:r>
              <a:rPr lang="fr-FR" b="1" dirty="0" smtClean="0"/>
              <a:t>A. Les transferts en nature</a:t>
            </a:r>
            <a:r>
              <a:rPr lang="fr-FR" sz="3600" b="1" dirty="0" smtClean="0"/>
              <a:t> </a:t>
            </a:r>
            <a:br>
              <a:rPr lang="fr-FR" sz="3600" b="1" dirty="0" smtClean="0"/>
            </a:br>
            <a:r>
              <a:rPr lang="fr-FR" sz="3600" dirty="0" smtClean="0"/>
              <a:t>4 types de programmes (coordonnés par le Ministère en charge de la solidarité nationale)</a:t>
            </a:r>
            <a:endParaRPr lang="fr-FR" sz="3600" dirty="0"/>
          </a:p>
        </p:txBody>
      </p:sp>
      <p:sp>
        <p:nvSpPr>
          <p:cNvPr id="3" name="Content Placeholder 2"/>
          <p:cNvSpPr>
            <a:spLocks noGrp="1"/>
          </p:cNvSpPr>
          <p:nvPr>
            <p:ph idx="1"/>
          </p:nvPr>
        </p:nvSpPr>
        <p:spPr>
          <a:xfrm>
            <a:off x="457200" y="2023729"/>
            <a:ext cx="8229600" cy="4453270"/>
          </a:xfrm>
        </p:spPr>
        <p:txBody>
          <a:bodyPr>
            <a:normAutofit fontScale="92500" lnSpcReduction="20000"/>
          </a:bodyPr>
          <a:lstStyle/>
          <a:p>
            <a:r>
              <a:rPr lang="fr-FR" b="1" dirty="0" smtClean="0"/>
              <a:t>Transferts (principalement de vivres) aux réfugiés, rapatriés, etc</a:t>
            </a:r>
            <a:r>
              <a:rPr lang="fr-FR" dirty="0" smtClean="0"/>
              <a:t>. (HCR, PAM, autres)</a:t>
            </a:r>
          </a:p>
          <a:p>
            <a:pPr lvl="1"/>
            <a:r>
              <a:rPr lang="fr-FR" dirty="0" smtClean="0"/>
              <a:t>L’assistance a été progressivement réduite en fonction de l’avancée du processus de retour et de réinstallation des réfugiés</a:t>
            </a:r>
          </a:p>
          <a:p>
            <a:pPr>
              <a:spcBef>
                <a:spcPts val="1224"/>
              </a:spcBef>
            </a:pPr>
            <a:r>
              <a:rPr lang="fr-FR" b="1" dirty="0" smtClean="0"/>
              <a:t>Distribution saisonnière de vivres </a:t>
            </a:r>
            <a:r>
              <a:rPr lang="fr-FR" dirty="0" smtClean="0"/>
              <a:t>(PAM)</a:t>
            </a:r>
          </a:p>
          <a:p>
            <a:pPr lvl="1"/>
            <a:r>
              <a:rPr lang="fr-FR" dirty="0" smtClean="0"/>
              <a:t>En période de soudure dans les zones de haute insécurité alimentaire ou en réponse à chocs climatiques</a:t>
            </a:r>
          </a:p>
          <a:p>
            <a:pPr>
              <a:spcBef>
                <a:spcPts val="1224"/>
              </a:spcBef>
            </a:pPr>
            <a:r>
              <a:rPr lang="fr-FR" b="1" dirty="0" smtClean="0"/>
              <a:t>Assistance alimentaire en faveur des pensionnaires d’institutions sociales </a:t>
            </a:r>
            <a:r>
              <a:rPr lang="fr-FR" dirty="0"/>
              <a:t>(PAM</a:t>
            </a:r>
            <a:r>
              <a:rPr lang="fr-FR" dirty="0" smtClean="0"/>
              <a:t>)</a:t>
            </a:r>
            <a:endParaRPr lang="fr-FR" b="1" dirty="0" smtClean="0"/>
          </a:p>
          <a:p>
            <a:pPr lvl="1"/>
            <a:r>
              <a:rPr lang="fr-FR" dirty="0" smtClean="0"/>
              <a:t>Via orphelinats, centres pour personnes âgées, etc.</a:t>
            </a:r>
          </a:p>
          <a:p>
            <a:pPr>
              <a:spcBef>
                <a:spcPts val="1224"/>
              </a:spcBef>
            </a:pPr>
            <a:r>
              <a:rPr lang="fr-FR" b="1" dirty="0" smtClean="0"/>
              <a:t>Supplémentation nutritionnelle </a:t>
            </a:r>
            <a:r>
              <a:rPr lang="fr-FR" dirty="0"/>
              <a:t>(</a:t>
            </a:r>
            <a:r>
              <a:rPr lang="fr-FR" dirty="0" smtClean="0"/>
              <a:t>PAM, UNICEF, USAID/CRS)</a:t>
            </a:r>
            <a:endParaRPr lang="fr-FR" dirty="0"/>
          </a:p>
          <a:p>
            <a:pPr lvl="1"/>
            <a:r>
              <a:rPr lang="fr-FR" dirty="0" smtClean="0"/>
              <a:t>Enfants &lt; 5 ans avec malnutrition aiguë (aliments thérapeutiques)</a:t>
            </a:r>
          </a:p>
          <a:p>
            <a:pPr lvl="1"/>
            <a:r>
              <a:rPr lang="fr-FR" dirty="0" smtClean="0"/>
              <a:t>Femmes enceintes et allaitantes malnutries</a:t>
            </a:r>
          </a:p>
          <a:p>
            <a:pPr lvl="1"/>
            <a:r>
              <a:rPr lang="fr-FR" dirty="0" smtClean="0"/>
              <a:t>Patients sous traitement antirétroviral pour le Sida </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5</a:t>
            </a:fld>
            <a:endParaRPr lang="en-GB"/>
          </a:p>
        </p:txBody>
      </p:sp>
    </p:spTree>
    <p:extLst>
      <p:ext uri="{BB962C8B-B14F-4D97-AF65-F5344CB8AC3E}">
        <p14:creationId xmlns:p14="http://schemas.microsoft.com/office/powerpoint/2010/main" val="1068378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3"/>
            <a:ext cx="8229600" cy="1843738"/>
          </a:xfrm>
        </p:spPr>
        <p:txBody>
          <a:bodyPr>
            <a:normAutofit fontScale="90000"/>
          </a:bodyPr>
          <a:lstStyle/>
          <a:p>
            <a:r>
              <a:rPr lang="fr-FR" b="1" dirty="0" smtClean="0"/>
              <a:t>Pas encore de transferts en espèces pour promouvoir la réduction de la pauvreté à </a:t>
            </a:r>
            <a:r>
              <a:rPr lang="fr-FR" b="1" dirty="0"/>
              <a:t>long </a:t>
            </a:r>
            <a:r>
              <a:rPr lang="fr-FR" b="1" dirty="0" smtClean="0"/>
              <a:t>terme</a:t>
            </a:r>
            <a:endParaRPr lang="fr-FR" b="1" dirty="0"/>
          </a:p>
        </p:txBody>
      </p:sp>
      <p:sp>
        <p:nvSpPr>
          <p:cNvPr id="3" name="Content Placeholder 2"/>
          <p:cNvSpPr>
            <a:spLocks noGrp="1"/>
          </p:cNvSpPr>
          <p:nvPr>
            <p:ph idx="1"/>
          </p:nvPr>
        </p:nvSpPr>
        <p:spPr>
          <a:xfrm>
            <a:off x="457200" y="2358690"/>
            <a:ext cx="8432122" cy="4298682"/>
          </a:xfrm>
        </p:spPr>
        <p:txBody>
          <a:bodyPr>
            <a:normAutofit/>
          </a:bodyPr>
          <a:lstStyle/>
          <a:p>
            <a:pPr>
              <a:spcAft>
                <a:spcPts val="1200"/>
              </a:spcAft>
            </a:pPr>
            <a:r>
              <a:rPr lang="fr-FR" b="1" dirty="0" smtClean="0"/>
              <a:t>Aucun programme national fournit des transferts réguliers aux ménages très pauvres </a:t>
            </a:r>
            <a:r>
              <a:rPr lang="fr-FR" dirty="0" smtClean="0"/>
              <a:t>dans le but d’augmenter leur niveau de consommation, de développer le capital humain de leurs enfants (dans une perspective de réduction de la pauvreté à long terme) et de permettre aux familles de commencer à faire des économies et d’investir pour construire une vie meilleure</a:t>
            </a:r>
          </a:p>
          <a:p>
            <a:pPr>
              <a:spcAft>
                <a:spcPts val="1200"/>
              </a:spcAft>
            </a:pPr>
            <a:r>
              <a:rPr lang="fr-FR" dirty="0" smtClean="0"/>
              <a:t>Mais l’ONG </a:t>
            </a:r>
            <a:r>
              <a:rPr lang="en-US" i="1" dirty="0" smtClean="0"/>
              <a:t>Concern Worldwide Burundi</a:t>
            </a:r>
            <a:r>
              <a:rPr lang="fr-FR" dirty="0" smtClean="0"/>
              <a:t> a démarré un projet pilote novateur de cette nature, le </a:t>
            </a:r>
            <a:r>
              <a:rPr lang="fr-FR" b="1" dirty="0" smtClean="0"/>
              <a:t>programme </a:t>
            </a:r>
            <a:r>
              <a:rPr lang="fr-FR" b="1" i="1" dirty="0" smtClean="0"/>
              <a:t>Terintambwe</a:t>
            </a:r>
            <a:r>
              <a:rPr lang="fr-FR" dirty="0" smtClean="0"/>
              <a:t> dans les provinces de Cibitoke et Kirundo </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6</a:t>
            </a:fld>
            <a:endParaRPr lang="en-GB"/>
          </a:p>
        </p:txBody>
      </p:sp>
    </p:spTree>
    <p:extLst>
      <p:ext uri="{BB962C8B-B14F-4D97-AF65-F5344CB8AC3E}">
        <p14:creationId xmlns:p14="http://schemas.microsoft.com/office/powerpoint/2010/main" val="3216384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smtClean="0"/>
              <a:t>B. Les travaux </a:t>
            </a:r>
            <a:r>
              <a:rPr lang="fr-FR" b="1" dirty="0"/>
              <a:t>publics à haute intensité de main d’œuvre (TP-HIMO) </a:t>
            </a:r>
            <a:endParaRPr lang="en-GB" dirty="0"/>
          </a:p>
        </p:txBody>
      </p:sp>
      <p:sp>
        <p:nvSpPr>
          <p:cNvPr id="3" name="Content Placeholder 2"/>
          <p:cNvSpPr>
            <a:spLocks noGrp="1"/>
          </p:cNvSpPr>
          <p:nvPr>
            <p:ph idx="1"/>
          </p:nvPr>
        </p:nvSpPr>
        <p:spPr>
          <a:xfrm>
            <a:off x="457200" y="2093513"/>
            <a:ext cx="8229600" cy="4383486"/>
          </a:xfrm>
        </p:spPr>
        <p:txBody>
          <a:bodyPr/>
          <a:lstStyle/>
          <a:p>
            <a:pPr>
              <a:spcBef>
                <a:spcPts val="1176"/>
              </a:spcBef>
            </a:pPr>
            <a:r>
              <a:rPr lang="fr-FR" dirty="0" smtClean="0"/>
              <a:t>Des transferts (en espèces ou en nature) liés à l’emploi dans des projets de travaux publics</a:t>
            </a:r>
          </a:p>
          <a:p>
            <a:pPr>
              <a:spcBef>
                <a:spcPts val="1176"/>
              </a:spcBef>
            </a:pPr>
            <a:r>
              <a:rPr lang="fr-FR" dirty="0" smtClean="0"/>
              <a:t>Un double avantage: hausse des revenus des ménages très pauvres avec une capacité résiduelle de travail (à court terme, par exemple en période de soudure) et création d’actifs communautaires (périmètres irrigués, protection environnementale, routes rurales et voiries urbaines, etc.)</a:t>
            </a:r>
          </a:p>
          <a:p>
            <a:pPr>
              <a:spcBef>
                <a:spcPts val="1176"/>
              </a:spcBef>
            </a:pPr>
            <a:r>
              <a:rPr lang="fr-FR" dirty="0" smtClean="0"/>
              <a:t>Efficience économique dans plusieurs domaines</a:t>
            </a:r>
          </a:p>
          <a:p>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7</a:t>
            </a:fld>
            <a:endParaRPr lang="en-GB"/>
          </a:p>
        </p:txBody>
      </p:sp>
    </p:spTree>
    <p:extLst>
      <p:ext uri="{BB962C8B-B14F-4D97-AF65-F5344CB8AC3E}">
        <p14:creationId xmlns:p14="http://schemas.microsoft.com/office/powerpoint/2010/main" val="2044943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145901"/>
          </a:xfrm>
        </p:spPr>
        <p:txBody>
          <a:bodyPr>
            <a:normAutofit fontScale="90000"/>
          </a:bodyPr>
          <a:lstStyle/>
          <a:p>
            <a:r>
              <a:rPr lang="fr-FR" b="1" dirty="0"/>
              <a:t>Une large expérience des TP-HIMO dans 3 domaines </a:t>
            </a:r>
            <a:endParaRPr lang="en-GB" b="1" dirty="0"/>
          </a:p>
        </p:txBody>
      </p:sp>
      <p:sp>
        <p:nvSpPr>
          <p:cNvPr id="3" name="Content Placeholder 2"/>
          <p:cNvSpPr>
            <a:spLocks noGrp="1"/>
          </p:cNvSpPr>
          <p:nvPr>
            <p:ph idx="1"/>
          </p:nvPr>
        </p:nvSpPr>
        <p:spPr>
          <a:xfrm>
            <a:off x="457200" y="1660854"/>
            <a:ext cx="8229600" cy="4816146"/>
          </a:xfrm>
        </p:spPr>
        <p:txBody>
          <a:bodyPr>
            <a:normAutofit fontScale="92500"/>
          </a:bodyPr>
          <a:lstStyle/>
          <a:p>
            <a:pPr marL="457200" indent="-457200">
              <a:spcBef>
                <a:spcPts val="1224"/>
              </a:spcBef>
              <a:buFont typeface="+mj-lt"/>
              <a:buAutoNum type="arabicPeriod"/>
            </a:pPr>
            <a:r>
              <a:rPr lang="fr-FR" sz="2600" b="1" dirty="0" smtClean="0"/>
              <a:t>Comme mesure post-conflit de réintégration des réfugiés rapatriés et des ex-combattants </a:t>
            </a:r>
            <a:r>
              <a:rPr lang="fr-FR" sz="2600" dirty="0" smtClean="0"/>
              <a:t>(Ministère en charge de la Solidarité Nationale et PNUD): </a:t>
            </a:r>
          </a:p>
          <a:p>
            <a:pPr lvl="2">
              <a:spcBef>
                <a:spcPts val="1080"/>
              </a:spcBef>
            </a:pPr>
            <a:r>
              <a:rPr lang="fr-FR" sz="2400" dirty="0"/>
              <a:t>L</a:t>
            </a:r>
            <a:r>
              <a:rPr lang="fr-FR" sz="2400" dirty="0" smtClean="0"/>
              <a:t>es </a:t>
            </a:r>
            <a:r>
              <a:rPr lang="en-GB" sz="2400" dirty="0" smtClean="0"/>
              <a:t>TP</a:t>
            </a:r>
            <a:r>
              <a:rPr lang="en-GB" sz="2400" dirty="0"/>
              <a:t>-HIMO </a:t>
            </a:r>
            <a:r>
              <a:rPr lang="fr-FR" sz="2400" dirty="0" smtClean="0"/>
              <a:t>employés pour la génération de revenu rapide, tout en contribuant à la construction de la cohésion sociale par la participation conjointe de rapatriés et </a:t>
            </a:r>
            <a:r>
              <a:rPr lang="fr-FR" sz="2400" dirty="0"/>
              <a:t>résidents </a:t>
            </a:r>
            <a:r>
              <a:rPr lang="fr-FR" sz="2400" dirty="0" smtClean="0"/>
              <a:t>dans les chantiers de construction d’actifs communautaires</a:t>
            </a:r>
          </a:p>
          <a:p>
            <a:pPr lvl="2">
              <a:spcBef>
                <a:spcPts val="1080"/>
              </a:spcBef>
            </a:pPr>
            <a:r>
              <a:rPr lang="fr-FR" sz="2400" dirty="0" smtClean="0"/>
              <a:t>Liés à l’épargne obligatoire (1/3 des salaires), à la formation d’associations par les bénéficiaires et à l’octroi de capital pour le lancement d’activités génératrices de revenus (AGR) dans une perspective d’autonomisation économique à long terme </a:t>
            </a:r>
            <a:endParaRPr lang="fr-FR" sz="2400" b="1" dirty="0"/>
          </a:p>
        </p:txBody>
      </p:sp>
      <p:sp>
        <p:nvSpPr>
          <p:cNvPr id="4" name="Slide Number Placeholder 3"/>
          <p:cNvSpPr>
            <a:spLocks noGrp="1"/>
          </p:cNvSpPr>
          <p:nvPr>
            <p:ph type="sldNum" sz="quarter" idx="12"/>
          </p:nvPr>
        </p:nvSpPr>
        <p:spPr/>
        <p:txBody>
          <a:bodyPr/>
          <a:lstStyle/>
          <a:p>
            <a:fld id="{9020A2E2-F5FB-3046-B7A7-0201E3DED364}" type="slidenum">
              <a:rPr lang="en-GB" smtClean="0"/>
              <a:t>8</a:t>
            </a:fld>
            <a:endParaRPr lang="en-GB"/>
          </a:p>
        </p:txBody>
      </p:sp>
    </p:spTree>
    <p:extLst>
      <p:ext uri="{BB962C8B-B14F-4D97-AF65-F5344CB8AC3E}">
        <p14:creationId xmlns:p14="http://schemas.microsoft.com/office/powerpoint/2010/main" val="23814052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92492"/>
          </a:xfrm>
        </p:spPr>
        <p:txBody>
          <a:bodyPr/>
          <a:lstStyle/>
          <a:p>
            <a:r>
              <a:rPr lang="en-GB" b="1" dirty="0" smtClean="0"/>
              <a:t>Les TP-HIMO (cont.)</a:t>
            </a:r>
            <a:endParaRPr lang="en-GB" b="1" dirty="0"/>
          </a:p>
        </p:txBody>
      </p:sp>
      <p:sp>
        <p:nvSpPr>
          <p:cNvPr id="3" name="Content Placeholder 2"/>
          <p:cNvSpPr>
            <a:spLocks noGrp="1"/>
          </p:cNvSpPr>
          <p:nvPr>
            <p:ph idx="1"/>
          </p:nvPr>
        </p:nvSpPr>
        <p:spPr>
          <a:xfrm>
            <a:off x="457200" y="1600200"/>
            <a:ext cx="8432122" cy="4876800"/>
          </a:xfrm>
        </p:spPr>
        <p:txBody>
          <a:bodyPr>
            <a:normAutofit lnSpcReduction="10000"/>
          </a:bodyPr>
          <a:lstStyle/>
          <a:p>
            <a:pPr marL="457200" indent="-457200">
              <a:spcBef>
                <a:spcPts val="1776"/>
              </a:spcBef>
              <a:buFont typeface="+mj-lt"/>
              <a:buAutoNum type="arabicPeriod" startAt="2"/>
            </a:pPr>
            <a:r>
              <a:rPr lang="fr-FR" b="1" dirty="0" smtClean="0"/>
              <a:t>Comme partie intégrante de programmes de développement agricole et rural</a:t>
            </a:r>
            <a:endParaRPr lang="fr-FR" dirty="0" smtClean="0"/>
          </a:p>
          <a:p>
            <a:pPr lvl="2">
              <a:spcBef>
                <a:spcPts val="1776"/>
              </a:spcBef>
            </a:pPr>
            <a:r>
              <a:rPr lang="fr-FR" sz="2200" dirty="0" smtClean="0"/>
              <a:t>Programmes du FIDA</a:t>
            </a:r>
            <a:r>
              <a:rPr lang="fr-FR" sz="2200" dirty="0"/>
              <a:t>, PAM, FAO, </a:t>
            </a:r>
            <a:r>
              <a:rPr lang="fr-FR" sz="2200" dirty="0" smtClean="0"/>
              <a:t>ONG, généralement en partenariat avec le Ministère </a:t>
            </a:r>
            <a:r>
              <a:rPr lang="fr-FR" sz="2200" dirty="0"/>
              <a:t>de l’Agriculture et de </a:t>
            </a:r>
            <a:r>
              <a:rPr lang="fr-FR" sz="2200" dirty="0" smtClean="0"/>
              <a:t>l’Elevage (MAE) </a:t>
            </a:r>
          </a:p>
          <a:p>
            <a:pPr lvl="2">
              <a:spcBef>
                <a:spcPts val="1776"/>
              </a:spcBef>
            </a:pPr>
            <a:r>
              <a:rPr lang="fr-FR" sz="2200" dirty="0" smtClean="0"/>
              <a:t>Emploi de main d’œuvre communautaire, principalement sous forme de « vivres contre le travail » dans le cas du PAM</a:t>
            </a:r>
          </a:p>
          <a:p>
            <a:pPr lvl="2">
              <a:spcBef>
                <a:spcPts val="1776"/>
              </a:spcBef>
            </a:pPr>
            <a:r>
              <a:rPr lang="fr-FR" sz="2200" dirty="0" smtClean="0"/>
              <a:t>Types de travaux :</a:t>
            </a:r>
            <a:r>
              <a:rPr lang="fr-FR" sz="2000" dirty="0" smtClean="0"/>
              <a:t> </a:t>
            </a:r>
          </a:p>
          <a:p>
            <a:pPr lvl="3"/>
            <a:r>
              <a:rPr lang="fr-FR" sz="2000" dirty="0" smtClean="0"/>
              <a:t>Aménagement des bassins versants pour la riziculture irriguée</a:t>
            </a:r>
          </a:p>
          <a:p>
            <a:pPr lvl="3"/>
            <a:r>
              <a:rPr lang="fr-FR" sz="2000" dirty="0" smtClean="0"/>
              <a:t>Travaux antiérosifs et de reboisement </a:t>
            </a:r>
          </a:p>
          <a:p>
            <a:pPr lvl="3"/>
            <a:r>
              <a:rPr lang="fr-FR" sz="2000" dirty="0" smtClean="0"/>
              <a:t>Réhabilitation des voies d’accès rurales </a:t>
            </a:r>
            <a:endParaRPr lang="fr-FR" sz="2000" dirty="0"/>
          </a:p>
        </p:txBody>
      </p:sp>
      <p:sp>
        <p:nvSpPr>
          <p:cNvPr id="4" name="Slide Number Placeholder 3"/>
          <p:cNvSpPr>
            <a:spLocks noGrp="1"/>
          </p:cNvSpPr>
          <p:nvPr>
            <p:ph type="sldNum" sz="quarter" idx="12"/>
          </p:nvPr>
        </p:nvSpPr>
        <p:spPr/>
        <p:txBody>
          <a:bodyPr/>
          <a:lstStyle/>
          <a:p>
            <a:fld id="{9020A2E2-F5FB-3046-B7A7-0201E3DED364}" type="slidenum">
              <a:rPr lang="en-GB" smtClean="0"/>
              <a:t>9</a:t>
            </a:fld>
            <a:endParaRPr lang="en-GB"/>
          </a:p>
        </p:txBody>
      </p:sp>
    </p:spTree>
    <p:extLst>
      <p:ext uri="{BB962C8B-B14F-4D97-AF65-F5344CB8AC3E}">
        <p14:creationId xmlns:p14="http://schemas.microsoft.com/office/powerpoint/2010/main" val="3242543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824895"/>
          </a:xfrm>
        </p:spPr>
        <p:txBody>
          <a:bodyPr/>
          <a:lstStyle/>
          <a:p>
            <a:r>
              <a:rPr lang="en-GB" b="1" dirty="0" smtClean="0"/>
              <a:t>Les TP</a:t>
            </a:r>
            <a:r>
              <a:rPr lang="en-GB" b="1" dirty="0"/>
              <a:t>-HIMO (cont.)</a:t>
            </a:r>
            <a:endParaRPr lang="en-GB" dirty="0"/>
          </a:p>
        </p:txBody>
      </p:sp>
      <p:sp>
        <p:nvSpPr>
          <p:cNvPr id="3" name="Content Placeholder 2"/>
          <p:cNvSpPr>
            <a:spLocks noGrp="1"/>
          </p:cNvSpPr>
          <p:nvPr>
            <p:ph idx="1"/>
          </p:nvPr>
        </p:nvSpPr>
        <p:spPr>
          <a:xfrm>
            <a:off x="457200" y="1172367"/>
            <a:ext cx="8571671" cy="5471048"/>
          </a:xfrm>
        </p:spPr>
        <p:txBody>
          <a:bodyPr>
            <a:normAutofit lnSpcReduction="10000"/>
          </a:bodyPr>
          <a:lstStyle/>
          <a:p>
            <a:pPr marL="457200" indent="-457200">
              <a:buFont typeface="+mj-lt"/>
              <a:buAutoNum type="arabicPeriod" startAt="3"/>
            </a:pPr>
            <a:r>
              <a:rPr lang="fr-FR" sz="2600" b="1" dirty="0" smtClean="0"/>
              <a:t>Dans le cadre de programmes d’infrastructures </a:t>
            </a:r>
            <a:r>
              <a:rPr lang="fr-FR" sz="2600" dirty="0" smtClean="0"/>
              <a:t>:</a:t>
            </a:r>
          </a:p>
          <a:p>
            <a:pPr marL="544513" lvl="2" indent="-182563">
              <a:spcBef>
                <a:spcPts val="1224"/>
              </a:spcBef>
            </a:pPr>
            <a:r>
              <a:rPr lang="fr-FR" sz="2400" i="1" dirty="0" smtClean="0"/>
              <a:t>Projets de l’Agence Burundaise pour la Réalisation des Travaux d’Intérêt Public </a:t>
            </a:r>
            <a:r>
              <a:rPr lang="fr-FR" sz="2400" dirty="0" smtClean="0"/>
              <a:t>(projets Banque Mondiale et BAD) :</a:t>
            </a:r>
          </a:p>
          <a:p>
            <a:pPr marL="809625" lvl="3" indent="-182563"/>
            <a:r>
              <a:rPr lang="fr-FR" sz="2000" dirty="0" smtClean="0"/>
              <a:t>Tout en partageant l’objectif de créer des emplois, ils se concentrent principalement sur la réalisation de projets d’infrastructures: écoles, centres d’enseignement de métiers, centres de santé, marchés, pavage de voiries</a:t>
            </a:r>
          </a:p>
          <a:p>
            <a:pPr marL="544513" lvl="2" indent="-182563">
              <a:spcBef>
                <a:spcPts val="1224"/>
              </a:spcBef>
            </a:pPr>
            <a:r>
              <a:rPr lang="fr-FR" sz="2200" i="1" dirty="0" smtClean="0"/>
              <a:t>P</a:t>
            </a:r>
            <a:r>
              <a:rPr lang="fr-FR" sz="2400" i="1" dirty="0" smtClean="0"/>
              <a:t>rojet de pavage des voiries des quartiers défavorisés de Bujumbura et Kirundo </a:t>
            </a:r>
            <a:r>
              <a:rPr lang="fr-FR" sz="2400" dirty="0" smtClean="0"/>
              <a:t>(CTB avec Ministère de l’Intérieur) :</a:t>
            </a:r>
          </a:p>
          <a:p>
            <a:pPr marL="809625" lvl="3" indent="-182563"/>
            <a:r>
              <a:rPr lang="fr-FR" sz="2000" dirty="0" smtClean="0"/>
              <a:t>Accent plus </a:t>
            </a:r>
            <a:r>
              <a:rPr lang="fr-FR" sz="2000" dirty="0"/>
              <a:t>explicite </a:t>
            </a:r>
            <a:r>
              <a:rPr lang="fr-FR" sz="2000" dirty="0" smtClean="0"/>
              <a:t>sur </a:t>
            </a:r>
            <a:r>
              <a:rPr lang="fr-FR" sz="2000" dirty="0"/>
              <a:t>la maximisation de l’intensité de main d’œuvre dans la conceptualisation des </a:t>
            </a:r>
            <a:r>
              <a:rPr lang="fr-FR" sz="2000" dirty="0" smtClean="0"/>
              <a:t>projets</a:t>
            </a:r>
          </a:p>
          <a:p>
            <a:pPr marL="809625" lvl="3" indent="-182563"/>
            <a:r>
              <a:rPr lang="fr-FR" sz="2000" dirty="0"/>
              <a:t>P</a:t>
            </a:r>
            <a:r>
              <a:rPr lang="fr-FR" sz="2000" dirty="0" smtClean="0"/>
              <a:t>ériodes d’emplois assez longues (9 mois), accompagnées d’une forte composante de formation sur le chantier (22% des jours de travail) et d’épargne obligatoire (1/3 des salaires) pour promouvoir l’autonomisation des bénéficiaires à long terme</a:t>
            </a:r>
            <a:endParaRPr lang="fr-FR" sz="2000" dirty="0"/>
          </a:p>
          <a:p>
            <a:pPr lvl="2"/>
            <a:endParaRPr lang="fr-FR" sz="2000" dirty="0"/>
          </a:p>
        </p:txBody>
      </p:sp>
      <p:sp>
        <p:nvSpPr>
          <p:cNvPr id="4" name="Slide Number Placeholder 3"/>
          <p:cNvSpPr>
            <a:spLocks noGrp="1"/>
          </p:cNvSpPr>
          <p:nvPr>
            <p:ph type="sldNum" sz="quarter" idx="12"/>
          </p:nvPr>
        </p:nvSpPr>
        <p:spPr/>
        <p:txBody>
          <a:bodyPr/>
          <a:lstStyle/>
          <a:p>
            <a:fld id="{9020A2E2-F5FB-3046-B7A7-0201E3DED364}" type="slidenum">
              <a:rPr lang="en-GB" smtClean="0"/>
              <a:t>10</a:t>
            </a:fld>
            <a:endParaRPr lang="en-GB"/>
          </a:p>
        </p:txBody>
      </p:sp>
    </p:spTree>
    <p:extLst>
      <p:ext uri="{BB962C8B-B14F-4D97-AF65-F5344CB8AC3E}">
        <p14:creationId xmlns:p14="http://schemas.microsoft.com/office/powerpoint/2010/main" val="3690608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176528"/>
          </a:xfrm>
        </p:spPr>
        <p:txBody>
          <a:bodyPr>
            <a:normAutofit fontScale="90000"/>
          </a:bodyPr>
          <a:lstStyle/>
          <a:p>
            <a:r>
              <a:rPr lang="fr-FR" b="1" dirty="0" smtClean="0"/>
              <a:t>C. Transferts </a:t>
            </a:r>
            <a:r>
              <a:rPr lang="fr-FR" b="1" dirty="0"/>
              <a:t>d’intrants productifs et « chaine de solidarité d’élevage </a:t>
            </a:r>
            <a:r>
              <a:rPr lang="fr-FR" b="1" dirty="0" smtClean="0"/>
              <a:t>»</a:t>
            </a:r>
            <a:endParaRPr lang="en-GB" b="1" dirty="0"/>
          </a:p>
        </p:txBody>
      </p:sp>
      <p:sp>
        <p:nvSpPr>
          <p:cNvPr id="3" name="Content Placeholder 2"/>
          <p:cNvSpPr>
            <a:spLocks noGrp="1"/>
          </p:cNvSpPr>
          <p:nvPr>
            <p:ph idx="1"/>
          </p:nvPr>
        </p:nvSpPr>
        <p:spPr>
          <a:xfrm>
            <a:off x="457200" y="1842292"/>
            <a:ext cx="8229600" cy="4634707"/>
          </a:xfrm>
        </p:spPr>
        <p:txBody>
          <a:bodyPr>
            <a:normAutofit fontScale="92500" lnSpcReduction="10000"/>
          </a:bodyPr>
          <a:lstStyle/>
          <a:p>
            <a:pPr>
              <a:spcBef>
                <a:spcPts val="1128"/>
              </a:spcBef>
            </a:pPr>
            <a:r>
              <a:rPr lang="fr-FR" dirty="0"/>
              <a:t>Des transferts d’intrants agricoles (semences améliorés, bétail) inclus dans le cadre de programmes plus larges de développement </a:t>
            </a:r>
            <a:r>
              <a:rPr lang="fr-FR" dirty="0" smtClean="0"/>
              <a:t>agricole, </a:t>
            </a:r>
            <a:r>
              <a:rPr lang="fr-FR" dirty="0"/>
              <a:t>sous la tutelle du MAE et appuyés par la Banque Mondiale, le FIDA, la FAO, </a:t>
            </a:r>
            <a:r>
              <a:rPr lang="fr-FR" dirty="0" smtClean="0"/>
              <a:t>l’USAID, l’UE </a:t>
            </a:r>
            <a:r>
              <a:rPr lang="fr-FR" dirty="0"/>
              <a:t>et d’autres </a:t>
            </a:r>
            <a:r>
              <a:rPr lang="fr-FR" dirty="0" smtClean="0"/>
              <a:t>PTF</a:t>
            </a:r>
          </a:p>
          <a:p>
            <a:pPr>
              <a:spcBef>
                <a:spcPts val="1128"/>
              </a:spcBef>
            </a:pPr>
            <a:r>
              <a:rPr lang="fr-FR" dirty="0" smtClean="0"/>
              <a:t>Plusieurs de ces programmes utilisent l’approche de la « chaine de solidarité communautaire d’élevage » (vaches ou petit bétail)</a:t>
            </a:r>
          </a:p>
          <a:p>
            <a:pPr>
              <a:spcBef>
                <a:spcPts val="1128"/>
              </a:spcBef>
            </a:pPr>
            <a:r>
              <a:rPr lang="fr-FR" dirty="0" smtClean="0"/>
              <a:t>Un mécanisme de redistribution qui vise à améliorer la capacité productive </a:t>
            </a:r>
          </a:p>
          <a:p>
            <a:pPr>
              <a:spcBef>
                <a:spcPts val="1128"/>
              </a:spcBef>
            </a:pPr>
            <a:r>
              <a:rPr lang="fr-FR" dirty="0" smtClean="0"/>
              <a:t>Dans une perspective qui met un accent fort sur le renforcement de la résilience, les transferts d’intrants et de bétail sont potentiellement des outils efficaces</a:t>
            </a:r>
          </a:p>
        </p:txBody>
      </p:sp>
      <p:sp>
        <p:nvSpPr>
          <p:cNvPr id="4" name="Slide Number Placeholder 3"/>
          <p:cNvSpPr>
            <a:spLocks noGrp="1"/>
          </p:cNvSpPr>
          <p:nvPr>
            <p:ph type="sldNum" sz="quarter" idx="12"/>
          </p:nvPr>
        </p:nvSpPr>
        <p:spPr/>
        <p:txBody>
          <a:bodyPr/>
          <a:lstStyle/>
          <a:p>
            <a:fld id="{9020A2E2-F5FB-3046-B7A7-0201E3DED364}" type="slidenum">
              <a:rPr lang="en-GB" smtClean="0"/>
              <a:t>11</a:t>
            </a:fld>
            <a:endParaRPr lang="en-GB"/>
          </a:p>
        </p:txBody>
      </p:sp>
    </p:spTree>
    <p:extLst>
      <p:ext uri="{BB962C8B-B14F-4D97-AF65-F5344CB8AC3E}">
        <p14:creationId xmlns:p14="http://schemas.microsoft.com/office/powerpoint/2010/main" val="22821904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006333"/>
          </a:xfrm>
        </p:spPr>
        <p:txBody>
          <a:bodyPr>
            <a:normAutofit fontScale="90000"/>
          </a:bodyPr>
          <a:lstStyle/>
          <a:p>
            <a:r>
              <a:rPr lang="fr-FR" b="1" dirty="0" smtClean="0"/>
              <a:t>D. Programmes </a:t>
            </a:r>
            <a:r>
              <a:rPr lang="fr-FR" b="1" dirty="0"/>
              <a:t>pour catégories spécifiques de la population </a:t>
            </a:r>
            <a:endParaRPr lang="en-GB" b="1" dirty="0"/>
          </a:p>
        </p:txBody>
      </p:sp>
      <p:sp>
        <p:nvSpPr>
          <p:cNvPr id="3" name="Content Placeholder 2"/>
          <p:cNvSpPr>
            <a:spLocks noGrp="1"/>
          </p:cNvSpPr>
          <p:nvPr>
            <p:ph idx="1"/>
          </p:nvPr>
        </p:nvSpPr>
        <p:spPr>
          <a:xfrm>
            <a:off x="457200" y="1632940"/>
            <a:ext cx="8487942" cy="4844059"/>
          </a:xfrm>
        </p:spPr>
        <p:txBody>
          <a:bodyPr>
            <a:normAutofit fontScale="92500" lnSpcReduction="10000"/>
          </a:bodyPr>
          <a:lstStyle/>
          <a:p>
            <a:pPr marL="457200" indent="-457200">
              <a:buFont typeface="+mj-lt"/>
              <a:buAutoNum type="arabicPeriod"/>
            </a:pPr>
            <a:r>
              <a:rPr lang="fr-FR" b="1" dirty="0" smtClean="0"/>
              <a:t>Programmes en faveur de femmes vulnérables </a:t>
            </a:r>
            <a:r>
              <a:rPr lang="fr-FR" dirty="0" smtClean="0"/>
              <a:t>:</a:t>
            </a:r>
          </a:p>
          <a:p>
            <a:pPr marL="633413" lvl="2" indent="-182563"/>
            <a:r>
              <a:rPr lang="fr-FR" sz="2000" dirty="0" smtClean="0"/>
              <a:t>Le gros du travail des CDFC (Centres de Développement Familial et Communautaire) du Ministère chargé de la Solidarité Nationale Les « forums de femme » au niveau des collines</a:t>
            </a:r>
          </a:p>
          <a:p>
            <a:pPr marL="633413" lvl="2" indent="-182563"/>
            <a:r>
              <a:rPr lang="fr-FR" sz="2000" dirty="0" smtClean="0"/>
              <a:t>La lutte contre la violence basée sur le genre</a:t>
            </a:r>
          </a:p>
          <a:p>
            <a:pPr marL="633413" lvl="2" indent="-182563"/>
            <a:r>
              <a:rPr lang="fr-FR" sz="2000" dirty="0" smtClean="0"/>
              <a:t>La promotion des groupes de solidarité pour l’épargne et le microcrédit (</a:t>
            </a:r>
            <a:r>
              <a:rPr lang="fr-FR" sz="2000" i="1" dirty="0" smtClean="0"/>
              <a:t>nawe nuze</a:t>
            </a:r>
            <a:r>
              <a:rPr lang="fr-FR" sz="2000" dirty="0" smtClean="0"/>
              <a:t>)</a:t>
            </a:r>
          </a:p>
          <a:p>
            <a:pPr marL="633413" lvl="2" indent="-182563"/>
            <a:r>
              <a:rPr lang="fr-FR" sz="2000" dirty="0" smtClean="0"/>
              <a:t>Mais absence de législation protectrice pour garantir l’égalité de genre dans l’héritage de la propriété foncière</a:t>
            </a:r>
          </a:p>
          <a:p>
            <a:pPr marL="457200" indent="-457200">
              <a:spcBef>
                <a:spcPts val="1224"/>
              </a:spcBef>
              <a:buFont typeface="+mj-lt"/>
              <a:buAutoNum type="arabicPeriod"/>
            </a:pPr>
            <a:r>
              <a:rPr lang="fr-FR" b="1" dirty="0" smtClean="0"/>
              <a:t>Programmes en faveur d’enfants vulnérables (OEV) </a:t>
            </a:r>
            <a:r>
              <a:rPr lang="fr-FR" dirty="0" smtClean="0"/>
              <a:t>:</a:t>
            </a:r>
          </a:p>
          <a:p>
            <a:pPr marL="633413" lvl="2" indent="-182563"/>
            <a:r>
              <a:rPr lang="fr-FR" sz="2000" dirty="0" smtClean="0"/>
              <a:t>Paquet intégré de services défini dans la politique nationale pour OEV </a:t>
            </a:r>
          </a:p>
          <a:p>
            <a:pPr marL="633413" lvl="2" indent="-182563"/>
            <a:r>
              <a:rPr lang="fr-FR" sz="2000" dirty="0" smtClean="0"/>
              <a:t>Adaptation de l’approche </a:t>
            </a:r>
            <a:r>
              <a:rPr lang="fr-FR" sz="2000" i="1" dirty="0" smtClean="0"/>
              <a:t>nawe nuze </a:t>
            </a:r>
            <a:r>
              <a:rPr lang="fr-FR" sz="2000" dirty="0" smtClean="0"/>
              <a:t>pour inclure des caisses pour la promotion de la scolarisation des OEV (UNICEF/FVS-Amade)</a:t>
            </a:r>
          </a:p>
          <a:p>
            <a:pPr marL="633413" lvl="2" indent="-182563"/>
            <a:r>
              <a:rPr lang="fr-FR" sz="2000" dirty="0" smtClean="0"/>
              <a:t>743 comités de protection de l’enfant (CPE) au niveaux communal et collinaire </a:t>
            </a:r>
            <a:endParaRPr lang="fr-FR" sz="2000" dirty="0"/>
          </a:p>
        </p:txBody>
      </p:sp>
      <p:sp>
        <p:nvSpPr>
          <p:cNvPr id="4" name="Slide Number Placeholder 3"/>
          <p:cNvSpPr>
            <a:spLocks noGrp="1"/>
          </p:cNvSpPr>
          <p:nvPr>
            <p:ph type="sldNum" sz="quarter" idx="12"/>
          </p:nvPr>
        </p:nvSpPr>
        <p:spPr/>
        <p:txBody>
          <a:bodyPr/>
          <a:lstStyle/>
          <a:p>
            <a:fld id="{9020A2E2-F5FB-3046-B7A7-0201E3DED364}" type="slidenum">
              <a:rPr lang="en-GB" smtClean="0"/>
              <a:t>12</a:t>
            </a:fld>
            <a:endParaRPr lang="en-GB"/>
          </a:p>
        </p:txBody>
      </p:sp>
    </p:spTree>
    <p:extLst>
      <p:ext uri="{BB962C8B-B14F-4D97-AF65-F5344CB8AC3E}">
        <p14:creationId xmlns:p14="http://schemas.microsoft.com/office/powerpoint/2010/main" val="1272939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006333"/>
          </a:xfrm>
        </p:spPr>
        <p:txBody>
          <a:bodyPr>
            <a:normAutofit fontScale="90000"/>
          </a:bodyPr>
          <a:lstStyle/>
          <a:p>
            <a:r>
              <a:rPr lang="fr-FR" b="1" dirty="0"/>
              <a:t>Programmes pour catégories spécifiques de la population </a:t>
            </a:r>
            <a:r>
              <a:rPr lang="fr-FR" b="1" dirty="0" smtClean="0"/>
              <a:t>(cont.)</a:t>
            </a:r>
            <a:endParaRPr lang="en-GB" dirty="0"/>
          </a:p>
        </p:txBody>
      </p:sp>
      <p:sp>
        <p:nvSpPr>
          <p:cNvPr id="3" name="Content Placeholder 2"/>
          <p:cNvSpPr>
            <a:spLocks noGrp="1"/>
          </p:cNvSpPr>
          <p:nvPr>
            <p:ph idx="1"/>
          </p:nvPr>
        </p:nvSpPr>
        <p:spPr>
          <a:xfrm>
            <a:off x="457200" y="1744594"/>
            <a:ext cx="8229600" cy="4732406"/>
          </a:xfrm>
        </p:spPr>
        <p:txBody>
          <a:bodyPr>
            <a:normAutofit lnSpcReduction="10000"/>
          </a:bodyPr>
          <a:lstStyle/>
          <a:p>
            <a:pPr marL="457200" indent="-457200">
              <a:buFont typeface="+mj-lt"/>
              <a:buAutoNum type="arabicPeriod" startAt="3"/>
            </a:pPr>
            <a:r>
              <a:rPr lang="fr-FR" b="1" dirty="0" smtClean="0"/>
              <a:t>Actions en faveur des ménages et personnes affectés par le VIH/Sida</a:t>
            </a:r>
            <a:endParaRPr lang="fr-FR" dirty="0"/>
          </a:p>
          <a:p>
            <a:pPr lvl="2"/>
            <a:r>
              <a:rPr lang="fr-FR" sz="2000" dirty="0" smtClean="0"/>
              <a:t>L’axe 3 du Plan National d’Action de Lutte contre le VIH/Sida</a:t>
            </a:r>
          </a:p>
          <a:p>
            <a:pPr lvl="2"/>
            <a:r>
              <a:rPr lang="fr-FR" sz="2000" dirty="0" smtClean="0"/>
              <a:t>Appuyé par la Banque Mondiale, le Fonds Mondial et l’USAID à travers des ONG</a:t>
            </a:r>
          </a:p>
          <a:p>
            <a:pPr lvl="2"/>
            <a:r>
              <a:rPr lang="fr-FR" sz="2000" dirty="0" smtClean="0"/>
              <a:t>Groupes </a:t>
            </a:r>
            <a:r>
              <a:rPr lang="fr-FR" sz="2000" i="1" dirty="0" smtClean="0"/>
              <a:t>nawe nuze </a:t>
            </a:r>
            <a:r>
              <a:rPr lang="fr-FR" sz="2000" dirty="0" smtClean="0"/>
              <a:t>et services d’appui scolaire, sanitaire, nutritionnel, psychosocial et juridique, notamment pour les OEV</a:t>
            </a:r>
          </a:p>
          <a:p>
            <a:pPr lvl="2"/>
            <a:r>
              <a:rPr lang="fr-FR" sz="2000" dirty="0" smtClean="0"/>
              <a:t>Rations alimentaires pour patients sous traitement antirétroviral afin d’assurer l’efficacité de la thérapie</a:t>
            </a:r>
          </a:p>
          <a:p>
            <a:pPr marL="457200" indent="-457200">
              <a:spcBef>
                <a:spcPts val="1224"/>
              </a:spcBef>
              <a:buFont typeface="+mj-lt"/>
              <a:buAutoNum type="arabicPeriod" startAt="3"/>
            </a:pPr>
            <a:r>
              <a:rPr lang="fr-FR" sz="2600" b="1" dirty="0" smtClean="0"/>
              <a:t>Actions en faveur des personnes handicapées</a:t>
            </a:r>
          </a:p>
          <a:p>
            <a:pPr lvl="2"/>
            <a:r>
              <a:rPr lang="fr-FR" sz="2000" dirty="0" smtClean="0"/>
              <a:t>Quelques aides pour la réadaptation physique et la réinsertion socio-professionnelle (Ministère chargé de la solidarité nationale)</a:t>
            </a:r>
          </a:p>
          <a:p>
            <a:pPr lvl="2"/>
            <a:r>
              <a:rPr lang="fr-FR" sz="2000" dirty="0" smtClean="0"/>
              <a:t>Quelques centres de services spécialisés pour certains types d’handicaps</a:t>
            </a:r>
            <a:endParaRPr lang="fr-FR" sz="2000" dirty="0"/>
          </a:p>
        </p:txBody>
      </p:sp>
      <p:sp>
        <p:nvSpPr>
          <p:cNvPr id="4" name="Slide Number Placeholder 3"/>
          <p:cNvSpPr>
            <a:spLocks noGrp="1"/>
          </p:cNvSpPr>
          <p:nvPr>
            <p:ph type="sldNum" sz="quarter" idx="12"/>
          </p:nvPr>
        </p:nvSpPr>
        <p:spPr/>
        <p:txBody>
          <a:bodyPr/>
          <a:lstStyle/>
          <a:p>
            <a:fld id="{9020A2E2-F5FB-3046-B7A7-0201E3DED364}" type="slidenum">
              <a:rPr lang="en-GB" smtClean="0"/>
              <a:t>13</a:t>
            </a:fld>
            <a:endParaRPr lang="en-GB"/>
          </a:p>
        </p:txBody>
      </p:sp>
    </p:spTree>
    <p:extLst>
      <p:ext uri="{BB962C8B-B14F-4D97-AF65-F5344CB8AC3E}">
        <p14:creationId xmlns:p14="http://schemas.microsoft.com/office/powerpoint/2010/main" val="13675336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a:t>Programmes pour catégories spécifiques de la population (cont.)</a:t>
            </a:r>
            <a:endParaRPr lang="en-GB" dirty="0"/>
          </a:p>
        </p:txBody>
      </p:sp>
      <p:sp>
        <p:nvSpPr>
          <p:cNvPr id="3" name="Content Placeholder 2"/>
          <p:cNvSpPr>
            <a:spLocks noGrp="1"/>
          </p:cNvSpPr>
          <p:nvPr>
            <p:ph idx="1"/>
          </p:nvPr>
        </p:nvSpPr>
        <p:spPr>
          <a:xfrm>
            <a:off x="457200" y="2107470"/>
            <a:ext cx="8229600" cy="4369530"/>
          </a:xfrm>
        </p:spPr>
        <p:txBody>
          <a:bodyPr/>
          <a:lstStyle/>
          <a:p>
            <a:pPr marL="457200" indent="-457200">
              <a:buFont typeface="+mj-lt"/>
              <a:buAutoNum type="arabicPeriod" startAt="5"/>
            </a:pPr>
            <a:r>
              <a:rPr lang="fr-FR" b="1" dirty="0" smtClean="0"/>
              <a:t>Promotion de l’inclusion sociale et du niveau de vie des Batwa </a:t>
            </a:r>
            <a:r>
              <a:rPr lang="fr-FR" dirty="0" smtClean="0"/>
              <a:t>:</a:t>
            </a:r>
          </a:p>
          <a:p>
            <a:pPr marL="625475" lvl="1" indent="-182563"/>
            <a:r>
              <a:rPr lang="fr-FR" dirty="0" smtClean="0"/>
              <a:t>Distribution de chèvres (dans les projets agricoles de la Banque Mondiale et du FIDA) </a:t>
            </a:r>
          </a:p>
          <a:p>
            <a:pPr marL="625475" lvl="1" indent="-182563"/>
            <a:r>
              <a:rPr lang="fr-FR" dirty="0" smtClean="0"/>
              <a:t>Projets d’ONG pour faciliter l’accès des Batwa à l’éducation, aux soins de santé, à l’état civil et aux AGR </a:t>
            </a:r>
          </a:p>
          <a:p>
            <a:pPr marL="625475" lvl="1" indent="-182563"/>
            <a:r>
              <a:rPr lang="fr-FR" dirty="0" smtClean="0"/>
              <a:t>Mais absence d’un plan ou programme national intégré de lutte contre l’exclusion sociale des Batwa</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14</a:t>
            </a:fld>
            <a:endParaRPr lang="en-GB"/>
          </a:p>
        </p:txBody>
      </p:sp>
    </p:spTree>
    <p:extLst>
      <p:ext uri="{BB962C8B-B14F-4D97-AF65-F5344CB8AC3E}">
        <p14:creationId xmlns:p14="http://schemas.microsoft.com/office/powerpoint/2010/main" val="3332910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06448"/>
          </a:xfrm>
        </p:spPr>
        <p:txBody>
          <a:bodyPr>
            <a:normAutofit fontScale="90000"/>
          </a:bodyPr>
          <a:lstStyle/>
          <a:p>
            <a:r>
              <a:rPr lang="fr-FR" b="1" dirty="0" smtClean="0"/>
              <a:t>E. Promotion de l’accès à l’éducation</a:t>
            </a:r>
            <a:endParaRPr lang="fr-FR" dirty="0"/>
          </a:p>
        </p:txBody>
      </p:sp>
      <p:sp>
        <p:nvSpPr>
          <p:cNvPr id="3" name="Content Placeholder 2"/>
          <p:cNvSpPr>
            <a:spLocks noGrp="1"/>
          </p:cNvSpPr>
          <p:nvPr>
            <p:ph idx="1"/>
          </p:nvPr>
        </p:nvSpPr>
        <p:spPr>
          <a:xfrm>
            <a:off x="457200" y="1646898"/>
            <a:ext cx="8229600" cy="4830102"/>
          </a:xfrm>
        </p:spPr>
        <p:txBody>
          <a:bodyPr>
            <a:normAutofit fontScale="92500" lnSpcReduction="20000"/>
          </a:bodyPr>
          <a:lstStyle/>
          <a:p>
            <a:pPr marL="0" indent="0">
              <a:spcBef>
                <a:spcPts val="1776"/>
              </a:spcBef>
              <a:buNone/>
            </a:pPr>
            <a:r>
              <a:rPr lang="fr-FR" sz="2600" b="1" dirty="0" smtClean="0"/>
              <a:t>Mesures de protection sociale dans le secteur de l’éducation :</a:t>
            </a:r>
          </a:p>
          <a:p>
            <a:pPr>
              <a:spcBef>
                <a:spcPts val="1776"/>
              </a:spcBef>
            </a:pPr>
            <a:r>
              <a:rPr lang="fr-FR" sz="2600" b="1" dirty="0" smtClean="0"/>
              <a:t>Abolition des frais de scolarité primaire </a:t>
            </a:r>
            <a:r>
              <a:rPr lang="fr-FR" sz="2600" dirty="0" smtClean="0"/>
              <a:t>depuis 2005/06 – financé par les « frais de compensation » transférés aux écoles</a:t>
            </a:r>
          </a:p>
          <a:p>
            <a:pPr>
              <a:spcBef>
                <a:spcPts val="1776"/>
              </a:spcBef>
            </a:pPr>
            <a:r>
              <a:rPr lang="fr-FR" sz="2600" b="1" dirty="0" smtClean="0"/>
              <a:t>Quelques exemptions de frais </a:t>
            </a:r>
            <a:r>
              <a:rPr lang="fr-FR" sz="2600" dirty="0" smtClean="0"/>
              <a:t>pour indigents dans l’enseignement secondaire</a:t>
            </a:r>
          </a:p>
          <a:p>
            <a:pPr>
              <a:spcBef>
                <a:spcPts val="1776"/>
              </a:spcBef>
            </a:pPr>
            <a:r>
              <a:rPr lang="fr-FR" sz="2600" b="1" dirty="0" smtClean="0"/>
              <a:t>Cantines scolaires</a:t>
            </a:r>
            <a:r>
              <a:rPr lang="fr-FR" sz="2600" dirty="0" smtClean="0"/>
              <a:t> (repas chauds), appuyées par le PAM</a:t>
            </a:r>
          </a:p>
          <a:p>
            <a:pPr>
              <a:spcBef>
                <a:spcPts val="1776"/>
              </a:spcBef>
            </a:pPr>
            <a:r>
              <a:rPr lang="fr-FR" sz="2600" b="1" dirty="0" smtClean="0"/>
              <a:t>Distribution de fournitures scolaires </a:t>
            </a:r>
            <a:r>
              <a:rPr lang="fr-FR" sz="2600" dirty="0" smtClean="0"/>
              <a:t>(un kit rudimentaire de cahiers et crayons) dans l’enseignement primaire, appuyée par l’UNICEF depuis 2007 </a:t>
            </a:r>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15</a:t>
            </a:fld>
            <a:endParaRPr lang="en-GB"/>
          </a:p>
        </p:txBody>
      </p:sp>
    </p:spTree>
    <p:extLst>
      <p:ext uri="{BB962C8B-B14F-4D97-AF65-F5344CB8AC3E}">
        <p14:creationId xmlns:p14="http://schemas.microsoft.com/office/powerpoint/2010/main" val="2684491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smtClean="0"/>
              <a:t>F. Facilitation </a:t>
            </a:r>
            <a:r>
              <a:rPr lang="fr-FR" b="1" dirty="0"/>
              <a:t>de l’accès aux services de santé </a:t>
            </a:r>
            <a:endParaRPr lang="en-GB" b="1" dirty="0"/>
          </a:p>
        </p:txBody>
      </p:sp>
      <p:sp>
        <p:nvSpPr>
          <p:cNvPr id="3" name="Content Placeholder 2"/>
          <p:cNvSpPr>
            <a:spLocks noGrp="1"/>
          </p:cNvSpPr>
          <p:nvPr>
            <p:ph idx="1"/>
          </p:nvPr>
        </p:nvSpPr>
        <p:spPr>
          <a:xfrm>
            <a:off x="457200" y="1953946"/>
            <a:ext cx="8229600" cy="4523053"/>
          </a:xfrm>
        </p:spPr>
        <p:txBody>
          <a:bodyPr/>
          <a:lstStyle/>
          <a:p>
            <a:pPr>
              <a:spcBef>
                <a:spcPts val="1776"/>
              </a:spcBef>
            </a:pPr>
            <a:r>
              <a:rPr lang="fr-FR" b="1" dirty="0" smtClean="0"/>
              <a:t>Gratuité de quelques </a:t>
            </a:r>
            <a:r>
              <a:rPr lang="fr-FR" b="1" dirty="0"/>
              <a:t>services de santé </a:t>
            </a:r>
            <a:r>
              <a:rPr lang="fr-FR" dirty="0"/>
              <a:t>:</a:t>
            </a:r>
          </a:p>
          <a:p>
            <a:pPr lvl="1">
              <a:spcBef>
                <a:spcPts val="576"/>
              </a:spcBef>
            </a:pPr>
            <a:r>
              <a:rPr lang="fr-FR" sz="2400" dirty="0" smtClean="0"/>
              <a:t>Enfants </a:t>
            </a:r>
            <a:r>
              <a:rPr lang="fr-FR" sz="2400" dirty="0"/>
              <a:t>de moins de 5 ans et femmes </a:t>
            </a:r>
            <a:r>
              <a:rPr lang="fr-FR" sz="2400" dirty="0" smtClean="0"/>
              <a:t>enceintes (depuis 2006)</a:t>
            </a:r>
            <a:endParaRPr lang="fr-FR" sz="2400" dirty="0"/>
          </a:p>
          <a:p>
            <a:pPr lvl="1">
              <a:spcBef>
                <a:spcPts val="576"/>
              </a:spcBef>
            </a:pPr>
            <a:r>
              <a:rPr lang="fr-FR" sz="2400" dirty="0" smtClean="0"/>
              <a:t>Maladies </a:t>
            </a:r>
            <a:r>
              <a:rPr lang="fr-FR" sz="2400" dirty="0"/>
              <a:t>prioritaires telles que le </a:t>
            </a:r>
            <a:r>
              <a:rPr lang="fr-FR" sz="2400" dirty="0" smtClean="0"/>
              <a:t>paludisme (depuis 2010), </a:t>
            </a:r>
            <a:r>
              <a:rPr lang="fr-FR" sz="2400" dirty="0"/>
              <a:t>le VIH/Sida et la tuberculose</a:t>
            </a:r>
          </a:p>
          <a:p>
            <a:pPr lvl="1">
              <a:spcBef>
                <a:spcPts val="576"/>
              </a:spcBef>
            </a:pPr>
            <a:r>
              <a:rPr lang="fr-FR" sz="2400" dirty="0" smtClean="0"/>
              <a:t>Indigents (</a:t>
            </a:r>
            <a:r>
              <a:rPr lang="fr-FR" sz="2400" dirty="0"/>
              <a:t>exemptions </a:t>
            </a:r>
            <a:r>
              <a:rPr lang="fr-FR" sz="2400" dirty="0" smtClean="0"/>
              <a:t>de frais d’hospitalisation et de médicaments financées par le Ministère en charge de la solidarité nationale)</a:t>
            </a:r>
          </a:p>
          <a:p>
            <a:pPr>
              <a:spcBef>
                <a:spcPts val="1176"/>
              </a:spcBef>
            </a:pPr>
            <a:r>
              <a:rPr lang="fr-FR" b="1" dirty="0"/>
              <a:t>Expansion de l’assurance maladie </a:t>
            </a:r>
            <a:r>
              <a:rPr lang="fr-FR" dirty="0"/>
              <a:t>à travers la </a:t>
            </a:r>
            <a:r>
              <a:rPr lang="fr-FR" dirty="0" smtClean="0"/>
              <a:t>Carte </a:t>
            </a:r>
            <a:r>
              <a:rPr lang="fr-FR" dirty="0"/>
              <a:t>d’assurance maladie (CAM</a:t>
            </a:r>
            <a:r>
              <a:rPr lang="fr-FR" dirty="0" smtClean="0"/>
              <a:t>), du Ministère de la Santé, </a:t>
            </a:r>
            <a:r>
              <a:rPr lang="fr-FR" dirty="0"/>
              <a:t>et les mutuelles de </a:t>
            </a:r>
            <a:r>
              <a:rPr lang="fr-FR" dirty="0" smtClean="0"/>
              <a:t>santé communautaires </a:t>
            </a:r>
            <a:endParaRPr lang="fr-FR" dirty="0"/>
          </a:p>
          <a:p>
            <a:pPr>
              <a:spcBef>
                <a:spcPts val="576"/>
              </a:spcBef>
            </a:pPr>
            <a:endParaRPr lang="fr-FR" dirty="0"/>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16</a:t>
            </a:fld>
            <a:endParaRPr lang="en-GB"/>
          </a:p>
        </p:txBody>
      </p:sp>
    </p:spTree>
    <p:extLst>
      <p:ext uri="{BB962C8B-B14F-4D97-AF65-F5344CB8AC3E}">
        <p14:creationId xmlns:p14="http://schemas.microsoft.com/office/powerpoint/2010/main" val="17501517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881239"/>
          </a:xfrm>
        </p:spPr>
        <p:txBody>
          <a:bodyPr>
            <a:normAutofit fontScale="90000"/>
          </a:bodyPr>
          <a:lstStyle/>
          <a:p>
            <a:r>
              <a:rPr lang="fr-FR" b="1" dirty="0" smtClean="0"/>
              <a:t>Evaluation générale des programmes</a:t>
            </a:r>
            <a:endParaRPr lang="fr-FR" b="1" dirty="0"/>
          </a:p>
        </p:txBody>
      </p:sp>
      <p:sp>
        <p:nvSpPr>
          <p:cNvPr id="3" name="Content Placeholder 2"/>
          <p:cNvSpPr>
            <a:spLocks noGrp="1"/>
          </p:cNvSpPr>
          <p:nvPr>
            <p:ph idx="1"/>
          </p:nvPr>
        </p:nvSpPr>
        <p:spPr>
          <a:xfrm>
            <a:off x="457200" y="1435797"/>
            <a:ext cx="8229600" cy="5204763"/>
          </a:xfrm>
        </p:spPr>
        <p:txBody>
          <a:bodyPr>
            <a:normAutofit/>
          </a:bodyPr>
          <a:lstStyle/>
          <a:p>
            <a:pPr>
              <a:spcBef>
                <a:spcPts val="1200"/>
              </a:spcBef>
            </a:pPr>
            <a:r>
              <a:rPr lang="fr-FR" sz="2800" b="1" dirty="0" smtClean="0"/>
              <a:t>Un grand nombre de petits projets ponctuels et peu coordonnés</a:t>
            </a:r>
            <a:r>
              <a:rPr lang="fr-FR" sz="2800" dirty="0" smtClean="0"/>
              <a:t>, en zones géographiques restreintes</a:t>
            </a:r>
          </a:p>
          <a:p>
            <a:pPr>
              <a:spcBef>
                <a:spcPts val="1200"/>
              </a:spcBef>
            </a:pPr>
            <a:r>
              <a:rPr lang="fr-FR" sz="2800" b="1" dirty="0" smtClean="0"/>
              <a:t>Une faible couverture de la population</a:t>
            </a:r>
            <a:r>
              <a:rPr lang="fr-FR" sz="2800" dirty="0" smtClean="0"/>
              <a:t>, sauf dans le cas de la gratuité de l’enseignement primaire et des services de santé concernés</a:t>
            </a:r>
          </a:p>
          <a:p>
            <a:pPr>
              <a:spcBef>
                <a:spcPts val="1200"/>
              </a:spcBef>
            </a:pPr>
            <a:r>
              <a:rPr lang="fr-FR" sz="2800" b="1" dirty="0" smtClean="0"/>
              <a:t>Une grande diversité d’approches de ciblage</a:t>
            </a:r>
            <a:endParaRPr lang="fr-FR" sz="2800" dirty="0" smtClean="0"/>
          </a:p>
          <a:p>
            <a:pPr>
              <a:spcBef>
                <a:spcPts val="1200"/>
              </a:spcBef>
            </a:pPr>
            <a:r>
              <a:rPr lang="fr-FR" sz="2800" b="1" dirty="0" smtClean="0"/>
              <a:t>Un impact limité dans quelques cas</a:t>
            </a:r>
          </a:p>
          <a:p>
            <a:pPr>
              <a:spcBef>
                <a:spcPts val="1200"/>
              </a:spcBef>
            </a:pPr>
            <a:r>
              <a:rPr lang="fr-FR" sz="2800" b="1" dirty="0" smtClean="0"/>
              <a:t>Une forte dépendance du financement extérieur</a:t>
            </a:r>
            <a:r>
              <a:rPr lang="fr-FR" sz="2800" dirty="0" smtClean="0"/>
              <a:t>, avec des difficultés </a:t>
            </a:r>
            <a:r>
              <a:rPr lang="fr-FR" sz="2800" dirty="0"/>
              <a:t>de </a:t>
            </a:r>
            <a:r>
              <a:rPr lang="fr-FR" sz="2800" dirty="0" smtClean="0"/>
              <a:t>pérennisation</a:t>
            </a:r>
            <a:endParaRPr lang="fr-FR" sz="2800" dirty="0"/>
          </a:p>
          <a:p>
            <a:pPr>
              <a:spcBef>
                <a:spcPts val="1200"/>
              </a:spcBef>
            </a:pPr>
            <a:endParaRPr lang="fr-FR" sz="2800" dirty="0" smtClean="0"/>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17</a:t>
            </a:fld>
            <a:endParaRPr lang="en-GB"/>
          </a:p>
        </p:txBody>
      </p:sp>
    </p:spTree>
    <p:extLst>
      <p:ext uri="{BB962C8B-B14F-4D97-AF65-F5344CB8AC3E}">
        <p14:creationId xmlns:p14="http://schemas.microsoft.com/office/powerpoint/2010/main" val="21131888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487942" cy="1176528"/>
          </a:xfrm>
        </p:spPr>
        <p:txBody>
          <a:bodyPr>
            <a:normAutofit fontScale="90000"/>
          </a:bodyPr>
          <a:lstStyle/>
          <a:p>
            <a:r>
              <a:rPr lang="fr-FR" sz="3600" b="1" dirty="0" smtClean="0"/>
              <a:t>Faible étendue de la plupart des programmes </a:t>
            </a:r>
            <a:br>
              <a:rPr lang="fr-FR" sz="3600" b="1" dirty="0" smtClean="0"/>
            </a:br>
            <a:r>
              <a:rPr lang="fr-FR" sz="3600" dirty="0" smtClean="0"/>
              <a:t>(% des populations concernées, 2012)</a:t>
            </a:r>
            <a:endParaRPr lang="fr-FR" sz="3600" dirty="0"/>
          </a:p>
        </p:txBody>
      </p:sp>
      <p:sp>
        <p:nvSpPr>
          <p:cNvPr id="4" name="Slide Number Placeholder 3"/>
          <p:cNvSpPr>
            <a:spLocks noGrp="1"/>
          </p:cNvSpPr>
          <p:nvPr>
            <p:ph type="sldNum" sz="quarter" idx="12"/>
          </p:nvPr>
        </p:nvSpPr>
        <p:spPr/>
        <p:txBody>
          <a:bodyPr/>
          <a:lstStyle/>
          <a:p>
            <a:fld id="{9020A2E2-F5FB-3046-B7A7-0201E3DED364}" type="slidenum">
              <a:rPr lang="en-GB" smtClean="0"/>
              <a:t>18</a:t>
            </a:fld>
            <a:endParaRPr lang="en-GB"/>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66530126"/>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69066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247980"/>
          </a:xfrm>
        </p:spPr>
        <p:txBody>
          <a:bodyPr>
            <a:normAutofit/>
          </a:bodyPr>
          <a:lstStyle/>
          <a:p>
            <a:r>
              <a:rPr lang="fr-FR" sz="3200" b="1" dirty="0" smtClean="0"/>
              <a:t>Les dépenses de protection sociale non contributive – forte dépendance de l’aide</a:t>
            </a:r>
            <a:endParaRPr lang="fr-FR" sz="3200" b="1" dirty="0"/>
          </a:p>
        </p:txBody>
      </p:sp>
      <p:sp>
        <p:nvSpPr>
          <p:cNvPr id="5" name="Content Placeholder 4"/>
          <p:cNvSpPr>
            <a:spLocks noGrp="1"/>
          </p:cNvSpPr>
          <p:nvPr>
            <p:ph sz="half" idx="1"/>
          </p:nvPr>
        </p:nvSpPr>
        <p:spPr>
          <a:xfrm>
            <a:off x="457200" y="1725692"/>
            <a:ext cx="4038600" cy="4828385"/>
          </a:xfrm>
        </p:spPr>
        <p:txBody>
          <a:bodyPr>
            <a:normAutofit lnSpcReduction="10000"/>
          </a:bodyPr>
          <a:lstStyle/>
          <a:p>
            <a:pPr>
              <a:spcAft>
                <a:spcPts val="1200"/>
              </a:spcAft>
            </a:pPr>
            <a:r>
              <a:rPr lang="fr-FR" dirty="0" smtClean="0"/>
              <a:t>Ces dépenses semblent légèrement diminuer en % du PIB</a:t>
            </a:r>
          </a:p>
          <a:p>
            <a:pPr>
              <a:spcAft>
                <a:spcPts val="1200"/>
              </a:spcAft>
            </a:pPr>
            <a:r>
              <a:rPr lang="fr-FR" dirty="0" smtClean="0"/>
              <a:t>En 2012, l’aide des PTF a financé plus de 85% des dépenses</a:t>
            </a:r>
          </a:p>
          <a:p>
            <a:pPr>
              <a:spcAft>
                <a:spcPts val="1200"/>
              </a:spcAft>
            </a:pPr>
            <a:r>
              <a:rPr lang="fr-FR" dirty="0" smtClean="0"/>
              <a:t>Les programmes et projets risquent d’être difficiles à pérenniser lorsque les aides arrivent à leur terme </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19</a:t>
            </a:fld>
            <a:endParaRPr lang="en-GB"/>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544138398"/>
              </p:ext>
            </p:extLst>
          </p:nvPr>
        </p:nvGraphicFramePr>
        <p:xfrm>
          <a:off x="4648199" y="1725692"/>
          <a:ext cx="4199257" cy="48283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8156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1"/>
            <a:ext cx="8229600" cy="1229641"/>
          </a:xfrm>
        </p:spPr>
        <p:txBody>
          <a:bodyPr>
            <a:normAutofit fontScale="90000"/>
          </a:bodyPr>
          <a:lstStyle/>
          <a:p>
            <a:r>
              <a:rPr lang="fr-FR" b="1" dirty="0"/>
              <a:t>Grande diversité de groupes cibles et de mécanismes de ciblage</a:t>
            </a:r>
          </a:p>
        </p:txBody>
      </p:sp>
      <p:sp>
        <p:nvSpPr>
          <p:cNvPr id="3" name="Content Placeholder 2"/>
          <p:cNvSpPr>
            <a:spLocks noGrp="1"/>
          </p:cNvSpPr>
          <p:nvPr>
            <p:ph idx="1"/>
          </p:nvPr>
        </p:nvSpPr>
        <p:spPr>
          <a:xfrm>
            <a:off x="457200" y="1702724"/>
            <a:ext cx="8432122" cy="4774276"/>
          </a:xfrm>
        </p:spPr>
        <p:txBody>
          <a:bodyPr>
            <a:normAutofit fontScale="92500"/>
          </a:bodyPr>
          <a:lstStyle/>
          <a:p>
            <a:r>
              <a:rPr lang="fr-FR" b="1" dirty="0" smtClean="0"/>
              <a:t>Quelquefois, les groupes cibles sont définis par la nature des programmes </a:t>
            </a:r>
            <a:r>
              <a:rPr lang="fr-FR" dirty="0" smtClean="0"/>
              <a:t>-- par exemple dans le cas des :</a:t>
            </a:r>
          </a:p>
          <a:p>
            <a:pPr lvl="1"/>
            <a:r>
              <a:rPr lang="fr-FR" sz="2200" dirty="0" smtClean="0"/>
              <a:t>Aides aux réfugiés de retour et aux ex-combattants</a:t>
            </a:r>
          </a:p>
          <a:p>
            <a:pPr lvl="1"/>
            <a:r>
              <a:rPr lang="fr-FR" sz="2200" dirty="0" smtClean="0"/>
              <a:t>Rations alimentaires pour pensionnaires d’institutions sociales et pour patients du Sida sous traitement antirétroviral</a:t>
            </a:r>
          </a:p>
          <a:p>
            <a:pPr lvl="1"/>
            <a:r>
              <a:rPr lang="fr-FR" sz="2200" dirty="0" smtClean="0"/>
              <a:t>Alimentation thérapeutique d’enfants souffrant de malnutrition aiguë</a:t>
            </a:r>
          </a:p>
          <a:p>
            <a:pPr lvl="1"/>
            <a:r>
              <a:rPr lang="fr-FR" sz="2200" dirty="0" smtClean="0"/>
              <a:t>Gratuité de l’enseignement primaire et de certains services de santé</a:t>
            </a:r>
          </a:p>
          <a:p>
            <a:pPr>
              <a:spcBef>
                <a:spcPts val="1224"/>
              </a:spcBef>
            </a:pPr>
            <a:r>
              <a:rPr lang="fr-FR" b="1" dirty="0" smtClean="0"/>
              <a:t>Le ciblage géographique est quelquefois employé</a:t>
            </a:r>
            <a:r>
              <a:rPr lang="fr-FR" dirty="0"/>
              <a:t> </a:t>
            </a:r>
            <a:r>
              <a:rPr lang="fr-FR" dirty="0" smtClean="0"/>
              <a:t>: </a:t>
            </a:r>
          </a:p>
          <a:p>
            <a:pPr lvl="1">
              <a:spcBef>
                <a:spcPts val="624"/>
              </a:spcBef>
            </a:pPr>
            <a:r>
              <a:rPr lang="fr-FR" sz="2200" dirty="0"/>
              <a:t>Distribution saisonnière de vivres </a:t>
            </a:r>
            <a:r>
              <a:rPr lang="fr-FR" sz="2200" dirty="0" smtClean="0"/>
              <a:t>en zones </a:t>
            </a:r>
            <a:r>
              <a:rPr lang="fr-FR" sz="2200" dirty="0"/>
              <a:t>de haute insécurité alimentaire</a:t>
            </a:r>
          </a:p>
          <a:p>
            <a:pPr lvl="1"/>
            <a:r>
              <a:rPr lang="fr-FR" sz="2200" dirty="0" smtClean="0"/>
              <a:t>Cantines scolaires (critères de sécurité alimentaire et d’éducation) – zones rurales de Kirundo, </a:t>
            </a:r>
            <a:r>
              <a:rPr lang="fr-FR" sz="2200" dirty="0" err="1" smtClean="0"/>
              <a:t>Muyinga</a:t>
            </a:r>
            <a:r>
              <a:rPr lang="fr-FR" sz="2200" dirty="0" smtClean="0"/>
              <a:t> et Ngozi</a:t>
            </a:r>
          </a:p>
          <a:p>
            <a:pPr lvl="1"/>
            <a:r>
              <a:rPr lang="fr-FR" sz="2200" dirty="0" smtClean="0"/>
              <a:t>Kits scolaires: 5 provinces avec indicateurs scolaires faibles </a:t>
            </a:r>
          </a:p>
          <a:p>
            <a:pPr marL="0" indent="0">
              <a:buNone/>
            </a:pP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20</a:t>
            </a:fld>
            <a:endParaRPr lang="en-GB"/>
          </a:p>
        </p:txBody>
      </p:sp>
    </p:spTree>
    <p:extLst>
      <p:ext uri="{BB962C8B-B14F-4D97-AF65-F5344CB8AC3E}">
        <p14:creationId xmlns:p14="http://schemas.microsoft.com/office/powerpoint/2010/main" val="38694050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713241"/>
          </a:xfrm>
        </p:spPr>
        <p:txBody>
          <a:bodyPr/>
          <a:lstStyle/>
          <a:p>
            <a:r>
              <a:rPr lang="fr-FR" b="1" dirty="0" smtClean="0"/>
              <a:t>Ciblage (cont.)</a:t>
            </a:r>
            <a:endParaRPr lang="fr-FR" b="1" dirty="0"/>
          </a:p>
        </p:txBody>
      </p:sp>
      <p:sp>
        <p:nvSpPr>
          <p:cNvPr id="3" name="Content Placeholder 2"/>
          <p:cNvSpPr>
            <a:spLocks noGrp="1"/>
          </p:cNvSpPr>
          <p:nvPr>
            <p:ph idx="1"/>
          </p:nvPr>
        </p:nvSpPr>
        <p:spPr>
          <a:xfrm>
            <a:off x="457200" y="1200281"/>
            <a:ext cx="8229600" cy="5429177"/>
          </a:xfrm>
        </p:spPr>
        <p:txBody>
          <a:bodyPr>
            <a:normAutofit lnSpcReduction="10000"/>
          </a:bodyPr>
          <a:lstStyle/>
          <a:p>
            <a:r>
              <a:rPr lang="fr-FR" sz="2600" b="1" dirty="0" smtClean="0"/>
              <a:t>Le ciblage des TP-HIMO varie du très sophistiqué jusqu’au « non ciblage » (logique du marché) </a:t>
            </a:r>
            <a:r>
              <a:rPr lang="fr-FR" sz="2600" dirty="0" smtClean="0"/>
              <a:t>:</a:t>
            </a:r>
            <a:r>
              <a:rPr lang="fr-FR" sz="2600" b="1" dirty="0" smtClean="0"/>
              <a:t> </a:t>
            </a:r>
          </a:p>
          <a:p>
            <a:pPr lvl="1">
              <a:spcBef>
                <a:spcPts val="1128"/>
              </a:spcBef>
            </a:pPr>
            <a:r>
              <a:rPr lang="fr-FR" sz="2200" b="1" dirty="0" smtClean="0"/>
              <a:t>Le ciblage par « auto-sélection » n’est pas efficient </a:t>
            </a:r>
            <a:r>
              <a:rPr lang="fr-FR" sz="2200" dirty="0" smtClean="0"/>
              <a:t>en raison du très haut niveau de demande d’emplois (et du fait que les salaires sont souvent plus élevés que les salaires journaliers sur les marchés locaux) </a:t>
            </a:r>
          </a:p>
          <a:p>
            <a:pPr lvl="1">
              <a:spcBef>
                <a:spcPts val="1128"/>
              </a:spcBef>
            </a:pPr>
            <a:r>
              <a:rPr lang="fr-FR" sz="2200" b="1" dirty="0" smtClean="0"/>
              <a:t>Malgré ceci, il n’y a aucun ciblage dans les projets de l’ABUTI</a:t>
            </a:r>
            <a:r>
              <a:rPr lang="fr-FR" sz="2200" dirty="0" smtClean="0"/>
              <a:t>P qui sont gérés sous contrat par des entreprises (</a:t>
            </a:r>
            <a:r>
              <a:rPr lang="fr-FR" sz="2200" dirty="0"/>
              <a:t>« premier arrivé, premier servi »</a:t>
            </a:r>
            <a:r>
              <a:rPr lang="fr-FR" sz="2200" dirty="0" smtClean="0"/>
              <a:t>)</a:t>
            </a:r>
          </a:p>
          <a:p>
            <a:pPr lvl="1">
              <a:spcBef>
                <a:spcPts val="1128"/>
              </a:spcBef>
            </a:pPr>
            <a:r>
              <a:rPr lang="fr-FR" sz="2200" b="1" dirty="0"/>
              <a:t>Ciblage catégoriel </a:t>
            </a:r>
            <a:r>
              <a:rPr lang="fr-FR" sz="2200" dirty="0"/>
              <a:t>: PNUD (rapatriés, ex-combattants et résidants vulnérables sans terre, personnes handicapées, Batwa, etc.</a:t>
            </a:r>
            <a:r>
              <a:rPr lang="fr-FR" sz="2200" dirty="0" smtClean="0"/>
              <a:t>)</a:t>
            </a:r>
          </a:p>
          <a:p>
            <a:pPr lvl="1">
              <a:spcBef>
                <a:spcPts val="1128"/>
              </a:spcBef>
            </a:pPr>
            <a:r>
              <a:rPr lang="fr-FR" sz="2200" b="1" dirty="0" smtClean="0"/>
              <a:t>Ciblage à base communautaire + critères socio-économique</a:t>
            </a:r>
            <a:r>
              <a:rPr lang="fr-FR" sz="2200" dirty="0" smtClean="0"/>
              <a:t>s : FIDA (auto-classification des populations en 6 groupes selon la possession de terres et de bétail); PAM</a:t>
            </a:r>
          </a:p>
          <a:p>
            <a:endParaRPr lang="fr-FR" sz="2600" dirty="0" smtClean="0"/>
          </a:p>
          <a:p>
            <a:pPr lvl="1"/>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21</a:t>
            </a:fld>
            <a:endParaRPr lang="en-GB"/>
          </a:p>
        </p:txBody>
      </p:sp>
    </p:spTree>
    <p:extLst>
      <p:ext uri="{BB962C8B-B14F-4D97-AF65-F5344CB8AC3E}">
        <p14:creationId xmlns:p14="http://schemas.microsoft.com/office/powerpoint/2010/main" val="38820275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783025"/>
          </a:xfrm>
        </p:spPr>
        <p:txBody>
          <a:bodyPr>
            <a:normAutofit/>
          </a:bodyPr>
          <a:lstStyle/>
          <a:p>
            <a:r>
              <a:rPr lang="fr-FR" b="1" dirty="0" smtClean="0"/>
              <a:t>Ciblage (cont.)</a:t>
            </a:r>
            <a:endParaRPr lang="fr-FR" b="1" dirty="0"/>
          </a:p>
        </p:txBody>
      </p:sp>
      <p:sp>
        <p:nvSpPr>
          <p:cNvPr id="3" name="Content Placeholder 2"/>
          <p:cNvSpPr>
            <a:spLocks noGrp="1"/>
          </p:cNvSpPr>
          <p:nvPr>
            <p:ph idx="1"/>
          </p:nvPr>
        </p:nvSpPr>
        <p:spPr>
          <a:xfrm>
            <a:off x="457199" y="1297979"/>
            <a:ext cx="8362347" cy="5179022"/>
          </a:xfrm>
        </p:spPr>
        <p:txBody>
          <a:bodyPr>
            <a:normAutofit/>
          </a:bodyPr>
          <a:lstStyle/>
          <a:p>
            <a:r>
              <a:rPr lang="fr-FR" sz="2600" b="1" dirty="0" smtClean="0"/>
              <a:t>Ciblage de la distribution de bétail :</a:t>
            </a:r>
          </a:p>
          <a:p>
            <a:pPr lvl="1">
              <a:spcBef>
                <a:spcPts val="1224"/>
              </a:spcBef>
            </a:pPr>
            <a:r>
              <a:rPr lang="fr-FR" sz="2400" dirty="0" smtClean="0"/>
              <a:t>La </a:t>
            </a:r>
            <a:r>
              <a:rPr lang="fr-FR" sz="2400" dirty="0"/>
              <a:t>chaine de solidarité bovine bénéficie surtout aux ménages ruraux </a:t>
            </a:r>
            <a:r>
              <a:rPr lang="fr-FR" sz="2400" dirty="0" smtClean="0"/>
              <a:t>plus aisés </a:t>
            </a:r>
          </a:p>
          <a:p>
            <a:pPr lvl="2"/>
            <a:r>
              <a:rPr lang="fr-FR" sz="2200" dirty="0" smtClean="0"/>
              <a:t>Pour le FIDA, sont éligibles les catégories 2b et 3 de la classification communautaire de ménages avec &gt; 0,5 ha de terre mais sans bétail</a:t>
            </a:r>
          </a:p>
          <a:p>
            <a:pPr lvl="1">
              <a:spcBef>
                <a:spcPts val="1224"/>
              </a:spcBef>
            </a:pPr>
            <a:r>
              <a:rPr lang="fr-FR" sz="2400" dirty="0" smtClean="0"/>
              <a:t>Quelques programmes incluent des volets « sociaux » de distribution de petit bétail (chèvres etc.) qui ciblent les ménages les plus défavorisés : </a:t>
            </a:r>
          </a:p>
          <a:p>
            <a:pPr lvl="2"/>
            <a:r>
              <a:rPr lang="fr-FR" sz="2200" dirty="0" smtClean="0"/>
              <a:t>Groupements Batwa dans le PRODEMA (Banque Mondiale) </a:t>
            </a:r>
          </a:p>
          <a:p>
            <a:pPr lvl="2"/>
            <a:r>
              <a:rPr lang="fr-FR" sz="2200" dirty="0" smtClean="0"/>
              <a:t>Ménages sans ou avec peu de terre (catégories 1 et 2a du FIDA) dans le PARSE</a:t>
            </a:r>
            <a:r>
              <a:rPr lang="fr-FR" sz="2200" dirty="0"/>
              <a:t> </a:t>
            </a:r>
            <a:r>
              <a:rPr lang="fr-FR" sz="2200" dirty="0" smtClean="0"/>
              <a:t>et le PTRPC</a:t>
            </a:r>
          </a:p>
        </p:txBody>
      </p:sp>
      <p:sp>
        <p:nvSpPr>
          <p:cNvPr id="4" name="Slide Number Placeholder 3"/>
          <p:cNvSpPr>
            <a:spLocks noGrp="1"/>
          </p:cNvSpPr>
          <p:nvPr>
            <p:ph type="sldNum" sz="quarter" idx="12"/>
          </p:nvPr>
        </p:nvSpPr>
        <p:spPr/>
        <p:txBody>
          <a:bodyPr/>
          <a:lstStyle/>
          <a:p>
            <a:fld id="{9020A2E2-F5FB-3046-B7A7-0201E3DED364}" type="slidenum">
              <a:rPr lang="en-GB" smtClean="0"/>
              <a:t>22</a:t>
            </a:fld>
            <a:endParaRPr lang="en-GB"/>
          </a:p>
        </p:txBody>
      </p:sp>
    </p:spTree>
    <p:extLst>
      <p:ext uri="{BB962C8B-B14F-4D97-AF65-F5344CB8AC3E}">
        <p14:creationId xmlns:p14="http://schemas.microsoft.com/office/powerpoint/2010/main" val="21064245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Ciblage (cont.)</a:t>
            </a:r>
            <a:endParaRPr lang="fr-FR" b="1" dirty="0"/>
          </a:p>
        </p:txBody>
      </p:sp>
      <p:sp>
        <p:nvSpPr>
          <p:cNvPr id="3" name="Content Placeholder 2"/>
          <p:cNvSpPr>
            <a:spLocks noGrp="1"/>
          </p:cNvSpPr>
          <p:nvPr>
            <p:ph idx="1"/>
          </p:nvPr>
        </p:nvSpPr>
        <p:spPr>
          <a:xfrm>
            <a:off x="457200" y="1856248"/>
            <a:ext cx="8229600" cy="4620752"/>
          </a:xfrm>
        </p:spPr>
        <p:txBody>
          <a:bodyPr/>
          <a:lstStyle/>
          <a:p>
            <a:pPr>
              <a:spcBef>
                <a:spcPts val="1224"/>
              </a:spcBef>
            </a:pPr>
            <a:r>
              <a:rPr lang="fr-FR" sz="2800" b="1" dirty="0"/>
              <a:t>Programmes sans mécanismes ou critères de ciblage clairs </a:t>
            </a:r>
            <a:r>
              <a:rPr lang="fr-FR" sz="2800" dirty="0"/>
              <a:t>:</a:t>
            </a:r>
          </a:p>
          <a:p>
            <a:pPr lvl="1"/>
            <a:r>
              <a:rPr lang="fr-FR" sz="2600" dirty="0"/>
              <a:t>Attestations d’indigence (pour exemptions de frais d’hospitalisation et de frais de scolarité secondaire)</a:t>
            </a:r>
          </a:p>
          <a:p>
            <a:endParaRPr lang="fr-FR" sz="2800" b="1" dirty="0" smtClean="0"/>
          </a:p>
          <a:p>
            <a:r>
              <a:rPr lang="fr-FR" sz="2800" b="1" dirty="0" smtClean="0"/>
              <a:t>Peu </a:t>
            </a:r>
            <a:r>
              <a:rPr lang="fr-FR" sz="2800" b="1" dirty="0"/>
              <a:t>d’information sur les effets du ciblage dans la pratique</a:t>
            </a:r>
            <a:r>
              <a:rPr lang="fr-FR" sz="2800" dirty="0"/>
              <a:t>, tel que la distribution des bénéficiaires par </a:t>
            </a:r>
            <a:r>
              <a:rPr lang="fr-FR" sz="2800" dirty="0" smtClean="0"/>
              <a:t>quintiles (manque de données d’enquêtes)</a:t>
            </a:r>
            <a:endParaRPr lang="fr-FR" sz="2800" dirty="0"/>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23</a:t>
            </a:fld>
            <a:endParaRPr lang="en-GB"/>
          </a:p>
        </p:txBody>
      </p:sp>
    </p:spTree>
    <p:extLst>
      <p:ext uri="{BB962C8B-B14F-4D97-AF65-F5344CB8AC3E}">
        <p14:creationId xmlns:p14="http://schemas.microsoft.com/office/powerpoint/2010/main" val="3275098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Ciblage (cont.)</a:t>
            </a:r>
            <a:endParaRPr lang="fr-FR" b="1" dirty="0"/>
          </a:p>
        </p:txBody>
      </p:sp>
      <p:sp>
        <p:nvSpPr>
          <p:cNvPr id="5" name="Content Placeholder 4"/>
          <p:cNvSpPr>
            <a:spLocks noGrp="1"/>
          </p:cNvSpPr>
          <p:nvPr>
            <p:ph sz="half" idx="1"/>
          </p:nvPr>
        </p:nvSpPr>
        <p:spPr>
          <a:xfrm>
            <a:off x="457200" y="1673352"/>
            <a:ext cx="3757204" cy="4718304"/>
          </a:xfrm>
        </p:spPr>
        <p:txBody>
          <a:bodyPr>
            <a:normAutofit/>
          </a:bodyPr>
          <a:lstStyle/>
          <a:p>
            <a:pPr>
              <a:spcBef>
                <a:spcPts val="1224"/>
              </a:spcBef>
            </a:pPr>
            <a:r>
              <a:rPr lang="fr-FR" sz="2600" dirty="0" smtClean="0"/>
              <a:t>Une </a:t>
            </a:r>
            <a:r>
              <a:rPr lang="fr-FR" sz="2600" dirty="0"/>
              <a:t>rare exception </a:t>
            </a:r>
            <a:r>
              <a:rPr lang="fr-FR" sz="2600" dirty="0" smtClean="0"/>
              <a:t>(mais hors </a:t>
            </a:r>
            <a:r>
              <a:rPr lang="fr-FR" sz="2600" dirty="0"/>
              <a:t>de la protection sociale </a:t>
            </a:r>
            <a:r>
              <a:rPr lang="fr-FR" sz="2600" dirty="0" smtClean="0"/>
              <a:t>non contributive</a:t>
            </a:r>
            <a:r>
              <a:rPr lang="fr-FR" sz="2600" dirty="0"/>
              <a:t>): </a:t>
            </a:r>
            <a:r>
              <a:rPr lang="fr-FR" sz="2600" b="1" dirty="0"/>
              <a:t>l’assurance maladie </a:t>
            </a:r>
            <a:r>
              <a:rPr lang="fr-FR" sz="2600" dirty="0"/>
              <a:t>(données du PMS 2012/13)</a:t>
            </a:r>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24</a:t>
            </a:fld>
            <a:endParaRPr lang="en-GB"/>
          </a:p>
        </p:txBody>
      </p:sp>
      <p:pic>
        <p:nvPicPr>
          <p:cNvPr id="13" name="Content Placeholder 12"/>
          <p:cNvPicPr>
            <a:picLocks noGrp="1" noChangeAspect="1"/>
          </p:cNvPicPr>
          <p:nvPr>
            <p:ph sz="half" idx="2"/>
          </p:nvPr>
        </p:nvPicPr>
        <p:blipFill>
          <a:blip r:embed="rId2"/>
          <a:srcRect l="616" r="616"/>
          <a:stretch>
            <a:fillRect/>
          </a:stretch>
        </p:blipFill>
        <p:spPr>
          <a:xfrm>
            <a:off x="4381863" y="1297978"/>
            <a:ext cx="4304937" cy="5093678"/>
          </a:xfrm>
        </p:spPr>
      </p:pic>
    </p:spTree>
    <p:extLst>
      <p:ext uri="{BB962C8B-B14F-4D97-AF65-F5344CB8AC3E}">
        <p14:creationId xmlns:p14="http://schemas.microsoft.com/office/powerpoint/2010/main" val="1578701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smtClean="0"/>
              <a:t>Autres constats</a:t>
            </a:r>
            <a:endParaRPr lang="fr-FR" b="1"/>
          </a:p>
        </p:txBody>
      </p:sp>
      <p:sp>
        <p:nvSpPr>
          <p:cNvPr id="3" name="Content Placeholder 2"/>
          <p:cNvSpPr>
            <a:spLocks noGrp="1"/>
          </p:cNvSpPr>
          <p:nvPr>
            <p:ph idx="1"/>
          </p:nvPr>
        </p:nvSpPr>
        <p:spPr/>
        <p:txBody>
          <a:bodyPr/>
          <a:lstStyle/>
          <a:p>
            <a:r>
              <a:rPr lang="fr-FR" b="1" dirty="0"/>
              <a:t>Très peu d’information sur les vrais impacts </a:t>
            </a:r>
            <a:r>
              <a:rPr lang="fr-FR" dirty="0"/>
              <a:t>des </a:t>
            </a:r>
            <a:r>
              <a:rPr lang="fr-FR" dirty="0" smtClean="0"/>
              <a:t>programmes sur la pauvreté ou le développement humain (</a:t>
            </a:r>
            <a:r>
              <a:rPr lang="fr-FR" dirty="0"/>
              <a:t>manque d’évaluations d’impact rigoureuses)</a:t>
            </a:r>
          </a:p>
          <a:p>
            <a:pPr>
              <a:spcBef>
                <a:spcPts val="1224"/>
              </a:spcBef>
            </a:pPr>
            <a:r>
              <a:rPr lang="fr-FR" b="1" dirty="0" smtClean="0"/>
              <a:t>Les TP-HIMO ont-ils un impact réel sur la vulnérabilité après les courtes périodes d’emploi ? </a:t>
            </a:r>
          </a:p>
          <a:p>
            <a:pPr lvl="1"/>
            <a:r>
              <a:rPr lang="fr-FR" dirty="0" smtClean="0"/>
              <a:t>La durée de l’emploi varie de 3 à 9 mois selon les programmes</a:t>
            </a:r>
          </a:p>
          <a:p>
            <a:pPr lvl="1"/>
            <a:r>
              <a:rPr lang="fr-FR" dirty="0" smtClean="0"/>
              <a:t>Insuffisant pour assurer l’autonomisation </a:t>
            </a:r>
            <a:r>
              <a:rPr lang="fr-FR" dirty="0"/>
              <a:t>des </a:t>
            </a:r>
            <a:r>
              <a:rPr lang="fr-FR" dirty="0" smtClean="0"/>
              <a:t>bénéficiaires sur une base pérenne …</a:t>
            </a:r>
          </a:p>
          <a:p>
            <a:pPr lvl="1"/>
            <a:r>
              <a:rPr lang="fr-FR" dirty="0" smtClean="0"/>
              <a:t>… au moins sans composantes additionnelles de formation sur le chantier, d’épargne (obligatoire) et de liens à la micro-finance (éléments présents dans les projets de la CTB et du PNUD mais absents dans les autres)</a:t>
            </a:r>
            <a:endParaRPr lang="fr-FR" dirty="0"/>
          </a:p>
          <a:p>
            <a:endParaRPr lang="en-GB" dirty="0"/>
          </a:p>
        </p:txBody>
      </p:sp>
      <p:sp>
        <p:nvSpPr>
          <p:cNvPr id="4" name="Slide Number Placeholder 3"/>
          <p:cNvSpPr>
            <a:spLocks noGrp="1"/>
          </p:cNvSpPr>
          <p:nvPr>
            <p:ph type="sldNum" sz="quarter" idx="12"/>
          </p:nvPr>
        </p:nvSpPr>
        <p:spPr/>
        <p:txBody>
          <a:bodyPr/>
          <a:lstStyle/>
          <a:p>
            <a:fld id="{9020A2E2-F5FB-3046-B7A7-0201E3DED364}" type="slidenum">
              <a:rPr lang="en-GB" smtClean="0"/>
              <a:t>25</a:t>
            </a:fld>
            <a:endParaRPr lang="en-GB"/>
          </a:p>
        </p:txBody>
      </p:sp>
    </p:spTree>
    <p:extLst>
      <p:ext uri="{BB962C8B-B14F-4D97-AF65-F5344CB8AC3E}">
        <p14:creationId xmlns:p14="http://schemas.microsoft.com/office/powerpoint/2010/main" val="3353882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978420"/>
          </a:xfrm>
        </p:spPr>
        <p:txBody>
          <a:bodyPr>
            <a:normAutofit fontScale="90000"/>
          </a:bodyPr>
          <a:lstStyle/>
          <a:p>
            <a:r>
              <a:rPr lang="fr-FR" b="1" dirty="0" smtClean="0"/>
              <a:t>Limites des mesures de protection sociale dans les secteurs sociaux</a:t>
            </a:r>
            <a:endParaRPr lang="fr-FR" b="1" dirty="0"/>
          </a:p>
        </p:txBody>
      </p:sp>
      <p:sp>
        <p:nvSpPr>
          <p:cNvPr id="3" name="Content Placeholder 2"/>
          <p:cNvSpPr>
            <a:spLocks noGrp="1"/>
          </p:cNvSpPr>
          <p:nvPr>
            <p:ph idx="1"/>
          </p:nvPr>
        </p:nvSpPr>
        <p:spPr>
          <a:xfrm>
            <a:off x="457199" y="1646898"/>
            <a:ext cx="8390257" cy="4830102"/>
          </a:xfrm>
        </p:spPr>
        <p:txBody>
          <a:bodyPr>
            <a:normAutofit fontScale="92500" lnSpcReduction="10000"/>
          </a:bodyPr>
          <a:lstStyle/>
          <a:p>
            <a:r>
              <a:rPr lang="fr-FR" b="1" dirty="0" smtClean="0"/>
              <a:t>Enseignement de base </a:t>
            </a:r>
            <a:r>
              <a:rPr lang="fr-FR" dirty="0" smtClean="0"/>
              <a:t>: </a:t>
            </a:r>
          </a:p>
          <a:p>
            <a:pPr lvl="1"/>
            <a:r>
              <a:rPr lang="fr-FR" dirty="0" smtClean="0"/>
              <a:t>Malgré l’abolition des frais de scolarité, les familles supportent d’autres coûts (fournitures scolaires, uniformes, contributions informelles aux écoles et coûts d’opportunité)</a:t>
            </a:r>
          </a:p>
          <a:p>
            <a:pPr lvl="1"/>
            <a:r>
              <a:rPr lang="fr-FR" dirty="0" smtClean="0"/>
              <a:t>La gratuité n’est pas encore étendue au nouveau 4</a:t>
            </a:r>
            <a:r>
              <a:rPr lang="fr-FR" baseline="30000" dirty="0" smtClean="0"/>
              <a:t>e</a:t>
            </a:r>
            <a:r>
              <a:rPr lang="fr-FR" dirty="0" smtClean="0"/>
              <a:t> cycle (classes 7-9)</a:t>
            </a:r>
          </a:p>
          <a:p>
            <a:pPr lvl="1"/>
            <a:r>
              <a:rPr lang="fr-FR" dirty="0" smtClean="0"/>
              <a:t>Refoulement d’enfants sans extrait d’acte de naissance</a:t>
            </a:r>
          </a:p>
          <a:p>
            <a:pPr>
              <a:spcBef>
                <a:spcPts val="624"/>
              </a:spcBef>
            </a:pPr>
            <a:r>
              <a:rPr lang="fr-FR" b="1" dirty="0" smtClean="0"/>
              <a:t>Services de santé </a:t>
            </a:r>
            <a:r>
              <a:rPr lang="fr-FR" dirty="0" smtClean="0"/>
              <a:t>: </a:t>
            </a:r>
          </a:p>
          <a:p>
            <a:pPr lvl="1"/>
            <a:r>
              <a:rPr lang="fr-FR" dirty="0" smtClean="0"/>
              <a:t>Manque de documents (cartes d’identité ou extraits d’actes de naissance) limite quelquefois l’accès à la gratuité dans la pratique</a:t>
            </a:r>
          </a:p>
          <a:p>
            <a:pPr lvl="1"/>
            <a:r>
              <a:rPr lang="fr-FR" dirty="0" smtClean="0"/>
              <a:t>Nature très restreinte de l’assistance médicale aux indigents</a:t>
            </a:r>
          </a:p>
          <a:p>
            <a:pPr lvl="1"/>
            <a:r>
              <a:rPr lang="fr-FR" dirty="0" smtClean="0"/>
              <a:t>Manque de viabilité financière de la CAM (et arriérés de remboursement des frais aux établissements sanitaires)</a:t>
            </a:r>
          </a:p>
          <a:p>
            <a:pPr lvl="1"/>
            <a:r>
              <a:rPr lang="fr-FR" dirty="0" smtClean="0"/>
              <a:t>Perspectives sombres de développement des mutuelles en raison de la </a:t>
            </a:r>
            <a:r>
              <a:rPr lang="fr-FR" dirty="0"/>
              <a:t>f</a:t>
            </a:r>
            <a:r>
              <a:rPr lang="fr-FR" dirty="0" smtClean="0"/>
              <a:t>aible capacité contributive des ménages, la faible capacité administrative des mutuelles (et dépendance de l’assistance technique) et concurrence de la CAM </a:t>
            </a:r>
            <a:endParaRPr lang="fr-FR" dirty="0"/>
          </a:p>
        </p:txBody>
      </p:sp>
      <p:sp>
        <p:nvSpPr>
          <p:cNvPr id="4" name="Slide Number Placeholder 3"/>
          <p:cNvSpPr>
            <a:spLocks noGrp="1"/>
          </p:cNvSpPr>
          <p:nvPr>
            <p:ph type="sldNum" sz="quarter" idx="12"/>
          </p:nvPr>
        </p:nvSpPr>
        <p:spPr/>
        <p:txBody>
          <a:bodyPr/>
          <a:lstStyle/>
          <a:p>
            <a:fld id="{9020A2E2-F5FB-3046-B7A7-0201E3DED364}" type="slidenum">
              <a:rPr lang="en-GB" smtClean="0"/>
              <a:t>26</a:t>
            </a:fld>
            <a:endParaRPr lang="en-GB"/>
          </a:p>
        </p:txBody>
      </p:sp>
    </p:spTree>
    <p:extLst>
      <p:ext uri="{BB962C8B-B14F-4D97-AF65-F5344CB8AC3E}">
        <p14:creationId xmlns:p14="http://schemas.microsoft.com/office/powerpoint/2010/main" val="37163908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783025"/>
          </a:xfrm>
        </p:spPr>
        <p:txBody>
          <a:bodyPr/>
          <a:lstStyle/>
          <a:p>
            <a:r>
              <a:rPr lang="fr-FR" b="1" dirty="0" smtClean="0"/>
              <a:t>Conclusions</a:t>
            </a:r>
            <a:endParaRPr lang="fr-FR" b="1" dirty="0"/>
          </a:p>
        </p:txBody>
      </p:sp>
      <p:sp>
        <p:nvSpPr>
          <p:cNvPr id="3" name="Content Placeholder 2"/>
          <p:cNvSpPr>
            <a:spLocks noGrp="1"/>
          </p:cNvSpPr>
          <p:nvPr>
            <p:ph idx="1"/>
          </p:nvPr>
        </p:nvSpPr>
        <p:spPr>
          <a:xfrm>
            <a:off x="457200" y="1270128"/>
            <a:ext cx="8229600" cy="5261634"/>
          </a:xfrm>
        </p:spPr>
        <p:txBody>
          <a:bodyPr>
            <a:normAutofit/>
          </a:bodyPr>
          <a:lstStyle/>
          <a:p>
            <a:pPr>
              <a:spcBef>
                <a:spcPts val="1728"/>
              </a:spcBef>
            </a:pPr>
            <a:r>
              <a:rPr lang="fr-FR" sz="2600" b="1" dirty="0" smtClean="0"/>
              <a:t>Faible couverture des populations cibles </a:t>
            </a:r>
            <a:r>
              <a:rPr lang="fr-FR" sz="2600" dirty="0" smtClean="0"/>
              <a:t>– Comment aller à l’échelle ?</a:t>
            </a:r>
          </a:p>
          <a:p>
            <a:pPr>
              <a:spcBef>
                <a:spcPts val="1728"/>
              </a:spcBef>
            </a:pPr>
            <a:r>
              <a:rPr lang="fr-FR" sz="2600" b="1" dirty="0" smtClean="0"/>
              <a:t>Forte dépendance de l’aide extérieure </a:t>
            </a:r>
            <a:r>
              <a:rPr lang="fr-FR" sz="2600" dirty="0" smtClean="0"/>
              <a:t>(dans la plupart des cas) – Comment assurer la pérennité des interventions ?</a:t>
            </a:r>
          </a:p>
          <a:p>
            <a:pPr>
              <a:spcBef>
                <a:spcPts val="1728"/>
              </a:spcBef>
            </a:pPr>
            <a:r>
              <a:rPr lang="fr-FR" sz="2600" b="1" dirty="0" smtClean="0"/>
              <a:t>Forte fragmentation </a:t>
            </a:r>
            <a:r>
              <a:rPr lang="fr-FR" sz="2600" dirty="0" smtClean="0"/>
              <a:t>sous forme de « projets » -- Comment aller vers de vrais programmes nationaux ?</a:t>
            </a:r>
          </a:p>
          <a:p>
            <a:pPr>
              <a:spcBef>
                <a:spcPts val="1728"/>
              </a:spcBef>
            </a:pPr>
            <a:r>
              <a:rPr lang="fr-FR" sz="2600" b="1" dirty="0" smtClean="0"/>
              <a:t>Faiblesses dans le ciblage </a:t>
            </a:r>
            <a:r>
              <a:rPr lang="fr-FR" sz="2600" dirty="0" smtClean="0"/>
              <a:t>– Comment aller vers une meilleure cohérence, basée sur les caractéristiques clef des ménages les plus vulnérables ?</a:t>
            </a:r>
          </a:p>
        </p:txBody>
      </p:sp>
      <p:sp>
        <p:nvSpPr>
          <p:cNvPr id="4" name="Slide Number Placeholder 3"/>
          <p:cNvSpPr>
            <a:spLocks noGrp="1"/>
          </p:cNvSpPr>
          <p:nvPr>
            <p:ph type="sldNum" sz="quarter" idx="12"/>
          </p:nvPr>
        </p:nvSpPr>
        <p:spPr/>
        <p:txBody>
          <a:bodyPr/>
          <a:lstStyle/>
          <a:p>
            <a:fld id="{9020A2E2-F5FB-3046-B7A7-0201E3DED364}" type="slidenum">
              <a:rPr lang="en-GB" smtClean="0"/>
              <a:t>27</a:t>
            </a:fld>
            <a:endParaRPr lang="en-GB"/>
          </a:p>
        </p:txBody>
      </p:sp>
    </p:spTree>
    <p:extLst>
      <p:ext uri="{BB962C8B-B14F-4D97-AF65-F5344CB8AC3E}">
        <p14:creationId xmlns:p14="http://schemas.microsoft.com/office/powerpoint/2010/main" val="33629353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8839" y="2410980"/>
            <a:ext cx="8229600" cy="990600"/>
          </a:xfrm>
        </p:spPr>
        <p:txBody>
          <a:bodyPr/>
          <a:lstStyle/>
          <a:p>
            <a:pPr algn="ctr"/>
            <a:r>
              <a:rPr lang="fr-FR" b="1" smtClean="0"/>
              <a:t>Merci !</a:t>
            </a:r>
            <a:endParaRPr lang="fr-FR" b="1"/>
          </a:p>
        </p:txBody>
      </p:sp>
      <p:sp>
        <p:nvSpPr>
          <p:cNvPr id="5" name="Slide Number Placeholder 4"/>
          <p:cNvSpPr>
            <a:spLocks noGrp="1"/>
          </p:cNvSpPr>
          <p:nvPr>
            <p:ph type="sldNum" sz="quarter" idx="12"/>
          </p:nvPr>
        </p:nvSpPr>
        <p:spPr/>
        <p:txBody>
          <a:bodyPr/>
          <a:lstStyle/>
          <a:p>
            <a:fld id="{9020A2E2-F5FB-3046-B7A7-0201E3DED364}" type="slidenum">
              <a:rPr lang="en-GB" smtClean="0"/>
              <a:t>28</a:t>
            </a:fld>
            <a:endParaRPr lang="en-GB"/>
          </a:p>
        </p:txBody>
      </p:sp>
    </p:spTree>
    <p:extLst>
      <p:ext uri="{BB962C8B-B14F-4D97-AF65-F5344CB8AC3E}">
        <p14:creationId xmlns:p14="http://schemas.microsoft.com/office/powerpoint/2010/main" val="2022118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3169</TotalTime>
  <Words>1761</Words>
  <Application>Microsoft Office PowerPoint</Application>
  <PresentationFormat>On-screen Show (4:3)</PresentationFormat>
  <Paragraphs>185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Clarity</vt:lpstr>
      <vt:lpstr>Revue des filets sociaux au burundi 3. Programmes et financement</vt:lpstr>
      <vt:lpstr>Une évolution de l’aide humanitaire vers des filets sociaux à long terme</vt:lpstr>
      <vt:lpstr>Transferts alimentaires du PAM</vt:lpstr>
      <vt:lpstr>Types de programmes existants</vt:lpstr>
      <vt:lpstr>A. Les transferts en nature  4 types de programmes (coordonnés par le Ministère en charge de la solidarité nationale)</vt:lpstr>
      <vt:lpstr>Pas encore de transferts en espèces pour promouvoir la réduction de la pauvreté à long terme</vt:lpstr>
      <vt:lpstr>B. Les travaux publics à haute intensité de main d’œuvre (TP-HIMO) </vt:lpstr>
      <vt:lpstr>Une large expérience des TP-HIMO dans 3 domaines </vt:lpstr>
      <vt:lpstr>Les TP-HIMO (cont.)</vt:lpstr>
      <vt:lpstr>Les TP-HIMO (cont.)</vt:lpstr>
      <vt:lpstr>C. Transferts d’intrants productifs et « chaine de solidarité d’élevage »</vt:lpstr>
      <vt:lpstr>D. Programmes pour catégories spécifiques de la population </vt:lpstr>
      <vt:lpstr>Programmes pour catégories spécifiques de la population (cont.)</vt:lpstr>
      <vt:lpstr>Programmes pour catégories spécifiques de la population (cont.)</vt:lpstr>
      <vt:lpstr>E. Promotion de l’accès à l’éducation</vt:lpstr>
      <vt:lpstr>F. Facilitation de l’accès aux services de santé </vt:lpstr>
      <vt:lpstr>Evaluation générale des programmes</vt:lpstr>
      <vt:lpstr>Faible étendue de la plupart des programmes  (% des populations concernées, 2012)</vt:lpstr>
      <vt:lpstr>Les dépenses de protection sociale non contributive – forte dépendance de l’aide</vt:lpstr>
      <vt:lpstr>Grande diversité de groupes cibles et de mécanismes de ciblage</vt:lpstr>
      <vt:lpstr>Ciblage (cont.)</vt:lpstr>
      <vt:lpstr>Ciblage (cont.)</vt:lpstr>
      <vt:lpstr>Ciblage (cont.)</vt:lpstr>
      <vt:lpstr>Ciblage (cont.)</vt:lpstr>
      <vt:lpstr>Autres constats</vt:lpstr>
      <vt:lpstr>Limites des mesures de protection sociale dans les secteurs sociaux</vt:lpstr>
      <vt:lpstr>Conclusions</vt:lpstr>
      <vt:lpstr>Merci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Revue des filets sociaux de securite au burundi</dc:title>
  <dc:creator>Anthony Hodges</dc:creator>
  <cp:lastModifiedBy>MEYER, Claude</cp:lastModifiedBy>
  <cp:revision>100</cp:revision>
  <dcterms:created xsi:type="dcterms:W3CDTF">2013-10-27T08:36:04Z</dcterms:created>
  <dcterms:modified xsi:type="dcterms:W3CDTF">2014-05-20T10:30:50Z</dcterms:modified>
</cp:coreProperties>
</file>