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2"/>
  </p:handoutMasterIdLst>
  <p:sldIdLst>
    <p:sldId id="256" r:id="rId2"/>
    <p:sldId id="265" r:id="rId3"/>
    <p:sldId id="268" r:id="rId4"/>
    <p:sldId id="262" r:id="rId5"/>
    <p:sldId id="269" r:id="rId6"/>
    <p:sldId id="270" r:id="rId7"/>
    <p:sldId id="271" r:id="rId8"/>
    <p:sldId id="263" r:id="rId9"/>
    <p:sldId id="274" r:id="rId10"/>
    <p:sldId id="275" r:id="rId11"/>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113" d="100"/>
          <a:sy n="113" d="100"/>
        </p:scale>
        <p:origin x="-97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sz="quarter" idx="1"/>
          </p:nvPr>
        </p:nvSpPr>
        <p:spPr>
          <a:xfrm>
            <a:off x="3777607" y="0"/>
            <a:ext cx="2889938" cy="498135"/>
          </a:xfrm>
          <a:prstGeom prst="rect">
            <a:avLst/>
          </a:prstGeom>
        </p:spPr>
        <p:txBody>
          <a:bodyPr vert="horz" lIns="91440" tIns="45720" rIns="91440" bIns="45720" rtlCol="0"/>
          <a:lstStyle>
            <a:lvl1pPr algn="r">
              <a:defRPr sz="1200"/>
            </a:lvl1pPr>
          </a:lstStyle>
          <a:p>
            <a:fld id="{A8AA3428-2BF8-4A75-8729-C45FF303AED9}" type="datetimeFigureOut">
              <a:rPr lang="fr-FR" smtClean="0"/>
              <a:t>11/06/2014</a:t>
            </a:fld>
            <a:endParaRPr lang="fr-FR"/>
          </a:p>
        </p:txBody>
      </p:sp>
      <p:sp>
        <p:nvSpPr>
          <p:cNvPr id="4" name="Footer Placeholder 3"/>
          <p:cNvSpPr>
            <a:spLocks noGrp="1"/>
          </p:cNvSpPr>
          <p:nvPr>
            <p:ph type="ftr" sz="quarter" idx="2"/>
          </p:nvPr>
        </p:nvSpPr>
        <p:spPr>
          <a:xfrm>
            <a:off x="0" y="9430091"/>
            <a:ext cx="2889938" cy="498134"/>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p:cNvSpPr>
            <a:spLocks noGrp="1"/>
          </p:cNvSpPr>
          <p:nvPr>
            <p:ph type="sldNum" sz="quarter" idx="3"/>
          </p:nvPr>
        </p:nvSpPr>
        <p:spPr>
          <a:xfrm>
            <a:off x="3777607" y="9430091"/>
            <a:ext cx="2889938" cy="498134"/>
          </a:xfrm>
          <a:prstGeom prst="rect">
            <a:avLst/>
          </a:prstGeom>
        </p:spPr>
        <p:txBody>
          <a:bodyPr vert="horz" lIns="91440" tIns="45720" rIns="91440" bIns="45720" rtlCol="0" anchor="b"/>
          <a:lstStyle>
            <a:lvl1pPr algn="r">
              <a:defRPr sz="1200"/>
            </a:lvl1pPr>
          </a:lstStyle>
          <a:p>
            <a:fld id="{A2F96DC6-1E44-4D0C-B4EC-DC33511AF363}" type="slidenum">
              <a:rPr lang="fr-FR" smtClean="0"/>
              <a:t>‹#›</a:t>
            </a:fld>
            <a:endParaRPr lang="fr-FR"/>
          </a:p>
        </p:txBody>
      </p:sp>
    </p:spTree>
    <p:extLst>
      <p:ext uri="{BB962C8B-B14F-4D97-AF65-F5344CB8AC3E}">
        <p14:creationId xmlns:p14="http://schemas.microsoft.com/office/powerpoint/2010/main" val="595346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0E7B928-FF05-4680-B9E6-9CBF46CCBEEC}"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EA07C-EE9C-40C2-ADB5-5ED734F62BC1}"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03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E7B928-FF05-4680-B9E6-9CBF46CCBEEC}"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411350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7B928-FF05-4680-B9E6-9CBF46CCBEEC}"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EA07C-EE9C-40C2-ADB5-5ED734F62BC1}"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1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0E7B928-FF05-4680-B9E6-9CBF46CCBEEC}"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3085637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0E7B928-FF05-4680-B9E6-9CBF46CCBEEC}" type="datetimeFigureOut">
              <a:rPr lang="en-US" smtClean="0"/>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4053704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E7B928-FF05-4680-B9E6-9CBF46CCBEEC}" type="datetimeFigureOut">
              <a:rPr lang="en-US" smtClean="0"/>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406252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E7B928-FF05-4680-B9E6-9CBF46CCBEEC}" type="datetimeFigureOut">
              <a:rPr lang="en-US" smtClean="0"/>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1345501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7B928-FF05-4680-B9E6-9CBF46CCBEEC}"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147178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E7B928-FF05-4680-B9E6-9CBF46CCBEEC}" type="datetimeFigureOut">
              <a:rPr lang="en-US" smtClean="0"/>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1EA07C-EE9C-40C2-ADB5-5ED734F62BC1}"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9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E7B928-FF05-4680-B9E6-9CBF46CCBEEC}"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EA07C-EE9C-40C2-ADB5-5ED734F62BC1}" type="slidenum">
              <a:rPr lang="en-US" smtClean="0"/>
              <a:t>‹#›</a:t>
            </a:fld>
            <a:endParaRPr lang="en-US"/>
          </a:p>
        </p:txBody>
      </p:sp>
    </p:spTree>
    <p:extLst>
      <p:ext uri="{BB962C8B-B14F-4D97-AF65-F5344CB8AC3E}">
        <p14:creationId xmlns:p14="http://schemas.microsoft.com/office/powerpoint/2010/main" val="111580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E7B928-FF05-4680-B9E6-9CBF46CCBEEC}" type="datetimeFigureOut">
              <a:rPr lang="en-US" smtClean="0"/>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1EA07C-EE9C-40C2-ADB5-5ED734F62BC1}"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603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0E7B928-FF05-4680-B9E6-9CBF46CCBEEC}" type="datetimeFigureOut">
              <a:rPr lang="en-US" smtClean="0"/>
              <a:t>6/11/2014</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11EA07C-EE9C-40C2-ADB5-5ED734F62BC1}"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367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dirty="0" smtClean="0"/>
              <a:t>Programme Conjoint Protection Sociale (PC-PS) - </a:t>
            </a:r>
            <a:br>
              <a:rPr lang="fr-FR" dirty="0" smtClean="0"/>
            </a:br>
            <a:r>
              <a:rPr lang="fr-FR" dirty="0" smtClean="0"/>
              <a:t>niveau d’élaboration</a:t>
            </a:r>
            <a:br>
              <a:rPr lang="fr-FR" dirty="0" smtClean="0"/>
            </a:br>
            <a:endParaRPr lang="fr-FR" dirty="0"/>
          </a:p>
        </p:txBody>
      </p:sp>
      <p:sp>
        <p:nvSpPr>
          <p:cNvPr id="3" name="Subtitle 2"/>
          <p:cNvSpPr>
            <a:spLocks noGrp="1"/>
          </p:cNvSpPr>
          <p:nvPr>
            <p:ph type="subTitle" idx="1"/>
          </p:nvPr>
        </p:nvSpPr>
        <p:spPr/>
        <p:txBody>
          <a:bodyPr/>
          <a:lstStyle/>
          <a:p>
            <a:r>
              <a:rPr lang="fr-FR" dirty="0" smtClean="0"/>
              <a:t>Comite Interministériel sur la protection sociale </a:t>
            </a:r>
          </a:p>
          <a:p>
            <a:r>
              <a:rPr lang="fr-FR" dirty="0" smtClean="0"/>
              <a:t>10 juin 2014</a:t>
            </a:r>
            <a:endParaRPr lang="fr-FR" dirty="0"/>
          </a:p>
        </p:txBody>
      </p:sp>
    </p:spTree>
    <p:extLst>
      <p:ext uri="{BB962C8B-B14F-4D97-AF65-F5344CB8AC3E}">
        <p14:creationId xmlns:p14="http://schemas.microsoft.com/office/powerpoint/2010/main" val="2046313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Cadrage</a:t>
            </a:r>
            <a:r>
              <a:rPr lang="en-US" dirty="0" smtClean="0"/>
              <a:t> pour le PC-PS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738842639"/>
              </p:ext>
            </p:extLst>
          </p:nvPr>
        </p:nvGraphicFramePr>
        <p:xfrm>
          <a:off x="990600" y="1752600"/>
          <a:ext cx="6934200" cy="3931920"/>
        </p:xfrm>
        <a:graphic>
          <a:graphicData uri="http://schemas.openxmlformats.org/drawingml/2006/table">
            <a:tbl>
              <a:tblPr firstRow="1" firstCol="1" bandRow="1">
                <a:tableStyleId>{B301B821-A1FF-4177-AEE7-76D212191A09}</a:tableStyleId>
              </a:tblPr>
              <a:tblGrid>
                <a:gridCol w="1752600"/>
                <a:gridCol w="1447800"/>
                <a:gridCol w="1752600"/>
                <a:gridCol w="1981200"/>
              </a:tblGrid>
              <a:tr h="224542">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effectLst/>
                        </a:rPr>
                        <a:t>PNUAD</a:t>
                      </a:r>
                      <a:endParaRPr lang="en-US" sz="1800" dirty="0" smtClean="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fr-FR" sz="1600" dirty="0">
                          <a:effectLst/>
                        </a:rPr>
                        <a:t>SNDES / PSE</a:t>
                      </a:r>
                      <a:endParaRPr lang="en-US" sz="16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tc>
              </a:tr>
              <a:tr h="449085">
                <a:tc>
                  <a:txBody>
                    <a:bodyPr/>
                    <a:lstStyle/>
                    <a:p>
                      <a:pPr marL="0" marR="0" algn="ctr">
                        <a:spcBef>
                          <a:spcPts val="0"/>
                        </a:spcBef>
                        <a:spcAft>
                          <a:spcPts val="0"/>
                        </a:spcAft>
                      </a:pPr>
                      <a:r>
                        <a:rPr lang="fr-FR" sz="1600" b="1" dirty="0">
                          <a:effectLst/>
                        </a:rPr>
                        <a:t>Axe stratégique </a:t>
                      </a:r>
                      <a:r>
                        <a:rPr lang="fr-FR" sz="1600" b="1" dirty="0" smtClean="0">
                          <a:effectLst/>
                        </a:rPr>
                        <a:t>d’intervention</a:t>
                      </a:r>
                    </a:p>
                    <a:p>
                      <a:pPr marL="0" marR="0" algn="ctr">
                        <a:spcBef>
                          <a:spcPts val="0"/>
                        </a:spcBef>
                        <a:spcAft>
                          <a:spcPts val="0"/>
                        </a:spcAft>
                      </a:pPr>
                      <a:endParaRPr lang="en-US" sz="1600" b="1"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fr-FR" sz="1600" b="1" dirty="0">
                          <a:effectLst/>
                        </a:rPr>
                        <a:t>Effet</a:t>
                      </a:r>
                      <a:endParaRPr lang="en-US" sz="1600" b="1"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fr-FR" sz="1600" b="1" dirty="0">
                          <a:effectLst/>
                        </a:rPr>
                        <a:t>Extrant</a:t>
                      </a:r>
                      <a:endParaRPr lang="en-US" sz="1600" b="1"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fr-FR" sz="1600" b="1" dirty="0">
                          <a:effectLst/>
                        </a:rPr>
                        <a:t>Axe stratégique d’intervention</a:t>
                      </a:r>
                      <a:endParaRPr lang="en-US" sz="1600" b="1"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nchor="ctr"/>
                </a:tc>
              </a:tr>
              <a:tr h="2651741">
                <a:tc>
                  <a:txBody>
                    <a:bodyPr/>
                    <a:lstStyle/>
                    <a:p>
                      <a:pPr marL="0" marR="0" algn="l">
                        <a:spcBef>
                          <a:spcPts val="0"/>
                        </a:spcBef>
                        <a:spcAft>
                          <a:spcPts val="0"/>
                        </a:spcAft>
                      </a:pPr>
                      <a:r>
                        <a:rPr lang="fr-FR" sz="1600" dirty="0">
                          <a:effectLst/>
                        </a:rPr>
                        <a:t>Amélioration de l’accès équitable des populations aux droits et services sociaux de base, protection sociale et développement durable</a:t>
                      </a:r>
                      <a:endParaRPr lang="en-US" sz="16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79705" algn="l">
                        <a:spcBef>
                          <a:spcPts val="0"/>
                        </a:spcBef>
                        <a:spcAft>
                          <a:spcPts val="0"/>
                        </a:spcAft>
                        <a:tabLst>
                          <a:tab pos="1868805" algn="l"/>
                        </a:tabLst>
                      </a:pPr>
                      <a:r>
                        <a:rPr lang="fr-FR" sz="1600" dirty="0">
                          <a:effectLst/>
                        </a:rPr>
                        <a:t>Effet 5 : D’ici 2016, les groupes vulnérables bénéficient d’un système de protection sociale adéquat</a:t>
                      </a:r>
                      <a:endParaRPr lang="en-US" sz="1600" dirty="0">
                        <a:effectLst/>
                      </a:endParaRPr>
                    </a:p>
                    <a:p>
                      <a:pPr marL="0" marR="231140" algn="l">
                        <a:spcBef>
                          <a:spcPts val="0"/>
                        </a:spcBef>
                        <a:spcAft>
                          <a:spcPts val="0"/>
                        </a:spcAft>
                      </a:pPr>
                      <a:r>
                        <a:rPr lang="fr-FR" sz="1600" dirty="0">
                          <a:effectLst/>
                        </a:rPr>
                        <a:t> </a:t>
                      </a:r>
                      <a:endParaRPr lang="en-US" sz="16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spcBef>
                          <a:spcPts val="0"/>
                        </a:spcBef>
                        <a:spcAft>
                          <a:spcPts val="0"/>
                        </a:spcAft>
                      </a:pPr>
                      <a:r>
                        <a:rPr lang="fr-FR" sz="1600" u="none" strike="noStrike" dirty="0">
                          <a:effectLst/>
                        </a:rPr>
                        <a:t>Extrant 5.1: Des instruments de filets sociaux de sécurité ciblant les groupes vulnérables sont mis en place (Transferts sociaux, gratuité, minimum vieillesse, assistance alimentaire, etc.).</a:t>
                      </a:r>
                      <a:endParaRPr lang="en-US" sz="1600" dirty="0">
                        <a:effectLst/>
                      </a:endParaRPr>
                    </a:p>
                    <a:p>
                      <a:pPr marL="0" marR="0" algn="l">
                        <a:spcBef>
                          <a:spcPts val="0"/>
                        </a:spcBef>
                        <a:spcAft>
                          <a:spcPts val="0"/>
                        </a:spcAft>
                      </a:pPr>
                      <a:r>
                        <a:rPr lang="fr-FR" sz="1600" dirty="0">
                          <a:effectLst/>
                        </a:rPr>
                        <a:t> </a:t>
                      </a:r>
                      <a:endParaRPr lang="en-US" sz="1600" dirty="0">
                        <a:effectLst/>
                      </a:endParaRPr>
                    </a:p>
                    <a:p>
                      <a:pPr marL="0" marR="0">
                        <a:spcBef>
                          <a:spcPts val="0"/>
                        </a:spcBef>
                        <a:spcAft>
                          <a:spcPts val="0"/>
                        </a:spcAft>
                      </a:pPr>
                      <a:r>
                        <a:rPr lang="fr-FR" sz="1600" dirty="0">
                          <a:effectLst/>
                        </a:rPr>
                        <a:t> </a:t>
                      </a:r>
                      <a:endParaRPr lang="en-US" sz="1600" dirty="0">
                        <a:solidFill>
                          <a:srgbClr val="000000"/>
                        </a:solidFill>
                        <a:effectLst/>
                        <a:latin typeface="Times New Roman" panose="02020603050405020304" pitchFamily="18" charset="0"/>
                        <a:ea typeface="Calibri" panose="020F0502020204030204" pitchFamily="34" charset="0"/>
                      </a:endParaRPr>
                    </a:p>
                  </a:txBody>
                  <a:tcPr marL="68580" marR="68580" marT="0" marB="0"/>
                </a:tc>
                <a:tc>
                  <a:txBody>
                    <a:bodyPr/>
                    <a:lstStyle/>
                    <a:p>
                      <a:pPr marL="0" marR="0" algn="just">
                        <a:spcBef>
                          <a:spcPts val="0"/>
                        </a:spcBef>
                        <a:spcAft>
                          <a:spcPts val="0"/>
                        </a:spcAft>
                      </a:pPr>
                      <a:r>
                        <a:rPr lang="fr-FR" sz="1600" dirty="0">
                          <a:effectLst/>
                        </a:rPr>
                        <a:t>Axe 2</a:t>
                      </a:r>
                      <a:endParaRPr lang="en-US" sz="1600" dirty="0">
                        <a:effectLst/>
                      </a:endParaRPr>
                    </a:p>
                    <a:p>
                      <a:pPr marL="0" marR="0" algn="l">
                        <a:spcBef>
                          <a:spcPts val="0"/>
                        </a:spcBef>
                        <a:spcAft>
                          <a:spcPts val="0"/>
                        </a:spcAft>
                      </a:pPr>
                      <a:r>
                        <a:rPr lang="fr-FR" sz="1600" dirty="0">
                          <a:effectLst/>
                        </a:rPr>
                        <a:t>Capital humain, Protection sociale et Développement durable</a:t>
                      </a:r>
                      <a:endParaRPr lang="en-US" sz="1600" dirty="0">
                        <a:effectLst/>
                        <a:latin typeface="Verdana" panose="020B060403050404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8" name="Rectangle 2"/>
          <p:cNvSpPr>
            <a:spLocks noChangeArrowheads="1"/>
          </p:cNvSpPr>
          <p:nvPr/>
        </p:nvSpPr>
        <p:spPr bwMode="auto">
          <a:xfrm>
            <a:off x="1179513" y="3343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77944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Historique</a:t>
            </a:r>
            <a:r>
              <a:rPr lang="en-US" dirty="0"/>
              <a:t> </a:t>
            </a:r>
            <a:r>
              <a:rPr lang="en-US" dirty="0" smtClean="0"/>
              <a:t>Du PC-PS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fr-FR" sz="2800" b="1" dirty="0" smtClean="0"/>
              <a:t>Lancé en 2011 – Etape de formulation </a:t>
            </a:r>
          </a:p>
          <a:p>
            <a:pPr lvl="1">
              <a:buFont typeface="Wingdings" panose="05000000000000000000" pitchFamily="2" charset="2"/>
              <a:buChar char="§"/>
            </a:pPr>
            <a:r>
              <a:rPr lang="fr-FR" sz="2400" dirty="0" smtClean="0"/>
              <a:t>Membres: BIT, OMS, PAM, PNUD, et UNICEF (chef de file)</a:t>
            </a:r>
          </a:p>
          <a:p>
            <a:pPr>
              <a:buFont typeface="Wingdings" panose="05000000000000000000" pitchFamily="2" charset="2"/>
              <a:buChar char="§"/>
            </a:pPr>
            <a:r>
              <a:rPr lang="fr-FR" sz="2800" b="1" dirty="0" smtClean="0"/>
              <a:t>Relance en 2013 – Etape de réactualisation</a:t>
            </a:r>
          </a:p>
          <a:p>
            <a:pPr lvl="1">
              <a:buFont typeface="Wingdings" panose="05000000000000000000" pitchFamily="2" charset="2"/>
              <a:buChar char="§"/>
            </a:pPr>
            <a:r>
              <a:rPr lang="fr-FR" sz="2400" dirty="0" smtClean="0"/>
              <a:t>Réactualisation a été nécessaire en vue du Programme Présidentiel de réduction de l’iniquité, de l’injustice et de l’exclusion sociale, SNDES / PSE, grandes reformes en cours, y compris, lancement du PNBSF, le Projet de Filets Sociaux financé par IDA</a:t>
            </a:r>
          </a:p>
          <a:p>
            <a:pPr lvl="1">
              <a:buFont typeface="Wingdings" panose="05000000000000000000" pitchFamily="2" charset="2"/>
              <a:buChar char="§"/>
            </a:pPr>
            <a:r>
              <a:rPr lang="fr-FR" sz="2400" dirty="0" smtClean="0"/>
              <a:t>Membres: FAO a joint le groupe </a:t>
            </a:r>
          </a:p>
          <a:p>
            <a:pPr lvl="1">
              <a:buFont typeface="Wingdings" panose="05000000000000000000" pitchFamily="2" charset="2"/>
              <a:buChar char="§"/>
            </a:pPr>
            <a:r>
              <a:rPr lang="fr-FR" sz="2400" dirty="0" smtClean="0"/>
              <a:t>Le Gouvernement (DGPSSN) a pris le Co-lead en septembre 2013</a:t>
            </a:r>
          </a:p>
          <a:p>
            <a:pPr>
              <a:buFont typeface="Wingdings" panose="05000000000000000000" pitchFamily="2" charset="2"/>
              <a:buChar char="§"/>
            </a:pPr>
            <a:r>
              <a:rPr lang="fr-FR" sz="2800" b="1" dirty="0" smtClean="0"/>
              <a:t>Continue en 2014 – Etape de finalisation et soumission pour signature  </a:t>
            </a:r>
          </a:p>
          <a:p>
            <a:pPr marL="128016" lvl="1" indent="0">
              <a:buNone/>
            </a:pPr>
            <a:endParaRPr lang="fr-FR" sz="2400" dirty="0" smtClean="0"/>
          </a:p>
          <a:p>
            <a:endParaRPr lang="fr-FR" sz="2400" dirty="0"/>
          </a:p>
        </p:txBody>
      </p:sp>
    </p:spTree>
    <p:extLst>
      <p:ext uri="{BB962C8B-B14F-4D97-AF65-F5344CB8AC3E}">
        <p14:creationId xmlns:p14="http://schemas.microsoft.com/office/powerpoint/2010/main" val="72983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381000"/>
            <a:ext cx="7290054" cy="1499616"/>
          </a:xfrm>
        </p:spPr>
        <p:txBody>
          <a:bodyPr/>
          <a:lstStyle/>
          <a:p>
            <a:r>
              <a:rPr lang="fr-FR" dirty="0" smtClean="0"/>
              <a:t>Etat d’avancement – étapes IMPORTANTES</a:t>
            </a:r>
            <a:endParaRPr lang="fr-FR" dirty="0"/>
          </a:p>
        </p:txBody>
      </p:sp>
      <p:sp>
        <p:nvSpPr>
          <p:cNvPr id="3" name="Content Placeholder 2"/>
          <p:cNvSpPr>
            <a:spLocks noGrp="1"/>
          </p:cNvSpPr>
          <p:nvPr>
            <p:ph idx="1"/>
          </p:nvPr>
        </p:nvSpPr>
        <p:spPr>
          <a:xfrm>
            <a:off x="457200" y="1752600"/>
            <a:ext cx="8229600" cy="4876800"/>
          </a:xfrm>
        </p:spPr>
        <p:txBody>
          <a:bodyPr>
            <a:noAutofit/>
          </a:bodyPr>
          <a:lstStyle/>
          <a:p>
            <a:pPr marL="0" indent="0">
              <a:buNone/>
            </a:pPr>
            <a:r>
              <a:rPr lang="fr-FR" sz="1600" b="1" dirty="0" smtClean="0"/>
              <a:t>Etapes réalisées </a:t>
            </a:r>
          </a:p>
          <a:p>
            <a:pPr>
              <a:buFont typeface="Wingdings" panose="05000000000000000000" pitchFamily="2" charset="2"/>
              <a:buChar char="§"/>
            </a:pPr>
            <a:r>
              <a:rPr lang="fr-FR" sz="1600" dirty="0" smtClean="0"/>
              <a:t>Comité ad-hoc PC-PS – séances de travail régulières (hebdomadaires) jusqu’au moment de la finalisation de la formulation des notes conceptuelles par le SNU et par la partie Gouvernementale</a:t>
            </a:r>
          </a:p>
          <a:p>
            <a:pPr>
              <a:buFont typeface="Wingdings" panose="05000000000000000000" pitchFamily="2" charset="2"/>
              <a:buChar char="§"/>
            </a:pPr>
            <a:r>
              <a:rPr lang="fr-FR" sz="1600" dirty="0" smtClean="0"/>
              <a:t>Note de cadrage par le SNU (BIT, FAO, OMS, PAM, PNUD, UNICEF) avec l’expression des avantages comparatives des agences </a:t>
            </a:r>
          </a:p>
          <a:p>
            <a:pPr>
              <a:buFont typeface="Wingdings" panose="05000000000000000000" pitchFamily="2" charset="2"/>
              <a:buChar char="§"/>
            </a:pPr>
            <a:r>
              <a:rPr lang="fr-FR" sz="1600" dirty="0" smtClean="0"/>
              <a:t>Note conceptuelle par la partie Gouvernementale avec l’expression des besoins suite a un exercice participative avec l’implication des secteurs </a:t>
            </a:r>
          </a:p>
          <a:p>
            <a:pPr>
              <a:buFont typeface="Wingdings" panose="05000000000000000000" pitchFamily="2" charset="2"/>
              <a:buChar char="§"/>
            </a:pPr>
            <a:r>
              <a:rPr lang="fr-FR" sz="1600" dirty="0" smtClean="0"/>
              <a:t>Atelier de programmation, avec la participation des tous les acteurs concernées (15-16 mai 2014) </a:t>
            </a:r>
          </a:p>
          <a:p>
            <a:pPr>
              <a:buFont typeface="Wingdings" panose="05000000000000000000" pitchFamily="2" charset="2"/>
              <a:buChar char="§"/>
            </a:pPr>
            <a:r>
              <a:rPr lang="fr-FR" sz="1600" dirty="0" smtClean="0"/>
              <a:t>Un </a:t>
            </a:r>
            <a:r>
              <a:rPr lang="fr-FR" sz="1600" dirty="0" err="1" smtClean="0"/>
              <a:t>draft</a:t>
            </a:r>
            <a:r>
              <a:rPr lang="fr-FR" sz="1600" dirty="0" smtClean="0"/>
              <a:t> de document du programme conjoint est disponible dans lequel les agences sont en train de se positionner par rapport aux activités et le budget </a:t>
            </a:r>
          </a:p>
          <a:p>
            <a:pPr>
              <a:buFont typeface="Wingdings" panose="05000000000000000000" pitchFamily="2" charset="2"/>
              <a:buChar char="§"/>
            </a:pPr>
            <a:r>
              <a:rPr lang="fr-FR" sz="1600" dirty="0" smtClean="0"/>
              <a:t>Un </a:t>
            </a:r>
            <a:r>
              <a:rPr lang="fr-FR" sz="1600" dirty="0" err="1" smtClean="0"/>
              <a:t>draft</a:t>
            </a:r>
            <a:r>
              <a:rPr lang="fr-FR" sz="1600" dirty="0" smtClean="0"/>
              <a:t> du plan de travail </a:t>
            </a:r>
            <a:r>
              <a:rPr lang="fr-FR" sz="1600" dirty="0"/>
              <a:t>pour le 2eme semestre </a:t>
            </a:r>
            <a:r>
              <a:rPr lang="fr-FR" sz="1600" dirty="0" smtClean="0"/>
              <a:t>2014, élaboré conjointement pendant l’atelier de programmation, est aussi disponible, sur lequel les </a:t>
            </a:r>
            <a:r>
              <a:rPr lang="fr-FR" sz="1600" dirty="0"/>
              <a:t>agences sont en train de se positionner par rapport aux activités et </a:t>
            </a:r>
            <a:r>
              <a:rPr lang="fr-FR" sz="1600" dirty="0" smtClean="0"/>
              <a:t>le budget</a:t>
            </a:r>
          </a:p>
          <a:p>
            <a:pPr>
              <a:buFont typeface="Wingdings" panose="05000000000000000000" pitchFamily="2" charset="2"/>
              <a:buChar char="§"/>
            </a:pPr>
            <a:r>
              <a:rPr lang="fr-FR" sz="1600" dirty="0" smtClean="0"/>
              <a:t>La partie Gouvernementale est en train de clarifier leur contribution financière pour le Programme Conjoint- Protection Sociale sur la période 2015-17 </a:t>
            </a:r>
          </a:p>
          <a:p>
            <a:endParaRPr lang="fr-FR" sz="1600" dirty="0"/>
          </a:p>
        </p:txBody>
      </p:sp>
    </p:spTree>
    <p:extLst>
      <p:ext uri="{BB962C8B-B14F-4D97-AF65-F5344CB8AC3E}">
        <p14:creationId xmlns:p14="http://schemas.microsoft.com/office/powerpoint/2010/main" val="4150451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LES AXES D’INTERVENTION DU PC-PS</a:t>
            </a:r>
            <a:r>
              <a:rPr lang="en-US" dirty="0"/>
              <a:t/>
            </a:r>
            <a:br>
              <a:rPr lang="en-US" dirty="0"/>
            </a:br>
            <a:endParaRPr lang="en-US" dirty="0"/>
          </a:p>
        </p:txBody>
      </p:sp>
      <p:sp>
        <p:nvSpPr>
          <p:cNvPr id="3" name="Content Placeholder 2"/>
          <p:cNvSpPr>
            <a:spLocks noGrp="1"/>
          </p:cNvSpPr>
          <p:nvPr>
            <p:ph idx="1"/>
          </p:nvPr>
        </p:nvSpPr>
        <p:spPr>
          <a:xfrm>
            <a:off x="768096" y="2286000"/>
            <a:ext cx="7766304" cy="4023360"/>
          </a:xfrm>
        </p:spPr>
        <p:txBody>
          <a:bodyPr>
            <a:normAutofit/>
          </a:bodyPr>
          <a:lstStyle/>
          <a:p>
            <a:pPr marL="457200" lvl="0" indent="-457200">
              <a:buFont typeface="+mj-lt"/>
              <a:buAutoNum type="arabicParenR"/>
            </a:pPr>
            <a:r>
              <a:rPr lang="fr-FR" dirty="0" smtClean="0"/>
              <a:t>Le </a:t>
            </a:r>
            <a:r>
              <a:rPr lang="fr-FR" dirty="0"/>
              <a:t>cadre politique et institutionnel de la Protection Sociale est amélioré</a:t>
            </a:r>
            <a:endParaRPr lang="en-US" dirty="0"/>
          </a:p>
          <a:p>
            <a:pPr marL="457200" lvl="0" indent="-457200">
              <a:buFont typeface="+mj-lt"/>
              <a:buAutoNum type="arabicParenR"/>
            </a:pPr>
            <a:r>
              <a:rPr lang="fr-FR" dirty="0"/>
              <a:t>Les mécanismes de financement durable de la protection sociale sont renforcés</a:t>
            </a:r>
            <a:endParaRPr lang="en-US" dirty="0"/>
          </a:p>
          <a:p>
            <a:pPr marL="457200" lvl="0" indent="-457200">
              <a:buFont typeface="+mj-lt"/>
              <a:buAutoNum type="arabicParenR"/>
            </a:pPr>
            <a:r>
              <a:rPr lang="fr-FR" dirty="0"/>
              <a:t>Un dispositif  clair décrivant les rôles et responsabilités pour le Système National de Protection Sociale existe du niveau national et au niveau local</a:t>
            </a:r>
            <a:endParaRPr lang="en-US" dirty="0"/>
          </a:p>
          <a:p>
            <a:pPr marL="457200" lvl="0" indent="-457200">
              <a:buFont typeface="+mj-lt"/>
              <a:buAutoNum type="arabicParenR"/>
            </a:pPr>
            <a:r>
              <a:rPr lang="fr-FR" dirty="0"/>
              <a:t>Un ciblage efficace des populations vulnérables est mis en place</a:t>
            </a:r>
            <a:endParaRPr lang="en-US" dirty="0"/>
          </a:p>
          <a:p>
            <a:pPr marL="457200" lvl="0" indent="-457200">
              <a:buFont typeface="+mj-lt"/>
              <a:buAutoNum type="arabicParenR"/>
            </a:pPr>
            <a:r>
              <a:rPr lang="fr-FR" dirty="0"/>
              <a:t>La Protection Sociale est étendue aux travailleurs de l’économie informelle et de l'économie rurale</a:t>
            </a:r>
            <a:endParaRPr lang="en-US" dirty="0"/>
          </a:p>
          <a:p>
            <a:pPr marL="457200" lvl="0" indent="-457200">
              <a:buFont typeface="+mj-lt"/>
              <a:buAutoNum type="arabicParenR"/>
            </a:pPr>
            <a:r>
              <a:rPr lang="fr-FR" dirty="0"/>
              <a:t>Les groupes vulnérables bénéficient d’un système de protection sociale adéquat et durable</a:t>
            </a:r>
            <a:endParaRPr lang="en-US" dirty="0"/>
          </a:p>
          <a:p>
            <a:endParaRPr lang="en-US" dirty="0"/>
          </a:p>
        </p:txBody>
      </p:sp>
    </p:spTree>
    <p:extLst>
      <p:ext uri="{BB962C8B-B14F-4D97-AF65-F5344CB8AC3E}">
        <p14:creationId xmlns:p14="http://schemas.microsoft.com/office/powerpoint/2010/main" val="842603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381000"/>
            <a:ext cx="7290054" cy="1499616"/>
          </a:xfrm>
        </p:spPr>
        <p:txBody>
          <a:bodyPr/>
          <a:lstStyle/>
          <a:p>
            <a:r>
              <a:rPr lang="en-US" dirty="0" err="1" smtClean="0"/>
              <a:t>Effets</a:t>
            </a:r>
            <a:r>
              <a:rPr lang="en-US" dirty="0" smtClean="0"/>
              <a:t> et </a:t>
            </a:r>
            <a:r>
              <a:rPr lang="en-US" dirty="0" err="1" smtClean="0"/>
              <a:t>produits</a:t>
            </a:r>
            <a:r>
              <a:rPr lang="en-US" dirty="0" smtClean="0"/>
              <a:t> (1/2)</a:t>
            </a:r>
            <a:endParaRPr lang="en-US" dirty="0"/>
          </a:p>
        </p:txBody>
      </p:sp>
      <p:sp>
        <p:nvSpPr>
          <p:cNvPr id="3" name="Content Placeholder 2"/>
          <p:cNvSpPr>
            <a:spLocks noGrp="1"/>
          </p:cNvSpPr>
          <p:nvPr>
            <p:ph idx="1"/>
          </p:nvPr>
        </p:nvSpPr>
        <p:spPr>
          <a:xfrm>
            <a:off x="609600" y="1371600"/>
            <a:ext cx="8071104" cy="4404360"/>
          </a:xfrm>
        </p:spPr>
        <p:txBody>
          <a:bodyPr>
            <a:noAutofit/>
          </a:bodyPr>
          <a:lstStyle/>
          <a:p>
            <a:r>
              <a:rPr lang="fr-FR" sz="1900" b="1" dirty="0"/>
              <a:t>Effet</a:t>
            </a:r>
            <a:r>
              <a:rPr lang="fr-FR" sz="1900" dirty="0"/>
              <a:t> </a:t>
            </a:r>
            <a:r>
              <a:rPr lang="fr-FR" sz="1900" b="1" dirty="0"/>
              <a:t>1 :</a:t>
            </a:r>
            <a:r>
              <a:rPr lang="fr-FR" sz="1900" dirty="0"/>
              <a:t> </a:t>
            </a:r>
            <a:r>
              <a:rPr lang="fr-FR" sz="1900" b="1" dirty="0"/>
              <a:t>Le cadre politique et institutionnel de la Protection Sociale est amélioré</a:t>
            </a:r>
            <a:endParaRPr lang="en-US" sz="1900" dirty="0"/>
          </a:p>
          <a:p>
            <a:pPr lvl="1"/>
            <a:r>
              <a:rPr lang="fr-FR" sz="1500" dirty="0"/>
              <a:t>Produit 1.1. La Stratégie Nationale de Protection Sociale est actualisée en vue des nouvelles orientations, priorités et programmes du Gouvernement en cours d’exécution. </a:t>
            </a:r>
            <a:endParaRPr lang="en-US" sz="1500" dirty="0"/>
          </a:p>
          <a:p>
            <a:pPr lvl="1"/>
            <a:r>
              <a:rPr lang="fr-FR" sz="1500" dirty="0"/>
              <a:t>Produit 1.2. Les Politiques et programmes de Protection Sociale sont institutionnalisées</a:t>
            </a:r>
            <a:endParaRPr lang="en-US" sz="1500" dirty="0"/>
          </a:p>
          <a:p>
            <a:pPr lvl="1"/>
            <a:r>
              <a:rPr lang="fr-FR" sz="1500" dirty="0"/>
              <a:t>Produit 1.3. Un système national participatif et harmonisé de coordination, de suivi- évaluation et d'information sur la Protection sociale est mis en place et rendu </a:t>
            </a:r>
            <a:r>
              <a:rPr lang="fr-FR" sz="1500" dirty="0" smtClean="0"/>
              <a:t>fonctionnel</a:t>
            </a:r>
            <a:endParaRPr lang="en-US" sz="1500" dirty="0"/>
          </a:p>
          <a:p>
            <a:r>
              <a:rPr lang="fr-FR" sz="1900" b="1" dirty="0" smtClean="0"/>
              <a:t>Effet </a:t>
            </a:r>
            <a:r>
              <a:rPr lang="fr-FR" sz="1900" b="1" dirty="0"/>
              <a:t>2 : Les mécanismes de financement durable de la protection sociale sont renforcés</a:t>
            </a:r>
            <a:endParaRPr lang="en-US" sz="1900" dirty="0"/>
          </a:p>
          <a:p>
            <a:pPr lvl="1"/>
            <a:r>
              <a:rPr lang="fr-FR" sz="1500" dirty="0"/>
              <a:t>Produit 2.1. Les capacités institutionnelles en matière de financement durable sont renforcées</a:t>
            </a:r>
            <a:endParaRPr lang="en-US" sz="1500" dirty="0"/>
          </a:p>
          <a:p>
            <a:r>
              <a:rPr lang="fr-FR" sz="1900" b="1" dirty="0"/>
              <a:t>Effet 3 : Un dispositif  clair décrivant les rôles et responsabilités pour le Système National de Protection Sociale existe du niveau national et au niveau </a:t>
            </a:r>
            <a:r>
              <a:rPr lang="fr-FR" sz="1900" b="1" dirty="0" smtClean="0"/>
              <a:t>local</a:t>
            </a:r>
            <a:endParaRPr lang="en-US" sz="1900" dirty="0"/>
          </a:p>
          <a:p>
            <a:pPr lvl="1"/>
            <a:r>
              <a:rPr lang="fr-FR" sz="1500" dirty="0"/>
              <a:t>Produit 3.1. Un cadre de pilotage et de gestion de la protection sociale est structuré avec des règles de fonctionnement basées sur les résultats attendus, et uniforme du niveau national au niveau local</a:t>
            </a:r>
            <a:endParaRPr lang="en-US" sz="1500" dirty="0"/>
          </a:p>
          <a:p>
            <a:pPr lvl="1"/>
            <a:r>
              <a:rPr lang="fr-FR" sz="1500" dirty="0"/>
              <a:t>Produit 3.2. L’articulation entre le sectoriel Protection Sociale et les Collectivités locales est établie entre autres par la mise en place de travailleurs sociaux au niveau communes</a:t>
            </a:r>
            <a:r>
              <a:rPr lang="fr-FR" sz="1500" dirty="0" smtClean="0"/>
              <a:t>.</a:t>
            </a:r>
          </a:p>
          <a:p>
            <a:r>
              <a:rPr lang="fr-FR" sz="1900" b="1" dirty="0"/>
              <a:t>Effet 4 : Un ciblage efficace des populations vulnérables est mis en place</a:t>
            </a:r>
            <a:endParaRPr lang="en-US" sz="1900" b="1" dirty="0"/>
          </a:p>
          <a:p>
            <a:pPr lvl="1"/>
            <a:r>
              <a:rPr lang="fr-FR" sz="1500" dirty="0"/>
              <a:t>Produit 4.1. Une contribution à l’élaboration et l’opérationnalisation du registre unifié est apportée </a:t>
            </a:r>
          </a:p>
          <a:p>
            <a:pPr lvl="1"/>
            <a:r>
              <a:rPr lang="fr-FR" sz="1500" dirty="0"/>
              <a:t>Produit 4.2. Les critères de vulnérabilité sont harmonisés</a:t>
            </a:r>
            <a:endParaRPr lang="en-US" sz="1500" dirty="0"/>
          </a:p>
          <a:p>
            <a:pPr lvl="1"/>
            <a:endParaRPr lang="fr-FR" sz="1500" b="1" dirty="0"/>
          </a:p>
          <a:p>
            <a:endParaRPr lang="en-US" sz="1900" dirty="0"/>
          </a:p>
        </p:txBody>
      </p:sp>
    </p:spTree>
    <p:extLst>
      <p:ext uri="{BB962C8B-B14F-4D97-AF65-F5344CB8AC3E}">
        <p14:creationId xmlns:p14="http://schemas.microsoft.com/office/powerpoint/2010/main" val="748288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304800"/>
            <a:ext cx="7290054" cy="1499616"/>
          </a:xfrm>
        </p:spPr>
        <p:txBody>
          <a:bodyPr/>
          <a:lstStyle/>
          <a:p>
            <a:r>
              <a:rPr lang="en-US" dirty="0" err="1"/>
              <a:t>Effets</a:t>
            </a:r>
            <a:r>
              <a:rPr lang="en-US" dirty="0"/>
              <a:t> et </a:t>
            </a:r>
            <a:r>
              <a:rPr lang="en-US" dirty="0" err="1"/>
              <a:t>produits</a:t>
            </a:r>
            <a:r>
              <a:rPr lang="en-US" dirty="0"/>
              <a:t> </a:t>
            </a:r>
            <a:r>
              <a:rPr lang="en-US" dirty="0" smtClean="0"/>
              <a:t>(2/2)</a:t>
            </a:r>
            <a:endParaRPr lang="en-US" dirty="0"/>
          </a:p>
        </p:txBody>
      </p:sp>
      <p:sp>
        <p:nvSpPr>
          <p:cNvPr id="3" name="Content Placeholder 2"/>
          <p:cNvSpPr>
            <a:spLocks noGrp="1"/>
          </p:cNvSpPr>
          <p:nvPr>
            <p:ph idx="1"/>
          </p:nvPr>
        </p:nvSpPr>
        <p:spPr>
          <a:xfrm>
            <a:off x="686540" y="1600200"/>
            <a:ext cx="8458200" cy="4404360"/>
          </a:xfrm>
        </p:spPr>
        <p:txBody>
          <a:bodyPr>
            <a:noAutofit/>
          </a:bodyPr>
          <a:lstStyle/>
          <a:p>
            <a:r>
              <a:rPr lang="fr-FR" sz="1800" b="1" dirty="0" smtClean="0"/>
              <a:t>Effet </a:t>
            </a:r>
            <a:r>
              <a:rPr lang="fr-FR" sz="1800" b="1" dirty="0"/>
              <a:t>5 : La Protection Sociale est étendue aux travailleurs de l’économie informelle et de l'économie rurale</a:t>
            </a:r>
            <a:endParaRPr lang="en-US" sz="1800" b="1" dirty="0"/>
          </a:p>
          <a:p>
            <a:pPr lvl="1"/>
            <a:r>
              <a:rPr lang="fr-FR" sz="1400" dirty="0"/>
              <a:t>Produit 5.1. Le dialogue social et les capacités des acteurs nationaux dans la construction des approches novatrices et intégrées pour l’extension de la protection sociale aux travailleurs de l’économie informelle et de l’économie rurale sont renforcées</a:t>
            </a:r>
            <a:endParaRPr lang="en-US" sz="1400" dirty="0"/>
          </a:p>
          <a:p>
            <a:pPr lvl="1"/>
            <a:r>
              <a:rPr lang="fr-FR" sz="1400" dirty="0"/>
              <a:t>Produit 5.2. Le cadre institutionnel et légal pour l’extension de la protection sociale aux travailleurs de l’économie informelle et de l’économie rurale est renforcé</a:t>
            </a:r>
            <a:endParaRPr lang="en-US" sz="1400" dirty="0"/>
          </a:p>
          <a:p>
            <a:pPr lvl="1"/>
            <a:r>
              <a:rPr lang="fr-FR" sz="1400" dirty="0"/>
              <a:t>Produit 5.3. Les mécanismes d’assurance de revenu des agriculteurs sont renforcés</a:t>
            </a:r>
            <a:endParaRPr lang="en-US" sz="1400" dirty="0"/>
          </a:p>
          <a:p>
            <a:pPr lvl="1"/>
            <a:r>
              <a:rPr lang="fr-FR" sz="1400" dirty="0"/>
              <a:t>Produit 5.4. La vulgarisation de la CMU est </a:t>
            </a:r>
            <a:r>
              <a:rPr lang="fr-FR" sz="1400" dirty="0" smtClean="0"/>
              <a:t>appuyée</a:t>
            </a:r>
          </a:p>
          <a:p>
            <a:r>
              <a:rPr lang="fr-FR" b="1" dirty="0"/>
              <a:t>Effet 6 : Les groupes vulnérables bénéficient d’un système de protection sociale adéquat et durable</a:t>
            </a:r>
            <a:endParaRPr lang="en-US" dirty="0"/>
          </a:p>
          <a:p>
            <a:pPr lvl="1"/>
            <a:r>
              <a:rPr lang="fr-FR" sz="1400" dirty="0" smtClean="0"/>
              <a:t>Produit </a:t>
            </a:r>
            <a:r>
              <a:rPr lang="fr-FR" sz="1400" dirty="0"/>
              <a:t>6.1. Les capacités des acteurs nationaux (de coordination, pilotage et exécution) des programmes de protection au profit des couches les plus vulnérables sont renforcées.</a:t>
            </a:r>
            <a:endParaRPr lang="en-US" sz="1400" dirty="0"/>
          </a:p>
          <a:p>
            <a:pPr lvl="1"/>
            <a:r>
              <a:rPr lang="fr-FR" sz="1400" dirty="0"/>
              <a:t>Produit 6.2. Des mesures sociales (filets sociaux et autres) de sécurité ciblant les couches les plus vulnérables pour améliorer leur accès aux services sociaux de base sont mises en place</a:t>
            </a:r>
            <a:endParaRPr lang="en-US" sz="1400" dirty="0"/>
          </a:p>
          <a:p>
            <a:pPr lvl="1"/>
            <a:r>
              <a:rPr lang="fr-FR" sz="1400" dirty="0"/>
              <a:t>Produit 6.3. Des dispositifs d’appui à l’accès des groupes les plus vulnérables aux actifs économiques sont mis en place pour accroitre leur résilience</a:t>
            </a:r>
            <a:endParaRPr lang="en-US" sz="1400" dirty="0"/>
          </a:p>
          <a:p>
            <a:pPr lvl="1"/>
            <a:endParaRPr lang="en-US" sz="1400" dirty="0"/>
          </a:p>
          <a:p>
            <a:endParaRPr lang="en-US" sz="1900" dirty="0"/>
          </a:p>
        </p:txBody>
      </p:sp>
    </p:spTree>
    <p:extLst>
      <p:ext uri="{BB962C8B-B14F-4D97-AF65-F5344CB8AC3E}">
        <p14:creationId xmlns:p14="http://schemas.microsoft.com/office/powerpoint/2010/main" val="14925186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Etapes IMPORTANTES qui </a:t>
            </a:r>
            <a:r>
              <a:rPr lang="fr-FR" dirty="0" err="1" smtClean="0"/>
              <a:t>resteNT</a:t>
            </a:r>
            <a:r>
              <a:rPr lang="fr-FR" dirty="0" smtClean="0"/>
              <a:t> d’ici jusqu’à la fin du mois de juin 2014</a:t>
            </a:r>
            <a:endParaRPr lang="fr-FR" dirty="0"/>
          </a:p>
        </p:txBody>
      </p:sp>
      <p:sp>
        <p:nvSpPr>
          <p:cNvPr id="3" name="Content Placeholder 2"/>
          <p:cNvSpPr>
            <a:spLocks noGrp="1"/>
          </p:cNvSpPr>
          <p:nvPr>
            <p:ph idx="1"/>
          </p:nvPr>
        </p:nvSpPr>
        <p:spPr>
          <a:xfrm>
            <a:off x="768096" y="2084832"/>
            <a:ext cx="7918704" cy="4224528"/>
          </a:xfrm>
        </p:spPr>
        <p:txBody>
          <a:bodyPr>
            <a:normAutofit fontScale="92500" lnSpcReduction="20000"/>
          </a:bodyPr>
          <a:lstStyle/>
          <a:p>
            <a:pPr marL="0" indent="0">
              <a:buNone/>
            </a:pPr>
            <a:r>
              <a:rPr lang="fr-FR" b="1" dirty="0" smtClean="0"/>
              <a:t>Etape en cours</a:t>
            </a:r>
          </a:p>
          <a:p>
            <a:r>
              <a:rPr lang="fr-FR" b="1" dirty="0" smtClean="0"/>
              <a:t>6 </a:t>
            </a:r>
            <a:r>
              <a:rPr lang="fr-FR" b="1" dirty="0"/>
              <a:t>juin 2014</a:t>
            </a:r>
            <a:r>
              <a:rPr lang="fr-FR" dirty="0"/>
              <a:t> – Les agences se positionnent par rapport à leurs contributions et aussi fond leurs commentaires sur l’ensemble du document </a:t>
            </a:r>
            <a:endParaRPr lang="fr-FR" dirty="0" smtClean="0"/>
          </a:p>
          <a:p>
            <a:pPr marL="0" indent="0">
              <a:buNone/>
            </a:pPr>
            <a:r>
              <a:rPr lang="fr-FR" b="1" dirty="0" smtClean="0"/>
              <a:t>Etapes suivantes</a:t>
            </a:r>
            <a:endParaRPr lang="fr-FR" b="1" dirty="0"/>
          </a:p>
          <a:p>
            <a:r>
              <a:rPr lang="fr-FR" b="1" dirty="0" smtClean="0"/>
              <a:t>11 </a:t>
            </a:r>
            <a:r>
              <a:rPr lang="fr-FR" b="1" dirty="0"/>
              <a:t>juin 2014</a:t>
            </a:r>
            <a:r>
              <a:rPr lang="fr-FR" dirty="0"/>
              <a:t> – Rencontre du comité </a:t>
            </a:r>
            <a:r>
              <a:rPr lang="fr-FR" dirty="0" err="1"/>
              <a:t>adhoc</a:t>
            </a:r>
            <a:r>
              <a:rPr lang="fr-FR" dirty="0"/>
              <a:t>, qui va suivre la réunion du Comité interministériel </a:t>
            </a:r>
            <a:r>
              <a:rPr lang="fr-FR" dirty="0" smtClean="0"/>
              <a:t>du10 </a:t>
            </a:r>
            <a:r>
              <a:rPr lang="fr-FR" dirty="0"/>
              <a:t>juin </a:t>
            </a:r>
            <a:endParaRPr lang="en-US" dirty="0"/>
          </a:p>
          <a:p>
            <a:r>
              <a:rPr lang="fr-FR" b="1" dirty="0"/>
              <a:t>18 juin 2014</a:t>
            </a:r>
            <a:r>
              <a:rPr lang="fr-FR" dirty="0"/>
              <a:t> – Envoi du document compilé rempli par le </a:t>
            </a:r>
            <a:r>
              <a:rPr lang="fr-FR" dirty="0" smtClean="0"/>
              <a:t>SNU au Co-lead DGPSSN</a:t>
            </a:r>
            <a:endParaRPr lang="en-US" dirty="0"/>
          </a:p>
          <a:p>
            <a:r>
              <a:rPr lang="fr-FR" b="1" dirty="0"/>
              <a:t>19 juin 2014</a:t>
            </a:r>
            <a:r>
              <a:rPr lang="fr-FR" dirty="0"/>
              <a:t> - Envoi par mail et par voie officielle aux participants de l'atelier </a:t>
            </a:r>
            <a:r>
              <a:rPr lang="fr-FR" dirty="0" smtClean="0"/>
              <a:t>de programmation pour </a:t>
            </a:r>
            <a:r>
              <a:rPr lang="fr-FR" dirty="0"/>
              <a:t>commentaires et préparation de la validation</a:t>
            </a:r>
            <a:endParaRPr lang="en-US" dirty="0"/>
          </a:p>
          <a:p>
            <a:r>
              <a:rPr lang="fr-FR" b="1" dirty="0"/>
              <a:t>24 juin 2014</a:t>
            </a:r>
            <a:r>
              <a:rPr lang="fr-FR" dirty="0"/>
              <a:t> - Réunion de validation du document </a:t>
            </a:r>
            <a:r>
              <a:rPr lang="fr-FR" dirty="0" smtClean="0"/>
              <a:t>PC-PS </a:t>
            </a:r>
            <a:r>
              <a:rPr lang="fr-FR" dirty="0"/>
              <a:t>pour présentation à la signature</a:t>
            </a:r>
            <a:endParaRPr lang="en-US" dirty="0"/>
          </a:p>
          <a:p>
            <a:pPr marL="0" indent="0">
              <a:buNone/>
            </a:pPr>
            <a:r>
              <a:rPr lang="fr-FR" b="1" dirty="0" smtClean="0"/>
              <a:t>… vers soumission pour signature a la fin du mois de juin 2014</a:t>
            </a:r>
          </a:p>
          <a:p>
            <a:pPr marL="0" indent="0">
              <a:buNone/>
            </a:pPr>
            <a:endParaRPr lang="fr-FR" dirty="0" smtClean="0"/>
          </a:p>
          <a:p>
            <a:pPr marL="0" indent="0">
              <a:buNone/>
            </a:pPr>
            <a:endParaRPr lang="fr-FR" dirty="0" smtClean="0"/>
          </a:p>
          <a:p>
            <a:endParaRPr lang="fr-FR" dirty="0"/>
          </a:p>
        </p:txBody>
      </p:sp>
    </p:spTree>
    <p:extLst>
      <p:ext uri="{BB962C8B-B14F-4D97-AF65-F5344CB8AC3E}">
        <p14:creationId xmlns:p14="http://schemas.microsoft.com/office/powerpoint/2010/main" val="2688506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QUELQUES REFLEXIONS…</a:t>
            </a:r>
            <a:endParaRPr lang="en-US" dirty="0"/>
          </a:p>
        </p:txBody>
      </p:sp>
      <p:sp>
        <p:nvSpPr>
          <p:cNvPr id="5" name="Content Placeholder 4"/>
          <p:cNvSpPr>
            <a:spLocks noGrp="1"/>
          </p:cNvSpPr>
          <p:nvPr>
            <p:ph idx="1"/>
          </p:nvPr>
        </p:nvSpPr>
        <p:spPr>
          <a:xfrm>
            <a:off x="768096" y="1905000"/>
            <a:ext cx="7766304" cy="4404360"/>
          </a:xfrm>
        </p:spPr>
        <p:txBody>
          <a:bodyPr>
            <a:noAutofit/>
          </a:bodyPr>
          <a:lstStyle/>
          <a:p>
            <a:pPr lvl="1"/>
            <a:r>
              <a:rPr lang="fr-FR" sz="1800" dirty="0" smtClean="0"/>
              <a:t>Les </a:t>
            </a:r>
            <a:r>
              <a:rPr lang="fr-FR" sz="1800" b="1" dirty="0"/>
              <a:t>effets bénéfiques d’un processus participatif</a:t>
            </a:r>
            <a:r>
              <a:rPr lang="fr-FR" sz="1800" dirty="0"/>
              <a:t> de programmation – la formulation conjointe est implicite dans le mot ‘conjoint’, mais a vraiment pris forme et sa forte expression </a:t>
            </a:r>
            <a:r>
              <a:rPr lang="fr-FR" sz="1800" dirty="0" smtClean="0"/>
              <a:t>pendant le processus fructueux de formulation depuis 2011 et surtout depuis septembre 2013 </a:t>
            </a:r>
            <a:endParaRPr lang="en-US" sz="1800" dirty="0"/>
          </a:p>
          <a:p>
            <a:r>
              <a:rPr lang="fr-FR" sz="1800" dirty="0"/>
              <a:t> </a:t>
            </a:r>
            <a:endParaRPr lang="en-US" sz="1800" dirty="0"/>
          </a:p>
          <a:p>
            <a:pPr lvl="1"/>
            <a:r>
              <a:rPr lang="fr-FR" sz="1800" dirty="0"/>
              <a:t>La </a:t>
            </a:r>
            <a:r>
              <a:rPr lang="fr-FR" sz="1800" b="1" dirty="0"/>
              <a:t>valeur ajoutée de l’appropriation par la partie nationale</a:t>
            </a:r>
            <a:r>
              <a:rPr lang="fr-FR" sz="1800" dirty="0"/>
              <a:t>. Le programme conjoint sur la protection sociale était en gestion depuis 2011, et c’est seulement quand le </a:t>
            </a:r>
            <a:r>
              <a:rPr lang="fr-FR" sz="1800" dirty="0" smtClean="0"/>
              <a:t>Gouvernement </a:t>
            </a:r>
            <a:r>
              <a:rPr lang="fr-FR" sz="1800" dirty="0"/>
              <a:t>a assumé la responsabilité pour le processus que les choses ont commencé à avancer au rythme qui est en harmonie avec le rythme des reformes et des processus politiques au Senegal </a:t>
            </a:r>
            <a:endParaRPr lang="en-US" sz="1800" dirty="0"/>
          </a:p>
          <a:p>
            <a:r>
              <a:rPr lang="fr-FR" sz="1800" dirty="0"/>
              <a:t> </a:t>
            </a:r>
            <a:endParaRPr lang="en-US" sz="1800" dirty="0"/>
          </a:p>
          <a:p>
            <a:pPr lvl="1"/>
            <a:r>
              <a:rPr lang="fr-FR" sz="1800" dirty="0"/>
              <a:t>L’importance de la </a:t>
            </a:r>
            <a:r>
              <a:rPr lang="fr-FR" sz="1800" b="1" dirty="0"/>
              <a:t>bonne volonté et la bonne collaboration entre les agences</a:t>
            </a:r>
            <a:r>
              <a:rPr lang="fr-FR" sz="1800" dirty="0"/>
              <a:t> </a:t>
            </a:r>
            <a:r>
              <a:rPr lang="fr-FR" sz="1800" b="1" dirty="0"/>
              <a:t>des </a:t>
            </a:r>
            <a:r>
              <a:rPr lang="fr-FR" sz="1800" b="1" dirty="0" smtClean="0"/>
              <a:t>Nations </a:t>
            </a:r>
            <a:r>
              <a:rPr lang="fr-FR" sz="1800" b="1" dirty="0"/>
              <a:t>U</a:t>
            </a:r>
            <a:r>
              <a:rPr lang="fr-FR" sz="1800" b="1" dirty="0" smtClean="0"/>
              <a:t>nis </a:t>
            </a:r>
            <a:r>
              <a:rPr lang="fr-FR" sz="1800" dirty="0"/>
              <a:t>pour arriver à travailler conjointement sur un dossier assez complexe dans le contexte actuel au Senegal, qui traverse des reformes d’envergure visant à transformer l’économie et la société du Senegal </a:t>
            </a:r>
            <a:endParaRPr lang="en-US" sz="1800" dirty="0"/>
          </a:p>
        </p:txBody>
      </p:sp>
    </p:spTree>
    <p:extLst>
      <p:ext uri="{BB962C8B-B14F-4D97-AF65-F5344CB8AC3E}">
        <p14:creationId xmlns:p14="http://schemas.microsoft.com/office/powerpoint/2010/main" val="1070964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Un Grand merci a </a:t>
            </a:r>
            <a:r>
              <a:rPr lang="en-US" dirty="0" err="1" smtClean="0"/>
              <a:t>tous</a:t>
            </a:r>
            <a:r>
              <a:rPr lang="en-US" dirty="0" smtClean="0"/>
              <a:t> pour </a:t>
            </a:r>
            <a:r>
              <a:rPr lang="en-US" dirty="0" err="1" smtClean="0"/>
              <a:t>l’engagement</a:t>
            </a:r>
            <a:r>
              <a:rPr lang="en-US" dirty="0" smtClean="0"/>
              <a:t> fort!</a:t>
            </a:r>
            <a:endParaRPr lang="en-US" dirty="0"/>
          </a:p>
        </p:txBody>
      </p:sp>
      <p:sp>
        <p:nvSpPr>
          <p:cNvPr id="8" name="Subtitle 7"/>
          <p:cNvSpPr>
            <a:spLocks noGrp="1"/>
          </p:cNvSpPr>
          <p:nvPr>
            <p:ph type="subTitle" idx="1"/>
          </p:nvPr>
        </p:nvSpPr>
        <p:spPr/>
        <p:txBody>
          <a:bodyPr/>
          <a:lstStyle/>
          <a:p>
            <a:r>
              <a:rPr lang="en-US" dirty="0" smtClean="0"/>
              <a:t>PC-PS</a:t>
            </a:r>
            <a:endParaRPr lang="en-US" dirty="0"/>
          </a:p>
        </p:txBody>
      </p:sp>
    </p:spTree>
    <p:extLst>
      <p:ext uri="{BB962C8B-B14F-4D97-AF65-F5344CB8AC3E}">
        <p14:creationId xmlns:p14="http://schemas.microsoft.com/office/powerpoint/2010/main" val="33135957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465</TotalTime>
  <Words>688</Words>
  <Application>Microsoft Office PowerPoint</Application>
  <PresentationFormat>On-screen Show (4:3)</PresentationFormat>
  <Paragraphs>83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Integral</vt:lpstr>
      <vt:lpstr>Programme Conjoint Protection Sociale (PC-PS) -  niveau d’élaboration </vt:lpstr>
      <vt:lpstr>Cadrage pour le PC-PS</vt:lpstr>
      <vt:lpstr>Historique Du PC-PS</vt:lpstr>
      <vt:lpstr>Etat d’avancement – étapes IMPORTANTES</vt:lpstr>
      <vt:lpstr>LES AXES D’INTERVENTION DU PC-PS </vt:lpstr>
      <vt:lpstr>Effets et produits (1/2)</vt:lpstr>
      <vt:lpstr>Effets et produits (2/2)</vt:lpstr>
      <vt:lpstr>Etapes IMPORTANTES qui resteNT d’ici jusqu’à la fin du mois de juin 2014</vt:lpstr>
      <vt:lpstr>QUELQUES REFLEXIONS…</vt:lpstr>
      <vt:lpstr>Un Grand merci a tous pour l’engagement fort!</vt:lpstr>
    </vt:vector>
  </TitlesOfParts>
  <Company>UNICEF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Mariana Stirbu</dc:creator>
  <cp:lastModifiedBy>MEYER, Claude</cp:lastModifiedBy>
  <cp:revision>63</cp:revision>
  <cp:lastPrinted>2014-06-05T18:18:24Z</cp:lastPrinted>
  <dcterms:created xsi:type="dcterms:W3CDTF">2014-03-27T22:48:26Z</dcterms:created>
  <dcterms:modified xsi:type="dcterms:W3CDTF">2014-06-11T15:34:41Z</dcterms:modified>
</cp:coreProperties>
</file>