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6" r:id="rId3"/>
    <p:sldId id="257" r:id="rId4"/>
    <p:sldId id="273" r:id="rId5"/>
    <p:sldId id="258" r:id="rId6"/>
    <p:sldId id="274" r:id="rId7"/>
    <p:sldId id="259" r:id="rId8"/>
    <p:sldId id="275" r:id="rId9"/>
    <p:sldId id="279" r:id="rId10"/>
    <p:sldId id="281" r:id="rId11"/>
    <p:sldId id="282" r:id="rId12"/>
    <p:sldId id="278" r:id="rId13"/>
    <p:sldId id="284" r:id="rId14"/>
    <p:sldId id="261" r:id="rId15"/>
    <p:sldId id="271" r:id="rId16"/>
    <p:sldId id="262" r:id="rId17"/>
    <p:sldId id="263" r:id="rId18"/>
    <p:sldId id="269" r:id="rId19"/>
    <p:sldId id="285" r:id="rId20"/>
    <p:sldId id="264" r:id="rId21"/>
    <p:sldId id="286" r:id="rId22"/>
    <p:sldId id="287" r:id="rId23"/>
    <p:sldId id="283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EBIE" initials="N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EBIE\Desktop\EP%2013\PA%202013\suivi%20f%20budgetaire%20exemption%20echo6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NEBIE\Desktop\BD\BD%20suivi%20analys%20%20clinique%202011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632349502838818E-2"/>
          <c:y val="0.10368765651292239"/>
          <c:w val="0.81859529677217868"/>
          <c:h val="0.82188061623626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Feuil1!$B$13</c:f>
              <c:strCache>
                <c:ptCount val="1"/>
                <c:pt idx="0">
                  <c:v>Tdh</c:v>
                </c:pt>
              </c:strCache>
            </c:strRef>
          </c:tx>
          <c:invertIfNegative val="0"/>
          <c:cat>
            <c:strRef>
              <c:f>Feuil1!$C$12:$E$12</c:f>
              <c:strCache>
                <c:ptCount val="3"/>
                <c:pt idx="0">
                  <c:v>CSPS</c:v>
                </c:pt>
                <c:pt idx="1">
                  <c:v>CMA</c:v>
                </c:pt>
                <c:pt idx="2">
                  <c:v>CHR</c:v>
                </c:pt>
              </c:strCache>
            </c:strRef>
          </c:cat>
          <c:val>
            <c:numRef>
              <c:f>Feuil1!$C$13:$E$13</c:f>
              <c:numCache>
                <c:formatCode>_-* #,##0\ _€_-;\-* #,##0\ _€_-;_-* "-"??\ _€_-;_-@_-</c:formatCode>
                <c:ptCount val="3"/>
                <c:pt idx="0">
                  <c:v>754.90389895661906</c:v>
                </c:pt>
                <c:pt idx="1">
                  <c:v>12591.260884588803</c:v>
                </c:pt>
              </c:numCache>
            </c:numRef>
          </c:val>
        </c:ser>
        <c:ser>
          <c:idx val="1"/>
          <c:order val="1"/>
          <c:tx>
            <c:strRef>
              <c:f>Feuil1!$B$14</c:f>
              <c:strCache>
                <c:ptCount val="1"/>
                <c:pt idx="0">
                  <c:v>Help</c:v>
                </c:pt>
              </c:strCache>
            </c:strRef>
          </c:tx>
          <c:invertIfNegative val="0"/>
          <c:cat>
            <c:strRef>
              <c:f>Feuil1!$C$12:$E$12</c:f>
              <c:strCache>
                <c:ptCount val="3"/>
                <c:pt idx="0">
                  <c:v>CSPS</c:v>
                </c:pt>
                <c:pt idx="1">
                  <c:v>CMA</c:v>
                </c:pt>
                <c:pt idx="2">
                  <c:v>CHR</c:v>
                </c:pt>
              </c:strCache>
            </c:strRef>
          </c:cat>
          <c:val>
            <c:numRef>
              <c:f>Feuil1!$C$14:$E$14</c:f>
              <c:numCache>
                <c:formatCode>_-* #,##0\ _€_-;\-* #,##0\ _€_-;_-* "-"??\ _€_-;_-@_-</c:formatCode>
                <c:ptCount val="3"/>
                <c:pt idx="0">
                  <c:v>1181.0152266136329</c:v>
                </c:pt>
                <c:pt idx="1">
                  <c:v>19596.809798270893</c:v>
                </c:pt>
                <c:pt idx="2">
                  <c:v>21531.388400703043</c:v>
                </c:pt>
              </c:numCache>
            </c:numRef>
          </c:val>
        </c:ser>
        <c:ser>
          <c:idx val="2"/>
          <c:order val="2"/>
          <c:tx>
            <c:strRef>
              <c:f>Feuil1!$B$15</c:f>
              <c:strCache>
                <c:ptCount val="1"/>
                <c:pt idx="0">
                  <c:v>SCI</c:v>
                </c:pt>
              </c:strCache>
            </c:strRef>
          </c:tx>
          <c:invertIfNegative val="0"/>
          <c:cat>
            <c:strRef>
              <c:f>Feuil1!$C$12:$E$12</c:f>
              <c:strCache>
                <c:ptCount val="3"/>
                <c:pt idx="0">
                  <c:v>CSPS</c:v>
                </c:pt>
                <c:pt idx="1">
                  <c:v>CMA</c:v>
                </c:pt>
                <c:pt idx="2">
                  <c:v>CHR</c:v>
                </c:pt>
              </c:strCache>
            </c:strRef>
          </c:cat>
          <c:val>
            <c:numRef>
              <c:f>Feuil1!$C$15:$E$15</c:f>
              <c:numCache>
                <c:formatCode>_-* #,##0\ _€_-;\-* #,##0\ _€_-;_-* "-"??\ _€_-;_-@_-</c:formatCode>
                <c:ptCount val="3"/>
                <c:pt idx="0">
                  <c:v>1261.8375286194828</c:v>
                </c:pt>
                <c:pt idx="1">
                  <c:v>9185.7272727272721</c:v>
                </c:pt>
                <c:pt idx="2">
                  <c:v>20731.957104557681</c:v>
                </c:pt>
              </c:numCache>
            </c:numRef>
          </c:val>
        </c:ser>
        <c:ser>
          <c:idx val="3"/>
          <c:order val="3"/>
          <c:tx>
            <c:strRef>
              <c:f>Feuil1!$B$16</c:f>
              <c:strCache>
                <c:ptCount val="1"/>
                <c:pt idx="0">
                  <c:v>ACF</c:v>
                </c:pt>
              </c:strCache>
            </c:strRef>
          </c:tx>
          <c:invertIfNegative val="0"/>
          <c:cat>
            <c:strRef>
              <c:f>Feuil1!$C$12:$E$12</c:f>
              <c:strCache>
                <c:ptCount val="3"/>
                <c:pt idx="0">
                  <c:v>CSPS</c:v>
                </c:pt>
                <c:pt idx="1">
                  <c:v>CMA</c:v>
                </c:pt>
                <c:pt idx="2">
                  <c:v>CHR</c:v>
                </c:pt>
              </c:strCache>
            </c:strRef>
          </c:cat>
          <c:val>
            <c:numRef>
              <c:f>Feuil1!$C$16:$E$16</c:f>
              <c:numCache>
                <c:formatCode>_-* #,##0\ _€_-;\-* #,##0\ _€_-;_-* "-"??\ _€_-;_-@_-</c:formatCode>
                <c:ptCount val="3"/>
                <c:pt idx="0">
                  <c:v>1214.1862240247904</c:v>
                </c:pt>
                <c:pt idx="1">
                  <c:v>8511.6073788546328</c:v>
                </c:pt>
              </c:numCache>
            </c:numRef>
          </c:val>
        </c:ser>
        <c:ser>
          <c:idx val="4"/>
          <c:order val="4"/>
          <c:tx>
            <c:strRef>
              <c:f>Feuil1!$B$17</c:f>
              <c:strCache>
                <c:ptCount val="1"/>
                <c:pt idx="0">
                  <c:v>TTAL</c:v>
                </c:pt>
              </c:strCache>
            </c:strRef>
          </c:tx>
          <c:invertIfNegative val="0"/>
          <c:cat>
            <c:strRef>
              <c:f>Feuil1!$C$12:$E$12</c:f>
              <c:strCache>
                <c:ptCount val="3"/>
                <c:pt idx="0">
                  <c:v>CSPS</c:v>
                </c:pt>
                <c:pt idx="1">
                  <c:v>CMA</c:v>
                </c:pt>
                <c:pt idx="2">
                  <c:v>CHR</c:v>
                </c:pt>
              </c:strCache>
            </c:strRef>
          </c:cat>
          <c:val>
            <c:numRef>
              <c:f>Feuil1!$C$17:$E$17</c:f>
              <c:numCache>
                <c:formatCode>_-* #,##0\ _€_-;\-* #,##0\ _€_-;_-* "-"??\ _€_-;_-@_-</c:formatCode>
                <c:ptCount val="3"/>
                <c:pt idx="0">
                  <c:v>1065.580687439171</c:v>
                </c:pt>
                <c:pt idx="1">
                  <c:v>11435.646085997791</c:v>
                </c:pt>
                <c:pt idx="2">
                  <c:v>21077.870722433458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751104"/>
        <c:axId val="104752640"/>
      </c:barChart>
      <c:catAx>
        <c:axId val="1047511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4752640"/>
        <c:crosses val="autoZero"/>
        <c:auto val="1"/>
        <c:lblAlgn val="ctr"/>
        <c:lblOffset val="100"/>
        <c:noMultiLvlLbl val="0"/>
      </c:catAx>
      <c:valAx>
        <c:axId val="104752640"/>
        <c:scaling>
          <c:orientation val="minMax"/>
        </c:scaling>
        <c:delete val="0"/>
        <c:axPos val="l"/>
        <c:majorGridlines/>
        <c:numFmt formatCode="_-* #,##0\ _€_-;\-* #,##0\ _€_-;_-* &quot;-&quot;??\ _€_-;_-@_-" sourceLinked="1"/>
        <c:majorTickMark val="none"/>
        <c:minorTickMark val="none"/>
        <c:tickLblPos val="nextTo"/>
        <c:crossAx val="104751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919068764528366"/>
          <c:y val="0.38004774414553399"/>
          <c:w val="8.2099211930231411E-2"/>
          <c:h val="0.2399043027812870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6"/>
    </mc:Choice>
    <mc:Fallback>
      <c:style val="4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évolution comparés des résultats du contrôle à posteriori</a:t>
            </a:r>
          </a:p>
        </c:rich>
      </c:tx>
      <c:layout>
        <c:manualLayout>
          <c:xMode val="edge"/>
          <c:yMode val="edge"/>
          <c:x val="0.12675148430873623"/>
          <c:y val="5.555555555555545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8221181763080852E-2"/>
          <c:y val="0.12740599093339719"/>
          <c:w val="0.92907838975277657"/>
          <c:h val="0.80460087629296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'courbes contrôle'!$I$12</c:f>
              <c:strCache>
                <c:ptCount val="1"/>
                <c:pt idx="0">
                  <c:v>Taux d’ord. régulières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'courbes contrôle'!$H$13:$H$17</c:f>
              <c:strCache>
                <c:ptCount val="5"/>
                <c:pt idx="0">
                  <c:v>An 2009</c:v>
                </c:pt>
                <c:pt idx="1">
                  <c:v>An 2010</c:v>
                </c:pt>
                <c:pt idx="2">
                  <c:v>An 2011</c:v>
                </c:pt>
                <c:pt idx="3">
                  <c:v>An 2012</c:v>
                </c:pt>
                <c:pt idx="4">
                  <c:v>An 2013</c:v>
                </c:pt>
              </c:strCache>
            </c:strRef>
          </c:cat>
          <c:val>
            <c:numRef>
              <c:f>'courbes contrôle'!$I$13:$I$17</c:f>
              <c:numCache>
                <c:formatCode>0.00%</c:formatCode>
                <c:ptCount val="5"/>
                <c:pt idx="0">
                  <c:v>0.53480000000000005</c:v>
                </c:pt>
                <c:pt idx="1">
                  <c:v>0.68140000000000001</c:v>
                </c:pt>
                <c:pt idx="2">
                  <c:v>0.96340000000000003</c:v>
                </c:pt>
                <c:pt idx="3">
                  <c:v>0.87290000000000045</c:v>
                </c:pt>
                <c:pt idx="4">
                  <c:v>0.93559999999999999</c:v>
                </c:pt>
              </c:numCache>
            </c:numRef>
          </c:val>
        </c:ser>
        <c:ser>
          <c:idx val="1"/>
          <c:order val="1"/>
          <c:tx>
            <c:strRef>
              <c:f>'courbes contrôle'!$J$12</c:f>
              <c:strCache>
                <c:ptCount val="1"/>
                <c:pt idx="0">
                  <c:v>Taux d’ord. irrégulières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553187752759904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'courbes contrôle'!$H$13:$H$17</c:f>
              <c:strCache>
                <c:ptCount val="5"/>
                <c:pt idx="0">
                  <c:v>An 2009</c:v>
                </c:pt>
                <c:pt idx="1">
                  <c:v>An 2010</c:v>
                </c:pt>
                <c:pt idx="2">
                  <c:v>An 2011</c:v>
                </c:pt>
                <c:pt idx="3">
                  <c:v>An 2012</c:v>
                </c:pt>
                <c:pt idx="4">
                  <c:v>An 2013</c:v>
                </c:pt>
              </c:strCache>
            </c:strRef>
          </c:cat>
          <c:val>
            <c:numRef>
              <c:f>'courbes contrôle'!$J$13:$J$17</c:f>
              <c:numCache>
                <c:formatCode>0.00%</c:formatCode>
                <c:ptCount val="5"/>
                <c:pt idx="0">
                  <c:v>0.17290000000000011</c:v>
                </c:pt>
                <c:pt idx="1">
                  <c:v>0.22570000000000001</c:v>
                </c:pt>
                <c:pt idx="2">
                  <c:v>3.2860000000000014E-2</c:v>
                </c:pt>
                <c:pt idx="3">
                  <c:v>0.12720000000000001</c:v>
                </c:pt>
                <c:pt idx="4">
                  <c:v>6.4439140811455853E-2</c:v>
                </c:pt>
              </c:numCache>
            </c:numRef>
          </c:val>
        </c:ser>
        <c:ser>
          <c:idx val="2"/>
          <c:order val="2"/>
          <c:tx>
            <c:strRef>
              <c:f>'courbes contrôle'!$K$12</c:f>
              <c:strCache>
                <c:ptCount val="1"/>
                <c:pt idx="0">
                  <c:v>Taux de Malversation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>
                <c:manualLayout>
                  <c:x val="1.8638253033118855E-2"/>
                  <c:y val="1.1932707796361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'courbes contrôle'!$H$13:$H$17</c:f>
              <c:strCache>
                <c:ptCount val="5"/>
                <c:pt idx="0">
                  <c:v>An 2009</c:v>
                </c:pt>
                <c:pt idx="1">
                  <c:v>An 2010</c:v>
                </c:pt>
                <c:pt idx="2">
                  <c:v>An 2011</c:v>
                </c:pt>
                <c:pt idx="3">
                  <c:v>An 2012</c:v>
                </c:pt>
                <c:pt idx="4">
                  <c:v>An 2013</c:v>
                </c:pt>
              </c:strCache>
            </c:strRef>
          </c:cat>
          <c:val>
            <c:numRef>
              <c:f>'courbes contrôle'!$K$13:$K$17</c:f>
              <c:numCache>
                <c:formatCode>0.00%</c:formatCode>
                <c:ptCount val="5"/>
                <c:pt idx="0">
                  <c:v>0.29230000000000023</c:v>
                </c:pt>
                <c:pt idx="1">
                  <c:v>9.3000000000000083E-2</c:v>
                </c:pt>
                <c:pt idx="2">
                  <c:v>3.8000000000000017E-3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183616"/>
        <c:axId val="121189504"/>
      </c:barChart>
      <c:catAx>
        <c:axId val="12118361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1189504"/>
        <c:crosses val="autoZero"/>
        <c:auto val="1"/>
        <c:lblAlgn val="ctr"/>
        <c:lblOffset val="100"/>
        <c:noMultiLvlLbl val="0"/>
      </c:catAx>
      <c:valAx>
        <c:axId val="121189504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21183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117010300458162"/>
          <c:y val="0.13462334087383224"/>
          <c:w val="0.31531411326676773"/>
          <c:h val="0.2164592446777499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6-06T06:02:19.963" idx="2">
    <p:pos x="2276" y="227"/>
    <p:text>coûts 2013 par prestation et par ONG 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6-06T06:02:19.963" idx="3">
    <p:pos x="2276" y="214"/>
    <p:text>coûts 2013 par prestation et par ONG 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6-06T06:02:19.963" idx="4">
    <p:pos x="2276" y="214"/>
    <p:text>coûts 2013 par prestation et par ONG 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4E4104-6A46-4216-9D75-290EC83718B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D201CAA-AFF8-48A9-AD61-0DBAB27389CA}">
      <dgm:prSet phldrT="[Texte]"/>
      <dgm:spPr/>
      <dgm:t>
        <a:bodyPr/>
        <a:lstStyle/>
        <a:p>
          <a:r>
            <a:rPr lang="fr-FR" dirty="0" smtClean="0"/>
            <a:t>1.</a:t>
          </a:r>
          <a:endParaRPr lang="fr-FR" dirty="0"/>
        </a:p>
      </dgm:t>
    </dgm:pt>
    <dgm:pt modelId="{2E32FB04-A0D9-4460-B761-177616B482FA}" type="parTrans" cxnId="{5FB985C0-1B56-4564-804C-22B9643B4A48}">
      <dgm:prSet/>
      <dgm:spPr/>
      <dgm:t>
        <a:bodyPr/>
        <a:lstStyle/>
        <a:p>
          <a:endParaRPr lang="fr-FR"/>
        </a:p>
      </dgm:t>
    </dgm:pt>
    <dgm:pt modelId="{2D118B02-9A16-4795-8D7E-394AE4C40D76}" type="sibTrans" cxnId="{5FB985C0-1B56-4564-804C-22B9643B4A48}">
      <dgm:prSet/>
      <dgm:spPr/>
      <dgm:t>
        <a:bodyPr/>
        <a:lstStyle/>
        <a:p>
          <a:endParaRPr lang="fr-FR"/>
        </a:p>
      </dgm:t>
    </dgm:pt>
    <dgm:pt modelId="{1C70DCC4-A128-4465-8AF0-B9EC35E81219}">
      <dgm:prSet phldrT="[Texte]"/>
      <dgm:spPr/>
      <dgm:t>
        <a:bodyPr/>
        <a:lstStyle/>
        <a:p>
          <a:r>
            <a:rPr lang="fr-FR" dirty="0" smtClean="0"/>
            <a:t>Analyse statistique</a:t>
          </a:r>
          <a:endParaRPr lang="fr-FR" dirty="0"/>
        </a:p>
      </dgm:t>
    </dgm:pt>
    <dgm:pt modelId="{B8608320-7584-4539-BF67-DEB589E97CAA}" type="parTrans" cxnId="{57064339-C982-4D1F-8774-EF9D1651C560}">
      <dgm:prSet/>
      <dgm:spPr/>
      <dgm:t>
        <a:bodyPr/>
        <a:lstStyle/>
        <a:p>
          <a:endParaRPr lang="fr-FR"/>
        </a:p>
      </dgm:t>
    </dgm:pt>
    <dgm:pt modelId="{EBF5D174-9637-4CFA-B83A-FA43720BB84D}" type="sibTrans" cxnId="{57064339-C982-4D1F-8774-EF9D1651C560}">
      <dgm:prSet/>
      <dgm:spPr/>
      <dgm:t>
        <a:bodyPr/>
        <a:lstStyle/>
        <a:p>
          <a:endParaRPr lang="fr-FR"/>
        </a:p>
      </dgm:t>
    </dgm:pt>
    <dgm:pt modelId="{CA6E31AB-130D-4341-9850-D983109A569F}">
      <dgm:prSet phldrT="[Texte]"/>
      <dgm:spPr/>
      <dgm:t>
        <a:bodyPr/>
        <a:lstStyle/>
        <a:p>
          <a:r>
            <a:rPr lang="fr-FR" dirty="0" smtClean="0"/>
            <a:t>2. </a:t>
          </a:r>
          <a:endParaRPr lang="fr-FR" dirty="0"/>
        </a:p>
      </dgm:t>
    </dgm:pt>
    <dgm:pt modelId="{E2BA2A3A-31E4-4F86-8CB4-5F66731DEF8A}" type="parTrans" cxnId="{C39857FC-7A2C-4926-8262-601CAB6A159C}">
      <dgm:prSet/>
      <dgm:spPr/>
      <dgm:t>
        <a:bodyPr/>
        <a:lstStyle/>
        <a:p>
          <a:endParaRPr lang="fr-FR"/>
        </a:p>
      </dgm:t>
    </dgm:pt>
    <dgm:pt modelId="{88E72FB9-B72F-4D22-80D9-6CE2E1F657D1}" type="sibTrans" cxnId="{C39857FC-7A2C-4926-8262-601CAB6A159C}">
      <dgm:prSet/>
      <dgm:spPr/>
      <dgm:t>
        <a:bodyPr/>
        <a:lstStyle/>
        <a:p>
          <a:endParaRPr lang="fr-FR"/>
        </a:p>
      </dgm:t>
    </dgm:pt>
    <dgm:pt modelId="{55660FBD-EB0A-4A37-BFB9-5248EF6656DE}">
      <dgm:prSet phldrT="[Texte]"/>
      <dgm:spPr/>
      <dgm:t>
        <a:bodyPr/>
        <a:lstStyle/>
        <a:p>
          <a:r>
            <a:rPr lang="fr-FR" dirty="0" smtClean="0"/>
            <a:t>Détermination des périodes suspectées</a:t>
          </a:r>
          <a:endParaRPr lang="fr-FR" dirty="0"/>
        </a:p>
      </dgm:t>
    </dgm:pt>
    <dgm:pt modelId="{DBD87E99-215A-4162-A92D-77A438579C37}" type="parTrans" cxnId="{27CE423A-95D0-4DED-898F-DE4BD8F22185}">
      <dgm:prSet/>
      <dgm:spPr/>
      <dgm:t>
        <a:bodyPr/>
        <a:lstStyle/>
        <a:p>
          <a:endParaRPr lang="fr-FR"/>
        </a:p>
      </dgm:t>
    </dgm:pt>
    <dgm:pt modelId="{D73785A4-6DED-4CBF-8BE1-C73B133F7DA3}" type="sibTrans" cxnId="{27CE423A-95D0-4DED-898F-DE4BD8F22185}">
      <dgm:prSet/>
      <dgm:spPr/>
      <dgm:t>
        <a:bodyPr/>
        <a:lstStyle/>
        <a:p>
          <a:endParaRPr lang="fr-FR"/>
        </a:p>
      </dgm:t>
    </dgm:pt>
    <dgm:pt modelId="{D322988D-3EA5-466E-8F9E-E9518C8300E3}">
      <dgm:prSet phldrT="[Texte]"/>
      <dgm:spPr/>
      <dgm:t>
        <a:bodyPr/>
        <a:lstStyle/>
        <a:p>
          <a:r>
            <a:rPr lang="fr-FR" dirty="0" smtClean="0"/>
            <a:t>4.</a:t>
          </a:r>
          <a:endParaRPr lang="fr-FR" dirty="0"/>
        </a:p>
      </dgm:t>
    </dgm:pt>
    <dgm:pt modelId="{4F1E9643-77F6-434B-9628-2E8E45866F8D}" type="parTrans" cxnId="{0A8D0E2F-8CA8-431B-9A9D-D9EC02FB5192}">
      <dgm:prSet/>
      <dgm:spPr/>
      <dgm:t>
        <a:bodyPr/>
        <a:lstStyle/>
        <a:p>
          <a:endParaRPr lang="fr-FR"/>
        </a:p>
      </dgm:t>
    </dgm:pt>
    <dgm:pt modelId="{4B7117BA-8E70-464A-A680-63D0F55EE358}" type="sibTrans" cxnId="{0A8D0E2F-8CA8-431B-9A9D-D9EC02FB5192}">
      <dgm:prSet/>
      <dgm:spPr/>
      <dgm:t>
        <a:bodyPr/>
        <a:lstStyle/>
        <a:p>
          <a:endParaRPr lang="fr-FR"/>
        </a:p>
      </dgm:t>
    </dgm:pt>
    <dgm:pt modelId="{4859087D-9BA5-4283-A1EF-8CF085658C35}">
      <dgm:prSet phldrT="[Texte]"/>
      <dgm:spPr/>
      <dgm:t>
        <a:bodyPr/>
        <a:lstStyle/>
        <a:p>
          <a:r>
            <a:rPr lang="fr-FR" dirty="0" smtClean="0"/>
            <a:t>5.</a:t>
          </a:r>
          <a:endParaRPr lang="fr-FR" dirty="0"/>
        </a:p>
      </dgm:t>
    </dgm:pt>
    <dgm:pt modelId="{AE20E56C-3588-4074-A8AB-DFBA7567CBC7}" type="parTrans" cxnId="{2D4F34AD-B9A7-4B23-80A3-C3F8DC233E43}">
      <dgm:prSet/>
      <dgm:spPr/>
      <dgm:t>
        <a:bodyPr/>
        <a:lstStyle/>
        <a:p>
          <a:endParaRPr lang="fr-FR"/>
        </a:p>
      </dgm:t>
    </dgm:pt>
    <dgm:pt modelId="{EF757B4A-ECC2-4ED6-B2D8-3219624F7A25}" type="sibTrans" cxnId="{2D4F34AD-B9A7-4B23-80A3-C3F8DC233E43}">
      <dgm:prSet/>
      <dgm:spPr/>
      <dgm:t>
        <a:bodyPr/>
        <a:lstStyle/>
        <a:p>
          <a:endParaRPr lang="fr-FR"/>
        </a:p>
      </dgm:t>
    </dgm:pt>
    <dgm:pt modelId="{F325D42A-86B9-40B3-9B07-F248A59977B6}">
      <dgm:prSet phldrT="[Texte]"/>
      <dgm:spPr/>
      <dgm:t>
        <a:bodyPr/>
        <a:lstStyle/>
        <a:p>
          <a:r>
            <a:rPr lang="fr-FR" dirty="0" smtClean="0"/>
            <a:t>6.</a:t>
          </a:r>
          <a:endParaRPr lang="fr-FR" dirty="0"/>
        </a:p>
      </dgm:t>
    </dgm:pt>
    <dgm:pt modelId="{109B0AD9-C054-4B11-BE4C-0A5DBAB9B2C5}" type="parTrans" cxnId="{5740A091-8992-416E-8173-996598B2AE56}">
      <dgm:prSet/>
      <dgm:spPr/>
      <dgm:t>
        <a:bodyPr/>
        <a:lstStyle/>
        <a:p>
          <a:endParaRPr lang="fr-FR"/>
        </a:p>
      </dgm:t>
    </dgm:pt>
    <dgm:pt modelId="{D2F953D2-7D58-43CF-B68E-CD12CFAD7BBE}" type="sibTrans" cxnId="{5740A091-8992-416E-8173-996598B2AE56}">
      <dgm:prSet/>
      <dgm:spPr/>
      <dgm:t>
        <a:bodyPr/>
        <a:lstStyle/>
        <a:p>
          <a:endParaRPr lang="fr-FR"/>
        </a:p>
      </dgm:t>
    </dgm:pt>
    <dgm:pt modelId="{9C94C37A-E43C-42F8-9010-E8DC0EEE2FA3}">
      <dgm:prSet phldrT="[Texte]"/>
      <dgm:spPr/>
      <dgm:t>
        <a:bodyPr/>
        <a:lstStyle/>
        <a:p>
          <a:r>
            <a:rPr lang="fr-FR" dirty="0" smtClean="0"/>
            <a:t>7</a:t>
          </a:r>
          <a:endParaRPr lang="fr-FR" dirty="0"/>
        </a:p>
      </dgm:t>
    </dgm:pt>
    <dgm:pt modelId="{0C800F46-6EC5-4959-97B6-E9DF6E448EDA}" type="parTrans" cxnId="{4C34E770-C34E-4C85-8945-B14E1492F9F0}">
      <dgm:prSet/>
      <dgm:spPr/>
      <dgm:t>
        <a:bodyPr/>
        <a:lstStyle/>
        <a:p>
          <a:endParaRPr lang="fr-FR"/>
        </a:p>
      </dgm:t>
    </dgm:pt>
    <dgm:pt modelId="{F768F7D9-81DB-4BFB-9F36-553E6E5E50DC}" type="sibTrans" cxnId="{4C34E770-C34E-4C85-8945-B14E1492F9F0}">
      <dgm:prSet/>
      <dgm:spPr/>
      <dgm:t>
        <a:bodyPr/>
        <a:lstStyle/>
        <a:p>
          <a:endParaRPr lang="fr-FR"/>
        </a:p>
      </dgm:t>
    </dgm:pt>
    <dgm:pt modelId="{6B047F3C-6D08-4605-AB59-96652A89A31E}">
      <dgm:prSet phldrT="[Texte]"/>
      <dgm:spPr/>
      <dgm:t>
        <a:bodyPr/>
        <a:lstStyle/>
        <a:p>
          <a:r>
            <a:rPr lang="fr-FR" dirty="0" smtClean="0"/>
            <a:t>8</a:t>
          </a:r>
          <a:endParaRPr lang="fr-FR" dirty="0"/>
        </a:p>
      </dgm:t>
    </dgm:pt>
    <dgm:pt modelId="{6FAFDDE9-DC37-4E42-BD69-970027A64372}" type="parTrans" cxnId="{1D34FFF1-D37D-4A56-AF9C-F3910503B0B5}">
      <dgm:prSet/>
      <dgm:spPr/>
      <dgm:t>
        <a:bodyPr/>
        <a:lstStyle/>
        <a:p>
          <a:endParaRPr lang="fr-FR"/>
        </a:p>
      </dgm:t>
    </dgm:pt>
    <dgm:pt modelId="{5DB4DE59-DDA0-41DB-A7E9-8B316987A28E}" type="sibTrans" cxnId="{1D34FFF1-D37D-4A56-AF9C-F3910503B0B5}">
      <dgm:prSet/>
      <dgm:spPr/>
      <dgm:t>
        <a:bodyPr/>
        <a:lstStyle/>
        <a:p>
          <a:endParaRPr lang="fr-FR"/>
        </a:p>
      </dgm:t>
    </dgm:pt>
    <dgm:pt modelId="{DDAA26AE-565A-4DE8-BED5-B4998D55EB34}">
      <dgm:prSet phldrT="[Texte]"/>
      <dgm:spPr/>
      <dgm:t>
        <a:bodyPr/>
        <a:lstStyle/>
        <a:p>
          <a:r>
            <a:rPr lang="fr-FR" dirty="0" smtClean="0"/>
            <a:t>9</a:t>
          </a:r>
          <a:endParaRPr lang="fr-FR" dirty="0"/>
        </a:p>
      </dgm:t>
    </dgm:pt>
    <dgm:pt modelId="{C5798243-293C-427C-874B-DAE843FAAC2B}" type="parTrans" cxnId="{146550D2-2D7D-4AE1-BA0F-380BE1202256}">
      <dgm:prSet/>
      <dgm:spPr/>
      <dgm:t>
        <a:bodyPr/>
        <a:lstStyle/>
        <a:p>
          <a:endParaRPr lang="fr-FR"/>
        </a:p>
      </dgm:t>
    </dgm:pt>
    <dgm:pt modelId="{7A93402B-5570-4C27-A7B2-D84568914F36}" type="sibTrans" cxnId="{146550D2-2D7D-4AE1-BA0F-380BE1202256}">
      <dgm:prSet/>
      <dgm:spPr/>
      <dgm:t>
        <a:bodyPr/>
        <a:lstStyle/>
        <a:p>
          <a:endParaRPr lang="fr-FR"/>
        </a:p>
      </dgm:t>
    </dgm:pt>
    <dgm:pt modelId="{319346F7-4FF0-4E7D-A498-CA1DC6804953}">
      <dgm:prSet/>
      <dgm:spPr/>
      <dgm:t>
        <a:bodyPr/>
        <a:lstStyle/>
        <a:p>
          <a:r>
            <a:rPr lang="fr-FR" dirty="0" smtClean="0"/>
            <a:t>Prélèvement d’un échantillon d’ordonnanciers suspectés</a:t>
          </a:r>
          <a:endParaRPr lang="fr-FR" dirty="0"/>
        </a:p>
      </dgm:t>
    </dgm:pt>
    <dgm:pt modelId="{37EE7C61-87DE-4663-9C43-86905C821CE2}" type="parTrans" cxnId="{47EA80A7-8750-430E-ACBE-B16A10B89378}">
      <dgm:prSet/>
      <dgm:spPr/>
      <dgm:t>
        <a:bodyPr/>
        <a:lstStyle/>
        <a:p>
          <a:endParaRPr lang="fr-FR"/>
        </a:p>
      </dgm:t>
    </dgm:pt>
    <dgm:pt modelId="{8A109ACD-E978-4D26-887C-7FB129F2524A}" type="sibTrans" cxnId="{47EA80A7-8750-430E-ACBE-B16A10B89378}">
      <dgm:prSet/>
      <dgm:spPr/>
      <dgm:t>
        <a:bodyPr/>
        <a:lstStyle/>
        <a:p>
          <a:endParaRPr lang="fr-FR"/>
        </a:p>
      </dgm:t>
    </dgm:pt>
    <dgm:pt modelId="{4F3FC827-13F5-4625-A55C-786AC54F7AD9}">
      <dgm:prSet/>
      <dgm:spPr/>
      <dgm:t>
        <a:bodyPr/>
        <a:lstStyle/>
        <a:p>
          <a:r>
            <a:rPr lang="fr-FR" dirty="0" smtClean="0"/>
            <a:t>Enquêtes dans les villages auprès des patients concernés</a:t>
          </a:r>
          <a:endParaRPr lang="fr-FR" dirty="0"/>
        </a:p>
      </dgm:t>
    </dgm:pt>
    <dgm:pt modelId="{32162008-22CF-46CE-9568-2F560731B33D}" type="parTrans" cxnId="{5730291B-03C7-4457-A084-014D86C58786}">
      <dgm:prSet/>
      <dgm:spPr/>
      <dgm:t>
        <a:bodyPr/>
        <a:lstStyle/>
        <a:p>
          <a:endParaRPr lang="fr-FR"/>
        </a:p>
      </dgm:t>
    </dgm:pt>
    <dgm:pt modelId="{C8AEF950-4FCE-4187-8377-1856B5032C54}" type="sibTrans" cxnId="{5730291B-03C7-4457-A084-014D86C58786}">
      <dgm:prSet/>
      <dgm:spPr/>
      <dgm:t>
        <a:bodyPr/>
        <a:lstStyle/>
        <a:p>
          <a:endParaRPr lang="fr-FR"/>
        </a:p>
      </dgm:t>
    </dgm:pt>
    <dgm:pt modelId="{CEFF5490-5175-4189-997F-E2FB14870CFF}">
      <dgm:prSet/>
      <dgm:spPr/>
      <dgm:t>
        <a:bodyPr/>
        <a:lstStyle/>
        <a:p>
          <a:r>
            <a:rPr lang="fr-FR" dirty="0" smtClean="0"/>
            <a:t>Enquêtes dans les formations sanitaires(registres, pharmacie)</a:t>
          </a:r>
          <a:endParaRPr lang="fr-FR" dirty="0"/>
        </a:p>
      </dgm:t>
    </dgm:pt>
    <dgm:pt modelId="{3052CA3E-2A8F-4553-89DF-38F71A35C047}" type="parTrans" cxnId="{9C760E7D-7785-4433-8FE5-D173EC241488}">
      <dgm:prSet/>
      <dgm:spPr/>
      <dgm:t>
        <a:bodyPr/>
        <a:lstStyle/>
        <a:p>
          <a:endParaRPr lang="fr-FR"/>
        </a:p>
      </dgm:t>
    </dgm:pt>
    <dgm:pt modelId="{02D0D3E2-4BA6-4405-BBFD-3EE90998F965}" type="sibTrans" cxnId="{9C760E7D-7785-4433-8FE5-D173EC241488}">
      <dgm:prSet/>
      <dgm:spPr/>
      <dgm:t>
        <a:bodyPr/>
        <a:lstStyle/>
        <a:p>
          <a:endParaRPr lang="fr-FR"/>
        </a:p>
      </dgm:t>
    </dgm:pt>
    <dgm:pt modelId="{27F39C0C-997A-48F1-B8E7-104540FA17E4}">
      <dgm:prSet/>
      <dgm:spPr/>
      <dgm:t>
        <a:bodyPr/>
        <a:lstStyle/>
        <a:p>
          <a:r>
            <a:rPr lang="fr-FR" dirty="0" smtClean="0"/>
            <a:t>Analyses des résultats (Villages et Formations sanitaires)</a:t>
          </a:r>
          <a:endParaRPr lang="fr-FR" dirty="0"/>
        </a:p>
      </dgm:t>
    </dgm:pt>
    <dgm:pt modelId="{E6AA5FA7-6790-45AF-B45F-8B7B4AF25CAF}" type="parTrans" cxnId="{57B2A7A0-DDDD-48A7-ADE3-A72729D3FC5F}">
      <dgm:prSet/>
      <dgm:spPr/>
      <dgm:t>
        <a:bodyPr/>
        <a:lstStyle/>
        <a:p>
          <a:endParaRPr lang="fr-FR"/>
        </a:p>
      </dgm:t>
    </dgm:pt>
    <dgm:pt modelId="{8B07094E-E235-4592-9FE7-9F744F798051}" type="sibTrans" cxnId="{57B2A7A0-DDDD-48A7-ADE3-A72729D3FC5F}">
      <dgm:prSet/>
      <dgm:spPr/>
      <dgm:t>
        <a:bodyPr/>
        <a:lstStyle/>
        <a:p>
          <a:endParaRPr lang="fr-FR"/>
        </a:p>
      </dgm:t>
    </dgm:pt>
    <dgm:pt modelId="{F4113BD9-DF31-412D-93C1-D911409BA683}">
      <dgm:prSet/>
      <dgm:spPr/>
      <dgm:t>
        <a:bodyPr/>
        <a:lstStyle/>
        <a:p>
          <a:r>
            <a:rPr lang="fr-FR" dirty="0" smtClean="0"/>
            <a:t>Elaboration d’un rapport détaillé</a:t>
          </a:r>
          <a:endParaRPr lang="fr-FR" dirty="0"/>
        </a:p>
      </dgm:t>
    </dgm:pt>
    <dgm:pt modelId="{BE89C32C-D965-405B-90F3-50170133CC88}" type="parTrans" cxnId="{98D91A25-B801-40D6-938A-EDB4F841D295}">
      <dgm:prSet/>
      <dgm:spPr/>
      <dgm:t>
        <a:bodyPr/>
        <a:lstStyle/>
        <a:p>
          <a:endParaRPr lang="fr-FR"/>
        </a:p>
      </dgm:t>
    </dgm:pt>
    <dgm:pt modelId="{54BD4FC4-6EF3-4BAD-84F9-ED388E98F78C}" type="sibTrans" cxnId="{98D91A25-B801-40D6-938A-EDB4F841D295}">
      <dgm:prSet/>
      <dgm:spPr/>
      <dgm:t>
        <a:bodyPr/>
        <a:lstStyle/>
        <a:p>
          <a:endParaRPr lang="fr-FR"/>
        </a:p>
      </dgm:t>
    </dgm:pt>
    <dgm:pt modelId="{E3F5181D-C109-441F-B905-CE1D7629D000}">
      <dgm:prSet/>
      <dgm:spPr/>
      <dgm:t>
        <a:bodyPr/>
        <a:lstStyle/>
        <a:p>
          <a:r>
            <a:rPr lang="fr-FR" dirty="0" smtClean="0"/>
            <a:t>Diffusion des rapports au près du Tiers payeur et de l’ECD</a:t>
          </a:r>
          <a:endParaRPr lang="fr-FR" dirty="0"/>
        </a:p>
      </dgm:t>
    </dgm:pt>
    <dgm:pt modelId="{52D255AE-884F-48B7-942C-09184A35509D}" type="parTrans" cxnId="{83310B71-5AE6-49E1-8DF0-EB63235E4AB5}">
      <dgm:prSet/>
      <dgm:spPr/>
      <dgm:t>
        <a:bodyPr/>
        <a:lstStyle/>
        <a:p>
          <a:endParaRPr lang="fr-FR"/>
        </a:p>
      </dgm:t>
    </dgm:pt>
    <dgm:pt modelId="{B2A4ED02-9F97-4059-969B-6D62539E8A3C}" type="sibTrans" cxnId="{83310B71-5AE6-49E1-8DF0-EB63235E4AB5}">
      <dgm:prSet/>
      <dgm:spPr/>
      <dgm:t>
        <a:bodyPr/>
        <a:lstStyle/>
        <a:p>
          <a:endParaRPr lang="fr-FR"/>
        </a:p>
      </dgm:t>
    </dgm:pt>
    <dgm:pt modelId="{9D3EDD30-210B-4B48-9FED-F396E31A24BC}">
      <dgm:prSet phldrT="[Texte]"/>
      <dgm:spPr/>
      <dgm:t>
        <a:bodyPr/>
        <a:lstStyle/>
        <a:p>
          <a:r>
            <a:rPr lang="fr-FR" dirty="0" smtClean="0"/>
            <a:t>Détermination des structures suspectées</a:t>
          </a:r>
          <a:endParaRPr lang="fr-FR" dirty="0"/>
        </a:p>
      </dgm:t>
    </dgm:pt>
    <dgm:pt modelId="{7F47E0FC-677A-475F-8438-958BEF9C215C}" type="sibTrans" cxnId="{80861DD9-6E59-4E24-8F3E-83EE57E59CCC}">
      <dgm:prSet/>
      <dgm:spPr/>
      <dgm:t>
        <a:bodyPr/>
        <a:lstStyle/>
        <a:p>
          <a:endParaRPr lang="fr-FR"/>
        </a:p>
      </dgm:t>
    </dgm:pt>
    <dgm:pt modelId="{6D7BBFDA-77C3-449B-8F27-2DDC3EDCD2DC}" type="parTrans" cxnId="{80861DD9-6E59-4E24-8F3E-83EE57E59CCC}">
      <dgm:prSet/>
      <dgm:spPr/>
      <dgm:t>
        <a:bodyPr/>
        <a:lstStyle/>
        <a:p>
          <a:endParaRPr lang="fr-FR"/>
        </a:p>
      </dgm:t>
    </dgm:pt>
    <dgm:pt modelId="{0BE74B47-BE92-4BCD-BF06-1710B96B167A}">
      <dgm:prSet phldrT="[Texte]"/>
      <dgm:spPr/>
      <dgm:t>
        <a:bodyPr/>
        <a:lstStyle/>
        <a:p>
          <a:r>
            <a:rPr lang="fr-FR" dirty="0" smtClean="0"/>
            <a:t>3.</a:t>
          </a:r>
          <a:endParaRPr lang="fr-FR" dirty="0"/>
        </a:p>
      </dgm:t>
    </dgm:pt>
    <dgm:pt modelId="{DD713B70-C6A4-473C-85AD-510E878F11DB}" type="sibTrans" cxnId="{6A023A4F-579D-4450-879B-0A7BCAE98328}">
      <dgm:prSet/>
      <dgm:spPr/>
      <dgm:t>
        <a:bodyPr/>
        <a:lstStyle/>
        <a:p>
          <a:endParaRPr lang="fr-FR"/>
        </a:p>
      </dgm:t>
    </dgm:pt>
    <dgm:pt modelId="{89CAD94A-2627-4A3D-ACFB-01C72AD94649}" type="parTrans" cxnId="{6A023A4F-579D-4450-879B-0A7BCAE98328}">
      <dgm:prSet/>
      <dgm:spPr/>
      <dgm:t>
        <a:bodyPr/>
        <a:lstStyle/>
        <a:p>
          <a:endParaRPr lang="fr-FR"/>
        </a:p>
      </dgm:t>
    </dgm:pt>
    <dgm:pt modelId="{8ED12E6D-D12E-4CD7-8C15-677D1407F1F5}" type="pres">
      <dgm:prSet presAssocID="{4E4E4104-6A46-4216-9D75-290EC83718B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98BA97F-41A5-4F75-8CC8-3CE21277E982}" type="pres">
      <dgm:prSet presAssocID="{1D201CAA-AFF8-48A9-AD61-0DBAB27389CA}" presName="composite" presStyleCnt="0"/>
      <dgm:spPr/>
    </dgm:pt>
    <dgm:pt modelId="{53624F42-14B2-45DA-A16E-BE9C370EB085}" type="pres">
      <dgm:prSet presAssocID="{1D201CAA-AFF8-48A9-AD61-0DBAB27389CA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10592B4-3348-451C-A7D7-4E3F1AFA30BE}" type="pres">
      <dgm:prSet presAssocID="{1D201CAA-AFF8-48A9-AD61-0DBAB27389CA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509470-8D71-42EF-8736-5D3A916499A5}" type="pres">
      <dgm:prSet presAssocID="{2D118B02-9A16-4795-8D7E-394AE4C40D76}" presName="sp" presStyleCnt="0"/>
      <dgm:spPr/>
    </dgm:pt>
    <dgm:pt modelId="{4F18B6E2-481E-4376-9976-B6F6949B9CB9}" type="pres">
      <dgm:prSet presAssocID="{CA6E31AB-130D-4341-9850-D983109A569F}" presName="composite" presStyleCnt="0"/>
      <dgm:spPr/>
    </dgm:pt>
    <dgm:pt modelId="{BCDB27D4-996D-4E0B-895D-5BCA76C78144}" type="pres">
      <dgm:prSet presAssocID="{CA6E31AB-130D-4341-9850-D983109A569F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893E28-1842-47E4-B51B-0ECD3B187AAD}" type="pres">
      <dgm:prSet presAssocID="{CA6E31AB-130D-4341-9850-D983109A569F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FA54A5-B8A8-4890-8C04-294DD90D3252}" type="pres">
      <dgm:prSet presAssocID="{88E72FB9-B72F-4D22-80D9-6CE2E1F657D1}" presName="sp" presStyleCnt="0"/>
      <dgm:spPr/>
    </dgm:pt>
    <dgm:pt modelId="{FED5CDCD-353E-437E-803D-B1B9CC985DA8}" type="pres">
      <dgm:prSet presAssocID="{0BE74B47-BE92-4BCD-BF06-1710B96B167A}" presName="composite" presStyleCnt="0"/>
      <dgm:spPr/>
    </dgm:pt>
    <dgm:pt modelId="{35FBA206-959F-4978-8A88-49FBBB3E532B}" type="pres">
      <dgm:prSet presAssocID="{0BE74B47-BE92-4BCD-BF06-1710B96B167A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A497D2-7586-4B20-B8C9-763BDD5F7239}" type="pres">
      <dgm:prSet presAssocID="{0BE74B47-BE92-4BCD-BF06-1710B96B167A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37154E-AF63-4CDC-95D3-841776D21D32}" type="pres">
      <dgm:prSet presAssocID="{DD713B70-C6A4-473C-85AD-510E878F11DB}" presName="sp" presStyleCnt="0"/>
      <dgm:spPr/>
    </dgm:pt>
    <dgm:pt modelId="{3334B8ED-41FA-4B1A-84D6-7E00613852F9}" type="pres">
      <dgm:prSet presAssocID="{D322988D-3EA5-466E-8F9E-E9518C8300E3}" presName="composite" presStyleCnt="0"/>
      <dgm:spPr/>
    </dgm:pt>
    <dgm:pt modelId="{BCE1277E-8EF5-4DA2-B7D6-81BEEED66825}" type="pres">
      <dgm:prSet presAssocID="{D322988D-3EA5-466E-8F9E-E9518C8300E3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F5F0043-96D9-4ABF-AF40-3C960DB386E5}" type="pres">
      <dgm:prSet presAssocID="{D322988D-3EA5-466E-8F9E-E9518C8300E3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6B08B4-CD19-48E5-9C05-D03E1FCFAFD8}" type="pres">
      <dgm:prSet presAssocID="{4B7117BA-8E70-464A-A680-63D0F55EE358}" presName="sp" presStyleCnt="0"/>
      <dgm:spPr/>
    </dgm:pt>
    <dgm:pt modelId="{135888E1-86F2-408A-B0C3-04A3B12773C0}" type="pres">
      <dgm:prSet presAssocID="{4859087D-9BA5-4283-A1EF-8CF085658C35}" presName="composite" presStyleCnt="0"/>
      <dgm:spPr/>
    </dgm:pt>
    <dgm:pt modelId="{73641C82-ECF9-4DA8-8E9A-54E52FFDC6EB}" type="pres">
      <dgm:prSet presAssocID="{4859087D-9BA5-4283-A1EF-8CF085658C35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67A32E-47A7-46D1-B09D-8932EF38A2C5}" type="pres">
      <dgm:prSet presAssocID="{4859087D-9BA5-4283-A1EF-8CF085658C35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C8B6B5E-92F5-4E3A-8AAB-78B214E44484}" type="pres">
      <dgm:prSet presAssocID="{EF757B4A-ECC2-4ED6-B2D8-3219624F7A25}" presName="sp" presStyleCnt="0"/>
      <dgm:spPr/>
    </dgm:pt>
    <dgm:pt modelId="{0F2AB5FA-68F2-4A22-9576-8A276B7A8E38}" type="pres">
      <dgm:prSet presAssocID="{F325D42A-86B9-40B3-9B07-F248A59977B6}" presName="composite" presStyleCnt="0"/>
      <dgm:spPr/>
    </dgm:pt>
    <dgm:pt modelId="{722D9E10-57F0-449F-A94F-1E3AC985CB90}" type="pres">
      <dgm:prSet presAssocID="{F325D42A-86B9-40B3-9B07-F248A59977B6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90CA01-02A5-4956-8064-078F1C38ED7B}" type="pres">
      <dgm:prSet presAssocID="{F325D42A-86B9-40B3-9B07-F248A59977B6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C4F5B3-B819-445E-BFC9-FC9E1EBAE875}" type="pres">
      <dgm:prSet presAssocID="{D2F953D2-7D58-43CF-B68E-CD12CFAD7BBE}" presName="sp" presStyleCnt="0"/>
      <dgm:spPr/>
    </dgm:pt>
    <dgm:pt modelId="{D3EFC068-2100-4C29-960E-42B9EEFF3AD4}" type="pres">
      <dgm:prSet presAssocID="{9C94C37A-E43C-42F8-9010-E8DC0EEE2FA3}" presName="composite" presStyleCnt="0"/>
      <dgm:spPr/>
    </dgm:pt>
    <dgm:pt modelId="{D0578E72-0BC1-4132-9630-688333753F55}" type="pres">
      <dgm:prSet presAssocID="{9C94C37A-E43C-42F8-9010-E8DC0EEE2FA3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7D444D-B337-4978-BACB-3C0C4253E355}" type="pres">
      <dgm:prSet presAssocID="{9C94C37A-E43C-42F8-9010-E8DC0EEE2FA3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EE03DC-65DC-4224-98ED-2F74ECCE15D3}" type="pres">
      <dgm:prSet presAssocID="{F768F7D9-81DB-4BFB-9F36-553E6E5E50DC}" presName="sp" presStyleCnt="0"/>
      <dgm:spPr/>
    </dgm:pt>
    <dgm:pt modelId="{39EF6851-42DB-48BF-BAB1-2D806F0D5427}" type="pres">
      <dgm:prSet presAssocID="{6B047F3C-6D08-4605-AB59-96652A89A31E}" presName="composite" presStyleCnt="0"/>
      <dgm:spPr/>
    </dgm:pt>
    <dgm:pt modelId="{20325D01-CC78-4811-9A8F-33D022E240B3}" type="pres">
      <dgm:prSet presAssocID="{6B047F3C-6D08-4605-AB59-96652A89A31E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B1A9CF-91CE-4697-999E-CC9F2D7EA8E0}" type="pres">
      <dgm:prSet presAssocID="{6B047F3C-6D08-4605-AB59-96652A89A31E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866B7E8-25CD-4D2C-B8B5-16E3F4F380C2}" type="pres">
      <dgm:prSet presAssocID="{5DB4DE59-DDA0-41DB-A7E9-8B316987A28E}" presName="sp" presStyleCnt="0"/>
      <dgm:spPr/>
    </dgm:pt>
    <dgm:pt modelId="{B55B12E0-48D3-44A2-BA43-A31C2141CE0D}" type="pres">
      <dgm:prSet presAssocID="{DDAA26AE-565A-4DE8-BED5-B4998D55EB34}" presName="composite" presStyleCnt="0"/>
      <dgm:spPr/>
    </dgm:pt>
    <dgm:pt modelId="{57D1C0DB-D6B8-4221-82DE-03A87D9724E5}" type="pres">
      <dgm:prSet presAssocID="{DDAA26AE-565A-4DE8-BED5-B4998D55EB34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19E4F09-9A14-48C5-9E32-EA55554E83D0}" type="pres">
      <dgm:prSet presAssocID="{DDAA26AE-565A-4DE8-BED5-B4998D55EB34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FD73C20-3429-47D4-B662-9E20AE4BBA14}" type="presOf" srcId="{CEFF5490-5175-4189-997F-E2FB14870CFF}" destId="{D790CA01-02A5-4956-8064-078F1C38ED7B}" srcOrd="0" destOrd="0" presId="urn:microsoft.com/office/officeart/2005/8/layout/chevron2"/>
    <dgm:cxn modelId="{5740A091-8992-416E-8173-996598B2AE56}" srcId="{4E4E4104-6A46-4216-9D75-290EC83718B6}" destId="{F325D42A-86B9-40B3-9B07-F248A59977B6}" srcOrd="5" destOrd="0" parTransId="{109B0AD9-C054-4B11-BE4C-0A5DBAB9B2C5}" sibTransId="{D2F953D2-7D58-43CF-B68E-CD12CFAD7BBE}"/>
    <dgm:cxn modelId="{83310B71-5AE6-49E1-8DF0-EB63235E4AB5}" srcId="{DDAA26AE-565A-4DE8-BED5-B4998D55EB34}" destId="{E3F5181D-C109-441F-B905-CE1D7629D000}" srcOrd="0" destOrd="0" parTransId="{52D255AE-884F-48B7-942C-09184A35509D}" sibTransId="{B2A4ED02-9F97-4059-969B-6D62539E8A3C}"/>
    <dgm:cxn modelId="{222950BC-1501-4E08-AD19-60209277AF29}" type="presOf" srcId="{9D3EDD30-210B-4B48-9FED-F396E31A24BC}" destId="{B4893E28-1842-47E4-B51B-0ECD3B187AAD}" srcOrd="0" destOrd="0" presId="urn:microsoft.com/office/officeart/2005/8/layout/chevron2"/>
    <dgm:cxn modelId="{6A023A4F-579D-4450-879B-0A7BCAE98328}" srcId="{4E4E4104-6A46-4216-9D75-290EC83718B6}" destId="{0BE74B47-BE92-4BCD-BF06-1710B96B167A}" srcOrd="2" destOrd="0" parTransId="{89CAD94A-2627-4A3D-ACFB-01C72AD94649}" sibTransId="{DD713B70-C6A4-473C-85AD-510E878F11DB}"/>
    <dgm:cxn modelId="{ABCCB03B-6B68-4DCD-BD83-0BC692C3948C}" type="presOf" srcId="{27F39C0C-997A-48F1-B8E7-104540FA17E4}" destId="{517D444D-B337-4978-BACB-3C0C4253E355}" srcOrd="0" destOrd="0" presId="urn:microsoft.com/office/officeart/2005/8/layout/chevron2"/>
    <dgm:cxn modelId="{9C760E7D-7785-4433-8FE5-D173EC241488}" srcId="{F325D42A-86B9-40B3-9B07-F248A59977B6}" destId="{CEFF5490-5175-4189-997F-E2FB14870CFF}" srcOrd="0" destOrd="0" parTransId="{3052CA3E-2A8F-4553-89DF-38F71A35C047}" sibTransId="{02D0D3E2-4BA6-4405-BBFD-3EE90998F965}"/>
    <dgm:cxn modelId="{80861DD9-6E59-4E24-8F3E-83EE57E59CCC}" srcId="{CA6E31AB-130D-4341-9850-D983109A569F}" destId="{9D3EDD30-210B-4B48-9FED-F396E31A24BC}" srcOrd="0" destOrd="0" parTransId="{6D7BBFDA-77C3-449B-8F27-2DDC3EDCD2DC}" sibTransId="{7F47E0FC-677A-475F-8438-958BEF9C215C}"/>
    <dgm:cxn modelId="{644F9300-05DA-4AA2-93FC-D5B42E98E5C7}" type="presOf" srcId="{1D201CAA-AFF8-48A9-AD61-0DBAB27389CA}" destId="{53624F42-14B2-45DA-A16E-BE9C370EB085}" srcOrd="0" destOrd="0" presId="urn:microsoft.com/office/officeart/2005/8/layout/chevron2"/>
    <dgm:cxn modelId="{4C34E770-C34E-4C85-8945-B14E1492F9F0}" srcId="{4E4E4104-6A46-4216-9D75-290EC83718B6}" destId="{9C94C37A-E43C-42F8-9010-E8DC0EEE2FA3}" srcOrd="6" destOrd="0" parTransId="{0C800F46-6EC5-4959-97B6-E9DF6E448EDA}" sibTransId="{F768F7D9-81DB-4BFB-9F36-553E6E5E50DC}"/>
    <dgm:cxn modelId="{4F2F9103-9235-43CC-A9FA-88674C911DE2}" type="presOf" srcId="{4E4E4104-6A46-4216-9D75-290EC83718B6}" destId="{8ED12E6D-D12E-4CD7-8C15-677D1407F1F5}" srcOrd="0" destOrd="0" presId="urn:microsoft.com/office/officeart/2005/8/layout/chevron2"/>
    <dgm:cxn modelId="{57B2A7A0-DDDD-48A7-ADE3-A72729D3FC5F}" srcId="{9C94C37A-E43C-42F8-9010-E8DC0EEE2FA3}" destId="{27F39C0C-997A-48F1-B8E7-104540FA17E4}" srcOrd="0" destOrd="0" parTransId="{E6AA5FA7-6790-45AF-B45F-8B7B4AF25CAF}" sibTransId="{8B07094E-E235-4592-9FE7-9F744F798051}"/>
    <dgm:cxn modelId="{50330CD0-9CB7-446C-82B2-F1F9F0752FDA}" type="presOf" srcId="{D322988D-3EA5-466E-8F9E-E9518C8300E3}" destId="{BCE1277E-8EF5-4DA2-B7D6-81BEEED66825}" srcOrd="0" destOrd="0" presId="urn:microsoft.com/office/officeart/2005/8/layout/chevron2"/>
    <dgm:cxn modelId="{5730291B-03C7-4457-A084-014D86C58786}" srcId="{4859087D-9BA5-4283-A1EF-8CF085658C35}" destId="{4F3FC827-13F5-4625-A55C-786AC54F7AD9}" srcOrd="0" destOrd="0" parTransId="{32162008-22CF-46CE-9568-2F560731B33D}" sibTransId="{C8AEF950-4FCE-4187-8377-1856B5032C54}"/>
    <dgm:cxn modelId="{98D91A25-B801-40D6-938A-EDB4F841D295}" srcId="{6B047F3C-6D08-4605-AB59-96652A89A31E}" destId="{F4113BD9-DF31-412D-93C1-D911409BA683}" srcOrd="0" destOrd="0" parTransId="{BE89C32C-D965-405B-90F3-50170133CC88}" sibTransId="{54BD4FC4-6EF3-4BAD-84F9-ED388E98F78C}"/>
    <dgm:cxn modelId="{57064339-C982-4D1F-8774-EF9D1651C560}" srcId="{1D201CAA-AFF8-48A9-AD61-0DBAB27389CA}" destId="{1C70DCC4-A128-4465-8AF0-B9EC35E81219}" srcOrd="0" destOrd="0" parTransId="{B8608320-7584-4539-BF67-DEB589E97CAA}" sibTransId="{EBF5D174-9637-4CFA-B83A-FA43720BB84D}"/>
    <dgm:cxn modelId="{F8B82758-772B-4928-AE26-CD5C53208A08}" type="presOf" srcId="{0BE74B47-BE92-4BCD-BF06-1710B96B167A}" destId="{35FBA206-959F-4978-8A88-49FBBB3E532B}" srcOrd="0" destOrd="0" presId="urn:microsoft.com/office/officeart/2005/8/layout/chevron2"/>
    <dgm:cxn modelId="{1D34FFF1-D37D-4A56-AF9C-F3910503B0B5}" srcId="{4E4E4104-6A46-4216-9D75-290EC83718B6}" destId="{6B047F3C-6D08-4605-AB59-96652A89A31E}" srcOrd="7" destOrd="0" parTransId="{6FAFDDE9-DC37-4E42-BD69-970027A64372}" sibTransId="{5DB4DE59-DDA0-41DB-A7E9-8B316987A28E}"/>
    <dgm:cxn modelId="{C39857FC-7A2C-4926-8262-601CAB6A159C}" srcId="{4E4E4104-6A46-4216-9D75-290EC83718B6}" destId="{CA6E31AB-130D-4341-9850-D983109A569F}" srcOrd="1" destOrd="0" parTransId="{E2BA2A3A-31E4-4F86-8CB4-5F66731DEF8A}" sibTransId="{88E72FB9-B72F-4D22-80D9-6CE2E1F657D1}"/>
    <dgm:cxn modelId="{0A8D0E2F-8CA8-431B-9A9D-D9EC02FB5192}" srcId="{4E4E4104-6A46-4216-9D75-290EC83718B6}" destId="{D322988D-3EA5-466E-8F9E-E9518C8300E3}" srcOrd="3" destOrd="0" parTransId="{4F1E9643-77F6-434B-9628-2E8E45866F8D}" sibTransId="{4B7117BA-8E70-464A-A680-63D0F55EE358}"/>
    <dgm:cxn modelId="{D47CF5D2-E484-4FEC-9327-08E4F749341E}" type="presOf" srcId="{E3F5181D-C109-441F-B905-CE1D7629D000}" destId="{719E4F09-9A14-48C5-9E32-EA55554E83D0}" srcOrd="0" destOrd="0" presId="urn:microsoft.com/office/officeart/2005/8/layout/chevron2"/>
    <dgm:cxn modelId="{27CE423A-95D0-4DED-898F-DE4BD8F22185}" srcId="{0BE74B47-BE92-4BCD-BF06-1710B96B167A}" destId="{55660FBD-EB0A-4A37-BFB9-5248EF6656DE}" srcOrd="0" destOrd="0" parTransId="{DBD87E99-215A-4162-A92D-77A438579C37}" sibTransId="{D73785A4-6DED-4CBF-8BE1-C73B133F7DA3}"/>
    <dgm:cxn modelId="{9B89B79B-6C1C-4EA8-83D0-65C86A59B0F6}" type="presOf" srcId="{F4113BD9-DF31-412D-93C1-D911409BA683}" destId="{2EB1A9CF-91CE-4697-999E-CC9F2D7EA8E0}" srcOrd="0" destOrd="0" presId="urn:microsoft.com/office/officeart/2005/8/layout/chevron2"/>
    <dgm:cxn modelId="{3ECFFC45-18A1-4915-A2DD-D6321CE17323}" type="presOf" srcId="{1C70DCC4-A128-4465-8AF0-B9EC35E81219}" destId="{D10592B4-3348-451C-A7D7-4E3F1AFA30BE}" srcOrd="0" destOrd="0" presId="urn:microsoft.com/office/officeart/2005/8/layout/chevron2"/>
    <dgm:cxn modelId="{1A03F44F-C8EE-4E83-A0CB-290D47B75D48}" type="presOf" srcId="{F325D42A-86B9-40B3-9B07-F248A59977B6}" destId="{722D9E10-57F0-449F-A94F-1E3AC985CB90}" srcOrd="0" destOrd="0" presId="urn:microsoft.com/office/officeart/2005/8/layout/chevron2"/>
    <dgm:cxn modelId="{146550D2-2D7D-4AE1-BA0F-380BE1202256}" srcId="{4E4E4104-6A46-4216-9D75-290EC83718B6}" destId="{DDAA26AE-565A-4DE8-BED5-B4998D55EB34}" srcOrd="8" destOrd="0" parTransId="{C5798243-293C-427C-874B-DAE843FAAC2B}" sibTransId="{7A93402B-5570-4C27-A7B2-D84568914F36}"/>
    <dgm:cxn modelId="{D4534A10-BC99-4E9F-BE05-DFB9692F2947}" type="presOf" srcId="{4F3FC827-13F5-4625-A55C-786AC54F7AD9}" destId="{7867A32E-47A7-46D1-B09D-8932EF38A2C5}" srcOrd="0" destOrd="0" presId="urn:microsoft.com/office/officeart/2005/8/layout/chevron2"/>
    <dgm:cxn modelId="{1A22CA17-1D14-42D1-9C2C-AFB0AAF51067}" type="presOf" srcId="{9C94C37A-E43C-42F8-9010-E8DC0EEE2FA3}" destId="{D0578E72-0BC1-4132-9630-688333753F55}" srcOrd="0" destOrd="0" presId="urn:microsoft.com/office/officeart/2005/8/layout/chevron2"/>
    <dgm:cxn modelId="{47EA80A7-8750-430E-ACBE-B16A10B89378}" srcId="{D322988D-3EA5-466E-8F9E-E9518C8300E3}" destId="{319346F7-4FF0-4E7D-A498-CA1DC6804953}" srcOrd="0" destOrd="0" parTransId="{37EE7C61-87DE-4663-9C43-86905C821CE2}" sibTransId="{8A109ACD-E978-4D26-887C-7FB129F2524A}"/>
    <dgm:cxn modelId="{AEB081D6-25E8-4E3C-8B79-E1C075AD9039}" type="presOf" srcId="{319346F7-4FF0-4E7D-A498-CA1DC6804953}" destId="{1F5F0043-96D9-4ABF-AF40-3C960DB386E5}" srcOrd="0" destOrd="0" presId="urn:microsoft.com/office/officeart/2005/8/layout/chevron2"/>
    <dgm:cxn modelId="{1C312F66-4907-4A86-A6ED-7ECDB13BF654}" type="presOf" srcId="{DDAA26AE-565A-4DE8-BED5-B4998D55EB34}" destId="{57D1C0DB-D6B8-4221-82DE-03A87D9724E5}" srcOrd="0" destOrd="0" presId="urn:microsoft.com/office/officeart/2005/8/layout/chevron2"/>
    <dgm:cxn modelId="{914EC7E9-3E8F-450F-B26B-B617EE2E73D7}" type="presOf" srcId="{4859087D-9BA5-4283-A1EF-8CF085658C35}" destId="{73641C82-ECF9-4DA8-8E9A-54E52FFDC6EB}" srcOrd="0" destOrd="0" presId="urn:microsoft.com/office/officeart/2005/8/layout/chevron2"/>
    <dgm:cxn modelId="{15321A4C-3992-43A9-A8E7-79B7FF05D17C}" type="presOf" srcId="{6B047F3C-6D08-4605-AB59-96652A89A31E}" destId="{20325D01-CC78-4811-9A8F-33D022E240B3}" srcOrd="0" destOrd="0" presId="urn:microsoft.com/office/officeart/2005/8/layout/chevron2"/>
    <dgm:cxn modelId="{2F118074-614C-4510-848E-66953D47C344}" type="presOf" srcId="{CA6E31AB-130D-4341-9850-D983109A569F}" destId="{BCDB27D4-996D-4E0B-895D-5BCA76C78144}" srcOrd="0" destOrd="0" presId="urn:microsoft.com/office/officeart/2005/8/layout/chevron2"/>
    <dgm:cxn modelId="{2D4F34AD-B9A7-4B23-80A3-C3F8DC233E43}" srcId="{4E4E4104-6A46-4216-9D75-290EC83718B6}" destId="{4859087D-9BA5-4283-A1EF-8CF085658C35}" srcOrd="4" destOrd="0" parTransId="{AE20E56C-3588-4074-A8AB-DFBA7567CBC7}" sibTransId="{EF757B4A-ECC2-4ED6-B2D8-3219624F7A25}"/>
    <dgm:cxn modelId="{970E0DD3-0637-4E64-B254-448375A82FFF}" type="presOf" srcId="{55660FBD-EB0A-4A37-BFB9-5248EF6656DE}" destId="{AAA497D2-7586-4B20-B8C9-763BDD5F7239}" srcOrd="0" destOrd="0" presId="urn:microsoft.com/office/officeart/2005/8/layout/chevron2"/>
    <dgm:cxn modelId="{5FB985C0-1B56-4564-804C-22B9643B4A48}" srcId="{4E4E4104-6A46-4216-9D75-290EC83718B6}" destId="{1D201CAA-AFF8-48A9-AD61-0DBAB27389CA}" srcOrd="0" destOrd="0" parTransId="{2E32FB04-A0D9-4460-B761-177616B482FA}" sibTransId="{2D118B02-9A16-4795-8D7E-394AE4C40D76}"/>
    <dgm:cxn modelId="{118831BC-9918-4103-B689-B63CE007351F}" type="presParOf" srcId="{8ED12E6D-D12E-4CD7-8C15-677D1407F1F5}" destId="{F98BA97F-41A5-4F75-8CC8-3CE21277E982}" srcOrd="0" destOrd="0" presId="urn:microsoft.com/office/officeart/2005/8/layout/chevron2"/>
    <dgm:cxn modelId="{E27CC243-FDAF-4359-9F2E-9BF79708A965}" type="presParOf" srcId="{F98BA97F-41A5-4F75-8CC8-3CE21277E982}" destId="{53624F42-14B2-45DA-A16E-BE9C370EB085}" srcOrd="0" destOrd="0" presId="urn:microsoft.com/office/officeart/2005/8/layout/chevron2"/>
    <dgm:cxn modelId="{462CFBF5-1F05-45C6-84CE-7DCE12DF519B}" type="presParOf" srcId="{F98BA97F-41A5-4F75-8CC8-3CE21277E982}" destId="{D10592B4-3348-451C-A7D7-4E3F1AFA30BE}" srcOrd="1" destOrd="0" presId="urn:microsoft.com/office/officeart/2005/8/layout/chevron2"/>
    <dgm:cxn modelId="{4DAA0910-AFBD-4934-86D2-C8D3DD223D0C}" type="presParOf" srcId="{8ED12E6D-D12E-4CD7-8C15-677D1407F1F5}" destId="{D7509470-8D71-42EF-8736-5D3A916499A5}" srcOrd="1" destOrd="0" presId="urn:microsoft.com/office/officeart/2005/8/layout/chevron2"/>
    <dgm:cxn modelId="{BA21F904-C527-42B3-80B7-DE6C7982FFAA}" type="presParOf" srcId="{8ED12E6D-D12E-4CD7-8C15-677D1407F1F5}" destId="{4F18B6E2-481E-4376-9976-B6F6949B9CB9}" srcOrd="2" destOrd="0" presId="urn:microsoft.com/office/officeart/2005/8/layout/chevron2"/>
    <dgm:cxn modelId="{5C7B5860-D9DD-4E10-A893-D6AC123B507D}" type="presParOf" srcId="{4F18B6E2-481E-4376-9976-B6F6949B9CB9}" destId="{BCDB27D4-996D-4E0B-895D-5BCA76C78144}" srcOrd="0" destOrd="0" presId="urn:microsoft.com/office/officeart/2005/8/layout/chevron2"/>
    <dgm:cxn modelId="{AAF16995-029B-4009-A5F0-5823D3D905D0}" type="presParOf" srcId="{4F18B6E2-481E-4376-9976-B6F6949B9CB9}" destId="{B4893E28-1842-47E4-B51B-0ECD3B187AAD}" srcOrd="1" destOrd="0" presId="urn:microsoft.com/office/officeart/2005/8/layout/chevron2"/>
    <dgm:cxn modelId="{C5A5592E-8AB7-43CC-B35F-B22A24F449A6}" type="presParOf" srcId="{8ED12E6D-D12E-4CD7-8C15-677D1407F1F5}" destId="{D7FA54A5-B8A8-4890-8C04-294DD90D3252}" srcOrd="3" destOrd="0" presId="urn:microsoft.com/office/officeart/2005/8/layout/chevron2"/>
    <dgm:cxn modelId="{4BDFD93F-F417-4C81-86E9-C410F111593C}" type="presParOf" srcId="{8ED12E6D-D12E-4CD7-8C15-677D1407F1F5}" destId="{FED5CDCD-353E-437E-803D-B1B9CC985DA8}" srcOrd="4" destOrd="0" presId="urn:microsoft.com/office/officeart/2005/8/layout/chevron2"/>
    <dgm:cxn modelId="{1792ED11-6630-4507-91EA-352184B78C5D}" type="presParOf" srcId="{FED5CDCD-353E-437E-803D-B1B9CC985DA8}" destId="{35FBA206-959F-4978-8A88-49FBBB3E532B}" srcOrd="0" destOrd="0" presId="urn:microsoft.com/office/officeart/2005/8/layout/chevron2"/>
    <dgm:cxn modelId="{3C900C2A-C3B4-4857-A479-A2B403BBFF15}" type="presParOf" srcId="{FED5CDCD-353E-437E-803D-B1B9CC985DA8}" destId="{AAA497D2-7586-4B20-B8C9-763BDD5F7239}" srcOrd="1" destOrd="0" presId="urn:microsoft.com/office/officeart/2005/8/layout/chevron2"/>
    <dgm:cxn modelId="{F2697145-1687-43F1-B2C3-D9023A48B6E7}" type="presParOf" srcId="{8ED12E6D-D12E-4CD7-8C15-677D1407F1F5}" destId="{AC37154E-AF63-4CDC-95D3-841776D21D32}" srcOrd="5" destOrd="0" presId="urn:microsoft.com/office/officeart/2005/8/layout/chevron2"/>
    <dgm:cxn modelId="{BFEA21B9-1C91-4D2F-AA3F-BA92A58C619B}" type="presParOf" srcId="{8ED12E6D-D12E-4CD7-8C15-677D1407F1F5}" destId="{3334B8ED-41FA-4B1A-84D6-7E00613852F9}" srcOrd="6" destOrd="0" presId="urn:microsoft.com/office/officeart/2005/8/layout/chevron2"/>
    <dgm:cxn modelId="{8F6DB265-98B4-4F87-8F7C-307FBF31664C}" type="presParOf" srcId="{3334B8ED-41FA-4B1A-84D6-7E00613852F9}" destId="{BCE1277E-8EF5-4DA2-B7D6-81BEEED66825}" srcOrd="0" destOrd="0" presId="urn:microsoft.com/office/officeart/2005/8/layout/chevron2"/>
    <dgm:cxn modelId="{B68AF51C-529D-4AB3-953A-9E3410EF7F8A}" type="presParOf" srcId="{3334B8ED-41FA-4B1A-84D6-7E00613852F9}" destId="{1F5F0043-96D9-4ABF-AF40-3C960DB386E5}" srcOrd="1" destOrd="0" presId="urn:microsoft.com/office/officeart/2005/8/layout/chevron2"/>
    <dgm:cxn modelId="{5B450F3D-627E-4F9D-92F6-5264381996E5}" type="presParOf" srcId="{8ED12E6D-D12E-4CD7-8C15-677D1407F1F5}" destId="{076B08B4-CD19-48E5-9C05-D03E1FCFAFD8}" srcOrd="7" destOrd="0" presId="urn:microsoft.com/office/officeart/2005/8/layout/chevron2"/>
    <dgm:cxn modelId="{64E030CF-7FB4-49DA-9748-201CF2CB7279}" type="presParOf" srcId="{8ED12E6D-D12E-4CD7-8C15-677D1407F1F5}" destId="{135888E1-86F2-408A-B0C3-04A3B12773C0}" srcOrd="8" destOrd="0" presId="urn:microsoft.com/office/officeart/2005/8/layout/chevron2"/>
    <dgm:cxn modelId="{B99AC4E4-8790-4351-9741-454EDE31D8B3}" type="presParOf" srcId="{135888E1-86F2-408A-B0C3-04A3B12773C0}" destId="{73641C82-ECF9-4DA8-8E9A-54E52FFDC6EB}" srcOrd="0" destOrd="0" presId="urn:microsoft.com/office/officeart/2005/8/layout/chevron2"/>
    <dgm:cxn modelId="{206ABC5D-FE7C-43E7-A7CE-CBA3612F971D}" type="presParOf" srcId="{135888E1-86F2-408A-B0C3-04A3B12773C0}" destId="{7867A32E-47A7-46D1-B09D-8932EF38A2C5}" srcOrd="1" destOrd="0" presId="urn:microsoft.com/office/officeart/2005/8/layout/chevron2"/>
    <dgm:cxn modelId="{4843CD83-6554-4EE0-B525-0195546C7BA7}" type="presParOf" srcId="{8ED12E6D-D12E-4CD7-8C15-677D1407F1F5}" destId="{BC8B6B5E-92F5-4E3A-8AAB-78B214E44484}" srcOrd="9" destOrd="0" presId="urn:microsoft.com/office/officeart/2005/8/layout/chevron2"/>
    <dgm:cxn modelId="{B2D2B946-CF44-4497-9E75-34757D7591FC}" type="presParOf" srcId="{8ED12E6D-D12E-4CD7-8C15-677D1407F1F5}" destId="{0F2AB5FA-68F2-4A22-9576-8A276B7A8E38}" srcOrd="10" destOrd="0" presId="urn:microsoft.com/office/officeart/2005/8/layout/chevron2"/>
    <dgm:cxn modelId="{36B2F5DE-4ED8-4051-B879-7E7C1DB78747}" type="presParOf" srcId="{0F2AB5FA-68F2-4A22-9576-8A276B7A8E38}" destId="{722D9E10-57F0-449F-A94F-1E3AC985CB90}" srcOrd="0" destOrd="0" presId="urn:microsoft.com/office/officeart/2005/8/layout/chevron2"/>
    <dgm:cxn modelId="{AD9BFA50-3A17-4CC4-8304-881D80C8D164}" type="presParOf" srcId="{0F2AB5FA-68F2-4A22-9576-8A276B7A8E38}" destId="{D790CA01-02A5-4956-8064-078F1C38ED7B}" srcOrd="1" destOrd="0" presId="urn:microsoft.com/office/officeart/2005/8/layout/chevron2"/>
    <dgm:cxn modelId="{1FC4485A-00A0-4CA2-8806-FBE7E1EC418E}" type="presParOf" srcId="{8ED12E6D-D12E-4CD7-8C15-677D1407F1F5}" destId="{4BC4F5B3-B819-445E-BFC9-FC9E1EBAE875}" srcOrd="11" destOrd="0" presId="urn:microsoft.com/office/officeart/2005/8/layout/chevron2"/>
    <dgm:cxn modelId="{082DD188-2C41-4443-AE6E-2D5474C13D67}" type="presParOf" srcId="{8ED12E6D-D12E-4CD7-8C15-677D1407F1F5}" destId="{D3EFC068-2100-4C29-960E-42B9EEFF3AD4}" srcOrd="12" destOrd="0" presId="urn:microsoft.com/office/officeart/2005/8/layout/chevron2"/>
    <dgm:cxn modelId="{D62E8035-77B2-4BAF-9A06-519FD3F25037}" type="presParOf" srcId="{D3EFC068-2100-4C29-960E-42B9EEFF3AD4}" destId="{D0578E72-0BC1-4132-9630-688333753F55}" srcOrd="0" destOrd="0" presId="urn:microsoft.com/office/officeart/2005/8/layout/chevron2"/>
    <dgm:cxn modelId="{D2635C55-7A0F-4156-9BD3-B8CE99C97123}" type="presParOf" srcId="{D3EFC068-2100-4C29-960E-42B9EEFF3AD4}" destId="{517D444D-B337-4978-BACB-3C0C4253E355}" srcOrd="1" destOrd="0" presId="urn:microsoft.com/office/officeart/2005/8/layout/chevron2"/>
    <dgm:cxn modelId="{D5A7256F-C6D8-4BE6-9FE0-18807423BC5B}" type="presParOf" srcId="{8ED12E6D-D12E-4CD7-8C15-677D1407F1F5}" destId="{80EE03DC-65DC-4224-98ED-2F74ECCE15D3}" srcOrd="13" destOrd="0" presId="urn:microsoft.com/office/officeart/2005/8/layout/chevron2"/>
    <dgm:cxn modelId="{90989C60-71D7-4297-9BE6-79C71EE27D39}" type="presParOf" srcId="{8ED12E6D-D12E-4CD7-8C15-677D1407F1F5}" destId="{39EF6851-42DB-48BF-BAB1-2D806F0D5427}" srcOrd="14" destOrd="0" presId="urn:microsoft.com/office/officeart/2005/8/layout/chevron2"/>
    <dgm:cxn modelId="{98822F49-A1C6-4926-9A95-8DE5FACE6907}" type="presParOf" srcId="{39EF6851-42DB-48BF-BAB1-2D806F0D5427}" destId="{20325D01-CC78-4811-9A8F-33D022E240B3}" srcOrd="0" destOrd="0" presId="urn:microsoft.com/office/officeart/2005/8/layout/chevron2"/>
    <dgm:cxn modelId="{07DBA644-9BCF-4356-AE28-F4FE5E5C9739}" type="presParOf" srcId="{39EF6851-42DB-48BF-BAB1-2D806F0D5427}" destId="{2EB1A9CF-91CE-4697-999E-CC9F2D7EA8E0}" srcOrd="1" destOrd="0" presId="urn:microsoft.com/office/officeart/2005/8/layout/chevron2"/>
    <dgm:cxn modelId="{6C15EF3B-6182-4FA7-9256-00BF1952B136}" type="presParOf" srcId="{8ED12E6D-D12E-4CD7-8C15-677D1407F1F5}" destId="{4866B7E8-25CD-4D2C-B8B5-16E3F4F380C2}" srcOrd="15" destOrd="0" presId="urn:microsoft.com/office/officeart/2005/8/layout/chevron2"/>
    <dgm:cxn modelId="{C290A87B-3CF1-44BB-B260-E4848239060A}" type="presParOf" srcId="{8ED12E6D-D12E-4CD7-8C15-677D1407F1F5}" destId="{B55B12E0-48D3-44A2-BA43-A31C2141CE0D}" srcOrd="16" destOrd="0" presId="urn:microsoft.com/office/officeart/2005/8/layout/chevron2"/>
    <dgm:cxn modelId="{86532C82-59C5-40C6-B286-DC8ADB789E3F}" type="presParOf" srcId="{B55B12E0-48D3-44A2-BA43-A31C2141CE0D}" destId="{57D1C0DB-D6B8-4221-82DE-03A87D9724E5}" srcOrd="0" destOrd="0" presId="urn:microsoft.com/office/officeart/2005/8/layout/chevron2"/>
    <dgm:cxn modelId="{3329D1B3-C2D9-4965-BF17-F8A92B0C12A2}" type="presParOf" srcId="{B55B12E0-48D3-44A2-BA43-A31C2141CE0D}" destId="{719E4F09-9A14-48C5-9E32-EA55554E83D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C4F64-7070-42B4-A3DF-7DD94AFBEAB2}" type="datetimeFigureOut">
              <a:rPr lang="fr-FR" smtClean="0"/>
              <a:pPr/>
              <a:t>30/06/2014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9242D-95FC-4AD3-BA78-C9237C1537D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78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prestations garanties tiennent compte de</a:t>
            </a:r>
            <a:r>
              <a:rPr lang="fr-FR" baseline="0" dirty="0" smtClean="0"/>
              <a:t> la tarification du système de santé en vigueur dans les FS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9242D-95FC-4AD3-BA78-C9237C1537D9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</a:t>
            </a:r>
            <a:r>
              <a:rPr lang="fr-FR" baseline="0" dirty="0" smtClean="0"/>
              <a:t> n’y a pas eu d’outils supplémentaires dans les FS = outils du système de santé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9242D-95FC-4AD3-BA78-C9237C1537D9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9242D-95FC-4AD3-BA78-C9237C1537D9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9242D-95FC-4AD3-BA78-C9237C1537D9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9242D-95FC-4AD3-BA78-C9237C1537D9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B1A7C7-1AC9-4D13-B8F5-37A89EB652BC}" type="datetimeFigureOut">
              <a:rPr lang="fr-FR" smtClean="0"/>
              <a:pPr/>
              <a:t>30/06/2014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193AF8-C27A-4965-9CD7-709667A41A05}" type="slidenum">
              <a:rPr lang="fr-FR" smtClean="0"/>
              <a:pPr/>
              <a:t>‹#›</a:t>
            </a:fld>
            <a:endParaRPr lang="fr-FR" dirty="0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2720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Exemption de paiement des </a:t>
            </a:r>
            <a:r>
              <a:rPr lang="fr-FR" dirty="0"/>
              <a:t>soins de santé pour les enfants de moins de 5 ans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57290" y="4500570"/>
            <a:ext cx="6400800" cy="1752600"/>
          </a:xfrm>
        </p:spPr>
        <p:txBody>
          <a:bodyPr/>
          <a:lstStyle/>
          <a:p>
            <a:r>
              <a:rPr lang="fr-FR" dirty="0" smtClean="0"/>
              <a:t>Atelier technique inter partenaires du 12 juin 2014</a:t>
            </a:r>
            <a:endParaRPr lang="fr-FR" dirty="0"/>
          </a:p>
        </p:txBody>
      </p:sp>
      <p:pic>
        <p:nvPicPr>
          <p:cNvPr id="4" name="Image 3" descr="C:\Users\User\AppData\Local\Temp\Help Logo 2004 RGB72 KLEIN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47664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0"/>
            <a:ext cx="2160240" cy="836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283968" y="0"/>
          <a:ext cx="3168352" cy="90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icture" r:id="rId5" imgW="2629080" imgH="533520" progId="Word.Picture.8">
                  <p:embed/>
                </p:oleObj>
              </mc:Choice>
              <mc:Fallback>
                <p:oleObj name="Picture" r:id="rId5" imgW="2629080" imgH="53352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0"/>
                        <a:ext cx="3168352" cy="9087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 descr="Logo_ACF_FRA_P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8344" y="0"/>
            <a:ext cx="147565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C:\Users\User\AppData\Local\Temp\logo ECHO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5419725"/>
            <a:ext cx="19431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prestations garanties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outils  de gestion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modalités tarifaires (bases de paiement)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 nombre et la géographie des personnes couvertes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coûts et fréquences par niveau sanitaire et par prestations 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 type de système d’information/ Capitalisation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modalités de contrôle avant paiement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modalités de paiement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 smtClean="0"/>
              <a:t>Les modalités de l’audit médical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868346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2400" dirty="0" smtClean="0"/>
              <a:t>1. Les prestations garanties: </a:t>
            </a:r>
            <a:r>
              <a:rPr lang="fr-FR" sz="2400" kern="1200" cap="small" dirty="0">
                <a:solidFill>
                  <a:schemeClr val="tx2"/>
                </a:solidFill>
              </a:rPr>
              <a:t>Consultations curatives</a:t>
            </a:r>
            <a:br>
              <a:rPr lang="fr-FR" sz="2400" kern="1200" cap="small" dirty="0">
                <a:solidFill>
                  <a:schemeClr val="tx2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2071678"/>
            <a:ext cx="3857652" cy="425769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dirty="0"/>
              <a:t>Actes 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fr-FR" dirty="0"/>
              <a:t>Frais de consultation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fr-FR" dirty="0"/>
              <a:t>Injections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fr-FR" dirty="0"/>
              <a:t>Pansements</a:t>
            </a:r>
          </a:p>
          <a:p>
            <a:pPr lvl="1">
              <a:buFont typeface="Wingdings" pitchFamily="2" charset="2"/>
              <a:buChar char="ü"/>
              <a:defRPr/>
            </a:pPr>
            <a:r>
              <a:rPr lang="fr-FR" dirty="0" smtClean="0"/>
              <a:t>Mises en observation </a:t>
            </a:r>
            <a:endParaRPr lang="fr-FR" dirty="0"/>
          </a:p>
          <a:p>
            <a:pPr>
              <a:defRPr/>
            </a:pPr>
            <a:r>
              <a:rPr lang="fr-FR" dirty="0" smtClean="0"/>
              <a:t>Médicaments</a:t>
            </a:r>
            <a:endParaRPr lang="fr-FR" dirty="0"/>
          </a:p>
          <a:p>
            <a:pPr lvl="1">
              <a:buFont typeface="Wingdings" pitchFamily="2" charset="2"/>
              <a:buChar char="ü"/>
              <a:defRPr/>
            </a:pPr>
            <a:r>
              <a:rPr lang="fr-FR" sz="1600" dirty="0"/>
              <a:t>Disponibles dans les FS </a:t>
            </a:r>
            <a:r>
              <a:rPr lang="fr-FR" sz="1600" dirty="0" smtClean="0"/>
              <a:t>publiques</a:t>
            </a:r>
          </a:p>
          <a:p>
            <a:r>
              <a:rPr lang="fr-FR" dirty="0" smtClean="0"/>
              <a:t>Evacuation</a:t>
            </a:r>
            <a:endParaRPr lang="fr-FR" dirty="0"/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500034" y="1071546"/>
            <a:ext cx="7072362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2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texte 2"/>
          <p:cNvSpPr txBox="1">
            <a:spLocks/>
          </p:cNvSpPr>
          <p:nvPr/>
        </p:nvSpPr>
        <p:spPr>
          <a:xfrm>
            <a:off x="714348" y="1643050"/>
            <a:ext cx="2915885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 CSPS</a:t>
            </a:r>
            <a:endParaRPr kumimoji="0" lang="fr-FR" sz="32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4355976" y="1628800"/>
            <a:ext cx="3086096" cy="5000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 CMA/CHR</a:t>
            </a:r>
            <a:endParaRPr kumimoji="0" lang="fr-FR" sz="32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283968" y="2060848"/>
            <a:ext cx="3929090" cy="42576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Actes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Frais de consultation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Hospitalisation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fr-FR" sz="2800" dirty="0" smtClean="0"/>
              <a:t> Interventions chirurgicales</a:t>
            </a: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Examens biomédicaux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Imagerie médicale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Médicaments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fr-FR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Disponibles dans les FS publiques</a:t>
            </a:r>
          </a:p>
          <a:p>
            <a:pPr marL="742950" lvl="1" indent="-28575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fr-FR" sz="1900" dirty="0" smtClean="0"/>
              <a:t>Stock de contingence (ACF&amp;SCI)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/>
              <a:t>Evacuation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fr-FR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632666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2- Les outils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2149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Gestion </a:t>
            </a:r>
          </a:p>
          <a:p>
            <a:r>
              <a:rPr lang="fr-FR" dirty="0" smtClean="0"/>
              <a:t>Les ordonnanciers à 3 souches</a:t>
            </a:r>
          </a:p>
          <a:p>
            <a:r>
              <a:rPr lang="fr-FR" dirty="0" smtClean="0"/>
              <a:t>Les bulletins d’examens à 3 souches</a:t>
            </a:r>
          </a:p>
          <a:p>
            <a:r>
              <a:rPr lang="fr-FR" dirty="0" smtClean="0"/>
              <a:t>Les billets d’évacuations</a:t>
            </a:r>
          </a:p>
          <a:p>
            <a:r>
              <a:rPr lang="fr-FR" dirty="0" smtClean="0"/>
              <a:t>Fiche individuelle de prise en charge CMA/CHR</a:t>
            </a:r>
          </a:p>
          <a:p>
            <a:r>
              <a:rPr lang="fr-FR" dirty="0" smtClean="0"/>
              <a:t>La fiche mensuelle de demande de remboursement</a:t>
            </a:r>
          </a:p>
          <a:p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 suivi et contrôle</a:t>
            </a:r>
          </a:p>
          <a:p>
            <a:r>
              <a:rPr lang="fr-FR" dirty="0" smtClean="0"/>
              <a:t>Tableaux de suivi</a:t>
            </a:r>
          </a:p>
          <a:p>
            <a:r>
              <a:rPr lang="fr-FR" dirty="0" smtClean="0"/>
              <a:t>base d’identification des bénéficiaires</a:t>
            </a:r>
          </a:p>
          <a:p>
            <a:r>
              <a:rPr lang="fr-FR" dirty="0" smtClean="0"/>
              <a:t>registres de bénéficiaires</a:t>
            </a:r>
          </a:p>
          <a:p>
            <a:r>
              <a:rPr lang="fr-FR" dirty="0" smtClean="0"/>
              <a:t>Fiche de contrôle auprès des bénéficiaires</a:t>
            </a:r>
          </a:p>
        </p:txBody>
      </p:sp>
    </p:spTree>
    <p:extLst>
      <p:ext uri="{BB962C8B-B14F-4D97-AF65-F5344CB8AC3E}">
        <p14:creationId xmlns:p14="http://schemas.microsoft.com/office/powerpoint/2010/main" val="28253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3. Couverture </a:t>
            </a:r>
            <a:endParaRPr 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714876" y="1714488"/>
            <a:ext cx="35004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F:\Subvention O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8820472" cy="5373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>
          <a:xfrm>
            <a:off x="4714876" y="1714488"/>
            <a:ext cx="35004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090673"/>
              </p:ext>
            </p:extLst>
          </p:nvPr>
        </p:nvGraphicFramePr>
        <p:xfrm>
          <a:off x="539552" y="0"/>
          <a:ext cx="7890671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382"/>
                <a:gridCol w="1691718"/>
                <a:gridCol w="1866264"/>
                <a:gridCol w="2183307"/>
              </a:tblGrid>
              <a:tr h="318998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Région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District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Structure </a:t>
                      </a:r>
                      <a:endParaRPr kumimoji="0" lang="fr-FR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Cible</a:t>
                      </a:r>
                      <a:r>
                        <a:rPr lang="fr-FR" sz="1400" baseline="0" dirty="0" smtClean="0"/>
                        <a:t> </a:t>
                      </a:r>
                      <a:endParaRPr lang="fr-FR" sz="1400" dirty="0"/>
                    </a:p>
                  </a:txBody>
                  <a:tcPr/>
                </a:tc>
              </a:tr>
              <a:tr h="542297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Nord (</a:t>
                      </a:r>
                      <a:r>
                        <a:rPr lang="fr-FR" sz="1400" dirty="0" err="1" smtClean="0"/>
                        <a:t>TdH</a:t>
                      </a:r>
                      <a:r>
                        <a:rPr lang="fr-FR" sz="1400" dirty="0" smtClean="0"/>
                        <a:t>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Séguénéga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22 CSPS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1CMA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Enfants&lt;5ans: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FE: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2297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Boucle du </a:t>
                      </a:r>
                      <a:r>
                        <a:rPr lang="fr-FR" sz="1400" dirty="0" err="1" smtClean="0"/>
                        <a:t>Mouhoun</a:t>
                      </a:r>
                      <a:r>
                        <a:rPr lang="fr-FR" sz="1400" dirty="0" smtClean="0"/>
                        <a:t> (</a:t>
                      </a:r>
                      <a:r>
                        <a:rPr lang="fr-FR" sz="1400" dirty="0" err="1" smtClean="0"/>
                        <a:t>TdH</a:t>
                      </a:r>
                      <a:r>
                        <a:rPr lang="fr-FR" sz="1400" dirty="0" smtClean="0"/>
                        <a:t>)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Tougan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36 CSPS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1CMA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Enfants&lt;5ans: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FE: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88894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Sahel (Help)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Dori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21 CSPS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CHR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Enfants&lt;5ans: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FE: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FA: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Indigents (endogène):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88894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Sahel (Help)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Sebba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CSPS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CMA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Enfants&lt;5ans: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FE: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FA: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Indigents (endogène)::</a:t>
                      </a:r>
                    </a:p>
                  </a:txBody>
                  <a:tcPr/>
                </a:tc>
              </a:tr>
              <a:tr h="737875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Centre</a:t>
                      </a:r>
                      <a:r>
                        <a:rPr lang="fr-FR" sz="1400" baseline="0" dirty="0" smtClean="0"/>
                        <a:t> Nord (SCI)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Kaya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54 CSPS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Enfants&lt;5ans: 109 887 en 2 contact</a:t>
                      </a:r>
                    </a:p>
                  </a:txBody>
                  <a:tcPr/>
                </a:tc>
              </a:tr>
              <a:tr h="988894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Centre Nord</a:t>
                      </a:r>
                      <a:r>
                        <a:rPr lang="fr-FR" sz="1400" baseline="0" dirty="0" smtClean="0"/>
                        <a:t> (SCI)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Kaya, </a:t>
                      </a:r>
                      <a:r>
                        <a:rPr lang="fr-FR" sz="1400" dirty="0" err="1" smtClean="0"/>
                        <a:t>Barsalogho</a:t>
                      </a:r>
                      <a:r>
                        <a:rPr lang="fr-FR" sz="1400" dirty="0" smtClean="0"/>
                        <a:t> et </a:t>
                      </a:r>
                      <a:r>
                        <a:rPr lang="fr-FR" sz="1400" dirty="0" err="1" smtClean="0"/>
                        <a:t>Boulsa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1 CHR et 2 CMA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Enfants MAS&lt;5ans: 767</a:t>
                      </a:r>
                    </a:p>
                    <a:p>
                      <a:r>
                        <a:rPr kumimoji="0" lang="fr-FR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FE, FA malnutries et mères accompagnantes: 610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88894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Est (ACF)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Diapaga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CSPS pour l’exemption Totale</a:t>
                      </a:r>
                    </a:p>
                    <a:p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30 CSPS pour les MA</a:t>
                      </a:r>
                      <a:endParaRPr lang="fr-FR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Enfants&lt;5ans: 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MAS compliqués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MAS ambulatoire</a:t>
                      </a:r>
                    </a:p>
                    <a:p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MAM</a:t>
                      </a:r>
                    </a:p>
                  </a:txBody>
                  <a:tcPr/>
                </a:tc>
              </a:tr>
              <a:tr h="441957">
                <a:tc>
                  <a:txBody>
                    <a:bodyPr/>
                    <a:lstStyle/>
                    <a:p>
                      <a:r>
                        <a:rPr lang="fr-FR" sz="1400" smtClean="0"/>
                        <a:t>Est (ACF)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err="1"/>
                        <a:t>Pama</a:t>
                      </a:r>
                      <a:endParaRPr lang="fr-F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MAS </a:t>
                      </a:r>
                      <a:r>
                        <a:rPr lang="fr-FR" sz="1100" dirty="0"/>
                        <a:t>compliqués uniquement</a:t>
                      </a:r>
                      <a:endParaRPr lang="fr-FR" dirty="0"/>
                    </a:p>
                  </a:txBody>
                  <a:tcPr marL="68580" marR="68580" marT="0" marB="0"/>
                </a:tc>
              </a:tr>
              <a:tr h="318998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Est (ACF)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Fada</a:t>
                      </a:r>
                      <a:endParaRPr lang="fr-F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MAS </a:t>
                      </a:r>
                      <a:r>
                        <a:rPr lang="fr-FR" sz="1100" dirty="0"/>
                        <a:t>compliqués uniquement</a:t>
                      </a:r>
                      <a:endParaRPr lang="fr-FR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3. Modalités tarifaires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525963"/>
          </a:xfrm>
        </p:spPr>
        <p:txBody>
          <a:bodyPr/>
          <a:lstStyle/>
          <a:p>
            <a:r>
              <a:rPr lang="fr-FR" b="1" dirty="0" smtClean="0"/>
              <a:t>Exemption totale </a:t>
            </a:r>
            <a:r>
              <a:rPr lang="fr-FR" dirty="0" smtClean="0"/>
              <a:t>pour le bénéficiaire</a:t>
            </a:r>
          </a:p>
          <a:p>
            <a:r>
              <a:rPr lang="fr-FR" b="1" dirty="0" smtClean="0"/>
              <a:t>Rachat à l’acte </a:t>
            </a:r>
            <a:r>
              <a:rPr lang="fr-FR" dirty="0" smtClean="0"/>
              <a:t>des prestations de soins par le tiers payeur</a:t>
            </a:r>
          </a:p>
          <a:p>
            <a:r>
              <a:rPr lang="fr-FR" b="1" dirty="0" smtClean="0"/>
              <a:t>Paiement au réel </a:t>
            </a:r>
            <a:r>
              <a:rPr lang="fr-FR" dirty="0" smtClean="0"/>
              <a:t>des prestations de soins par le tiers payeur. </a:t>
            </a:r>
          </a:p>
          <a:p>
            <a:r>
              <a:rPr lang="fr-FR" b="1" dirty="0" smtClean="0"/>
              <a:t>Paiement au forfait</a:t>
            </a:r>
            <a:r>
              <a:rPr lang="fr-FR" dirty="0" smtClean="0"/>
              <a:t> des prestations de soins par le tiers payeur (DS de Sebba).</a:t>
            </a:r>
          </a:p>
          <a:p>
            <a:r>
              <a:rPr lang="fr-FR" b="1" dirty="0" smtClean="0"/>
              <a:t>Post paiement </a:t>
            </a:r>
            <a:r>
              <a:rPr lang="fr-FR" dirty="0" smtClean="0"/>
              <a:t>des prestations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980728"/>
            <a:ext cx="8229600" cy="868346"/>
          </a:xfrm>
        </p:spPr>
        <p:txBody>
          <a:bodyPr>
            <a:normAutofit/>
          </a:bodyPr>
          <a:lstStyle/>
          <a:p>
            <a:r>
              <a:rPr lang="fr-FR" sz="3600" dirty="0" smtClean="0"/>
              <a:t>4. Coûts et produits 2013: </a:t>
            </a:r>
            <a:r>
              <a:rPr lang="fr-FR" sz="3600" dirty="0" smtClean="0">
                <a:solidFill>
                  <a:schemeClr val="tx1"/>
                </a:solidFill>
              </a:rPr>
              <a:t>SCI</a:t>
            </a:r>
            <a:r>
              <a:rPr lang="fr-FR" sz="3600" dirty="0" smtClean="0">
                <a:solidFill>
                  <a:srgbClr val="FF0000"/>
                </a:solidFill>
              </a:rPr>
              <a:t> </a:t>
            </a:r>
            <a:endParaRPr lang="fr-FR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612951"/>
              </p:ext>
            </p:extLst>
          </p:nvPr>
        </p:nvGraphicFramePr>
        <p:xfrm>
          <a:off x="0" y="2101689"/>
          <a:ext cx="8856984" cy="4756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1440160"/>
                <a:gridCol w="1440160"/>
                <a:gridCol w="1224136"/>
                <a:gridCol w="2664296"/>
              </a:tblGrid>
              <a:tr h="550071">
                <a:tc>
                  <a:txBody>
                    <a:bodyPr/>
                    <a:lstStyle/>
                    <a:p>
                      <a:r>
                        <a:rPr lang="fr-FR" dirty="0" smtClean="0"/>
                        <a:t>Prestation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Nbr.  de contacts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Coût (F CFA)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Moyenne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Observations </a:t>
                      </a:r>
                      <a:endParaRPr lang="fr-FR" dirty="0"/>
                    </a:p>
                  </a:txBody>
                  <a:tcPr/>
                </a:tc>
              </a:tr>
              <a:tr h="550071">
                <a:tc>
                  <a:txBody>
                    <a:bodyPr/>
                    <a:lstStyle/>
                    <a:p>
                      <a:r>
                        <a:rPr lang="fr-FR" dirty="0" smtClean="0"/>
                        <a:t>Prise en charge médicale enfants de o à 59 mois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297 874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375 868 592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1 262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dirty="0" smtClean="0"/>
                        <a:t>2,2 contacts</a:t>
                      </a:r>
                      <a:r>
                        <a:rPr lang="fr-FR" baseline="0" dirty="0" smtClean="0"/>
                        <a:t> par enfant et par an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baseline="0" dirty="0" smtClean="0"/>
                        <a:t>353 059 341 pour les médicaments soit 94%</a:t>
                      </a:r>
                      <a:endParaRPr lang="fr-FR" dirty="0"/>
                    </a:p>
                  </a:txBody>
                  <a:tcPr/>
                </a:tc>
              </a:tr>
              <a:tr h="550071">
                <a:tc>
                  <a:txBody>
                    <a:bodyPr/>
                    <a:lstStyle/>
                    <a:p>
                      <a:r>
                        <a:rPr lang="fr-FR" dirty="0" smtClean="0"/>
                        <a:t>Prise en charge des malnutris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1 131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19 002 545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16 802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550071">
                <a:tc>
                  <a:txBody>
                    <a:bodyPr/>
                    <a:lstStyle/>
                    <a:p>
                      <a:r>
                        <a:rPr lang="fr-FR" dirty="0" smtClean="0"/>
                        <a:t>Prise en charge des FA/FE/mères</a:t>
                      </a:r>
                      <a:r>
                        <a:rPr lang="fr-FR" baseline="0" dirty="0" smtClean="0"/>
                        <a:t> accompagnantes (alimentaire et sanitaire)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299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808 835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2704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550071">
                <a:tc>
                  <a:txBody>
                    <a:bodyPr/>
                    <a:lstStyle/>
                    <a:p>
                      <a:r>
                        <a:rPr lang="fr-FR" dirty="0" smtClean="0"/>
                        <a:t>Evacuations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289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2 668 800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9 235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8346"/>
          </a:xfrm>
        </p:spPr>
        <p:txBody>
          <a:bodyPr>
            <a:normAutofit/>
          </a:bodyPr>
          <a:lstStyle/>
          <a:p>
            <a:r>
              <a:rPr lang="fr-FR" sz="3600" dirty="0" smtClean="0"/>
              <a:t>4. Coûts et produits 2013 : ACF</a:t>
            </a:r>
            <a:r>
              <a:rPr lang="fr-FR" sz="3600" dirty="0" smtClean="0">
                <a:solidFill>
                  <a:srgbClr val="FF0000"/>
                </a:solidFill>
              </a:rPr>
              <a:t> </a:t>
            </a:r>
            <a:endParaRPr lang="fr-FR" sz="3600" dirty="0">
              <a:solidFill>
                <a:srgbClr val="FF0000"/>
              </a:solidFill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721296"/>
              </p:ext>
            </p:extLst>
          </p:nvPr>
        </p:nvGraphicFramePr>
        <p:xfrm>
          <a:off x="0" y="1766188"/>
          <a:ext cx="8712965" cy="5091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93"/>
                <a:gridCol w="1742593"/>
                <a:gridCol w="1742593"/>
                <a:gridCol w="1742593"/>
                <a:gridCol w="1742593"/>
              </a:tblGrid>
              <a:tr h="1073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Prestation </a:t>
                      </a:r>
                      <a:endParaRPr lang="fr-FR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 smtClean="0">
                          <a:effectLst/>
                        </a:rPr>
                        <a:t>Nbr. de contacts</a:t>
                      </a:r>
                      <a:endParaRPr lang="fr-FR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Coût (F CFA) </a:t>
                      </a:r>
                      <a:endParaRPr lang="fr-FR" sz="15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Moyenne </a:t>
                      </a:r>
                      <a:endParaRPr lang="fr-FR" sz="15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Observations </a:t>
                      </a:r>
                      <a:endParaRPr lang="fr-FR" sz="15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757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Prise en charge médicale enfants de o à 59 mois </a:t>
                      </a:r>
                      <a:endParaRPr lang="fr-FR" sz="15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43 888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53 288 205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1214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Pour les enfants non malnutris de Logobou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50604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Prise en charge des malnutris (labo + ordonnances)</a:t>
                      </a:r>
                      <a:endParaRPr lang="fr-FR" sz="1500" b="0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1816 </a:t>
                      </a:r>
                      <a:r>
                        <a:rPr lang="fr-FR" sz="1500" u="none" strike="noStrike" dirty="0" smtClean="0">
                          <a:effectLst/>
                        </a:rPr>
                        <a:t>MAS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compliqués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15457079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8512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 </a:t>
                      </a:r>
                      <a:r>
                        <a:rPr lang="fr-FR" sz="1500" u="none" strike="noStrike" dirty="0" smtClean="0">
                          <a:effectLst/>
                        </a:rPr>
                        <a:t>Les MAS ambulatoires et MAM sont uniquement pris en charge à Diapaga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27047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3856 </a:t>
                      </a:r>
                      <a:r>
                        <a:rPr lang="fr-FR" sz="1500" u="none" strike="noStrike" dirty="0" smtClean="0">
                          <a:effectLst/>
                        </a:rPr>
                        <a:t>MAS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500" u="none" strike="noStrike" baseline="0" dirty="0" err="1" smtClean="0">
                          <a:effectLst/>
                        </a:rPr>
                        <a:t>ambu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5832911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1513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791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9941 MAM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19303724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1942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57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Prise en charge des </a:t>
                      </a:r>
                      <a:r>
                        <a:rPr lang="fr-FR" sz="1500" u="none" strike="noStrike" dirty="0" smtClean="0">
                          <a:effectLst/>
                        </a:rPr>
                        <a:t>mères </a:t>
                      </a:r>
                      <a:r>
                        <a:rPr lang="fr-FR" sz="1500" u="none" strike="noStrike" dirty="0">
                          <a:effectLst/>
                        </a:rPr>
                        <a:t>accompagnantes</a:t>
                      </a:r>
                      <a:endParaRPr lang="fr-FR" sz="15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1 743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6243025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3582</a:t>
                      </a:r>
                      <a:endParaRPr lang="fr-FR" sz="1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Uniquement pour les MAS compliqués</a:t>
                      </a:r>
                      <a:endParaRPr lang="fr-FR" sz="15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 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361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Evacuations</a:t>
                      </a:r>
                      <a:endParaRPr lang="fr-FR" sz="15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215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4054384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18858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On constate très peu d'évacuations par rapport au nombre d'enfants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8346"/>
          </a:xfrm>
        </p:spPr>
        <p:txBody>
          <a:bodyPr>
            <a:normAutofit/>
          </a:bodyPr>
          <a:lstStyle/>
          <a:p>
            <a:r>
              <a:rPr lang="fr-FR" sz="3600" dirty="0" smtClean="0"/>
              <a:t>4. Coûts  et produits 2013: Help</a:t>
            </a:r>
            <a:r>
              <a:rPr lang="fr-FR" sz="3600" dirty="0" smtClean="0">
                <a:solidFill>
                  <a:srgbClr val="FF0000"/>
                </a:solidFill>
              </a:rPr>
              <a:t> </a:t>
            </a:r>
            <a:endParaRPr lang="fr-FR" sz="3600" dirty="0">
              <a:solidFill>
                <a:srgbClr val="FF0000"/>
              </a:solidFill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721296"/>
              </p:ext>
            </p:extLst>
          </p:nvPr>
        </p:nvGraphicFramePr>
        <p:xfrm>
          <a:off x="251520" y="1628800"/>
          <a:ext cx="8712965" cy="3837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93"/>
                <a:gridCol w="1742593"/>
                <a:gridCol w="1742593"/>
                <a:gridCol w="1504461"/>
                <a:gridCol w="1980725"/>
              </a:tblGrid>
              <a:tr h="10731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Prestation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Nbr. de contacts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Coût (F CFA)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Moyenne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Observations </a:t>
                      </a:r>
                    </a:p>
                  </a:txBody>
                  <a:tcPr marL="0" marR="0" marT="0" marB="0" anchor="ctr"/>
                </a:tc>
              </a:tr>
              <a:tr h="655022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&lt; 5 ans CSPS 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310 696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369 713 788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1 190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Nombre de contacts:</a:t>
                      </a:r>
                    </a:p>
                    <a:p>
                      <a:pPr marL="0" algn="l" rtl="0" eaLnBrk="1" fontAlgn="ctr" latinLnBrk="0" hangingPunct="1">
                        <a:buFontTx/>
                        <a:buChar char="-"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Dori = 3</a:t>
                      </a:r>
                    </a:p>
                    <a:p>
                      <a:pPr marL="0" algn="l" rtl="0" eaLnBrk="1" fontAlgn="ctr" latinLnBrk="0" hangingPunct="1">
                        <a:buFontTx/>
                        <a:buChar char="-"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 Sebba = 3,5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78759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&lt;5 ans CMA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695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13 248 340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19 062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7572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&lt;5 ans CHR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1 526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31 198 181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dirty="0" smtClean="0">
                          <a:solidFill>
                            <a:srgbClr val="000000"/>
                          </a:solidFill>
                          <a:latin typeface="Century Schoolbook"/>
                          <a:ea typeface="+mn-ea"/>
                          <a:cs typeface="+mn-cs"/>
                        </a:rPr>
                        <a:t>20 444</a:t>
                      </a: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2000" b="1" i="0" u="none" strike="noStrike" kern="1200" dirty="0">
                        <a:solidFill>
                          <a:srgbClr val="000000"/>
                        </a:solidFill>
                        <a:latin typeface="Century Schoolbook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70410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4. Coûts et produits 2013: Tdh</a:t>
            </a:r>
            <a:endParaRPr lang="fr-FR" dirty="0"/>
          </a:p>
        </p:txBody>
      </p:sp>
      <p:graphicFrame>
        <p:nvGraphicFramePr>
          <p:cNvPr id="3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721296"/>
              </p:ext>
            </p:extLst>
          </p:nvPr>
        </p:nvGraphicFramePr>
        <p:xfrm>
          <a:off x="214282" y="2000240"/>
          <a:ext cx="8712965" cy="3344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593"/>
                <a:gridCol w="1742593"/>
                <a:gridCol w="1742593"/>
                <a:gridCol w="1742593"/>
                <a:gridCol w="1742593"/>
              </a:tblGrid>
              <a:tr h="1073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Prestation </a:t>
                      </a:r>
                      <a:endParaRPr lang="fr-FR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 smtClean="0">
                          <a:effectLst/>
                        </a:rPr>
                        <a:t>Contacts</a:t>
                      </a:r>
                      <a:endParaRPr lang="fr-FR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>
                          <a:effectLst/>
                        </a:rPr>
                        <a:t>Coût (F CFA) </a:t>
                      </a:r>
                      <a:endParaRPr lang="fr-FR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Moyenne </a:t>
                      </a:r>
                      <a:endParaRPr lang="fr-FR" sz="15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>
                          <a:effectLst/>
                        </a:rPr>
                        <a:t>Observations </a:t>
                      </a:r>
                      <a:endParaRPr lang="fr-FR" sz="15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757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u="none" strike="noStrike" dirty="0" smtClean="0">
                          <a:effectLst/>
                        </a:rPr>
                        <a:t>&lt; 5 ans CSPS </a:t>
                      </a:r>
                      <a:endParaRPr lang="fr-FR" sz="15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269 508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203 452 640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755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Nombre de contacts = 2,95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7572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&lt;5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ans </a:t>
                      </a:r>
                      <a:r>
                        <a:rPr lang="fr-FR" sz="1500" u="none" strike="noStrike" dirty="0" smtClean="0">
                          <a:effectLst/>
                        </a:rPr>
                        <a:t>CMA ambulatoire </a:t>
                      </a:r>
                      <a:endParaRPr lang="fr-FR" sz="1500" b="0" i="0" u="none" strike="noStrike" dirty="0" smtClean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algn="ctr" rtl="0" fontAlgn="ctr"/>
                      <a:endParaRPr lang="fr-FR" sz="15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latin typeface="Century Schoolbook"/>
                        </a:rPr>
                        <a:t>                        33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latin typeface="Century Schoolbook"/>
                        </a:rPr>
                        <a:t>54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175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latin typeface="Century Schoolbook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642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7572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u="none" strike="noStrike" dirty="0" smtClean="0">
                          <a:effectLst/>
                        </a:rPr>
                        <a:t>&lt;5</a:t>
                      </a:r>
                      <a:r>
                        <a:rPr lang="fr-FR" sz="1500" u="none" strike="noStrike" baseline="0" dirty="0" smtClean="0">
                          <a:effectLst/>
                        </a:rPr>
                        <a:t> ans </a:t>
                      </a:r>
                      <a:r>
                        <a:rPr lang="fr-FR" sz="1500" u="none" strike="noStrike" dirty="0" smtClean="0">
                          <a:effectLst/>
                        </a:rPr>
                        <a:t>CMA hospitalisation </a:t>
                      </a:r>
                      <a:endParaRPr lang="fr-FR" sz="1500" b="0" i="0" u="none" strike="noStrike" dirty="0" smtClean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2 894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latin typeface="Century Schoolbook"/>
                        </a:rPr>
                        <a:t>36 439 109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latin typeface="Century Schoolbook"/>
                        </a:rPr>
                        <a:t>12 591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dirty="0" smtClean="0"/>
              <a:t>Coûts moyens /enfants de moins de 5 ans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Graphique 3"/>
          <p:cNvGraphicFramePr/>
          <p:nvPr/>
        </p:nvGraphicFramePr>
        <p:xfrm>
          <a:off x="0" y="1340768"/>
          <a:ext cx="874846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 Système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Monitoring: </a:t>
            </a:r>
            <a:r>
              <a:rPr lang="fr-FR" b="1" dirty="0" smtClean="0"/>
              <a:t>sous-tendre le contrôle </a:t>
            </a:r>
          </a:p>
          <a:p>
            <a:pPr>
              <a:buFont typeface="Wingdings" pitchFamily="2" charset="2"/>
              <a:buChar char="v"/>
            </a:pPr>
            <a:r>
              <a:rPr lang="fr-FR" dirty="0" smtClean="0"/>
              <a:t>Supervisions terrain </a:t>
            </a:r>
          </a:p>
          <a:p>
            <a:pPr>
              <a:buFont typeface="Wingdings" pitchFamily="2" charset="2"/>
              <a:buChar char="v"/>
            </a:pPr>
            <a:r>
              <a:rPr lang="fr-FR" dirty="0" smtClean="0"/>
              <a:t>Suivi du processus (circuit de remboursement)</a:t>
            </a:r>
          </a:p>
          <a:p>
            <a:pPr>
              <a:buFont typeface="Wingdings" pitchFamily="2" charset="2"/>
              <a:buChar char="v"/>
            </a:pPr>
            <a:r>
              <a:rPr lang="fr-FR" dirty="0" smtClean="0"/>
              <a:t>Suivi statistique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Statistiques cliniques  (données de consultation, données du SNIS…)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Données financières (données de remboursement, recettes et dépenses des FS, …) </a:t>
            </a:r>
          </a:p>
          <a:p>
            <a:pPr lvl="1">
              <a:buFont typeface="Wingdings" pitchFamily="2" charset="2"/>
              <a:buChar char="§"/>
            </a:pPr>
            <a:endParaRPr lang="fr-FR" dirty="0"/>
          </a:p>
          <a:p>
            <a:pPr lvl="1">
              <a:buNone/>
            </a:pPr>
            <a:endParaRPr lang="fr-FR" dirty="0" smtClean="0"/>
          </a:p>
          <a:p>
            <a:pPr lvl="1">
              <a:buFont typeface="Wingdings" pitchFamily="2" charset="2"/>
              <a:buChar char="§"/>
            </a:pPr>
            <a:endParaRPr lang="fr-FR" dirty="0"/>
          </a:p>
          <a:p>
            <a:pPr lvl="1"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 Système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Rencontres  et cadres de concertation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Journée de retro information /rencontres Bilan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Capitalisation  des expériences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 Rencontres inter ONG </a:t>
            </a:r>
          </a:p>
          <a:p>
            <a:pPr lvl="1">
              <a:buFont typeface="Wingdings" pitchFamily="2" charset="2"/>
              <a:buChar char="§"/>
            </a:pPr>
            <a:r>
              <a:rPr lang="fr-FR" dirty="0" smtClean="0"/>
              <a:t> Rencontres avec les autorités locales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endParaRPr lang="fr-FR" dirty="0"/>
          </a:p>
          <a:p>
            <a:pPr lvl="1"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2800" dirty="0" smtClean="0"/>
              <a:t>6. Les </a:t>
            </a:r>
            <a:r>
              <a:rPr lang="fr-FR" sz="2800" dirty="0"/>
              <a:t>modalités de contrôle avant </a:t>
            </a:r>
            <a:r>
              <a:rPr lang="fr-FR" sz="2800" dirty="0" smtClean="0"/>
              <a:t>paiement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285860"/>
            <a:ext cx="857256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Contrôle effectif de chaque pièce justificative (ordonnances et autres) prenant en compte la:</a:t>
            </a:r>
          </a:p>
          <a:p>
            <a:pPr lvl="1">
              <a:buFont typeface="Wingdings" pitchFamily="2" charset="2"/>
              <a:buChar char="ü"/>
            </a:pPr>
            <a:r>
              <a:rPr lang="fr-FR" dirty="0" smtClean="0"/>
              <a:t> vérification de la régularité technique </a:t>
            </a:r>
          </a:p>
          <a:p>
            <a:pPr marL="898525" lvl="4" indent="-268288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sz="2100" dirty="0" smtClean="0"/>
              <a:t>Remplissage des différents items de chaque ordonnance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 smtClean="0"/>
              <a:t>Monitoring de la prescription: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dirty="0" smtClean="0"/>
              <a:t> quantités prescrites par rapport à la posologie,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dirty="0" smtClean="0"/>
              <a:t>concordance de la prescription avec les protocoles , 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fr-FR" dirty="0" smtClean="0"/>
              <a:t>prescriptions de MEG uniquement…)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dirty="0" smtClean="0"/>
              <a:t>vérification financière: (</a:t>
            </a:r>
            <a:r>
              <a:rPr lang="fr-FR" sz="1600" dirty="0" smtClean="0"/>
              <a:t>Respect des prix en vigueur)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3200" dirty="0" smtClean="0"/>
              <a:t>7. Les </a:t>
            </a:r>
            <a:r>
              <a:rPr lang="fr-FR" sz="3200" dirty="0"/>
              <a:t>modalités de </a:t>
            </a:r>
            <a:r>
              <a:rPr lang="fr-FR" sz="3200" dirty="0" smtClean="0"/>
              <a:t>paiement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Paiement  direct par chèque au District (Tdh </a:t>
            </a:r>
            <a:r>
              <a:rPr lang="fr-FR" dirty="0" smtClean="0">
                <a:solidFill>
                  <a:srgbClr val="FF0000"/>
                </a:solidFill>
              </a:rPr>
              <a:t>et Help</a:t>
            </a:r>
            <a:r>
              <a:rPr lang="fr-FR" dirty="0" smtClean="0"/>
              <a:t>)</a:t>
            </a:r>
          </a:p>
          <a:p>
            <a:pPr>
              <a:buNone/>
            </a:pPr>
            <a:r>
              <a:rPr lang="fr-FR" dirty="0" smtClean="0"/>
              <a:t>qui ensuite est chargé du dispatching des fonds à chaque structure</a:t>
            </a:r>
          </a:p>
          <a:p>
            <a:r>
              <a:rPr lang="fr-FR" dirty="0" smtClean="0"/>
              <a:t>Paiement par chèque à chaque CoGes/CHR/CMA (ACF, SCI, Help)</a:t>
            </a:r>
          </a:p>
          <a:p>
            <a:r>
              <a:rPr lang="fr-FR" dirty="0" smtClean="0"/>
              <a:t>Paiement par virement bancaire au compte de chaque CoGes (Help, Tdh)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3600" dirty="0" smtClean="0"/>
              <a:t>8. Les </a:t>
            </a:r>
            <a:r>
              <a:rPr lang="fr-FR" sz="3600" dirty="0"/>
              <a:t>modalités de l’audit </a:t>
            </a:r>
            <a:r>
              <a:rPr lang="fr-FR" sz="3600" dirty="0" smtClean="0"/>
              <a:t>médical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Rappel du contexte ayant nécessité la mise en place du contrôle à posteriori</a:t>
            </a:r>
          </a:p>
          <a:p>
            <a:endParaRPr lang="fr-FR" dirty="0" smtClean="0"/>
          </a:p>
          <a:p>
            <a:r>
              <a:rPr lang="fr-FR" dirty="0" smtClean="0"/>
              <a:t>Incohérences statistiques: </a:t>
            </a:r>
          </a:p>
          <a:p>
            <a:r>
              <a:rPr lang="fr-FR" dirty="0" smtClean="0"/>
              <a:t>Les résultats du contrôle avant paiement </a:t>
            </a:r>
          </a:p>
          <a:p>
            <a:r>
              <a:rPr lang="fr-FR" dirty="0" smtClean="0"/>
              <a:t>Suspicions (attitudes et observation diverse des  supervisions terrains)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3600" dirty="0" smtClean="0"/>
              <a:t>8. Les </a:t>
            </a:r>
            <a:r>
              <a:rPr lang="fr-FR" sz="3600" dirty="0"/>
              <a:t>modalités de l’audit </a:t>
            </a:r>
            <a:r>
              <a:rPr lang="fr-FR" sz="3600" dirty="0" smtClean="0"/>
              <a:t>médical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Monitoring des ordonnances et des outils de consultation </a:t>
            </a:r>
          </a:p>
          <a:p>
            <a:r>
              <a:rPr lang="fr-FR" dirty="0" smtClean="0"/>
              <a:t>Vérification des outils de consultation au niveau bénéficiaire (ordonnances , carnets</a:t>
            </a:r>
            <a:r>
              <a:rPr lang="fr-FR" smtClean="0"/>
              <a:t>, bulletins d’examens...)  </a:t>
            </a:r>
            <a:endParaRPr lang="fr-FR" dirty="0" smtClean="0"/>
          </a:p>
          <a:p>
            <a:r>
              <a:rPr lang="fr-FR" dirty="0" smtClean="0"/>
              <a:t>Comparaison des consommations théoriques aux quantités des médicaments facturés</a:t>
            </a:r>
          </a:p>
          <a:p>
            <a:r>
              <a:rPr lang="fr-FR" dirty="0" smtClean="0"/>
              <a:t>Enquête auprès des bénéficiaires (Voir les étapes sur transparent ci-après ): 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25470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3600" dirty="0" smtClean="0"/>
              <a:t>8. Les </a:t>
            </a:r>
            <a:r>
              <a:rPr lang="fr-FR" sz="3600" dirty="0"/>
              <a:t>modalités de l’audit </a:t>
            </a:r>
            <a:r>
              <a:rPr lang="fr-FR" sz="3600" dirty="0" smtClean="0"/>
              <a:t>médical</a:t>
            </a:r>
            <a:endParaRPr lang="fr-FR" sz="3600" dirty="0"/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557092"/>
              </p:ext>
            </p:extLst>
          </p:nvPr>
        </p:nvGraphicFramePr>
        <p:xfrm>
          <a:off x="500034" y="1214422"/>
          <a:ext cx="829529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624F42-14B2-45DA-A16E-BE9C370EB0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>
                                            <p:graphicEl>
                                              <a:dgm id="{53624F42-14B2-45DA-A16E-BE9C370EB0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0592B4-3348-451C-A7D7-4E3F1AFA30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>
                                            <p:graphicEl>
                                              <a:dgm id="{D10592B4-3348-451C-A7D7-4E3F1AFA30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DB27D4-996D-4E0B-895D-5BCA76C78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>
                                            <p:graphicEl>
                                              <a:dgm id="{BCDB27D4-996D-4E0B-895D-5BCA76C78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893E28-1842-47E4-B51B-0ECD3B187A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4">
                                            <p:graphicEl>
                                              <a:dgm id="{B4893E28-1842-47E4-B51B-0ECD3B187A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FBA206-959F-4978-8A88-49FBBB3E53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">
                                            <p:graphicEl>
                                              <a:dgm id="{35FBA206-959F-4978-8A88-49FBBB3E53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A497D2-7586-4B20-B8C9-763BDD5F72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4">
                                            <p:graphicEl>
                                              <a:dgm id="{AAA497D2-7586-4B20-B8C9-763BDD5F72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E1277E-8EF5-4DA2-B7D6-81BEEED66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">
                                            <p:graphicEl>
                                              <a:dgm id="{BCE1277E-8EF5-4DA2-B7D6-81BEEED668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5F0043-96D9-4ABF-AF40-3C960DB38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">
                                            <p:graphicEl>
                                              <a:dgm id="{1F5F0043-96D9-4ABF-AF40-3C960DB38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641C82-ECF9-4DA8-8E9A-54E52FFDC6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">
                                            <p:graphicEl>
                                              <a:dgm id="{73641C82-ECF9-4DA8-8E9A-54E52FFDC6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7A32E-47A7-46D1-B09D-8932EF38A2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">
                                            <p:graphicEl>
                                              <a:dgm id="{7867A32E-47A7-46D1-B09D-8932EF38A2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2D9E10-57F0-449F-A94F-1E3AC985C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4">
                                            <p:graphicEl>
                                              <a:dgm id="{722D9E10-57F0-449F-A94F-1E3AC985C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90CA01-02A5-4956-8064-078F1C38ED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4">
                                            <p:graphicEl>
                                              <a:dgm id="{D790CA01-02A5-4956-8064-078F1C38ED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578E72-0BC1-4132-9630-688333753F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4">
                                            <p:graphicEl>
                                              <a:dgm id="{D0578E72-0BC1-4132-9630-688333753F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7D444D-B337-4978-BACB-3C0C4253E3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4">
                                            <p:graphicEl>
                                              <a:dgm id="{517D444D-B337-4978-BACB-3C0C4253E3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325D01-CC78-4811-9A8F-33D022E240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4">
                                            <p:graphicEl>
                                              <a:dgm id="{20325D01-CC78-4811-9A8F-33D022E240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B1A9CF-91CE-4697-999E-CC9F2D7EA8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4">
                                            <p:graphicEl>
                                              <a:dgm id="{2EB1A9CF-91CE-4697-999E-CC9F2D7EA8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D1C0DB-D6B8-4221-82DE-03A87D9724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">
                                            <p:graphicEl>
                                              <a:dgm id="{57D1C0DB-D6B8-4221-82DE-03A87D9724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9E4F09-9A14-48C5-9E32-EA55554E8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4">
                                            <p:graphicEl>
                                              <a:dgm id="{719E4F09-9A14-48C5-9E32-EA55554E83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Impact du contrôle à posteriori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Graphique 4"/>
          <p:cNvGraphicFramePr/>
          <p:nvPr/>
        </p:nvGraphicFramePr>
        <p:xfrm>
          <a:off x="239843" y="1285859"/>
          <a:ext cx="8649324" cy="5130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Rôle du contrôle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36660"/>
          </a:xfrm>
        </p:spPr>
        <p:txBody>
          <a:bodyPr>
            <a:normAutofit/>
          </a:bodyPr>
          <a:lstStyle/>
          <a:p>
            <a:r>
              <a:rPr lang="fr-FR" dirty="0" smtClean="0"/>
              <a:t>Maitrise de la mise en œuvre des subvenions. </a:t>
            </a:r>
          </a:p>
          <a:p>
            <a:endParaRPr lang="fr-FR" dirty="0" smtClean="0"/>
          </a:p>
          <a:p>
            <a:r>
              <a:rPr lang="fr-FR" dirty="0" smtClean="0"/>
              <a:t>au-delà de l’exemption, replicable à tout autre mécanisme</a:t>
            </a:r>
          </a:p>
          <a:p>
            <a:pPr lvl="2">
              <a:buNone/>
            </a:pPr>
            <a:r>
              <a:rPr lang="fr-FR" dirty="0" smtClean="0"/>
              <a:t>De par son principe </a:t>
            </a:r>
          </a:p>
          <a:p>
            <a:pPr lvl="2">
              <a:buNone/>
            </a:pPr>
            <a:r>
              <a:rPr lang="fr-FR" dirty="0" smtClean="0"/>
              <a:t>De part sa méthodologie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27203"/>
          </a:xfrm>
        </p:spPr>
        <p:txBody>
          <a:bodyPr>
            <a:normAutofit/>
          </a:bodyPr>
          <a:lstStyle/>
          <a:p>
            <a:pPr algn="l"/>
            <a:r>
              <a:rPr lang="fr-FR" sz="4800" dirty="0" smtClean="0"/>
              <a:t>MERCI DE VOTRE ATTENTION </a:t>
            </a:r>
            <a:endParaRPr lang="fr-FR" sz="4800" dirty="0"/>
          </a:p>
        </p:txBody>
      </p:sp>
      <p:pic>
        <p:nvPicPr>
          <p:cNvPr id="4" name="Image 3" descr="C:\Users\User\AppData\Local\Temp\Help Logo 2004 RGB72 KLEIN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47664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0"/>
            <a:ext cx="2160240" cy="836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283968" y="0"/>
          <a:ext cx="3168352" cy="90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icture" r:id="rId5" imgW="2629080" imgH="533520" progId="Word.Picture.8">
                  <p:embed/>
                </p:oleObj>
              </mc:Choice>
              <mc:Fallback>
                <p:oleObj name="Picture" r:id="rId5" imgW="2629080" imgH="53352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0"/>
                        <a:ext cx="3168352" cy="9087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 6" descr="Logo_ACF_FRA_P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8344" y="0"/>
            <a:ext cx="147565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C:\Users\User\AppData\Local\Temp\logo ECHO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5419725"/>
            <a:ext cx="19431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Klassisch 2">
    <a:maj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돋움"/>
      <a:font script="Hans" typeface="华文新魏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616</TotalTime>
  <Words>1135</Words>
  <Application>Microsoft Office PowerPoint</Application>
  <PresentationFormat>On-screen Show (4:3)</PresentationFormat>
  <Paragraphs>284</Paragraphs>
  <Slides>23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Débit</vt:lpstr>
      <vt:lpstr>Picture</vt:lpstr>
      <vt:lpstr>Exemption de paiement des soins de santé pour les enfants de moins de 5 ans</vt:lpstr>
      <vt:lpstr>Plan </vt:lpstr>
      <vt:lpstr>1. Les prestations garanties: Consultations curatives </vt:lpstr>
      <vt:lpstr>2- Les outils</vt:lpstr>
      <vt:lpstr>3. Couverture </vt:lpstr>
      <vt:lpstr>PowerPoint Presentation</vt:lpstr>
      <vt:lpstr>3. Modalités tarifaires </vt:lpstr>
      <vt:lpstr>4. Coûts et produits 2013: SCI </vt:lpstr>
      <vt:lpstr>4. Coûts et produits 2013 : ACF </vt:lpstr>
      <vt:lpstr>4. Coûts  et produits 2013: Help </vt:lpstr>
      <vt:lpstr>4. Coûts et produits 2013: Tdh</vt:lpstr>
      <vt:lpstr>Coûts moyens /enfants de moins de 5 ans</vt:lpstr>
      <vt:lpstr>PowerPoint Presentation</vt:lpstr>
      <vt:lpstr>5. Système d’information</vt:lpstr>
      <vt:lpstr>5. Système d’information</vt:lpstr>
      <vt:lpstr>6. Les modalités de contrôle avant paiement</vt:lpstr>
      <vt:lpstr>7. Les modalités de paiement</vt:lpstr>
      <vt:lpstr>8. Les modalités de l’audit médical</vt:lpstr>
      <vt:lpstr>8. Les modalités de l’audit médical</vt:lpstr>
      <vt:lpstr>8. Les modalités de l’audit médical</vt:lpstr>
      <vt:lpstr>Impact du contrôle à posteriori</vt:lpstr>
      <vt:lpstr>Rôle du contrôle </vt:lpstr>
      <vt:lpstr>MERCI DE VOTRE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NEBIE</dc:creator>
  <cp:lastModifiedBy>MEYER, Claude</cp:lastModifiedBy>
  <cp:revision>76</cp:revision>
  <dcterms:created xsi:type="dcterms:W3CDTF">2014-06-06T04:58:26Z</dcterms:created>
  <dcterms:modified xsi:type="dcterms:W3CDTF">2014-06-30T14:40:32Z</dcterms:modified>
</cp:coreProperties>
</file>