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0"/>
  </p:notesMasterIdLst>
  <p:sldIdLst>
    <p:sldId id="256" r:id="rId2"/>
    <p:sldId id="257" r:id="rId3"/>
    <p:sldId id="269" r:id="rId4"/>
    <p:sldId id="258" r:id="rId5"/>
    <p:sldId id="270" r:id="rId6"/>
    <p:sldId id="259" r:id="rId7"/>
    <p:sldId id="260" r:id="rId8"/>
    <p:sldId id="261" r:id="rId9"/>
    <p:sldId id="262" r:id="rId10"/>
    <p:sldId id="263" r:id="rId11"/>
    <p:sldId id="273" r:id="rId12"/>
    <p:sldId id="264" r:id="rId13"/>
    <p:sldId id="272" r:id="rId14"/>
    <p:sldId id="271" r:id="rId15"/>
    <p:sldId id="265" r:id="rId16"/>
    <p:sldId id="267" r:id="rId17"/>
    <p:sldId id="266" r:id="rId18"/>
    <p:sldId id="268" r:id="rId19"/>
  </p:sldIdLst>
  <p:sldSz cx="9144000" cy="6858000" type="screen4x3"/>
  <p:notesSz cx="6858000" cy="9144000"/>
  <p:defaultTextStyle>
    <a:defPPr>
      <a:defRPr lang="fr-FR"/>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100" d="100"/>
          <a:sy n="100" d="100"/>
        </p:scale>
        <p:origin x="-1308" y="-240"/>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wrap="square" lIns="91440" tIns="45720" rIns="91440" bIns="45720" numCol="1" anchor="t" anchorCtr="0" compatLnSpc="1">
            <a:prstTxWarp prst="textNoShape">
              <a:avLst/>
            </a:prstTxWarp>
          </a:bodyPr>
          <a:lstStyle>
            <a:lvl1pPr>
              <a:defRPr sz="1200">
                <a:latin typeface="Calibri" pitchFamily="34" charset="0"/>
              </a:defRPr>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a:defRPr sz="1200">
                <a:latin typeface="Calibri" pitchFamily="34" charset="0"/>
              </a:defRPr>
            </a:lvl1pPr>
          </a:lstStyle>
          <a:p>
            <a:fld id="{B936181D-D110-464F-8D31-0CC69E080DEC}" type="datetimeFigureOut">
              <a:rPr lang="fr-FR"/>
              <a:pPr/>
              <a:t>19/02/2015</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fr-FR" noProof="0" smtClean="0"/>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fr-FR" noProof="0" smtClean="0"/>
              <a:t>Cliquez pour modifier les styles du texte du masque</a:t>
            </a:r>
          </a:p>
          <a:p>
            <a:pPr lvl="1"/>
            <a:r>
              <a:rPr lang="fr-FR" noProof="0" smtClean="0"/>
              <a:t>Deuxième niveau</a:t>
            </a:r>
          </a:p>
          <a:p>
            <a:pPr lvl="2"/>
            <a:r>
              <a:rPr lang="fr-FR" noProof="0" smtClean="0"/>
              <a:t>Troisième niveau</a:t>
            </a:r>
          </a:p>
          <a:p>
            <a:pPr lvl="3"/>
            <a:r>
              <a:rPr lang="fr-FR" noProof="0" smtClean="0"/>
              <a:t>Quatrième niveau</a:t>
            </a:r>
          </a:p>
          <a:p>
            <a:pPr lvl="4"/>
            <a:r>
              <a:rPr lang="fr-FR" noProof="0" smtClean="0"/>
              <a:t>Cinquième niveau</a:t>
            </a: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wrap="square" lIns="91440" tIns="45720" rIns="91440" bIns="45720" numCol="1" anchor="b" anchorCtr="0" compatLnSpc="1">
            <a:prstTxWarp prst="textNoShape">
              <a:avLst/>
            </a:prstTxWarp>
          </a:bodyPr>
          <a:lstStyle>
            <a:lvl1pPr>
              <a:defRPr sz="1200">
                <a:latin typeface="Calibri" pitchFamily="34" charset="0"/>
              </a:defRPr>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a:latin typeface="Calibri" pitchFamily="34" charset="0"/>
              </a:defRPr>
            </a:lvl1pPr>
          </a:lstStyle>
          <a:p>
            <a:fld id="{FD5C6112-B730-4A5F-A6E8-40FCF3E1C13D}" type="slidenum">
              <a:rPr lang="fr-FR"/>
              <a:pPr/>
              <a:t>‹#›</a:t>
            </a:fld>
            <a:endParaRPr lang="fr-FR"/>
          </a:p>
        </p:txBody>
      </p:sp>
    </p:spTree>
    <p:extLst>
      <p:ext uri="{BB962C8B-B14F-4D97-AF65-F5344CB8AC3E}">
        <p14:creationId xmlns:p14="http://schemas.microsoft.com/office/powerpoint/2010/main" val="281077754"/>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Espace réservé de l'image des diapositives 1"/>
          <p:cNvSpPr>
            <a:spLocks noGrp="1" noRot="1" noChangeAspect="1" noTextEdit="1"/>
          </p:cNvSpPr>
          <p:nvPr>
            <p:ph type="sldImg"/>
          </p:nvPr>
        </p:nvSpPr>
        <p:spPr bwMode="auto">
          <a:noFill/>
          <a:ln>
            <a:solidFill>
              <a:srgbClr val="000000"/>
            </a:solidFill>
            <a:miter lim="800000"/>
            <a:headEnd/>
            <a:tailEnd/>
          </a:ln>
        </p:spPr>
      </p:sp>
      <p:sp>
        <p:nvSpPr>
          <p:cNvPr id="21507" name="Espace réservé des commentaires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fr-FR" smtClean="0"/>
          </a:p>
        </p:txBody>
      </p:sp>
      <p:sp>
        <p:nvSpPr>
          <p:cNvPr id="21508" name="Espace réservé du numéro de diapositive 3"/>
          <p:cNvSpPr>
            <a:spLocks noGrp="1"/>
          </p:cNvSpPr>
          <p:nvPr>
            <p:ph type="sldNum" sz="quarter" idx="5"/>
          </p:nvPr>
        </p:nvSpPr>
        <p:spPr bwMode="auto">
          <a:ln>
            <a:miter lim="800000"/>
            <a:headEnd/>
            <a:tailEnd/>
          </a:ln>
        </p:spPr>
        <p:txBody>
          <a:bodyPr/>
          <a:lstStyle/>
          <a:p>
            <a:fld id="{4CC3E795-F510-47E0-99EE-9C81A43EE5A3}" type="slidenum">
              <a:rPr lang="fr-FR"/>
              <a:pPr/>
              <a:t>1</a:t>
            </a:fld>
            <a:endParaRPr lang="fr-F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Espace réservé de l'image des diapositives 1"/>
          <p:cNvSpPr>
            <a:spLocks noGrp="1" noRot="1" noChangeAspect="1" noTextEdit="1"/>
          </p:cNvSpPr>
          <p:nvPr>
            <p:ph type="sldImg"/>
          </p:nvPr>
        </p:nvSpPr>
        <p:spPr bwMode="auto">
          <a:noFill/>
          <a:ln>
            <a:solidFill>
              <a:srgbClr val="000000"/>
            </a:solidFill>
            <a:miter lim="800000"/>
            <a:headEnd/>
            <a:tailEnd/>
          </a:ln>
        </p:spPr>
      </p:sp>
      <p:sp>
        <p:nvSpPr>
          <p:cNvPr id="30723" name="Espace réservé des commentaires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fr-FR" smtClean="0"/>
          </a:p>
        </p:txBody>
      </p:sp>
      <p:sp>
        <p:nvSpPr>
          <p:cNvPr id="30724" name="Espace réservé du numéro de diapositive 3"/>
          <p:cNvSpPr>
            <a:spLocks noGrp="1"/>
          </p:cNvSpPr>
          <p:nvPr>
            <p:ph type="sldNum" sz="quarter" idx="5"/>
          </p:nvPr>
        </p:nvSpPr>
        <p:spPr bwMode="auto">
          <a:ln>
            <a:miter lim="800000"/>
            <a:headEnd/>
            <a:tailEnd/>
          </a:ln>
        </p:spPr>
        <p:txBody>
          <a:bodyPr/>
          <a:lstStyle/>
          <a:p>
            <a:fld id="{71ADE75C-0117-4E2A-833E-24EA85A3AE50}" type="slidenum">
              <a:rPr lang="fr-FR"/>
              <a:pPr/>
              <a:t>10</a:t>
            </a:fld>
            <a:endParaRPr lang="fr-F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Espace réservé de l'image des diapositives 1"/>
          <p:cNvSpPr>
            <a:spLocks noGrp="1" noRot="1" noChangeAspect="1" noTextEdit="1"/>
          </p:cNvSpPr>
          <p:nvPr>
            <p:ph type="sldImg"/>
          </p:nvPr>
        </p:nvSpPr>
        <p:spPr bwMode="auto">
          <a:noFill/>
          <a:ln>
            <a:solidFill>
              <a:srgbClr val="000000"/>
            </a:solidFill>
            <a:miter lim="800000"/>
            <a:headEnd/>
            <a:tailEnd/>
          </a:ln>
        </p:spPr>
      </p:sp>
      <p:sp>
        <p:nvSpPr>
          <p:cNvPr id="31747" name="Espace réservé des commentaires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fr-FR" smtClean="0"/>
          </a:p>
        </p:txBody>
      </p:sp>
      <p:sp>
        <p:nvSpPr>
          <p:cNvPr id="31748" name="Espace réservé du numéro de diapositive 3"/>
          <p:cNvSpPr>
            <a:spLocks noGrp="1"/>
          </p:cNvSpPr>
          <p:nvPr>
            <p:ph type="sldNum" sz="quarter" idx="5"/>
          </p:nvPr>
        </p:nvSpPr>
        <p:spPr bwMode="auto">
          <a:ln>
            <a:miter lim="800000"/>
            <a:headEnd/>
            <a:tailEnd/>
          </a:ln>
        </p:spPr>
        <p:txBody>
          <a:bodyPr/>
          <a:lstStyle/>
          <a:p>
            <a:fld id="{29C4B397-ACF1-4967-BACB-789DB485E827}" type="slidenum">
              <a:rPr lang="fr-FR"/>
              <a:pPr/>
              <a:t>11</a:t>
            </a:fld>
            <a:endParaRPr lang="fr-F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Espace réservé de l'image des diapositives 1"/>
          <p:cNvSpPr>
            <a:spLocks noGrp="1" noRot="1" noChangeAspect="1" noTextEdit="1"/>
          </p:cNvSpPr>
          <p:nvPr>
            <p:ph type="sldImg"/>
          </p:nvPr>
        </p:nvSpPr>
        <p:spPr bwMode="auto">
          <a:noFill/>
          <a:ln>
            <a:solidFill>
              <a:srgbClr val="000000"/>
            </a:solidFill>
            <a:miter lim="800000"/>
            <a:headEnd/>
            <a:tailEnd/>
          </a:ln>
        </p:spPr>
      </p:sp>
      <p:sp>
        <p:nvSpPr>
          <p:cNvPr id="32771" name="Espace réservé des commentaires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fr-FR" smtClean="0"/>
          </a:p>
        </p:txBody>
      </p:sp>
      <p:sp>
        <p:nvSpPr>
          <p:cNvPr id="32772" name="Espace réservé du numéro de diapositive 3"/>
          <p:cNvSpPr>
            <a:spLocks noGrp="1"/>
          </p:cNvSpPr>
          <p:nvPr>
            <p:ph type="sldNum" sz="quarter" idx="5"/>
          </p:nvPr>
        </p:nvSpPr>
        <p:spPr bwMode="auto">
          <a:ln>
            <a:miter lim="800000"/>
            <a:headEnd/>
            <a:tailEnd/>
          </a:ln>
        </p:spPr>
        <p:txBody>
          <a:bodyPr/>
          <a:lstStyle/>
          <a:p>
            <a:fld id="{80330767-1DA4-4E7C-88C5-F153A23726B3}" type="slidenum">
              <a:rPr lang="fr-FR"/>
              <a:pPr/>
              <a:t>12</a:t>
            </a:fld>
            <a:endParaRPr lang="fr-F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Espace réservé de l'image des diapositives 1"/>
          <p:cNvSpPr>
            <a:spLocks noGrp="1" noRot="1" noChangeAspect="1" noTextEdit="1"/>
          </p:cNvSpPr>
          <p:nvPr>
            <p:ph type="sldImg"/>
          </p:nvPr>
        </p:nvSpPr>
        <p:spPr bwMode="auto">
          <a:noFill/>
          <a:ln>
            <a:solidFill>
              <a:srgbClr val="000000"/>
            </a:solidFill>
            <a:miter lim="800000"/>
            <a:headEnd/>
            <a:tailEnd/>
          </a:ln>
        </p:spPr>
      </p:sp>
      <p:sp>
        <p:nvSpPr>
          <p:cNvPr id="33795" name="Espace réservé des commentaires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fr-FR" smtClean="0"/>
          </a:p>
        </p:txBody>
      </p:sp>
      <p:sp>
        <p:nvSpPr>
          <p:cNvPr id="33796" name="Espace réservé du numéro de diapositive 3"/>
          <p:cNvSpPr>
            <a:spLocks noGrp="1"/>
          </p:cNvSpPr>
          <p:nvPr>
            <p:ph type="sldNum" sz="quarter" idx="5"/>
          </p:nvPr>
        </p:nvSpPr>
        <p:spPr bwMode="auto">
          <a:ln>
            <a:miter lim="800000"/>
            <a:headEnd/>
            <a:tailEnd/>
          </a:ln>
        </p:spPr>
        <p:txBody>
          <a:bodyPr/>
          <a:lstStyle/>
          <a:p>
            <a:fld id="{B25C89E2-83C7-4022-959A-E5D1B75A369C}" type="slidenum">
              <a:rPr lang="fr-FR"/>
              <a:pPr/>
              <a:t>13</a:t>
            </a:fld>
            <a:endParaRPr lang="fr-F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Espace réservé de l'image des diapositives 1"/>
          <p:cNvSpPr>
            <a:spLocks noGrp="1" noRot="1" noChangeAspect="1" noTextEdit="1"/>
          </p:cNvSpPr>
          <p:nvPr>
            <p:ph type="sldImg"/>
          </p:nvPr>
        </p:nvSpPr>
        <p:spPr bwMode="auto">
          <a:noFill/>
          <a:ln>
            <a:solidFill>
              <a:srgbClr val="000000"/>
            </a:solidFill>
            <a:miter lim="800000"/>
            <a:headEnd/>
            <a:tailEnd/>
          </a:ln>
        </p:spPr>
      </p:sp>
      <p:sp>
        <p:nvSpPr>
          <p:cNvPr id="34819" name="Espace réservé des commentaires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fr-FR" smtClean="0"/>
          </a:p>
        </p:txBody>
      </p:sp>
      <p:sp>
        <p:nvSpPr>
          <p:cNvPr id="34820" name="Espace réservé du numéro de diapositive 3"/>
          <p:cNvSpPr>
            <a:spLocks noGrp="1"/>
          </p:cNvSpPr>
          <p:nvPr>
            <p:ph type="sldNum" sz="quarter" idx="5"/>
          </p:nvPr>
        </p:nvSpPr>
        <p:spPr bwMode="auto">
          <a:ln>
            <a:miter lim="800000"/>
            <a:headEnd/>
            <a:tailEnd/>
          </a:ln>
        </p:spPr>
        <p:txBody>
          <a:bodyPr/>
          <a:lstStyle/>
          <a:p>
            <a:fld id="{B19811D3-D990-415A-8D62-8BA2874DBA2A}" type="slidenum">
              <a:rPr lang="fr-FR"/>
              <a:pPr/>
              <a:t>14</a:t>
            </a:fld>
            <a:endParaRPr lang="fr-F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Espace réservé de l'image des diapositives 1"/>
          <p:cNvSpPr>
            <a:spLocks noGrp="1" noRot="1" noChangeAspect="1" noTextEdit="1"/>
          </p:cNvSpPr>
          <p:nvPr>
            <p:ph type="sldImg"/>
          </p:nvPr>
        </p:nvSpPr>
        <p:spPr bwMode="auto">
          <a:noFill/>
          <a:ln>
            <a:solidFill>
              <a:srgbClr val="000000"/>
            </a:solidFill>
            <a:miter lim="800000"/>
            <a:headEnd/>
            <a:tailEnd/>
          </a:ln>
        </p:spPr>
      </p:sp>
      <p:sp>
        <p:nvSpPr>
          <p:cNvPr id="35843" name="Espace réservé des commentaires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fr-FR" smtClean="0"/>
          </a:p>
        </p:txBody>
      </p:sp>
      <p:sp>
        <p:nvSpPr>
          <p:cNvPr id="35844" name="Espace réservé du numéro de diapositive 3"/>
          <p:cNvSpPr>
            <a:spLocks noGrp="1"/>
          </p:cNvSpPr>
          <p:nvPr>
            <p:ph type="sldNum" sz="quarter" idx="5"/>
          </p:nvPr>
        </p:nvSpPr>
        <p:spPr bwMode="auto">
          <a:ln>
            <a:miter lim="800000"/>
            <a:headEnd/>
            <a:tailEnd/>
          </a:ln>
        </p:spPr>
        <p:txBody>
          <a:bodyPr/>
          <a:lstStyle/>
          <a:p>
            <a:fld id="{DD0DF35F-F8E8-47C3-AF1F-190A21D2E7CC}" type="slidenum">
              <a:rPr lang="fr-FR"/>
              <a:pPr/>
              <a:t>15</a:t>
            </a:fld>
            <a:endParaRPr lang="fr-F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Espace réservé de l'image des diapositives 1"/>
          <p:cNvSpPr>
            <a:spLocks noGrp="1" noRot="1" noChangeAspect="1" noTextEdit="1"/>
          </p:cNvSpPr>
          <p:nvPr>
            <p:ph type="sldImg"/>
          </p:nvPr>
        </p:nvSpPr>
        <p:spPr bwMode="auto">
          <a:noFill/>
          <a:ln>
            <a:solidFill>
              <a:srgbClr val="000000"/>
            </a:solidFill>
            <a:miter lim="800000"/>
            <a:headEnd/>
            <a:tailEnd/>
          </a:ln>
        </p:spPr>
      </p:sp>
      <p:sp>
        <p:nvSpPr>
          <p:cNvPr id="36867" name="Espace réservé des commentaires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fr-FR" smtClean="0"/>
          </a:p>
        </p:txBody>
      </p:sp>
      <p:sp>
        <p:nvSpPr>
          <p:cNvPr id="36868" name="Espace réservé du numéro de diapositive 3"/>
          <p:cNvSpPr>
            <a:spLocks noGrp="1"/>
          </p:cNvSpPr>
          <p:nvPr>
            <p:ph type="sldNum" sz="quarter" idx="5"/>
          </p:nvPr>
        </p:nvSpPr>
        <p:spPr bwMode="auto">
          <a:ln>
            <a:miter lim="800000"/>
            <a:headEnd/>
            <a:tailEnd/>
          </a:ln>
        </p:spPr>
        <p:txBody>
          <a:bodyPr/>
          <a:lstStyle/>
          <a:p>
            <a:fld id="{74FA15BD-A77D-49B0-9FC8-13EAC44C06AB}" type="slidenum">
              <a:rPr lang="fr-FR"/>
              <a:pPr/>
              <a:t>16</a:t>
            </a:fld>
            <a:endParaRPr lang="fr-F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Espace réservé de l'image des diapositives 1"/>
          <p:cNvSpPr>
            <a:spLocks noGrp="1" noRot="1" noChangeAspect="1" noTextEdit="1"/>
          </p:cNvSpPr>
          <p:nvPr>
            <p:ph type="sldImg"/>
          </p:nvPr>
        </p:nvSpPr>
        <p:spPr bwMode="auto">
          <a:noFill/>
          <a:ln>
            <a:solidFill>
              <a:srgbClr val="000000"/>
            </a:solidFill>
            <a:miter lim="800000"/>
            <a:headEnd/>
            <a:tailEnd/>
          </a:ln>
        </p:spPr>
      </p:sp>
      <p:sp>
        <p:nvSpPr>
          <p:cNvPr id="37891" name="Espace réservé des commentaires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fr-FR" smtClean="0"/>
          </a:p>
        </p:txBody>
      </p:sp>
      <p:sp>
        <p:nvSpPr>
          <p:cNvPr id="37892" name="Espace réservé du numéro de diapositive 3"/>
          <p:cNvSpPr>
            <a:spLocks noGrp="1"/>
          </p:cNvSpPr>
          <p:nvPr>
            <p:ph type="sldNum" sz="quarter" idx="5"/>
          </p:nvPr>
        </p:nvSpPr>
        <p:spPr bwMode="auto">
          <a:ln>
            <a:miter lim="800000"/>
            <a:headEnd/>
            <a:tailEnd/>
          </a:ln>
        </p:spPr>
        <p:txBody>
          <a:bodyPr/>
          <a:lstStyle/>
          <a:p>
            <a:fld id="{663CDF30-1CF4-4110-B140-495D0BC22423}" type="slidenum">
              <a:rPr lang="fr-FR"/>
              <a:pPr/>
              <a:t>17</a:t>
            </a:fld>
            <a:endParaRPr lang="fr-F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Espace réservé de l'image des diapositives 1"/>
          <p:cNvSpPr>
            <a:spLocks noGrp="1" noRot="1" noChangeAspect="1" noTextEdit="1"/>
          </p:cNvSpPr>
          <p:nvPr>
            <p:ph type="sldImg"/>
          </p:nvPr>
        </p:nvSpPr>
        <p:spPr bwMode="auto">
          <a:noFill/>
          <a:ln>
            <a:solidFill>
              <a:srgbClr val="000000"/>
            </a:solidFill>
            <a:miter lim="800000"/>
            <a:headEnd/>
            <a:tailEnd/>
          </a:ln>
        </p:spPr>
      </p:sp>
      <p:sp>
        <p:nvSpPr>
          <p:cNvPr id="38915" name="Espace réservé des commentaires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fr-FR" smtClean="0"/>
          </a:p>
        </p:txBody>
      </p:sp>
      <p:sp>
        <p:nvSpPr>
          <p:cNvPr id="38916" name="Espace réservé du numéro de diapositive 3"/>
          <p:cNvSpPr>
            <a:spLocks noGrp="1"/>
          </p:cNvSpPr>
          <p:nvPr>
            <p:ph type="sldNum" sz="quarter" idx="5"/>
          </p:nvPr>
        </p:nvSpPr>
        <p:spPr bwMode="auto">
          <a:ln>
            <a:miter lim="800000"/>
            <a:headEnd/>
            <a:tailEnd/>
          </a:ln>
        </p:spPr>
        <p:txBody>
          <a:bodyPr/>
          <a:lstStyle/>
          <a:p>
            <a:fld id="{1B6F12AA-1331-45A4-BE6A-F4014CE92789}" type="slidenum">
              <a:rPr lang="fr-FR"/>
              <a:pPr/>
              <a:t>18</a:t>
            </a:fld>
            <a:endParaRPr lang="fr-F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Espace réservé de l'image des diapositives 1"/>
          <p:cNvSpPr>
            <a:spLocks noGrp="1" noRot="1" noChangeAspect="1" noTextEdit="1"/>
          </p:cNvSpPr>
          <p:nvPr>
            <p:ph type="sldImg"/>
          </p:nvPr>
        </p:nvSpPr>
        <p:spPr bwMode="auto">
          <a:noFill/>
          <a:ln>
            <a:solidFill>
              <a:srgbClr val="000000"/>
            </a:solidFill>
            <a:miter lim="800000"/>
            <a:headEnd/>
            <a:tailEnd/>
          </a:ln>
        </p:spPr>
      </p:sp>
      <p:sp>
        <p:nvSpPr>
          <p:cNvPr id="22531" name="Espace réservé des commentaires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fr-FR" smtClean="0"/>
          </a:p>
        </p:txBody>
      </p:sp>
      <p:sp>
        <p:nvSpPr>
          <p:cNvPr id="22532" name="Espace réservé du numéro de diapositive 3"/>
          <p:cNvSpPr>
            <a:spLocks noGrp="1"/>
          </p:cNvSpPr>
          <p:nvPr>
            <p:ph type="sldNum" sz="quarter" idx="5"/>
          </p:nvPr>
        </p:nvSpPr>
        <p:spPr bwMode="auto">
          <a:ln>
            <a:miter lim="800000"/>
            <a:headEnd/>
            <a:tailEnd/>
          </a:ln>
        </p:spPr>
        <p:txBody>
          <a:bodyPr/>
          <a:lstStyle/>
          <a:p>
            <a:fld id="{4642EBCB-EDF5-4B42-8C79-13F132089E75}" type="slidenum">
              <a:rPr lang="fr-FR"/>
              <a:pPr/>
              <a:t>2</a:t>
            </a:fld>
            <a:endParaRPr lang="fr-F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Espace réservé de l'image des diapositives 1"/>
          <p:cNvSpPr>
            <a:spLocks noGrp="1" noRot="1" noChangeAspect="1" noTextEdit="1"/>
          </p:cNvSpPr>
          <p:nvPr>
            <p:ph type="sldImg"/>
          </p:nvPr>
        </p:nvSpPr>
        <p:spPr bwMode="auto">
          <a:noFill/>
          <a:ln>
            <a:solidFill>
              <a:srgbClr val="000000"/>
            </a:solidFill>
            <a:miter lim="800000"/>
            <a:headEnd/>
            <a:tailEnd/>
          </a:ln>
        </p:spPr>
      </p:sp>
      <p:sp>
        <p:nvSpPr>
          <p:cNvPr id="23555" name="Espace réservé des commentaires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fr-FR" smtClean="0"/>
          </a:p>
        </p:txBody>
      </p:sp>
      <p:sp>
        <p:nvSpPr>
          <p:cNvPr id="23556" name="Espace réservé du numéro de diapositive 3"/>
          <p:cNvSpPr>
            <a:spLocks noGrp="1"/>
          </p:cNvSpPr>
          <p:nvPr>
            <p:ph type="sldNum" sz="quarter" idx="5"/>
          </p:nvPr>
        </p:nvSpPr>
        <p:spPr bwMode="auto">
          <a:ln>
            <a:miter lim="800000"/>
            <a:headEnd/>
            <a:tailEnd/>
          </a:ln>
        </p:spPr>
        <p:txBody>
          <a:bodyPr/>
          <a:lstStyle/>
          <a:p>
            <a:fld id="{EFE76F0B-413E-4CE0-A143-02B8CAF3F98B}" type="slidenum">
              <a:rPr lang="fr-FR"/>
              <a:pPr/>
              <a:t>3</a:t>
            </a:fld>
            <a:endParaRPr lang="fr-F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Espace réservé de l'image des diapositives 1"/>
          <p:cNvSpPr>
            <a:spLocks noGrp="1" noRot="1" noChangeAspect="1" noTextEdit="1"/>
          </p:cNvSpPr>
          <p:nvPr>
            <p:ph type="sldImg"/>
          </p:nvPr>
        </p:nvSpPr>
        <p:spPr bwMode="auto">
          <a:noFill/>
          <a:ln>
            <a:solidFill>
              <a:srgbClr val="000000"/>
            </a:solidFill>
            <a:miter lim="800000"/>
            <a:headEnd/>
            <a:tailEnd/>
          </a:ln>
        </p:spPr>
      </p:sp>
      <p:sp>
        <p:nvSpPr>
          <p:cNvPr id="24579" name="Espace réservé des commentaires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fr-FR" smtClean="0"/>
          </a:p>
        </p:txBody>
      </p:sp>
      <p:sp>
        <p:nvSpPr>
          <p:cNvPr id="24580" name="Espace réservé du numéro de diapositive 3"/>
          <p:cNvSpPr>
            <a:spLocks noGrp="1"/>
          </p:cNvSpPr>
          <p:nvPr>
            <p:ph type="sldNum" sz="quarter" idx="5"/>
          </p:nvPr>
        </p:nvSpPr>
        <p:spPr bwMode="auto">
          <a:ln>
            <a:miter lim="800000"/>
            <a:headEnd/>
            <a:tailEnd/>
          </a:ln>
        </p:spPr>
        <p:txBody>
          <a:bodyPr/>
          <a:lstStyle/>
          <a:p>
            <a:fld id="{D480E1E7-8FCC-49C6-8D94-9763890AC530}" type="slidenum">
              <a:rPr lang="fr-FR"/>
              <a:pPr/>
              <a:t>4</a:t>
            </a:fld>
            <a:endParaRPr lang="fr-F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Espace réservé de l'image des diapositives 1"/>
          <p:cNvSpPr>
            <a:spLocks noGrp="1" noRot="1" noChangeAspect="1" noTextEdit="1"/>
          </p:cNvSpPr>
          <p:nvPr>
            <p:ph type="sldImg"/>
          </p:nvPr>
        </p:nvSpPr>
        <p:spPr bwMode="auto">
          <a:noFill/>
          <a:ln>
            <a:solidFill>
              <a:srgbClr val="000000"/>
            </a:solidFill>
            <a:miter lim="800000"/>
            <a:headEnd/>
            <a:tailEnd/>
          </a:ln>
        </p:spPr>
      </p:sp>
      <p:sp>
        <p:nvSpPr>
          <p:cNvPr id="25603" name="Espace réservé des commentaires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fr-FR" smtClean="0"/>
          </a:p>
        </p:txBody>
      </p:sp>
      <p:sp>
        <p:nvSpPr>
          <p:cNvPr id="25604" name="Espace réservé du numéro de diapositive 3"/>
          <p:cNvSpPr>
            <a:spLocks noGrp="1"/>
          </p:cNvSpPr>
          <p:nvPr>
            <p:ph type="sldNum" sz="quarter" idx="5"/>
          </p:nvPr>
        </p:nvSpPr>
        <p:spPr bwMode="auto">
          <a:ln>
            <a:miter lim="800000"/>
            <a:headEnd/>
            <a:tailEnd/>
          </a:ln>
        </p:spPr>
        <p:txBody>
          <a:bodyPr/>
          <a:lstStyle/>
          <a:p>
            <a:fld id="{F163989C-C19C-4258-B24B-4658D22D37D8}" type="slidenum">
              <a:rPr lang="fr-FR"/>
              <a:pPr/>
              <a:t>5</a:t>
            </a:fld>
            <a:endParaRPr lang="fr-F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Espace réservé de l'image des diapositives 1"/>
          <p:cNvSpPr>
            <a:spLocks noGrp="1" noRot="1" noChangeAspect="1" noTextEdit="1"/>
          </p:cNvSpPr>
          <p:nvPr>
            <p:ph type="sldImg"/>
          </p:nvPr>
        </p:nvSpPr>
        <p:spPr bwMode="auto">
          <a:noFill/>
          <a:ln>
            <a:solidFill>
              <a:srgbClr val="000000"/>
            </a:solidFill>
            <a:miter lim="800000"/>
            <a:headEnd/>
            <a:tailEnd/>
          </a:ln>
        </p:spPr>
      </p:sp>
      <p:sp>
        <p:nvSpPr>
          <p:cNvPr id="26627" name="Espace réservé des commentaires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fr-FR" smtClean="0"/>
          </a:p>
        </p:txBody>
      </p:sp>
      <p:sp>
        <p:nvSpPr>
          <p:cNvPr id="26628" name="Espace réservé du numéro de diapositive 3"/>
          <p:cNvSpPr>
            <a:spLocks noGrp="1"/>
          </p:cNvSpPr>
          <p:nvPr>
            <p:ph type="sldNum" sz="quarter" idx="5"/>
          </p:nvPr>
        </p:nvSpPr>
        <p:spPr bwMode="auto">
          <a:ln>
            <a:miter lim="800000"/>
            <a:headEnd/>
            <a:tailEnd/>
          </a:ln>
        </p:spPr>
        <p:txBody>
          <a:bodyPr/>
          <a:lstStyle/>
          <a:p>
            <a:fld id="{4C019755-A552-490F-858A-8E96D305B065}" type="slidenum">
              <a:rPr lang="fr-FR"/>
              <a:pPr/>
              <a:t>6</a:t>
            </a:fld>
            <a:endParaRPr lang="fr-F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Espace réservé de l'image des diapositives 1"/>
          <p:cNvSpPr>
            <a:spLocks noGrp="1" noRot="1" noChangeAspect="1" noTextEdit="1"/>
          </p:cNvSpPr>
          <p:nvPr>
            <p:ph type="sldImg"/>
          </p:nvPr>
        </p:nvSpPr>
        <p:spPr bwMode="auto">
          <a:noFill/>
          <a:ln>
            <a:solidFill>
              <a:srgbClr val="000000"/>
            </a:solidFill>
            <a:miter lim="800000"/>
            <a:headEnd/>
            <a:tailEnd/>
          </a:ln>
        </p:spPr>
      </p:sp>
      <p:sp>
        <p:nvSpPr>
          <p:cNvPr id="27651" name="Espace réservé des commentaires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fr-FR" smtClean="0"/>
          </a:p>
        </p:txBody>
      </p:sp>
      <p:sp>
        <p:nvSpPr>
          <p:cNvPr id="27652" name="Espace réservé du numéro de diapositive 3"/>
          <p:cNvSpPr>
            <a:spLocks noGrp="1"/>
          </p:cNvSpPr>
          <p:nvPr>
            <p:ph type="sldNum" sz="quarter" idx="5"/>
          </p:nvPr>
        </p:nvSpPr>
        <p:spPr bwMode="auto">
          <a:ln>
            <a:miter lim="800000"/>
            <a:headEnd/>
            <a:tailEnd/>
          </a:ln>
        </p:spPr>
        <p:txBody>
          <a:bodyPr/>
          <a:lstStyle/>
          <a:p>
            <a:fld id="{79D1C7B2-D7B1-4A75-9652-D76FBBB7275D}" type="slidenum">
              <a:rPr lang="fr-FR"/>
              <a:pPr/>
              <a:t>7</a:t>
            </a:fld>
            <a:endParaRPr lang="fr-F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Espace réservé de l'image des diapositives 1"/>
          <p:cNvSpPr>
            <a:spLocks noGrp="1" noRot="1" noChangeAspect="1" noTextEdit="1"/>
          </p:cNvSpPr>
          <p:nvPr>
            <p:ph type="sldImg"/>
          </p:nvPr>
        </p:nvSpPr>
        <p:spPr bwMode="auto">
          <a:noFill/>
          <a:ln>
            <a:solidFill>
              <a:srgbClr val="000000"/>
            </a:solidFill>
            <a:miter lim="800000"/>
            <a:headEnd/>
            <a:tailEnd/>
          </a:ln>
        </p:spPr>
      </p:sp>
      <p:sp>
        <p:nvSpPr>
          <p:cNvPr id="28675" name="Espace réservé des commentaires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fr-FR" smtClean="0"/>
          </a:p>
        </p:txBody>
      </p:sp>
      <p:sp>
        <p:nvSpPr>
          <p:cNvPr id="28676" name="Espace réservé du numéro de diapositive 3"/>
          <p:cNvSpPr>
            <a:spLocks noGrp="1"/>
          </p:cNvSpPr>
          <p:nvPr>
            <p:ph type="sldNum" sz="quarter" idx="5"/>
          </p:nvPr>
        </p:nvSpPr>
        <p:spPr bwMode="auto">
          <a:ln>
            <a:miter lim="800000"/>
            <a:headEnd/>
            <a:tailEnd/>
          </a:ln>
        </p:spPr>
        <p:txBody>
          <a:bodyPr/>
          <a:lstStyle/>
          <a:p>
            <a:fld id="{D87C3D6D-FC9E-4CA6-819C-EA8E8526E40A}" type="slidenum">
              <a:rPr lang="fr-FR"/>
              <a:pPr/>
              <a:t>8</a:t>
            </a:fld>
            <a:endParaRPr lang="fr-F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Espace réservé de l'image des diapositives 1"/>
          <p:cNvSpPr>
            <a:spLocks noGrp="1" noRot="1" noChangeAspect="1" noTextEdit="1"/>
          </p:cNvSpPr>
          <p:nvPr>
            <p:ph type="sldImg"/>
          </p:nvPr>
        </p:nvSpPr>
        <p:spPr bwMode="auto">
          <a:noFill/>
          <a:ln>
            <a:solidFill>
              <a:srgbClr val="000000"/>
            </a:solidFill>
            <a:miter lim="800000"/>
            <a:headEnd/>
            <a:tailEnd/>
          </a:ln>
        </p:spPr>
      </p:sp>
      <p:sp>
        <p:nvSpPr>
          <p:cNvPr id="29699" name="Espace réservé des commentaires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fr-FR" smtClean="0"/>
          </a:p>
        </p:txBody>
      </p:sp>
      <p:sp>
        <p:nvSpPr>
          <p:cNvPr id="29700" name="Espace réservé du numéro de diapositive 3"/>
          <p:cNvSpPr>
            <a:spLocks noGrp="1"/>
          </p:cNvSpPr>
          <p:nvPr>
            <p:ph type="sldNum" sz="quarter" idx="5"/>
          </p:nvPr>
        </p:nvSpPr>
        <p:spPr bwMode="auto">
          <a:ln>
            <a:miter lim="800000"/>
            <a:headEnd/>
            <a:tailEnd/>
          </a:ln>
        </p:spPr>
        <p:txBody>
          <a:bodyPr/>
          <a:lstStyle/>
          <a:p>
            <a:fld id="{F3176FA0-44BC-4C53-93AE-83680D69B12B}" type="slidenum">
              <a:rPr lang="fr-FR"/>
              <a:pPr/>
              <a:t>9</a:t>
            </a:fld>
            <a:endParaRPr lang="fr-F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Cliquez pour modifier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fr-FR"/>
          </a:p>
        </p:txBody>
      </p:sp>
      <p:sp>
        <p:nvSpPr>
          <p:cNvPr id="4" name="Espace réservé de la date 3"/>
          <p:cNvSpPr>
            <a:spLocks noGrp="1"/>
          </p:cNvSpPr>
          <p:nvPr>
            <p:ph type="dt" sz="half" idx="10"/>
          </p:nvPr>
        </p:nvSpPr>
        <p:spPr/>
        <p:txBody>
          <a:bodyPr/>
          <a:lstStyle>
            <a:lvl1pPr>
              <a:defRPr/>
            </a:lvl1pPr>
          </a:lstStyle>
          <a:p>
            <a:fld id="{C199FFA5-C9DC-44A2-8E07-2D707CFCBCD7}" type="datetimeFigureOut">
              <a:rPr lang="fr-FR"/>
              <a:pPr/>
              <a:t>19/02/2015</a:t>
            </a:fld>
            <a:endParaRPr lang="fr-FR"/>
          </a:p>
        </p:txBody>
      </p:sp>
      <p:sp>
        <p:nvSpPr>
          <p:cNvPr id="5" name="Espace réservé du pied de page 4"/>
          <p:cNvSpPr>
            <a:spLocks noGrp="1"/>
          </p:cNvSpPr>
          <p:nvPr>
            <p:ph type="ftr" sz="quarter" idx="11"/>
          </p:nvPr>
        </p:nvSpPr>
        <p:spPr/>
        <p:txBody>
          <a:bodyPr/>
          <a:lstStyle>
            <a:lvl1pPr>
              <a:defRPr/>
            </a:lvl1pPr>
          </a:lstStyle>
          <a:p>
            <a:endParaRPr lang="fr-FR"/>
          </a:p>
        </p:txBody>
      </p:sp>
      <p:sp>
        <p:nvSpPr>
          <p:cNvPr id="6" name="Espace réservé du numéro de diapositive 5"/>
          <p:cNvSpPr>
            <a:spLocks noGrp="1"/>
          </p:cNvSpPr>
          <p:nvPr>
            <p:ph type="sldNum" sz="quarter" idx="12"/>
          </p:nvPr>
        </p:nvSpPr>
        <p:spPr/>
        <p:txBody>
          <a:bodyPr/>
          <a:lstStyle>
            <a:lvl1pPr>
              <a:defRPr/>
            </a:lvl1pPr>
          </a:lstStyle>
          <a:p>
            <a:fld id="{366B9518-D2F1-437D-AD65-D613DC9D51F3}" type="slidenum">
              <a:rPr lang="fr-FR"/>
              <a:pPr/>
              <a:t>‹#›</a:t>
            </a:fld>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lvl1pPr>
              <a:defRPr/>
            </a:lvl1pPr>
          </a:lstStyle>
          <a:p>
            <a:fld id="{BB608FC8-BEAA-4821-99EA-F65DAADC73CB}" type="datetimeFigureOut">
              <a:rPr lang="fr-FR"/>
              <a:pPr/>
              <a:t>19/02/2015</a:t>
            </a:fld>
            <a:endParaRPr lang="fr-FR"/>
          </a:p>
        </p:txBody>
      </p:sp>
      <p:sp>
        <p:nvSpPr>
          <p:cNvPr id="5" name="Espace réservé du pied de page 4"/>
          <p:cNvSpPr>
            <a:spLocks noGrp="1"/>
          </p:cNvSpPr>
          <p:nvPr>
            <p:ph type="ftr" sz="quarter" idx="11"/>
          </p:nvPr>
        </p:nvSpPr>
        <p:spPr/>
        <p:txBody>
          <a:bodyPr/>
          <a:lstStyle>
            <a:lvl1pPr>
              <a:defRPr/>
            </a:lvl1pPr>
          </a:lstStyle>
          <a:p>
            <a:endParaRPr lang="fr-FR"/>
          </a:p>
        </p:txBody>
      </p:sp>
      <p:sp>
        <p:nvSpPr>
          <p:cNvPr id="6" name="Espace réservé du numéro de diapositive 5"/>
          <p:cNvSpPr>
            <a:spLocks noGrp="1"/>
          </p:cNvSpPr>
          <p:nvPr>
            <p:ph type="sldNum" sz="quarter" idx="12"/>
          </p:nvPr>
        </p:nvSpPr>
        <p:spPr/>
        <p:txBody>
          <a:bodyPr/>
          <a:lstStyle>
            <a:lvl1pPr>
              <a:defRPr/>
            </a:lvl1pPr>
          </a:lstStyle>
          <a:p>
            <a:fld id="{872EE669-5CDB-4C8D-834E-5793F719A575}" type="slidenum">
              <a:rPr lang="fr-FR"/>
              <a:pPr/>
              <a:t>‹#›</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lvl1pPr>
              <a:defRPr/>
            </a:lvl1pPr>
          </a:lstStyle>
          <a:p>
            <a:fld id="{75E94EC5-798F-44CC-B95D-423027E3D0B3}" type="datetimeFigureOut">
              <a:rPr lang="fr-FR"/>
              <a:pPr/>
              <a:t>19/02/2015</a:t>
            </a:fld>
            <a:endParaRPr lang="fr-FR"/>
          </a:p>
        </p:txBody>
      </p:sp>
      <p:sp>
        <p:nvSpPr>
          <p:cNvPr id="5" name="Espace réservé du pied de page 4"/>
          <p:cNvSpPr>
            <a:spLocks noGrp="1"/>
          </p:cNvSpPr>
          <p:nvPr>
            <p:ph type="ftr" sz="quarter" idx="11"/>
          </p:nvPr>
        </p:nvSpPr>
        <p:spPr/>
        <p:txBody>
          <a:bodyPr/>
          <a:lstStyle>
            <a:lvl1pPr>
              <a:defRPr/>
            </a:lvl1pPr>
          </a:lstStyle>
          <a:p>
            <a:endParaRPr lang="fr-FR"/>
          </a:p>
        </p:txBody>
      </p:sp>
      <p:sp>
        <p:nvSpPr>
          <p:cNvPr id="6" name="Espace réservé du numéro de diapositive 5"/>
          <p:cNvSpPr>
            <a:spLocks noGrp="1"/>
          </p:cNvSpPr>
          <p:nvPr>
            <p:ph type="sldNum" sz="quarter" idx="12"/>
          </p:nvPr>
        </p:nvSpPr>
        <p:spPr/>
        <p:txBody>
          <a:bodyPr/>
          <a:lstStyle>
            <a:lvl1pPr>
              <a:defRPr/>
            </a:lvl1pPr>
          </a:lstStyle>
          <a:p>
            <a:fld id="{22062D24-DF0A-4E19-AE44-4B7034723E65}" type="slidenum">
              <a:rPr lang="fr-FR"/>
              <a:pPr/>
              <a:t>‹#›</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lvl1pPr>
              <a:defRPr/>
            </a:lvl1pPr>
          </a:lstStyle>
          <a:p>
            <a:fld id="{43EAE577-D4B1-4793-AF95-BF18064CFB76}" type="datetimeFigureOut">
              <a:rPr lang="fr-FR"/>
              <a:pPr/>
              <a:t>19/02/2015</a:t>
            </a:fld>
            <a:endParaRPr lang="fr-FR"/>
          </a:p>
        </p:txBody>
      </p:sp>
      <p:sp>
        <p:nvSpPr>
          <p:cNvPr id="5" name="Espace réservé du pied de page 4"/>
          <p:cNvSpPr>
            <a:spLocks noGrp="1"/>
          </p:cNvSpPr>
          <p:nvPr>
            <p:ph type="ftr" sz="quarter" idx="11"/>
          </p:nvPr>
        </p:nvSpPr>
        <p:spPr/>
        <p:txBody>
          <a:bodyPr/>
          <a:lstStyle>
            <a:lvl1pPr>
              <a:defRPr/>
            </a:lvl1pPr>
          </a:lstStyle>
          <a:p>
            <a:endParaRPr lang="fr-FR"/>
          </a:p>
        </p:txBody>
      </p:sp>
      <p:sp>
        <p:nvSpPr>
          <p:cNvPr id="6" name="Espace réservé du numéro de diapositive 5"/>
          <p:cNvSpPr>
            <a:spLocks noGrp="1"/>
          </p:cNvSpPr>
          <p:nvPr>
            <p:ph type="sldNum" sz="quarter" idx="12"/>
          </p:nvPr>
        </p:nvSpPr>
        <p:spPr/>
        <p:txBody>
          <a:bodyPr/>
          <a:lstStyle>
            <a:lvl1pPr>
              <a:defRPr/>
            </a:lvl1pPr>
          </a:lstStyle>
          <a:p>
            <a:fld id="{E21356AF-EBD7-41C7-88BC-9FCC8750E8B9}" type="slidenum">
              <a:rPr lang="fr-FR"/>
              <a:pPr/>
              <a:t>‹#›</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lvl1pPr>
              <a:defRPr/>
            </a:lvl1pPr>
          </a:lstStyle>
          <a:p>
            <a:fld id="{FE544511-B4D3-4A7B-B1A0-7355ACD4CEBB}" type="datetimeFigureOut">
              <a:rPr lang="fr-FR"/>
              <a:pPr/>
              <a:t>19/02/2015</a:t>
            </a:fld>
            <a:endParaRPr lang="fr-FR"/>
          </a:p>
        </p:txBody>
      </p:sp>
      <p:sp>
        <p:nvSpPr>
          <p:cNvPr id="5" name="Espace réservé du pied de page 4"/>
          <p:cNvSpPr>
            <a:spLocks noGrp="1"/>
          </p:cNvSpPr>
          <p:nvPr>
            <p:ph type="ftr" sz="quarter" idx="11"/>
          </p:nvPr>
        </p:nvSpPr>
        <p:spPr/>
        <p:txBody>
          <a:bodyPr/>
          <a:lstStyle>
            <a:lvl1pPr>
              <a:defRPr/>
            </a:lvl1pPr>
          </a:lstStyle>
          <a:p>
            <a:endParaRPr lang="fr-FR"/>
          </a:p>
        </p:txBody>
      </p:sp>
      <p:sp>
        <p:nvSpPr>
          <p:cNvPr id="6" name="Espace réservé du numéro de diapositive 5"/>
          <p:cNvSpPr>
            <a:spLocks noGrp="1"/>
          </p:cNvSpPr>
          <p:nvPr>
            <p:ph type="sldNum" sz="quarter" idx="12"/>
          </p:nvPr>
        </p:nvSpPr>
        <p:spPr/>
        <p:txBody>
          <a:bodyPr/>
          <a:lstStyle>
            <a:lvl1pPr>
              <a:defRPr/>
            </a:lvl1pPr>
          </a:lstStyle>
          <a:p>
            <a:fld id="{041C11EC-4A56-498D-82FC-CE0EF8AB3D85}" type="slidenum">
              <a:rPr lang="fr-FR"/>
              <a:pPr/>
              <a:t>‹#›</a:t>
            </a:fld>
            <a:endParaRPr lang="fr-F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3"/>
          <p:cNvSpPr>
            <a:spLocks noGrp="1"/>
          </p:cNvSpPr>
          <p:nvPr>
            <p:ph type="dt" sz="half" idx="10"/>
          </p:nvPr>
        </p:nvSpPr>
        <p:spPr/>
        <p:txBody>
          <a:bodyPr/>
          <a:lstStyle>
            <a:lvl1pPr>
              <a:defRPr/>
            </a:lvl1pPr>
          </a:lstStyle>
          <a:p>
            <a:fld id="{6A7DEC7A-CECD-4A60-B794-D0E5C97A187D}" type="datetimeFigureOut">
              <a:rPr lang="fr-FR"/>
              <a:pPr/>
              <a:t>19/02/2015</a:t>
            </a:fld>
            <a:endParaRPr lang="fr-FR"/>
          </a:p>
        </p:txBody>
      </p:sp>
      <p:sp>
        <p:nvSpPr>
          <p:cNvPr id="6" name="Espace réservé du pied de page 4"/>
          <p:cNvSpPr>
            <a:spLocks noGrp="1"/>
          </p:cNvSpPr>
          <p:nvPr>
            <p:ph type="ftr" sz="quarter" idx="11"/>
          </p:nvPr>
        </p:nvSpPr>
        <p:spPr/>
        <p:txBody>
          <a:bodyPr/>
          <a:lstStyle>
            <a:lvl1pPr>
              <a:defRPr/>
            </a:lvl1pPr>
          </a:lstStyle>
          <a:p>
            <a:endParaRPr lang="fr-FR"/>
          </a:p>
        </p:txBody>
      </p:sp>
      <p:sp>
        <p:nvSpPr>
          <p:cNvPr id="7" name="Espace réservé du numéro de diapositive 5"/>
          <p:cNvSpPr>
            <a:spLocks noGrp="1"/>
          </p:cNvSpPr>
          <p:nvPr>
            <p:ph type="sldNum" sz="quarter" idx="12"/>
          </p:nvPr>
        </p:nvSpPr>
        <p:spPr/>
        <p:txBody>
          <a:bodyPr/>
          <a:lstStyle>
            <a:lvl1pPr>
              <a:defRPr/>
            </a:lvl1pPr>
          </a:lstStyle>
          <a:p>
            <a:fld id="{858931E5-88F5-462E-A44D-9A34764E6E8B}" type="slidenum">
              <a:rPr lang="fr-FR"/>
              <a:pPr/>
              <a:t>‹#›</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3"/>
          <p:cNvSpPr>
            <a:spLocks noGrp="1"/>
          </p:cNvSpPr>
          <p:nvPr>
            <p:ph type="dt" sz="half" idx="10"/>
          </p:nvPr>
        </p:nvSpPr>
        <p:spPr/>
        <p:txBody>
          <a:bodyPr/>
          <a:lstStyle>
            <a:lvl1pPr>
              <a:defRPr/>
            </a:lvl1pPr>
          </a:lstStyle>
          <a:p>
            <a:fld id="{CE05AB7A-69B5-4C88-B3F4-3ED08471F8EA}" type="datetimeFigureOut">
              <a:rPr lang="fr-FR"/>
              <a:pPr/>
              <a:t>19/02/2015</a:t>
            </a:fld>
            <a:endParaRPr lang="fr-FR"/>
          </a:p>
        </p:txBody>
      </p:sp>
      <p:sp>
        <p:nvSpPr>
          <p:cNvPr id="8" name="Espace réservé du pied de page 4"/>
          <p:cNvSpPr>
            <a:spLocks noGrp="1"/>
          </p:cNvSpPr>
          <p:nvPr>
            <p:ph type="ftr" sz="quarter" idx="11"/>
          </p:nvPr>
        </p:nvSpPr>
        <p:spPr/>
        <p:txBody>
          <a:bodyPr/>
          <a:lstStyle>
            <a:lvl1pPr>
              <a:defRPr/>
            </a:lvl1pPr>
          </a:lstStyle>
          <a:p>
            <a:endParaRPr lang="fr-FR"/>
          </a:p>
        </p:txBody>
      </p:sp>
      <p:sp>
        <p:nvSpPr>
          <p:cNvPr id="9" name="Espace réservé du numéro de diapositive 5"/>
          <p:cNvSpPr>
            <a:spLocks noGrp="1"/>
          </p:cNvSpPr>
          <p:nvPr>
            <p:ph type="sldNum" sz="quarter" idx="12"/>
          </p:nvPr>
        </p:nvSpPr>
        <p:spPr/>
        <p:txBody>
          <a:bodyPr/>
          <a:lstStyle>
            <a:lvl1pPr>
              <a:defRPr/>
            </a:lvl1pPr>
          </a:lstStyle>
          <a:p>
            <a:fld id="{240DDFB3-2A87-46DC-BAE7-5D1EE0A15772}" type="slidenum">
              <a:rPr lang="fr-FR"/>
              <a:pPr/>
              <a:t>‹#›</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e la date 3"/>
          <p:cNvSpPr>
            <a:spLocks noGrp="1"/>
          </p:cNvSpPr>
          <p:nvPr>
            <p:ph type="dt" sz="half" idx="10"/>
          </p:nvPr>
        </p:nvSpPr>
        <p:spPr/>
        <p:txBody>
          <a:bodyPr/>
          <a:lstStyle>
            <a:lvl1pPr>
              <a:defRPr/>
            </a:lvl1pPr>
          </a:lstStyle>
          <a:p>
            <a:fld id="{A8030BB8-5476-463E-A8A5-CB08E8BF24FF}" type="datetimeFigureOut">
              <a:rPr lang="fr-FR"/>
              <a:pPr/>
              <a:t>19/02/2015</a:t>
            </a:fld>
            <a:endParaRPr lang="fr-FR"/>
          </a:p>
        </p:txBody>
      </p:sp>
      <p:sp>
        <p:nvSpPr>
          <p:cNvPr id="4" name="Espace réservé du pied de page 4"/>
          <p:cNvSpPr>
            <a:spLocks noGrp="1"/>
          </p:cNvSpPr>
          <p:nvPr>
            <p:ph type="ftr" sz="quarter" idx="11"/>
          </p:nvPr>
        </p:nvSpPr>
        <p:spPr/>
        <p:txBody>
          <a:bodyPr/>
          <a:lstStyle>
            <a:lvl1pPr>
              <a:defRPr/>
            </a:lvl1pPr>
          </a:lstStyle>
          <a:p>
            <a:endParaRPr lang="fr-FR"/>
          </a:p>
        </p:txBody>
      </p:sp>
      <p:sp>
        <p:nvSpPr>
          <p:cNvPr id="5" name="Espace réservé du numéro de diapositive 5"/>
          <p:cNvSpPr>
            <a:spLocks noGrp="1"/>
          </p:cNvSpPr>
          <p:nvPr>
            <p:ph type="sldNum" sz="quarter" idx="12"/>
          </p:nvPr>
        </p:nvSpPr>
        <p:spPr/>
        <p:txBody>
          <a:bodyPr/>
          <a:lstStyle>
            <a:lvl1pPr>
              <a:defRPr/>
            </a:lvl1pPr>
          </a:lstStyle>
          <a:p>
            <a:fld id="{4D27A8A5-3B6F-45D5-A964-2D802C24BE4A}" type="slidenum">
              <a:rPr lang="fr-FR"/>
              <a:pPr/>
              <a:t>‹#›</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3"/>
          <p:cNvSpPr>
            <a:spLocks noGrp="1"/>
          </p:cNvSpPr>
          <p:nvPr>
            <p:ph type="dt" sz="half" idx="10"/>
          </p:nvPr>
        </p:nvSpPr>
        <p:spPr/>
        <p:txBody>
          <a:bodyPr/>
          <a:lstStyle>
            <a:lvl1pPr>
              <a:defRPr/>
            </a:lvl1pPr>
          </a:lstStyle>
          <a:p>
            <a:fld id="{7A7D01E8-9347-4056-9844-6EC81B84CF7A}" type="datetimeFigureOut">
              <a:rPr lang="fr-FR"/>
              <a:pPr/>
              <a:t>19/02/2015</a:t>
            </a:fld>
            <a:endParaRPr lang="fr-FR"/>
          </a:p>
        </p:txBody>
      </p:sp>
      <p:sp>
        <p:nvSpPr>
          <p:cNvPr id="3" name="Espace réservé du pied de page 4"/>
          <p:cNvSpPr>
            <a:spLocks noGrp="1"/>
          </p:cNvSpPr>
          <p:nvPr>
            <p:ph type="ftr" sz="quarter" idx="11"/>
          </p:nvPr>
        </p:nvSpPr>
        <p:spPr/>
        <p:txBody>
          <a:bodyPr/>
          <a:lstStyle>
            <a:lvl1pPr>
              <a:defRPr/>
            </a:lvl1pPr>
          </a:lstStyle>
          <a:p>
            <a:endParaRPr lang="fr-FR"/>
          </a:p>
        </p:txBody>
      </p:sp>
      <p:sp>
        <p:nvSpPr>
          <p:cNvPr id="4" name="Espace réservé du numéro de diapositive 5"/>
          <p:cNvSpPr>
            <a:spLocks noGrp="1"/>
          </p:cNvSpPr>
          <p:nvPr>
            <p:ph type="sldNum" sz="quarter" idx="12"/>
          </p:nvPr>
        </p:nvSpPr>
        <p:spPr/>
        <p:txBody>
          <a:bodyPr/>
          <a:lstStyle>
            <a:lvl1pPr>
              <a:defRPr/>
            </a:lvl1pPr>
          </a:lstStyle>
          <a:p>
            <a:fld id="{502F7F20-1496-428A-9591-28D5B85FCDE8}" type="slidenum">
              <a:rPr lang="fr-FR"/>
              <a:pPr/>
              <a:t>‹#›</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pour modifier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3"/>
          <p:cNvSpPr>
            <a:spLocks noGrp="1"/>
          </p:cNvSpPr>
          <p:nvPr>
            <p:ph type="dt" sz="half" idx="10"/>
          </p:nvPr>
        </p:nvSpPr>
        <p:spPr/>
        <p:txBody>
          <a:bodyPr/>
          <a:lstStyle>
            <a:lvl1pPr>
              <a:defRPr/>
            </a:lvl1pPr>
          </a:lstStyle>
          <a:p>
            <a:fld id="{F010D8C8-523F-4CC8-B87F-DD57FD6F1CA3}" type="datetimeFigureOut">
              <a:rPr lang="fr-FR"/>
              <a:pPr/>
              <a:t>19/02/2015</a:t>
            </a:fld>
            <a:endParaRPr lang="fr-FR"/>
          </a:p>
        </p:txBody>
      </p:sp>
      <p:sp>
        <p:nvSpPr>
          <p:cNvPr id="6" name="Espace réservé du pied de page 4"/>
          <p:cNvSpPr>
            <a:spLocks noGrp="1"/>
          </p:cNvSpPr>
          <p:nvPr>
            <p:ph type="ftr" sz="quarter" idx="11"/>
          </p:nvPr>
        </p:nvSpPr>
        <p:spPr/>
        <p:txBody>
          <a:bodyPr/>
          <a:lstStyle>
            <a:lvl1pPr>
              <a:defRPr/>
            </a:lvl1pPr>
          </a:lstStyle>
          <a:p>
            <a:endParaRPr lang="fr-FR"/>
          </a:p>
        </p:txBody>
      </p:sp>
      <p:sp>
        <p:nvSpPr>
          <p:cNvPr id="7" name="Espace réservé du numéro de diapositive 5"/>
          <p:cNvSpPr>
            <a:spLocks noGrp="1"/>
          </p:cNvSpPr>
          <p:nvPr>
            <p:ph type="sldNum" sz="quarter" idx="12"/>
          </p:nvPr>
        </p:nvSpPr>
        <p:spPr/>
        <p:txBody>
          <a:bodyPr/>
          <a:lstStyle>
            <a:lvl1pPr>
              <a:defRPr/>
            </a:lvl1pPr>
          </a:lstStyle>
          <a:p>
            <a:fld id="{A419F4E5-A86F-4810-813B-A491D4B0A21E}" type="slidenum">
              <a:rPr lang="fr-FR"/>
              <a:pPr/>
              <a:t>‹#›</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fr-FR" noProof="0" smtClean="0"/>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3"/>
          <p:cNvSpPr>
            <a:spLocks noGrp="1"/>
          </p:cNvSpPr>
          <p:nvPr>
            <p:ph type="dt" sz="half" idx="10"/>
          </p:nvPr>
        </p:nvSpPr>
        <p:spPr/>
        <p:txBody>
          <a:bodyPr/>
          <a:lstStyle>
            <a:lvl1pPr>
              <a:defRPr/>
            </a:lvl1pPr>
          </a:lstStyle>
          <a:p>
            <a:fld id="{07501EFE-2753-44B3-8EC6-77C32DB908EC}" type="datetimeFigureOut">
              <a:rPr lang="fr-FR"/>
              <a:pPr/>
              <a:t>19/02/2015</a:t>
            </a:fld>
            <a:endParaRPr lang="fr-FR"/>
          </a:p>
        </p:txBody>
      </p:sp>
      <p:sp>
        <p:nvSpPr>
          <p:cNvPr id="6" name="Espace réservé du pied de page 4"/>
          <p:cNvSpPr>
            <a:spLocks noGrp="1"/>
          </p:cNvSpPr>
          <p:nvPr>
            <p:ph type="ftr" sz="quarter" idx="11"/>
          </p:nvPr>
        </p:nvSpPr>
        <p:spPr/>
        <p:txBody>
          <a:bodyPr/>
          <a:lstStyle>
            <a:lvl1pPr>
              <a:defRPr/>
            </a:lvl1pPr>
          </a:lstStyle>
          <a:p>
            <a:endParaRPr lang="fr-FR"/>
          </a:p>
        </p:txBody>
      </p:sp>
      <p:sp>
        <p:nvSpPr>
          <p:cNvPr id="7" name="Espace réservé du numéro de diapositive 5"/>
          <p:cNvSpPr>
            <a:spLocks noGrp="1"/>
          </p:cNvSpPr>
          <p:nvPr>
            <p:ph type="sldNum" sz="quarter" idx="12"/>
          </p:nvPr>
        </p:nvSpPr>
        <p:spPr/>
        <p:txBody>
          <a:bodyPr/>
          <a:lstStyle>
            <a:lvl1pPr>
              <a:defRPr/>
            </a:lvl1pPr>
          </a:lstStyle>
          <a:p>
            <a:fld id="{5C3BEE88-2017-489F-859C-1F26B9211CF5}" type="slidenum">
              <a:rPr lang="fr-FR"/>
              <a:pPr/>
              <a:t>‹#›</a:t>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Espace réservé du titre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fr-FR" smtClean="0"/>
              <a:t>Cliquez pour modifier le style du titre</a:t>
            </a:r>
          </a:p>
        </p:txBody>
      </p:sp>
      <p:sp>
        <p:nvSpPr>
          <p:cNvPr id="1027" name="Espace réservé du texte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wrap="square" lIns="91440" tIns="45720" rIns="91440" bIns="45720" numCol="1" anchor="ctr" anchorCtr="0" compatLnSpc="1">
            <a:prstTxWarp prst="textNoShape">
              <a:avLst/>
            </a:prstTxWarp>
          </a:bodyPr>
          <a:lstStyle>
            <a:lvl1pPr>
              <a:defRPr sz="1200">
                <a:solidFill>
                  <a:srgbClr val="898989"/>
                </a:solidFill>
                <a:latin typeface="Calibri" pitchFamily="34" charset="0"/>
              </a:defRPr>
            </a:lvl1pPr>
          </a:lstStyle>
          <a:p>
            <a:fld id="{D0CBF132-F761-40D4-AFF4-79D02E248BDF}" type="datetimeFigureOut">
              <a:rPr lang="fr-FR"/>
              <a:pPr/>
              <a:t>19/02/2015</a:t>
            </a:fld>
            <a:endParaRPr lang="fr-F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wrap="square" lIns="91440" tIns="45720" rIns="91440" bIns="45720" numCol="1" anchor="ctr" anchorCtr="0" compatLnSpc="1">
            <a:prstTxWarp prst="textNoShape">
              <a:avLst/>
            </a:prstTxWarp>
          </a:bodyPr>
          <a:lstStyle>
            <a:lvl1pPr algn="ctr">
              <a:defRPr sz="1200">
                <a:solidFill>
                  <a:srgbClr val="898989"/>
                </a:solidFill>
                <a:latin typeface="Calibri" pitchFamily="34" charset="0"/>
              </a:defRPr>
            </a:lvl1pPr>
          </a:lstStyle>
          <a:p>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898989"/>
                </a:solidFill>
                <a:latin typeface="Calibri" pitchFamily="34" charset="0"/>
              </a:defRPr>
            </a:lvl1pPr>
          </a:lstStyle>
          <a:p>
            <a:fld id="{6CD41C0F-31E3-43B1-B448-0CE057BCAADA}" type="slidenum">
              <a:rPr lang="fr-FR"/>
              <a:pPr/>
              <a:t>‹#›</a:t>
            </a:fld>
            <a:endParaRPr lang="fr-F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re 1"/>
          <p:cNvSpPr>
            <a:spLocks noGrp="1"/>
          </p:cNvSpPr>
          <p:nvPr>
            <p:ph type="ctrTitle"/>
          </p:nvPr>
        </p:nvSpPr>
        <p:spPr>
          <a:xfrm>
            <a:off x="642938" y="357188"/>
            <a:ext cx="7772400" cy="2214562"/>
          </a:xfrm>
        </p:spPr>
        <p:txBody>
          <a:bodyPr/>
          <a:lstStyle/>
          <a:p>
            <a:pPr eaLnBrk="1" hangingPunct="1"/>
            <a:r>
              <a:rPr lang="fr-FR" sz="2400" b="1" dirty="0" smtClean="0"/>
              <a:t>Elaboration  de la  Politique Nationale de Protection Sociale </a:t>
            </a:r>
            <a:br>
              <a:rPr lang="fr-FR" sz="2400" b="1" dirty="0" smtClean="0"/>
            </a:br>
            <a:r>
              <a:rPr lang="fr-FR" sz="2400" b="1" dirty="0" smtClean="0"/>
              <a:t> Synthèse  des ateliers </a:t>
            </a:r>
            <a:r>
              <a:rPr lang="fr-FR" sz="2400" b="1" dirty="0" err="1" smtClean="0"/>
              <a:t>inter-régionaux</a:t>
            </a:r>
            <a:r>
              <a:rPr lang="fr-FR" sz="2400" b="1" dirty="0" smtClean="0"/>
              <a:t> </a:t>
            </a:r>
            <a:br>
              <a:rPr lang="fr-FR" sz="2400" b="1" dirty="0" smtClean="0"/>
            </a:br>
            <a:r>
              <a:rPr lang="fr-FR" sz="2400" b="1" dirty="0" smtClean="0"/>
              <a:t> (</a:t>
            </a:r>
            <a:r>
              <a:rPr lang="fr-FR" sz="2400" b="1" dirty="0" err="1" smtClean="0"/>
              <a:t>Atsinanana</a:t>
            </a:r>
            <a:r>
              <a:rPr lang="fr-FR" sz="2400" b="1" dirty="0" smtClean="0"/>
              <a:t>, 11 décembre et </a:t>
            </a:r>
            <a:r>
              <a:rPr lang="fr-FR" sz="2400" b="1" dirty="0" err="1" smtClean="0"/>
              <a:t>Anosy</a:t>
            </a:r>
            <a:r>
              <a:rPr lang="fr-FR" sz="2400" b="1" dirty="0" smtClean="0"/>
              <a:t>, 15 décembre 2014)</a:t>
            </a:r>
            <a:br>
              <a:rPr lang="fr-FR" sz="2400" b="1" dirty="0" smtClean="0"/>
            </a:br>
            <a:endParaRPr lang="fr-FR" sz="2400" dirty="0" smtClean="0"/>
          </a:p>
        </p:txBody>
      </p:sp>
      <p:sp>
        <p:nvSpPr>
          <p:cNvPr id="3" name="Sous-titre 2"/>
          <p:cNvSpPr>
            <a:spLocks noGrp="1"/>
          </p:cNvSpPr>
          <p:nvPr>
            <p:ph type="subTitle" idx="1"/>
          </p:nvPr>
        </p:nvSpPr>
        <p:spPr>
          <a:xfrm>
            <a:off x="1357313" y="2786063"/>
            <a:ext cx="6400800" cy="2071687"/>
          </a:xfrm>
        </p:spPr>
        <p:txBody>
          <a:bodyPr>
            <a:normAutofit/>
          </a:bodyPr>
          <a:lstStyle/>
          <a:p>
            <a:pPr eaLnBrk="1" hangingPunct="1"/>
            <a:r>
              <a:rPr lang="fr-FR" sz="2600" b="1" dirty="0" smtClean="0">
                <a:solidFill>
                  <a:srgbClr val="898989"/>
                </a:solidFill>
              </a:rPr>
              <a:t>Ministère de la Population, de la Protection Sociale et de la Promotion de la Femme</a:t>
            </a:r>
          </a:p>
          <a:p>
            <a:pPr eaLnBrk="1" hangingPunct="1"/>
            <a:r>
              <a:rPr lang="fr-FR" sz="2600" b="1" dirty="0" smtClean="0">
                <a:solidFill>
                  <a:srgbClr val="898989"/>
                </a:solidFill>
              </a:rPr>
              <a:t>14 janvier 2015</a:t>
            </a:r>
            <a:endParaRPr lang="fr-FR" sz="2600" dirty="0" smtClean="0">
              <a:solidFill>
                <a:srgbClr val="898989"/>
              </a:solidFill>
            </a:endParaRPr>
          </a:p>
          <a:p>
            <a:pPr eaLnBrk="1" hangingPunct="1"/>
            <a:r>
              <a:rPr lang="fr-FR" sz="2600" b="1" dirty="0" smtClean="0">
                <a:solidFill>
                  <a:srgbClr val="898989"/>
                </a:solidFill>
              </a:rPr>
              <a:t>Cabinet d’études </a:t>
            </a:r>
            <a:r>
              <a:rPr lang="fr-FR" sz="2600" b="1" dirty="0" err="1" smtClean="0">
                <a:solidFill>
                  <a:srgbClr val="898989"/>
                </a:solidFill>
              </a:rPr>
              <a:t>Miaramita</a:t>
            </a:r>
            <a:r>
              <a:rPr lang="fr-FR" sz="2600" b="1" dirty="0" smtClean="0">
                <a:solidFill>
                  <a:srgbClr val="898989"/>
                </a:solidFill>
              </a:rPr>
              <a:t> </a:t>
            </a:r>
            <a:endParaRPr lang="fr-FR" sz="2600" dirty="0" smtClean="0">
              <a:solidFill>
                <a:srgbClr val="898989"/>
              </a:solidFill>
            </a:endParaRPr>
          </a:p>
          <a:p>
            <a:pPr eaLnBrk="1" hangingPunct="1"/>
            <a:endParaRPr lang="fr-FR" dirty="0" smtClean="0">
              <a:solidFill>
                <a:srgbClr val="898989"/>
              </a:solidFil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re 1"/>
          <p:cNvSpPr>
            <a:spLocks noGrp="1"/>
          </p:cNvSpPr>
          <p:nvPr>
            <p:ph type="title"/>
          </p:nvPr>
        </p:nvSpPr>
        <p:spPr/>
        <p:txBody>
          <a:bodyPr/>
          <a:lstStyle/>
          <a:p>
            <a:pPr eaLnBrk="1" hangingPunct="1"/>
            <a:r>
              <a:rPr lang="fr-FR" sz="1800" b="1" u="sng" smtClean="0"/>
              <a:t>PREMIERE PARTIE : SYNTHESE DES ATELIERS INTER REGIONAUX</a:t>
            </a:r>
            <a:r>
              <a:rPr lang="fr-FR" sz="1800" smtClean="0"/>
              <a:t/>
            </a:r>
            <a:br>
              <a:rPr lang="fr-FR" sz="1800" smtClean="0"/>
            </a:br>
            <a:r>
              <a:rPr lang="fr-FR" sz="1800" smtClean="0"/>
              <a:t>III- LES  PRIORITES </a:t>
            </a:r>
          </a:p>
        </p:txBody>
      </p:sp>
      <p:sp>
        <p:nvSpPr>
          <p:cNvPr id="3" name="Espace réservé du contenu 2"/>
          <p:cNvSpPr>
            <a:spLocks noGrp="1"/>
          </p:cNvSpPr>
          <p:nvPr>
            <p:ph idx="1"/>
          </p:nvPr>
        </p:nvSpPr>
        <p:spPr/>
        <p:txBody>
          <a:bodyPr>
            <a:normAutofit/>
          </a:bodyPr>
          <a:lstStyle/>
          <a:p>
            <a:pPr eaLnBrk="1" hangingPunct="1">
              <a:lnSpc>
                <a:spcPct val="90000"/>
              </a:lnSpc>
              <a:buFont typeface="Arial" charset="0"/>
              <a:buNone/>
            </a:pPr>
            <a:r>
              <a:rPr lang="fr-FR" sz="2700" smtClean="0"/>
              <a:t>B)  Anosy</a:t>
            </a:r>
          </a:p>
          <a:p>
            <a:pPr eaLnBrk="1" hangingPunct="1">
              <a:lnSpc>
                <a:spcPct val="90000"/>
              </a:lnSpc>
            </a:pPr>
            <a:r>
              <a:rPr lang="fr-FR" sz="2700" smtClean="0"/>
              <a:t>Refus de l’assistanat et option  pour une protection sociale priorisée au bénéfice des personnes vulnérables (femmes enceintes, personnes âgées, personnes en situation de handicap, victimes du dahaloisme et de la sécheresse).</a:t>
            </a:r>
          </a:p>
          <a:p>
            <a:pPr eaLnBrk="1" hangingPunct="1">
              <a:lnSpc>
                <a:spcPct val="90000"/>
              </a:lnSpc>
            </a:pPr>
            <a:r>
              <a:rPr lang="fr-FR" sz="2700" smtClean="0"/>
              <a:t>Extension des cartes vertes pour les personnes âgées</a:t>
            </a:r>
          </a:p>
          <a:p>
            <a:pPr eaLnBrk="1" hangingPunct="1">
              <a:lnSpc>
                <a:spcPct val="90000"/>
              </a:lnSpc>
            </a:pPr>
            <a:r>
              <a:rPr lang="fr-FR" sz="2700" smtClean="0"/>
              <a:t>Renforcement des EKA et jugement supplétif pour les enfants</a:t>
            </a:r>
          </a:p>
          <a:p>
            <a:pPr eaLnBrk="1" hangingPunct="1">
              <a:lnSpc>
                <a:spcPct val="90000"/>
              </a:lnSpc>
            </a:pPr>
            <a:r>
              <a:rPr lang="en-US" sz="2700" smtClean="0"/>
              <a:t>Réinsertion dans les écoles des enfants en abandon scolaire</a:t>
            </a:r>
            <a:endParaRPr lang="fr-FR" sz="2700" smtClean="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re 1"/>
          <p:cNvSpPr>
            <a:spLocks noGrp="1"/>
          </p:cNvSpPr>
          <p:nvPr>
            <p:ph type="title"/>
          </p:nvPr>
        </p:nvSpPr>
        <p:spPr/>
        <p:txBody>
          <a:bodyPr/>
          <a:lstStyle/>
          <a:p>
            <a:pPr eaLnBrk="1" hangingPunct="1"/>
            <a:r>
              <a:rPr lang="fr-FR" sz="1800" b="1" u="sng" smtClean="0"/>
              <a:t>PREMIERE PARTIE : SYNTHESE DES ATELIERS INTER REGIONAUX</a:t>
            </a:r>
            <a:r>
              <a:rPr lang="fr-FR" sz="1800" smtClean="0"/>
              <a:t/>
            </a:r>
            <a:br>
              <a:rPr lang="fr-FR" sz="1800" smtClean="0"/>
            </a:br>
            <a:r>
              <a:rPr lang="fr-FR" sz="1800" smtClean="0"/>
              <a:t>III- LES  PRIORITES </a:t>
            </a:r>
          </a:p>
        </p:txBody>
      </p:sp>
      <p:sp>
        <p:nvSpPr>
          <p:cNvPr id="12291" name="Espace réservé du contenu 2"/>
          <p:cNvSpPr>
            <a:spLocks noGrp="1"/>
          </p:cNvSpPr>
          <p:nvPr>
            <p:ph idx="1"/>
          </p:nvPr>
        </p:nvSpPr>
        <p:spPr/>
        <p:txBody>
          <a:bodyPr/>
          <a:lstStyle/>
          <a:p>
            <a:pPr eaLnBrk="1" hangingPunct="1">
              <a:buFont typeface="Arial" charset="0"/>
              <a:buNone/>
            </a:pPr>
            <a:r>
              <a:rPr lang="fr-FR" sz="2400" smtClean="0"/>
              <a:t>B) ANOSY (Suite)</a:t>
            </a:r>
          </a:p>
          <a:p>
            <a:pPr eaLnBrk="1" hangingPunct="1"/>
            <a:r>
              <a:rPr lang="fr-FR" sz="2400" smtClean="0"/>
              <a:t>Multiplication de la formation professionnelle, du recrutement des enseignants FRAM, incitation des parents à envoyer leurs enfants à l’école</a:t>
            </a:r>
          </a:p>
          <a:p>
            <a:pPr eaLnBrk="1" hangingPunct="1"/>
            <a:r>
              <a:rPr lang="fr-FR" sz="2400" smtClean="0"/>
              <a:t>L’Eau :  adduction d’eau potable (en matière de santé), et  barrage et forage pour l’exploitation économique</a:t>
            </a:r>
          </a:p>
          <a:p>
            <a:pPr eaLnBrk="1" hangingPunct="1"/>
            <a:r>
              <a:rPr lang="fr-FR" sz="2400" smtClean="0"/>
              <a:t>Réhabilitation des entreprises anciennement florissantes (Tapis Mohair, Toly)</a:t>
            </a:r>
          </a:p>
          <a:p>
            <a:pPr eaLnBrk="1" hangingPunct="1"/>
            <a:r>
              <a:rPr lang="fr-FR" sz="2400" smtClean="0"/>
              <a:t>Lutte contre la corruption</a:t>
            </a:r>
          </a:p>
          <a:p>
            <a:pPr eaLnBrk="1" hangingPunct="1"/>
            <a:r>
              <a:rPr lang="fr-FR" sz="2400" smtClean="0"/>
              <a:t>Décentralisation effective. </a:t>
            </a:r>
          </a:p>
          <a:p>
            <a:pPr eaLnBrk="1" hangingPunct="1">
              <a:buFont typeface="Arial" charset="0"/>
              <a:buNone/>
            </a:pPr>
            <a:endParaRPr lang="fr-FR" sz="1800" smtClean="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re 1"/>
          <p:cNvSpPr>
            <a:spLocks noGrp="1"/>
          </p:cNvSpPr>
          <p:nvPr>
            <p:ph type="title"/>
          </p:nvPr>
        </p:nvSpPr>
        <p:spPr/>
        <p:txBody>
          <a:bodyPr/>
          <a:lstStyle/>
          <a:p>
            <a:pPr eaLnBrk="1" hangingPunct="1"/>
            <a:r>
              <a:rPr lang="fr-FR" sz="1800" b="1" smtClean="0"/>
              <a:t>DEUXIEME PARTIE: LECONS APPRISES</a:t>
            </a:r>
          </a:p>
        </p:txBody>
      </p:sp>
      <p:sp>
        <p:nvSpPr>
          <p:cNvPr id="3" name="Espace réservé du contenu 2"/>
          <p:cNvSpPr>
            <a:spLocks noGrp="1"/>
          </p:cNvSpPr>
          <p:nvPr>
            <p:ph idx="1"/>
          </p:nvPr>
        </p:nvSpPr>
        <p:spPr/>
        <p:txBody>
          <a:bodyPr>
            <a:normAutofit/>
          </a:bodyPr>
          <a:lstStyle/>
          <a:p>
            <a:pPr eaLnBrk="1" hangingPunct="1">
              <a:lnSpc>
                <a:spcPct val="90000"/>
              </a:lnSpc>
              <a:buFont typeface="Arial" charset="0"/>
              <a:buNone/>
            </a:pPr>
            <a:r>
              <a:rPr lang="fr-FR" sz="2700" smtClean="0"/>
              <a:t>Les deux ateliers inter-régionaux ont permis de dégager : </a:t>
            </a:r>
          </a:p>
          <a:p>
            <a:pPr eaLnBrk="1" hangingPunct="1">
              <a:lnSpc>
                <a:spcPct val="90000"/>
              </a:lnSpc>
              <a:buFont typeface="Arial" charset="0"/>
              <a:buNone/>
            </a:pPr>
            <a:r>
              <a:rPr lang="fr-FR" sz="2700" smtClean="0"/>
              <a:t>1) La délimitation de 4 axes d’intervention prioritaires:</a:t>
            </a:r>
          </a:p>
          <a:p>
            <a:pPr eaLnBrk="1" hangingPunct="1">
              <a:lnSpc>
                <a:spcPct val="90000"/>
              </a:lnSpc>
            </a:pPr>
            <a:r>
              <a:rPr lang="fr-FR" sz="2700" smtClean="0"/>
              <a:t>Protection sociale directe,  transferts sociaux à l’endroit des populations les plus vulnérables (</a:t>
            </a:r>
            <a:r>
              <a:rPr lang="fr-FR" sz="2000" smtClean="0"/>
              <a:t>personnes  âgées,  personnes  handicapées,  personnes  en situation de handicap, femmes  et   enfants  vulnérables, victimes des catastrophes naturelles et du dahaloisme</a:t>
            </a:r>
            <a:r>
              <a:rPr lang="fr-FR" sz="2700" smtClean="0"/>
              <a:t>) ; </a:t>
            </a:r>
          </a:p>
          <a:p>
            <a:pPr eaLnBrk="1" hangingPunct="1">
              <a:lnSpc>
                <a:spcPct val="90000"/>
              </a:lnSpc>
            </a:pPr>
            <a:r>
              <a:rPr lang="fr-FR" sz="2700" smtClean="0"/>
              <a:t>Accès universel des  populations les plus vulnérables aux soins de santé primaires (gratuit ou à moindre coût) ;</a:t>
            </a:r>
          </a:p>
          <a:p>
            <a:pPr eaLnBrk="1" hangingPunct="1">
              <a:lnSpc>
                <a:spcPct val="90000"/>
              </a:lnSpc>
            </a:pPr>
            <a:endParaRPr lang="fr-FR" sz="2700" smtClean="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re 1"/>
          <p:cNvSpPr>
            <a:spLocks noGrp="1"/>
          </p:cNvSpPr>
          <p:nvPr>
            <p:ph type="title"/>
          </p:nvPr>
        </p:nvSpPr>
        <p:spPr/>
        <p:txBody>
          <a:bodyPr/>
          <a:lstStyle/>
          <a:p>
            <a:pPr eaLnBrk="1" hangingPunct="1"/>
            <a:r>
              <a:rPr lang="fr-FR" sz="1800" smtClean="0"/>
              <a:t>DEUXIEME PARTIE:LECONS APPRISES</a:t>
            </a:r>
          </a:p>
        </p:txBody>
      </p:sp>
      <p:sp>
        <p:nvSpPr>
          <p:cNvPr id="14339" name="Espace réservé du contenu 2"/>
          <p:cNvSpPr>
            <a:spLocks noGrp="1"/>
          </p:cNvSpPr>
          <p:nvPr>
            <p:ph idx="1"/>
          </p:nvPr>
        </p:nvSpPr>
        <p:spPr/>
        <p:txBody>
          <a:bodyPr/>
          <a:lstStyle/>
          <a:p>
            <a:pPr eaLnBrk="1" hangingPunct="1">
              <a:buFont typeface="Arial" charset="0"/>
              <a:buNone/>
            </a:pPr>
            <a:r>
              <a:rPr lang="fr-FR" sz="2400" smtClean="0"/>
              <a:t>1) La délimitation de 4 axes d’intervention prioritaires (suite):</a:t>
            </a:r>
          </a:p>
          <a:p>
            <a:pPr eaLnBrk="1" hangingPunct="1">
              <a:buFont typeface="Arial" charset="0"/>
              <a:buNone/>
            </a:pPr>
            <a:endParaRPr lang="fr-FR" sz="2400" smtClean="0"/>
          </a:p>
          <a:p>
            <a:pPr eaLnBrk="1" hangingPunct="1"/>
            <a:r>
              <a:rPr lang="fr-FR" sz="2400" smtClean="0"/>
              <a:t>Incitation des populations les plus vulnérables à prendre part au système éducatif (surtout dans le Sud); </a:t>
            </a:r>
          </a:p>
          <a:p>
            <a:pPr eaLnBrk="1" hangingPunct="1">
              <a:buFont typeface="Arial" charset="0"/>
              <a:buNone/>
            </a:pPr>
            <a:endParaRPr lang="fr-FR" sz="2400" smtClean="0"/>
          </a:p>
          <a:p>
            <a:pPr eaLnBrk="1" hangingPunct="1"/>
            <a:r>
              <a:rPr lang="fr-FR" sz="2400" smtClean="0"/>
              <a:t>Nécessité d’actions pour favoriser l’insertion  socio-économique des personnes les plus vulnérables en état de travailler: programmes  de  travail s’adressant aux personnes vulnérables (PH, femmes et personnes vivant dans la pauvreté absolue).  </a:t>
            </a:r>
          </a:p>
          <a:p>
            <a:pPr eaLnBrk="1" hangingPunct="1">
              <a:buFont typeface="Arial" charset="0"/>
              <a:buNone/>
            </a:pPr>
            <a:endParaRPr lang="fr-FR" sz="2400" smtClean="0"/>
          </a:p>
          <a:p>
            <a:pPr eaLnBrk="1" hangingPunct="1"/>
            <a:endParaRPr lang="fr-FR" sz="2000" smtClean="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re 1"/>
          <p:cNvSpPr>
            <a:spLocks noGrp="1"/>
          </p:cNvSpPr>
          <p:nvPr>
            <p:ph type="title"/>
          </p:nvPr>
        </p:nvSpPr>
        <p:spPr/>
        <p:txBody>
          <a:bodyPr/>
          <a:lstStyle/>
          <a:p>
            <a:pPr eaLnBrk="1" hangingPunct="1"/>
            <a:r>
              <a:rPr lang="fr-FR" sz="1800" smtClean="0"/>
              <a:t>DEUXIEME PARTIE:LECONS APPRISES</a:t>
            </a:r>
          </a:p>
        </p:txBody>
      </p:sp>
      <p:sp>
        <p:nvSpPr>
          <p:cNvPr id="15363" name="Espace réservé du contenu 2"/>
          <p:cNvSpPr>
            <a:spLocks noGrp="1"/>
          </p:cNvSpPr>
          <p:nvPr>
            <p:ph idx="1"/>
          </p:nvPr>
        </p:nvSpPr>
        <p:spPr/>
        <p:txBody>
          <a:bodyPr/>
          <a:lstStyle/>
          <a:p>
            <a:pPr eaLnBrk="1" hangingPunct="1"/>
            <a:r>
              <a:rPr lang="fr-FR" sz="2800" smtClean="0"/>
              <a:t>1) Délimitation des axes d’intervention prioritaires (suite)</a:t>
            </a:r>
          </a:p>
          <a:p>
            <a:pPr eaLnBrk="1" hangingPunct="1"/>
            <a:r>
              <a:rPr lang="fr-FR" sz="2800" smtClean="0"/>
              <a:t>Incitation des populations les plus vulnérables à prendre part au système éducatif (surtout dans le Sud); </a:t>
            </a:r>
          </a:p>
          <a:p>
            <a:pPr eaLnBrk="1" hangingPunct="1"/>
            <a:r>
              <a:rPr lang="fr-FR" sz="2800" smtClean="0"/>
              <a:t>Nécessité d’actions pour favoriser l’insertion  socio-économique des personnes les plus vulnérables en état de travailler: programmes  de  travail s’adressant aux personnes vulnérables (PH, femmes et personnes vivant dans la pauvreté absolue).  </a:t>
            </a:r>
          </a:p>
          <a:p>
            <a:pPr eaLnBrk="1" hangingPunct="1">
              <a:buFont typeface="Arial" charset="0"/>
              <a:buNone/>
            </a:pPr>
            <a:endParaRPr lang="fr-FR" sz="2800" smtClean="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re 1"/>
          <p:cNvSpPr>
            <a:spLocks noGrp="1"/>
          </p:cNvSpPr>
          <p:nvPr>
            <p:ph type="title"/>
          </p:nvPr>
        </p:nvSpPr>
        <p:spPr/>
        <p:txBody>
          <a:bodyPr/>
          <a:lstStyle/>
          <a:p>
            <a:pPr eaLnBrk="1" hangingPunct="1"/>
            <a:r>
              <a:rPr lang="fr-FR" sz="1800" smtClean="0"/>
              <a:t>DEUXIEME PARTIE: LECONS APPRISES</a:t>
            </a:r>
          </a:p>
        </p:txBody>
      </p:sp>
      <p:sp>
        <p:nvSpPr>
          <p:cNvPr id="16387" name="Espace réservé du contenu 2"/>
          <p:cNvSpPr>
            <a:spLocks noGrp="1"/>
          </p:cNvSpPr>
          <p:nvPr>
            <p:ph idx="1"/>
          </p:nvPr>
        </p:nvSpPr>
        <p:spPr/>
        <p:txBody>
          <a:bodyPr/>
          <a:lstStyle/>
          <a:p>
            <a:pPr eaLnBrk="1" hangingPunct="1">
              <a:buFont typeface="Arial" charset="0"/>
              <a:buNone/>
            </a:pPr>
            <a:r>
              <a:rPr lang="fr-FR" sz="1800" smtClean="0"/>
              <a:t>2) Approche intégrée de la protection  sociale : </a:t>
            </a:r>
          </a:p>
          <a:p>
            <a:pPr eaLnBrk="1" hangingPunct="1"/>
            <a:r>
              <a:rPr lang="fr-FR" sz="1800" smtClean="0"/>
              <a:t>Existence de  liens  entre  la  protection sociale et les mesures en faveur du développement socio-économique du pays (refus de l’assistanat, et souhait de la population à bénéficier de crédits à taux réduits et fonds de garantie pour des AGR).</a:t>
            </a:r>
          </a:p>
          <a:p>
            <a:pPr eaLnBrk="1" hangingPunct="1"/>
            <a:r>
              <a:rPr lang="fr-FR" sz="1800" smtClean="0"/>
              <a:t>Complémentarité  entre  la  sécurité  sociale  de  base  et  le  développement  économique : faible inclusion de la protection sociale au sein des politiques nationales de développement. </a:t>
            </a:r>
          </a:p>
          <a:p>
            <a:pPr eaLnBrk="1" hangingPunct="1"/>
            <a:r>
              <a:rPr lang="fr-FR" sz="1800" smtClean="0"/>
              <a:t>Internalisation par les participants des principes essentiels : l'universalité, la progressivité, l'équité, l'insertion, la dimension multisectorielle, l'efficacité, la solidarité, la subsidiarité, la participation et  la  responsabilité. </a:t>
            </a:r>
          </a:p>
          <a:p>
            <a:pPr eaLnBrk="1" hangingPunct="1"/>
            <a:r>
              <a:rPr lang="fr-FR" sz="1800" smtClean="0"/>
              <a:t>Forte demande de décentralisation : assigner la responsabilité de la mise en place de certains programmes aux régions. </a:t>
            </a:r>
          </a:p>
          <a:p>
            <a:pPr eaLnBrk="1" hangingPunct="1"/>
            <a:endParaRPr lang="fr-FR" sz="1800" smtClean="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re 1"/>
          <p:cNvSpPr>
            <a:spLocks noGrp="1"/>
          </p:cNvSpPr>
          <p:nvPr>
            <p:ph type="title"/>
          </p:nvPr>
        </p:nvSpPr>
        <p:spPr/>
        <p:txBody>
          <a:bodyPr/>
          <a:lstStyle/>
          <a:p>
            <a:pPr eaLnBrk="1" hangingPunct="1"/>
            <a:r>
              <a:rPr lang="fr-FR" sz="1800" smtClean="0"/>
              <a:t>DEUXIEME PARTIE: LECONS APPRISES</a:t>
            </a:r>
          </a:p>
        </p:txBody>
      </p:sp>
      <p:sp>
        <p:nvSpPr>
          <p:cNvPr id="3" name="Espace réservé du contenu 2"/>
          <p:cNvSpPr>
            <a:spLocks noGrp="1"/>
          </p:cNvSpPr>
          <p:nvPr>
            <p:ph idx="1"/>
          </p:nvPr>
        </p:nvSpPr>
        <p:spPr/>
        <p:txBody>
          <a:bodyPr>
            <a:normAutofit/>
          </a:bodyPr>
          <a:lstStyle/>
          <a:p>
            <a:pPr eaLnBrk="1" hangingPunct="1">
              <a:lnSpc>
                <a:spcPct val="90000"/>
              </a:lnSpc>
              <a:buFont typeface="Arial" charset="0"/>
              <a:buNone/>
            </a:pPr>
            <a:r>
              <a:rPr lang="fr-FR" sz="1800" smtClean="0"/>
              <a:t>3) </a:t>
            </a:r>
            <a:r>
              <a:rPr lang="fr-FR" sz="2400" smtClean="0"/>
              <a:t>Le financement </a:t>
            </a:r>
          </a:p>
          <a:p>
            <a:pPr eaLnBrk="1" hangingPunct="1">
              <a:lnSpc>
                <a:spcPct val="90000"/>
              </a:lnSpc>
            </a:pPr>
            <a:r>
              <a:rPr lang="fr-FR" sz="2400" smtClean="0"/>
              <a:t>Souhait de création d’un fonds d’action sociale, en partenariat avec les donateurs</a:t>
            </a:r>
          </a:p>
          <a:p>
            <a:pPr eaLnBrk="1" hangingPunct="1">
              <a:lnSpc>
                <a:spcPct val="90000"/>
              </a:lnSpc>
            </a:pPr>
            <a:r>
              <a:rPr lang="fr-FR" sz="2400" smtClean="0"/>
              <a:t>Reconnaissance des contraintes budgétaires qui empêchent  le financement de l’extension de la couverture de la protection sociale. </a:t>
            </a:r>
          </a:p>
          <a:p>
            <a:pPr eaLnBrk="1" hangingPunct="1">
              <a:lnSpc>
                <a:spcPct val="90000"/>
              </a:lnSpc>
            </a:pPr>
            <a:r>
              <a:rPr lang="fr-FR" sz="2400" smtClean="0"/>
              <a:t>Doutes sur la possibilité d’élargissement de l’espace fiscal (absence de ristournes dans le Sud). </a:t>
            </a:r>
          </a:p>
          <a:p>
            <a:pPr eaLnBrk="1" hangingPunct="1">
              <a:lnSpc>
                <a:spcPct val="90000"/>
              </a:lnSpc>
              <a:buFont typeface="Arial" charset="0"/>
              <a:buNone/>
            </a:pPr>
            <a:r>
              <a:rPr lang="fr-FR" sz="2400" smtClean="0"/>
              <a:t>4) Limites de l’universalisation :</a:t>
            </a:r>
          </a:p>
          <a:p>
            <a:pPr eaLnBrk="1" hangingPunct="1">
              <a:lnSpc>
                <a:spcPct val="90000"/>
              </a:lnSpc>
            </a:pPr>
            <a:r>
              <a:rPr lang="fr-FR" sz="2400" smtClean="0"/>
              <a:t>L’universalisation de la sécurité sociale= reste un objectif, l’extension  de  la  protection  sociale  devant  être  progressive  et  dépendre des capacités nationales. </a:t>
            </a:r>
          </a:p>
          <a:p>
            <a:pPr eaLnBrk="1" hangingPunct="1">
              <a:lnSpc>
                <a:spcPct val="90000"/>
              </a:lnSpc>
            </a:pPr>
            <a:endParaRPr lang="fr-FR" sz="1800" smtClean="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re 1"/>
          <p:cNvSpPr>
            <a:spLocks noGrp="1"/>
          </p:cNvSpPr>
          <p:nvPr>
            <p:ph type="title"/>
          </p:nvPr>
        </p:nvSpPr>
        <p:spPr/>
        <p:txBody>
          <a:bodyPr/>
          <a:lstStyle/>
          <a:p>
            <a:pPr eaLnBrk="1" hangingPunct="1"/>
            <a:r>
              <a:rPr lang="fr-FR" sz="1800" smtClean="0"/>
              <a:t>DEUXIEME PARTIE: LECONS APPRISES</a:t>
            </a:r>
          </a:p>
        </p:txBody>
      </p:sp>
      <p:sp>
        <p:nvSpPr>
          <p:cNvPr id="18435" name="Espace réservé du contenu 2"/>
          <p:cNvSpPr>
            <a:spLocks noGrp="1"/>
          </p:cNvSpPr>
          <p:nvPr>
            <p:ph idx="1"/>
          </p:nvPr>
        </p:nvSpPr>
        <p:spPr/>
        <p:txBody>
          <a:bodyPr/>
          <a:lstStyle/>
          <a:p>
            <a:pPr eaLnBrk="1" hangingPunct="1">
              <a:buFont typeface="Arial" charset="0"/>
              <a:buNone/>
            </a:pPr>
            <a:r>
              <a:rPr lang="fr-FR" sz="1800" smtClean="0"/>
              <a:t>2) </a:t>
            </a:r>
            <a:r>
              <a:rPr lang="fr-FR" sz="2000" smtClean="0"/>
              <a:t>Approche intégrée de la protection  sociale (SUITE) : </a:t>
            </a:r>
          </a:p>
          <a:p>
            <a:pPr eaLnBrk="1" hangingPunct="1"/>
            <a:r>
              <a:rPr lang="fr-FR" sz="2000" smtClean="0"/>
              <a:t>Extension de la couverture et l’impact des interventions :  </a:t>
            </a:r>
          </a:p>
          <a:p>
            <a:pPr lvl="1" eaLnBrk="1" hangingPunct="1"/>
            <a:r>
              <a:rPr lang="fr-FR" sz="2000" smtClean="0"/>
              <a:t> nécessaire amélioration de l’efficacité du système, car l’impact des programmes ne sont pas les mêmes à l’intérieur d’une province </a:t>
            </a:r>
          </a:p>
          <a:p>
            <a:pPr lvl="1" eaLnBrk="1" hangingPunct="1"/>
            <a:r>
              <a:rPr lang="fr-FR" sz="2000" smtClean="0"/>
              <a:t> besoin de coordination des différents programmes et services (disparité des intervenants, publics et privés, nationaux et internationaux)</a:t>
            </a:r>
          </a:p>
          <a:p>
            <a:pPr eaLnBrk="1" hangingPunct="1"/>
            <a:r>
              <a:rPr lang="fr-FR" sz="2000" smtClean="0"/>
              <a:t>Existence de liens entre les programmes de sécurité sociale de base et l'atténuation des risques (en cas de catastrophe naturelle, d’insécurité alimentaire, exemple rôle PAM/ONN/SECALINE/ etc… en matière de « Kere »).</a:t>
            </a:r>
          </a:p>
          <a:p>
            <a:pPr eaLnBrk="1" hangingPunct="1">
              <a:buFont typeface="Arial" charset="0"/>
              <a:buNone/>
            </a:pPr>
            <a:endParaRPr lang="fr-FR" sz="1800" smtClean="0"/>
          </a:p>
          <a:p>
            <a:pPr eaLnBrk="1" hangingPunct="1">
              <a:buFont typeface="Arial" charset="0"/>
              <a:buNone/>
            </a:pPr>
            <a:endParaRPr lang="fr-FR" sz="1800" smtClean="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re 1"/>
          <p:cNvSpPr>
            <a:spLocks noGrp="1"/>
          </p:cNvSpPr>
          <p:nvPr>
            <p:ph type="title"/>
          </p:nvPr>
        </p:nvSpPr>
        <p:spPr/>
        <p:txBody>
          <a:bodyPr/>
          <a:lstStyle/>
          <a:p>
            <a:pPr eaLnBrk="1" hangingPunct="1"/>
            <a:r>
              <a:rPr lang="fr-FR" sz="1800" smtClean="0"/>
              <a:t>CONCLUSION</a:t>
            </a:r>
          </a:p>
        </p:txBody>
      </p:sp>
      <p:sp>
        <p:nvSpPr>
          <p:cNvPr id="19459" name="Espace réservé du contenu 2"/>
          <p:cNvSpPr>
            <a:spLocks noGrp="1"/>
          </p:cNvSpPr>
          <p:nvPr>
            <p:ph idx="1"/>
          </p:nvPr>
        </p:nvSpPr>
        <p:spPr/>
        <p:txBody>
          <a:bodyPr/>
          <a:lstStyle/>
          <a:p>
            <a:pPr eaLnBrk="1" hangingPunct="1"/>
            <a:r>
              <a:rPr lang="fr-FR" sz="2000" smtClean="0"/>
              <a:t>SUGGESTIONS POUR LES PROCHAINS ATELIERS</a:t>
            </a:r>
          </a:p>
          <a:p>
            <a:pPr eaLnBrk="1" hangingPunct="1">
              <a:buFont typeface="Arial" charset="0"/>
              <a:buNone/>
            </a:pPr>
            <a:endParaRPr lang="fr-FR" sz="2000" smtClean="0"/>
          </a:p>
          <a:p>
            <a:pPr lvl="1" eaLnBrk="1" hangingPunct="1"/>
            <a:r>
              <a:rPr lang="fr-FR" sz="2000" smtClean="0"/>
              <a:t>Il est nécessaire de procéder à une sélection plus rigoureuse des participants pour avoir un niveau de débat plus élevé, et pour rassembler plus de participants qui ont des notions de la protection sociale</a:t>
            </a:r>
          </a:p>
          <a:p>
            <a:pPr eaLnBrk="1" hangingPunct="1">
              <a:buFont typeface="Arial" charset="0"/>
              <a:buNone/>
            </a:pPr>
            <a:endParaRPr lang="fr-FR" sz="2000" smtClean="0"/>
          </a:p>
          <a:p>
            <a:pPr lvl="1" eaLnBrk="1" hangingPunct="1"/>
            <a:r>
              <a:rPr lang="fr-FR" sz="2000" smtClean="0"/>
              <a:t>Il serait peut-être efficace d’envoyer au préalable aux participant les thématiques plus précises à aborder, pour qu’ils puissent collecter des informations et des données plus détaillées</a:t>
            </a:r>
          </a:p>
          <a:p>
            <a:pPr eaLnBrk="1" hangingPunct="1"/>
            <a:endParaRPr lang="fr-FR" sz="1800" smtClean="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914400" y="285750"/>
            <a:ext cx="8229600" cy="928688"/>
          </a:xfrm>
        </p:spPr>
        <p:txBody>
          <a:bodyPr>
            <a:normAutofit fontScale="90000"/>
          </a:bodyPr>
          <a:lstStyle/>
          <a:p>
            <a:pPr eaLnBrk="1" hangingPunct="1"/>
            <a:r>
              <a:rPr lang="fr-FR" sz="2400" b="1" u="sng" smtClean="0"/>
              <a:t>PREMIERE PARTIE : SYNTHESE DES ATELIERS INTER REGIONAUX</a:t>
            </a:r>
            <a:r>
              <a:rPr lang="fr-FR" sz="4000" smtClean="0"/>
              <a:t/>
            </a:r>
            <a:br>
              <a:rPr lang="fr-FR" sz="4000" smtClean="0"/>
            </a:br>
            <a:endParaRPr lang="fr-FR" sz="4000" smtClean="0"/>
          </a:p>
        </p:txBody>
      </p:sp>
      <p:sp>
        <p:nvSpPr>
          <p:cNvPr id="3075" name="Espace réservé du contenu 2"/>
          <p:cNvSpPr>
            <a:spLocks noGrp="1"/>
          </p:cNvSpPr>
          <p:nvPr>
            <p:ph idx="1"/>
          </p:nvPr>
        </p:nvSpPr>
        <p:spPr>
          <a:xfrm>
            <a:off x="457200" y="857250"/>
            <a:ext cx="8229600" cy="5268913"/>
          </a:xfrm>
        </p:spPr>
        <p:txBody>
          <a:bodyPr/>
          <a:lstStyle/>
          <a:p>
            <a:pPr eaLnBrk="1" hangingPunct="1">
              <a:buFont typeface="Arial" charset="0"/>
              <a:buNone/>
            </a:pPr>
            <a:r>
              <a:rPr lang="fr-FR" sz="2400" smtClean="0"/>
              <a:t>I- Problèmes</a:t>
            </a:r>
          </a:p>
          <a:p>
            <a:pPr eaLnBrk="1" hangingPunct="1">
              <a:buFont typeface="Arial" charset="0"/>
              <a:buNone/>
            </a:pPr>
            <a:r>
              <a:rPr lang="fr-FR" sz="2400" smtClean="0"/>
              <a:t>A) Atsinanana</a:t>
            </a:r>
          </a:p>
          <a:p>
            <a:pPr eaLnBrk="1" hangingPunct="1"/>
            <a:r>
              <a:rPr lang="fr-FR" sz="2400" smtClean="0"/>
              <a:t>Education : </a:t>
            </a:r>
          </a:p>
          <a:p>
            <a:pPr lvl="1" eaLnBrk="1" hangingPunct="1"/>
            <a:r>
              <a:rPr lang="fr-FR" sz="2400" smtClean="0"/>
              <a:t>Crise due à la déstructuration de la société malagasy (famille, institutions religieuses et administratives). </a:t>
            </a:r>
          </a:p>
          <a:p>
            <a:pPr lvl="1" eaLnBrk="1" hangingPunct="1"/>
            <a:r>
              <a:rPr lang="fr-FR" sz="2400" smtClean="0"/>
              <a:t>Insuffisance d’enseignants et d’éducateurs</a:t>
            </a:r>
          </a:p>
          <a:p>
            <a:pPr lvl="1" eaLnBrk="1" hangingPunct="1"/>
            <a:r>
              <a:rPr lang="fr-FR" sz="2400" smtClean="0"/>
              <a:t>Manque de centre de formation</a:t>
            </a:r>
          </a:p>
          <a:p>
            <a:pPr eaLnBrk="1" hangingPunct="1"/>
            <a:r>
              <a:rPr lang="fr-FR" sz="2400" smtClean="0"/>
              <a:t>Agriculture et élevage : </a:t>
            </a:r>
          </a:p>
          <a:p>
            <a:pPr lvl="1" eaLnBrk="1" hangingPunct="1"/>
            <a:r>
              <a:rPr lang="fr-FR" sz="2400" smtClean="0"/>
              <a:t>Nombre insuffisant de techniciens</a:t>
            </a:r>
          </a:p>
          <a:p>
            <a:pPr lvl="1" eaLnBrk="1" hangingPunct="1"/>
            <a:r>
              <a:rPr lang="fr-FR" sz="2400" smtClean="0"/>
              <a:t>Insuffisance de terre</a:t>
            </a:r>
          </a:p>
          <a:p>
            <a:pPr lvl="1" eaLnBrk="1" hangingPunct="1"/>
            <a:r>
              <a:rPr lang="fr-FR" sz="2400" smtClean="0"/>
              <a:t>Techniques culturales  inefficientes (Tavy) </a:t>
            </a:r>
          </a:p>
          <a:p>
            <a:pPr eaLnBrk="1" hangingPunct="1"/>
            <a:endParaRPr lang="fr-FR" sz="1400" smtClean="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re 1"/>
          <p:cNvSpPr>
            <a:spLocks noGrp="1"/>
          </p:cNvSpPr>
          <p:nvPr>
            <p:ph type="title"/>
          </p:nvPr>
        </p:nvSpPr>
        <p:spPr/>
        <p:txBody>
          <a:bodyPr/>
          <a:lstStyle/>
          <a:p>
            <a:pPr eaLnBrk="1" hangingPunct="1"/>
            <a:r>
              <a:rPr lang="fr-FR" sz="1600" b="1" u="sng" smtClean="0"/>
              <a:t>PREMIERE PARTIE : SYNTHESE DES ATELIERS INTER REGIONAUX</a:t>
            </a:r>
            <a:br>
              <a:rPr lang="fr-FR" sz="1600" b="1" u="sng" smtClean="0"/>
            </a:br>
            <a:r>
              <a:rPr lang="fr-FR" sz="1600" b="1" u="sng" smtClean="0"/>
              <a:t>I- PROBLEMES</a:t>
            </a:r>
            <a:endParaRPr lang="fr-FR" sz="1600" smtClean="0"/>
          </a:p>
        </p:txBody>
      </p:sp>
      <p:sp>
        <p:nvSpPr>
          <p:cNvPr id="4099" name="Espace réservé du contenu 2"/>
          <p:cNvSpPr>
            <a:spLocks noGrp="1"/>
          </p:cNvSpPr>
          <p:nvPr>
            <p:ph idx="1"/>
          </p:nvPr>
        </p:nvSpPr>
        <p:spPr/>
        <p:txBody>
          <a:bodyPr/>
          <a:lstStyle/>
          <a:p>
            <a:pPr eaLnBrk="1" hangingPunct="1">
              <a:buFont typeface="Arial" charset="0"/>
              <a:buNone/>
            </a:pPr>
            <a:r>
              <a:rPr lang="fr-FR" sz="1800" smtClean="0"/>
              <a:t>A</a:t>
            </a:r>
            <a:r>
              <a:rPr lang="fr-FR" sz="2000" smtClean="0"/>
              <a:t>) Atsinanana (suite)</a:t>
            </a:r>
          </a:p>
          <a:p>
            <a:pPr eaLnBrk="1" hangingPunct="1"/>
            <a:r>
              <a:rPr lang="fr-FR" sz="2000" smtClean="0"/>
              <a:t>Santé :</a:t>
            </a:r>
          </a:p>
          <a:p>
            <a:pPr lvl="1" eaLnBrk="1" hangingPunct="1"/>
            <a:r>
              <a:rPr lang="fr-FR" sz="2000" smtClean="0"/>
              <a:t>Problèmes de pouvoir d’achat</a:t>
            </a:r>
          </a:p>
          <a:p>
            <a:pPr lvl="1" eaLnBrk="1" hangingPunct="1"/>
            <a:r>
              <a:rPr lang="fr-FR" sz="2000" smtClean="0"/>
              <a:t>Centre de santé en nombre insuffisant</a:t>
            </a:r>
          </a:p>
          <a:p>
            <a:pPr eaLnBrk="1" hangingPunct="1"/>
            <a:r>
              <a:rPr lang="fr-FR" sz="2000" smtClean="0"/>
              <a:t>Sécurité :</a:t>
            </a:r>
          </a:p>
          <a:p>
            <a:pPr lvl="1" eaLnBrk="1" hangingPunct="1"/>
            <a:r>
              <a:rPr lang="fr-FR" sz="2000" smtClean="0"/>
              <a:t>Déficience de l’Etat et des communautés de base (Fokonolona) dans la prise de responsabilité</a:t>
            </a:r>
          </a:p>
          <a:p>
            <a:pPr lvl="1" eaLnBrk="1" hangingPunct="1"/>
            <a:r>
              <a:rPr lang="fr-FR" sz="2000" smtClean="0"/>
              <a:t>Omniprésence de la corruption</a:t>
            </a:r>
          </a:p>
          <a:p>
            <a:pPr eaLnBrk="1" hangingPunct="1"/>
            <a:r>
              <a:rPr lang="fr-FR" sz="2000" smtClean="0"/>
              <a:t>Droits de l’Homme :</a:t>
            </a:r>
          </a:p>
          <a:p>
            <a:pPr lvl="1" eaLnBrk="1" hangingPunct="1"/>
            <a:r>
              <a:rPr lang="fr-FR" sz="2000" smtClean="0"/>
              <a:t>Non  respect des droits humains à cause des difficultés socio-économiques et la non prise de responsabilité.</a:t>
            </a:r>
          </a:p>
          <a:p>
            <a:pPr eaLnBrk="1" hangingPunct="1">
              <a:buFont typeface="Arial" charset="0"/>
              <a:buNone/>
            </a:pPr>
            <a:endParaRPr lang="fr-FR" sz="1800" smtClean="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re 1"/>
          <p:cNvSpPr>
            <a:spLocks noGrp="1"/>
          </p:cNvSpPr>
          <p:nvPr>
            <p:ph type="title"/>
          </p:nvPr>
        </p:nvSpPr>
        <p:spPr/>
        <p:txBody>
          <a:bodyPr/>
          <a:lstStyle/>
          <a:p>
            <a:pPr eaLnBrk="1" hangingPunct="1"/>
            <a:r>
              <a:rPr lang="fr-FR" sz="2000" b="1" u="sng" smtClean="0"/>
              <a:t>PREMIERE PARTIE : SYNTHESE DES ATELIERS INTER REGIONAUX</a:t>
            </a:r>
            <a:br>
              <a:rPr lang="fr-FR" sz="2000" b="1" u="sng" smtClean="0"/>
            </a:br>
            <a:r>
              <a:rPr lang="fr-FR" sz="2000" b="1" u="sng" smtClean="0"/>
              <a:t>I- PROBLEMES</a:t>
            </a:r>
            <a:endParaRPr lang="fr-FR" sz="2000" smtClean="0"/>
          </a:p>
        </p:txBody>
      </p:sp>
      <p:sp>
        <p:nvSpPr>
          <p:cNvPr id="3" name="Espace réservé du contenu 2"/>
          <p:cNvSpPr>
            <a:spLocks noGrp="1"/>
          </p:cNvSpPr>
          <p:nvPr>
            <p:ph idx="1"/>
          </p:nvPr>
        </p:nvSpPr>
        <p:spPr>
          <a:xfrm>
            <a:off x="457200" y="1285875"/>
            <a:ext cx="8229600" cy="5143500"/>
          </a:xfrm>
        </p:spPr>
        <p:txBody>
          <a:bodyPr>
            <a:normAutofit/>
          </a:bodyPr>
          <a:lstStyle/>
          <a:p>
            <a:pPr eaLnBrk="1" hangingPunct="1">
              <a:lnSpc>
                <a:spcPct val="80000"/>
              </a:lnSpc>
              <a:buFont typeface="Arial" charset="0"/>
              <a:buNone/>
            </a:pPr>
            <a:r>
              <a:rPr lang="fr-FR" sz="2700" smtClean="0"/>
              <a:t>B) Anosy</a:t>
            </a:r>
          </a:p>
          <a:p>
            <a:pPr eaLnBrk="1" hangingPunct="1">
              <a:lnSpc>
                <a:spcPct val="80000"/>
              </a:lnSpc>
              <a:buFont typeface="Arial" charset="0"/>
              <a:buNone/>
            </a:pPr>
            <a:r>
              <a:rPr lang="fr-FR" sz="2700" smtClean="0"/>
              <a:t>1- Les problèmes communs à toutes les régions de l’île :</a:t>
            </a:r>
          </a:p>
          <a:p>
            <a:pPr eaLnBrk="1" hangingPunct="1">
              <a:lnSpc>
                <a:spcPct val="80000"/>
              </a:lnSpc>
            </a:pPr>
            <a:r>
              <a:rPr lang="fr-FR" sz="2700" smtClean="0"/>
              <a:t>Pauvreté</a:t>
            </a:r>
          </a:p>
          <a:p>
            <a:pPr eaLnBrk="1" hangingPunct="1">
              <a:lnSpc>
                <a:spcPct val="80000"/>
              </a:lnSpc>
            </a:pPr>
            <a:r>
              <a:rPr lang="fr-FR" sz="2700" smtClean="0"/>
              <a:t>Insécurité (mais autre dimension avec le phénomène « dahalo »/ « malaso »</a:t>
            </a:r>
          </a:p>
          <a:p>
            <a:pPr eaLnBrk="1" hangingPunct="1">
              <a:lnSpc>
                <a:spcPct val="80000"/>
              </a:lnSpc>
            </a:pPr>
            <a:r>
              <a:rPr lang="fr-FR" sz="2700" smtClean="0"/>
              <a:t>Enclavement (absence de voie de desserte)</a:t>
            </a:r>
          </a:p>
          <a:p>
            <a:pPr eaLnBrk="1" hangingPunct="1">
              <a:lnSpc>
                <a:spcPct val="80000"/>
              </a:lnSpc>
            </a:pPr>
            <a:r>
              <a:rPr lang="fr-FR" sz="2700" smtClean="0"/>
              <a:t>Corruption et abus d’autorité</a:t>
            </a:r>
          </a:p>
          <a:p>
            <a:pPr eaLnBrk="1" hangingPunct="1">
              <a:lnSpc>
                <a:spcPct val="80000"/>
              </a:lnSpc>
              <a:buFont typeface="Arial" charset="0"/>
              <a:buNone/>
            </a:pPr>
            <a:r>
              <a:rPr lang="fr-FR" sz="2700" smtClean="0"/>
              <a:t>2- Les problèmes spécifiques au Sud</a:t>
            </a:r>
          </a:p>
          <a:p>
            <a:pPr eaLnBrk="1" hangingPunct="1">
              <a:lnSpc>
                <a:spcPct val="80000"/>
              </a:lnSpc>
            </a:pPr>
            <a:r>
              <a:rPr lang="fr-FR" sz="2700" smtClean="0"/>
              <a:t>La sécheresse et le manque d’eau potable qui entraîne des fléaux comme la gamine « Kere » ou les invasions massives de criquets.</a:t>
            </a:r>
          </a:p>
          <a:p>
            <a:pPr eaLnBrk="1" hangingPunct="1">
              <a:lnSpc>
                <a:spcPct val="80000"/>
              </a:lnSpc>
            </a:pPr>
            <a:r>
              <a:rPr lang="fr-FR" sz="2700" smtClean="0"/>
              <a:t>Chômage élevé du à la faible implantation d’entreprises  économiques dans le sud</a:t>
            </a:r>
          </a:p>
          <a:p>
            <a:pPr eaLnBrk="1" hangingPunct="1">
              <a:lnSpc>
                <a:spcPct val="80000"/>
              </a:lnSpc>
            </a:pPr>
            <a:endParaRPr lang="fr-FR" sz="2700" smtClean="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re 1"/>
          <p:cNvSpPr>
            <a:spLocks noGrp="1"/>
          </p:cNvSpPr>
          <p:nvPr>
            <p:ph type="title"/>
          </p:nvPr>
        </p:nvSpPr>
        <p:spPr/>
        <p:txBody>
          <a:bodyPr/>
          <a:lstStyle/>
          <a:p>
            <a:pPr eaLnBrk="1" hangingPunct="1"/>
            <a:r>
              <a:rPr lang="fr-FR" sz="1600" b="1" u="sng" smtClean="0"/>
              <a:t>PREMIERE PARTIE : SYNTHESE DES ATELIERS INTER REGIONAUX</a:t>
            </a:r>
            <a:br>
              <a:rPr lang="fr-FR" sz="1600" b="1" u="sng" smtClean="0"/>
            </a:br>
            <a:r>
              <a:rPr lang="fr-FR" sz="1600" b="1" u="sng" smtClean="0"/>
              <a:t>I- PROBLEMES</a:t>
            </a:r>
            <a:endParaRPr lang="fr-FR" sz="1600" smtClean="0"/>
          </a:p>
        </p:txBody>
      </p:sp>
      <p:sp>
        <p:nvSpPr>
          <p:cNvPr id="6147" name="Espace réservé du contenu 2"/>
          <p:cNvSpPr>
            <a:spLocks noGrp="1"/>
          </p:cNvSpPr>
          <p:nvPr>
            <p:ph idx="1"/>
          </p:nvPr>
        </p:nvSpPr>
        <p:spPr/>
        <p:txBody>
          <a:bodyPr/>
          <a:lstStyle/>
          <a:p>
            <a:pPr eaLnBrk="1" hangingPunct="1">
              <a:buFont typeface="Arial" charset="0"/>
              <a:buNone/>
            </a:pPr>
            <a:r>
              <a:rPr lang="fr-FR" sz="2400" smtClean="0"/>
              <a:t>B) Anosy (Suite)</a:t>
            </a:r>
          </a:p>
          <a:p>
            <a:pPr eaLnBrk="1" hangingPunct="1">
              <a:buFont typeface="Arial" charset="0"/>
              <a:buNone/>
            </a:pPr>
            <a:r>
              <a:rPr lang="fr-FR" sz="2400" smtClean="0"/>
              <a:t>2- les problèmes spécifiques au Sud (suite)</a:t>
            </a:r>
          </a:p>
          <a:p>
            <a:pPr eaLnBrk="1" hangingPunct="1"/>
            <a:r>
              <a:rPr lang="fr-FR" sz="2400" smtClean="0"/>
              <a:t> Faible implantation des banques</a:t>
            </a:r>
          </a:p>
          <a:p>
            <a:pPr eaLnBrk="1" hangingPunct="1"/>
            <a:r>
              <a:rPr lang="fr-FR" sz="2400" smtClean="0"/>
              <a:t>Absence de ristournes au profit des collectivités décentralisées et/ ou recouvrement déficient des ristournes.</a:t>
            </a:r>
          </a:p>
          <a:p>
            <a:pPr eaLnBrk="1" hangingPunct="1"/>
            <a:r>
              <a:rPr lang="fr-FR" sz="2400" smtClean="0"/>
              <a:t>Dualité  dans l’élevage: (minorité) grands éleveurs bovins vs (majorité) petits éleveurs (caprins, ovins etc…).</a:t>
            </a:r>
          </a:p>
          <a:p>
            <a:pPr eaLnBrk="1" hangingPunct="1"/>
            <a:r>
              <a:rPr lang="fr-FR" sz="2400" smtClean="0"/>
              <a:t>Problèmes culturels : lenteur dans l’évolution des mœurs (« tsy fivoaran’ny toe-tsaina »), prépondérance de la polygamie et du mariage d’enfants mineurs, analphabétisme, dépenses ostentatoires lors des funérailles.</a:t>
            </a:r>
          </a:p>
          <a:p>
            <a:pPr eaLnBrk="1" hangingPunct="1">
              <a:buFont typeface="Arial" charset="0"/>
              <a:buNone/>
            </a:pPr>
            <a:endParaRPr lang="fr-FR" sz="2400" smtClean="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re 1"/>
          <p:cNvSpPr>
            <a:spLocks noGrp="1"/>
          </p:cNvSpPr>
          <p:nvPr>
            <p:ph type="title"/>
          </p:nvPr>
        </p:nvSpPr>
        <p:spPr>
          <a:xfrm>
            <a:off x="457200" y="274638"/>
            <a:ext cx="8229600" cy="868362"/>
          </a:xfrm>
        </p:spPr>
        <p:txBody>
          <a:bodyPr/>
          <a:lstStyle/>
          <a:p>
            <a:pPr eaLnBrk="1" hangingPunct="1"/>
            <a:r>
              <a:rPr lang="fr-FR" sz="1800" b="1" u="sng" smtClean="0"/>
              <a:t>PREMIERE PARTIE : SYNTHESE DES ATELIERS INTER REGIONAUX</a:t>
            </a:r>
            <a:r>
              <a:rPr lang="fr-FR" sz="1800" smtClean="0"/>
              <a:t/>
            </a:r>
            <a:br>
              <a:rPr lang="fr-FR" sz="1800" smtClean="0"/>
            </a:br>
            <a:r>
              <a:rPr lang="fr-FR" sz="1800" smtClean="0"/>
              <a:t>II- LES REPONSES </a:t>
            </a:r>
          </a:p>
        </p:txBody>
      </p:sp>
      <p:sp>
        <p:nvSpPr>
          <p:cNvPr id="7171" name="Espace réservé du contenu 2"/>
          <p:cNvSpPr>
            <a:spLocks noGrp="1"/>
          </p:cNvSpPr>
          <p:nvPr>
            <p:ph idx="1"/>
          </p:nvPr>
        </p:nvSpPr>
        <p:spPr>
          <a:xfrm>
            <a:off x="457200" y="1357313"/>
            <a:ext cx="8229600" cy="4768850"/>
          </a:xfrm>
        </p:spPr>
        <p:txBody>
          <a:bodyPr/>
          <a:lstStyle/>
          <a:p>
            <a:pPr eaLnBrk="1" hangingPunct="1">
              <a:buFont typeface="Arial" charset="0"/>
              <a:buNone/>
            </a:pPr>
            <a:r>
              <a:rPr lang="fr-FR" sz="1800" smtClean="0"/>
              <a:t>A) Atsinanana</a:t>
            </a:r>
          </a:p>
          <a:p>
            <a:pPr eaLnBrk="1" hangingPunct="1"/>
            <a:r>
              <a:rPr lang="fr-FR" sz="1800" smtClean="0"/>
              <a:t>Insécurité :</a:t>
            </a:r>
          </a:p>
          <a:p>
            <a:pPr lvl="1" eaLnBrk="1" hangingPunct="1"/>
            <a:r>
              <a:rPr lang="fr-FR" sz="1800" smtClean="0"/>
              <a:t>Multiplication des  postes avancés, et début de dotation en moyens au bénéfice des forces de sécurité</a:t>
            </a:r>
          </a:p>
          <a:p>
            <a:pPr lvl="1" eaLnBrk="1" hangingPunct="1"/>
            <a:r>
              <a:rPr lang="fr-FR" sz="1800" smtClean="0"/>
              <a:t>Responsabilité accrue des Fokonolona dans l’auto-défense (Andrimasom-pokonolona).</a:t>
            </a:r>
          </a:p>
          <a:p>
            <a:pPr eaLnBrk="1" hangingPunct="1"/>
            <a:r>
              <a:rPr lang="fr-FR" sz="1800" smtClean="0"/>
              <a:t>Santé :</a:t>
            </a:r>
          </a:p>
          <a:p>
            <a:pPr lvl="1" eaLnBrk="1" hangingPunct="1"/>
            <a:r>
              <a:rPr lang="fr-FR" sz="1800" smtClean="0"/>
              <a:t>Actions communautaires</a:t>
            </a:r>
          </a:p>
          <a:p>
            <a:pPr lvl="1" eaLnBrk="1" hangingPunct="1"/>
            <a:r>
              <a:rPr lang="fr-FR" sz="1800" smtClean="0"/>
              <a:t>Formation des agents de santé</a:t>
            </a:r>
          </a:p>
          <a:p>
            <a:pPr lvl="1" eaLnBrk="1" hangingPunct="1"/>
            <a:r>
              <a:rPr lang="fr-FR" sz="1800" smtClean="0"/>
              <a:t>Développement de l’IEC</a:t>
            </a:r>
          </a:p>
          <a:p>
            <a:pPr lvl="1" eaLnBrk="1" hangingPunct="1"/>
            <a:r>
              <a:rPr lang="fr-FR" sz="1800" smtClean="0"/>
              <a:t>Actions des ONG</a:t>
            </a:r>
          </a:p>
          <a:p>
            <a:pPr eaLnBrk="1" hangingPunct="1"/>
            <a:r>
              <a:rPr lang="fr-FR" sz="1800" smtClean="0"/>
              <a:t>Education :</a:t>
            </a:r>
          </a:p>
          <a:p>
            <a:pPr lvl="1" eaLnBrk="1" hangingPunct="1"/>
            <a:r>
              <a:rPr lang="fr-FR" sz="1800" smtClean="0"/>
              <a:t>Développement   des « Sekolin’ny Ray aman-dreny » et des enseignants FRAM</a:t>
            </a:r>
          </a:p>
          <a:p>
            <a:pPr eaLnBrk="1" hangingPunct="1">
              <a:buFont typeface="Arial" charset="0"/>
              <a:buNone/>
            </a:pPr>
            <a:r>
              <a:rPr lang="fr-FR" sz="1800" smtClean="0"/>
              <a:t> </a:t>
            </a:r>
          </a:p>
          <a:p>
            <a:pPr eaLnBrk="1" hangingPunct="1"/>
            <a:endParaRPr lang="fr-FR" sz="1400" smtClean="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re 1"/>
          <p:cNvSpPr>
            <a:spLocks noGrp="1"/>
          </p:cNvSpPr>
          <p:nvPr>
            <p:ph type="title"/>
          </p:nvPr>
        </p:nvSpPr>
        <p:spPr/>
        <p:txBody>
          <a:bodyPr/>
          <a:lstStyle/>
          <a:p>
            <a:pPr eaLnBrk="1" hangingPunct="1"/>
            <a:r>
              <a:rPr lang="fr-FR" sz="1800" b="1" u="sng" smtClean="0"/>
              <a:t>PREMIERE PARTIE : SYNTHESE DES ATELIERS INTER REGIONAUX</a:t>
            </a:r>
            <a:r>
              <a:rPr lang="fr-FR" sz="1800" smtClean="0"/>
              <a:t/>
            </a:r>
            <a:br>
              <a:rPr lang="fr-FR" sz="1800" smtClean="0"/>
            </a:br>
            <a:r>
              <a:rPr lang="fr-FR" sz="1800" smtClean="0"/>
              <a:t>II- LES REPONSES </a:t>
            </a:r>
          </a:p>
        </p:txBody>
      </p:sp>
      <p:sp>
        <p:nvSpPr>
          <p:cNvPr id="3" name="Espace réservé du contenu 2"/>
          <p:cNvSpPr>
            <a:spLocks noGrp="1"/>
          </p:cNvSpPr>
          <p:nvPr>
            <p:ph idx="1"/>
          </p:nvPr>
        </p:nvSpPr>
        <p:spPr/>
        <p:txBody>
          <a:bodyPr>
            <a:normAutofit/>
          </a:bodyPr>
          <a:lstStyle/>
          <a:p>
            <a:pPr eaLnBrk="1" hangingPunct="1">
              <a:lnSpc>
                <a:spcPct val="90000"/>
              </a:lnSpc>
              <a:buFont typeface="Arial" charset="0"/>
              <a:buNone/>
            </a:pPr>
            <a:r>
              <a:rPr lang="fr-FR" sz="1400" smtClean="0"/>
              <a:t>B</a:t>
            </a:r>
            <a:r>
              <a:rPr lang="fr-FR" sz="1800" smtClean="0"/>
              <a:t>) Anosy</a:t>
            </a:r>
          </a:p>
          <a:p>
            <a:pPr eaLnBrk="1" hangingPunct="1">
              <a:lnSpc>
                <a:spcPct val="90000"/>
              </a:lnSpc>
            </a:pPr>
            <a:r>
              <a:rPr lang="fr-FR" sz="1800" smtClean="0"/>
              <a:t>Insécurité :</a:t>
            </a:r>
          </a:p>
          <a:p>
            <a:pPr lvl="1" eaLnBrk="1" hangingPunct="1">
              <a:lnSpc>
                <a:spcPct val="90000"/>
              </a:lnSpc>
            </a:pPr>
            <a:r>
              <a:rPr lang="fr-FR" sz="1800" smtClean="0"/>
              <a:t>Prépondérance des « Dina », kalaony etc</a:t>
            </a:r>
          </a:p>
          <a:p>
            <a:pPr eaLnBrk="1" hangingPunct="1">
              <a:lnSpc>
                <a:spcPct val="90000"/>
              </a:lnSpc>
            </a:pPr>
            <a:r>
              <a:rPr lang="fr-FR" sz="1800" smtClean="0"/>
              <a:t>Santé :</a:t>
            </a:r>
          </a:p>
          <a:p>
            <a:pPr lvl="1" eaLnBrk="1" hangingPunct="1">
              <a:lnSpc>
                <a:spcPct val="90000"/>
              </a:lnSpc>
            </a:pPr>
            <a:r>
              <a:rPr lang="fr-FR" sz="1800" smtClean="0"/>
              <a:t>Nombreux programmes de distribution gratuite de médicaments pour les femmes et les enfants</a:t>
            </a:r>
          </a:p>
          <a:p>
            <a:pPr eaLnBrk="1" hangingPunct="1">
              <a:lnSpc>
                <a:spcPct val="90000"/>
              </a:lnSpc>
            </a:pPr>
            <a:r>
              <a:rPr lang="fr-FR" sz="1800" smtClean="0"/>
              <a:t>Education :</a:t>
            </a:r>
          </a:p>
          <a:p>
            <a:pPr lvl="1" eaLnBrk="1" hangingPunct="1">
              <a:lnSpc>
                <a:spcPct val="90000"/>
              </a:lnSpc>
            </a:pPr>
            <a:r>
              <a:rPr lang="fr-FR" sz="1800" smtClean="0"/>
              <a:t>Effort pour doter les enfants de copies d’état civil (EKA, jugement supplétif)</a:t>
            </a:r>
          </a:p>
          <a:p>
            <a:pPr lvl="1" eaLnBrk="1" hangingPunct="1">
              <a:lnSpc>
                <a:spcPct val="90000"/>
              </a:lnSpc>
            </a:pPr>
            <a:r>
              <a:rPr lang="fr-FR" sz="1800" smtClean="0"/>
              <a:t>Distribution de kit scolaires et recrutement de fonctionnaires  dans le secteur de l’éducation.</a:t>
            </a:r>
          </a:p>
          <a:p>
            <a:pPr eaLnBrk="1" hangingPunct="1">
              <a:lnSpc>
                <a:spcPct val="90000"/>
              </a:lnSpc>
            </a:pPr>
            <a:r>
              <a:rPr lang="fr-FR" sz="1800" smtClean="0"/>
              <a:t>Personnes âgées :</a:t>
            </a:r>
          </a:p>
          <a:p>
            <a:pPr lvl="1" eaLnBrk="1" hangingPunct="1">
              <a:lnSpc>
                <a:spcPct val="90000"/>
              </a:lnSpc>
            </a:pPr>
            <a:r>
              <a:rPr lang="fr-FR" sz="1800" smtClean="0"/>
              <a:t>Cartes vertes, mais couverture restreinte.</a:t>
            </a:r>
          </a:p>
          <a:p>
            <a:pPr lvl="1" eaLnBrk="1" hangingPunct="1">
              <a:lnSpc>
                <a:spcPct val="90000"/>
              </a:lnSpc>
            </a:pPr>
            <a:r>
              <a:rPr lang="fr-FR" sz="1800" smtClean="0"/>
              <a:t>Existence de centre de loisirs</a:t>
            </a:r>
          </a:p>
          <a:p>
            <a:pPr eaLnBrk="1" hangingPunct="1">
              <a:lnSpc>
                <a:spcPct val="90000"/>
              </a:lnSpc>
            </a:pPr>
            <a:r>
              <a:rPr lang="fr-FR" sz="1800" smtClean="0"/>
              <a:t>Economie :</a:t>
            </a:r>
          </a:p>
          <a:p>
            <a:pPr lvl="1" eaLnBrk="1" hangingPunct="1">
              <a:lnSpc>
                <a:spcPct val="90000"/>
              </a:lnSpc>
            </a:pPr>
            <a:r>
              <a:rPr lang="fr-FR" sz="1800" smtClean="0"/>
              <a:t>Distribution de semences</a:t>
            </a:r>
          </a:p>
          <a:p>
            <a:pPr eaLnBrk="1" hangingPunct="1">
              <a:lnSpc>
                <a:spcPct val="90000"/>
              </a:lnSpc>
            </a:pPr>
            <a:endParaRPr lang="fr-FR" smtClean="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re 1"/>
          <p:cNvSpPr>
            <a:spLocks noGrp="1"/>
          </p:cNvSpPr>
          <p:nvPr>
            <p:ph type="title"/>
          </p:nvPr>
        </p:nvSpPr>
        <p:spPr/>
        <p:txBody>
          <a:bodyPr/>
          <a:lstStyle/>
          <a:p>
            <a:pPr eaLnBrk="1" hangingPunct="1"/>
            <a:r>
              <a:rPr lang="fr-FR" sz="1800" b="1" u="sng" smtClean="0"/>
              <a:t>PREMIERE PARTIE : SYNTHESE DES ATELIERS INTER REGIONAUX</a:t>
            </a:r>
            <a:r>
              <a:rPr lang="fr-FR" sz="1800" smtClean="0"/>
              <a:t/>
            </a:r>
            <a:br>
              <a:rPr lang="fr-FR" sz="1800" smtClean="0"/>
            </a:br>
            <a:r>
              <a:rPr lang="fr-FR" sz="1800" smtClean="0"/>
              <a:t>III- LES  PRIORITES </a:t>
            </a:r>
          </a:p>
        </p:txBody>
      </p:sp>
      <p:sp>
        <p:nvSpPr>
          <p:cNvPr id="3" name="Espace réservé du contenu 2"/>
          <p:cNvSpPr>
            <a:spLocks noGrp="1"/>
          </p:cNvSpPr>
          <p:nvPr>
            <p:ph idx="1"/>
          </p:nvPr>
        </p:nvSpPr>
        <p:spPr/>
        <p:txBody>
          <a:bodyPr>
            <a:normAutofit/>
          </a:bodyPr>
          <a:lstStyle/>
          <a:p>
            <a:pPr eaLnBrk="1" hangingPunct="1">
              <a:lnSpc>
                <a:spcPct val="80000"/>
              </a:lnSpc>
              <a:buFont typeface="Arial" charset="0"/>
              <a:buAutoNum type="alphaUcParenR"/>
            </a:pPr>
            <a:r>
              <a:rPr lang="fr-FR" sz="1700" smtClean="0"/>
              <a:t>Atsinanana</a:t>
            </a:r>
          </a:p>
          <a:p>
            <a:pPr eaLnBrk="1" hangingPunct="1">
              <a:lnSpc>
                <a:spcPct val="80000"/>
              </a:lnSpc>
              <a:buFont typeface="Arial" charset="0"/>
              <a:buNone/>
            </a:pPr>
            <a:endParaRPr lang="fr-FR" sz="1700" smtClean="0"/>
          </a:p>
          <a:p>
            <a:pPr eaLnBrk="1" hangingPunct="1">
              <a:lnSpc>
                <a:spcPct val="80000"/>
              </a:lnSpc>
            </a:pPr>
            <a:r>
              <a:rPr lang="fr-FR" sz="1700" smtClean="0"/>
              <a:t>D’une manière générale, on enregistre une volonté des participants à ne pas dépendre des actions de  protection sociale.</a:t>
            </a:r>
          </a:p>
          <a:p>
            <a:pPr lvl="1" eaLnBrk="1" hangingPunct="1">
              <a:lnSpc>
                <a:spcPct val="80000"/>
              </a:lnSpc>
            </a:pPr>
            <a:r>
              <a:rPr lang="fr-FR" sz="1700" smtClean="0"/>
              <a:t>Les priorités dégagées portent sur la nécessité de mettre à la disposition du plus grand nombre l’accès gratuit ou à moindre coût à l’éducation et aux soins de santé.  </a:t>
            </a:r>
          </a:p>
          <a:p>
            <a:pPr lvl="1" eaLnBrk="1" hangingPunct="1">
              <a:lnSpc>
                <a:spcPct val="80000"/>
              </a:lnSpc>
            </a:pPr>
            <a:r>
              <a:rPr lang="fr-FR" sz="1700" smtClean="0"/>
              <a:t>La PS doit bénéficier en priorité aux plus vulnérables : les personnes âgées par exemple avec l’extension de la pension de retraite au monde rural, ou l’extension de la carte verte, les AGR pour les vulnérables jeunes et valides, HIMO travaux routiers.</a:t>
            </a:r>
          </a:p>
          <a:p>
            <a:pPr lvl="1" eaLnBrk="1" hangingPunct="1">
              <a:lnSpc>
                <a:spcPct val="80000"/>
              </a:lnSpc>
            </a:pPr>
            <a:r>
              <a:rPr lang="fr-FR" sz="1700" smtClean="0"/>
              <a:t>Le problème de chômage doit être solutionné par l’incitation à créer des PME/PMI dans chaque région</a:t>
            </a:r>
          </a:p>
          <a:p>
            <a:pPr lvl="1" eaLnBrk="1" hangingPunct="1">
              <a:lnSpc>
                <a:spcPct val="80000"/>
              </a:lnSpc>
            </a:pPr>
            <a:r>
              <a:rPr lang="fr-FR" sz="1700" smtClean="0"/>
              <a:t>Réforme du système d’éducation en vue d’une meilleure adéquation formation/emploi, par l’introduction de la formation professionnelle a niveau des lycées et CEG</a:t>
            </a:r>
          </a:p>
          <a:p>
            <a:pPr lvl="1" eaLnBrk="1" hangingPunct="1">
              <a:lnSpc>
                <a:spcPct val="80000"/>
              </a:lnSpc>
            </a:pPr>
            <a:r>
              <a:rPr lang="fr-FR" sz="1700" smtClean="0"/>
              <a:t>Mise à disposition de crédit à taux d’intérêt très bas, et remise à l’ordre du jour des fonds de garantie</a:t>
            </a:r>
          </a:p>
          <a:p>
            <a:pPr eaLnBrk="1" hangingPunct="1">
              <a:lnSpc>
                <a:spcPct val="80000"/>
              </a:lnSpc>
              <a:buFont typeface="Arial" charset="0"/>
              <a:buNone/>
            </a:pPr>
            <a:r>
              <a:rPr lang="fr-FR" sz="1300" smtClean="0"/>
              <a:t/>
            </a:r>
            <a:br>
              <a:rPr lang="fr-FR" sz="1300" smtClean="0"/>
            </a:br>
            <a:r>
              <a:rPr lang="fr-FR" sz="1300" smtClean="0"/>
              <a:t> </a:t>
            </a:r>
          </a:p>
          <a:p>
            <a:pPr eaLnBrk="1" hangingPunct="1">
              <a:lnSpc>
                <a:spcPct val="80000"/>
              </a:lnSpc>
            </a:pPr>
            <a:endParaRPr lang="fr-FR" sz="1000" smtClean="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re 1"/>
          <p:cNvSpPr>
            <a:spLocks noGrp="1"/>
          </p:cNvSpPr>
          <p:nvPr>
            <p:ph type="title"/>
          </p:nvPr>
        </p:nvSpPr>
        <p:spPr/>
        <p:txBody>
          <a:bodyPr/>
          <a:lstStyle/>
          <a:p>
            <a:pPr eaLnBrk="1" hangingPunct="1"/>
            <a:r>
              <a:rPr lang="fr-FR" sz="1800" b="1" u="sng" smtClean="0"/>
              <a:t>PREMIERE PARTIE : SYNTHESE DES ATELIERS INTER REGIONAUX</a:t>
            </a:r>
            <a:r>
              <a:rPr lang="fr-FR" sz="1800" smtClean="0"/>
              <a:t/>
            </a:r>
            <a:br>
              <a:rPr lang="fr-FR" sz="1800" smtClean="0"/>
            </a:br>
            <a:r>
              <a:rPr lang="fr-FR" sz="1800" smtClean="0"/>
              <a:t>III- LES  PRIORITES </a:t>
            </a:r>
          </a:p>
        </p:txBody>
      </p:sp>
      <p:sp>
        <p:nvSpPr>
          <p:cNvPr id="3" name="Espace réservé du contenu 2"/>
          <p:cNvSpPr>
            <a:spLocks noGrp="1"/>
          </p:cNvSpPr>
          <p:nvPr>
            <p:ph idx="1"/>
          </p:nvPr>
        </p:nvSpPr>
        <p:spPr/>
        <p:txBody>
          <a:bodyPr>
            <a:normAutofit/>
          </a:bodyPr>
          <a:lstStyle/>
          <a:p>
            <a:pPr eaLnBrk="1" hangingPunct="1"/>
            <a:r>
              <a:rPr lang="fr-FR" sz="1700" smtClean="0"/>
              <a:t>A) Atsinanana</a:t>
            </a:r>
          </a:p>
          <a:p>
            <a:pPr lvl="1" eaLnBrk="1" hangingPunct="1"/>
            <a:r>
              <a:rPr lang="fr-FR" sz="2200" smtClean="0"/>
              <a:t>Changement de comportement et de mentalité : renforcement de l’éducation civique, par exemple en matière de protection des droits des personnes en situation de handicap.</a:t>
            </a:r>
          </a:p>
          <a:p>
            <a:pPr lvl="1" eaLnBrk="1" hangingPunct="1"/>
            <a:r>
              <a:rPr lang="fr-FR" sz="2200" smtClean="0"/>
              <a:t>Décentralisation effective</a:t>
            </a:r>
          </a:p>
          <a:p>
            <a:pPr lvl="1" eaLnBrk="1" hangingPunct="1"/>
            <a:r>
              <a:rPr lang="fr-FR" sz="2200" smtClean="0"/>
              <a:t>Augmentation des budgets des ministères impliqués dans les actions de protection sociale (MPPSPF, Min Santé, éducation…)</a:t>
            </a:r>
          </a:p>
          <a:p>
            <a:pPr lvl="1" eaLnBrk="1" hangingPunct="1"/>
            <a:r>
              <a:rPr lang="fr-FR" sz="2200" smtClean="0"/>
              <a:t>Réforme foncière pour faciliter l’accès des pauvres à la terre, et pour enrayer la corruption dans ce domaine.</a:t>
            </a:r>
          </a:p>
          <a:p>
            <a:pPr lvl="1" eaLnBrk="1" hangingPunct="1"/>
            <a:r>
              <a:rPr lang="fr-FR" sz="2200" smtClean="0"/>
              <a:t>Lutte contre la corruption par la promotion de la transparence.</a:t>
            </a:r>
          </a:p>
          <a:p>
            <a:pPr eaLnBrk="1" hangingPunct="1">
              <a:buFont typeface="Arial" charset="0"/>
              <a:buNone/>
            </a:pPr>
            <a:endParaRPr lang="fr-FR" sz="1700" smtClean="0"/>
          </a:p>
          <a:p>
            <a:pPr eaLnBrk="1" hangingPunct="1"/>
            <a:endParaRPr lang="fr-FR" sz="1700" smtClean="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168</TotalTime>
  <Words>490</Words>
  <Application>Microsoft Office PowerPoint</Application>
  <PresentationFormat>On-screen Show (4:3)</PresentationFormat>
  <Paragraphs>157</Paragraphs>
  <Slides>18</Slides>
  <Notes>18</Notes>
  <HiddenSlides>0</HiddenSlides>
  <MMClips>0</MMClips>
  <ScaleCrop>false</ScaleCrop>
  <HeadingPairs>
    <vt:vector size="4" baseType="variant">
      <vt:variant>
        <vt:lpstr>Theme</vt:lpstr>
      </vt:variant>
      <vt:variant>
        <vt:i4>1</vt:i4>
      </vt:variant>
      <vt:variant>
        <vt:lpstr>Slide Titles</vt:lpstr>
      </vt:variant>
      <vt:variant>
        <vt:i4>18</vt:i4>
      </vt:variant>
    </vt:vector>
  </HeadingPairs>
  <TitlesOfParts>
    <vt:vector size="19" baseType="lpstr">
      <vt:lpstr>Thème Office</vt:lpstr>
      <vt:lpstr>Elaboration  de la  Politique Nationale de Protection Sociale   Synthèse  des ateliers inter-régionaux   (Atsinanana, 11 décembre et Anosy, 15 décembre 2014) </vt:lpstr>
      <vt:lpstr>PREMIERE PARTIE : SYNTHESE DES ATELIERS INTER REGIONAUX </vt:lpstr>
      <vt:lpstr>PREMIERE PARTIE : SYNTHESE DES ATELIERS INTER REGIONAUX I- PROBLEMES</vt:lpstr>
      <vt:lpstr>PREMIERE PARTIE : SYNTHESE DES ATELIERS INTER REGIONAUX I- PROBLEMES</vt:lpstr>
      <vt:lpstr>PREMIERE PARTIE : SYNTHESE DES ATELIERS INTER REGIONAUX I- PROBLEMES</vt:lpstr>
      <vt:lpstr>PREMIERE PARTIE : SYNTHESE DES ATELIERS INTER REGIONAUX II- LES REPONSES </vt:lpstr>
      <vt:lpstr>PREMIERE PARTIE : SYNTHESE DES ATELIERS INTER REGIONAUX II- LES REPONSES </vt:lpstr>
      <vt:lpstr>PREMIERE PARTIE : SYNTHESE DES ATELIERS INTER REGIONAUX III- LES  PRIORITES </vt:lpstr>
      <vt:lpstr>PREMIERE PARTIE : SYNTHESE DES ATELIERS INTER REGIONAUX III- LES  PRIORITES </vt:lpstr>
      <vt:lpstr>PREMIERE PARTIE : SYNTHESE DES ATELIERS INTER REGIONAUX III- LES  PRIORITES </vt:lpstr>
      <vt:lpstr>PREMIERE PARTIE : SYNTHESE DES ATELIERS INTER REGIONAUX III- LES  PRIORITES </vt:lpstr>
      <vt:lpstr>DEUXIEME PARTIE: LECONS APPRISES</vt:lpstr>
      <vt:lpstr>DEUXIEME PARTIE:LECONS APPRISES</vt:lpstr>
      <vt:lpstr>DEUXIEME PARTIE:LECONS APPRISES</vt:lpstr>
      <vt:lpstr>DEUXIEME PARTIE: LECONS APPRISES</vt:lpstr>
      <vt:lpstr>DEUXIEME PARTIE: LECONS APPRISES</vt:lpstr>
      <vt:lpstr>DEUXIEME PARTIE: LECONS APPRISES</vt:lpstr>
      <vt:lpstr>CONCLUSION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Elaboration  de la  Politique Nationale de Protection Nationale  Synthèse ateliers inter-régionaux   (Atsinanana, 11 décembre 2014 et Anosy, 15 décembre 2014) Leçons apprises</dc:title>
  <dc:creator>Danamona</dc:creator>
  <cp:lastModifiedBy>MEYER, Claude</cp:lastModifiedBy>
  <cp:revision>11</cp:revision>
  <dcterms:created xsi:type="dcterms:W3CDTF">2015-01-06T16:47:09Z</dcterms:created>
  <dcterms:modified xsi:type="dcterms:W3CDTF">2015-02-19T14:52:23Z</dcterms:modified>
</cp:coreProperties>
</file>