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5" r:id="rId3"/>
    <p:sldId id="274" r:id="rId4"/>
    <p:sldId id="271" r:id="rId5"/>
    <p:sldId id="278" r:id="rId6"/>
    <p:sldId id="276" r:id="rId7"/>
    <p:sldId id="281" r:id="rId8"/>
    <p:sldId id="279" r:id="rId9"/>
    <p:sldId id="280" r:id="rId10"/>
    <p:sldId id="270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B57BA-9CFF-4748-8289-2C37ABC6FAF7}" type="datetimeFigureOut">
              <a:rPr lang="fr-FR" smtClean="0"/>
              <a:pPr/>
              <a:t>07/04/2015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FFA6F-71C0-4D44-A22B-A3EBC641DE9A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6192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D264-33F7-4A55-A0DD-51A2EA7AEBB1}" type="datetimeFigureOut">
              <a:rPr lang="fr-FR" smtClean="0"/>
              <a:pPr/>
              <a:t>07/04/2015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5863-9171-4866-9950-AD3DCF27AC7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D264-33F7-4A55-A0DD-51A2EA7AEBB1}" type="datetimeFigureOut">
              <a:rPr lang="fr-FR" smtClean="0"/>
              <a:pPr/>
              <a:t>07/04/2015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5863-9171-4866-9950-AD3DCF27AC7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D264-33F7-4A55-A0DD-51A2EA7AEBB1}" type="datetimeFigureOut">
              <a:rPr lang="fr-FR" smtClean="0"/>
              <a:pPr/>
              <a:t>07/04/2015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5863-9171-4866-9950-AD3DCF27AC7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D264-33F7-4A55-A0DD-51A2EA7AEBB1}" type="datetimeFigureOut">
              <a:rPr lang="fr-FR" smtClean="0"/>
              <a:pPr/>
              <a:t>07/04/2015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5863-9171-4866-9950-AD3DCF27AC7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D264-33F7-4A55-A0DD-51A2EA7AEBB1}" type="datetimeFigureOut">
              <a:rPr lang="fr-FR" smtClean="0"/>
              <a:pPr/>
              <a:t>07/04/2015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5863-9171-4866-9950-AD3DCF27AC7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D264-33F7-4A55-A0DD-51A2EA7AEBB1}" type="datetimeFigureOut">
              <a:rPr lang="fr-FR" smtClean="0"/>
              <a:pPr/>
              <a:t>07/04/2015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5863-9171-4866-9950-AD3DCF27AC7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D264-33F7-4A55-A0DD-51A2EA7AEBB1}" type="datetimeFigureOut">
              <a:rPr lang="fr-FR" smtClean="0"/>
              <a:pPr/>
              <a:t>07/04/2015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5863-9171-4866-9950-AD3DCF27AC7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D264-33F7-4A55-A0DD-51A2EA7AEBB1}" type="datetimeFigureOut">
              <a:rPr lang="fr-FR" smtClean="0"/>
              <a:pPr/>
              <a:t>07/04/2015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5863-9171-4866-9950-AD3DCF27AC7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D264-33F7-4A55-A0DD-51A2EA7AEBB1}" type="datetimeFigureOut">
              <a:rPr lang="fr-FR" smtClean="0"/>
              <a:pPr/>
              <a:t>07/04/2015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5863-9171-4866-9950-AD3DCF27AC7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D264-33F7-4A55-A0DD-51A2EA7AEBB1}" type="datetimeFigureOut">
              <a:rPr lang="fr-FR" smtClean="0"/>
              <a:pPr/>
              <a:t>07/04/2015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5863-9171-4866-9950-AD3DCF27AC7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D264-33F7-4A55-A0DD-51A2EA7AEBB1}" type="datetimeFigureOut">
              <a:rPr lang="fr-FR" smtClean="0"/>
              <a:pPr/>
              <a:t>07/04/2015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5863-9171-4866-9950-AD3DCF27AC7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1D264-33F7-4A55-A0DD-51A2EA7AEBB1}" type="datetimeFigureOut">
              <a:rPr lang="fr-FR" smtClean="0"/>
              <a:pPr/>
              <a:t>07/04/2015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D5863-9171-4866-9950-AD3DCF27AC73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8032" y="2420888"/>
            <a:ext cx="7772400" cy="1224136"/>
          </a:xfrm>
          <a:solidFill>
            <a:srgbClr val="9FE6FF"/>
          </a:solidFill>
          <a:ln cmpd="dbl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1600" b="1" dirty="0" smtClean="0"/>
              <a:t> LE PROCESSUS D’ELABORATION DE LA STRATEGIE DE « COUVERTURE  </a:t>
            </a:r>
            <a:r>
              <a:rPr lang="fr-FR" sz="1600" dirty="0" smtClean="0"/>
              <a:t/>
            </a:r>
            <a:br>
              <a:rPr lang="fr-FR" sz="1600" dirty="0" smtClean="0"/>
            </a:br>
            <a:r>
              <a:rPr lang="fr-FR" sz="1600" b="1" dirty="0" smtClean="0"/>
              <a:t>                            SANITAIRE UNIVERSELLE A MADAGASCAR »</a:t>
            </a: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3717032"/>
            <a:ext cx="7560840" cy="936104"/>
          </a:xfrm>
        </p:spPr>
        <p:txBody>
          <a:bodyPr>
            <a:normAutofit fontScale="85000" lnSpcReduction="10000"/>
          </a:bodyPr>
          <a:lstStyle/>
          <a:p>
            <a:r>
              <a:rPr lang="fr-FR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Rencontre nationale sur le processus d’élaboration de la stratégie CSU</a:t>
            </a:r>
          </a:p>
          <a:p>
            <a:r>
              <a:rPr lang="fr-FR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Mercredi 25 Mars 2015</a:t>
            </a:r>
            <a:endParaRPr lang="fr-FR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687537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7829707" cy="94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-243408"/>
            <a:ext cx="1428750" cy="142875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B3A5-F554-48B8-8EFD-CEA09F0BF82D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20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5608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91264" cy="4994840"/>
          </a:xfrm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fr-F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fr-F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MISAOTRA TOMPOKO</a:t>
            </a:r>
            <a:endParaRPr lang="fr-F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B3A5-F554-48B8-8EFD-CEA09F0BF82D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180004" y="2204864"/>
            <a:ext cx="63664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ENSEMBLE </a:t>
            </a:r>
            <a:r>
              <a:rPr lang="fr-FR" sz="2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MAIN DANS LA MAIN</a:t>
            </a:r>
          </a:p>
          <a:p>
            <a:pPr algn="ctr"/>
            <a:r>
              <a:rPr lang="fr-FR" sz="2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POUR LA COUVERTURE SANITAIRE UNIVERSELLE</a:t>
            </a:r>
            <a:endParaRPr lang="fr-FR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21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5608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446856" y="706686"/>
            <a:ext cx="8229600" cy="490066"/>
          </a:xfrm>
          <a:ln cmpd="dbl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stratégie nationale CSU maintenant et pour quoi faire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fr-FR" sz="2800" dirty="0" smtClean="0"/>
              <a:t>Une démarche qui s’inscrit dans la continuité de plusieurs activités en quelque sorte préparatoire et annonciatrice du processus dont nous annonçons aujourd’hui le lancement</a:t>
            </a:r>
          </a:p>
          <a:p>
            <a:pPr marL="0" indent="0" algn="just">
              <a:buNone/>
            </a:pPr>
            <a:endParaRPr lang="fr-FR" sz="2800" dirty="0" smtClean="0"/>
          </a:p>
          <a:p>
            <a:pPr algn="just">
              <a:buFont typeface="Wingdings" pitchFamily="2" charset="2"/>
              <a:buChar char="q"/>
            </a:pPr>
            <a:r>
              <a:rPr lang="fr-FR" sz="2800" dirty="0" smtClean="0"/>
              <a:t>Une démarche qui traduit la volonté politique des plus hautes autorités de l’Etat de faire de la CSU une priorité nati</a:t>
            </a:r>
            <a:r>
              <a:rPr lang="fr-FR" dirty="0" smtClean="0"/>
              <a:t>onal</a:t>
            </a:r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fr-F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B3A5-F554-48B8-8EFD-CEA09F0BF82D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632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5608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446856" y="706686"/>
            <a:ext cx="8229600" cy="490066"/>
          </a:xfrm>
          <a:ln cmpd="dbl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stratégie nationale CSU maintenant et pour quoi faire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q"/>
            </a:pPr>
            <a:r>
              <a:rPr lang="fr-FR" sz="2800" dirty="0" smtClean="0"/>
              <a:t>Le pourquoi :</a:t>
            </a:r>
          </a:p>
          <a:p>
            <a:pPr lvl="0"/>
            <a:r>
              <a:rPr lang="fr-FR" sz="2800" dirty="0" smtClean="0"/>
              <a:t>Objectifs poursuivis (vision, enjeux)</a:t>
            </a:r>
          </a:p>
          <a:p>
            <a:pPr lvl="0"/>
            <a:r>
              <a:rPr lang="fr-FR" sz="2800" dirty="0" smtClean="0"/>
              <a:t>Résultats attendus (une stratégie spécifique)</a:t>
            </a:r>
          </a:p>
          <a:p>
            <a:pPr>
              <a:buNone/>
            </a:pPr>
            <a:r>
              <a:rPr lang="fr-FR" sz="2800" dirty="0" smtClean="0"/>
              <a:t> </a:t>
            </a:r>
          </a:p>
          <a:p>
            <a:pPr lvl="0">
              <a:buFont typeface="Wingdings" pitchFamily="2" charset="2"/>
              <a:buChar char="q"/>
            </a:pPr>
            <a:r>
              <a:rPr lang="fr-FR" sz="2800" dirty="0" smtClean="0"/>
              <a:t>Le comment :</a:t>
            </a:r>
          </a:p>
          <a:p>
            <a:pPr lvl="0"/>
            <a:r>
              <a:rPr lang="fr-FR" sz="2800" dirty="0" smtClean="0"/>
              <a:t>Appréciation des besoins,</a:t>
            </a:r>
          </a:p>
          <a:p>
            <a:pPr lvl="0"/>
            <a:r>
              <a:rPr lang="fr-FR" sz="2800" dirty="0" smtClean="0"/>
              <a:t>Identification des problèmes à traiter,</a:t>
            </a:r>
          </a:p>
          <a:p>
            <a:pPr lvl="0"/>
            <a:r>
              <a:rPr lang="fr-FR" sz="2800" dirty="0" smtClean="0"/>
              <a:t>Modus </a:t>
            </a:r>
            <a:r>
              <a:rPr lang="fr-FR" sz="2800" dirty="0" err="1" smtClean="0"/>
              <a:t>operandi</a:t>
            </a:r>
            <a:r>
              <a:rPr lang="fr-FR" sz="2800" dirty="0" smtClean="0"/>
              <a:t> (volets institutionnels,  organisationnels, fiduciaires, …)</a:t>
            </a:r>
            <a:endParaRPr lang="fr-FR" sz="28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B3A5-F554-48B8-8EFD-CEA09F0BF8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632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5608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446856" y="706686"/>
            <a:ext cx="8229600" cy="490066"/>
          </a:xfrm>
          <a:ln cmpd="dbl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 élabore la stratégie nationale CSU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066848"/>
          </a:xfrm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q"/>
            </a:pPr>
            <a:r>
              <a:rPr lang="fr-FR" sz="2400" dirty="0" smtClean="0"/>
              <a:t>Le Comité Technique CSU (CT – CSU) :</a:t>
            </a:r>
          </a:p>
          <a:p>
            <a:pPr lvl="1">
              <a:buFont typeface="Wingdings" pitchFamily="2" charset="2"/>
              <a:buChar char="Ø"/>
            </a:pPr>
            <a:r>
              <a:rPr lang="fr-FR" sz="2000" dirty="0" smtClean="0"/>
              <a:t>Mission : élaborer la stratégie</a:t>
            </a:r>
          </a:p>
          <a:p>
            <a:pPr lvl="1">
              <a:buFont typeface="Wingdings" pitchFamily="2" charset="2"/>
              <a:buChar char="Ø"/>
            </a:pPr>
            <a:r>
              <a:rPr lang="fr-FR" sz="2000" dirty="0" smtClean="0"/>
              <a:t>Composition : combiner représentativité et efficacité                         17 membres repartis en 4 collèges : </a:t>
            </a:r>
            <a:r>
              <a:rPr lang="fr-FR" sz="2000" dirty="0" err="1" smtClean="0"/>
              <a:t>MSanP</a:t>
            </a:r>
            <a:r>
              <a:rPr lang="fr-FR" sz="2000" dirty="0" smtClean="0"/>
              <a:t>, Autres Ministères, Secteur Privé et PTF </a:t>
            </a:r>
          </a:p>
          <a:p>
            <a:pPr lvl="1">
              <a:buFont typeface="Wingdings" pitchFamily="2" charset="2"/>
              <a:buChar char="Ø"/>
            </a:pPr>
            <a:r>
              <a:rPr lang="fr-FR" sz="2000" dirty="0" smtClean="0"/>
              <a:t>Présidence : </a:t>
            </a:r>
            <a:r>
              <a:rPr lang="fr-FR" sz="2000" dirty="0" err="1" smtClean="0"/>
              <a:t>MSanP</a:t>
            </a:r>
            <a:endParaRPr lang="fr-FR" sz="2000" dirty="0" smtClean="0"/>
          </a:p>
          <a:p>
            <a:pPr lvl="1">
              <a:buFont typeface="Wingdings" pitchFamily="2" charset="2"/>
              <a:buChar char="Ø"/>
            </a:pPr>
            <a:r>
              <a:rPr lang="fr-FR" sz="2000" dirty="0" err="1" smtClean="0"/>
              <a:t>Vice-Présidence</a:t>
            </a:r>
            <a:r>
              <a:rPr lang="fr-FR" sz="2000" dirty="0" smtClean="0"/>
              <a:t> : Ministère de l’Economie et de la Planification</a:t>
            </a:r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Avec l’appui d’un consultant mis à disposition par le réseau « </a:t>
            </a:r>
            <a:r>
              <a:rPr lang="fr-FR" sz="2400" dirty="0" err="1" smtClean="0"/>
              <a:t>Providing</a:t>
            </a:r>
            <a:r>
              <a:rPr lang="fr-FR" sz="2400" dirty="0" smtClean="0"/>
              <a:t> For </a:t>
            </a:r>
            <a:r>
              <a:rPr lang="fr-FR" sz="2400" dirty="0" err="1" smtClean="0"/>
              <a:t>Health</a:t>
            </a:r>
            <a:r>
              <a:rPr lang="fr-FR" sz="2400" dirty="0" smtClean="0"/>
              <a:t> » (P4H)</a:t>
            </a:r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Une approche qui exprime à la fois le leadership du Ministère de la Santé Publique et l’absence de monopole de celui-ci sur la démarche.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24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fr-FR" sz="24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B3A5-F554-48B8-8EFD-CEA09F0BF82D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076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5608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490066"/>
          </a:xfrm>
          <a:ln cmpd="dbl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 valide la stratégie nationale CSU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066848"/>
          </a:xfrm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q"/>
            </a:pPr>
            <a:r>
              <a:rPr lang="fr-FR" sz="3600" dirty="0" smtClean="0"/>
              <a:t>Le Comité de Pilotage </a:t>
            </a:r>
            <a:r>
              <a:rPr lang="fr-FR" sz="2800" dirty="0" smtClean="0"/>
              <a:t>:</a:t>
            </a:r>
          </a:p>
          <a:p>
            <a:pPr lvl="0">
              <a:buFont typeface="Wingdings" pitchFamily="2" charset="2"/>
              <a:buChar char="Ø"/>
            </a:pPr>
            <a:r>
              <a:rPr lang="fr-FR" sz="2800" dirty="0" smtClean="0"/>
              <a:t>Mission : valider les choix / option et in fine la stratégie</a:t>
            </a:r>
          </a:p>
          <a:p>
            <a:pPr lvl="0">
              <a:buFont typeface="Wingdings" pitchFamily="2" charset="2"/>
              <a:buChar char="Ø"/>
            </a:pPr>
            <a:r>
              <a:rPr lang="fr-FR" sz="2800" dirty="0" smtClean="0"/>
              <a:t>Composition : Ministres, Représentants de haut niveau des PTF </a:t>
            </a:r>
          </a:p>
          <a:p>
            <a:pPr lvl="0">
              <a:buFont typeface="Wingdings" pitchFamily="2" charset="2"/>
              <a:buChar char="Ø"/>
            </a:pPr>
            <a:r>
              <a:rPr lang="fr-FR" sz="2800" dirty="0" smtClean="0"/>
              <a:t>Présidence : Premier Ministre</a:t>
            </a:r>
          </a:p>
          <a:p>
            <a:pPr>
              <a:buFont typeface="Wingdings" pitchFamily="2" charset="2"/>
              <a:buChar char="Ø"/>
            </a:pPr>
            <a:r>
              <a:rPr lang="fr-FR" sz="2800" dirty="0" err="1" smtClean="0"/>
              <a:t>Vice-Présidence</a:t>
            </a:r>
            <a:r>
              <a:rPr lang="fr-FR" sz="2800" dirty="0" smtClean="0"/>
              <a:t> : Ministre de la Santé Publique</a:t>
            </a:r>
            <a:endParaRPr lang="fr-FR" sz="28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B3A5-F554-48B8-8EFD-CEA09F0BF82D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076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5608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446856" y="706686"/>
            <a:ext cx="8229600" cy="490066"/>
          </a:xfrm>
          <a:ln cmpd="dbl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Etapes du processus d’élaboration de la stratégie CSU</a:t>
            </a:r>
            <a:endParaRPr lang="fr-FR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328592"/>
          </a:xfrm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q"/>
            </a:pPr>
            <a:endParaRPr lang="fr-FR" sz="2400" dirty="0" smtClean="0"/>
          </a:p>
          <a:p>
            <a:pPr lvl="0">
              <a:buFont typeface="Wingdings" pitchFamily="2" charset="2"/>
              <a:buChar char="q"/>
            </a:pPr>
            <a:r>
              <a:rPr lang="fr-FR" sz="2400" dirty="0" smtClean="0"/>
              <a:t>Mise en place du Comité Technique CSU (CT – CSU) – existence de l’arrêté ministériel emportant composition, attribution du comité.</a:t>
            </a:r>
          </a:p>
          <a:p>
            <a:pPr marL="0" lvl="0" indent="0">
              <a:buNone/>
            </a:pPr>
            <a:endParaRPr lang="fr-FR" sz="2400" dirty="0" smtClean="0"/>
          </a:p>
          <a:p>
            <a:pPr lvl="0">
              <a:buFont typeface="Wingdings" pitchFamily="2" charset="2"/>
              <a:buChar char="q"/>
            </a:pPr>
            <a:r>
              <a:rPr lang="fr-FR" sz="2400" dirty="0" smtClean="0"/>
              <a:t>Formation des membres du CT – CSU élargie (autres acteurs)</a:t>
            </a:r>
          </a:p>
          <a:p>
            <a:pPr>
              <a:buNone/>
            </a:pPr>
            <a:r>
              <a:rPr lang="fr-FR" sz="2400" dirty="0" smtClean="0"/>
              <a:t> 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B3A5-F554-48B8-8EFD-CEA09F0BF82D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076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5608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446856" y="706686"/>
            <a:ext cx="8229600" cy="490066"/>
          </a:xfrm>
          <a:ln cmpd="dbl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Etapes du processus d’élaboration de la stratégie CSU</a:t>
            </a:r>
            <a:endParaRPr lang="fr-FR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328592"/>
          </a:xfrm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marL="0" lvl="0" indent="0">
              <a:buNone/>
            </a:pPr>
            <a:endParaRPr lang="fr-FR" sz="2400" dirty="0" smtClean="0"/>
          </a:p>
          <a:p>
            <a:pPr lvl="0">
              <a:buFont typeface="Wingdings" pitchFamily="2" charset="2"/>
              <a:buChar char="q"/>
            </a:pPr>
            <a:r>
              <a:rPr lang="fr-FR" sz="2400" dirty="0" smtClean="0"/>
              <a:t>Elaboration d’options pour le futur se rapportant notamment aux aspects :</a:t>
            </a:r>
          </a:p>
          <a:p>
            <a:pPr lvl="1">
              <a:buFont typeface="Wingdings" pitchFamily="2" charset="2"/>
              <a:buChar char="Ø"/>
            </a:pPr>
            <a:r>
              <a:rPr lang="fr-FR" sz="2000" dirty="0" smtClean="0"/>
              <a:t>Juridiques (cadre législatif, réglementaire.),</a:t>
            </a:r>
          </a:p>
          <a:p>
            <a:pPr lvl="1">
              <a:buFont typeface="Wingdings" pitchFamily="2" charset="2"/>
              <a:buChar char="Ø"/>
            </a:pPr>
            <a:r>
              <a:rPr lang="fr-FR" sz="2000" dirty="0" smtClean="0"/>
              <a:t>Techniques tels que population couverte, panier de soins …</a:t>
            </a:r>
          </a:p>
          <a:p>
            <a:pPr lvl="1">
              <a:buFont typeface="Wingdings" pitchFamily="2" charset="2"/>
              <a:buChar char="Ø"/>
            </a:pPr>
            <a:r>
              <a:rPr lang="fr-FR" sz="2000" dirty="0" smtClean="0"/>
              <a:t>Fiduciaires (collecte des fonds, achat des prestations…)</a:t>
            </a:r>
          </a:p>
          <a:p>
            <a:pPr lvl="1">
              <a:buFont typeface="Wingdings" pitchFamily="2" charset="2"/>
              <a:buChar char="Ø"/>
            </a:pPr>
            <a:r>
              <a:rPr lang="fr-FR" sz="2000" dirty="0" smtClean="0"/>
              <a:t>Institutionnels (structures, organes de gestion)</a:t>
            </a:r>
          </a:p>
          <a:p>
            <a:pPr lvl="1">
              <a:buFont typeface="Wingdings" pitchFamily="2" charset="2"/>
              <a:buChar char="Ø"/>
            </a:pPr>
            <a:r>
              <a:rPr lang="fr-FR" sz="2000" dirty="0" smtClean="0"/>
              <a:t>Organisationnels (modalités de mise en œuvre, calendrier déploiement …)</a:t>
            </a:r>
          </a:p>
          <a:p>
            <a:pPr>
              <a:buNone/>
            </a:pPr>
            <a:r>
              <a:rPr lang="fr-FR" sz="2400" dirty="0" smtClean="0"/>
              <a:t> 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B3A5-F554-48B8-8EFD-CEA09F0BF82D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5608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446856" y="357166"/>
            <a:ext cx="8229600" cy="1285884"/>
          </a:xfrm>
          <a:ln cmpd="dbl">
            <a:solidFill>
              <a:schemeClr val="tx2"/>
            </a:solidFill>
          </a:ln>
        </p:spPr>
        <p:txBody>
          <a:bodyPr>
            <a:noAutofit/>
          </a:bodyPr>
          <a:lstStyle/>
          <a:p>
            <a:r>
              <a:rPr lang="fr-FR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Etapes du processus d’élaboration de la stratégie CSU</a:t>
            </a:r>
            <a:endParaRPr lang="fr-FR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708720" y="2071678"/>
            <a:ext cx="7863808" cy="3714776"/>
          </a:xfrm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q"/>
            </a:pPr>
            <a:r>
              <a:rPr lang="fr-FR" sz="2800" dirty="0" smtClean="0"/>
              <a:t>Finalisation du document de stratégie</a:t>
            </a:r>
          </a:p>
          <a:p>
            <a:pPr>
              <a:buNone/>
            </a:pPr>
            <a:r>
              <a:rPr lang="fr-FR" sz="2800" dirty="0" smtClean="0"/>
              <a:t> </a:t>
            </a:r>
          </a:p>
          <a:p>
            <a:pPr lvl="0">
              <a:buFont typeface="Wingdings" pitchFamily="2" charset="2"/>
              <a:buChar char="q"/>
            </a:pPr>
            <a:r>
              <a:rPr lang="fr-FR" sz="2800" dirty="0" smtClean="0"/>
              <a:t>Validation par le Comité de Pilotage</a:t>
            </a:r>
          </a:p>
          <a:p>
            <a:pPr>
              <a:buNone/>
            </a:pPr>
            <a:r>
              <a:rPr lang="fr-FR" sz="2800" dirty="0" smtClean="0"/>
              <a:t> </a:t>
            </a:r>
          </a:p>
          <a:p>
            <a:pPr lvl="0">
              <a:buFont typeface="Wingdings" pitchFamily="2" charset="2"/>
              <a:buChar char="q"/>
            </a:pPr>
            <a:r>
              <a:rPr lang="fr-FR" sz="2800" dirty="0" smtClean="0"/>
              <a:t>Dissémination </a:t>
            </a:r>
          </a:p>
          <a:p>
            <a:pPr lvl="0">
              <a:buFont typeface="Wingdings" pitchFamily="2" charset="2"/>
              <a:buChar char="q"/>
            </a:pPr>
            <a:endParaRPr lang="fr-FR" sz="24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B3A5-F554-48B8-8EFD-CEA09F0BF82D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076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5608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446856" y="357166"/>
            <a:ext cx="8229600" cy="1285884"/>
          </a:xfrm>
          <a:ln cmpd="dbl">
            <a:solidFill>
              <a:schemeClr val="tx2"/>
            </a:solidFill>
          </a:ln>
        </p:spPr>
        <p:txBody>
          <a:bodyPr>
            <a:noAutofit/>
          </a:bodyPr>
          <a:lstStyle/>
          <a:p>
            <a:r>
              <a:rPr lang="fr-FR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Etapes du processus d’élaboration de la stratégie CSU</a:t>
            </a:r>
            <a:endParaRPr lang="fr-FR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539552" y="1988840"/>
            <a:ext cx="8032976" cy="3797614"/>
          </a:xfrm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algn="just">
              <a:buNone/>
            </a:pPr>
            <a:r>
              <a:rPr lang="fr-FR" dirty="0" smtClean="0"/>
              <a:t>Objectif poursuivi : disposer de la stratégie nationale CSU validée fin 2015 ceci ne préjugeant pas de la mise en œuvre à court terme d’actions visibles entrant dans le cadre de la CSU.</a:t>
            </a:r>
          </a:p>
          <a:p>
            <a:pPr lvl="0">
              <a:buFont typeface="Wingdings" pitchFamily="2" charset="2"/>
              <a:buChar char="q"/>
            </a:pPr>
            <a:endParaRPr lang="fr-FR" sz="24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8B3A5-F554-48B8-8EFD-CEA09F0BF82D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076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221</Words>
  <Application>Microsoft Office PowerPoint</Application>
  <PresentationFormat>On-screen Show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Thème Office</vt:lpstr>
      <vt:lpstr> LE PROCESSUS D’ELABORATION DE LA STRATEGIE DE « COUVERTURE                               SANITAIRE UNIVERSELLE A MADAGASCAR »</vt:lpstr>
      <vt:lpstr>Une stratégie nationale CSU maintenant et pour quoi faire</vt:lpstr>
      <vt:lpstr>Une stratégie nationale CSU maintenant et pour quoi faire</vt:lpstr>
      <vt:lpstr>Qui élabore la stratégie nationale CSU</vt:lpstr>
      <vt:lpstr>Qui valide la stratégie nationale CSU</vt:lpstr>
      <vt:lpstr>Etapes du processus d’élaboration de la stratégie CSU</vt:lpstr>
      <vt:lpstr>Etapes du processus d’élaboration de la stratégie CSU</vt:lpstr>
      <vt:lpstr>Etapes du processus d’élaboration de la stratégie CSU</vt:lpstr>
      <vt:lpstr>Etapes du processus d’élaboration de la stratégie CSU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COUVERTURE SANITAIRE UNIVERSELLE A MADAGASCAR</dc:title>
  <dc:creator>Dokotera</dc:creator>
  <cp:lastModifiedBy>MEYER, Claude</cp:lastModifiedBy>
  <cp:revision>53</cp:revision>
  <dcterms:created xsi:type="dcterms:W3CDTF">2015-03-22T15:37:15Z</dcterms:created>
  <dcterms:modified xsi:type="dcterms:W3CDTF">2015-04-07T15:41:41Z</dcterms:modified>
</cp:coreProperties>
</file>