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3"/>
  </p:notesMasterIdLst>
  <p:sldIdLst>
    <p:sldId id="257" r:id="rId2"/>
    <p:sldId id="258" r:id="rId3"/>
    <p:sldId id="275" r:id="rId4"/>
    <p:sldId id="274" r:id="rId5"/>
    <p:sldId id="260" r:id="rId6"/>
    <p:sldId id="271" r:id="rId7"/>
    <p:sldId id="278" r:id="rId8"/>
    <p:sldId id="276" r:id="rId9"/>
    <p:sldId id="277" r:id="rId10"/>
    <p:sldId id="269" r:id="rId11"/>
    <p:sldId id="270" r:id="rId12"/>
  </p:sldIdLst>
  <p:sldSz cx="9144000" cy="6858000" type="screen4x3"/>
  <p:notesSz cx="6858000" cy="9945688"/>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07" d="100"/>
          <a:sy n="107" d="100"/>
        </p:scale>
        <p:origin x="-1098" y="-8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97284"/>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97284"/>
          </a:xfrm>
          <a:prstGeom prst="rect">
            <a:avLst/>
          </a:prstGeom>
        </p:spPr>
        <p:txBody>
          <a:bodyPr vert="horz" lIns="91440" tIns="45720" rIns="91440" bIns="45720" rtlCol="0"/>
          <a:lstStyle>
            <a:lvl1pPr algn="r">
              <a:defRPr sz="1200"/>
            </a:lvl1pPr>
          </a:lstStyle>
          <a:p>
            <a:fld id="{F86B57BA-9CFF-4748-8289-2C37ABC6FAF7}" type="datetimeFigureOut">
              <a:rPr lang="fr-FR" smtClean="0"/>
              <a:pPr/>
              <a:t>07/04/2015</a:t>
            </a:fld>
            <a:endParaRPr lang="fr-FR"/>
          </a:p>
        </p:txBody>
      </p:sp>
      <p:sp>
        <p:nvSpPr>
          <p:cNvPr id="4" name="Espace réservé de l'image des diapositives 3"/>
          <p:cNvSpPr>
            <a:spLocks noGrp="1" noRot="1" noChangeAspect="1"/>
          </p:cNvSpPr>
          <p:nvPr>
            <p:ph type="sldImg" idx="2"/>
          </p:nvPr>
        </p:nvSpPr>
        <p:spPr>
          <a:xfrm>
            <a:off x="942975" y="746125"/>
            <a:ext cx="4972050" cy="3729038"/>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724202"/>
            <a:ext cx="5486400" cy="4475560"/>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9446678"/>
            <a:ext cx="2971800" cy="497284"/>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9446678"/>
            <a:ext cx="2971800" cy="497284"/>
          </a:xfrm>
          <a:prstGeom prst="rect">
            <a:avLst/>
          </a:prstGeom>
        </p:spPr>
        <p:txBody>
          <a:bodyPr vert="horz" lIns="91440" tIns="45720" rIns="91440" bIns="45720" rtlCol="0" anchor="b"/>
          <a:lstStyle>
            <a:lvl1pPr algn="r">
              <a:defRPr sz="1200"/>
            </a:lvl1pPr>
          </a:lstStyle>
          <a:p>
            <a:fld id="{077FFA6F-71C0-4D44-A22B-A3EBC641DE9A}" type="slidenum">
              <a:rPr lang="fr-FR" smtClean="0"/>
              <a:pPr/>
              <a:t>‹#›</a:t>
            </a:fld>
            <a:endParaRPr lang="fr-FR"/>
          </a:p>
        </p:txBody>
      </p:sp>
    </p:spTree>
    <p:extLst>
      <p:ext uri="{BB962C8B-B14F-4D97-AF65-F5344CB8AC3E}">
        <p14:creationId xmlns:p14="http://schemas.microsoft.com/office/powerpoint/2010/main" val="299749126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r>
              <a:rPr lang="fr-FR" dirty="0" smtClean="0"/>
              <a:t>Taux d’utilisation de la consultation</a:t>
            </a:r>
            <a:r>
              <a:rPr lang="fr-FR" baseline="0" dirty="0" smtClean="0"/>
              <a:t> externe, si a connu une légère augmentation en 2013, reste autour de 35,7%</a:t>
            </a:r>
            <a:endParaRPr lang="fr-FR" dirty="0"/>
          </a:p>
        </p:txBody>
      </p:sp>
      <p:sp>
        <p:nvSpPr>
          <p:cNvPr id="4" name="Espace réservé du numéro de diapositive 3"/>
          <p:cNvSpPr>
            <a:spLocks noGrp="1"/>
          </p:cNvSpPr>
          <p:nvPr>
            <p:ph type="sldNum" sz="quarter" idx="10"/>
          </p:nvPr>
        </p:nvSpPr>
        <p:spPr/>
        <p:txBody>
          <a:bodyPr/>
          <a:lstStyle/>
          <a:p>
            <a:fld id="{077FFA6F-71C0-4D44-A22B-A3EBC641DE9A}" type="slidenum">
              <a:rPr lang="fr-FR" smtClean="0"/>
              <a:pPr/>
              <a:t>9</a:t>
            </a:fld>
            <a:endParaRPr lang="fr-F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Cliquez pour modifier le style du titre</a:t>
            </a:r>
            <a:endParaRPr lang="fr-F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Cliquez pour modifier le style des sous-titres du masque</a:t>
            </a:r>
            <a:endParaRPr lang="fr-FR"/>
          </a:p>
        </p:txBody>
      </p:sp>
      <p:sp>
        <p:nvSpPr>
          <p:cNvPr id="4" name="Espace réservé de la date 3"/>
          <p:cNvSpPr>
            <a:spLocks noGrp="1"/>
          </p:cNvSpPr>
          <p:nvPr>
            <p:ph type="dt" sz="half" idx="10"/>
          </p:nvPr>
        </p:nvSpPr>
        <p:spPr/>
        <p:txBody>
          <a:bodyPr/>
          <a:lstStyle/>
          <a:p>
            <a:fld id="{7261D264-33F7-4A55-A0DD-51A2EA7AEBB1}" type="datetimeFigureOut">
              <a:rPr lang="fr-FR" smtClean="0"/>
              <a:pPr/>
              <a:t>07/04/2015</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2B1D5863-9171-4866-9950-AD3DCF27AC73}" type="slidenum">
              <a:rPr lang="fr-FR" smtClean="0"/>
              <a:pPr/>
              <a:t>‹#›</a:t>
            </a:fld>
            <a:endParaRPr lang="fr-F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7261D264-33F7-4A55-A0DD-51A2EA7AEBB1}" type="datetimeFigureOut">
              <a:rPr lang="fr-FR" smtClean="0"/>
              <a:pPr/>
              <a:t>07/04/2015</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2B1D5863-9171-4866-9950-AD3DCF27AC73}" type="slidenum">
              <a:rPr lang="fr-FR" smtClean="0"/>
              <a:pPr/>
              <a:t>‹#›</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Cliquez pour modifier le style du titre</a:t>
            </a:r>
            <a:endParaRPr lang="fr-F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7261D264-33F7-4A55-A0DD-51A2EA7AEBB1}" type="datetimeFigureOut">
              <a:rPr lang="fr-FR" smtClean="0"/>
              <a:pPr/>
              <a:t>07/04/2015</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2B1D5863-9171-4866-9950-AD3DCF27AC73}" type="slidenum">
              <a:rPr lang="fr-FR" smtClean="0"/>
              <a:pPr/>
              <a:t>‹#›</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7261D264-33F7-4A55-A0DD-51A2EA7AEBB1}" type="datetimeFigureOut">
              <a:rPr lang="fr-FR" smtClean="0"/>
              <a:pPr/>
              <a:t>07/04/2015</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2B1D5863-9171-4866-9950-AD3DCF27AC73}" type="slidenum">
              <a:rPr lang="fr-FR" smtClean="0"/>
              <a:pPr/>
              <a:t>‹#›</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Cliquez pour modifier le style du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Cliquez pour modifier les styles du texte du masque</a:t>
            </a:r>
          </a:p>
        </p:txBody>
      </p:sp>
      <p:sp>
        <p:nvSpPr>
          <p:cNvPr id="4" name="Espace réservé de la date 3"/>
          <p:cNvSpPr>
            <a:spLocks noGrp="1"/>
          </p:cNvSpPr>
          <p:nvPr>
            <p:ph type="dt" sz="half" idx="10"/>
          </p:nvPr>
        </p:nvSpPr>
        <p:spPr/>
        <p:txBody>
          <a:bodyPr/>
          <a:lstStyle/>
          <a:p>
            <a:fld id="{7261D264-33F7-4A55-A0DD-51A2EA7AEBB1}" type="datetimeFigureOut">
              <a:rPr lang="fr-FR" smtClean="0"/>
              <a:pPr/>
              <a:t>07/04/2015</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2B1D5863-9171-4866-9950-AD3DCF27AC73}" type="slidenum">
              <a:rPr lang="fr-FR" smtClean="0"/>
              <a:pPr/>
              <a:t>‹#›</a:t>
            </a:fld>
            <a:endParaRPr lang="fr-F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7261D264-33F7-4A55-A0DD-51A2EA7AEBB1}" type="datetimeFigureOut">
              <a:rPr lang="fr-FR" smtClean="0"/>
              <a:pPr/>
              <a:t>07/04/2015</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2B1D5863-9171-4866-9950-AD3DCF27AC73}" type="slidenum">
              <a:rPr lang="fr-FR" smtClean="0"/>
              <a:pPr/>
              <a:t>‹#›</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7261D264-33F7-4A55-A0DD-51A2EA7AEBB1}" type="datetimeFigureOut">
              <a:rPr lang="fr-FR" smtClean="0"/>
              <a:pPr/>
              <a:t>07/04/2015</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2B1D5863-9171-4866-9950-AD3DCF27AC73}" type="slidenum">
              <a:rPr lang="fr-FR" smtClean="0"/>
              <a:pPr/>
              <a:t>‹#›</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e la date 2"/>
          <p:cNvSpPr>
            <a:spLocks noGrp="1"/>
          </p:cNvSpPr>
          <p:nvPr>
            <p:ph type="dt" sz="half" idx="10"/>
          </p:nvPr>
        </p:nvSpPr>
        <p:spPr/>
        <p:txBody>
          <a:bodyPr/>
          <a:lstStyle/>
          <a:p>
            <a:fld id="{7261D264-33F7-4A55-A0DD-51A2EA7AEBB1}" type="datetimeFigureOut">
              <a:rPr lang="fr-FR" smtClean="0"/>
              <a:pPr/>
              <a:t>07/04/2015</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2B1D5863-9171-4866-9950-AD3DCF27AC73}" type="slidenum">
              <a:rPr lang="fr-FR" smtClean="0"/>
              <a:pPr/>
              <a:t>‹#›</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7261D264-33F7-4A55-A0DD-51A2EA7AEBB1}" type="datetimeFigureOut">
              <a:rPr lang="fr-FR" smtClean="0"/>
              <a:pPr/>
              <a:t>07/04/2015</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2B1D5863-9171-4866-9950-AD3DCF27AC73}" type="slidenum">
              <a:rPr lang="fr-FR" smtClean="0"/>
              <a:pPr/>
              <a:t>‹#›</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Cliquez pour modifier le style du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7261D264-33F7-4A55-A0DD-51A2EA7AEBB1}" type="datetimeFigureOut">
              <a:rPr lang="fr-FR" smtClean="0"/>
              <a:pPr/>
              <a:t>07/04/2015</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2B1D5863-9171-4866-9950-AD3DCF27AC73}" type="slidenum">
              <a:rPr lang="fr-FR" smtClean="0"/>
              <a:pPr/>
              <a:t>‹#›</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Cliquez pour modifier le style du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7261D264-33F7-4A55-A0DD-51A2EA7AEBB1}" type="datetimeFigureOut">
              <a:rPr lang="fr-FR" smtClean="0"/>
              <a:pPr/>
              <a:t>07/04/2015</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2B1D5863-9171-4866-9950-AD3DCF27AC73}" type="slidenum">
              <a:rPr lang="fr-FR" smtClean="0"/>
              <a:pPr/>
              <a:t>‹#›</a:t>
            </a:fld>
            <a:endParaRPr lang="fr-F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261D264-33F7-4A55-A0DD-51A2EA7AEBB1}" type="datetimeFigureOut">
              <a:rPr lang="fr-FR" smtClean="0"/>
              <a:pPr/>
              <a:t>07/04/2015</a:t>
            </a:fld>
            <a:endParaRPr lang="fr-FR"/>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B1D5863-9171-4866-9950-AD3DCF27AC73}" type="slidenum">
              <a:rPr lang="fr-FR" smtClean="0"/>
              <a:pPr/>
              <a:t>‹#›</a:t>
            </a:fld>
            <a:endParaRPr lang="fr-F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emf"/><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688032" y="2420888"/>
            <a:ext cx="7772400" cy="1224136"/>
          </a:xfrm>
          <a:solidFill>
            <a:srgbClr val="9FE6FF"/>
          </a:solidFill>
          <a:ln cmpd="dbl">
            <a:solidFill>
              <a:schemeClr val="tx1"/>
            </a:solidFill>
          </a:ln>
        </p:spPr>
        <p:txBody>
          <a:bodyPr>
            <a:normAutofit/>
          </a:bodyPr>
          <a:lstStyle/>
          <a:p>
            <a:r>
              <a:rPr lang="fr-FR" sz="1600" b="1" dirty="0" smtClean="0">
                <a:latin typeface="Times New Roman" panose="02020603050405020304" pitchFamily="18" charset="0"/>
                <a:cs typeface="Times New Roman" panose="02020603050405020304" pitchFamily="18" charset="0"/>
              </a:rPr>
              <a:t>CHEMINEMENT VERS LA COUVERTURE SANITAIRE UNIVERSELLE A MADAGASCAR</a:t>
            </a:r>
            <a:endParaRPr lang="fr-FR" sz="1600" dirty="0">
              <a:latin typeface="Times New Roman" panose="02020603050405020304" pitchFamily="18" charset="0"/>
              <a:cs typeface="Times New Roman" panose="02020603050405020304" pitchFamily="18" charset="0"/>
            </a:endParaRPr>
          </a:p>
        </p:txBody>
      </p:sp>
      <p:sp>
        <p:nvSpPr>
          <p:cNvPr id="3" name="Sous-titre 2"/>
          <p:cNvSpPr>
            <a:spLocks noGrp="1"/>
          </p:cNvSpPr>
          <p:nvPr>
            <p:ph type="subTitle" idx="1"/>
          </p:nvPr>
        </p:nvSpPr>
        <p:spPr>
          <a:xfrm>
            <a:off x="899592" y="3717032"/>
            <a:ext cx="7560840" cy="936104"/>
          </a:xfrm>
        </p:spPr>
        <p:txBody>
          <a:bodyPr>
            <a:normAutofit fontScale="85000" lnSpcReduction="10000"/>
          </a:bodyPr>
          <a:lstStyle/>
          <a:p>
            <a:r>
              <a:rPr lang="fr-FR" sz="2400" dirty="0" smtClean="0">
                <a:solidFill>
                  <a:srgbClr val="0070C0"/>
                </a:solidFill>
                <a:latin typeface="Times New Roman" panose="02020603050405020304" pitchFamily="18" charset="0"/>
                <a:cs typeface="Times New Roman" panose="02020603050405020304" pitchFamily="18" charset="0"/>
              </a:rPr>
              <a:t>Rencontre nationale sur le processus d’élaboration de la stratégie CSU</a:t>
            </a:r>
          </a:p>
          <a:p>
            <a:r>
              <a:rPr lang="fr-FR" sz="2400" dirty="0" smtClean="0">
                <a:solidFill>
                  <a:srgbClr val="0070C0"/>
                </a:solidFill>
                <a:latin typeface="Times New Roman" panose="02020603050405020304" pitchFamily="18" charset="0"/>
                <a:cs typeface="Times New Roman" panose="02020603050405020304" pitchFamily="18" charset="0"/>
              </a:rPr>
              <a:t>Mercredi 25 Mars 2015</a:t>
            </a:r>
            <a:endParaRPr lang="fr-FR" sz="2400" dirty="0">
              <a:solidFill>
                <a:srgbClr val="0070C0"/>
              </a:solidFill>
              <a:latin typeface="Times New Roman" panose="02020603050405020304" pitchFamily="18" charset="0"/>
              <a:cs typeface="Times New Roman" panose="02020603050405020304" pitchFamily="18" charset="0"/>
            </a:endParaRPr>
          </a:p>
        </p:txBody>
      </p:sp>
      <p:sp>
        <p:nvSpPr>
          <p:cNvPr id="5" name="Rectangle 4"/>
          <p:cNvSpPr/>
          <p:nvPr/>
        </p:nvSpPr>
        <p:spPr>
          <a:xfrm>
            <a:off x="0" y="5687537"/>
            <a:ext cx="9144000" cy="4571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027"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39552" y="1124744"/>
            <a:ext cx="7829707" cy="9484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 name="Image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635896" y="-243408"/>
            <a:ext cx="1428750" cy="1428750"/>
          </a:xfrm>
          <a:prstGeom prst="rect">
            <a:avLst/>
          </a:prstGeom>
        </p:spPr>
      </p:pic>
      <p:sp>
        <p:nvSpPr>
          <p:cNvPr id="6" name="Espace réservé du numéro de diapositive 5"/>
          <p:cNvSpPr>
            <a:spLocks noGrp="1"/>
          </p:cNvSpPr>
          <p:nvPr>
            <p:ph type="sldNum" sz="quarter" idx="12"/>
          </p:nvPr>
        </p:nvSpPr>
        <p:spPr/>
        <p:txBody>
          <a:bodyPr/>
          <a:lstStyle/>
          <a:p>
            <a:fld id="{07E8B3A5-F554-48B8-8EFD-CEA09F0BF82D}" type="slidenum">
              <a:rPr lang="fr-FR" smtClean="0"/>
              <a:pPr/>
              <a:t>1</a:t>
            </a:fld>
            <a:endParaRPr lang="fr-FR"/>
          </a:p>
        </p:txBody>
      </p:sp>
    </p:spTree>
    <p:extLst>
      <p:ext uri="{BB962C8B-B14F-4D97-AF65-F5344CB8AC3E}">
        <p14:creationId xmlns:p14="http://schemas.microsoft.com/office/powerpoint/2010/main" val="200620707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6335608"/>
            <a:ext cx="9144000" cy="4571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 name="Titre 1"/>
          <p:cNvSpPr>
            <a:spLocks noGrp="1"/>
          </p:cNvSpPr>
          <p:nvPr>
            <p:ph type="title"/>
          </p:nvPr>
        </p:nvSpPr>
        <p:spPr>
          <a:xfrm>
            <a:off x="457200" y="692696"/>
            <a:ext cx="8229600" cy="490066"/>
          </a:xfrm>
          <a:ln cmpd="dbl">
            <a:solidFill>
              <a:schemeClr val="tx2"/>
            </a:solidFill>
          </a:ln>
        </p:spPr>
        <p:txBody>
          <a:bodyPr>
            <a:normAutofit/>
          </a:bodyPr>
          <a:lstStyle/>
          <a:p>
            <a:r>
              <a:rPr lang="fr-FR" sz="2400" b="1" dirty="0" smtClean="0">
                <a:solidFill>
                  <a:schemeClr val="tx2"/>
                </a:solidFill>
                <a:latin typeface="Times New Roman" panose="02020603050405020304" pitchFamily="18" charset="0"/>
                <a:cs typeface="Times New Roman" panose="02020603050405020304" pitchFamily="18" charset="0"/>
              </a:rPr>
              <a:t>La CSU une démarche  ambitieuse</a:t>
            </a:r>
            <a:endParaRPr lang="fr-FR" sz="2400" b="1" dirty="0">
              <a:solidFill>
                <a:schemeClr val="tx2"/>
              </a:solidFill>
              <a:latin typeface="Times New Roman" panose="02020603050405020304" pitchFamily="18" charset="0"/>
              <a:cs typeface="Times New Roman" panose="02020603050405020304" pitchFamily="18" charset="0"/>
            </a:endParaRPr>
          </a:p>
        </p:txBody>
      </p:sp>
      <p:sp>
        <p:nvSpPr>
          <p:cNvPr id="9" name="Espace réservé du contenu 2"/>
          <p:cNvSpPr>
            <a:spLocks noGrp="1"/>
          </p:cNvSpPr>
          <p:nvPr>
            <p:ph idx="1"/>
          </p:nvPr>
        </p:nvSpPr>
        <p:spPr>
          <a:xfrm>
            <a:off x="457200" y="1340768"/>
            <a:ext cx="8219256" cy="4824536"/>
          </a:xfrm>
          <a:ln>
            <a:solidFill>
              <a:schemeClr val="tx2"/>
            </a:solidFill>
          </a:ln>
        </p:spPr>
        <p:txBody>
          <a:bodyPr>
            <a:noAutofit/>
          </a:bodyPr>
          <a:lstStyle/>
          <a:p>
            <a:pPr algn="just">
              <a:lnSpc>
                <a:spcPct val="150000"/>
              </a:lnSpc>
              <a:buFont typeface="Wingdings" panose="05000000000000000000" pitchFamily="2" charset="2"/>
              <a:buChar char="q"/>
            </a:pPr>
            <a:r>
              <a:rPr lang="fr-FR" sz="2400" dirty="0" smtClean="0">
                <a:latin typeface="Times New Roman" panose="02020603050405020304" pitchFamily="18" charset="0"/>
                <a:cs typeface="Times New Roman" panose="02020603050405020304" pitchFamily="18" charset="0"/>
              </a:rPr>
              <a:t>Un  levier de développement du capital humain au service d’une croissance pérenne, inclusive telle que prévue dans le PND</a:t>
            </a:r>
          </a:p>
          <a:p>
            <a:pPr algn="just">
              <a:lnSpc>
                <a:spcPct val="150000"/>
              </a:lnSpc>
              <a:buFont typeface="Wingdings" panose="05000000000000000000" pitchFamily="2" charset="2"/>
              <a:buChar char="q"/>
            </a:pPr>
            <a:r>
              <a:rPr lang="fr-FR" sz="2400" dirty="0" smtClean="0">
                <a:latin typeface="Times New Roman" panose="02020603050405020304" pitchFamily="18" charset="0"/>
                <a:cs typeface="Times New Roman" panose="02020603050405020304" pitchFamily="18" charset="0"/>
              </a:rPr>
              <a:t>Une démarche de moyen/long terme, intersectorielle mobilisant tous les acteurs de la société (secteur privé, mutuelles/assurances,  OSC/ONG..) et nécessitant l’appui technique et financier des partenaires au développement</a:t>
            </a:r>
          </a:p>
          <a:p>
            <a:pPr marL="0" indent="0" algn="just">
              <a:lnSpc>
                <a:spcPct val="150000"/>
              </a:lnSpc>
              <a:buNone/>
            </a:pPr>
            <a:endParaRPr lang="fr-FR" sz="2400" dirty="0">
              <a:latin typeface="Times New Roman" panose="02020603050405020304" pitchFamily="18" charset="0"/>
              <a:cs typeface="Times New Roman" panose="02020603050405020304" pitchFamily="18" charset="0"/>
            </a:endParaRPr>
          </a:p>
        </p:txBody>
      </p:sp>
      <p:sp>
        <p:nvSpPr>
          <p:cNvPr id="2" name="Espace réservé du numéro de diapositive 1"/>
          <p:cNvSpPr>
            <a:spLocks noGrp="1"/>
          </p:cNvSpPr>
          <p:nvPr>
            <p:ph type="sldNum" sz="quarter" idx="12"/>
          </p:nvPr>
        </p:nvSpPr>
        <p:spPr/>
        <p:txBody>
          <a:bodyPr/>
          <a:lstStyle/>
          <a:p>
            <a:fld id="{07E8B3A5-F554-48B8-8EFD-CEA09F0BF82D}" type="slidenum">
              <a:rPr lang="fr-FR" smtClean="0"/>
              <a:pPr/>
              <a:t>10</a:t>
            </a:fld>
            <a:endParaRPr lang="fr-FR"/>
          </a:p>
        </p:txBody>
      </p:sp>
    </p:spTree>
    <p:extLst>
      <p:ext uri="{BB962C8B-B14F-4D97-AF65-F5344CB8AC3E}">
        <p14:creationId xmlns:p14="http://schemas.microsoft.com/office/powerpoint/2010/main" val="387915532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6335608"/>
            <a:ext cx="9144000" cy="4571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Espace réservé du contenu 2"/>
          <p:cNvSpPr>
            <a:spLocks noGrp="1"/>
          </p:cNvSpPr>
          <p:nvPr>
            <p:ph idx="1"/>
          </p:nvPr>
        </p:nvSpPr>
        <p:spPr>
          <a:xfrm>
            <a:off x="457200" y="1340768"/>
            <a:ext cx="8291264" cy="4994840"/>
          </a:xfrm>
          <a:ln>
            <a:solidFill>
              <a:schemeClr val="tx2"/>
            </a:solidFill>
          </a:ln>
        </p:spPr>
        <p:txBody>
          <a:bodyPr>
            <a:noAutofit/>
          </a:bodyPr>
          <a:lstStyle/>
          <a:p>
            <a:pPr marL="0" indent="0" algn="ctr">
              <a:lnSpc>
                <a:spcPct val="150000"/>
              </a:lnSpc>
              <a:buNone/>
            </a:pPr>
            <a:endParaRPr lang="fr-FR" sz="2000" dirty="0" smtClean="0">
              <a:latin typeface="Times New Roman" panose="02020603050405020304" pitchFamily="18" charset="0"/>
              <a:cs typeface="Times New Roman" panose="02020603050405020304" pitchFamily="18" charset="0"/>
            </a:endParaRPr>
          </a:p>
          <a:p>
            <a:pPr marL="0" indent="0" algn="ctr">
              <a:lnSpc>
                <a:spcPct val="150000"/>
              </a:lnSpc>
              <a:buNone/>
            </a:pPr>
            <a:endParaRPr lang="fr-FR" sz="2000" dirty="0">
              <a:latin typeface="Times New Roman" panose="02020603050405020304" pitchFamily="18" charset="0"/>
              <a:cs typeface="Times New Roman" panose="02020603050405020304" pitchFamily="18" charset="0"/>
            </a:endParaRPr>
          </a:p>
          <a:p>
            <a:pPr marL="0" indent="0" algn="ctr">
              <a:lnSpc>
                <a:spcPct val="150000"/>
              </a:lnSpc>
              <a:buNone/>
            </a:pPr>
            <a:endParaRPr lang="fr-FR" sz="2000" dirty="0" smtClean="0">
              <a:latin typeface="Times New Roman" panose="02020603050405020304" pitchFamily="18" charset="0"/>
              <a:cs typeface="Times New Roman" panose="02020603050405020304" pitchFamily="18" charset="0"/>
            </a:endParaRPr>
          </a:p>
          <a:p>
            <a:pPr marL="0" indent="0" algn="ctr">
              <a:lnSpc>
                <a:spcPct val="150000"/>
              </a:lnSpc>
              <a:buNone/>
            </a:pPr>
            <a:endParaRPr lang="fr-FR" sz="2000" dirty="0">
              <a:latin typeface="Times New Roman" panose="02020603050405020304" pitchFamily="18" charset="0"/>
              <a:cs typeface="Times New Roman" panose="02020603050405020304" pitchFamily="18" charset="0"/>
            </a:endParaRPr>
          </a:p>
          <a:p>
            <a:pPr marL="0" indent="0" algn="ctr">
              <a:lnSpc>
                <a:spcPct val="150000"/>
              </a:lnSpc>
              <a:buNone/>
            </a:pPr>
            <a:r>
              <a:rPr lang="fr-FR" sz="3600" dirty="0" smtClean="0">
                <a:latin typeface="Times New Roman" panose="02020603050405020304" pitchFamily="18" charset="0"/>
                <a:cs typeface="Times New Roman" panose="02020603050405020304" pitchFamily="18" charset="0"/>
              </a:rPr>
              <a:t>MISAOTRA TOMPOKO</a:t>
            </a:r>
            <a:endParaRPr lang="fr-FR" sz="3600" dirty="0">
              <a:latin typeface="Times New Roman" panose="02020603050405020304" pitchFamily="18" charset="0"/>
              <a:cs typeface="Times New Roman" panose="02020603050405020304" pitchFamily="18" charset="0"/>
            </a:endParaRPr>
          </a:p>
        </p:txBody>
      </p:sp>
      <p:sp>
        <p:nvSpPr>
          <p:cNvPr id="2" name="Espace réservé du numéro de diapositive 1"/>
          <p:cNvSpPr>
            <a:spLocks noGrp="1"/>
          </p:cNvSpPr>
          <p:nvPr>
            <p:ph type="sldNum" sz="quarter" idx="12"/>
          </p:nvPr>
        </p:nvSpPr>
        <p:spPr/>
        <p:txBody>
          <a:bodyPr/>
          <a:lstStyle/>
          <a:p>
            <a:fld id="{07E8B3A5-F554-48B8-8EFD-CEA09F0BF82D}" type="slidenum">
              <a:rPr lang="fr-FR" smtClean="0"/>
              <a:pPr/>
              <a:t>11</a:t>
            </a:fld>
            <a:endParaRPr lang="fr-FR"/>
          </a:p>
        </p:txBody>
      </p:sp>
      <p:sp>
        <p:nvSpPr>
          <p:cNvPr id="6" name="ZoneTexte 5"/>
          <p:cNvSpPr txBox="1"/>
          <p:nvPr/>
        </p:nvSpPr>
        <p:spPr>
          <a:xfrm>
            <a:off x="611560" y="836712"/>
            <a:ext cx="7920880" cy="369332"/>
          </a:xfrm>
          <a:prstGeom prst="rect">
            <a:avLst/>
          </a:prstGeom>
          <a:noFill/>
        </p:spPr>
        <p:txBody>
          <a:bodyPr wrap="square" rtlCol="0">
            <a:spAutoFit/>
          </a:bodyPr>
          <a:lstStyle/>
          <a:p>
            <a:r>
              <a:rPr lang="fr-FR" dirty="0" smtClean="0"/>
              <a:t>ENSEMBLE, MAIN DANS LA MAIN POUR LA COUVERTURE SANITAIRE UNIVERSELLE</a:t>
            </a:r>
            <a:endParaRPr lang="fr-FR" dirty="0"/>
          </a:p>
        </p:txBody>
      </p:sp>
    </p:spTree>
    <p:extLst>
      <p:ext uri="{BB962C8B-B14F-4D97-AF65-F5344CB8AC3E}">
        <p14:creationId xmlns:p14="http://schemas.microsoft.com/office/powerpoint/2010/main" val="33821307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39552" y="0"/>
            <a:ext cx="8435280" cy="6165304"/>
          </a:xfrm>
          <a:ln>
            <a:solidFill>
              <a:schemeClr val="tx2"/>
            </a:solidFill>
          </a:ln>
        </p:spPr>
        <p:txBody>
          <a:bodyPr>
            <a:noAutofit/>
          </a:bodyPr>
          <a:lstStyle/>
          <a:p>
            <a:pPr marL="0" indent="0">
              <a:buFont typeface="Wingdings" pitchFamily="2" charset="2"/>
              <a:buChar char="q"/>
            </a:pPr>
            <a:r>
              <a:rPr lang="fr-FR" sz="2400" i="1" dirty="0" smtClean="0"/>
              <a:t>« La </a:t>
            </a:r>
            <a:r>
              <a:rPr lang="fr-FR" sz="2400" i="1" dirty="0"/>
              <a:t>couverture sanitaire universelle constitue le concept le plus efficace que la santé publique puisse offrir.</a:t>
            </a:r>
            <a:endParaRPr lang="fr-FR" sz="2400" dirty="0"/>
          </a:p>
          <a:p>
            <a:r>
              <a:rPr lang="fr-FR" sz="2400" i="1" dirty="0"/>
              <a:t>La couverture sanitaire universelle (CSU) intéresse chaque être humain. Elle permet d’abolir les distinctions entre RICHES et PAUVRES, PRIVILEGIES et MARGINAUX, JEUNES et VIEUX, HOMMES et FEMMES, ainsi qu’entre les différents groupes ETHNIQUES.</a:t>
            </a:r>
            <a:endParaRPr lang="fr-FR" sz="2400" dirty="0"/>
          </a:p>
          <a:p>
            <a:r>
              <a:rPr lang="fr-FR" sz="2400" i="1" dirty="0"/>
              <a:t>La couverture sanitaire universelle est le meilleur moyen de PERENNISER les progrès réalisés au cours de la décennie précédente. Elle est l’expression ultime de l’EQUITE. Elle permet d’ancrer l’action de l’OMS à mesure que nous allons de l’avant. » </a:t>
            </a:r>
            <a:endParaRPr lang="fr-FR" sz="2400" dirty="0"/>
          </a:p>
          <a:p>
            <a:pPr marL="0" indent="0">
              <a:buNone/>
            </a:pPr>
            <a:r>
              <a:rPr lang="fr-FR" sz="2400" dirty="0"/>
              <a:t>Dr Margaret CHAN, allocution devant l’Assemblée Mondiale de la Santé – Mai </a:t>
            </a:r>
            <a:r>
              <a:rPr lang="fr-FR" sz="2400" dirty="0" smtClean="0"/>
              <a:t>2012</a:t>
            </a:r>
          </a:p>
          <a:p>
            <a:pPr marL="0" indent="0">
              <a:buFont typeface="Wingdings" pitchFamily="2" charset="2"/>
              <a:buChar char="q"/>
            </a:pPr>
            <a:r>
              <a:rPr lang="fr-FR" sz="2400" dirty="0" smtClean="0"/>
              <a:t> Rapport Mondial de la santé 2010-  Financement de la Santé: Le chemin vers la couverture sanitaire universelle</a:t>
            </a:r>
          </a:p>
          <a:p>
            <a:pPr marL="0" indent="0">
              <a:buNone/>
            </a:pPr>
            <a:endParaRPr lang="fr-FR" sz="2400" dirty="0" smtClean="0"/>
          </a:p>
        </p:txBody>
      </p:sp>
      <p:sp>
        <p:nvSpPr>
          <p:cNvPr id="5" name="Rectangle 4"/>
          <p:cNvSpPr/>
          <p:nvPr/>
        </p:nvSpPr>
        <p:spPr>
          <a:xfrm>
            <a:off x="0" y="6335608"/>
            <a:ext cx="9144000" cy="4571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Espace réservé du numéro de diapositive 1"/>
          <p:cNvSpPr>
            <a:spLocks noGrp="1"/>
          </p:cNvSpPr>
          <p:nvPr>
            <p:ph type="sldNum" sz="quarter" idx="12"/>
          </p:nvPr>
        </p:nvSpPr>
        <p:spPr/>
        <p:txBody>
          <a:bodyPr/>
          <a:lstStyle/>
          <a:p>
            <a:fld id="{07E8B3A5-F554-48B8-8EFD-CEA09F0BF82D}" type="slidenum">
              <a:rPr lang="fr-FR" smtClean="0"/>
              <a:pPr/>
              <a:t>2</a:t>
            </a:fld>
            <a:endParaRPr lang="fr-FR"/>
          </a:p>
        </p:txBody>
      </p:sp>
    </p:spTree>
    <p:extLst>
      <p:ext uri="{BB962C8B-B14F-4D97-AF65-F5344CB8AC3E}">
        <p14:creationId xmlns:p14="http://schemas.microsoft.com/office/powerpoint/2010/main" val="37342420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6335608"/>
            <a:ext cx="9144000" cy="4571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 name="Titre 1"/>
          <p:cNvSpPr>
            <a:spLocks noGrp="1"/>
          </p:cNvSpPr>
          <p:nvPr>
            <p:ph type="title"/>
          </p:nvPr>
        </p:nvSpPr>
        <p:spPr>
          <a:xfrm>
            <a:off x="446856" y="706686"/>
            <a:ext cx="8229600" cy="490066"/>
          </a:xfrm>
          <a:ln cmpd="dbl">
            <a:solidFill>
              <a:schemeClr val="tx2"/>
            </a:solidFill>
          </a:ln>
        </p:spPr>
        <p:txBody>
          <a:bodyPr>
            <a:normAutofit/>
          </a:bodyPr>
          <a:lstStyle/>
          <a:p>
            <a:r>
              <a:rPr lang="fr-FR" sz="2400" b="1" dirty="0" smtClean="0">
                <a:solidFill>
                  <a:schemeClr val="tx2"/>
                </a:solidFill>
                <a:latin typeface="Times New Roman" panose="02020603050405020304" pitchFamily="18" charset="0"/>
                <a:cs typeface="Times New Roman" panose="02020603050405020304" pitchFamily="18" charset="0"/>
              </a:rPr>
              <a:t>CSU </a:t>
            </a:r>
            <a:endParaRPr lang="fr-FR" sz="2400" b="1" dirty="0">
              <a:solidFill>
                <a:schemeClr val="tx2"/>
              </a:solidFill>
              <a:latin typeface="Times New Roman" panose="02020603050405020304" pitchFamily="18" charset="0"/>
              <a:cs typeface="Times New Roman" panose="02020603050405020304" pitchFamily="18" charset="0"/>
            </a:endParaRPr>
          </a:p>
        </p:txBody>
      </p:sp>
      <p:sp>
        <p:nvSpPr>
          <p:cNvPr id="9" name="Espace réservé du contenu 2"/>
          <p:cNvSpPr>
            <a:spLocks noGrp="1"/>
          </p:cNvSpPr>
          <p:nvPr>
            <p:ph idx="1"/>
          </p:nvPr>
        </p:nvSpPr>
        <p:spPr>
          <a:xfrm>
            <a:off x="457200" y="1340768"/>
            <a:ext cx="8229600" cy="4785395"/>
          </a:xfrm>
          <a:ln>
            <a:solidFill>
              <a:schemeClr val="tx2"/>
            </a:solidFill>
          </a:ln>
        </p:spPr>
        <p:txBody>
          <a:bodyPr>
            <a:noAutofit/>
          </a:bodyPr>
          <a:lstStyle/>
          <a:p>
            <a:pPr algn="just"/>
            <a:r>
              <a:rPr lang="fr-FR" sz="3600" dirty="0" smtClean="0"/>
              <a:t>L’objectif de la CSU vise à ce que toute personne dans le pays soit protégée devant tous problèmes de santé</a:t>
            </a:r>
          </a:p>
          <a:p>
            <a:pPr algn="just">
              <a:buNone/>
            </a:pPr>
            <a:endParaRPr lang="fr-FR" sz="3600" dirty="0" smtClean="0"/>
          </a:p>
          <a:p>
            <a:pPr algn="just"/>
            <a:r>
              <a:rPr lang="fr-FR" sz="3600" dirty="0" smtClean="0"/>
              <a:t>Indique un objectif à atteindre</a:t>
            </a:r>
          </a:p>
          <a:p>
            <a:pPr algn="just">
              <a:buNone/>
            </a:pPr>
            <a:endParaRPr lang="fr-FR" sz="3600" dirty="0" smtClean="0"/>
          </a:p>
          <a:p>
            <a:pPr algn="just"/>
            <a:r>
              <a:rPr lang="fr-FR" sz="3600" dirty="0" smtClean="0"/>
              <a:t>Processus graduel,  au long cours</a:t>
            </a:r>
          </a:p>
          <a:p>
            <a:pPr algn="just">
              <a:buNone/>
            </a:pPr>
            <a:endParaRPr lang="fr-FR" sz="2400" dirty="0" smtClean="0"/>
          </a:p>
          <a:p>
            <a:pPr marL="0" indent="0" algn="just">
              <a:buNone/>
            </a:pPr>
            <a:endParaRPr lang="fr-FR" sz="2400" dirty="0" smtClean="0"/>
          </a:p>
          <a:p>
            <a:pPr marL="0" indent="0" algn="just">
              <a:lnSpc>
                <a:spcPct val="150000"/>
              </a:lnSpc>
              <a:buNone/>
            </a:pPr>
            <a:endParaRPr lang="fr-FR" sz="2200" dirty="0">
              <a:latin typeface="Times New Roman" panose="02020603050405020304" pitchFamily="18" charset="0"/>
              <a:cs typeface="Times New Roman" panose="02020603050405020304" pitchFamily="18" charset="0"/>
            </a:endParaRPr>
          </a:p>
        </p:txBody>
      </p:sp>
      <p:sp>
        <p:nvSpPr>
          <p:cNvPr id="2" name="Espace réservé du numéro de diapositive 1"/>
          <p:cNvSpPr>
            <a:spLocks noGrp="1"/>
          </p:cNvSpPr>
          <p:nvPr>
            <p:ph type="sldNum" sz="quarter" idx="12"/>
          </p:nvPr>
        </p:nvSpPr>
        <p:spPr/>
        <p:txBody>
          <a:bodyPr/>
          <a:lstStyle/>
          <a:p>
            <a:fld id="{07E8B3A5-F554-48B8-8EFD-CEA09F0BF82D}" type="slidenum">
              <a:rPr lang="fr-FR" smtClean="0"/>
              <a:pPr/>
              <a:t>3</a:t>
            </a:fld>
            <a:endParaRPr lang="fr-FR"/>
          </a:p>
        </p:txBody>
      </p:sp>
    </p:spTree>
    <p:extLst>
      <p:ext uri="{BB962C8B-B14F-4D97-AF65-F5344CB8AC3E}">
        <p14:creationId xmlns:p14="http://schemas.microsoft.com/office/powerpoint/2010/main" val="428632751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6335608"/>
            <a:ext cx="9144000" cy="4571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 name="Titre 1"/>
          <p:cNvSpPr>
            <a:spLocks noGrp="1"/>
          </p:cNvSpPr>
          <p:nvPr>
            <p:ph type="title"/>
          </p:nvPr>
        </p:nvSpPr>
        <p:spPr>
          <a:xfrm>
            <a:off x="446856" y="706686"/>
            <a:ext cx="8229600" cy="490066"/>
          </a:xfrm>
          <a:ln cmpd="dbl">
            <a:solidFill>
              <a:schemeClr val="tx2"/>
            </a:solidFill>
          </a:ln>
        </p:spPr>
        <p:txBody>
          <a:bodyPr>
            <a:normAutofit/>
          </a:bodyPr>
          <a:lstStyle/>
          <a:p>
            <a:r>
              <a:rPr lang="fr-FR" sz="2400" b="1" dirty="0" smtClean="0">
                <a:solidFill>
                  <a:schemeClr val="tx2"/>
                </a:solidFill>
                <a:latin typeface="Times New Roman" panose="02020603050405020304" pitchFamily="18" charset="0"/>
                <a:cs typeface="Times New Roman" panose="02020603050405020304" pitchFamily="18" charset="0"/>
              </a:rPr>
              <a:t>COMPOSANTES DE LA CSU</a:t>
            </a:r>
            <a:endParaRPr lang="fr-FR" sz="2400" b="1" dirty="0">
              <a:solidFill>
                <a:schemeClr val="tx2"/>
              </a:solidFill>
              <a:latin typeface="Times New Roman" panose="02020603050405020304" pitchFamily="18" charset="0"/>
              <a:cs typeface="Times New Roman" panose="02020603050405020304" pitchFamily="18" charset="0"/>
            </a:endParaRPr>
          </a:p>
        </p:txBody>
      </p:sp>
      <p:sp>
        <p:nvSpPr>
          <p:cNvPr id="9" name="Espace réservé du contenu 2"/>
          <p:cNvSpPr>
            <a:spLocks noGrp="1"/>
          </p:cNvSpPr>
          <p:nvPr>
            <p:ph idx="1"/>
          </p:nvPr>
        </p:nvSpPr>
        <p:spPr>
          <a:xfrm>
            <a:off x="457200" y="1340768"/>
            <a:ext cx="8229600" cy="4785395"/>
          </a:xfrm>
          <a:ln>
            <a:solidFill>
              <a:schemeClr val="tx2"/>
            </a:solidFill>
          </a:ln>
        </p:spPr>
        <p:txBody>
          <a:bodyPr>
            <a:noAutofit/>
          </a:bodyPr>
          <a:lstStyle/>
          <a:p>
            <a:pPr algn="just"/>
            <a:r>
              <a:rPr lang="fr-FR" sz="2800" dirty="0" smtClean="0"/>
              <a:t>Accessibilité de la population aux services de santé dont elle a besoin en minimisant les difficultés financières importantes  pour elle</a:t>
            </a:r>
          </a:p>
          <a:p>
            <a:pPr marL="0" indent="0" algn="just">
              <a:buNone/>
            </a:pPr>
            <a:endParaRPr lang="fr-FR" sz="2800" dirty="0" smtClean="0"/>
          </a:p>
          <a:p>
            <a:r>
              <a:rPr lang="fr-FR" sz="2800" dirty="0" smtClean="0"/>
              <a:t>Disponibilité effective des services en quantité et en qualité</a:t>
            </a:r>
          </a:p>
          <a:p>
            <a:pPr>
              <a:buNone/>
            </a:pPr>
            <a:endParaRPr lang="fr-FR" sz="2800" dirty="0" smtClean="0"/>
          </a:p>
          <a:p>
            <a:pPr>
              <a:buNone/>
            </a:pPr>
            <a:r>
              <a:rPr lang="fr-FR" sz="2800" b="1" dirty="0" smtClean="0"/>
              <a:t>La CSU c’est l’espoir </a:t>
            </a:r>
            <a:r>
              <a:rPr lang="fr-FR" sz="2800" b="1" dirty="0"/>
              <a:t>d’être en bonne santé sans s’appauvrir </a:t>
            </a:r>
          </a:p>
          <a:p>
            <a:pPr marL="0" indent="0" algn="just">
              <a:lnSpc>
                <a:spcPct val="150000"/>
              </a:lnSpc>
              <a:buNone/>
            </a:pPr>
            <a:endParaRPr lang="fr-FR" sz="2200" dirty="0">
              <a:latin typeface="Times New Roman" panose="02020603050405020304" pitchFamily="18" charset="0"/>
              <a:cs typeface="Times New Roman" panose="02020603050405020304" pitchFamily="18" charset="0"/>
            </a:endParaRPr>
          </a:p>
        </p:txBody>
      </p:sp>
      <p:sp>
        <p:nvSpPr>
          <p:cNvPr id="2" name="Espace réservé du numéro de diapositive 1"/>
          <p:cNvSpPr>
            <a:spLocks noGrp="1"/>
          </p:cNvSpPr>
          <p:nvPr>
            <p:ph type="sldNum" sz="quarter" idx="12"/>
          </p:nvPr>
        </p:nvSpPr>
        <p:spPr/>
        <p:txBody>
          <a:bodyPr/>
          <a:lstStyle/>
          <a:p>
            <a:fld id="{07E8B3A5-F554-48B8-8EFD-CEA09F0BF82D}" type="slidenum">
              <a:rPr lang="fr-FR" smtClean="0"/>
              <a:pPr/>
              <a:t>4</a:t>
            </a:fld>
            <a:endParaRPr lang="fr-FR"/>
          </a:p>
        </p:txBody>
      </p:sp>
    </p:spTree>
    <p:extLst>
      <p:ext uri="{BB962C8B-B14F-4D97-AF65-F5344CB8AC3E}">
        <p14:creationId xmlns:p14="http://schemas.microsoft.com/office/powerpoint/2010/main" val="428632751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6" name="Groupe 15"/>
          <p:cNvGrpSpPr/>
          <p:nvPr/>
        </p:nvGrpSpPr>
        <p:grpSpPr>
          <a:xfrm>
            <a:off x="633413" y="1556792"/>
            <a:ext cx="7815262" cy="4824000"/>
            <a:chOff x="633413" y="884238"/>
            <a:chExt cx="7815262" cy="5329237"/>
          </a:xfrm>
        </p:grpSpPr>
        <p:sp>
          <p:nvSpPr>
            <p:cNvPr id="39938" name="Oval 2"/>
            <p:cNvSpPr>
              <a:spLocks noChangeArrowheads="1"/>
            </p:cNvSpPr>
            <p:nvPr/>
          </p:nvSpPr>
          <p:spPr bwMode="auto">
            <a:xfrm>
              <a:off x="785785" y="2285992"/>
              <a:ext cx="7550177" cy="1795471"/>
            </a:xfrm>
            <a:prstGeom prst="ellipse">
              <a:avLst/>
            </a:prstGeom>
            <a:solidFill>
              <a:srgbClr val="FFFF99"/>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wrap="none" anchor="ctr"/>
            <a:lstStyle/>
            <a:p>
              <a:pPr>
                <a:defRPr/>
              </a:pPr>
              <a:endParaRPr lang="en-US">
                <a:latin typeface="Arial" charset="0"/>
                <a:ea typeface="ＭＳ Ｐゴシック" charset="0"/>
                <a:cs typeface="ＭＳ Ｐゴシック" charset="0"/>
              </a:endParaRPr>
            </a:p>
          </p:txBody>
        </p:sp>
        <p:sp>
          <p:nvSpPr>
            <p:cNvPr id="39941" name="Rectangle 5"/>
            <p:cNvSpPr>
              <a:spLocks noChangeArrowheads="1"/>
            </p:cNvSpPr>
            <p:nvPr/>
          </p:nvSpPr>
          <p:spPr bwMode="auto">
            <a:xfrm>
              <a:off x="2100263" y="884238"/>
              <a:ext cx="5051425" cy="579437"/>
            </a:xfrm>
            <a:prstGeom prst="rect">
              <a:avLst/>
            </a:prstGeom>
            <a:solidFill>
              <a:schemeClr val="accent6">
                <a:lumMod val="60000"/>
                <a:lumOff val="40000"/>
              </a:schemeClr>
            </a:solidFill>
            <a:ln w="9525">
              <a:solidFill>
                <a:schemeClr val="tx1"/>
              </a:solidFill>
              <a:miter lim="800000"/>
              <a:headEnd/>
              <a:tailEnd/>
            </a:ln>
            <a:effectLst/>
          </p:spPr>
          <p:txBody>
            <a:bodyPr wrap="none" lIns="80147" tIns="40074" rIns="80147" bIns="40074" anchor="ctr"/>
            <a:lstStyle/>
            <a:p>
              <a:pPr algn="ctr" rtl="1"/>
              <a:r>
                <a:rPr lang="fr-FR" sz="2500" dirty="0">
                  <a:solidFill>
                    <a:srgbClr val="000066"/>
                  </a:solidFill>
                  <a:cs typeface="Arial" pitchFamily="34" charset="0"/>
                </a:rPr>
                <a:t>Couverture </a:t>
              </a:r>
              <a:r>
                <a:rPr lang="fr-FR" sz="2500" dirty="0" smtClean="0">
                  <a:solidFill>
                    <a:srgbClr val="000066"/>
                  </a:solidFill>
                  <a:cs typeface="Arial" pitchFamily="34" charset="0"/>
                </a:rPr>
                <a:t> sanitaire universelle</a:t>
              </a:r>
              <a:endParaRPr lang="fr-FR" sz="2500" dirty="0">
                <a:solidFill>
                  <a:srgbClr val="000066"/>
                </a:solidFill>
                <a:cs typeface="Arial" pitchFamily="34" charset="0"/>
              </a:endParaRPr>
            </a:p>
          </p:txBody>
        </p:sp>
        <p:sp>
          <p:nvSpPr>
            <p:cNvPr id="39942" name="Oval 6"/>
            <p:cNvSpPr>
              <a:spLocks noChangeArrowheads="1"/>
            </p:cNvSpPr>
            <p:nvPr/>
          </p:nvSpPr>
          <p:spPr bwMode="auto">
            <a:xfrm>
              <a:off x="719138" y="2514600"/>
              <a:ext cx="3513137" cy="1344613"/>
            </a:xfrm>
            <a:prstGeom prst="ellipse">
              <a:avLst/>
            </a:prstGeom>
            <a:solidFill>
              <a:srgbClr val="CCFFCC"/>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wrap="none" lIns="80147" tIns="40074" rIns="80147" bIns="40074" anchor="ctr"/>
            <a:lstStyle/>
            <a:p>
              <a:pPr algn="ctr" rtl="1" eaLnBrk="1" hangingPunct="1"/>
              <a:r>
                <a:rPr lang="fr-FR" sz="2100" dirty="0">
                  <a:solidFill>
                    <a:srgbClr val="000066"/>
                  </a:solidFill>
                  <a:cs typeface="Arial" pitchFamily="34" charset="0"/>
                </a:rPr>
                <a:t>Disponibilité effective</a:t>
              </a:r>
            </a:p>
            <a:p>
              <a:pPr algn="ctr" rtl="1" eaLnBrk="1" hangingPunct="1"/>
              <a:r>
                <a:rPr lang="en-US" sz="2100" dirty="0">
                  <a:solidFill>
                    <a:srgbClr val="000066"/>
                  </a:solidFill>
                  <a:cs typeface="Arial" pitchFamily="34" charset="0"/>
                </a:rPr>
                <a:t>e</a:t>
              </a:r>
              <a:r>
                <a:rPr lang="fr-FR" sz="2100" dirty="0">
                  <a:solidFill>
                    <a:srgbClr val="000066"/>
                  </a:solidFill>
                  <a:cs typeface="Arial" pitchFamily="34" charset="0"/>
                </a:rPr>
                <a:t>n services de santé</a:t>
              </a:r>
            </a:p>
            <a:p>
              <a:pPr algn="ctr" rtl="1" eaLnBrk="1" hangingPunct="1"/>
              <a:r>
                <a:rPr lang="fr-FR" sz="2100" dirty="0">
                  <a:solidFill>
                    <a:srgbClr val="000066"/>
                  </a:solidFill>
                  <a:cs typeface="Arial" pitchFamily="34" charset="0"/>
                </a:rPr>
                <a:t>de qualité</a:t>
              </a:r>
            </a:p>
          </p:txBody>
        </p:sp>
        <p:sp>
          <p:nvSpPr>
            <p:cNvPr id="39943" name="Oval 7"/>
            <p:cNvSpPr>
              <a:spLocks noChangeArrowheads="1"/>
            </p:cNvSpPr>
            <p:nvPr/>
          </p:nvSpPr>
          <p:spPr bwMode="auto">
            <a:xfrm>
              <a:off x="4341813" y="2524125"/>
              <a:ext cx="4006850" cy="1330325"/>
            </a:xfrm>
            <a:prstGeom prst="ellipse">
              <a:avLst/>
            </a:prstGeom>
            <a:solidFill>
              <a:srgbClr val="CCFFCC"/>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wrap="none" lIns="80147" tIns="40074" rIns="80147" bIns="40074" anchor="ctr"/>
            <a:lstStyle/>
            <a:p>
              <a:pPr algn="ctr" rtl="1" eaLnBrk="1" hangingPunct="1"/>
              <a:r>
                <a:rPr lang="fr-FR" sz="2100" dirty="0">
                  <a:solidFill>
                    <a:srgbClr val="000066"/>
                  </a:solidFill>
                  <a:cs typeface="Arial" pitchFamily="34" charset="0"/>
                </a:rPr>
                <a:t>Couverture du risque </a:t>
              </a:r>
            </a:p>
            <a:p>
              <a:pPr algn="ctr" rtl="1" eaLnBrk="1" hangingPunct="1"/>
              <a:r>
                <a:rPr lang="en-US" sz="2100" dirty="0" err="1">
                  <a:solidFill>
                    <a:srgbClr val="000066"/>
                  </a:solidFill>
                  <a:cs typeface="Arial" pitchFamily="34" charset="0"/>
                </a:rPr>
                <a:t>maladie</a:t>
              </a:r>
              <a:r>
                <a:rPr lang="en-US" sz="2100" dirty="0">
                  <a:solidFill>
                    <a:srgbClr val="000066"/>
                  </a:solidFill>
                  <a:cs typeface="Arial" pitchFamily="34" charset="0"/>
                </a:rPr>
                <a:t> </a:t>
              </a:r>
              <a:r>
                <a:rPr lang="en-US" sz="2100" dirty="0" err="1">
                  <a:solidFill>
                    <a:srgbClr val="000066"/>
                  </a:solidFill>
                  <a:cs typeface="Arial" pitchFamily="34" charset="0"/>
                </a:rPr>
                <a:t>dans</a:t>
              </a:r>
              <a:r>
                <a:rPr lang="en-US" sz="2100" dirty="0">
                  <a:solidFill>
                    <a:srgbClr val="000066"/>
                  </a:solidFill>
                  <a:cs typeface="Arial" pitchFamily="34" charset="0"/>
                </a:rPr>
                <a:t> </a:t>
              </a:r>
              <a:r>
                <a:rPr lang="en-US" sz="2100" dirty="0" err="1">
                  <a:solidFill>
                    <a:srgbClr val="000066"/>
                  </a:solidFill>
                  <a:cs typeface="Arial" pitchFamily="34" charset="0"/>
                </a:rPr>
                <a:t>sa</a:t>
              </a:r>
              <a:r>
                <a:rPr lang="en-US" sz="2100" dirty="0">
                  <a:solidFill>
                    <a:srgbClr val="000066"/>
                  </a:solidFill>
                  <a:cs typeface="Arial" pitchFamily="34" charset="0"/>
                </a:rPr>
                <a:t> dimension</a:t>
              </a:r>
            </a:p>
            <a:p>
              <a:pPr algn="ctr" rtl="1" eaLnBrk="1" hangingPunct="1"/>
              <a:r>
                <a:rPr lang="en-US" sz="2100" dirty="0" err="1">
                  <a:solidFill>
                    <a:srgbClr val="000066"/>
                  </a:solidFill>
                  <a:cs typeface="Arial" pitchFamily="34" charset="0"/>
                </a:rPr>
                <a:t>financière</a:t>
              </a:r>
              <a:endParaRPr lang="fr-FR" sz="2100" dirty="0">
                <a:solidFill>
                  <a:srgbClr val="000066"/>
                </a:solidFill>
                <a:cs typeface="Arial" pitchFamily="34" charset="0"/>
              </a:endParaRPr>
            </a:p>
          </p:txBody>
        </p:sp>
        <p:sp>
          <p:nvSpPr>
            <p:cNvPr id="39944" name="Line 8"/>
            <p:cNvSpPr>
              <a:spLocks noChangeShapeType="1"/>
            </p:cNvSpPr>
            <p:nvPr/>
          </p:nvSpPr>
          <p:spPr bwMode="auto">
            <a:xfrm flipH="1" flipV="1">
              <a:off x="4514850" y="1503363"/>
              <a:ext cx="6350" cy="663575"/>
            </a:xfrm>
            <a:prstGeom prst="line">
              <a:avLst/>
            </a:prstGeom>
            <a:noFill/>
            <a:ln w="101600">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pPr>
                <a:defRPr/>
              </a:pPr>
              <a:endParaRPr lang="en-US">
                <a:latin typeface="Arial" charset="0"/>
                <a:ea typeface="ＭＳ Ｐゴシック" charset="0"/>
                <a:cs typeface="ＭＳ Ｐゴシック" charset="0"/>
              </a:endParaRPr>
            </a:p>
          </p:txBody>
        </p:sp>
        <p:sp>
          <p:nvSpPr>
            <p:cNvPr id="11" name="Line 8"/>
            <p:cNvSpPr>
              <a:spLocks noChangeShapeType="1"/>
            </p:cNvSpPr>
            <p:nvPr/>
          </p:nvSpPr>
          <p:spPr bwMode="auto">
            <a:xfrm flipH="1" flipV="1">
              <a:off x="5004048" y="4145775"/>
              <a:ext cx="1734542" cy="585613"/>
            </a:xfrm>
            <a:prstGeom prst="line">
              <a:avLst/>
            </a:prstGeom>
            <a:noFill/>
            <a:ln w="101600">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pPr>
                <a:defRPr/>
              </a:pPr>
              <a:endParaRPr lang="en-US">
                <a:latin typeface="Arial" charset="0"/>
                <a:ea typeface="ＭＳ Ｐゴシック" charset="0"/>
                <a:cs typeface="ＭＳ Ｐゴシック" charset="0"/>
              </a:endParaRPr>
            </a:p>
          </p:txBody>
        </p:sp>
        <p:sp>
          <p:nvSpPr>
            <p:cNvPr id="12" name="Line 8"/>
            <p:cNvSpPr>
              <a:spLocks noChangeShapeType="1"/>
            </p:cNvSpPr>
            <p:nvPr/>
          </p:nvSpPr>
          <p:spPr bwMode="auto">
            <a:xfrm flipV="1">
              <a:off x="2268538" y="4066224"/>
              <a:ext cx="2087438" cy="640713"/>
            </a:xfrm>
            <a:prstGeom prst="line">
              <a:avLst/>
            </a:prstGeom>
            <a:noFill/>
            <a:ln w="101600">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pPr>
                <a:defRPr/>
              </a:pPr>
              <a:endParaRPr lang="en-US">
                <a:latin typeface="Arial" charset="0"/>
                <a:ea typeface="ＭＳ Ｐゴシック" charset="0"/>
                <a:cs typeface="ＭＳ Ｐゴシック" charset="0"/>
              </a:endParaRPr>
            </a:p>
          </p:txBody>
        </p:sp>
        <p:sp>
          <p:nvSpPr>
            <p:cNvPr id="13" name="Oval 6"/>
            <p:cNvSpPr>
              <a:spLocks noChangeArrowheads="1"/>
            </p:cNvSpPr>
            <p:nvPr/>
          </p:nvSpPr>
          <p:spPr bwMode="auto">
            <a:xfrm>
              <a:off x="633413" y="4849813"/>
              <a:ext cx="3724273" cy="1363662"/>
            </a:xfrm>
            <a:prstGeom prst="ellipse">
              <a:avLst/>
            </a:prstGeom>
            <a:solidFill>
              <a:schemeClr val="tx2">
                <a:lumMod val="40000"/>
                <a:lumOff val="60000"/>
              </a:schemeClr>
            </a:solidFill>
            <a:ln w="9525">
              <a:solidFill>
                <a:schemeClr val="tx1"/>
              </a:solidFill>
              <a:round/>
              <a:headEnd/>
              <a:tailEnd/>
            </a:ln>
            <a:effectLst/>
          </p:spPr>
          <p:txBody>
            <a:bodyPr wrap="none" lIns="80147" tIns="40074" rIns="80147" bIns="40074" anchor="ctr"/>
            <a:lstStyle/>
            <a:p>
              <a:pPr algn="ctr" rtl="1" eaLnBrk="1" hangingPunct="1"/>
              <a:r>
                <a:rPr lang="fr-FR" sz="2100" dirty="0">
                  <a:solidFill>
                    <a:srgbClr val="000066"/>
                  </a:solidFill>
                  <a:cs typeface="Arial" pitchFamily="34" charset="0"/>
                </a:rPr>
                <a:t>Stratégies santé publique,</a:t>
              </a:r>
            </a:p>
            <a:p>
              <a:pPr algn="ctr" rtl="1" eaLnBrk="1" hangingPunct="1"/>
              <a:r>
                <a:rPr lang="fr-FR" sz="2100" dirty="0" smtClean="0">
                  <a:solidFill>
                    <a:srgbClr val="000066"/>
                  </a:solidFill>
                  <a:cs typeface="Arial" pitchFamily="34" charset="0"/>
                </a:rPr>
                <a:t>PDSS, carte </a:t>
              </a:r>
              <a:r>
                <a:rPr lang="fr-FR" sz="2100" dirty="0">
                  <a:solidFill>
                    <a:srgbClr val="000066"/>
                  </a:solidFill>
                  <a:cs typeface="Arial" pitchFamily="34" charset="0"/>
                </a:rPr>
                <a:t>sanitaire, RH, </a:t>
              </a:r>
            </a:p>
          </p:txBody>
        </p:sp>
        <p:sp>
          <p:nvSpPr>
            <p:cNvPr id="14" name="Oval 6"/>
            <p:cNvSpPr>
              <a:spLocks noChangeArrowheads="1"/>
            </p:cNvSpPr>
            <p:nvPr/>
          </p:nvSpPr>
          <p:spPr bwMode="auto">
            <a:xfrm>
              <a:off x="4935538" y="4818063"/>
              <a:ext cx="3513137" cy="1344612"/>
            </a:xfrm>
            <a:prstGeom prst="ellipse">
              <a:avLst/>
            </a:prstGeom>
            <a:solidFill>
              <a:schemeClr val="tx2">
                <a:lumMod val="40000"/>
                <a:lumOff val="60000"/>
              </a:schemeClr>
            </a:solidFill>
            <a:ln w="9525">
              <a:solidFill>
                <a:schemeClr val="tx1"/>
              </a:solidFill>
              <a:round/>
              <a:headEnd/>
              <a:tailEnd/>
            </a:ln>
            <a:effectLst/>
          </p:spPr>
          <p:txBody>
            <a:bodyPr wrap="none" lIns="80147" tIns="40074" rIns="80147" bIns="40074" anchor="ctr"/>
            <a:lstStyle/>
            <a:p>
              <a:pPr algn="ctr" rtl="1" eaLnBrk="1" hangingPunct="1"/>
              <a:r>
                <a:rPr lang="fr-CH" sz="2100" dirty="0">
                  <a:solidFill>
                    <a:srgbClr val="000066"/>
                  </a:solidFill>
                  <a:cs typeface="Arial" pitchFamily="34" charset="0"/>
                </a:rPr>
                <a:t>Stratégie de financement</a:t>
              </a:r>
            </a:p>
            <a:p>
              <a:pPr algn="ctr" rtl="1" eaLnBrk="1" hangingPunct="1"/>
              <a:r>
                <a:rPr lang="en-US" sz="2100" dirty="0">
                  <a:solidFill>
                    <a:srgbClr val="000066"/>
                  </a:solidFill>
                  <a:cs typeface="Arial" pitchFamily="34" charset="0"/>
                </a:rPr>
                <a:t>de la santé</a:t>
              </a:r>
              <a:endParaRPr lang="fr-FR" sz="2100" dirty="0">
                <a:solidFill>
                  <a:srgbClr val="000066"/>
                </a:solidFill>
                <a:cs typeface="Arial" pitchFamily="34" charset="0"/>
              </a:endParaRPr>
            </a:p>
          </p:txBody>
        </p:sp>
      </p:grpSp>
      <p:sp>
        <p:nvSpPr>
          <p:cNvPr id="2" name="Espace réservé du numéro de diapositive 1"/>
          <p:cNvSpPr>
            <a:spLocks noGrp="1"/>
          </p:cNvSpPr>
          <p:nvPr>
            <p:ph type="sldNum" sz="quarter" idx="12"/>
          </p:nvPr>
        </p:nvSpPr>
        <p:spPr/>
        <p:txBody>
          <a:bodyPr/>
          <a:lstStyle/>
          <a:p>
            <a:fld id="{07E8B3A5-F554-48B8-8EFD-CEA09F0BF82D}" type="slidenum">
              <a:rPr lang="fr-FR" smtClean="0"/>
              <a:pPr/>
              <a:t>5</a:t>
            </a:fld>
            <a:endParaRPr lang="fr-FR"/>
          </a:p>
        </p:txBody>
      </p:sp>
      <p:sp>
        <p:nvSpPr>
          <p:cNvPr id="17" name="ZoneTexte 16"/>
          <p:cNvSpPr txBox="1"/>
          <p:nvPr/>
        </p:nvSpPr>
        <p:spPr>
          <a:xfrm>
            <a:off x="1763688" y="620688"/>
            <a:ext cx="6192688" cy="461665"/>
          </a:xfrm>
          <a:prstGeom prst="rect">
            <a:avLst/>
          </a:prstGeom>
          <a:noFill/>
        </p:spPr>
        <p:txBody>
          <a:bodyPr wrap="square" rtlCol="0">
            <a:spAutoFit/>
          </a:bodyPr>
          <a:lstStyle/>
          <a:p>
            <a:pPr algn="ctr">
              <a:spcBef>
                <a:spcPct val="0"/>
              </a:spcBef>
            </a:pPr>
            <a:r>
              <a:rPr lang="fr-FR" sz="2400" b="1" dirty="0" smtClean="0">
                <a:solidFill>
                  <a:schemeClr val="tx2"/>
                </a:solidFill>
                <a:latin typeface="Times New Roman" panose="02020603050405020304" pitchFamily="18" charset="0"/>
                <a:ea typeface="+mj-ea"/>
                <a:cs typeface="Times New Roman" panose="02020603050405020304" pitchFamily="18" charset="0"/>
              </a:rPr>
              <a:t>CSU</a:t>
            </a:r>
          </a:p>
        </p:txBody>
      </p:sp>
    </p:spTree>
    <p:extLst>
      <p:ext uri="{BB962C8B-B14F-4D97-AF65-F5344CB8AC3E}">
        <p14:creationId xmlns:p14="http://schemas.microsoft.com/office/powerpoint/2010/main" val="1098912073"/>
      </p:ext>
    </p:extLst>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6335608"/>
            <a:ext cx="9144000" cy="4571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 name="Titre 1"/>
          <p:cNvSpPr>
            <a:spLocks noGrp="1"/>
          </p:cNvSpPr>
          <p:nvPr>
            <p:ph type="title"/>
          </p:nvPr>
        </p:nvSpPr>
        <p:spPr>
          <a:xfrm>
            <a:off x="446856" y="706686"/>
            <a:ext cx="8229600" cy="490066"/>
          </a:xfrm>
          <a:ln cmpd="dbl">
            <a:solidFill>
              <a:schemeClr val="tx2"/>
            </a:solidFill>
          </a:ln>
        </p:spPr>
        <p:txBody>
          <a:bodyPr>
            <a:normAutofit/>
          </a:bodyPr>
          <a:lstStyle/>
          <a:p>
            <a:r>
              <a:rPr lang="fr-FR" sz="2400" b="1" dirty="0" smtClean="0">
                <a:solidFill>
                  <a:schemeClr val="tx2"/>
                </a:solidFill>
                <a:latin typeface="Times New Roman" panose="02020603050405020304" pitchFamily="18" charset="0"/>
                <a:cs typeface="Times New Roman" panose="02020603050405020304" pitchFamily="18" charset="0"/>
              </a:rPr>
              <a:t>COMMENT? </a:t>
            </a:r>
            <a:endParaRPr lang="fr-FR" sz="2400" b="1" dirty="0">
              <a:solidFill>
                <a:schemeClr val="tx2"/>
              </a:solidFill>
              <a:latin typeface="Times New Roman" panose="02020603050405020304" pitchFamily="18" charset="0"/>
              <a:cs typeface="Times New Roman" panose="02020603050405020304" pitchFamily="18" charset="0"/>
            </a:endParaRPr>
          </a:p>
        </p:txBody>
      </p:sp>
      <p:sp>
        <p:nvSpPr>
          <p:cNvPr id="9" name="Espace réservé du contenu 2"/>
          <p:cNvSpPr>
            <a:spLocks noGrp="1"/>
          </p:cNvSpPr>
          <p:nvPr>
            <p:ph idx="1"/>
          </p:nvPr>
        </p:nvSpPr>
        <p:spPr>
          <a:xfrm>
            <a:off x="457200" y="1268760"/>
            <a:ext cx="8435280" cy="5066848"/>
          </a:xfrm>
          <a:ln>
            <a:solidFill>
              <a:schemeClr val="tx2"/>
            </a:solidFill>
          </a:ln>
        </p:spPr>
        <p:txBody>
          <a:bodyPr>
            <a:noAutofit/>
          </a:bodyPr>
          <a:lstStyle/>
          <a:p>
            <a:pPr marL="0" indent="0" algn="just">
              <a:lnSpc>
                <a:spcPct val="150000"/>
              </a:lnSpc>
              <a:buFont typeface="Wingdings" pitchFamily="2" charset="2"/>
              <a:buChar char="q"/>
            </a:pPr>
            <a:r>
              <a:rPr lang="fr-FR" sz="2400" dirty="0" smtClean="0">
                <a:latin typeface="Times New Roman" panose="02020603050405020304" pitchFamily="18" charset="0"/>
                <a:cs typeface="Times New Roman" panose="02020603050405020304" pitchFamily="18" charset="0"/>
              </a:rPr>
              <a:t>Agir sur les deux composantes en parallèle: </a:t>
            </a:r>
          </a:p>
          <a:p>
            <a:pPr marL="0" indent="0" algn="just">
              <a:lnSpc>
                <a:spcPct val="150000"/>
              </a:lnSpc>
              <a:buNone/>
            </a:pPr>
            <a:r>
              <a:rPr lang="fr-FR" sz="2400" dirty="0" smtClean="0"/>
              <a:t>- Rien </a:t>
            </a:r>
            <a:r>
              <a:rPr lang="fr-FR" sz="2400" dirty="0"/>
              <a:t>ne sert d'avoir un bon système de protection contre les risques financiers si les services de santé sont inexistants et/ou de mauvaise qualité </a:t>
            </a:r>
          </a:p>
          <a:p>
            <a:pPr marL="0" indent="0" algn="just">
              <a:lnSpc>
                <a:spcPct val="150000"/>
              </a:lnSpc>
              <a:buFontTx/>
              <a:buChar char="-"/>
            </a:pPr>
            <a:r>
              <a:rPr lang="fr-FR" sz="2400" dirty="0" smtClean="0"/>
              <a:t>Rien </a:t>
            </a:r>
            <a:r>
              <a:rPr lang="fr-FR" sz="2400" dirty="0"/>
              <a:t>ne sert d'avoir de bon services de santé si on n'a pas un bon système de protection contre les risques </a:t>
            </a:r>
            <a:r>
              <a:rPr lang="fr-FR" sz="2400" dirty="0" smtClean="0"/>
              <a:t>financiers</a:t>
            </a:r>
          </a:p>
          <a:p>
            <a:pPr marL="0" indent="0" algn="just">
              <a:lnSpc>
                <a:spcPct val="150000"/>
              </a:lnSpc>
              <a:buFont typeface="Wingdings" pitchFamily="2" charset="2"/>
              <a:buChar char="q"/>
            </a:pPr>
            <a:r>
              <a:rPr lang="fr-FR" sz="2400" dirty="0" smtClean="0"/>
              <a:t> Etablir une stratégie en cohérence avec  la vision, les objectifs et donc du contexte socio- économique et anthropologique du pays</a:t>
            </a:r>
          </a:p>
          <a:p>
            <a:pPr marL="0" indent="0" algn="just">
              <a:lnSpc>
                <a:spcPct val="150000"/>
              </a:lnSpc>
              <a:buNone/>
            </a:pPr>
            <a:endParaRPr lang="fr-FR" sz="2400" dirty="0" smtClean="0"/>
          </a:p>
          <a:p>
            <a:pPr marL="0" indent="0" algn="just">
              <a:lnSpc>
                <a:spcPct val="150000"/>
              </a:lnSpc>
              <a:buNone/>
            </a:pPr>
            <a:endParaRPr lang="fr-FR" sz="2400" dirty="0"/>
          </a:p>
        </p:txBody>
      </p:sp>
      <p:sp>
        <p:nvSpPr>
          <p:cNvPr id="2" name="Espace réservé du numéro de diapositive 1"/>
          <p:cNvSpPr>
            <a:spLocks noGrp="1"/>
          </p:cNvSpPr>
          <p:nvPr>
            <p:ph type="sldNum" sz="quarter" idx="12"/>
          </p:nvPr>
        </p:nvSpPr>
        <p:spPr/>
        <p:txBody>
          <a:bodyPr/>
          <a:lstStyle/>
          <a:p>
            <a:fld id="{07E8B3A5-F554-48B8-8EFD-CEA09F0BF82D}" type="slidenum">
              <a:rPr lang="fr-FR" smtClean="0"/>
              <a:pPr/>
              <a:t>6</a:t>
            </a:fld>
            <a:endParaRPr lang="fr-FR"/>
          </a:p>
        </p:txBody>
      </p:sp>
    </p:spTree>
    <p:extLst>
      <p:ext uri="{BB962C8B-B14F-4D97-AF65-F5344CB8AC3E}">
        <p14:creationId xmlns:p14="http://schemas.microsoft.com/office/powerpoint/2010/main" val="307076260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6335608"/>
            <a:ext cx="9144000" cy="4571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 name="Titre 1"/>
          <p:cNvSpPr>
            <a:spLocks noGrp="1"/>
          </p:cNvSpPr>
          <p:nvPr>
            <p:ph type="title"/>
          </p:nvPr>
        </p:nvSpPr>
        <p:spPr>
          <a:xfrm>
            <a:off x="446856" y="706686"/>
            <a:ext cx="8229600" cy="490066"/>
          </a:xfrm>
          <a:ln cmpd="dbl">
            <a:solidFill>
              <a:schemeClr val="tx2"/>
            </a:solidFill>
          </a:ln>
        </p:spPr>
        <p:txBody>
          <a:bodyPr>
            <a:normAutofit/>
          </a:bodyPr>
          <a:lstStyle/>
          <a:p>
            <a:r>
              <a:rPr lang="fr-FR" sz="2400" b="1" dirty="0" smtClean="0">
                <a:solidFill>
                  <a:schemeClr val="tx2"/>
                </a:solidFill>
                <a:latin typeface="Times New Roman" panose="02020603050405020304" pitchFamily="18" charset="0"/>
                <a:cs typeface="Times New Roman" panose="02020603050405020304" pitchFamily="18" charset="0"/>
              </a:rPr>
              <a:t>COMMENT? </a:t>
            </a:r>
            <a:endParaRPr lang="fr-FR" sz="2400" b="1" dirty="0">
              <a:solidFill>
                <a:schemeClr val="tx2"/>
              </a:solidFill>
              <a:latin typeface="Times New Roman" panose="02020603050405020304" pitchFamily="18" charset="0"/>
              <a:cs typeface="Times New Roman" panose="02020603050405020304" pitchFamily="18" charset="0"/>
            </a:endParaRPr>
          </a:p>
        </p:txBody>
      </p:sp>
      <p:sp>
        <p:nvSpPr>
          <p:cNvPr id="9" name="Espace réservé du contenu 2"/>
          <p:cNvSpPr>
            <a:spLocks noGrp="1"/>
          </p:cNvSpPr>
          <p:nvPr>
            <p:ph idx="1"/>
          </p:nvPr>
        </p:nvSpPr>
        <p:spPr>
          <a:xfrm>
            <a:off x="457200" y="1268760"/>
            <a:ext cx="8435280" cy="5066848"/>
          </a:xfrm>
          <a:ln>
            <a:solidFill>
              <a:schemeClr val="tx2"/>
            </a:solidFill>
          </a:ln>
        </p:spPr>
        <p:txBody>
          <a:bodyPr>
            <a:noAutofit/>
          </a:bodyPr>
          <a:lstStyle/>
          <a:p>
            <a:pPr marL="0" indent="0" algn="just">
              <a:lnSpc>
                <a:spcPct val="150000"/>
              </a:lnSpc>
              <a:buFont typeface="Wingdings" pitchFamily="2" charset="2"/>
              <a:buChar char="q"/>
            </a:pPr>
            <a:r>
              <a:rPr lang="fr-FR" sz="2400" dirty="0" smtClean="0">
                <a:latin typeface="Times New Roman" panose="02020603050405020304" pitchFamily="18" charset="0"/>
                <a:cs typeface="Times New Roman" panose="02020603050405020304" pitchFamily="18" charset="0"/>
              </a:rPr>
              <a:t>Protection financière:</a:t>
            </a:r>
          </a:p>
          <a:p>
            <a:pPr marL="0" indent="0" algn="just">
              <a:lnSpc>
                <a:spcPct val="150000"/>
              </a:lnSpc>
              <a:buFont typeface="Wingdings" pitchFamily="2" charset="2"/>
              <a:buChar char="Ø"/>
            </a:pPr>
            <a:r>
              <a:rPr lang="fr-FR" sz="2400" dirty="0" smtClean="0">
                <a:latin typeface="Times New Roman" panose="02020603050405020304" pitchFamily="18" charset="0"/>
                <a:cs typeface="Times New Roman" panose="02020603050405020304" pitchFamily="18" charset="0"/>
              </a:rPr>
              <a:t> Principe du prépaiement: réduire, voire abolir le paiement direct des services par les usagers</a:t>
            </a:r>
          </a:p>
          <a:p>
            <a:pPr marL="0" indent="0" algn="just">
              <a:lnSpc>
                <a:spcPct val="150000"/>
              </a:lnSpc>
              <a:buFont typeface="Wingdings" pitchFamily="2" charset="2"/>
              <a:buChar char="Ø"/>
            </a:pPr>
            <a:r>
              <a:rPr lang="fr-FR" sz="2400" dirty="0" smtClean="0">
                <a:latin typeface="Times New Roman" panose="02020603050405020304" pitchFamily="18" charset="0"/>
                <a:cs typeface="Times New Roman" panose="02020603050405020304" pitchFamily="18" charset="0"/>
              </a:rPr>
              <a:t>Principe des moyens: prendre en  compte la pauvreté de la population malagasy</a:t>
            </a:r>
          </a:p>
          <a:p>
            <a:pPr marL="0" indent="0" algn="just">
              <a:lnSpc>
                <a:spcPct val="150000"/>
              </a:lnSpc>
              <a:buFont typeface="Wingdings" pitchFamily="2" charset="2"/>
              <a:buChar char="q"/>
            </a:pPr>
            <a:r>
              <a:rPr lang="fr-FR" sz="2400" dirty="0" smtClean="0">
                <a:latin typeface="Times New Roman" panose="02020603050405020304" pitchFamily="18" charset="0"/>
                <a:cs typeface="Times New Roman" panose="02020603050405020304" pitchFamily="18" charset="0"/>
              </a:rPr>
              <a:t> Protection par l’accès effectif à des prestations de santé de qualité. Dans les 100 jours à venir,  Engagement du </a:t>
            </a:r>
            <a:r>
              <a:rPr lang="fr-FR" sz="2400" dirty="0" err="1" smtClean="0">
                <a:latin typeface="Times New Roman" panose="02020603050405020304" pitchFamily="18" charset="0"/>
                <a:cs typeface="Times New Roman" panose="02020603050405020304" pitchFamily="18" charset="0"/>
              </a:rPr>
              <a:t>MSanP</a:t>
            </a:r>
            <a:r>
              <a:rPr lang="fr-FR" sz="2400" dirty="0" smtClean="0">
                <a:latin typeface="Times New Roman" panose="02020603050405020304" pitchFamily="18" charset="0"/>
                <a:cs typeface="Times New Roman" panose="02020603050405020304" pitchFamily="18" charset="0"/>
              </a:rPr>
              <a:t> à ouvrir 100 FS </a:t>
            </a:r>
          </a:p>
          <a:p>
            <a:pPr marL="0" indent="0" algn="just">
              <a:lnSpc>
                <a:spcPct val="150000"/>
              </a:lnSpc>
              <a:buNone/>
            </a:pPr>
            <a:endParaRPr lang="fr-FR" sz="2400" dirty="0" smtClean="0"/>
          </a:p>
          <a:p>
            <a:pPr marL="0" indent="0" algn="just">
              <a:lnSpc>
                <a:spcPct val="150000"/>
              </a:lnSpc>
              <a:buNone/>
            </a:pPr>
            <a:endParaRPr lang="fr-FR" sz="2400" dirty="0"/>
          </a:p>
        </p:txBody>
      </p:sp>
      <p:sp>
        <p:nvSpPr>
          <p:cNvPr id="2" name="Espace réservé du numéro de diapositive 1"/>
          <p:cNvSpPr>
            <a:spLocks noGrp="1"/>
          </p:cNvSpPr>
          <p:nvPr>
            <p:ph type="sldNum" sz="quarter" idx="12"/>
          </p:nvPr>
        </p:nvSpPr>
        <p:spPr/>
        <p:txBody>
          <a:bodyPr/>
          <a:lstStyle/>
          <a:p>
            <a:fld id="{07E8B3A5-F554-48B8-8EFD-CEA09F0BF82D}" type="slidenum">
              <a:rPr lang="fr-FR" smtClean="0"/>
              <a:pPr/>
              <a:t>7</a:t>
            </a:fld>
            <a:endParaRPr lang="fr-FR"/>
          </a:p>
        </p:txBody>
      </p:sp>
    </p:spTree>
    <p:extLst>
      <p:ext uri="{BB962C8B-B14F-4D97-AF65-F5344CB8AC3E}">
        <p14:creationId xmlns:p14="http://schemas.microsoft.com/office/powerpoint/2010/main" val="307076260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6335608"/>
            <a:ext cx="9144000" cy="4571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 name="Titre 1"/>
          <p:cNvSpPr>
            <a:spLocks noGrp="1"/>
          </p:cNvSpPr>
          <p:nvPr>
            <p:ph type="title"/>
          </p:nvPr>
        </p:nvSpPr>
        <p:spPr>
          <a:xfrm>
            <a:off x="446856" y="706686"/>
            <a:ext cx="8229600" cy="490066"/>
          </a:xfrm>
          <a:ln cmpd="dbl">
            <a:solidFill>
              <a:schemeClr val="tx2"/>
            </a:solidFill>
          </a:ln>
        </p:spPr>
        <p:txBody>
          <a:bodyPr>
            <a:normAutofit/>
          </a:bodyPr>
          <a:lstStyle/>
          <a:p>
            <a:r>
              <a:rPr lang="fr-FR" sz="2400" b="1" dirty="0" smtClean="0">
                <a:solidFill>
                  <a:schemeClr val="tx2"/>
                </a:solidFill>
                <a:latin typeface="Times New Roman" panose="02020603050405020304" pitchFamily="18" charset="0"/>
                <a:cs typeface="Times New Roman" panose="02020603050405020304" pitchFamily="18" charset="0"/>
              </a:rPr>
              <a:t>Contexte &amp; Justification du déploiement de la CSU</a:t>
            </a:r>
            <a:endParaRPr lang="fr-FR" sz="2400" b="1" dirty="0">
              <a:solidFill>
                <a:schemeClr val="tx2"/>
              </a:solidFill>
              <a:latin typeface="Times New Roman" panose="02020603050405020304" pitchFamily="18" charset="0"/>
              <a:cs typeface="Times New Roman" panose="02020603050405020304" pitchFamily="18" charset="0"/>
            </a:endParaRPr>
          </a:p>
        </p:txBody>
      </p:sp>
      <p:sp>
        <p:nvSpPr>
          <p:cNvPr id="9" name="Espace réservé du contenu 2"/>
          <p:cNvSpPr>
            <a:spLocks noGrp="1"/>
          </p:cNvSpPr>
          <p:nvPr>
            <p:ph idx="1"/>
          </p:nvPr>
        </p:nvSpPr>
        <p:spPr>
          <a:xfrm>
            <a:off x="457200" y="1340768"/>
            <a:ext cx="8435280" cy="5328592"/>
          </a:xfrm>
          <a:ln>
            <a:solidFill>
              <a:schemeClr val="tx2"/>
            </a:solidFill>
          </a:ln>
        </p:spPr>
        <p:txBody>
          <a:bodyPr>
            <a:noAutofit/>
          </a:bodyPr>
          <a:lstStyle/>
          <a:p>
            <a:pPr algn="just">
              <a:buFont typeface="Wingdings" panose="05000000000000000000" pitchFamily="2" charset="2"/>
              <a:buChar char="q"/>
            </a:pPr>
            <a:r>
              <a:rPr lang="fr-FR" sz="2400" dirty="0" smtClean="0"/>
              <a:t>L’extrême pauvreté et vulnérabilité de la population malagasy</a:t>
            </a:r>
          </a:p>
          <a:p>
            <a:pPr lvl="1" algn="just">
              <a:buFont typeface="Wingdings" panose="05000000000000000000" pitchFamily="2" charset="2"/>
              <a:buChar char="ü"/>
            </a:pPr>
            <a:r>
              <a:rPr lang="fr-FR" sz="2000" dirty="0" smtClean="0"/>
              <a:t>95% de la population malagasy vit dans la pauvreté et 93% vit avec moins de 2$/jour</a:t>
            </a:r>
          </a:p>
          <a:p>
            <a:pPr lvl="1" algn="just">
              <a:buFont typeface="Wingdings" panose="05000000000000000000" pitchFamily="2" charset="2"/>
              <a:buChar char="ü"/>
            </a:pPr>
            <a:r>
              <a:rPr lang="fr-FR" sz="2000" dirty="0" smtClean="0"/>
              <a:t>Forte exposition aux risques de toute nature : climatique, politique, économique et à la maladie (et aux « dépenses catastrophiques de santé »). </a:t>
            </a:r>
          </a:p>
          <a:p>
            <a:pPr algn="just">
              <a:buFont typeface="Wingdings" panose="05000000000000000000" pitchFamily="2" charset="2"/>
              <a:buChar char="q"/>
            </a:pPr>
            <a:r>
              <a:rPr lang="fr-FR" sz="2400" dirty="0" smtClean="0"/>
              <a:t>Une dépense  courante de santé par habitant (20,4$) en dessous des recommandations internationales (OMS : 34$/habitant)</a:t>
            </a:r>
          </a:p>
          <a:p>
            <a:pPr algn="just">
              <a:buFont typeface="Wingdings" panose="05000000000000000000" pitchFamily="2" charset="2"/>
              <a:buChar char="q"/>
            </a:pPr>
            <a:r>
              <a:rPr lang="fr-FR" sz="2400" dirty="0" smtClean="0"/>
              <a:t>Une part des dépenses de santé (7,5%) dans le budget de l’Etat encore trop éloignée de l’engagement d’Abuja (15%)</a:t>
            </a:r>
          </a:p>
          <a:p>
            <a:pPr algn="just">
              <a:buFont typeface="Wingdings" panose="05000000000000000000" pitchFamily="2" charset="2"/>
              <a:buChar char="q"/>
            </a:pPr>
            <a:r>
              <a:rPr lang="fr-FR" sz="2400" dirty="0" smtClean="0"/>
              <a:t>Un niveau élevé de contribution des ménages au financement de leurs dépenses de santé</a:t>
            </a:r>
          </a:p>
          <a:p>
            <a:pPr marL="0" indent="0" algn="just">
              <a:lnSpc>
                <a:spcPct val="150000"/>
              </a:lnSpc>
              <a:buNone/>
            </a:pPr>
            <a:endParaRPr lang="fr-FR" sz="2400" dirty="0">
              <a:latin typeface="Times New Roman" panose="02020603050405020304" pitchFamily="18" charset="0"/>
              <a:cs typeface="Times New Roman" panose="02020603050405020304" pitchFamily="18" charset="0"/>
            </a:endParaRPr>
          </a:p>
        </p:txBody>
      </p:sp>
      <p:sp>
        <p:nvSpPr>
          <p:cNvPr id="2" name="Espace réservé du numéro de diapositive 1"/>
          <p:cNvSpPr>
            <a:spLocks noGrp="1"/>
          </p:cNvSpPr>
          <p:nvPr>
            <p:ph type="sldNum" sz="quarter" idx="12"/>
          </p:nvPr>
        </p:nvSpPr>
        <p:spPr/>
        <p:txBody>
          <a:bodyPr/>
          <a:lstStyle/>
          <a:p>
            <a:fld id="{07E8B3A5-F554-48B8-8EFD-CEA09F0BF82D}" type="slidenum">
              <a:rPr lang="fr-FR" smtClean="0"/>
              <a:pPr/>
              <a:t>8</a:t>
            </a:fld>
            <a:endParaRPr lang="fr-FR" dirty="0"/>
          </a:p>
        </p:txBody>
      </p:sp>
    </p:spTree>
    <p:extLst>
      <p:ext uri="{BB962C8B-B14F-4D97-AF65-F5344CB8AC3E}">
        <p14:creationId xmlns:p14="http://schemas.microsoft.com/office/powerpoint/2010/main" val="307076260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6335608"/>
            <a:ext cx="9144000" cy="4571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 name="Titre 1"/>
          <p:cNvSpPr>
            <a:spLocks noGrp="1"/>
          </p:cNvSpPr>
          <p:nvPr>
            <p:ph type="title"/>
          </p:nvPr>
        </p:nvSpPr>
        <p:spPr>
          <a:xfrm>
            <a:off x="446856" y="706686"/>
            <a:ext cx="8229600" cy="490066"/>
          </a:xfrm>
          <a:ln cmpd="dbl">
            <a:solidFill>
              <a:schemeClr val="tx2"/>
            </a:solidFill>
          </a:ln>
        </p:spPr>
        <p:txBody>
          <a:bodyPr>
            <a:normAutofit/>
          </a:bodyPr>
          <a:lstStyle/>
          <a:p>
            <a:r>
              <a:rPr lang="fr-FR" sz="2400" b="1" dirty="0" smtClean="0">
                <a:solidFill>
                  <a:schemeClr val="tx2"/>
                </a:solidFill>
                <a:latin typeface="Times New Roman" panose="02020603050405020304" pitchFamily="18" charset="0"/>
                <a:cs typeface="Times New Roman" panose="02020603050405020304" pitchFamily="18" charset="0"/>
              </a:rPr>
              <a:t>Contexte &amp; Justification du déploiement de la CSU</a:t>
            </a:r>
            <a:endParaRPr lang="fr-FR" sz="2400" b="1" dirty="0">
              <a:solidFill>
                <a:schemeClr val="tx2"/>
              </a:solidFill>
              <a:latin typeface="Times New Roman" panose="02020603050405020304" pitchFamily="18" charset="0"/>
              <a:cs typeface="Times New Roman" panose="02020603050405020304" pitchFamily="18" charset="0"/>
            </a:endParaRPr>
          </a:p>
        </p:txBody>
      </p:sp>
      <p:sp>
        <p:nvSpPr>
          <p:cNvPr id="9" name="Espace réservé du contenu 2"/>
          <p:cNvSpPr>
            <a:spLocks noGrp="1"/>
          </p:cNvSpPr>
          <p:nvPr>
            <p:ph idx="1"/>
          </p:nvPr>
        </p:nvSpPr>
        <p:spPr>
          <a:xfrm>
            <a:off x="457200" y="1340768"/>
            <a:ext cx="8229600" cy="4785395"/>
          </a:xfrm>
          <a:noFill/>
          <a:ln>
            <a:solidFill>
              <a:schemeClr val="tx2">
                <a:lumMod val="60000"/>
                <a:lumOff val="40000"/>
              </a:schemeClr>
            </a:solidFill>
          </a:ln>
        </p:spPr>
        <p:txBody>
          <a:bodyPr>
            <a:noAutofit/>
          </a:bodyPr>
          <a:lstStyle/>
          <a:p>
            <a:pPr algn="just">
              <a:buFont typeface="Wingdings" panose="05000000000000000000" pitchFamily="2" charset="2"/>
              <a:buChar char="q"/>
            </a:pPr>
            <a:r>
              <a:rPr lang="fr-FR" sz="2400" dirty="0">
                <a:latin typeface="Times New Roman" panose="02020603050405020304" pitchFamily="18" charset="0"/>
                <a:cs typeface="Times New Roman" panose="02020603050405020304" pitchFamily="18" charset="0"/>
              </a:rPr>
              <a:t>Financemen</a:t>
            </a:r>
            <a:r>
              <a:rPr lang="fr-FR" sz="2400" dirty="0" smtClean="0"/>
              <a:t>t : </a:t>
            </a:r>
            <a:r>
              <a:rPr lang="fr-FR" sz="2000" dirty="0" smtClean="0">
                <a:latin typeface="Times New Roman" panose="02020603050405020304" pitchFamily="18" charset="0"/>
                <a:cs typeface="Times New Roman" panose="02020603050405020304" pitchFamily="18" charset="0"/>
              </a:rPr>
              <a:t>deuxième cause de non utilisation des consultations externes (23%)  </a:t>
            </a:r>
            <a:r>
              <a:rPr lang="fr-FR" sz="2000" dirty="0">
                <a:latin typeface="Times New Roman" panose="02020603050405020304" pitchFamily="18" charset="0"/>
                <a:cs typeface="Times New Roman" panose="02020603050405020304" pitchFamily="18" charset="0"/>
              </a:rPr>
              <a:t>«</a:t>
            </a:r>
            <a:r>
              <a:rPr lang="fr-FR" sz="2000" i="1" dirty="0">
                <a:latin typeface="Times New Roman" panose="02020603050405020304" pitchFamily="18" charset="0"/>
                <a:cs typeface="Times New Roman" panose="02020603050405020304" pitchFamily="18" charset="0"/>
              </a:rPr>
              <a:t> </a:t>
            </a:r>
            <a:r>
              <a:rPr lang="fr-FR" sz="2000" i="1" dirty="0" err="1">
                <a:latin typeface="Times New Roman" panose="02020603050405020304" pitchFamily="18" charset="0"/>
                <a:cs typeface="Times New Roman" panose="02020603050405020304" pitchFamily="18" charset="0"/>
              </a:rPr>
              <a:t>aretin’ny</a:t>
            </a:r>
            <a:r>
              <a:rPr lang="fr-FR" sz="2000" i="1" dirty="0">
                <a:latin typeface="Times New Roman" panose="02020603050405020304" pitchFamily="18" charset="0"/>
                <a:cs typeface="Times New Roman" panose="02020603050405020304" pitchFamily="18" charset="0"/>
              </a:rPr>
              <a:t> </a:t>
            </a:r>
            <a:r>
              <a:rPr lang="fr-FR" sz="2000" i="1" dirty="0" err="1">
                <a:latin typeface="Times New Roman" panose="02020603050405020304" pitchFamily="18" charset="0"/>
                <a:cs typeface="Times New Roman" panose="02020603050405020304" pitchFamily="18" charset="0"/>
              </a:rPr>
              <a:t>mahantra</a:t>
            </a:r>
            <a:r>
              <a:rPr lang="fr-FR" sz="2000" i="1" dirty="0">
                <a:latin typeface="Times New Roman" panose="02020603050405020304" pitchFamily="18" charset="0"/>
                <a:cs typeface="Times New Roman" panose="02020603050405020304" pitchFamily="18" charset="0"/>
              </a:rPr>
              <a:t>, </a:t>
            </a:r>
            <a:r>
              <a:rPr lang="fr-FR" sz="2000" i="1" dirty="0" err="1">
                <a:latin typeface="Times New Roman" panose="02020603050405020304" pitchFamily="18" charset="0"/>
                <a:cs typeface="Times New Roman" panose="02020603050405020304" pitchFamily="18" charset="0"/>
              </a:rPr>
              <a:t>sitra</a:t>
            </a:r>
            <a:r>
              <a:rPr lang="fr-FR" sz="2000" i="1" dirty="0">
                <a:latin typeface="Times New Roman" panose="02020603050405020304" pitchFamily="18" charset="0"/>
                <a:cs typeface="Times New Roman" panose="02020603050405020304" pitchFamily="18" charset="0"/>
              </a:rPr>
              <a:t> </a:t>
            </a:r>
            <a:r>
              <a:rPr lang="fr-FR" sz="2000" i="1" dirty="0" err="1">
                <a:latin typeface="Times New Roman" panose="02020603050405020304" pitchFamily="18" charset="0"/>
                <a:cs typeface="Times New Roman" panose="02020603050405020304" pitchFamily="18" charset="0"/>
              </a:rPr>
              <a:t>tsy</a:t>
            </a:r>
            <a:r>
              <a:rPr lang="fr-FR" sz="2000" i="1" dirty="0">
                <a:latin typeface="Times New Roman" panose="02020603050405020304" pitchFamily="18" charset="0"/>
                <a:cs typeface="Times New Roman" panose="02020603050405020304" pitchFamily="18" charset="0"/>
              </a:rPr>
              <a:t> </a:t>
            </a:r>
            <a:r>
              <a:rPr lang="fr-FR" sz="2000" i="1" dirty="0" err="1">
                <a:latin typeface="Times New Roman" panose="02020603050405020304" pitchFamily="18" charset="0"/>
                <a:cs typeface="Times New Roman" panose="02020603050405020304" pitchFamily="18" charset="0"/>
              </a:rPr>
              <a:t>miody</a:t>
            </a:r>
            <a:r>
              <a:rPr lang="fr-FR" sz="2000" dirty="0">
                <a:latin typeface="Times New Roman" panose="02020603050405020304" pitchFamily="18" charset="0"/>
                <a:cs typeface="Times New Roman" panose="02020603050405020304" pitchFamily="18" charset="0"/>
              </a:rPr>
              <a:t> » </a:t>
            </a:r>
          </a:p>
          <a:p>
            <a:pPr algn="just">
              <a:buFont typeface="Wingdings" panose="05000000000000000000" pitchFamily="2" charset="2"/>
              <a:buChar char="q"/>
            </a:pPr>
            <a:r>
              <a:rPr lang="fr-FR" sz="2400" dirty="0" smtClean="0">
                <a:latin typeface="Times New Roman" panose="02020603050405020304" pitchFamily="18" charset="0"/>
                <a:cs typeface="Times New Roman" panose="02020603050405020304" pitchFamily="18" charset="0"/>
              </a:rPr>
              <a:t>Des mécanismes de financement de la santé :</a:t>
            </a:r>
          </a:p>
          <a:p>
            <a:pPr lvl="1" algn="just">
              <a:lnSpc>
                <a:spcPct val="150000"/>
              </a:lnSpc>
              <a:buNone/>
            </a:pPr>
            <a:r>
              <a:rPr lang="fr-FR" sz="2000" dirty="0" smtClean="0">
                <a:latin typeface="Times New Roman" panose="02020603050405020304" pitchFamily="18" charset="0"/>
                <a:cs typeface="Times New Roman" panose="02020603050405020304" pitchFamily="18" charset="0"/>
              </a:rPr>
              <a:t> nombreux, fragmentés et n’adressant qu’une frange limitée de la population malagasy</a:t>
            </a:r>
          </a:p>
          <a:p>
            <a:pPr lvl="1" algn="just">
              <a:lnSpc>
                <a:spcPct val="150000"/>
              </a:lnSpc>
              <a:buFont typeface="Wingdings" pitchFamily="2" charset="2"/>
              <a:buChar char="Ø"/>
            </a:pPr>
            <a:r>
              <a:rPr lang="fr-FR" sz="2000" dirty="0" smtClean="0">
                <a:latin typeface="Times New Roman" panose="02020603050405020304" pitchFamily="18" charset="0"/>
                <a:cs typeface="Times New Roman" panose="02020603050405020304" pitchFamily="18" charset="0"/>
              </a:rPr>
              <a:t>Mécanisme assurantiel: OSIE, </a:t>
            </a:r>
            <a:r>
              <a:rPr lang="fr-FR" sz="2000" dirty="0" err="1" smtClean="0">
                <a:latin typeface="Times New Roman" panose="02020603050405020304" pitchFamily="18" charset="0"/>
                <a:cs typeface="Times New Roman" panose="02020603050405020304" pitchFamily="18" charset="0"/>
              </a:rPr>
              <a:t>Cnaps</a:t>
            </a:r>
            <a:r>
              <a:rPr lang="fr-FR" sz="2000" dirty="0" smtClean="0">
                <a:latin typeface="Times New Roman" panose="02020603050405020304" pitchFamily="18" charset="0"/>
                <a:cs typeface="Times New Roman" panose="02020603050405020304" pitchFamily="18" charset="0"/>
              </a:rPr>
              <a:t>, Mutuelles  ne couvrent que 12% environ de la population, ressortissant  essentiellement du secteur formel</a:t>
            </a:r>
          </a:p>
          <a:p>
            <a:pPr lvl="1" algn="just">
              <a:lnSpc>
                <a:spcPct val="150000"/>
              </a:lnSpc>
              <a:buFont typeface="Wingdings" pitchFamily="2" charset="2"/>
              <a:buChar char="Ø"/>
            </a:pPr>
            <a:r>
              <a:rPr lang="fr-FR" sz="2000" dirty="0" smtClean="0">
                <a:latin typeface="Times New Roman" panose="02020603050405020304" pitchFamily="18" charset="0"/>
                <a:cs typeface="Times New Roman" panose="02020603050405020304" pitchFamily="18" charset="0"/>
              </a:rPr>
              <a:t>Mécanisme d’assistance: exemption de soins, FE/FANOME   </a:t>
            </a:r>
          </a:p>
          <a:p>
            <a:pPr algn="just">
              <a:lnSpc>
                <a:spcPct val="150000"/>
              </a:lnSpc>
              <a:buNone/>
            </a:pPr>
            <a:endParaRPr lang="fr-FR" sz="2400" dirty="0">
              <a:latin typeface="Times New Roman" panose="02020603050405020304" pitchFamily="18" charset="0"/>
              <a:cs typeface="Times New Roman" panose="02020603050405020304" pitchFamily="18" charset="0"/>
            </a:endParaRPr>
          </a:p>
        </p:txBody>
      </p:sp>
      <p:sp>
        <p:nvSpPr>
          <p:cNvPr id="2" name="Espace réservé du numéro de diapositive 1"/>
          <p:cNvSpPr>
            <a:spLocks noGrp="1"/>
          </p:cNvSpPr>
          <p:nvPr>
            <p:ph type="sldNum" sz="quarter" idx="12"/>
          </p:nvPr>
        </p:nvSpPr>
        <p:spPr/>
        <p:txBody>
          <a:bodyPr/>
          <a:lstStyle/>
          <a:p>
            <a:fld id="{07E8B3A5-F554-48B8-8EFD-CEA09F0BF82D}" type="slidenum">
              <a:rPr lang="fr-FR" smtClean="0"/>
              <a:pPr/>
              <a:t>9</a:t>
            </a:fld>
            <a:endParaRPr lang="fr-FR"/>
          </a:p>
        </p:txBody>
      </p:sp>
    </p:spTree>
    <p:extLst>
      <p:ext uri="{BB962C8B-B14F-4D97-AF65-F5344CB8AC3E}">
        <p14:creationId xmlns:p14="http://schemas.microsoft.com/office/powerpoint/2010/main" val="1243334287"/>
      </p:ext>
    </p:extLst>
  </p:cSld>
  <p:clrMapOvr>
    <a:masterClrMapping/>
  </p:clrMapOvr>
  <p:timing>
    <p:tnLst>
      <p:par>
        <p:cTn id="1" dur="indefinite" restart="never" nodeType="tmRoot"/>
      </p:par>
    </p:tnLst>
  </p:timing>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775</TotalTime>
  <Words>459</Words>
  <Application>Microsoft Office PowerPoint</Application>
  <PresentationFormat>On-screen Show (4:3)</PresentationFormat>
  <Paragraphs>78</Paragraphs>
  <Slides>11</Slides>
  <Notes>1</Notes>
  <HiddenSlides>0</HiddenSlides>
  <MMClips>0</MMClips>
  <ScaleCrop>false</ScaleCrop>
  <HeadingPairs>
    <vt:vector size="4" baseType="variant">
      <vt:variant>
        <vt:lpstr>Theme</vt:lpstr>
      </vt:variant>
      <vt:variant>
        <vt:i4>1</vt:i4>
      </vt:variant>
      <vt:variant>
        <vt:lpstr>Slide Titles</vt:lpstr>
      </vt:variant>
      <vt:variant>
        <vt:i4>11</vt:i4>
      </vt:variant>
    </vt:vector>
  </HeadingPairs>
  <TitlesOfParts>
    <vt:vector size="12" baseType="lpstr">
      <vt:lpstr>Thème Office</vt:lpstr>
      <vt:lpstr>CHEMINEMENT VERS LA COUVERTURE SANITAIRE UNIVERSELLE A MADAGASCAR</vt:lpstr>
      <vt:lpstr>PowerPoint Presentation</vt:lpstr>
      <vt:lpstr>CSU </vt:lpstr>
      <vt:lpstr>COMPOSANTES DE LA CSU</vt:lpstr>
      <vt:lpstr>PowerPoint Presentation</vt:lpstr>
      <vt:lpstr>COMMENT? </vt:lpstr>
      <vt:lpstr>COMMENT? </vt:lpstr>
      <vt:lpstr>Contexte &amp; Justification du déploiement de la CSU</vt:lpstr>
      <vt:lpstr>Contexte &amp; Justification du déploiement de la CSU</vt:lpstr>
      <vt:lpstr>La CSU une démarche  ambitieuse</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LA COUVERTURE SANITAIRE UNIVERSELLE A MADAGASCAR</dc:title>
  <dc:creator>Dokotera</dc:creator>
  <cp:lastModifiedBy>MEYER, Claude</cp:lastModifiedBy>
  <cp:revision>48</cp:revision>
  <dcterms:created xsi:type="dcterms:W3CDTF">2015-03-22T15:37:15Z</dcterms:created>
  <dcterms:modified xsi:type="dcterms:W3CDTF">2015-04-07T15:38:44Z</dcterms:modified>
</cp:coreProperties>
</file>