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6"/>
  </p:notesMasterIdLst>
  <p:sldIdLst>
    <p:sldId id="256" r:id="rId2"/>
    <p:sldId id="257" r:id="rId3"/>
    <p:sldId id="258" r:id="rId4"/>
    <p:sldId id="259" r:id="rId5"/>
    <p:sldId id="272" r:id="rId6"/>
    <p:sldId id="268" r:id="rId7"/>
    <p:sldId id="260" r:id="rId8"/>
    <p:sldId id="261" r:id="rId9"/>
    <p:sldId id="263" r:id="rId10"/>
    <p:sldId id="265" r:id="rId11"/>
    <p:sldId id="262" r:id="rId12"/>
    <p:sldId id="264" r:id="rId13"/>
    <p:sldId id="269" r:id="rId14"/>
    <p:sldId id="270" r:id="rId15"/>
  </p:sldIdLst>
  <p:sldSz cx="10080625" cy="7559675"/>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381">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30" autoAdjust="0"/>
  </p:normalViewPr>
  <p:slideViewPr>
    <p:cSldViewPr snapToGrid="0">
      <p:cViewPr varScale="1">
        <p:scale>
          <a:sx n="90" d="100"/>
          <a:sy n="90" d="100"/>
        </p:scale>
        <p:origin x="-1344" y="-108"/>
      </p:cViewPr>
      <p:guideLst>
        <p:guide orient="horz" pos="2381"/>
        <p:guide pos="3175"/>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67819B8B-BCAE-41E9-BC2E-A5BBACFD78C9}" type="datetimeFigureOut">
              <a:rPr lang="fr-FR" smtClean="0"/>
              <a:t>26/11/2015</a:t>
            </a:fld>
            <a:endParaRPr lang="fr-FR"/>
          </a:p>
        </p:txBody>
      </p:sp>
      <p:sp>
        <p:nvSpPr>
          <p:cNvPr id="4" name="Espace réservé de l'image des diapositives 3"/>
          <p:cNvSpPr>
            <a:spLocks noGrp="1" noRot="1" noChangeAspect="1"/>
          </p:cNvSpPr>
          <p:nvPr>
            <p:ph type="sldImg" idx="2"/>
          </p:nvPr>
        </p:nvSpPr>
        <p:spPr>
          <a:xfrm>
            <a:off x="1374775" y="1336675"/>
            <a:ext cx="4810125"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6D11AED7-6B25-42A5-93BB-3247848B8741}" type="slidenum">
              <a:rPr lang="fr-FR" smtClean="0"/>
              <a:t>‹#›</a:t>
            </a:fld>
            <a:endParaRPr lang="fr-FR"/>
          </a:p>
        </p:txBody>
      </p:sp>
    </p:spTree>
    <p:extLst>
      <p:ext uri="{BB962C8B-B14F-4D97-AF65-F5344CB8AC3E}">
        <p14:creationId xmlns:p14="http://schemas.microsoft.com/office/powerpoint/2010/main" val="148919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1</a:t>
            </a:fld>
            <a:endParaRPr lang="fr-FR"/>
          </a:p>
        </p:txBody>
      </p:sp>
    </p:spTree>
    <p:extLst>
      <p:ext uri="{BB962C8B-B14F-4D97-AF65-F5344CB8AC3E}">
        <p14:creationId xmlns:p14="http://schemas.microsoft.com/office/powerpoint/2010/main" val="7847847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12</a:t>
            </a:fld>
            <a:endParaRPr lang="fr-FR"/>
          </a:p>
        </p:txBody>
      </p:sp>
    </p:spTree>
    <p:extLst>
      <p:ext uri="{BB962C8B-B14F-4D97-AF65-F5344CB8AC3E}">
        <p14:creationId xmlns:p14="http://schemas.microsoft.com/office/powerpoint/2010/main" val="2032431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13</a:t>
            </a:fld>
            <a:endParaRPr lang="fr-FR"/>
          </a:p>
        </p:txBody>
      </p:sp>
    </p:spTree>
    <p:extLst>
      <p:ext uri="{BB962C8B-B14F-4D97-AF65-F5344CB8AC3E}">
        <p14:creationId xmlns:p14="http://schemas.microsoft.com/office/powerpoint/2010/main" val="2032431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14</a:t>
            </a:fld>
            <a:endParaRPr lang="fr-FR"/>
          </a:p>
        </p:txBody>
      </p:sp>
    </p:spTree>
    <p:extLst>
      <p:ext uri="{BB962C8B-B14F-4D97-AF65-F5344CB8AC3E}">
        <p14:creationId xmlns:p14="http://schemas.microsoft.com/office/powerpoint/2010/main" val="2032431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smtClean="0">
                <a:effectLst/>
              </a:rPr>
              <a:t>Les différents instruments financiers décrits ci-dessus fonctionnent en vase clos. </a:t>
            </a:r>
          </a:p>
          <a:p>
            <a:pPr marL="0" marR="0" indent="0" algn="l" defTabSz="914400" rtl="0" eaLnBrk="1" fontAlgn="auto" latinLnBrk="0" hangingPunct="1">
              <a:lnSpc>
                <a:spcPct val="100000"/>
              </a:lnSpc>
              <a:spcBef>
                <a:spcPts val="0"/>
              </a:spcBef>
              <a:spcAft>
                <a:spcPts val="0"/>
              </a:spcAft>
              <a:buClrTx/>
              <a:buSzTx/>
              <a:buFontTx/>
              <a:buNone/>
              <a:tabLst/>
              <a:defRPr/>
            </a:pPr>
            <a:r>
              <a:rPr lang="fr-BE" dirty="0" smtClean="0">
                <a:effectLst/>
              </a:rPr>
              <a:t>Aujourd’hui on peut affirmer qu’il y a un double emploi sur plusieurs secteurs</a:t>
            </a:r>
            <a:endParaRPr lang="fr-FR"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fr-BE" dirty="0" smtClean="0">
                <a:effectLst/>
              </a:rPr>
              <a:t>Dans une situation de ressources rares le MSPLS doit améliorer la coordination entre les différents instruments et éviter ainsi ces doubles financements. C’est pourquoi depuis 2011, les recommandations de la RAC, de même que la deuxième revue externe du PBF/Gratuité ont fortement insisté sur le développement d’une stratégie cohérente du financement de la santé.</a:t>
            </a:r>
            <a:endParaRPr lang="fr-FR" dirty="0" smtClean="0">
              <a:effectLst/>
            </a:endParaRPr>
          </a:p>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3</a:t>
            </a:fld>
            <a:endParaRPr lang="fr-FR"/>
          </a:p>
        </p:txBody>
      </p:sp>
    </p:spTree>
    <p:extLst>
      <p:ext uri="{BB962C8B-B14F-4D97-AF65-F5344CB8AC3E}">
        <p14:creationId xmlns:p14="http://schemas.microsoft.com/office/powerpoint/2010/main" val="1309510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4</a:t>
            </a:fld>
            <a:endParaRPr lang="fr-FR"/>
          </a:p>
        </p:txBody>
      </p:sp>
    </p:spTree>
    <p:extLst>
      <p:ext uri="{BB962C8B-B14F-4D97-AF65-F5344CB8AC3E}">
        <p14:creationId xmlns:p14="http://schemas.microsoft.com/office/powerpoint/2010/main" val="2438443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5</a:t>
            </a:fld>
            <a:endParaRPr lang="fr-FR"/>
          </a:p>
        </p:txBody>
      </p:sp>
    </p:spTree>
    <p:extLst>
      <p:ext uri="{BB962C8B-B14F-4D97-AF65-F5344CB8AC3E}">
        <p14:creationId xmlns:p14="http://schemas.microsoft.com/office/powerpoint/2010/main" val="1397882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7</a:t>
            </a:fld>
            <a:endParaRPr lang="fr-FR"/>
          </a:p>
        </p:txBody>
      </p:sp>
    </p:spTree>
    <p:extLst>
      <p:ext uri="{BB962C8B-B14F-4D97-AF65-F5344CB8AC3E}">
        <p14:creationId xmlns:p14="http://schemas.microsoft.com/office/powerpoint/2010/main" val="3434226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8</a:t>
            </a:fld>
            <a:endParaRPr lang="fr-FR"/>
          </a:p>
        </p:txBody>
      </p:sp>
    </p:spTree>
    <p:extLst>
      <p:ext uri="{BB962C8B-B14F-4D97-AF65-F5344CB8AC3E}">
        <p14:creationId xmlns:p14="http://schemas.microsoft.com/office/powerpoint/2010/main" val="4229781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9</a:t>
            </a:fld>
            <a:endParaRPr lang="fr-FR"/>
          </a:p>
        </p:txBody>
      </p:sp>
    </p:spTree>
    <p:extLst>
      <p:ext uri="{BB962C8B-B14F-4D97-AF65-F5344CB8AC3E}">
        <p14:creationId xmlns:p14="http://schemas.microsoft.com/office/powerpoint/2010/main" val="657779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10</a:t>
            </a:fld>
            <a:endParaRPr lang="fr-FR"/>
          </a:p>
        </p:txBody>
      </p:sp>
    </p:spTree>
    <p:extLst>
      <p:ext uri="{BB962C8B-B14F-4D97-AF65-F5344CB8AC3E}">
        <p14:creationId xmlns:p14="http://schemas.microsoft.com/office/powerpoint/2010/main" val="882153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D11AED7-6B25-42A5-93BB-3247848B8741}" type="slidenum">
              <a:rPr lang="fr-FR" smtClean="0"/>
              <a:t>11</a:t>
            </a:fld>
            <a:endParaRPr lang="fr-FR"/>
          </a:p>
        </p:txBody>
      </p:sp>
    </p:spTree>
    <p:extLst>
      <p:ext uri="{BB962C8B-B14F-4D97-AF65-F5344CB8AC3E}">
        <p14:creationId xmlns:p14="http://schemas.microsoft.com/office/powerpoint/2010/main" val="4196152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504000" y="1769040"/>
            <a:ext cx="9071640" cy="2091240"/>
          </a:xfrm>
          <a:prstGeom prst="rect">
            <a:avLst/>
          </a:prstGeom>
        </p:spPr>
        <p:txBody>
          <a:bodyPr lIns="0" tIns="0" rIns="0" bIns="0"/>
          <a:lstStyle/>
          <a:p>
            <a:endParaRPr/>
          </a:p>
        </p:txBody>
      </p:sp>
      <p:sp>
        <p:nvSpPr>
          <p:cNvPr id="28" name="PlaceHolder 3"/>
          <p:cNvSpPr>
            <a:spLocks noGrp="1"/>
          </p:cNvSpPr>
          <p:nvPr>
            <p:ph type="body"/>
          </p:nvPr>
        </p:nvSpPr>
        <p:spPr>
          <a:xfrm>
            <a:off x="504000" y="4059360"/>
            <a:ext cx="9071640" cy="209124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504000" y="1769040"/>
            <a:ext cx="4426920" cy="2091240"/>
          </a:xfrm>
          <a:prstGeom prst="rect">
            <a:avLst/>
          </a:prstGeom>
        </p:spPr>
        <p:txBody>
          <a:bodyPr lIns="0" tIns="0" rIns="0" bIns="0"/>
          <a:lstStyle/>
          <a:p>
            <a:endParaRPr/>
          </a:p>
        </p:txBody>
      </p:sp>
      <p:sp>
        <p:nvSpPr>
          <p:cNvPr id="31" name="PlaceHolder 3"/>
          <p:cNvSpPr>
            <a:spLocks noGrp="1"/>
          </p:cNvSpPr>
          <p:nvPr>
            <p:ph type="body"/>
          </p:nvPr>
        </p:nvSpPr>
        <p:spPr>
          <a:xfrm>
            <a:off x="5152680" y="1769040"/>
            <a:ext cx="4426920" cy="2091240"/>
          </a:xfrm>
          <a:prstGeom prst="rect">
            <a:avLst/>
          </a:prstGeom>
        </p:spPr>
        <p:txBody>
          <a:bodyPr lIns="0" tIns="0" rIns="0" bIns="0"/>
          <a:lstStyle/>
          <a:p>
            <a:endParaRPr/>
          </a:p>
        </p:txBody>
      </p:sp>
      <p:sp>
        <p:nvSpPr>
          <p:cNvPr id="32" name="PlaceHolder 4"/>
          <p:cNvSpPr>
            <a:spLocks noGrp="1"/>
          </p:cNvSpPr>
          <p:nvPr>
            <p:ph type="body"/>
          </p:nvPr>
        </p:nvSpPr>
        <p:spPr>
          <a:xfrm>
            <a:off x="5152680" y="4059360"/>
            <a:ext cx="4426920" cy="2091240"/>
          </a:xfrm>
          <a:prstGeom prst="rect">
            <a:avLst/>
          </a:prstGeom>
        </p:spPr>
        <p:txBody>
          <a:bodyPr lIns="0" tIns="0" rIns="0" bIns="0"/>
          <a:lstStyle/>
          <a:p>
            <a:endParaRPr/>
          </a:p>
        </p:txBody>
      </p:sp>
      <p:sp>
        <p:nvSpPr>
          <p:cNvPr id="33" name="PlaceHolder 5"/>
          <p:cNvSpPr>
            <a:spLocks noGrp="1"/>
          </p:cNvSpPr>
          <p:nvPr>
            <p:ph type="body"/>
          </p:nvPr>
        </p:nvSpPr>
        <p:spPr>
          <a:xfrm>
            <a:off x="504000" y="4059360"/>
            <a:ext cx="4426920" cy="209124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504000" y="1769040"/>
            <a:ext cx="9071640" cy="4384440"/>
          </a:xfrm>
          <a:prstGeom prst="rect">
            <a:avLst/>
          </a:prstGeom>
        </p:spPr>
        <p:txBody>
          <a:bodyPr lIns="0" tIns="0" rIns="0" bIns="0"/>
          <a:lstStyle/>
          <a:p>
            <a:endParaRPr/>
          </a:p>
        </p:txBody>
      </p:sp>
      <p:sp>
        <p:nvSpPr>
          <p:cNvPr id="36" name="PlaceHolder 3"/>
          <p:cNvSpPr>
            <a:spLocks noGrp="1"/>
          </p:cNvSpPr>
          <p:nvPr>
            <p:ph type="body"/>
          </p:nvPr>
        </p:nvSpPr>
        <p:spPr>
          <a:xfrm>
            <a:off x="504000" y="1769040"/>
            <a:ext cx="9071640" cy="4384440"/>
          </a:xfrm>
          <a:prstGeom prst="rect">
            <a:avLst/>
          </a:prstGeom>
        </p:spPr>
        <p:txBody>
          <a:bodyPr lIns="0" tIns="0" rIns="0" bIns="0"/>
          <a:lstStyle/>
          <a:p>
            <a:endParaRPr/>
          </a:p>
        </p:txBody>
      </p:sp>
      <p:pic>
        <p:nvPicPr>
          <p:cNvPr id="37" name="Image 36"/>
          <p:cNvPicPr/>
          <p:nvPr/>
        </p:nvPicPr>
        <p:blipFill>
          <a:blip r:embed="rId2"/>
          <a:stretch/>
        </p:blipFill>
        <p:spPr>
          <a:xfrm>
            <a:off x="2292120" y="1768680"/>
            <a:ext cx="5495040" cy="4384440"/>
          </a:xfrm>
          <a:prstGeom prst="rect">
            <a:avLst/>
          </a:prstGeom>
          <a:ln>
            <a:noFill/>
          </a:ln>
        </p:spPr>
      </p:pic>
      <p:pic>
        <p:nvPicPr>
          <p:cNvPr id="38" name="Image 37"/>
          <p:cNvPicPr/>
          <p:nvPr/>
        </p:nvPicPr>
        <p:blipFill>
          <a:blip r:embed="rId2"/>
          <a:stretch/>
        </p:blipFill>
        <p:spPr>
          <a:xfrm>
            <a:off x="2292120" y="1768680"/>
            <a:ext cx="5495040" cy="43844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504000" y="1769040"/>
            <a:ext cx="9071640" cy="438444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8" name="PlaceHolder 2"/>
          <p:cNvSpPr>
            <a:spLocks noGrp="1"/>
          </p:cNvSpPr>
          <p:nvPr>
            <p:ph type="body"/>
          </p:nvPr>
        </p:nvSpPr>
        <p:spPr>
          <a:xfrm>
            <a:off x="504000" y="1769040"/>
            <a:ext cx="9071640" cy="43844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504000" y="1769040"/>
            <a:ext cx="4426920" cy="4384440"/>
          </a:xfrm>
          <a:prstGeom prst="rect">
            <a:avLst/>
          </a:prstGeom>
        </p:spPr>
        <p:txBody>
          <a:bodyPr lIns="0" tIns="0" rIns="0" bIns="0"/>
          <a:lstStyle/>
          <a:p>
            <a:endParaRPr/>
          </a:p>
        </p:txBody>
      </p:sp>
      <p:sp>
        <p:nvSpPr>
          <p:cNvPr id="11" name="PlaceHolder 3"/>
          <p:cNvSpPr>
            <a:spLocks noGrp="1"/>
          </p:cNvSpPr>
          <p:nvPr>
            <p:ph type="body"/>
          </p:nvPr>
        </p:nvSpPr>
        <p:spPr>
          <a:xfrm>
            <a:off x="5152680" y="1769040"/>
            <a:ext cx="4426920" cy="43844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301320"/>
            <a:ext cx="9071640" cy="585180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504000" y="1769040"/>
            <a:ext cx="4426920" cy="2091240"/>
          </a:xfrm>
          <a:prstGeom prst="rect">
            <a:avLst/>
          </a:prstGeom>
        </p:spPr>
        <p:txBody>
          <a:bodyPr lIns="0" tIns="0" rIns="0" bIns="0"/>
          <a:lstStyle/>
          <a:p>
            <a:endParaRPr/>
          </a:p>
        </p:txBody>
      </p:sp>
      <p:sp>
        <p:nvSpPr>
          <p:cNvPr id="16" name="PlaceHolder 3"/>
          <p:cNvSpPr>
            <a:spLocks noGrp="1"/>
          </p:cNvSpPr>
          <p:nvPr>
            <p:ph type="body"/>
          </p:nvPr>
        </p:nvSpPr>
        <p:spPr>
          <a:xfrm>
            <a:off x="504000" y="4059360"/>
            <a:ext cx="4426920" cy="2091240"/>
          </a:xfrm>
          <a:prstGeom prst="rect">
            <a:avLst/>
          </a:prstGeom>
        </p:spPr>
        <p:txBody>
          <a:bodyPr lIns="0" tIns="0" rIns="0" bIns="0"/>
          <a:lstStyle/>
          <a:p>
            <a:endParaRPr/>
          </a:p>
        </p:txBody>
      </p:sp>
      <p:sp>
        <p:nvSpPr>
          <p:cNvPr id="17" name="PlaceHolder 4"/>
          <p:cNvSpPr>
            <a:spLocks noGrp="1"/>
          </p:cNvSpPr>
          <p:nvPr>
            <p:ph type="body"/>
          </p:nvPr>
        </p:nvSpPr>
        <p:spPr>
          <a:xfrm>
            <a:off x="5152680" y="1769040"/>
            <a:ext cx="4426920" cy="43844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504000" y="1769040"/>
            <a:ext cx="4426920" cy="4384440"/>
          </a:xfrm>
          <a:prstGeom prst="rect">
            <a:avLst/>
          </a:prstGeom>
        </p:spPr>
        <p:txBody>
          <a:bodyPr lIns="0" tIns="0" rIns="0" bIns="0"/>
          <a:lstStyle/>
          <a:p>
            <a:endParaRPr/>
          </a:p>
        </p:txBody>
      </p:sp>
      <p:sp>
        <p:nvSpPr>
          <p:cNvPr id="20" name="PlaceHolder 3"/>
          <p:cNvSpPr>
            <a:spLocks noGrp="1"/>
          </p:cNvSpPr>
          <p:nvPr>
            <p:ph type="body"/>
          </p:nvPr>
        </p:nvSpPr>
        <p:spPr>
          <a:xfrm>
            <a:off x="5152680" y="1769040"/>
            <a:ext cx="4426920" cy="2091240"/>
          </a:xfrm>
          <a:prstGeom prst="rect">
            <a:avLst/>
          </a:prstGeom>
        </p:spPr>
        <p:txBody>
          <a:bodyPr lIns="0" tIns="0" rIns="0" bIns="0"/>
          <a:lstStyle/>
          <a:p>
            <a:endParaRPr/>
          </a:p>
        </p:txBody>
      </p:sp>
      <p:sp>
        <p:nvSpPr>
          <p:cNvPr id="21" name="PlaceHolder 4"/>
          <p:cNvSpPr>
            <a:spLocks noGrp="1"/>
          </p:cNvSpPr>
          <p:nvPr>
            <p:ph type="body"/>
          </p:nvPr>
        </p:nvSpPr>
        <p:spPr>
          <a:xfrm>
            <a:off x="5152680" y="4059360"/>
            <a:ext cx="4426920" cy="209124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301320"/>
            <a:ext cx="9071640" cy="126216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504000" y="1769040"/>
            <a:ext cx="4426920" cy="2091240"/>
          </a:xfrm>
          <a:prstGeom prst="rect">
            <a:avLst/>
          </a:prstGeom>
        </p:spPr>
        <p:txBody>
          <a:bodyPr lIns="0" tIns="0" rIns="0" bIns="0"/>
          <a:lstStyle/>
          <a:p>
            <a:endParaRPr/>
          </a:p>
        </p:txBody>
      </p:sp>
      <p:sp>
        <p:nvSpPr>
          <p:cNvPr id="24" name="PlaceHolder 3"/>
          <p:cNvSpPr>
            <a:spLocks noGrp="1"/>
          </p:cNvSpPr>
          <p:nvPr>
            <p:ph type="body"/>
          </p:nvPr>
        </p:nvSpPr>
        <p:spPr>
          <a:xfrm>
            <a:off x="5152680" y="1769040"/>
            <a:ext cx="4426920" cy="2091240"/>
          </a:xfrm>
          <a:prstGeom prst="rect">
            <a:avLst/>
          </a:prstGeom>
        </p:spPr>
        <p:txBody>
          <a:bodyPr lIns="0" tIns="0" rIns="0" bIns="0"/>
          <a:lstStyle/>
          <a:p>
            <a:endParaRPr/>
          </a:p>
        </p:txBody>
      </p:sp>
      <p:sp>
        <p:nvSpPr>
          <p:cNvPr id="25" name="PlaceHolder 4"/>
          <p:cNvSpPr>
            <a:spLocks noGrp="1"/>
          </p:cNvSpPr>
          <p:nvPr>
            <p:ph type="body"/>
          </p:nvPr>
        </p:nvSpPr>
        <p:spPr>
          <a:xfrm>
            <a:off x="504000" y="4059360"/>
            <a:ext cx="9071640" cy="209124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160"/>
          </a:xfrm>
          <a:prstGeom prst="rect">
            <a:avLst/>
          </a:prstGeom>
        </p:spPr>
        <p:txBody>
          <a:bodyPr lIns="0" tIns="0" rIns="0" bIns="0" anchor="ctr"/>
          <a:lstStyle/>
          <a:p>
            <a:pPr algn="ctr"/>
            <a:r>
              <a:rPr lang="fr-FR" sz="4400">
                <a:latin typeface="Arial"/>
              </a:rPr>
              <a:t>Cliquez pour éditer le format du texte-titre</a:t>
            </a:r>
            <a:endParaRPr/>
          </a:p>
        </p:txBody>
      </p:sp>
      <p:sp>
        <p:nvSpPr>
          <p:cNvPr id="6" name="PlaceHolder 2"/>
          <p:cNvSpPr>
            <a:spLocks noGrp="1"/>
          </p:cNvSpPr>
          <p:nvPr>
            <p:ph type="body"/>
          </p:nvPr>
        </p:nvSpPr>
        <p:spPr>
          <a:xfrm>
            <a:off x="504000" y="1769040"/>
            <a:ext cx="9071640" cy="4384440"/>
          </a:xfrm>
          <a:prstGeom prst="rect">
            <a:avLst/>
          </a:prstGeom>
        </p:spPr>
        <p:txBody>
          <a:bodyPr lIns="0" tIns="0" rIns="0" bIns="0"/>
          <a:lstStyle/>
          <a:p>
            <a:pPr>
              <a:buSzPct val="45000"/>
              <a:buFont typeface="StarSymbol"/>
              <a:buChar char=""/>
            </a:pPr>
            <a:r>
              <a:rPr lang="fr-FR" sz="3200">
                <a:latin typeface="Arial"/>
              </a:rPr>
              <a:t>Cliquez pour éditer le format du plan de texte</a:t>
            </a:r>
            <a:endParaRPr/>
          </a:p>
          <a:p>
            <a:pPr lvl="1">
              <a:buSzPct val="75000"/>
              <a:buFont typeface="StarSymbol"/>
              <a:buChar char=""/>
            </a:pPr>
            <a:r>
              <a:rPr lang="fr-FR" sz="2800">
                <a:latin typeface="Arial"/>
              </a:rPr>
              <a:t>Second niveau de plan</a:t>
            </a:r>
            <a:endParaRPr/>
          </a:p>
          <a:p>
            <a:pPr lvl="2">
              <a:buSzPct val="45000"/>
              <a:buFont typeface="StarSymbol"/>
              <a:buChar char=""/>
            </a:pPr>
            <a:r>
              <a:rPr lang="fr-FR" sz="2400">
                <a:latin typeface="Arial"/>
              </a:rPr>
              <a:t>Troisième niveau de plan</a:t>
            </a:r>
            <a:endParaRPr/>
          </a:p>
          <a:p>
            <a:pPr lvl="3">
              <a:buSzPct val="75000"/>
              <a:buFont typeface="StarSymbol"/>
              <a:buChar char=""/>
            </a:pPr>
            <a:r>
              <a:rPr lang="fr-FR" sz="2000">
                <a:latin typeface="Arial"/>
              </a:rPr>
              <a:t>Quatrième niveau de plan</a:t>
            </a:r>
            <a:endParaRPr/>
          </a:p>
          <a:p>
            <a:pPr lvl="4">
              <a:buSzPct val="45000"/>
              <a:buFont typeface="StarSymbol"/>
              <a:buChar char=""/>
            </a:pPr>
            <a:r>
              <a:rPr lang="fr-FR" sz="2000">
                <a:latin typeface="Arial"/>
              </a:rPr>
              <a:t>Cinquième niveau de plan</a:t>
            </a:r>
            <a:endParaRPr/>
          </a:p>
          <a:p>
            <a:pPr lvl="5">
              <a:buSzPct val="45000"/>
              <a:buFont typeface="StarSymbol"/>
              <a:buChar char=""/>
            </a:pPr>
            <a:r>
              <a:rPr lang="fr-FR" sz="2000">
                <a:latin typeface="Arial"/>
              </a:rPr>
              <a:t>Sixième niveau de plan</a:t>
            </a:r>
            <a:endParaRPr/>
          </a:p>
          <a:p>
            <a:pPr lvl="6">
              <a:buSzPct val="45000"/>
              <a:buFont typeface="StarSymbol"/>
              <a:buChar char=""/>
            </a:pPr>
            <a:r>
              <a:rPr lang="fr-FR" sz="2000">
                <a:latin typeface="Arial"/>
              </a:rPr>
              <a:t>Septième niveau de plan</a:t>
            </a:r>
            <a:endParaRPr/>
          </a:p>
        </p:txBody>
      </p:sp>
      <p:sp>
        <p:nvSpPr>
          <p:cNvPr id="2" name="PlaceHolder 3"/>
          <p:cNvSpPr>
            <a:spLocks noGrp="1"/>
          </p:cNvSpPr>
          <p:nvPr>
            <p:ph type="dt"/>
          </p:nvPr>
        </p:nvSpPr>
        <p:spPr>
          <a:xfrm>
            <a:off x="504000" y="6887160"/>
            <a:ext cx="2348280" cy="521280"/>
          </a:xfrm>
          <a:prstGeom prst="rect">
            <a:avLst/>
          </a:prstGeom>
        </p:spPr>
        <p:txBody>
          <a:bodyPr lIns="0" tIns="0" rIns="0" bIns="0"/>
          <a:lstStyle/>
          <a:p>
            <a:r>
              <a:rPr lang="fr-FR" sz="1400" smtClean="0">
                <a:latin typeface="Times New Roman"/>
              </a:rPr>
              <a:t>17/04/2015</a:t>
            </a:r>
            <a:endParaRPr/>
          </a:p>
        </p:txBody>
      </p:sp>
      <p:sp>
        <p:nvSpPr>
          <p:cNvPr id="3" name="PlaceHolder 4"/>
          <p:cNvSpPr>
            <a:spLocks noGrp="1"/>
          </p:cNvSpPr>
          <p:nvPr>
            <p:ph type="ftr"/>
          </p:nvPr>
        </p:nvSpPr>
        <p:spPr>
          <a:xfrm>
            <a:off x="3447360" y="6887160"/>
            <a:ext cx="3195000" cy="521280"/>
          </a:xfrm>
          <a:prstGeom prst="rect">
            <a:avLst/>
          </a:prstGeom>
        </p:spPr>
        <p:txBody>
          <a:bodyPr lIns="0" tIns="0" rIns="0" bIns="0"/>
          <a:lstStyle/>
          <a:p>
            <a:pPr algn="ctr"/>
            <a:r>
              <a:rPr lang="fr-FR" sz="1400" smtClean="0">
                <a:latin typeface="Times New Roman"/>
              </a:rPr>
              <a:t>Côte d'Ivoire</a:t>
            </a:r>
            <a:endParaRPr/>
          </a:p>
        </p:txBody>
      </p:sp>
      <p:sp>
        <p:nvSpPr>
          <p:cNvPr id="4" name="PlaceHolder 5"/>
          <p:cNvSpPr>
            <a:spLocks noGrp="1"/>
          </p:cNvSpPr>
          <p:nvPr>
            <p:ph type="sldNum"/>
          </p:nvPr>
        </p:nvSpPr>
        <p:spPr>
          <a:xfrm>
            <a:off x="7227360" y="6887160"/>
            <a:ext cx="2348280" cy="521280"/>
          </a:xfrm>
          <a:prstGeom prst="rect">
            <a:avLst/>
          </a:prstGeom>
        </p:spPr>
        <p:txBody>
          <a:bodyPr lIns="0" tIns="0" rIns="0" bIns="0"/>
          <a:lstStyle/>
          <a:p>
            <a:pPr algn="r"/>
            <a:fld id="{4FB970A1-A34E-452C-9526-5737A14AC717}" type="slidenum">
              <a:rPr lang="fr-FR"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Shape 1"/>
          <p:cNvSpPr txBox="1"/>
          <p:nvPr/>
        </p:nvSpPr>
        <p:spPr>
          <a:xfrm>
            <a:off x="504000" y="301320"/>
            <a:ext cx="9071640" cy="1262160"/>
          </a:xfrm>
          <a:prstGeom prst="rect">
            <a:avLst/>
          </a:prstGeom>
          <a:noFill/>
          <a:ln>
            <a:noFill/>
          </a:ln>
        </p:spPr>
        <p:txBody>
          <a:bodyPr lIns="0" tIns="0" rIns="0" bIns="0" anchor="ctr"/>
          <a:lstStyle/>
          <a:p>
            <a:pPr algn="ctr"/>
            <a:endParaRPr/>
          </a:p>
        </p:txBody>
      </p:sp>
      <p:sp>
        <p:nvSpPr>
          <p:cNvPr id="40" name="TextShape 2"/>
          <p:cNvSpPr txBox="1"/>
          <p:nvPr/>
        </p:nvSpPr>
        <p:spPr>
          <a:xfrm>
            <a:off x="1362075" y="3058509"/>
            <a:ext cx="7740869" cy="2916621"/>
          </a:xfrm>
          <a:prstGeom prst="rect">
            <a:avLst/>
          </a:prstGeom>
          <a:ln/>
        </p:spPr>
        <p:style>
          <a:lnRef idx="1">
            <a:schemeClr val="accent3"/>
          </a:lnRef>
          <a:fillRef idx="2">
            <a:schemeClr val="accent3"/>
          </a:fillRef>
          <a:effectRef idx="1">
            <a:schemeClr val="accent3"/>
          </a:effectRef>
          <a:fontRef idx="minor">
            <a:schemeClr val="dk1"/>
          </a:fontRef>
        </p:style>
        <p:txBody>
          <a:bodyPr lIns="0" tIns="0" rIns="0" bIns="0" anchor="ctr"/>
          <a:lstStyle/>
          <a:p>
            <a:pPr algn="ctr"/>
            <a:r>
              <a:rPr lang="fr-FR" sz="4000" dirty="0" smtClean="0"/>
              <a:t>Mission d’échange d’expérience sur la mise en place de la Couverture maladie universelle : Débriefing </a:t>
            </a:r>
            <a:endParaRPr sz="4000" dirty="0"/>
          </a:p>
        </p:txBody>
      </p:sp>
      <p:pic>
        <p:nvPicPr>
          <p:cNvPr id="8" name="Image 1"/>
          <p:cNvPicPr>
            <a:picLocks noChangeAspect="1" noChangeArrowheads="1"/>
          </p:cNvPicPr>
          <p:nvPr/>
        </p:nvPicPr>
        <p:blipFill>
          <a:blip r:embed="rId3" cstate="print"/>
          <a:srcRect/>
          <a:stretch>
            <a:fillRect/>
          </a:stretch>
        </p:blipFill>
        <p:spPr bwMode="auto">
          <a:xfrm>
            <a:off x="457200" y="347663"/>
            <a:ext cx="1809750" cy="1560512"/>
          </a:xfrm>
          <a:prstGeom prst="rect">
            <a:avLst/>
          </a:prstGeom>
          <a:noFill/>
          <a:ln w="9525">
            <a:noFill/>
            <a:miter lim="800000"/>
            <a:headEnd/>
            <a:tailEnd/>
          </a:ln>
        </p:spPr>
      </p:pic>
      <p:pic>
        <p:nvPicPr>
          <p:cNvPr id="9" name="Image 2"/>
          <p:cNvPicPr>
            <a:picLocks noChangeAspect="1" noChangeArrowheads="1"/>
          </p:cNvPicPr>
          <p:nvPr/>
        </p:nvPicPr>
        <p:blipFill>
          <a:blip r:embed="rId4" cstate="print"/>
          <a:srcRect/>
          <a:stretch>
            <a:fillRect/>
          </a:stretch>
        </p:blipFill>
        <p:spPr bwMode="auto">
          <a:xfrm>
            <a:off x="7529462" y="347663"/>
            <a:ext cx="1687513" cy="1706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333663"/>
            <a:ext cx="9071640" cy="854438"/>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defPPr>
              <a:defRPr lang="fr-FR"/>
            </a:defPPr>
            <a:lvl1pPr>
              <a:buSzPct val="45000"/>
              <a:defRPr sz="4800"/>
            </a:lvl1pPr>
          </a:lstStyle>
          <a:p>
            <a:pPr lvl="1"/>
            <a:r>
              <a:rPr lang="fr-FR" sz="4800" dirty="0"/>
              <a:t>	</a:t>
            </a:r>
            <a:endParaRPr lang="fr-FR" sz="4800" dirty="0" smtClean="0"/>
          </a:p>
          <a:p>
            <a:pPr lvl="1"/>
            <a:r>
              <a:rPr lang="fr-FR" sz="3600" dirty="0" smtClean="0"/>
              <a:t>Leçons apprises par l'équipe du Burundi</a:t>
            </a:r>
          </a:p>
          <a:p>
            <a:pPr lvl="1"/>
            <a:endParaRPr lang="fr-FR" sz="4800" dirty="0"/>
          </a:p>
        </p:txBody>
      </p:sp>
      <p:sp>
        <p:nvSpPr>
          <p:cNvPr id="42" name="TextShape 2"/>
          <p:cNvSpPr txBox="1"/>
          <p:nvPr/>
        </p:nvSpPr>
        <p:spPr>
          <a:xfrm>
            <a:off x="503999" y="1451112"/>
            <a:ext cx="4793215" cy="5309451"/>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marL="800100" lvl="1" indent="-342900">
              <a:lnSpc>
                <a:spcPct val="200000"/>
              </a:lnSpc>
              <a:buFont typeface="Wingdings" panose="05000000000000000000" pitchFamily="2" charset="2"/>
              <a:buChar char="q"/>
            </a:pPr>
            <a:r>
              <a:rPr lang="fr-FR" sz="2000" dirty="0" smtClean="0">
                <a:effectLst/>
              </a:rPr>
              <a:t>Existence du cadre institutionnel de mise en œuvre du FBP</a:t>
            </a:r>
          </a:p>
          <a:p>
            <a:pPr marL="800100" lvl="1" indent="-342900">
              <a:lnSpc>
                <a:spcPct val="200000"/>
              </a:lnSpc>
              <a:buFont typeface="Wingdings" panose="05000000000000000000" pitchFamily="2" charset="2"/>
              <a:buChar char="q"/>
            </a:pPr>
            <a:r>
              <a:rPr lang="fr-FR" sz="2000" dirty="0" smtClean="0">
                <a:effectLst/>
              </a:rPr>
              <a:t>Dossier médical informatisé, en cours de construction </a:t>
            </a:r>
          </a:p>
          <a:p>
            <a:pPr marL="800100" lvl="1" indent="-342900">
              <a:lnSpc>
                <a:spcPct val="200000"/>
              </a:lnSpc>
              <a:buFont typeface="Wingdings" panose="05000000000000000000" pitchFamily="2" charset="2"/>
              <a:buChar char="q"/>
            </a:pPr>
            <a:r>
              <a:rPr lang="fr-FR" sz="2000" dirty="0"/>
              <a:t>Existence de codification des actes médicaux, pathologies </a:t>
            </a:r>
          </a:p>
          <a:p>
            <a:pPr marL="800100" lvl="1" indent="-342900">
              <a:lnSpc>
                <a:spcPct val="200000"/>
              </a:lnSpc>
              <a:buFont typeface="Wingdings" panose="05000000000000000000" pitchFamily="2" charset="2"/>
              <a:buChar char="q"/>
            </a:pPr>
            <a:r>
              <a:rPr lang="fr-FR" sz="2000" dirty="0" smtClean="0">
                <a:effectLst/>
              </a:rPr>
              <a:t>Le paquet de soins minimum est défini</a:t>
            </a:r>
          </a:p>
          <a:p>
            <a:endParaRPr lang="fr-FR" sz="2000" dirty="0" smtClean="0">
              <a:effectLst/>
            </a:endParaRPr>
          </a:p>
          <a:p>
            <a:pPr marL="342900" indent="-342900">
              <a:lnSpc>
                <a:spcPct val="200000"/>
              </a:lnSpc>
              <a:buFont typeface="Wingdings" panose="05000000000000000000" pitchFamily="2" charset="2"/>
              <a:buChar char="q"/>
            </a:pPr>
            <a:endParaRPr lang="fr-FR" sz="2000" dirty="0" smtClean="0">
              <a:effectLst/>
            </a:endParaRPr>
          </a:p>
          <a:p>
            <a:pPr marL="342900" indent="-342900">
              <a:lnSpc>
                <a:spcPct val="150000"/>
              </a:lnSpc>
              <a:buFont typeface="Wingdings" panose="05000000000000000000" pitchFamily="2" charset="2"/>
              <a:buChar char="q"/>
            </a:pPr>
            <a:endParaRPr lang="fr-FR" sz="2000" dirty="0" smtClean="0">
              <a:effectLst/>
            </a:endParaRPr>
          </a:p>
          <a:p>
            <a:pPr marL="342900" indent="-342900">
              <a:lnSpc>
                <a:spcPct val="150000"/>
              </a:lnSpc>
              <a:buFont typeface="Wingdings" panose="05000000000000000000" pitchFamily="2" charset="2"/>
              <a:buChar char="q"/>
            </a:pPr>
            <a:endParaRPr lang="fr-BE" sz="2000" dirty="0"/>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9103" y="2189464"/>
            <a:ext cx="4641522" cy="3481142"/>
          </a:xfrm>
          <a:prstGeom prst="rect">
            <a:avLst/>
          </a:prstGeom>
        </p:spPr>
      </p:pic>
    </p:spTree>
    <p:extLst>
      <p:ext uri="{BB962C8B-B14F-4D97-AF65-F5344CB8AC3E}">
        <p14:creationId xmlns:p14="http://schemas.microsoft.com/office/powerpoint/2010/main" val="3506779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173421"/>
            <a:ext cx="9071640" cy="1087820"/>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defPPr>
              <a:defRPr lang="fr-FR"/>
            </a:defPPr>
            <a:lvl1pPr>
              <a:buSzPct val="45000"/>
              <a:defRPr sz="4800"/>
            </a:lvl1pPr>
          </a:lstStyle>
          <a:p>
            <a:pPr lvl="1">
              <a:buSzPct val="45000"/>
            </a:pPr>
            <a:r>
              <a:rPr lang="fr-FR" sz="3600" dirty="0" smtClean="0"/>
              <a:t>Suggestions de l'équipe à la Côte d’Ivoire </a:t>
            </a:r>
            <a:endParaRPr lang="fr-FR" sz="3600" dirty="0"/>
          </a:p>
        </p:txBody>
      </p:sp>
      <p:sp>
        <p:nvSpPr>
          <p:cNvPr id="42" name="TextShape 2"/>
          <p:cNvSpPr txBox="1"/>
          <p:nvPr/>
        </p:nvSpPr>
        <p:spPr>
          <a:xfrm>
            <a:off x="504000" y="1451112"/>
            <a:ext cx="9086630" cy="5690667"/>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lvl="1">
              <a:lnSpc>
                <a:spcPct val="200000"/>
              </a:lnSpc>
            </a:pPr>
            <a:r>
              <a:rPr lang="fr-BE" sz="2000" dirty="0" smtClean="0"/>
              <a:t>L’équipe a bien noté que la Côte d’Ivoire est bien consciente de la nécessité de réaliser certaines études pour parachever le processus. On peut citer:</a:t>
            </a:r>
          </a:p>
          <a:p>
            <a:pPr marL="800100" lvl="1" indent="-342900">
              <a:lnSpc>
                <a:spcPct val="200000"/>
              </a:lnSpc>
              <a:buFont typeface="Wingdings" panose="05000000000000000000" pitchFamily="2" charset="2"/>
              <a:buChar char="q"/>
            </a:pPr>
            <a:r>
              <a:rPr lang="fr-BE" sz="2000" dirty="0"/>
              <a:t>I</a:t>
            </a:r>
            <a:r>
              <a:rPr lang="fr-BE" sz="2000" dirty="0" smtClean="0"/>
              <a:t>dentification </a:t>
            </a:r>
            <a:r>
              <a:rPr lang="fr-BE" sz="2000" dirty="0"/>
              <a:t>des indigents,</a:t>
            </a:r>
          </a:p>
          <a:p>
            <a:pPr marL="800100" lvl="1" indent="-342900">
              <a:lnSpc>
                <a:spcPct val="200000"/>
              </a:lnSpc>
              <a:buFont typeface="Wingdings" panose="05000000000000000000" pitchFamily="2" charset="2"/>
              <a:buChar char="q"/>
            </a:pPr>
            <a:r>
              <a:rPr lang="fr-BE" sz="2000" dirty="0"/>
              <a:t>D</a:t>
            </a:r>
            <a:r>
              <a:rPr lang="fr-BE" sz="2000" dirty="0" smtClean="0"/>
              <a:t>éfinition </a:t>
            </a:r>
            <a:r>
              <a:rPr lang="fr-BE" sz="2000" dirty="0"/>
              <a:t>du paquet de soins qui ne tient pas compte de certaines maladies qui occasionnent des dépenses catastrophiques de </a:t>
            </a:r>
            <a:r>
              <a:rPr lang="fr-BE" sz="2000" dirty="0" smtClean="0"/>
              <a:t>santé</a:t>
            </a:r>
          </a:p>
          <a:p>
            <a:pPr marL="800100" lvl="1" indent="-342900">
              <a:lnSpc>
                <a:spcPct val="200000"/>
              </a:lnSpc>
              <a:buFont typeface="Wingdings" panose="05000000000000000000" pitchFamily="2" charset="2"/>
              <a:buChar char="q"/>
            </a:pPr>
            <a:r>
              <a:rPr lang="fr-FR" sz="2000" dirty="0"/>
              <a:t>Faire une étude des coûts des prestations médicales pour dégager le coût de production du panier de soins de la CMU</a:t>
            </a:r>
          </a:p>
          <a:p>
            <a:pPr marL="800100" lvl="1" indent="-342900">
              <a:lnSpc>
                <a:spcPct val="200000"/>
              </a:lnSpc>
              <a:buFont typeface="Wingdings" panose="05000000000000000000" pitchFamily="2" charset="2"/>
              <a:buChar char="q"/>
            </a:pPr>
            <a:r>
              <a:rPr lang="fr-BE" sz="2000" dirty="0"/>
              <a:t>E</a:t>
            </a:r>
            <a:r>
              <a:rPr lang="fr-BE" sz="2000" dirty="0" smtClean="0"/>
              <a:t>tudes actuarielles,</a:t>
            </a:r>
            <a:endParaRPr lang="fr-BE" sz="2000" dirty="0"/>
          </a:p>
          <a:p>
            <a:endParaRPr lang="fr-BE" sz="2000" dirty="0"/>
          </a:p>
          <a:p>
            <a:pPr>
              <a:lnSpc>
                <a:spcPct val="150000"/>
              </a:lnSpc>
            </a:pPr>
            <a:endParaRPr lang="fr-BE" sz="2000" dirty="0"/>
          </a:p>
        </p:txBody>
      </p:sp>
    </p:spTree>
    <p:extLst>
      <p:ext uri="{BB962C8B-B14F-4D97-AF65-F5344CB8AC3E}">
        <p14:creationId xmlns:p14="http://schemas.microsoft.com/office/powerpoint/2010/main" val="3462804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173421"/>
            <a:ext cx="9071640" cy="1087820"/>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defPPr>
              <a:defRPr lang="fr-FR"/>
            </a:defPPr>
            <a:lvl1pPr>
              <a:buSzPct val="45000"/>
              <a:defRPr sz="4800"/>
            </a:lvl1pPr>
          </a:lstStyle>
          <a:p>
            <a:pPr lvl="1">
              <a:buSzPct val="45000"/>
            </a:pPr>
            <a:r>
              <a:rPr lang="fr-FR" sz="3600" dirty="0" smtClean="0"/>
              <a:t>Suggestions de l'équipe à la Côte d’Ivoire </a:t>
            </a:r>
            <a:endParaRPr lang="fr-FR" sz="3600" dirty="0"/>
          </a:p>
        </p:txBody>
      </p:sp>
      <p:sp>
        <p:nvSpPr>
          <p:cNvPr id="42" name="TextShape 2"/>
          <p:cNvSpPr txBox="1"/>
          <p:nvPr/>
        </p:nvSpPr>
        <p:spPr>
          <a:xfrm>
            <a:off x="504000" y="1451112"/>
            <a:ext cx="9086630" cy="5690667"/>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marL="800100" lvl="1" indent="-342900">
              <a:lnSpc>
                <a:spcPct val="200000"/>
              </a:lnSpc>
              <a:buFont typeface="Wingdings" panose="05000000000000000000" pitchFamily="2" charset="2"/>
              <a:buChar char="q"/>
            </a:pPr>
            <a:r>
              <a:rPr lang="fr-BE" sz="2000" dirty="0" smtClean="0"/>
              <a:t>Equité </a:t>
            </a:r>
            <a:r>
              <a:rPr lang="fr-BE" sz="2000" dirty="0"/>
              <a:t>contributive,</a:t>
            </a:r>
          </a:p>
          <a:p>
            <a:pPr marL="800100" lvl="1" indent="-342900">
              <a:lnSpc>
                <a:spcPct val="200000"/>
              </a:lnSpc>
              <a:buFont typeface="Wingdings" panose="05000000000000000000" pitchFamily="2" charset="2"/>
              <a:buChar char="q"/>
            </a:pPr>
            <a:r>
              <a:rPr lang="fr-BE" sz="2000" dirty="0"/>
              <a:t>Description claire du circuit du malade,</a:t>
            </a:r>
          </a:p>
          <a:p>
            <a:pPr marL="800100" lvl="1" indent="-342900">
              <a:lnSpc>
                <a:spcPct val="200000"/>
              </a:lnSpc>
              <a:buFont typeface="Wingdings" panose="05000000000000000000" pitchFamily="2" charset="2"/>
              <a:buChar char="q"/>
            </a:pPr>
            <a:r>
              <a:rPr lang="fr-FR" sz="2000" dirty="0" smtClean="0">
                <a:effectLst/>
              </a:rPr>
              <a:t>Assurer l’autonomie de gestion des établissements sanitaires de premier contact</a:t>
            </a:r>
          </a:p>
          <a:p>
            <a:endParaRPr lang="fr-BE" sz="2000" dirty="0"/>
          </a:p>
          <a:p>
            <a:pPr>
              <a:lnSpc>
                <a:spcPct val="150000"/>
              </a:lnSpc>
            </a:pPr>
            <a:endParaRPr lang="fr-BE" sz="2000" dirty="0"/>
          </a:p>
        </p:txBody>
      </p:sp>
    </p:spTree>
    <p:extLst>
      <p:ext uri="{BB962C8B-B14F-4D97-AF65-F5344CB8AC3E}">
        <p14:creationId xmlns:p14="http://schemas.microsoft.com/office/powerpoint/2010/main" val="26728691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173421"/>
            <a:ext cx="9071640" cy="1087820"/>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defPPr>
              <a:defRPr lang="fr-FR"/>
            </a:defPPr>
            <a:lvl1pPr>
              <a:buSzPct val="45000"/>
              <a:defRPr sz="4800"/>
            </a:lvl1pPr>
          </a:lstStyle>
          <a:p>
            <a:pPr lvl="1">
              <a:lnSpc>
                <a:spcPct val="200000"/>
              </a:lnSpc>
              <a:buSzPct val="45000"/>
            </a:pPr>
            <a:r>
              <a:rPr lang="fr-FR" sz="3600" dirty="0" smtClean="0"/>
              <a:t>Maitres mots </a:t>
            </a:r>
            <a:r>
              <a:rPr lang="fr-FR" sz="3600" dirty="0"/>
              <a:t>de la mission</a:t>
            </a:r>
          </a:p>
        </p:txBody>
      </p:sp>
      <p:sp>
        <p:nvSpPr>
          <p:cNvPr id="42" name="TextShape 2"/>
          <p:cNvSpPr txBox="1"/>
          <p:nvPr/>
        </p:nvSpPr>
        <p:spPr>
          <a:xfrm>
            <a:off x="504000" y="1451112"/>
            <a:ext cx="9086630" cy="5690667"/>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marL="800100" lvl="1" indent="-342900">
              <a:lnSpc>
                <a:spcPct val="200000"/>
              </a:lnSpc>
              <a:buFont typeface="Wingdings" panose="05000000000000000000" pitchFamily="2" charset="2"/>
              <a:buChar char="q"/>
            </a:pPr>
            <a:r>
              <a:rPr lang="fr-BE" sz="2600" dirty="0"/>
              <a:t>Très forte volonté et engagement politique au plus haut niveau</a:t>
            </a:r>
          </a:p>
          <a:p>
            <a:pPr marL="800100" lvl="1" indent="-342900">
              <a:lnSpc>
                <a:spcPct val="200000"/>
              </a:lnSpc>
              <a:buFont typeface="Wingdings" panose="05000000000000000000" pitchFamily="2" charset="2"/>
              <a:buChar char="q"/>
            </a:pPr>
            <a:r>
              <a:rPr lang="fr-BE" sz="2600" dirty="0"/>
              <a:t>Instauration d’un dialogue franc </a:t>
            </a:r>
            <a:r>
              <a:rPr lang="fr-BE" sz="2600" dirty="0" smtClean="0"/>
              <a:t>intersectoriel</a:t>
            </a:r>
          </a:p>
          <a:p>
            <a:pPr marL="800100" lvl="1" indent="-342900">
              <a:lnSpc>
                <a:spcPct val="200000"/>
              </a:lnSpc>
              <a:buFont typeface="Wingdings" panose="05000000000000000000" pitchFamily="2" charset="2"/>
              <a:buChar char="q"/>
            </a:pPr>
            <a:r>
              <a:rPr lang="fr-BE" sz="2600" dirty="0" smtClean="0"/>
              <a:t>Participation effective des ministres au COPI/ organes dirigeants</a:t>
            </a:r>
          </a:p>
          <a:p>
            <a:pPr marL="800100" lvl="1" indent="-342900">
              <a:lnSpc>
                <a:spcPct val="200000"/>
              </a:lnSpc>
              <a:buFont typeface="Wingdings" panose="05000000000000000000" pitchFamily="2" charset="2"/>
              <a:buChar char="q"/>
            </a:pPr>
            <a:r>
              <a:rPr lang="fr-BE" sz="2600" dirty="0" smtClean="0"/>
              <a:t>Appropriation du Gouvernement notamment par le financement du processus</a:t>
            </a:r>
            <a:endParaRPr lang="fr-BE" sz="2600" dirty="0"/>
          </a:p>
          <a:p>
            <a:pPr>
              <a:lnSpc>
                <a:spcPct val="150000"/>
              </a:lnSpc>
            </a:pPr>
            <a:endParaRPr lang="fr-BE" sz="2000" dirty="0"/>
          </a:p>
        </p:txBody>
      </p:sp>
    </p:spTree>
    <p:extLst>
      <p:ext uri="{BB962C8B-B14F-4D97-AF65-F5344CB8AC3E}">
        <p14:creationId xmlns:p14="http://schemas.microsoft.com/office/powerpoint/2010/main" val="6535682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173421"/>
            <a:ext cx="9071640" cy="1087820"/>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defPPr>
              <a:defRPr lang="fr-FR"/>
            </a:defPPr>
            <a:lvl1pPr>
              <a:buSzPct val="45000"/>
              <a:defRPr sz="4800"/>
            </a:lvl1pPr>
          </a:lstStyle>
          <a:p>
            <a:pPr lvl="1">
              <a:lnSpc>
                <a:spcPct val="200000"/>
              </a:lnSpc>
              <a:buSzPct val="45000"/>
            </a:pPr>
            <a:r>
              <a:rPr lang="fr-FR" sz="3600" dirty="0" smtClean="0"/>
              <a:t>Remerciements</a:t>
            </a:r>
            <a:endParaRPr lang="fr-FR" sz="3600" dirty="0"/>
          </a:p>
        </p:txBody>
      </p:sp>
      <p:sp>
        <p:nvSpPr>
          <p:cNvPr id="42" name="TextShape 2"/>
          <p:cNvSpPr txBox="1"/>
          <p:nvPr/>
        </p:nvSpPr>
        <p:spPr>
          <a:xfrm>
            <a:off x="504000" y="1451112"/>
            <a:ext cx="9086630" cy="5690667"/>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marL="800100" lvl="1" indent="-342900">
              <a:lnSpc>
                <a:spcPct val="150000"/>
              </a:lnSpc>
              <a:buFont typeface="Wingdings" panose="05000000000000000000" pitchFamily="2" charset="2"/>
              <a:buChar char="q"/>
            </a:pPr>
            <a:r>
              <a:rPr lang="fr-BE" sz="2600" dirty="0" smtClean="0"/>
              <a:t>Le Gouvernement Ivoirien</a:t>
            </a:r>
          </a:p>
          <a:p>
            <a:pPr marL="800100" lvl="1" indent="-342900">
              <a:lnSpc>
                <a:spcPct val="150000"/>
              </a:lnSpc>
              <a:buFont typeface="Wingdings" panose="05000000000000000000" pitchFamily="2" charset="2"/>
              <a:buChar char="q"/>
            </a:pPr>
            <a:r>
              <a:rPr lang="fr-BE" sz="2600" dirty="0" smtClean="0"/>
              <a:t>Le Ministère d’Etat en charge de la CMU et le Ministère de la santé</a:t>
            </a:r>
          </a:p>
          <a:p>
            <a:pPr marL="800100" lvl="1" indent="-342900">
              <a:lnSpc>
                <a:spcPct val="150000"/>
              </a:lnSpc>
              <a:buFont typeface="Wingdings" panose="05000000000000000000" pitchFamily="2" charset="2"/>
              <a:buChar char="q"/>
            </a:pPr>
            <a:r>
              <a:rPr lang="fr-BE" sz="2600" dirty="0" smtClean="0"/>
              <a:t>Mme la Ministre de la Santé pour son invitation a visité la Côte d’Ivoire</a:t>
            </a:r>
          </a:p>
          <a:p>
            <a:pPr marL="800100" lvl="1" indent="-342900">
              <a:lnSpc>
                <a:spcPct val="150000"/>
              </a:lnSpc>
              <a:buFont typeface="Wingdings" panose="05000000000000000000" pitchFamily="2" charset="2"/>
              <a:buChar char="q"/>
            </a:pPr>
            <a:r>
              <a:rPr lang="fr-BE" sz="2600" dirty="0" smtClean="0"/>
              <a:t>L’OMS pour la facilitation de la mission</a:t>
            </a:r>
          </a:p>
          <a:p>
            <a:pPr marL="800100" lvl="1" indent="-342900">
              <a:lnSpc>
                <a:spcPct val="200000"/>
              </a:lnSpc>
              <a:buFont typeface="Wingdings" panose="05000000000000000000" pitchFamily="2" charset="2"/>
              <a:buChar char="q"/>
            </a:pPr>
            <a:r>
              <a:rPr lang="fr-BE" sz="2600" dirty="0" smtClean="0"/>
              <a:t>Les points focaux Dr Tania et Dr </a:t>
            </a:r>
            <a:r>
              <a:rPr lang="fr-BE" sz="2600" dirty="0" err="1" smtClean="0"/>
              <a:t>Kouassi</a:t>
            </a:r>
            <a:endParaRPr lang="fr-BE" sz="2600" dirty="0" smtClean="0"/>
          </a:p>
          <a:p>
            <a:pPr marL="800100" lvl="1" indent="-342900">
              <a:lnSpc>
                <a:spcPct val="150000"/>
              </a:lnSpc>
              <a:buFont typeface="Wingdings" panose="05000000000000000000" pitchFamily="2" charset="2"/>
              <a:buChar char="q"/>
            </a:pPr>
            <a:r>
              <a:rPr lang="fr-BE" sz="2600" dirty="0" smtClean="0"/>
              <a:t>Dr N’DOLLI Kouakou et Dr GNANIAN François pour nous avoir guidés lors des visites de terrain</a:t>
            </a:r>
          </a:p>
          <a:p>
            <a:pPr>
              <a:lnSpc>
                <a:spcPct val="200000"/>
              </a:lnSpc>
            </a:pPr>
            <a:endParaRPr lang="fr-BE" sz="2000" dirty="0"/>
          </a:p>
          <a:p>
            <a:pPr>
              <a:lnSpc>
                <a:spcPct val="150000"/>
              </a:lnSpc>
            </a:pPr>
            <a:endParaRPr lang="fr-BE" sz="2000" dirty="0"/>
          </a:p>
        </p:txBody>
      </p:sp>
    </p:spTree>
    <p:extLst>
      <p:ext uri="{BB962C8B-B14F-4D97-AF65-F5344CB8AC3E}">
        <p14:creationId xmlns:p14="http://schemas.microsoft.com/office/powerpoint/2010/main" val="39877887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404734"/>
            <a:ext cx="9071640" cy="1158746"/>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p>
            <a:pPr algn="ctr"/>
            <a:r>
              <a:rPr lang="fr-FR" sz="4800" dirty="0" smtClean="0"/>
              <a:t>Plan de présentation </a:t>
            </a:r>
            <a:endParaRPr sz="4800" dirty="0"/>
          </a:p>
        </p:txBody>
      </p:sp>
      <p:sp>
        <p:nvSpPr>
          <p:cNvPr id="42" name="TextShape 2"/>
          <p:cNvSpPr txBox="1"/>
          <p:nvPr/>
        </p:nvSpPr>
        <p:spPr>
          <a:xfrm>
            <a:off x="504000" y="1749972"/>
            <a:ext cx="9071640" cy="5344511"/>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marL="800100" lvl="1" indent="-342900">
              <a:lnSpc>
                <a:spcPct val="150000"/>
              </a:lnSpc>
              <a:buSzPct val="45000"/>
              <a:buFont typeface="Wingdings" panose="05000000000000000000" pitchFamily="2" charset="2"/>
              <a:buChar char="q"/>
            </a:pPr>
            <a:r>
              <a:rPr lang="fr-FR" sz="2800" dirty="0"/>
              <a:t>Contexte de la mission</a:t>
            </a:r>
            <a:endParaRPr sz="2800" dirty="0"/>
          </a:p>
          <a:p>
            <a:pPr marL="800100" lvl="1" indent="-342900">
              <a:lnSpc>
                <a:spcPct val="150000"/>
              </a:lnSpc>
              <a:buSzPct val="45000"/>
              <a:buFont typeface="Wingdings" panose="05000000000000000000" pitchFamily="2" charset="2"/>
              <a:buChar char="q"/>
            </a:pPr>
            <a:r>
              <a:rPr lang="fr-FR" sz="2800" dirty="0"/>
              <a:t>Objet de la </a:t>
            </a:r>
            <a:r>
              <a:rPr lang="fr-FR" sz="2800" dirty="0" smtClean="0"/>
              <a:t>mission</a:t>
            </a:r>
          </a:p>
          <a:p>
            <a:pPr marL="800100" lvl="1" indent="-342900">
              <a:lnSpc>
                <a:spcPct val="150000"/>
              </a:lnSpc>
              <a:buSzPct val="45000"/>
              <a:buFont typeface="Wingdings" panose="05000000000000000000" pitchFamily="2" charset="2"/>
              <a:buChar char="q"/>
            </a:pPr>
            <a:r>
              <a:rPr lang="fr-FR" sz="2800" dirty="0" smtClean="0"/>
              <a:t>Composition mission</a:t>
            </a:r>
          </a:p>
          <a:p>
            <a:pPr marL="800100" lvl="1" indent="-342900">
              <a:lnSpc>
                <a:spcPct val="150000"/>
              </a:lnSpc>
              <a:buSzPct val="45000"/>
              <a:buFont typeface="Wingdings" panose="05000000000000000000" pitchFamily="2" charset="2"/>
              <a:buChar char="q"/>
            </a:pPr>
            <a:r>
              <a:rPr lang="fr-FR" sz="2800" dirty="0" smtClean="0"/>
              <a:t>Déroulement mission</a:t>
            </a:r>
            <a:endParaRPr sz="2800" dirty="0"/>
          </a:p>
          <a:p>
            <a:pPr marL="800100" lvl="1" indent="-342900">
              <a:lnSpc>
                <a:spcPct val="150000"/>
              </a:lnSpc>
              <a:buSzPct val="45000"/>
              <a:buFont typeface="Wingdings" panose="05000000000000000000" pitchFamily="2" charset="2"/>
              <a:buChar char="q"/>
            </a:pPr>
            <a:r>
              <a:rPr lang="fr-FR" sz="2800" dirty="0"/>
              <a:t>Résultats atteints</a:t>
            </a:r>
            <a:endParaRPr sz="2800" dirty="0"/>
          </a:p>
          <a:p>
            <a:pPr marL="800100" lvl="1" indent="-342900">
              <a:lnSpc>
                <a:spcPct val="150000"/>
              </a:lnSpc>
              <a:buSzPct val="45000"/>
              <a:buFont typeface="Wingdings" panose="05000000000000000000" pitchFamily="2" charset="2"/>
              <a:buChar char="q"/>
            </a:pPr>
            <a:r>
              <a:rPr lang="fr-FR" sz="2800" dirty="0"/>
              <a:t>Leçons apprises par l'équipe du </a:t>
            </a:r>
            <a:r>
              <a:rPr lang="fr-FR" sz="2800" dirty="0" smtClean="0"/>
              <a:t>Burundi</a:t>
            </a:r>
            <a:endParaRPr sz="2800" dirty="0"/>
          </a:p>
          <a:p>
            <a:pPr marL="800100" lvl="1" indent="-342900">
              <a:lnSpc>
                <a:spcPct val="150000"/>
              </a:lnSpc>
              <a:buSzPct val="45000"/>
              <a:buFont typeface="Wingdings" panose="05000000000000000000" pitchFamily="2" charset="2"/>
              <a:buChar char="q"/>
            </a:pPr>
            <a:r>
              <a:rPr lang="fr-FR" sz="2800" dirty="0"/>
              <a:t>Suggestions de l'équipe à la </a:t>
            </a:r>
            <a:r>
              <a:rPr lang="fr-FR" sz="2800" dirty="0" smtClean="0"/>
              <a:t>Côte d’Ivoire </a:t>
            </a:r>
            <a:endParaRPr sz="2800" dirty="0"/>
          </a:p>
          <a:p>
            <a:pPr marL="800100" lvl="1" indent="-342900">
              <a:lnSpc>
                <a:spcPct val="150000"/>
              </a:lnSpc>
              <a:buSzPct val="45000"/>
              <a:buFont typeface="Wingdings" panose="05000000000000000000" pitchFamily="2" charset="2"/>
              <a:buChar char="q"/>
            </a:pPr>
            <a:r>
              <a:rPr lang="fr-FR" sz="2800" dirty="0"/>
              <a:t>Maitre mot de la mission</a:t>
            </a:r>
            <a:endParaRPr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254834"/>
            <a:ext cx="9071640" cy="854438"/>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p>
            <a:pPr>
              <a:buSzPct val="45000"/>
            </a:pPr>
            <a:r>
              <a:rPr lang="fr-FR" sz="4800" dirty="0" smtClean="0"/>
              <a:t>	Contexte </a:t>
            </a:r>
            <a:r>
              <a:rPr lang="fr-FR" sz="4800" dirty="0"/>
              <a:t>de la mission</a:t>
            </a:r>
          </a:p>
        </p:txBody>
      </p:sp>
      <p:sp>
        <p:nvSpPr>
          <p:cNvPr id="42" name="TextShape 2"/>
          <p:cNvSpPr txBox="1"/>
          <p:nvPr/>
        </p:nvSpPr>
        <p:spPr>
          <a:xfrm>
            <a:off x="504000" y="1394085"/>
            <a:ext cx="9086630" cy="5651292"/>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lvl="1"/>
            <a:r>
              <a:rPr lang="fr-FR" sz="2000" dirty="0" smtClean="0">
                <a:effectLst/>
              </a:rPr>
              <a:t>Existence depuis 1980, d’une série d’initiatives pour lever la barrière financière à l’accès aux soins. Avec : </a:t>
            </a:r>
          </a:p>
          <a:p>
            <a:pPr lvl="1"/>
            <a:endParaRPr lang="fr-FR" sz="2000" dirty="0" smtClean="0">
              <a:effectLst/>
            </a:endParaRPr>
          </a:p>
          <a:p>
            <a:pPr marL="800100" lvl="1" indent="-342900">
              <a:buFont typeface="Wingdings" panose="05000000000000000000" pitchFamily="2" charset="2"/>
              <a:buChar char="q"/>
            </a:pPr>
            <a:r>
              <a:rPr lang="fr-FR" sz="2000" dirty="0" smtClean="0">
                <a:effectLst/>
              </a:rPr>
              <a:t>Mutuelle de la Fonction Publique pour les fonctionnaires et assimilés ainsi que pour les retraités de la fonction publique</a:t>
            </a:r>
          </a:p>
          <a:p>
            <a:pPr lvl="1"/>
            <a:endParaRPr lang="fr-FR" sz="2000" dirty="0" smtClean="0">
              <a:effectLst/>
            </a:endParaRPr>
          </a:p>
          <a:p>
            <a:pPr marL="800100" lvl="1" indent="-342900">
              <a:buFont typeface="Wingdings" panose="05000000000000000000" pitchFamily="2" charset="2"/>
              <a:buChar char="q"/>
            </a:pPr>
            <a:r>
              <a:rPr lang="fr-FR" sz="2000" dirty="0" smtClean="0">
                <a:effectLst/>
              </a:rPr>
              <a:t>Carte d’Assistance Médicale (CAM) rénové pour la population des secteurs informel et rural</a:t>
            </a:r>
          </a:p>
          <a:p>
            <a:pPr lvl="1"/>
            <a:endParaRPr lang="fr-FR" sz="2000" dirty="0" smtClean="0">
              <a:effectLst/>
            </a:endParaRPr>
          </a:p>
          <a:p>
            <a:pPr marL="800100" lvl="1" indent="-342900">
              <a:buFont typeface="Wingdings" panose="05000000000000000000" pitchFamily="2" charset="2"/>
              <a:buChar char="q"/>
            </a:pPr>
            <a:r>
              <a:rPr lang="fr-FR" sz="2000" dirty="0" smtClean="0">
                <a:effectLst/>
              </a:rPr>
              <a:t>Financement basé sur la performance couplé à la gratuité des soins pour les enfants de moins de 5 ans et les femmes enceintes et celles qui accouchent</a:t>
            </a:r>
          </a:p>
          <a:p>
            <a:pPr lvl="1"/>
            <a:endParaRPr lang="fr-FR" sz="2000" dirty="0" smtClean="0">
              <a:effectLst/>
            </a:endParaRPr>
          </a:p>
          <a:p>
            <a:pPr marL="800100" lvl="1" indent="-342900">
              <a:buFont typeface="Wingdings" panose="05000000000000000000" pitchFamily="2" charset="2"/>
              <a:buChar char="q"/>
            </a:pPr>
            <a:r>
              <a:rPr lang="fr-FR" sz="2000" dirty="0" smtClean="0">
                <a:effectLst/>
              </a:rPr>
              <a:t>Une panoplie d’exemptions aux soins</a:t>
            </a:r>
          </a:p>
          <a:p>
            <a:pPr marL="800100" lvl="1" indent="-342900">
              <a:buFont typeface="Wingdings" panose="05000000000000000000" pitchFamily="2" charset="2"/>
              <a:buChar char="q"/>
            </a:pPr>
            <a:endParaRPr lang="fr-FR" sz="2000" dirty="0"/>
          </a:p>
          <a:p>
            <a:pPr marL="800100" lvl="1" indent="-342900">
              <a:buFont typeface="Wingdings" panose="05000000000000000000" pitchFamily="2" charset="2"/>
              <a:buChar char="q"/>
            </a:pPr>
            <a:r>
              <a:rPr lang="fr-FR" sz="2000" dirty="0" smtClean="0">
                <a:effectLst/>
              </a:rPr>
              <a:t>Une politique et une stratégie nationale de protection sociale</a:t>
            </a:r>
          </a:p>
          <a:p>
            <a:pPr lvl="1"/>
            <a:endParaRPr lang="fr-FR" sz="2000" dirty="0"/>
          </a:p>
          <a:p>
            <a:pPr marL="800100" lvl="1" indent="-342900">
              <a:buFont typeface="Wingdings" panose="05000000000000000000" pitchFamily="2" charset="2"/>
              <a:buChar char="q"/>
            </a:pPr>
            <a:r>
              <a:rPr lang="fr-FR" sz="2000" dirty="0" err="1" smtClean="0">
                <a:effectLst/>
              </a:rPr>
              <a:t>Draft</a:t>
            </a:r>
            <a:r>
              <a:rPr lang="fr-FR" sz="2000" dirty="0" smtClean="0">
                <a:effectLst/>
              </a:rPr>
              <a:t> de stratégie nationale de financement de la santé vers la CSU</a:t>
            </a:r>
          </a:p>
          <a:p>
            <a:pPr marL="342900" indent="-342900">
              <a:buFont typeface="Wingdings" panose="05000000000000000000" pitchFamily="2" charset="2"/>
              <a:buChar char="q"/>
            </a:pPr>
            <a:endParaRPr lang="fr-FR" sz="2000" dirty="0">
              <a:effectLst/>
            </a:endParaRPr>
          </a:p>
        </p:txBody>
      </p:sp>
    </p:spTree>
    <p:extLst>
      <p:ext uri="{BB962C8B-B14F-4D97-AF65-F5344CB8AC3E}">
        <p14:creationId xmlns:p14="http://schemas.microsoft.com/office/powerpoint/2010/main" val="39880461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254834"/>
            <a:ext cx="9071640" cy="854438"/>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p>
            <a:pPr algn="ctr">
              <a:buSzPct val="45000"/>
            </a:pPr>
            <a:r>
              <a:rPr lang="fr-FR" sz="4800"/>
              <a:t>Objet de la mission</a:t>
            </a:r>
            <a:endParaRPr lang="fr-FR" sz="4800" dirty="0"/>
          </a:p>
        </p:txBody>
      </p:sp>
      <p:sp>
        <p:nvSpPr>
          <p:cNvPr id="42" name="TextShape 2"/>
          <p:cNvSpPr txBox="1"/>
          <p:nvPr/>
        </p:nvSpPr>
        <p:spPr>
          <a:xfrm>
            <a:off x="504000" y="1451112"/>
            <a:ext cx="9086630" cy="5309451"/>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r>
              <a:rPr lang="fr-FR" sz="2000" dirty="0" smtClean="0">
                <a:effectLst/>
              </a:rPr>
              <a:t>La mission visait :  </a:t>
            </a:r>
          </a:p>
          <a:p>
            <a:endParaRPr lang="fr-FR" sz="2000" dirty="0" smtClean="0">
              <a:effectLst/>
            </a:endParaRPr>
          </a:p>
          <a:p>
            <a:pPr marL="342900" indent="-342900">
              <a:buFont typeface="Wingdings" panose="05000000000000000000" pitchFamily="2" charset="2"/>
              <a:buChar char="q"/>
            </a:pPr>
            <a:r>
              <a:rPr lang="fr-FR" sz="2000" dirty="0" smtClean="0">
                <a:effectLst/>
              </a:rPr>
              <a:t>L’amélioration des connaissances des cadres des différents ministères sectoriels concerné par la conception et la mise en œuvre de la stratégie de la CSU sur les grandes fonctions de la CSU afin de constituer un groupe technique de haut niveau qui contribuera au pilotage de la mise en œuvre de la CSU au Burundi</a:t>
            </a:r>
          </a:p>
          <a:p>
            <a:pPr marL="342900" indent="-342900">
              <a:buFont typeface="Wingdings" panose="05000000000000000000" pitchFamily="2" charset="2"/>
              <a:buChar char="q"/>
            </a:pPr>
            <a:endParaRPr lang="fr-FR" sz="2000" dirty="0"/>
          </a:p>
          <a:p>
            <a:pPr marL="342900" indent="-342900">
              <a:buFont typeface="Wingdings" panose="05000000000000000000" pitchFamily="2" charset="2"/>
              <a:buChar char="q"/>
            </a:pPr>
            <a:endParaRPr lang="fr-FR" sz="2000" dirty="0" smtClean="0">
              <a:effectLst/>
            </a:endParaRPr>
          </a:p>
          <a:p>
            <a:pPr marL="342900" indent="-342900">
              <a:buFont typeface="Wingdings" panose="05000000000000000000" pitchFamily="2" charset="2"/>
              <a:buChar char="q"/>
            </a:pPr>
            <a:r>
              <a:rPr lang="fr-FR" sz="2000" dirty="0" smtClean="0"/>
              <a:t>L’a</a:t>
            </a:r>
            <a:r>
              <a:rPr lang="fr-FR" sz="2000" dirty="0" smtClean="0">
                <a:effectLst/>
              </a:rPr>
              <a:t>mélioration du fonctionnement de l’</a:t>
            </a:r>
            <a:r>
              <a:rPr lang="fr-FR" sz="2000" dirty="0" err="1" smtClean="0">
                <a:effectLst/>
              </a:rPr>
              <a:t>intersectorialité</a:t>
            </a:r>
            <a:r>
              <a:rPr lang="fr-FR" sz="2000" dirty="0" smtClean="0">
                <a:effectLst/>
              </a:rPr>
              <a:t> dans la gestion de la mise en place de la CSU</a:t>
            </a:r>
            <a:endParaRPr lang="fr-FR" sz="2000" dirty="0">
              <a:effectLst/>
            </a:endParaRPr>
          </a:p>
        </p:txBody>
      </p:sp>
    </p:spTree>
    <p:extLst>
      <p:ext uri="{BB962C8B-B14F-4D97-AF65-F5344CB8AC3E}">
        <p14:creationId xmlns:p14="http://schemas.microsoft.com/office/powerpoint/2010/main" val="32004583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p:nvPr>
        </p:nvSpPr>
        <p:spPr>
          <a:xfrm>
            <a:off x="504000" y="1769039"/>
            <a:ext cx="4648680" cy="4600229"/>
          </a:xfrm>
        </p:spPr>
        <p:style>
          <a:lnRef idx="2">
            <a:schemeClr val="accent3"/>
          </a:lnRef>
          <a:fillRef idx="1">
            <a:schemeClr val="lt1"/>
          </a:fillRef>
          <a:effectRef idx="0">
            <a:schemeClr val="accent3"/>
          </a:effectRef>
          <a:fontRef idx="minor">
            <a:schemeClr val="dk1"/>
          </a:fontRef>
        </p:style>
        <p:txBody>
          <a:bodyPr>
            <a:normAutofit fontScale="92500"/>
          </a:bodyPr>
          <a:lstStyle/>
          <a:p>
            <a:pPr marL="342900" indent="-342900">
              <a:buFont typeface="Wingdings" panose="05000000000000000000" pitchFamily="2" charset="2"/>
              <a:buChar char="q"/>
            </a:pPr>
            <a:endParaRPr lang="fr-FR" dirty="0" smtClean="0"/>
          </a:p>
          <a:p>
            <a:pPr marL="342900" lvl="1" indent="-342900">
              <a:buFont typeface="Wingdings" panose="05000000000000000000" pitchFamily="2" charset="2"/>
              <a:buChar char="q"/>
            </a:pPr>
            <a:endParaRPr lang="fr-FR" dirty="0" smtClean="0"/>
          </a:p>
          <a:p>
            <a:pPr marL="342900" lvl="1" indent="-342900">
              <a:buFont typeface="Wingdings" panose="05000000000000000000" pitchFamily="2" charset="2"/>
              <a:buChar char="q"/>
            </a:pPr>
            <a:r>
              <a:rPr lang="fr-FR" dirty="0" smtClean="0"/>
              <a:t>Le </a:t>
            </a:r>
            <a:r>
              <a:rPr lang="fr-FR" dirty="0"/>
              <a:t>Ministère de la Santé Publique et de la lutte contre le SIDA</a:t>
            </a:r>
          </a:p>
          <a:p>
            <a:pPr marL="342900" lvl="1" indent="-342900">
              <a:buFont typeface="Wingdings" panose="05000000000000000000" pitchFamily="2" charset="2"/>
              <a:buChar char="q"/>
            </a:pPr>
            <a:endParaRPr lang="fr-FR" dirty="0"/>
          </a:p>
          <a:p>
            <a:pPr marL="342900" lvl="1" indent="-342900">
              <a:buFont typeface="Wingdings" panose="05000000000000000000" pitchFamily="2" charset="2"/>
              <a:buChar char="q"/>
            </a:pPr>
            <a:r>
              <a:rPr lang="fr-FR" dirty="0"/>
              <a:t>Le Ministère de la Fonction Publique, du Travail et de la Sécurité </a:t>
            </a:r>
            <a:r>
              <a:rPr lang="fr-FR" dirty="0" smtClean="0"/>
              <a:t>Sociale/SP- CNPS</a:t>
            </a:r>
            <a:endParaRPr lang="fr-FR" dirty="0"/>
          </a:p>
          <a:p>
            <a:pPr lvl="1"/>
            <a:endParaRPr lang="fr-FR" dirty="0"/>
          </a:p>
          <a:p>
            <a:pPr marL="342900" lvl="1" indent="-342900">
              <a:buFont typeface="Wingdings" panose="05000000000000000000" pitchFamily="2" charset="2"/>
              <a:buChar char="q"/>
            </a:pPr>
            <a:r>
              <a:rPr lang="fr-FR" dirty="0"/>
              <a:t>Ministère des finances et de la planification </a:t>
            </a:r>
          </a:p>
          <a:p>
            <a:pPr lvl="1"/>
            <a:endParaRPr lang="fr-FR" dirty="0"/>
          </a:p>
          <a:p>
            <a:pPr marL="342900" lvl="1" indent="-342900">
              <a:buFont typeface="Wingdings" panose="05000000000000000000" pitchFamily="2" charset="2"/>
              <a:buChar char="q"/>
            </a:pPr>
            <a:r>
              <a:rPr lang="fr-FR" dirty="0"/>
              <a:t>Ministère de la Solidarité nationale, des droits </a:t>
            </a:r>
            <a:r>
              <a:rPr lang="fr-FR" dirty="0" smtClean="0"/>
              <a:t>de la personne humaine et </a:t>
            </a:r>
            <a:r>
              <a:rPr lang="fr-FR" dirty="0"/>
              <a:t>du Genre</a:t>
            </a:r>
          </a:p>
          <a:p>
            <a:pPr lvl="1"/>
            <a:endParaRPr lang="fr-FR" dirty="0"/>
          </a:p>
          <a:p>
            <a:pPr marL="342900" lvl="1" indent="-342900">
              <a:buFont typeface="Wingdings" panose="05000000000000000000" pitchFamily="2" charset="2"/>
              <a:buChar char="q"/>
            </a:pPr>
            <a:r>
              <a:rPr lang="fr-FR" dirty="0"/>
              <a:t>Les Partenaires Techniques et financiers: OMS et UE</a:t>
            </a:r>
          </a:p>
          <a:p>
            <a:pPr marL="342900" indent="-342900">
              <a:buFont typeface="Wingdings" panose="05000000000000000000" pitchFamily="2" charset="2"/>
              <a:buChar char="q"/>
            </a:pPr>
            <a:endParaRPr lang="fr-FR" dirty="0"/>
          </a:p>
          <a:p>
            <a:pPr marL="342900" indent="-342900">
              <a:buFont typeface="Wingdings" panose="05000000000000000000" pitchFamily="2" charset="2"/>
              <a:buChar char="q"/>
            </a:pPr>
            <a:endParaRPr lang="fr-FR" dirty="0"/>
          </a:p>
          <a:p>
            <a:pPr marL="0" indent="0">
              <a:buNone/>
            </a:pPr>
            <a:endParaRPr lang="fr-FR" dirty="0"/>
          </a:p>
        </p:txBody>
      </p:sp>
      <p:sp>
        <p:nvSpPr>
          <p:cNvPr id="5" name="Titre 4"/>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pPr marL="457200" lvl="1" algn="ctr">
              <a:lnSpc>
                <a:spcPct val="150000"/>
              </a:lnSpc>
              <a:buSzPct val="45000"/>
            </a:pPr>
            <a:r>
              <a:rPr lang="fr-FR" sz="4800" dirty="0" smtClean="0"/>
              <a:t>Composition mission</a:t>
            </a:r>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7215" y="1868019"/>
            <a:ext cx="4056450" cy="3145416"/>
          </a:xfrm>
          <a:prstGeom prst="rect">
            <a:avLst/>
          </a:prstGeom>
        </p:spPr>
      </p:pic>
    </p:spTree>
    <p:extLst>
      <p:ext uri="{BB962C8B-B14F-4D97-AF65-F5344CB8AC3E}">
        <p14:creationId xmlns:p14="http://schemas.microsoft.com/office/powerpoint/2010/main" val="2665722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p:nvPr>
        </p:nvSpPr>
        <p:spPr>
          <a:xfrm>
            <a:off x="5297212" y="2128345"/>
            <a:ext cx="4282387" cy="3436884"/>
          </a:xfrm>
        </p:spPr>
        <p:txBody>
          <a:bodyPr/>
          <a:lstStyle/>
          <a:p>
            <a:endParaRPr lang="fr-FR" dirty="0"/>
          </a:p>
        </p:txBody>
      </p:sp>
      <p:sp>
        <p:nvSpPr>
          <p:cNvPr id="5" name="TextShape 2"/>
          <p:cNvSpPr txBox="1">
            <a:spLocks noGrp="1"/>
          </p:cNvSpPr>
          <p:nvPr>
            <p:ph type="body"/>
          </p:nvPr>
        </p:nvSpPr>
        <p:spPr>
          <a:xfrm>
            <a:off x="394139" y="1769039"/>
            <a:ext cx="4729654" cy="5514629"/>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marL="0" indent="0">
              <a:buNone/>
            </a:pPr>
            <a:r>
              <a:rPr lang="fr-FR" sz="2000" dirty="0" smtClean="0">
                <a:effectLst/>
              </a:rPr>
              <a:t> 	</a:t>
            </a:r>
          </a:p>
          <a:p>
            <a:pPr marL="0" indent="0">
              <a:buNone/>
            </a:pPr>
            <a:endParaRPr lang="fr-FR" sz="2000" dirty="0"/>
          </a:p>
          <a:p>
            <a:pPr marL="0" indent="0">
              <a:buNone/>
            </a:pPr>
            <a:endParaRPr lang="fr-FR" sz="2000" dirty="0" smtClean="0">
              <a:effectLst/>
            </a:endParaRPr>
          </a:p>
          <a:p>
            <a:pPr marL="0" indent="0">
              <a:buNone/>
            </a:pPr>
            <a:r>
              <a:rPr lang="fr-FR" sz="2000" dirty="0" smtClean="0">
                <a:effectLst/>
              </a:rPr>
              <a:t>La mission s’est déroulé du 13 au 17 avril 2015 et  a rencontré:  </a:t>
            </a:r>
          </a:p>
          <a:p>
            <a:pPr marL="0" indent="0">
              <a:buNone/>
            </a:pPr>
            <a:endParaRPr lang="fr-FR" sz="2000" dirty="0" smtClean="0">
              <a:effectLst/>
            </a:endParaRPr>
          </a:p>
          <a:p>
            <a:pPr marL="342900" indent="-342900">
              <a:lnSpc>
                <a:spcPct val="150000"/>
              </a:lnSpc>
              <a:buFont typeface="Wingdings" panose="05000000000000000000" pitchFamily="2" charset="2"/>
              <a:buChar char="q"/>
            </a:pPr>
            <a:r>
              <a:rPr lang="fr-FR" sz="2000" dirty="0" smtClean="0">
                <a:effectLst/>
              </a:rPr>
              <a:t>Le Ministère d’Etat en charge de la CMU: Directeur de Cabinet et son staff ainsi que les cadres de la CNAM</a:t>
            </a:r>
          </a:p>
          <a:p>
            <a:pPr marL="342900" indent="-342900">
              <a:lnSpc>
                <a:spcPct val="150000"/>
              </a:lnSpc>
              <a:buFont typeface="Wingdings" panose="05000000000000000000" pitchFamily="2" charset="2"/>
              <a:buChar char="q"/>
            </a:pPr>
            <a:r>
              <a:rPr lang="fr-FR" sz="2000" dirty="0" smtClean="0">
                <a:effectLst/>
              </a:rPr>
              <a:t>Le Ministère de la santé: Son Excellence Mme la Ministre et son staff</a:t>
            </a:r>
          </a:p>
          <a:p>
            <a:pPr marL="342900" indent="-342900">
              <a:lnSpc>
                <a:spcPct val="150000"/>
              </a:lnSpc>
              <a:buFont typeface="Wingdings" panose="05000000000000000000" pitchFamily="2" charset="2"/>
              <a:buChar char="q"/>
            </a:pPr>
            <a:r>
              <a:rPr lang="fr-FR" sz="2000" dirty="0" smtClean="0"/>
              <a:t>L’OMS et les PTF au siège de l’OMS</a:t>
            </a:r>
          </a:p>
          <a:p>
            <a:pPr marL="342900" indent="-342900">
              <a:lnSpc>
                <a:spcPct val="150000"/>
              </a:lnSpc>
              <a:buFont typeface="Wingdings" panose="05000000000000000000" pitchFamily="2" charset="2"/>
              <a:buChar char="q"/>
            </a:pPr>
            <a:r>
              <a:rPr lang="fr-FR" sz="2000" dirty="0" smtClean="0"/>
              <a:t>Les visites de terrain : CHU </a:t>
            </a:r>
            <a:r>
              <a:rPr lang="fr-FR" sz="2000" dirty="0" err="1" smtClean="0"/>
              <a:t>Cocody</a:t>
            </a:r>
            <a:r>
              <a:rPr lang="fr-FR" sz="2000" dirty="0" smtClean="0"/>
              <a:t>, CSU Com Riviera-Palmerai, HG de Bingerville</a:t>
            </a:r>
            <a:endParaRPr lang="fr-FR" sz="2000" dirty="0" smtClean="0">
              <a:effectLst/>
            </a:endParaRPr>
          </a:p>
          <a:p>
            <a:pPr marL="342900" indent="-342900">
              <a:buFont typeface="Wingdings" panose="05000000000000000000" pitchFamily="2" charset="2"/>
              <a:buChar char="q"/>
            </a:pPr>
            <a:endParaRPr lang="fr-FR" sz="2000" dirty="0"/>
          </a:p>
          <a:p>
            <a:pPr marL="342900" indent="-342900">
              <a:buFont typeface="Wingdings" panose="05000000000000000000" pitchFamily="2" charset="2"/>
              <a:buChar char="q"/>
            </a:pPr>
            <a:endParaRPr lang="fr-FR" sz="2000" dirty="0" smtClean="0">
              <a:effectLst/>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7213" y="2128345"/>
            <a:ext cx="4229965" cy="3436883"/>
          </a:xfrm>
          <a:prstGeom prst="rect">
            <a:avLst/>
          </a:prstGeom>
        </p:spPr>
      </p:pic>
      <p:sp>
        <p:nvSpPr>
          <p:cNvPr id="7" name="TextShape 1"/>
          <p:cNvSpPr txBox="1">
            <a:spLocks noGrp="1"/>
          </p:cNvSpPr>
          <p:nvPr>
            <p:ph type="title"/>
          </p:nvPr>
        </p:nvSpPr>
        <p:spPr>
          <a:xfrm>
            <a:off x="504000" y="301320"/>
            <a:ext cx="9071640" cy="959921"/>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p>
            <a:pPr>
              <a:buSzPct val="45000"/>
            </a:pPr>
            <a:r>
              <a:rPr lang="fr-FR" sz="4800" dirty="0"/>
              <a:t>	</a:t>
            </a:r>
            <a:r>
              <a:rPr lang="fr-FR" sz="4800" dirty="0" smtClean="0"/>
              <a:t>Déroulement de la mission</a:t>
            </a:r>
            <a:endParaRPr lang="fr-FR" sz="4800" dirty="0"/>
          </a:p>
        </p:txBody>
      </p:sp>
    </p:spTree>
    <p:extLst>
      <p:ext uri="{BB962C8B-B14F-4D97-AF65-F5344CB8AC3E}">
        <p14:creationId xmlns:p14="http://schemas.microsoft.com/office/powerpoint/2010/main" val="5713238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333663"/>
            <a:ext cx="9071640" cy="854438"/>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defPPr>
              <a:defRPr lang="fr-FR"/>
            </a:defPPr>
            <a:lvl1pPr>
              <a:buSzPct val="45000"/>
              <a:defRPr sz="4800"/>
            </a:lvl1pPr>
          </a:lstStyle>
          <a:p>
            <a:pPr lvl="1"/>
            <a:r>
              <a:rPr lang="fr-FR" sz="4800" dirty="0"/>
              <a:t>	Résultats atteints</a:t>
            </a:r>
          </a:p>
        </p:txBody>
      </p:sp>
      <p:sp>
        <p:nvSpPr>
          <p:cNvPr id="42" name="TextShape 2"/>
          <p:cNvSpPr txBox="1"/>
          <p:nvPr/>
        </p:nvSpPr>
        <p:spPr>
          <a:xfrm>
            <a:off x="504000" y="1403816"/>
            <a:ext cx="9086630" cy="5309451"/>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lvl="1"/>
            <a:r>
              <a:rPr lang="fr-FR" sz="2000" dirty="0" smtClean="0">
                <a:effectLst/>
              </a:rPr>
              <a:t>La mission a permis  :  </a:t>
            </a:r>
          </a:p>
          <a:p>
            <a:pPr lvl="1"/>
            <a:endParaRPr lang="fr-FR" sz="2000" dirty="0" smtClean="0">
              <a:effectLst/>
            </a:endParaRPr>
          </a:p>
          <a:p>
            <a:pPr marL="800100" lvl="1" indent="-342900">
              <a:buFont typeface="Wingdings" panose="05000000000000000000" pitchFamily="2" charset="2"/>
              <a:buChar char="q"/>
            </a:pPr>
            <a:r>
              <a:rPr lang="fr-FR" sz="2000" dirty="0" smtClean="0">
                <a:effectLst/>
              </a:rPr>
              <a:t>D’édifier la délégation du Burundi sur les étapes, le processus ainsi que les avancées obtenus par la République de Côte d’Ivoire pour la mise en œuvre de la CMU</a:t>
            </a:r>
          </a:p>
          <a:p>
            <a:pPr marL="800100" lvl="1" indent="-342900">
              <a:buFont typeface="Wingdings" panose="05000000000000000000" pitchFamily="2" charset="2"/>
              <a:buChar char="q"/>
            </a:pPr>
            <a:endParaRPr lang="fr-FR" sz="2000" dirty="0" smtClean="0">
              <a:effectLst/>
            </a:endParaRPr>
          </a:p>
          <a:p>
            <a:pPr marL="800100" lvl="1" indent="-342900">
              <a:buFont typeface="Wingdings" panose="05000000000000000000" pitchFamily="2" charset="2"/>
              <a:buChar char="q"/>
            </a:pPr>
            <a:r>
              <a:rPr lang="fr-FR" sz="2000" dirty="0" smtClean="0"/>
              <a:t>De relever les grands défis à relever pour avancer dans la mise en place de la CSU</a:t>
            </a:r>
          </a:p>
          <a:p>
            <a:pPr marL="342900" indent="-342900">
              <a:buFont typeface="Wingdings" panose="05000000000000000000" pitchFamily="2" charset="2"/>
              <a:buChar char="q"/>
            </a:pPr>
            <a:endParaRPr lang="fr-FR" sz="2000" dirty="0">
              <a:effectLst/>
            </a:endParaRPr>
          </a:p>
          <a:p>
            <a:endParaRPr lang="fr-FR" sz="2000" dirty="0">
              <a:effectLst/>
            </a:endParaRP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999" y="3939901"/>
            <a:ext cx="4115297" cy="2773366"/>
          </a:xfrm>
          <a:prstGeom prst="rect">
            <a:avLst/>
          </a:prstGeom>
        </p:spPr>
      </p:pic>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5235" y="3939901"/>
            <a:ext cx="4300406" cy="2773366"/>
          </a:xfrm>
          <a:prstGeom prst="rect">
            <a:avLst/>
          </a:prstGeom>
        </p:spPr>
      </p:pic>
    </p:spTree>
    <p:extLst>
      <p:ext uri="{BB962C8B-B14F-4D97-AF65-F5344CB8AC3E}">
        <p14:creationId xmlns:p14="http://schemas.microsoft.com/office/powerpoint/2010/main" val="34100514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333663"/>
            <a:ext cx="9071640" cy="854438"/>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defPPr>
              <a:defRPr lang="fr-FR"/>
            </a:defPPr>
            <a:lvl1pPr>
              <a:buSzPct val="45000"/>
              <a:defRPr sz="4800"/>
            </a:lvl1pPr>
          </a:lstStyle>
          <a:p>
            <a:pPr lvl="1"/>
            <a:r>
              <a:rPr lang="fr-FR" sz="4800" dirty="0"/>
              <a:t>	</a:t>
            </a:r>
            <a:endParaRPr lang="fr-FR" sz="4800" dirty="0" smtClean="0"/>
          </a:p>
          <a:p>
            <a:pPr lvl="1"/>
            <a:r>
              <a:rPr lang="fr-FR" sz="3600" dirty="0" smtClean="0"/>
              <a:t>Leçons apprises par l'équipe du Burundi</a:t>
            </a:r>
          </a:p>
          <a:p>
            <a:pPr lvl="1"/>
            <a:endParaRPr lang="fr-FR" sz="4800" dirty="0"/>
          </a:p>
        </p:txBody>
      </p:sp>
      <p:sp>
        <p:nvSpPr>
          <p:cNvPr id="42" name="TextShape 2"/>
          <p:cNvSpPr txBox="1"/>
          <p:nvPr/>
        </p:nvSpPr>
        <p:spPr>
          <a:xfrm>
            <a:off x="504000" y="1466878"/>
            <a:ext cx="9086630" cy="5611840"/>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marL="800100" lvl="1" indent="-342900">
              <a:lnSpc>
                <a:spcPct val="200000"/>
              </a:lnSpc>
              <a:buFont typeface="Wingdings" panose="05000000000000000000" pitchFamily="2" charset="2"/>
              <a:buChar char="q"/>
            </a:pPr>
            <a:r>
              <a:rPr lang="fr-BE" sz="2000" dirty="0" smtClean="0"/>
              <a:t>Très forte volonté </a:t>
            </a:r>
            <a:r>
              <a:rPr lang="fr-BE" sz="2000" dirty="0"/>
              <a:t>et engagement politique </a:t>
            </a:r>
            <a:r>
              <a:rPr lang="fr-BE" sz="2000" dirty="0" smtClean="0"/>
              <a:t>au plus </a:t>
            </a:r>
            <a:r>
              <a:rPr lang="fr-BE" sz="2000" dirty="0"/>
              <a:t>haut niveau</a:t>
            </a:r>
          </a:p>
          <a:p>
            <a:pPr marL="800100" lvl="1" indent="-342900">
              <a:lnSpc>
                <a:spcPct val="200000"/>
              </a:lnSpc>
              <a:buFont typeface="Wingdings" panose="05000000000000000000" pitchFamily="2" charset="2"/>
              <a:buChar char="q"/>
            </a:pPr>
            <a:r>
              <a:rPr lang="fr-BE" sz="2000" dirty="0" smtClean="0"/>
              <a:t>Instauration d’un dialogue </a:t>
            </a:r>
            <a:r>
              <a:rPr lang="fr-BE" sz="2000" dirty="0"/>
              <a:t>franc intersectoriel</a:t>
            </a:r>
          </a:p>
          <a:p>
            <a:pPr marL="800100" lvl="1" indent="-342900">
              <a:lnSpc>
                <a:spcPct val="200000"/>
              </a:lnSpc>
              <a:buFont typeface="Wingdings" panose="05000000000000000000" pitchFamily="2" charset="2"/>
              <a:buChar char="q"/>
            </a:pPr>
            <a:r>
              <a:rPr lang="fr-BE" sz="2000" dirty="0"/>
              <a:t>Séparation de fonctions et Synergie interministérielle dans l’action (Min </a:t>
            </a:r>
            <a:r>
              <a:rPr lang="fr-BE" sz="2000" dirty="0" err="1"/>
              <a:t>Aff</a:t>
            </a:r>
            <a:r>
              <a:rPr lang="fr-BE" sz="2000" dirty="0"/>
              <a:t> Soc et MSPLS</a:t>
            </a:r>
            <a:r>
              <a:rPr lang="fr-BE" sz="2000" dirty="0" smtClean="0"/>
              <a:t>)</a:t>
            </a:r>
          </a:p>
          <a:p>
            <a:pPr marL="800100" lvl="1" indent="-342900">
              <a:lnSpc>
                <a:spcPct val="200000"/>
              </a:lnSpc>
              <a:buFont typeface="Wingdings" panose="05000000000000000000" pitchFamily="2" charset="2"/>
              <a:buChar char="q"/>
            </a:pPr>
            <a:r>
              <a:rPr lang="fr-BE" sz="2000" dirty="0" smtClean="0"/>
              <a:t>COPI constitué par les Ministres</a:t>
            </a:r>
          </a:p>
          <a:p>
            <a:pPr marL="800100" lvl="1" indent="-342900">
              <a:lnSpc>
                <a:spcPct val="200000"/>
              </a:lnSpc>
              <a:buFont typeface="Wingdings" panose="05000000000000000000" pitchFamily="2" charset="2"/>
              <a:buChar char="q"/>
            </a:pPr>
            <a:r>
              <a:rPr lang="fr-BE" sz="2000" dirty="0" smtClean="0"/>
              <a:t>Un comté technique constitué par les cadres des ministères sectoriels avec des groupes de travail</a:t>
            </a:r>
            <a:endParaRPr lang="fr-BE" sz="2000" dirty="0"/>
          </a:p>
          <a:p>
            <a:pPr marL="800100" lvl="1" indent="-342900">
              <a:lnSpc>
                <a:spcPct val="200000"/>
              </a:lnSpc>
              <a:buFont typeface="Wingdings" panose="05000000000000000000" pitchFamily="2" charset="2"/>
              <a:buChar char="q"/>
            </a:pPr>
            <a:r>
              <a:rPr lang="fr-BE" sz="2000" dirty="0"/>
              <a:t>Mise en place des textes fondateurs ainsi que les organes de gestion au cours du processus CMU</a:t>
            </a:r>
          </a:p>
          <a:p>
            <a:pPr marL="342900" indent="-342900">
              <a:lnSpc>
                <a:spcPct val="150000"/>
              </a:lnSpc>
              <a:buFont typeface="Wingdings" panose="05000000000000000000" pitchFamily="2" charset="2"/>
              <a:buChar char="q"/>
            </a:pPr>
            <a:endParaRPr lang="fr-FR" sz="2000" dirty="0" smtClean="0">
              <a:effectLst/>
            </a:endParaRPr>
          </a:p>
          <a:p>
            <a:pPr marL="342900" indent="-342900">
              <a:lnSpc>
                <a:spcPct val="150000"/>
              </a:lnSpc>
              <a:buFont typeface="Wingdings" panose="05000000000000000000" pitchFamily="2" charset="2"/>
              <a:buChar char="q"/>
            </a:pPr>
            <a:endParaRPr lang="fr-BE" sz="2000" dirty="0"/>
          </a:p>
        </p:txBody>
      </p:sp>
    </p:spTree>
    <p:extLst>
      <p:ext uri="{BB962C8B-B14F-4D97-AF65-F5344CB8AC3E}">
        <p14:creationId xmlns:p14="http://schemas.microsoft.com/office/powerpoint/2010/main" val="22461355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333663"/>
            <a:ext cx="9071640" cy="854438"/>
          </a:xfrm>
          <a:prstGeom prst="rect">
            <a:avLst/>
          </a:prstGeom>
          <a:ln/>
        </p:spPr>
        <p:style>
          <a:lnRef idx="2">
            <a:schemeClr val="accent2"/>
          </a:lnRef>
          <a:fillRef idx="1">
            <a:schemeClr val="lt1"/>
          </a:fillRef>
          <a:effectRef idx="0">
            <a:schemeClr val="accent2"/>
          </a:effectRef>
          <a:fontRef idx="minor">
            <a:schemeClr val="dk1"/>
          </a:fontRef>
        </p:style>
        <p:txBody>
          <a:bodyPr lIns="0" tIns="0" rIns="0" bIns="0" anchor="ctr"/>
          <a:lstStyle>
            <a:defPPr>
              <a:defRPr lang="fr-FR"/>
            </a:defPPr>
            <a:lvl1pPr>
              <a:buSzPct val="45000"/>
              <a:defRPr sz="4800"/>
            </a:lvl1pPr>
          </a:lstStyle>
          <a:p>
            <a:pPr lvl="1"/>
            <a:r>
              <a:rPr lang="fr-FR" sz="4800" dirty="0"/>
              <a:t>	</a:t>
            </a:r>
            <a:endParaRPr lang="fr-FR" sz="4800" dirty="0" smtClean="0"/>
          </a:p>
          <a:p>
            <a:pPr lvl="1"/>
            <a:r>
              <a:rPr lang="fr-FR" sz="3600" dirty="0" smtClean="0"/>
              <a:t>Leçons apprises par l'équipe du Burundi</a:t>
            </a:r>
          </a:p>
          <a:p>
            <a:pPr lvl="1"/>
            <a:endParaRPr lang="fr-FR" sz="4800" dirty="0"/>
          </a:p>
        </p:txBody>
      </p:sp>
      <p:sp>
        <p:nvSpPr>
          <p:cNvPr id="42" name="TextShape 2"/>
          <p:cNvSpPr txBox="1"/>
          <p:nvPr/>
        </p:nvSpPr>
        <p:spPr>
          <a:xfrm>
            <a:off x="504000" y="1451112"/>
            <a:ext cx="9086630" cy="5596074"/>
          </a:xfrm>
          <a:prstGeom prst="rect">
            <a:avLst/>
          </a:prstGeom>
          <a:ln/>
        </p:spPr>
        <p:style>
          <a:lnRef idx="2">
            <a:schemeClr val="accent3"/>
          </a:lnRef>
          <a:fillRef idx="1">
            <a:schemeClr val="lt1"/>
          </a:fillRef>
          <a:effectRef idx="0">
            <a:schemeClr val="accent3"/>
          </a:effectRef>
          <a:fontRef idx="minor">
            <a:schemeClr val="dk1"/>
          </a:fontRef>
        </p:style>
        <p:txBody>
          <a:bodyPr lIns="0" tIns="0" rIns="0" bIns="0"/>
          <a:lstStyle/>
          <a:p>
            <a:pPr marL="800100" lvl="1" indent="-342900">
              <a:lnSpc>
                <a:spcPct val="200000"/>
              </a:lnSpc>
              <a:buFont typeface="Wingdings" panose="05000000000000000000" pitchFamily="2" charset="2"/>
              <a:buChar char="q"/>
            </a:pPr>
            <a:r>
              <a:rPr lang="fr-BE" sz="2000" dirty="0"/>
              <a:t>Partenariat public-privé</a:t>
            </a:r>
          </a:p>
          <a:p>
            <a:pPr marL="800100" lvl="1" indent="-342900">
              <a:lnSpc>
                <a:spcPct val="200000"/>
              </a:lnSpc>
              <a:buFont typeface="Wingdings" panose="05000000000000000000" pitchFamily="2" charset="2"/>
              <a:buChar char="q"/>
            </a:pPr>
            <a:r>
              <a:rPr lang="fr-FR" sz="2000" dirty="0" smtClean="0">
                <a:effectLst/>
              </a:rPr>
              <a:t>Utilisation des nouvelles technologies de l’information et de la communication avec enregistrement biométrique</a:t>
            </a:r>
          </a:p>
          <a:p>
            <a:pPr marL="800100" lvl="1" indent="-342900">
              <a:lnSpc>
                <a:spcPct val="200000"/>
              </a:lnSpc>
              <a:buFont typeface="Wingdings" panose="05000000000000000000" pitchFamily="2" charset="2"/>
              <a:buChar char="q"/>
            </a:pPr>
            <a:r>
              <a:rPr lang="fr-FR" sz="2000" dirty="0" smtClean="0">
                <a:effectLst/>
              </a:rPr>
              <a:t>CMU national avec un régime général et un régime d’assistance pour les indigents</a:t>
            </a:r>
          </a:p>
          <a:p>
            <a:pPr marL="800100" lvl="1" indent="-342900">
              <a:lnSpc>
                <a:spcPct val="200000"/>
              </a:lnSpc>
              <a:buFont typeface="Wingdings" panose="05000000000000000000" pitchFamily="2" charset="2"/>
              <a:buChar char="q"/>
            </a:pPr>
            <a:r>
              <a:rPr lang="fr-FR" sz="2000" dirty="0" smtClean="0">
                <a:effectLst/>
              </a:rPr>
              <a:t>Etude sur la catégorisation du secteur informel en cours</a:t>
            </a:r>
          </a:p>
          <a:p>
            <a:pPr marL="800100" lvl="1" indent="-342900">
              <a:lnSpc>
                <a:spcPct val="200000"/>
              </a:lnSpc>
              <a:buFont typeface="Wingdings" panose="05000000000000000000" pitchFamily="2" charset="2"/>
              <a:buChar char="q"/>
            </a:pPr>
            <a:r>
              <a:rPr lang="fr-FR" sz="2000" dirty="0" smtClean="0">
                <a:effectLst/>
              </a:rPr>
              <a:t>Le rôle de chaque acteur est bien défini</a:t>
            </a:r>
          </a:p>
          <a:p>
            <a:pPr marL="800100" lvl="1" indent="-342900">
              <a:lnSpc>
                <a:spcPct val="200000"/>
              </a:lnSpc>
              <a:buFont typeface="Wingdings" panose="05000000000000000000" pitchFamily="2" charset="2"/>
              <a:buChar char="q"/>
            </a:pPr>
            <a:r>
              <a:rPr lang="fr-FR" sz="2000" dirty="0" smtClean="0">
                <a:effectLst/>
              </a:rPr>
              <a:t>Engagement des parties prenantes dans le processus, y compris les PTF</a:t>
            </a:r>
          </a:p>
          <a:p>
            <a:pPr marL="800100" lvl="1" indent="-342900">
              <a:lnSpc>
                <a:spcPct val="200000"/>
              </a:lnSpc>
              <a:buFont typeface="Wingdings" panose="05000000000000000000" pitchFamily="2" charset="2"/>
              <a:buChar char="q"/>
            </a:pPr>
            <a:r>
              <a:rPr lang="fr-FR" sz="2000" dirty="0" smtClean="0">
                <a:effectLst/>
              </a:rPr>
              <a:t>Existence d’une feuille de route détaillée montrant les étapes à parcourir </a:t>
            </a:r>
          </a:p>
          <a:p>
            <a:pPr>
              <a:lnSpc>
                <a:spcPct val="200000"/>
              </a:lnSpc>
            </a:pPr>
            <a:endParaRPr lang="fr-FR" sz="2000" dirty="0" smtClean="0">
              <a:effectLst/>
            </a:endParaRPr>
          </a:p>
          <a:p>
            <a:pPr marL="342900" indent="-342900">
              <a:lnSpc>
                <a:spcPct val="200000"/>
              </a:lnSpc>
              <a:buFont typeface="Wingdings" panose="05000000000000000000" pitchFamily="2" charset="2"/>
              <a:buChar char="q"/>
            </a:pPr>
            <a:endParaRPr lang="fr-FR" sz="2000" dirty="0" smtClean="0">
              <a:effectLst/>
            </a:endParaRPr>
          </a:p>
          <a:p>
            <a:pPr marL="342900" indent="-342900">
              <a:lnSpc>
                <a:spcPct val="150000"/>
              </a:lnSpc>
              <a:buFont typeface="Wingdings" panose="05000000000000000000" pitchFamily="2" charset="2"/>
              <a:buChar char="q"/>
            </a:pPr>
            <a:endParaRPr lang="fr-FR" sz="2000" dirty="0" smtClean="0">
              <a:effectLst/>
            </a:endParaRPr>
          </a:p>
          <a:p>
            <a:pPr marL="342900" indent="-342900">
              <a:lnSpc>
                <a:spcPct val="150000"/>
              </a:lnSpc>
              <a:buFont typeface="Wingdings" panose="05000000000000000000" pitchFamily="2" charset="2"/>
              <a:buChar char="q"/>
            </a:pPr>
            <a:endParaRPr lang="fr-BE" sz="2000" dirty="0"/>
          </a:p>
        </p:txBody>
      </p:sp>
    </p:spTree>
    <p:extLst>
      <p:ext uri="{BB962C8B-B14F-4D97-AF65-F5344CB8AC3E}">
        <p14:creationId xmlns:p14="http://schemas.microsoft.com/office/powerpoint/2010/main" val="4272990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TotalTime>
  <Words>820</Words>
  <Application>Microsoft Office PowerPoint</Application>
  <PresentationFormat>Custom</PresentationFormat>
  <Paragraphs>124</Paragraphs>
  <Slides>14</Slides>
  <Notes>12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Composition mission</vt:lpstr>
      <vt:lpstr> Déroulement de la mission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ATF</dc:creator>
  <cp:lastModifiedBy>MEYER, Claude</cp:lastModifiedBy>
  <cp:revision>29</cp:revision>
  <dcterms:modified xsi:type="dcterms:W3CDTF">2015-11-26T12:36:06Z</dcterms:modified>
</cp:coreProperties>
</file>