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57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A4B1C-7512-42E5-A889-C4D5E6967695}" type="datetimeFigureOut">
              <a:rPr lang="fr-FR" smtClean="0"/>
              <a:pPr/>
              <a:t>17/09/2015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8AB53-038A-42AC-BEA1-DFEAA8251426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A4B1C-7512-42E5-A889-C4D5E6967695}" type="datetimeFigureOut">
              <a:rPr lang="fr-FR" smtClean="0"/>
              <a:pPr/>
              <a:t>17/09/2015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8AB53-038A-42AC-BEA1-DFEAA8251426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A4B1C-7512-42E5-A889-C4D5E6967695}" type="datetimeFigureOut">
              <a:rPr lang="fr-FR" smtClean="0"/>
              <a:pPr/>
              <a:t>17/09/2015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8AB53-038A-42AC-BEA1-DFEAA8251426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A4B1C-7512-42E5-A889-C4D5E6967695}" type="datetimeFigureOut">
              <a:rPr lang="fr-FR" smtClean="0"/>
              <a:pPr/>
              <a:t>17/09/2015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8AB53-038A-42AC-BEA1-DFEAA8251426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A4B1C-7512-42E5-A889-C4D5E6967695}" type="datetimeFigureOut">
              <a:rPr lang="fr-FR" smtClean="0"/>
              <a:pPr/>
              <a:t>17/09/2015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8AB53-038A-42AC-BEA1-DFEAA8251426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A4B1C-7512-42E5-A889-C4D5E6967695}" type="datetimeFigureOut">
              <a:rPr lang="fr-FR" smtClean="0"/>
              <a:pPr/>
              <a:t>17/09/2015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8AB53-038A-42AC-BEA1-DFEAA8251426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A4B1C-7512-42E5-A889-C4D5E6967695}" type="datetimeFigureOut">
              <a:rPr lang="fr-FR" smtClean="0"/>
              <a:pPr/>
              <a:t>17/09/2015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8AB53-038A-42AC-BEA1-DFEAA8251426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A4B1C-7512-42E5-A889-C4D5E6967695}" type="datetimeFigureOut">
              <a:rPr lang="fr-FR" smtClean="0"/>
              <a:pPr/>
              <a:t>17/09/2015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8AB53-038A-42AC-BEA1-DFEAA8251426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A4B1C-7512-42E5-A889-C4D5E6967695}" type="datetimeFigureOut">
              <a:rPr lang="fr-FR" smtClean="0"/>
              <a:pPr/>
              <a:t>17/09/2015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8AB53-038A-42AC-BEA1-DFEAA8251426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A4B1C-7512-42E5-A889-C4D5E6967695}" type="datetimeFigureOut">
              <a:rPr lang="fr-FR" smtClean="0"/>
              <a:pPr/>
              <a:t>17/09/2015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8AB53-038A-42AC-BEA1-DFEAA8251426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A4B1C-7512-42E5-A889-C4D5E6967695}" type="datetimeFigureOut">
              <a:rPr lang="fr-FR" smtClean="0"/>
              <a:pPr/>
              <a:t>17/09/2015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8AB53-038A-42AC-BEA1-DFEAA8251426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AA4B1C-7512-42E5-A889-C4D5E6967695}" type="datetimeFigureOut">
              <a:rPr lang="fr-FR" smtClean="0"/>
              <a:pPr/>
              <a:t>17/09/2015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D8AB53-038A-42AC-BEA1-DFEAA8251426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b="1" dirty="0" smtClean="0"/>
              <a:t>Les orientations stratégiques de la SN-CSU</a:t>
            </a:r>
            <a:endParaRPr lang="fr-FR" b="1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 </a:t>
            </a:r>
            <a:endParaRPr lang="fr-F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0034" y="500042"/>
            <a:ext cx="8229600" cy="5768997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fr-FR" sz="2400" b="1" i="1" dirty="0" smtClean="0"/>
              <a:t>OS6 : Faire accéder la population en extrême pauvreté à un socle minimum de prestations social et de santé</a:t>
            </a:r>
          </a:p>
          <a:p>
            <a:pPr>
              <a:buNone/>
            </a:pPr>
            <a:endParaRPr lang="fr-FR" sz="2400" b="1" dirty="0" smtClean="0"/>
          </a:p>
          <a:p>
            <a:pPr>
              <a:buNone/>
            </a:pPr>
            <a:r>
              <a:rPr lang="fr-FR" sz="2000" dirty="0"/>
              <a:t>La population en extrême pauvreté représente une partie non négligeable de la </a:t>
            </a:r>
            <a:r>
              <a:rPr lang="fr-FR" sz="2000" dirty="0" smtClean="0"/>
              <a:t>population et ne trouvera pas de solution à ses problèmes de santé à partir des mécanismes ci-dessus</a:t>
            </a:r>
          </a:p>
          <a:p>
            <a:pPr>
              <a:buNone/>
            </a:pPr>
            <a:r>
              <a:rPr lang="fr-FR" sz="2000" b="1" dirty="0" smtClean="0"/>
              <a:t>1. Identification et ciblage: L’approche </a:t>
            </a:r>
            <a:r>
              <a:rPr lang="fr-FR" sz="2000" b="1" dirty="0"/>
              <a:t>doit être particulière et adaptée à chaque sous-groupe de « plus démunis </a:t>
            </a:r>
            <a:r>
              <a:rPr lang="fr-FR" sz="2000" b="1" dirty="0" smtClean="0"/>
              <a:t>»</a:t>
            </a:r>
          </a:p>
          <a:p>
            <a:pPr>
              <a:buNone/>
            </a:pPr>
            <a:endParaRPr lang="fr-FR" sz="2000" b="1" dirty="0"/>
          </a:p>
          <a:p>
            <a:pPr>
              <a:buNone/>
            </a:pPr>
            <a:r>
              <a:rPr lang="fr-FR" sz="2000" b="1" dirty="0" smtClean="0"/>
              <a:t>2. Couplage nécessaire du social et du médical</a:t>
            </a:r>
          </a:p>
          <a:p>
            <a:pPr>
              <a:buNone/>
            </a:pPr>
            <a:endParaRPr lang="fr-FR" sz="2000" b="1" dirty="0"/>
          </a:p>
          <a:p>
            <a:pPr>
              <a:buNone/>
            </a:pPr>
            <a:r>
              <a:rPr lang="fr-FR" sz="2000" b="1" dirty="0" smtClean="0"/>
              <a:t>3. Aller au devant des populations (maraude) pour apporter des services de base</a:t>
            </a:r>
          </a:p>
          <a:p>
            <a:pPr>
              <a:buNone/>
            </a:pPr>
            <a:r>
              <a:rPr lang="fr-FR" sz="2000" b="1" dirty="0" smtClean="0"/>
              <a:t>4. Assurer les urgences vitales au niveau hospitalier (FE)</a:t>
            </a:r>
          </a:p>
          <a:p>
            <a:pPr>
              <a:buNone/>
            </a:pPr>
            <a:endParaRPr lang="fr-FR" sz="2000" b="1" dirty="0"/>
          </a:p>
          <a:p>
            <a:pPr>
              <a:buNone/>
            </a:pPr>
            <a:r>
              <a:rPr lang="fr-FR" sz="2000" b="1" dirty="0" smtClean="0"/>
              <a:t>6. Opérationnalisation des actions par les associations (contractualisation sur projets), sous coordination des Ministères impliqués </a:t>
            </a:r>
            <a:endParaRPr lang="fr-FR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/>
          <a:lstStyle/>
          <a:p>
            <a:pPr>
              <a:buNone/>
            </a:pPr>
            <a:r>
              <a:rPr lang="fr-FR" dirty="0" smtClean="0"/>
              <a:t>Les orientations stratégiques ont été élaborées par le Comité technique à partir de l’analyse de la situation actuelle… qui reste elle-même à formaliser</a:t>
            </a:r>
          </a:p>
          <a:p>
            <a:pPr>
              <a:buNone/>
            </a:pPr>
            <a:endParaRPr lang="fr-FR" dirty="0"/>
          </a:p>
          <a:p>
            <a:pPr>
              <a:buNone/>
            </a:pPr>
            <a:r>
              <a:rPr lang="fr-FR" dirty="0" smtClean="0"/>
              <a:t>Ces orientations stratégiques indiquent la vision future de la SN-CSU</a:t>
            </a:r>
            <a:endParaRPr lang="fr-F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0034" y="500042"/>
            <a:ext cx="8229600" cy="5768997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fr-FR" dirty="0" smtClean="0"/>
              <a:t>La </a:t>
            </a:r>
            <a:r>
              <a:rPr lang="fr-FR" dirty="0"/>
              <a:t>SN-CSU a pour objectifs :</a:t>
            </a:r>
          </a:p>
          <a:p>
            <a:pPr>
              <a:buNone/>
            </a:pPr>
            <a:r>
              <a:rPr lang="fr-FR" dirty="0"/>
              <a:t> </a:t>
            </a:r>
          </a:p>
          <a:p>
            <a:pPr lvl="0"/>
            <a:r>
              <a:rPr lang="fr-FR" dirty="0"/>
              <a:t>Que la population ait accès à des services de santé de qualité</a:t>
            </a:r>
          </a:p>
          <a:p>
            <a:pPr lvl="0"/>
            <a:r>
              <a:rPr lang="fr-FR" dirty="0"/>
              <a:t>En évitant de placer l’individu et sa famille dans une situation difficile</a:t>
            </a:r>
          </a:p>
          <a:p>
            <a:pPr lvl="0"/>
            <a:r>
              <a:rPr lang="fr-FR" dirty="0"/>
              <a:t>Mais aussi de protéger la population contre les risques ayant une incidence sur sa santé</a:t>
            </a:r>
          </a:p>
          <a:p>
            <a:pPr lvl="0"/>
            <a:r>
              <a:rPr lang="fr-FR" dirty="0"/>
              <a:t>Avec une attention toute particulière pour la population la plus défavorisée</a:t>
            </a:r>
          </a:p>
          <a:p>
            <a:pPr>
              <a:buNone/>
            </a:pPr>
            <a:endParaRPr lang="fr-FR" dirty="0"/>
          </a:p>
          <a:p>
            <a:pPr>
              <a:buNone/>
            </a:pPr>
            <a:r>
              <a:rPr lang="fr-FR" dirty="0"/>
              <a:t>Madagascar affirme la vision de la CSU et s’engage résolument –et dès à présent- sur le chemin de la CSU en mettant en œuvre des actions appropriées de façon coordonnée et en impliquant tous les acteurs : Etat, Collectivités Territoriales, secteur </a:t>
            </a:r>
            <a:r>
              <a:rPr lang="fr-FR" dirty="0" smtClean="0"/>
              <a:t>privé, </a:t>
            </a:r>
            <a:r>
              <a:rPr lang="fr-FR" dirty="0"/>
              <a:t>associations et société civile, avec l’appui de ses PTF.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357166"/>
            <a:ext cx="9001156" cy="635798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dirty="0" smtClean="0"/>
              <a:t>Le Comité technique a retenu 6 orientations stratégiques</a:t>
            </a:r>
          </a:p>
          <a:p>
            <a:pPr>
              <a:buNone/>
            </a:pPr>
            <a:r>
              <a:rPr lang="fr-FR" sz="2400" b="1" i="1" dirty="0"/>
              <a:t>OS1 : Protéger les individus et leur famille contre les risques financiers liés à leur accès aux services de </a:t>
            </a:r>
            <a:r>
              <a:rPr lang="fr-FR" sz="2400" b="1" i="1" dirty="0" smtClean="0"/>
              <a:t>santé</a:t>
            </a:r>
          </a:p>
          <a:p>
            <a:pPr>
              <a:buNone/>
            </a:pPr>
            <a:r>
              <a:rPr lang="fr-FR" sz="2400" b="1" i="1" dirty="0"/>
              <a:t>OS2 : Améliorer la disponibilité effective en services de santé de qualité</a:t>
            </a:r>
            <a:endParaRPr lang="fr-FR" sz="2400" dirty="0"/>
          </a:p>
          <a:p>
            <a:pPr>
              <a:buNone/>
            </a:pPr>
            <a:r>
              <a:rPr lang="fr-FR" sz="2400" b="1" i="1" dirty="0" smtClean="0"/>
              <a:t>OS3</a:t>
            </a:r>
            <a:r>
              <a:rPr lang="fr-FR" sz="2400" b="1" i="1" dirty="0"/>
              <a:t> : Diminuer l’exposition de la population aux risques ayant une incidence sur la santé de la population</a:t>
            </a:r>
            <a:endParaRPr lang="fr-FR" sz="2400" dirty="0"/>
          </a:p>
          <a:p>
            <a:pPr>
              <a:buNone/>
            </a:pPr>
            <a:r>
              <a:rPr lang="fr-FR" sz="2400" b="1" i="1" dirty="0"/>
              <a:t>OS4 : Mobiliser les ressources financières pour la mise en œuvre de la Couverture Santé Universelle</a:t>
            </a:r>
            <a:endParaRPr lang="fr-FR" sz="2400" dirty="0"/>
          </a:p>
          <a:p>
            <a:pPr>
              <a:buNone/>
            </a:pPr>
            <a:r>
              <a:rPr lang="fr-FR" sz="2400" b="1" i="1" dirty="0"/>
              <a:t>OS5 : Prendre davantage en compte les souhaits de la population </a:t>
            </a:r>
            <a:endParaRPr lang="fr-FR" sz="2400" dirty="0"/>
          </a:p>
          <a:p>
            <a:pPr>
              <a:buNone/>
            </a:pPr>
            <a:r>
              <a:rPr lang="fr-FR" sz="2400" b="1" i="1" dirty="0"/>
              <a:t>OS6 : Faire accéder la population en extrême pauvreté à un socle minimum de prestations social et de </a:t>
            </a:r>
            <a:r>
              <a:rPr lang="fr-FR" sz="2400" b="1" i="1" dirty="0" smtClean="0"/>
              <a:t>santé</a:t>
            </a:r>
          </a:p>
          <a:p>
            <a:pPr>
              <a:buNone/>
            </a:pPr>
            <a:endParaRPr lang="fr-FR" sz="2400" b="1" i="1" dirty="0"/>
          </a:p>
          <a:p>
            <a:pPr>
              <a:buNone/>
            </a:pPr>
            <a:endParaRPr lang="fr-FR" sz="2400" dirty="0"/>
          </a:p>
        </p:txBody>
      </p:sp>
      <p:sp>
        <p:nvSpPr>
          <p:cNvPr id="4" name="Ellipse 3"/>
          <p:cNvSpPr/>
          <p:nvPr/>
        </p:nvSpPr>
        <p:spPr>
          <a:xfrm>
            <a:off x="2500298" y="6072206"/>
            <a:ext cx="4929222" cy="571504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solidFill>
                  <a:srgbClr val="FF0000"/>
                </a:solidFill>
              </a:rPr>
              <a:t>Equité- Solidarités</a:t>
            </a:r>
            <a:endParaRPr lang="fr-FR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0034" y="500042"/>
            <a:ext cx="8229600" cy="5768997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fr-FR" sz="2400" b="1" i="1" dirty="0" smtClean="0"/>
              <a:t>OS1 : Protéger les individus et leur famille contre les risques financiers liés à leur accès aux services de santé</a:t>
            </a:r>
          </a:p>
          <a:p>
            <a:pPr lvl="0">
              <a:buNone/>
            </a:pPr>
            <a:endParaRPr lang="fr-FR" sz="2400" b="1" dirty="0" smtClean="0"/>
          </a:p>
          <a:p>
            <a:pPr lvl="0">
              <a:buNone/>
            </a:pPr>
            <a:r>
              <a:rPr lang="fr-FR" sz="2400" b="1" dirty="0" smtClean="0"/>
              <a:t>1. Diminution </a:t>
            </a:r>
            <a:r>
              <a:rPr lang="fr-FR" sz="2400" b="1" dirty="0"/>
              <a:t>des dépenses de fonctionnement des formations sanitaires restant à la charge de l’usager tout en améliorant la qualité des services</a:t>
            </a:r>
            <a:endParaRPr lang="fr-FR" sz="2400" dirty="0"/>
          </a:p>
          <a:p>
            <a:pPr>
              <a:buNone/>
            </a:pPr>
            <a:endParaRPr lang="fr-FR" sz="2400" b="1" i="1" dirty="0" smtClean="0"/>
          </a:p>
          <a:p>
            <a:pPr lvl="0">
              <a:buNone/>
            </a:pPr>
            <a:r>
              <a:rPr lang="fr-FR" sz="2400" b="1" i="1" dirty="0" smtClean="0"/>
              <a:t>2.</a:t>
            </a:r>
            <a:r>
              <a:rPr lang="fr-FR" sz="2400" b="1" dirty="0" smtClean="0"/>
              <a:t> </a:t>
            </a:r>
            <a:r>
              <a:rPr lang="fr-FR" sz="2400" b="1" dirty="0"/>
              <a:t>Mise en place de mécanismes de prépaiement couvrant une large partie de la </a:t>
            </a:r>
            <a:r>
              <a:rPr lang="fr-FR" sz="2400" b="1" dirty="0" smtClean="0"/>
              <a:t>population</a:t>
            </a:r>
          </a:p>
          <a:p>
            <a:pPr lvl="0">
              <a:buNone/>
            </a:pPr>
            <a:r>
              <a:rPr lang="fr-FR" sz="1600" b="1" dirty="0"/>
              <a:t>	</a:t>
            </a:r>
            <a:r>
              <a:rPr lang="fr-FR" sz="1600" b="1" dirty="0" smtClean="0"/>
              <a:t>Mise en place progressive d’un dispositif d’assurance santé</a:t>
            </a:r>
          </a:p>
          <a:p>
            <a:pPr lvl="0">
              <a:buNone/>
            </a:pPr>
            <a:r>
              <a:rPr lang="fr-FR" sz="1600" b="1" dirty="0"/>
              <a:t>	</a:t>
            </a:r>
            <a:r>
              <a:rPr lang="fr-FR" sz="1600" b="1" dirty="0" smtClean="0"/>
              <a:t>	- Création d’un organisme d’assurance santé: assurance obligatoire, affiliation</a:t>
            </a:r>
          </a:p>
          <a:p>
            <a:pPr lvl="0">
              <a:buNone/>
            </a:pPr>
            <a:r>
              <a:rPr lang="fr-FR" sz="1600" b="1" dirty="0"/>
              <a:t>	</a:t>
            </a:r>
            <a:r>
              <a:rPr lang="fr-FR" sz="1600" b="1" dirty="0" smtClean="0"/>
              <a:t>	- Evolution des mécanismes de mutuelles de santé</a:t>
            </a:r>
          </a:p>
          <a:p>
            <a:pPr lvl="0">
              <a:buNone/>
            </a:pPr>
            <a:r>
              <a:rPr lang="fr-FR" sz="1600" b="1" dirty="0"/>
              <a:t>	</a:t>
            </a:r>
            <a:r>
              <a:rPr lang="fr-FR" sz="1600" b="1" dirty="0" smtClean="0"/>
              <a:t>	- Evolution des Fonds d’équité</a:t>
            </a:r>
          </a:p>
          <a:p>
            <a:pPr lvl="0">
              <a:buNone/>
            </a:pPr>
            <a:r>
              <a:rPr lang="fr-FR" sz="1600" b="1" dirty="0" smtClean="0"/>
              <a:t>	Création d’un Compte spécial du Trésor</a:t>
            </a:r>
          </a:p>
          <a:p>
            <a:pPr lvl="0">
              <a:buNone/>
            </a:pPr>
            <a:endParaRPr lang="fr-FR" sz="1600" b="1" dirty="0"/>
          </a:p>
          <a:p>
            <a:pPr lvl="0" algn="ctr">
              <a:buNone/>
            </a:pPr>
            <a:r>
              <a:rPr lang="fr-FR" sz="1600" b="1" dirty="0" smtClean="0">
                <a:solidFill>
                  <a:srgbClr val="FF0000"/>
                </a:solidFill>
              </a:rPr>
              <a:t>Etude de faisabilité</a:t>
            </a:r>
          </a:p>
          <a:p>
            <a:pPr lvl="0">
              <a:buNone/>
            </a:pPr>
            <a:r>
              <a:rPr lang="fr-FR" sz="1600" b="1" dirty="0" smtClean="0">
                <a:solidFill>
                  <a:srgbClr val="FF0000"/>
                </a:solidFill>
              </a:rPr>
              <a:t>	</a:t>
            </a:r>
            <a:r>
              <a:rPr lang="fr-FR" sz="1600" b="1" dirty="0" smtClean="0"/>
              <a:t>Parrainage</a:t>
            </a:r>
            <a:endParaRPr lang="fr-FR" sz="1600" b="1" dirty="0"/>
          </a:p>
          <a:p>
            <a:pPr lvl="0">
              <a:buNone/>
            </a:pPr>
            <a:r>
              <a:rPr lang="fr-FR" sz="2400" b="1" dirty="0" smtClean="0"/>
              <a:t>3. Lutte </a:t>
            </a:r>
            <a:r>
              <a:rPr lang="fr-FR" sz="2400" b="1" dirty="0"/>
              <a:t>contre les dessous de table </a:t>
            </a:r>
            <a:endParaRPr lang="fr-FR" sz="2400" dirty="0"/>
          </a:p>
          <a:p>
            <a:pPr>
              <a:buNone/>
            </a:pPr>
            <a:endParaRPr lang="fr-FR" sz="2400" b="1" i="1" dirty="0"/>
          </a:p>
          <a:p>
            <a:pPr>
              <a:buNone/>
            </a:pPr>
            <a:endParaRPr lang="fr-FR" sz="2400" b="1" i="1" dirty="0" smtClean="0"/>
          </a:p>
          <a:p>
            <a:pPr>
              <a:buNone/>
            </a:pPr>
            <a:endParaRPr lang="fr-FR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0034" y="500042"/>
            <a:ext cx="8229600" cy="5768997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fr-FR" b="1" i="1" dirty="0" smtClean="0"/>
              <a:t>OS2 : Améliorer la disponibilité effective en services de santé de qualité</a:t>
            </a:r>
          </a:p>
          <a:p>
            <a:pPr>
              <a:buNone/>
            </a:pPr>
            <a:r>
              <a:rPr lang="fr-FR" sz="2400" dirty="0"/>
              <a:t>Une offre de services de santé qui répondent aux besoins et aux souhaits de la population</a:t>
            </a:r>
          </a:p>
          <a:p>
            <a:pPr marL="457200" lvl="0" indent="-457200">
              <a:buAutoNum type="arabicPeriod"/>
            </a:pPr>
            <a:r>
              <a:rPr lang="fr-FR" sz="2000" dirty="0" smtClean="0"/>
              <a:t>La </a:t>
            </a:r>
            <a:r>
              <a:rPr lang="fr-FR" sz="2000" dirty="0"/>
              <a:t>disponibilité des infrastructures, équipements de qualité dans toutes les structures et leur </a:t>
            </a:r>
            <a:r>
              <a:rPr lang="fr-FR" sz="2000" dirty="0" smtClean="0"/>
              <a:t>maintenance</a:t>
            </a:r>
          </a:p>
          <a:p>
            <a:pPr marL="457200" indent="-457200">
              <a:buFont typeface="Arial" pitchFamily="34" charset="0"/>
              <a:buAutoNum type="arabicPeriod"/>
            </a:pPr>
            <a:r>
              <a:rPr lang="fr-FR" sz="2000" dirty="0"/>
              <a:t> Favoriser le Partenariat Public-Privé pour renforcer l'offre de services de </a:t>
            </a:r>
            <a:r>
              <a:rPr lang="fr-FR" sz="2000" dirty="0" smtClean="0"/>
              <a:t>santé</a:t>
            </a:r>
          </a:p>
          <a:p>
            <a:pPr marL="457200" indent="-457200">
              <a:buFont typeface="Arial" pitchFamily="34" charset="0"/>
              <a:buAutoNum type="arabicPeriod"/>
            </a:pPr>
            <a:r>
              <a:rPr lang="fr-FR" sz="2000" dirty="0"/>
              <a:t>Le développement de l’assurance qualité dans  les formations </a:t>
            </a:r>
            <a:r>
              <a:rPr lang="fr-FR" sz="2000" dirty="0" smtClean="0"/>
              <a:t>sanitaires</a:t>
            </a:r>
          </a:p>
          <a:p>
            <a:pPr marL="457200" indent="-457200">
              <a:buFont typeface="Arial" pitchFamily="34" charset="0"/>
              <a:buAutoNum type="arabicPeriod"/>
            </a:pPr>
            <a:r>
              <a:rPr lang="fr-FR" sz="2000" dirty="0"/>
              <a:t>Le renforcement des structures de soins (CS et Hôpitaux) en personnels qualifiés, compétents et </a:t>
            </a:r>
            <a:r>
              <a:rPr lang="fr-FR" sz="2000" dirty="0" smtClean="0"/>
              <a:t>motivés</a:t>
            </a:r>
          </a:p>
          <a:p>
            <a:pPr marL="457200" indent="-457200">
              <a:buFont typeface="Arial" pitchFamily="34" charset="0"/>
              <a:buAutoNum type="arabicPeriod"/>
            </a:pPr>
            <a:r>
              <a:rPr lang="fr-FR" sz="2000" dirty="0"/>
              <a:t>La disponibilité permanente des médicaments de qualité dans toutes les </a:t>
            </a:r>
            <a:r>
              <a:rPr lang="fr-FR" sz="2000" dirty="0" smtClean="0"/>
              <a:t>structures</a:t>
            </a:r>
          </a:p>
          <a:p>
            <a:pPr marL="457200" indent="-457200">
              <a:buFont typeface="Arial" pitchFamily="34" charset="0"/>
              <a:buAutoNum type="arabicPeriod"/>
            </a:pPr>
            <a:r>
              <a:rPr lang="fr-FR" sz="2000" dirty="0"/>
              <a:t>L’amélioration des modes des paiements des </a:t>
            </a:r>
            <a:r>
              <a:rPr lang="fr-FR" sz="2000" dirty="0" smtClean="0"/>
              <a:t>prestataires: incitation à la performance</a:t>
            </a:r>
          </a:p>
          <a:p>
            <a:pPr marL="457200" indent="-457200">
              <a:buFont typeface="Arial" pitchFamily="34" charset="0"/>
              <a:buAutoNum type="arabicPeriod"/>
            </a:pPr>
            <a:r>
              <a:rPr lang="fr-FR" sz="2000" smtClean="0"/>
              <a:t>Développer </a:t>
            </a:r>
            <a:r>
              <a:rPr lang="fr-FR" sz="2000" dirty="0"/>
              <a:t>l’approche « réseaux de soins »</a:t>
            </a:r>
          </a:p>
          <a:p>
            <a:pPr marL="457200" lvl="0" indent="-457200">
              <a:buAutoNum type="arabicPeriod"/>
            </a:pPr>
            <a:endParaRPr lang="fr-FR" sz="2000" dirty="0"/>
          </a:p>
          <a:p>
            <a:pPr>
              <a:buNone/>
            </a:pPr>
            <a:endParaRPr lang="fr-FR" dirty="0" smtClean="0"/>
          </a:p>
          <a:p>
            <a:pPr algn="ctr">
              <a:buNone/>
            </a:pPr>
            <a:endParaRPr lang="fr-FR" b="1" dirty="0" smtClean="0"/>
          </a:p>
          <a:p>
            <a:pPr>
              <a:buNone/>
            </a:pPr>
            <a:endParaRPr lang="fr-FR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0034" y="500042"/>
            <a:ext cx="8229600" cy="5768997"/>
          </a:xfrm>
        </p:spPr>
        <p:txBody>
          <a:bodyPr>
            <a:normAutofit/>
          </a:bodyPr>
          <a:lstStyle/>
          <a:p>
            <a:pPr>
              <a:buNone/>
            </a:pPr>
            <a:endParaRPr lang="fr-FR" b="1" dirty="0" smtClean="0"/>
          </a:p>
          <a:p>
            <a:pPr>
              <a:buNone/>
            </a:pPr>
            <a:endParaRPr lang="fr-FR" sz="2000" b="1" dirty="0" smtClean="0"/>
          </a:p>
          <a:p>
            <a:pPr marL="457200" indent="-457200">
              <a:buNone/>
            </a:pPr>
            <a:r>
              <a:rPr lang="fr-FR" sz="2000" dirty="0" smtClean="0"/>
              <a:t>1. Planifier </a:t>
            </a:r>
            <a:r>
              <a:rPr lang="fr-FR" sz="2000" dirty="0"/>
              <a:t>des activités à haute visibilité et à court terme dans chacun des cinq ministères </a:t>
            </a:r>
          </a:p>
          <a:p>
            <a:pPr marL="457200" lvl="0" indent="-457200">
              <a:buNone/>
            </a:pPr>
            <a:r>
              <a:rPr lang="fr-FR" sz="1800" dirty="0" smtClean="0"/>
              <a:t>	Exemple: Renforcement </a:t>
            </a:r>
            <a:r>
              <a:rPr lang="fr-FR" sz="1800" dirty="0"/>
              <a:t>des mécanismes de mise en œuvre des </a:t>
            </a:r>
            <a:r>
              <a:rPr lang="fr-FR" sz="1800" dirty="0" smtClean="0"/>
              <a:t>réglementations en </a:t>
            </a:r>
            <a:r>
              <a:rPr lang="fr-FR" sz="1800" dirty="0"/>
              <a:t>matière d’accès à l’eau potable, d’hygiène et d’assainissement dans le cadre de la lutte contre les maladies transmissible</a:t>
            </a:r>
            <a:r>
              <a:rPr lang="fr-FR" sz="2000" dirty="0"/>
              <a:t>s</a:t>
            </a:r>
          </a:p>
          <a:p>
            <a:pPr marL="457200" indent="-457200">
              <a:buNone/>
            </a:pPr>
            <a:endParaRPr lang="fr-FR" sz="2000" dirty="0" smtClean="0"/>
          </a:p>
          <a:p>
            <a:pPr marL="457200" lvl="0" indent="-457200">
              <a:buNone/>
            </a:pPr>
            <a:r>
              <a:rPr lang="fr-FR" sz="2000" dirty="0" smtClean="0"/>
              <a:t>2. Renforcer </a:t>
            </a:r>
            <a:r>
              <a:rPr lang="fr-FR" sz="2000" dirty="0"/>
              <a:t>la place de la société civile (associations, ONG</a:t>
            </a:r>
            <a:r>
              <a:rPr lang="fr-FR" sz="2000" dirty="0" smtClean="0"/>
              <a:t>,…)</a:t>
            </a:r>
          </a:p>
          <a:p>
            <a:pPr marL="457200" indent="-457200">
              <a:buNone/>
            </a:pPr>
            <a:r>
              <a:rPr lang="fr-FR" sz="2000" dirty="0" smtClean="0"/>
              <a:t>	Exemple: Implication </a:t>
            </a:r>
            <a:r>
              <a:rPr lang="fr-FR" sz="2000" dirty="0"/>
              <a:t>effective des </a:t>
            </a:r>
            <a:r>
              <a:rPr lang="fr-FR" sz="2000" dirty="0" err="1"/>
              <a:t>Fokontany</a:t>
            </a:r>
            <a:r>
              <a:rPr lang="fr-FR" sz="2000" dirty="0"/>
              <a:t> dans la prévention en santé</a:t>
            </a:r>
          </a:p>
          <a:p>
            <a:pPr marL="457200" lvl="0" indent="-457200">
              <a:buNone/>
            </a:pPr>
            <a:endParaRPr lang="fr-FR" sz="2000" dirty="0"/>
          </a:p>
          <a:p>
            <a:pPr marL="457200" lvl="0" indent="-457200">
              <a:buNone/>
            </a:pPr>
            <a:r>
              <a:rPr lang="fr-FR" sz="2000" dirty="0" smtClean="0"/>
              <a:t>3. Dans </a:t>
            </a:r>
            <a:r>
              <a:rPr lang="fr-FR" sz="2000" dirty="0"/>
              <a:t>le cadre de la décentralisation, renforcer l’implication des </a:t>
            </a:r>
            <a:r>
              <a:rPr lang="fr-FR" sz="2000" dirty="0" smtClean="0"/>
              <a:t>communes</a:t>
            </a:r>
          </a:p>
          <a:p>
            <a:pPr marL="457200" lvl="0" indent="-457200">
              <a:buNone/>
            </a:pPr>
            <a:r>
              <a:rPr lang="fr-FR" sz="2000" dirty="0" smtClean="0"/>
              <a:t>	Exemple: Institution </a:t>
            </a:r>
            <a:r>
              <a:rPr lang="fr-FR" sz="2000" dirty="0"/>
              <a:t>ou renforcement d’entité municipale en charge de   </a:t>
            </a:r>
            <a:r>
              <a:rPr lang="fr-CA" sz="2000" dirty="0"/>
              <a:t>l’assainissement et l’hygiène</a:t>
            </a:r>
            <a:endParaRPr lang="fr-FR" sz="2000" dirty="0" smtClean="0"/>
          </a:p>
          <a:p>
            <a:pPr marL="457200" lvl="0" indent="-457200">
              <a:buNone/>
            </a:pPr>
            <a:r>
              <a:rPr lang="fr-FR" sz="2000" dirty="0" smtClean="0"/>
              <a:t>4. Assurer </a:t>
            </a:r>
            <a:r>
              <a:rPr lang="fr-FR" sz="2000" dirty="0"/>
              <a:t>la coordination entre tous ces acteurs</a:t>
            </a:r>
          </a:p>
          <a:p>
            <a:pPr>
              <a:buNone/>
            </a:pPr>
            <a:endParaRPr lang="fr-FR" sz="2000" dirty="0"/>
          </a:p>
        </p:txBody>
      </p:sp>
      <p:sp>
        <p:nvSpPr>
          <p:cNvPr id="4" name="Rectangle 3"/>
          <p:cNvSpPr/>
          <p:nvPr/>
        </p:nvSpPr>
        <p:spPr>
          <a:xfrm>
            <a:off x="500034" y="500042"/>
            <a:ext cx="8286808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400" b="1" i="1" dirty="0" smtClean="0"/>
              <a:t>OS3 : Diminuer l’exposition de la population aux risques ayant une incidence sur la santé de la population</a:t>
            </a:r>
          </a:p>
          <a:p>
            <a:pPr>
              <a:buNone/>
            </a:pPr>
            <a:endParaRPr lang="fr-FR" b="1" i="1" dirty="0"/>
          </a:p>
          <a:p>
            <a:pPr>
              <a:buNone/>
            </a:pPr>
            <a:endParaRPr lang="fr-FR" b="1" i="1" dirty="0" smtClean="0"/>
          </a:p>
          <a:p>
            <a:pPr>
              <a:buNone/>
            </a:pPr>
            <a:endParaRPr lang="fr-FR" b="1" i="1" dirty="0"/>
          </a:p>
          <a:p>
            <a:pPr>
              <a:buNone/>
            </a:pPr>
            <a:endParaRPr lang="fr-FR" b="1" i="1" dirty="0" smtClean="0"/>
          </a:p>
          <a:p>
            <a:pPr>
              <a:buNone/>
            </a:pPr>
            <a:endParaRPr lang="fr-FR" b="1" i="1" dirty="0"/>
          </a:p>
          <a:p>
            <a:pPr>
              <a:buNone/>
            </a:pPr>
            <a:endParaRPr lang="fr-FR" b="1" i="1" dirty="0" smtClean="0"/>
          </a:p>
          <a:p>
            <a:pPr>
              <a:buNone/>
            </a:pPr>
            <a:endParaRPr lang="fr-FR" b="1" i="1" dirty="0"/>
          </a:p>
          <a:p>
            <a:pPr>
              <a:buNone/>
            </a:pPr>
            <a:endParaRPr lang="fr-FR" b="1" i="1" dirty="0" smtClean="0"/>
          </a:p>
          <a:p>
            <a:pPr>
              <a:buNone/>
            </a:pPr>
            <a:endParaRPr lang="fr-FR" b="1" i="1" dirty="0"/>
          </a:p>
          <a:p>
            <a:pPr>
              <a:buNone/>
            </a:pPr>
            <a:endParaRPr lang="fr-FR" b="1" i="1" dirty="0" smtClean="0"/>
          </a:p>
          <a:p>
            <a:pPr>
              <a:buNone/>
            </a:pPr>
            <a:endParaRPr lang="fr-FR" b="1" i="1" dirty="0"/>
          </a:p>
          <a:p>
            <a:pPr>
              <a:buNone/>
            </a:pPr>
            <a:endParaRPr lang="fr-FR" b="1" i="1" dirty="0" smtClean="0"/>
          </a:p>
          <a:p>
            <a:pPr>
              <a:buNone/>
            </a:pPr>
            <a:endParaRPr lang="fr-FR" b="1" i="1" dirty="0"/>
          </a:p>
          <a:p>
            <a:pPr>
              <a:buNone/>
            </a:pPr>
            <a:endParaRPr lang="fr-FR" b="1" i="1" dirty="0" smtClean="0"/>
          </a:p>
          <a:p>
            <a:pPr>
              <a:buNone/>
            </a:pPr>
            <a:endParaRPr lang="fr-FR" b="1" i="1" dirty="0"/>
          </a:p>
          <a:p>
            <a:pPr>
              <a:buNone/>
            </a:pPr>
            <a:endParaRPr lang="fr-FR" b="1" i="1" dirty="0" smtClean="0"/>
          </a:p>
          <a:p>
            <a:pPr>
              <a:buNone/>
            </a:pPr>
            <a:endParaRPr lang="fr-FR" b="1" i="1" dirty="0"/>
          </a:p>
          <a:p>
            <a:pPr>
              <a:buNone/>
            </a:pPr>
            <a:endParaRPr lang="fr-FR" b="1" i="1" dirty="0" smtClean="0"/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0034" y="500042"/>
            <a:ext cx="8229600" cy="5768997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fr-FR" sz="2400" b="1" i="1" dirty="0" smtClean="0"/>
              <a:t>OS4 : Mobiliser les ressources financières pour la mise en œuvre de la Couverture Santé Universelle</a:t>
            </a:r>
          </a:p>
          <a:p>
            <a:pPr>
              <a:buNone/>
            </a:pPr>
            <a:endParaRPr lang="fr-FR" sz="2400" b="1" i="1" dirty="0"/>
          </a:p>
          <a:p>
            <a:pPr lvl="0">
              <a:buNone/>
            </a:pPr>
            <a:r>
              <a:rPr lang="fr-FR" sz="2400" dirty="0" smtClean="0"/>
              <a:t>1. Meilleure utilisation des budgets existants </a:t>
            </a:r>
          </a:p>
          <a:p>
            <a:pPr lvl="0">
              <a:buNone/>
            </a:pPr>
            <a:r>
              <a:rPr lang="fr-FR" sz="2400" dirty="0" smtClean="0"/>
              <a:t>2. Augmentation </a:t>
            </a:r>
            <a:r>
              <a:rPr lang="fr-FR" sz="2400" dirty="0"/>
              <a:t>de financement de l’Etat pour la Santé</a:t>
            </a:r>
          </a:p>
          <a:p>
            <a:pPr>
              <a:buNone/>
            </a:pPr>
            <a:r>
              <a:rPr lang="fr-FR" sz="2400" dirty="0"/>
              <a:t>3</a:t>
            </a:r>
            <a:r>
              <a:rPr lang="fr-FR" sz="2400" dirty="0" smtClean="0"/>
              <a:t>. Mise en place d’un compte spécial CSU abondé par les financements innovants, les budgets « gratuité », les PTF, pour l’affiliation et les actions pauvreté extrême (OS6)</a:t>
            </a:r>
          </a:p>
          <a:p>
            <a:pPr>
              <a:buNone/>
            </a:pPr>
            <a:r>
              <a:rPr lang="fr-FR" sz="2400" dirty="0" smtClean="0"/>
              <a:t>4. Financements innovants: </a:t>
            </a:r>
            <a:r>
              <a:rPr lang="fr-FR" sz="2000" dirty="0"/>
              <a:t>Taxes spéciales sur les grandes entreprises (chiffres d’affaire</a:t>
            </a:r>
            <a:r>
              <a:rPr lang="fr-FR" sz="2000" dirty="0" smtClean="0"/>
              <a:t>),taxe </a:t>
            </a:r>
            <a:r>
              <a:rPr lang="fr-FR" sz="2000" dirty="0"/>
              <a:t>sur la téléphonie </a:t>
            </a:r>
            <a:r>
              <a:rPr lang="fr-FR" sz="2000" dirty="0" smtClean="0"/>
              <a:t>mobile, taxe </a:t>
            </a:r>
            <a:r>
              <a:rPr lang="fr-FR" sz="2000" dirty="0"/>
              <a:t>sur les transferts d’argent (envoi/réception</a:t>
            </a:r>
            <a:r>
              <a:rPr lang="fr-FR" sz="2000" dirty="0" smtClean="0"/>
              <a:t>), taxes </a:t>
            </a:r>
            <a:r>
              <a:rPr lang="fr-FR" sz="2000" dirty="0"/>
              <a:t>sur les </a:t>
            </a:r>
            <a:r>
              <a:rPr lang="fr-FR" sz="2000" dirty="0" smtClean="0"/>
              <a:t>boissons sucrées</a:t>
            </a:r>
            <a:endParaRPr lang="fr-FR" sz="2000" dirty="0"/>
          </a:p>
          <a:p>
            <a:pPr lvl="0">
              <a:buNone/>
            </a:pPr>
            <a:r>
              <a:rPr lang="fr-FR" sz="2400" dirty="0" smtClean="0"/>
              <a:t>5. Mise </a:t>
            </a:r>
            <a:r>
              <a:rPr lang="fr-FR" sz="2400" dirty="0"/>
              <a:t>en place d’un cadre de concertation permanent entre les Ministères </a:t>
            </a:r>
            <a:r>
              <a:rPr lang="fr-FR" sz="2400" dirty="0" smtClean="0"/>
              <a:t>directement impliqués </a:t>
            </a:r>
            <a:r>
              <a:rPr lang="fr-FR" sz="2400" dirty="0"/>
              <a:t>dans la CSU et le Ministère des Finances et du Budget : préparation d’un budget CSU, présentation Assemblée </a:t>
            </a:r>
            <a:r>
              <a:rPr lang="fr-FR" sz="2400" dirty="0" smtClean="0"/>
              <a:t>Nationale</a:t>
            </a:r>
            <a:endParaRPr lang="fr-FR" sz="2400" dirty="0"/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endParaRPr lang="fr-FR" sz="2400" b="1" dirty="0" smtClean="0"/>
          </a:p>
          <a:p>
            <a:pPr>
              <a:buNone/>
            </a:pPr>
            <a:endParaRPr lang="fr-FR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0034" y="500042"/>
            <a:ext cx="8229600" cy="5768997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fr-FR" sz="2400" b="1" i="1" dirty="0" smtClean="0"/>
              <a:t>OS5 : Prendre davantage en compte les souhaits de la population </a:t>
            </a:r>
            <a:endParaRPr lang="fr-FR" sz="2400" dirty="0" smtClean="0"/>
          </a:p>
          <a:p>
            <a:pPr>
              <a:buNone/>
            </a:pPr>
            <a:endParaRPr lang="fr-FR" sz="2400" b="1" dirty="0" smtClean="0"/>
          </a:p>
          <a:p>
            <a:pPr>
              <a:buNone/>
            </a:pPr>
            <a:r>
              <a:rPr lang="fr-FR" sz="2400" dirty="0" smtClean="0"/>
              <a:t>Revoir la </a:t>
            </a:r>
            <a:r>
              <a:rPr lang="fr-FR" sz="2400" dirty="0"/>
              <a:t>participation communautaire dans les formations </a:t>
            </a:r>
            <a:r>
              <a:rPr lang="fr-FR" sz="2400" dirty="0" smtClean="0"/>
              <a:t>sanitaires: rôle des Comités de santé</a:t>
            </a:r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r>
              <a:rPr lang="fr-FR" sz="2400" dirty="0"/>
              <a:t>L’approche </a:t>
            </a:r>
            <a:r>
              <a:rPr lang="fr-FR" sz="2400" dirty="0" smtClean="0"/>
              <a:t>de la population par les </a:t>
            </a:r>
            <a:r>
              <a:rPr lang="fr-FR" sz="2400" dirty="0"/>
              <a:t>acteurs de </a:t>
            </a:r>
            <a:r>
              <a:rPr lang="fr-FR" sz="2400" dirty="0" smtClean="0"/>
              <a:t>santé</a:t>
            </a:r>
          </a:p>
          <a:p>
            <a:pPr>
              <a:buNone/>
            </a:pPr>
            <a:endParaRPr lang="fr-FR" sz="2400" dirty="0"/>
          </a:p>
          <a:p>
            <a:pPr>
              <a:buNone/>
            </a:pPr>
            <a:r>
              <a:rPr lang="fr-FR" sz="2400" dirty="0"/>
              <a:t>L’expression « requêtes » : les boîtes </a:t>
            </a:r>
            <a:r>
              <a:rPr lang="fr-FR" sz="2400" dirty="0" smtClean="0"/>
              <a:t>bleues</a:t>
            </a:r>
          </a:p>
          <a:p>
            <a:pPr>
              <a:buNone/>
            </a:pPr>
            <a:endParaRPr lang="fr-FR" sz="2400" dirty="0"/>
          </a:p>
          <a:p>
            <a:pPr>
              <a:buNone/>
            </a:pPr>
            <a:r>
              <a:rPr lang="fr-FR" sz="2400" dirty="0" smtClean="0"/>
              <a:t>Prise en compte d’indicateurs sur la satisfaction de la population dans le FBR</a:t>
            </a:r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r>
              <a:rPr lang="fr-FR" sz="2400" dirty="0"/>
              <a:t>Implication des collectivités territoriales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89487</TotalTime>
  <Words>80</Words>
  <Application>Microsoft Office PowerPoint</Application>
  <PresentationFormat>On-screen Show (4:3)</PresentationFormat>
  <Paragraphs>106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Thème Office</vt:lpstr>
      <vt:lpstr>Les orientations stratégiques de la SN-CSU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orientations stratégiques de la SN-CSU</dc:title>
  <cp:lastModifiedBy>MEYER, Claude</cp:lastModifiedBy>
  <cp:revision>21</cp:revision>
  <dcterms:created xsi:type="dcterms:W3CDTF">2015-06-26T12:53:16Z</dcterms:created>
  <dcterms:modified xsi:type="dcterms:W3CDTF">2015-09-17T12:28:41Z</dcterms:modified>
</cp:coreProperties>
</file>