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8.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9.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10.xml" ContentType="application/vnd.openxmlformats-officedocument.theme+xml"/>
  <Override PartName="/ppt/slideLayouts/slideLayout2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8.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9.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colors3.xml" ContentType="application/vnd.ms-office.chartcolorstyle+xml"/>
  <Override PartName="/ppt/charts/style3.xml" ContentType="application/vnd.ms-office.chart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Override PartName="/ppt/charts/style13.xml" ContentType="application/vnd.ms-office.chartstyle+xml"/>
  <Override PartName="/ppt/charts/colors13.xml" ContentType="application/vnd.ms-office.chartcolorstyle+xml"/>
  <Override PartName="/ppt/charts/style14.xml" ContentType="application/vnd.ms-office.chartstyle+xml"/>
  <Override PartName="/ppt/charts/colors14.xml" ContentType="application/vnd.ms-office.chartcolorstyle+xml"/>
  <Override PartName="/ppt/charts/style15.xml" ContentType="application/vnd.ms-office.chartstyle+xml"/>
  <Override PartName="/ppt/charts/colors15.xml" ContentType="application/vnd.ms-office.chartcolorstyle+xml"/>
  <Override PartName="/ppt/charts/style16.xml" ContentType="application/vnd.ms-office.chartstyle+xml"/>
  <Override PartName="/ppt/charts/colors16.xml" ContentType="application/vnd.ms-office.chartcolorstyle+xml"/>
  <Override PartName="/ppt/charts/style17.xml" ContentType="application/vnd.ms-office.chartstyle+xml"/>
  <Override PartName="/ppt/charts/colors17.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5197" r:id="rId1"/>
    <p:sldMasterId id="2147485308" r:id="rId2"/>
    <p:sldMasterId id="2147485265" r:id="rId3"/>
    <p:sldMasterId id="2147485268" r:id="rId4"/>
    <p:sldMasterId id="2147485273" r:id="rId5"/>
    <p:sldMasterId id="2147485303" r:id="rId6"/>
    <p:sldMasterId id="2147485297" r:id="rId7"/>
    <p:sldMasterId id="2147485288" r:id="rId8"/>
    <p:sldMasterId id="2147485281" r:id="rId9"/>
    <p:sldMasterId id="2147485206" r:id="rId10"/>
    <p:sldMasterId id="2147485242" r:id="rId11"/>
  </p:sldMasterIdLst>
  <p:notesMasterIdLst>
    <p:notesMasterId r:id="rId55"/>
  </p:notesMasterIdLst>
  <p:handoutMasterIdLst>
    <p:handoutMasterId r:id="rId56"/>
  </p:handoutMasterIdLst>
  <p:sldIdLst>
    <p:sldId id="256" r:id="rId12"/>
    <p:sldId id="260" r:id="rId13"/>
    <p:sldId id="271" r:id="rId14"/>
    <p:sldId id="324" r:id="rId15"/>
    <p:sldId id="274" r:id="rId16"/>
    <p:sldId id="275" r:id="rId17"/>
    <p:sldId id="276" r:id="rId18"/>
    <p:sldId id="278" r:id="rId19"/>
    <p:sldId id="283" r:id="rId20"/>
    <p:sldId id="325" r:id="rId21"/>
    <p:sldId id="327" r:id="rId22"/>
    <p:sldId id="277" r:id="rId23"/>
    <p:sldId id="285" r:id="rId24"/>
    <p:sldId id="280" r:id="rId25"/>
    <p:sldId id="282" r:id="rId26"/>
    <p:sldId id="284" r:id="rId27"/>
    <p:sldId id="288" r:id="rId28"/>
    <p:sldId id="292" r:id="rId29"/>
    <p:sldId id="293" r:id="rId30"/>
    <p:sldId id="301" r:id="rId31"/>
    <p:sldId id="302" r:id="rId32"/>
    <p:sldId id="295" r:id="rId33"/>
    <p:sldId id="296" r:id="rId34"/>
    <p:sldId id="329" r:id="rId35"/>
    <p:sldId id="303" r:id="rId36"/>
    <p:sldId id="289" r:id="rId37"/>
    <p:sldId id="311" r:id="rId38"/>
    <p:sldId id="310" r:id="rId39"/>
    <p:sldId id="309" r:id="rId40"/>
    <p:sldId id="312" r:id="rId41"/>
    <p:sldId id="313" r:id="rId42"/>
    <p:sldId id="314" r:id="rId43"/>
    <p:sldId id="315" r:id="rId44"/>
    <p:sldId id="316" r:id="rId45"/>
    <p:sldId id="317" r:id="rId46"/>
    <p:sldId id="318" r:id="rId47"/>
    <p:sldId id="319" r:id="rId48"/>
    <p:sldId id="320" r:id="rId49"/>
    <p:sldId id="322" r:id="rId50"/>
    <p:sldId id="323" r:id="rId51"/>
    <p:sldId id="328" r:id="rId52"/>
    <p:sldId id="326" r:id="rId53"/>
    <p:sldId id="290" r:id="rId54"/>
  </p:sldIdLst>
  <p:sldSz cx="9144000" cy="6858000" type="screen4x3"/>
  <p:notesSz cx="7010400" cy="9296400"/>
  <p:defaultTextStyle>
    <a:defPPr>
      <a:defRPr lang="en-US"/>
    </a:defPPr>
    <a:lvl1pPr algn="l" rtl="0" fontAlgn="base">
      <a:spcBef>
        <a:spcPct val="0"/>
      </a:spcBef>
      <a:spcAft>
        <a:spcPct val="0"/>
      </a:spcAft>
      <a:defRPr sz="1600" b="1" kern="1200">
        <a:solidFill>
          <a:schemeClr val="tx1"/>
        </a:solidFill>
        <a:latin typeface="Trebuchet MS" pitchFamily="34" charset="0"/>
        <a:ea typeface="MS PGothic" pitchFamily="34" charset="-128"/>
        <a:cs typeface="+mn-cs"/>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DF"/>
    <a:srgbClr val="00ADE4"/>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38" autoAdjust="0"/>
    <p:restoredTop sz="94194" autoAdjust="0"/>
  </p:normalViewPr>
  <p:slideViewPr>
    <p:cSldViewPr snapToGrid="0" snapToObjects="1">
      <p:cViewPr varScale="1">
        <p:scale>
          <a:sx n="106" d="100"/>
          <a:sy n="106" d="100"/>
        </p:scale>
        <p:origin x="-104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slide" Target="slides/slide4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wb415879\Desktop\Ongoing%20projects\DRC\Phase%202\DOC%20ECRIT\version%20a%20considerer%20novembre\le%20DOC\VERSION%20ENG\2015003001ENGeng002.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chartUserShapes" Target="../drawings/drawing1.xml"/><Relationship Id="rId1" Type="http://schemas.openxmlformats.org/officeDocument/2006/relationships/oleObject" Target="Book2" TargetMode="External"/><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Book2" TargetMode="External"/></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Book2" TargetMode="External"/></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oleObject" Target="Book2" TargetMode="External"/></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oleObject" Target="Book2"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2.xml"/><Relationship Id="rId5" Type="http://schemas.microsoft.com/office/2011/relationships/chartStyle" Target="style8.xml"/><Relationship Id="rId4" Type="http://schemas.microsoft.com/office/2011/relationships/chartColorStyle" Target="colors8.xml"/></Relationships>
</file>

<file path=ppt/charts/_rels/chart10.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1.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oleObject" Target="file:///C:\Users\Zina\Desktop\RDC\CORE%20Plus%20files\Costing_assumptions_and_cost_matrix_120825.xlsx" TargetMode="External"/></Relationships>
</file>

<file path=ppt/charts/_rels/chart12.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oleObject" Target="file:///C:\Users\Zina\Desktop\RDC\CORE%20Plus%20files\Costing_assumptions_and_cost_matrix_120825.xlsx" TargetMode="External"/></Relationships>
</file>

<file path=ppt/charts/_rels/chart13.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oleObject" Target="file:///C:\Users\Zina\Desktop\RDC\CORE%20Plus%20files\Costing_assumptions_and_cost_matrix_120825.xlsx" TargetMode="External"/></Relationships>
</file>

<file path=ppt/charts/_rels/chart14.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oleObject" Target="file:///C:\Users\RICARDO\Dropbox\RBITRAN%20WORKFILES\DRC\DRC%20CSU%202014-15\Data\Data%20DRC%20Financing%20Strategy%20(Real%20US$%20version)%2025%20Aug%2015.xlsx" TargetMode="External"/></Relationships>
</file>

<file path=ppt/charts/_rels/chart15.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oleObject" Target="file:///C:\Users\Zina\Desktop\RDC\CORE%20Plus%20files\Costing_assumptions_and_cost_matrix_120825.xlsx" TargetMode="External"/></Relationships>
</file>

<file path=ppt/charts/_rels/chart16.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oleObject" Target="file:///C:\Users\RICARDO\Dropbox\RBITRAN%20WORKFILES\DRC\DRC%20CSU%202014-15\Data\Data%20DRC%20Financing%20Strategy%20(Real%20US$%20version)%2025%20Aug%2015.xlsx" TargetMode="External"/></Relationships>
</file>

<file path=ppt/charts/_rels/chart17.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oleObject" Target="file:///C:\Users\RICARDO\Dropbox\RBITRAN%20WORKFILES\DRC\DRC%20CSU%202014-15\Data\Data%20DRC%20Financing%20Strategy%20(Real%20US$%20version--low%20cost%20of%20HBP)%2025%20Aug%2015.xlsx" TargetMode="External"/></Relationships>
</file>

<file path=ppt/charts/_rels/chart18.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oleObject" Target="file:///C:\Users\RICARDO\Dropbox\RBITRAN%20WORKFILES\DRC\DRC%20CSU%202014-15\Data\Data%20DRC%20Financing%20Strategy%20(Real%20US$%20version--low%20cost%20of%20HBP)%2025%20Aug%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a:t>Depenses de sante par tete en US$ courants, 2012</a:t>
            </a:r>
          </a:p>
        </c:rich>
      </c:tx>
      <c:layout/>
      <c:overlay val="0"/>
      <c:spPr>
        <a:noFill/>
        <a:ln>
          <a:noFill/>
        </a:ln>
        <a:effectLst/>
      </c:spPr>
    </c:title>
    <c:autoTitleDeleted val="0"/>
    <c:plotArea>
      <c:layout/>
      <c:barChart>
        <c:barDir val="col"/>
        <c:grouping val="clustered"/>
        <c:varyColors val="0"/>
        <c:ser>
          <c:idx val="0"/>
          <c:order val="0"/>
          <c:spPr>
            <a:solidFill>
              <a:srgbClr val="C00000"/>
            </a:solidFill>
            <a:ln>
              <a:noFill/>
            </a:ln>
            <a:effectLst/>
          </c:spPr>
          <c:invertIfNegative val="0"/>
          <c:dPt>
            <c:idx val="1"/>
            <c:invertIfNegative val="0"/>
            <c:bubble3D val="0"/>
            <c:spPr>
              <a:pattFill prst="wdDnDiag">
                <a:fgClr>
                  <a:srgbClr val="C00000"/>
                </a:fgClr>
                <a:bgClr>
                  <a:schemeClr val="bg1"/>
                </a:bgClr>
              </a:pattFill>
              <a:ln>
                <a:noFill/>
              </a:ln>
              <a:effectLst/>
            </c:spPr>
          </c:dPt>
          <c:dPt>
            <c:idx val="2"/>
            <c:invertIfNegative val="0"/>
            <c:bubble3D val="0"/>
            <c:spPr>
              <a:solidFill>
                <a:schemeClr val="accent1">
                  <a:lumMod val="40000"/>
                  <a:lumOff val="60000"/>
                </a:schemeClr>
              </a:solidFill>
              <a:ln>
                <a:noFill/>
              </a:ln>
              <a:effectLst/>
            </c:spPr>
          </c:dPt>
          <c:dPt>
            <c:idx val="3"/>
            <c:invertIfNegative val="0"/>
            <c:bubble3D val="0"/>
            <c:spPr>
              <a:solidFill>
                <a:schemeClr val="bg2">
                  <a:lumMod val="50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Sheet1!$E$4:$E$7</c:f>
              <c:strCache>
                <c:ptCount val="4"/>
                <c:pt idx="0">
                  <c:v>RDC</c:v>
                </c:pt>
                <c:pt idx="1">
                  <c:v>Afrique sub-saharienne</c:v>
                </c:pt>
                <c:pt idx="2">
                  <c:v>Pays a revenus faibles</c:v>
                </c:pt>
                <c:pt idx="3">
                  <c:v>Pays a revenus intermediaires</c:v>
                </c:pt>
              </c:strCache>
            </c:strRef>
          </c:cat>
          <c:val>
            <c:numRef>
              <c:f>Sheet1!$F$4:$F$7</c:f>
              <c:numCache>
                <c:formatCode>General</c:formatCode>
                <c:ptCount val="4"/>
                <c:pt idx="0">
                  <c:v>13</c:v>
                </c:pt>
                <c:pt idx="1">
                  <c:v>140</c:v>
                </c:pt>
                <c:pt idx="2">
                  <c:v>31</c:v>
                </c:pt>
                <c:pt idx="3">
                  <c:v>262</c:v>
                </c:pt>
              </c:numCache>
            </c:numRef>
          </c:val>
        </c:ser>
        <c:dLbls>
          <c:showLegendKey val="0"/>
          <c:showVal val="0"/>
          <c:showCatName val="0"/>
          <c:showSerName val="0"/>
          <c:showPercent val="0"/>
          <c:showBubbleSize val="0"/>
        </c:dLbls>
        <c:gapWidth val="267"/>
        <c:overlap val="-43"/>
        <c:axId val="115293184"/>
        <c:axId val="115340032"/>
      </c:barChart>
      <c:catAx>
        <c:axId val="11529318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15340032"/>
        <c:crosses val="autoZero"/>
        <c:auto val="1"/>
        <c:lblAlgn val="ctr"/>
        <c:lblOffset val="100"/>
        <c:noMultiLvlLbl val="0"/>
      </c:catAx>
      <c:valAx>
        <c:axId val="115340032"/>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15293184"/>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Depenses totales</a:t>
            </a:r>
            <a:r>
              <a:rPr lang="en-US" baseline="0"/>
              <a:t> de sante en % du PIB</a:t>
            </a:r>
            <a:endParaRPr lang="en-US"/>
          </a:p>
        </c:rich>
      </c:tx>
      <c:layout/>
      <c:overlay val="0"/>
      <c:spPr>
        <a:noFill/>
        <a:ln>
          <a:noFill/>
        </a:ln>
        <a:effectLst/>
      </c:spPr>
    </c:title>
    <c:autoTitleDeleted val="0"/>
    <c:plotArea>
      <c:layout/>
      <c:lineChart>
        <c:grouping val="standard"/>
        <c:varyColors val="0"/>
        <c:ser>
          <c:idx val="0"/>
          <c:order val="0"/>
          <c:tx>
            <c:strRef>
              <c:f>'compar dep'!$A$21</c:f>
              <c:strCache>
                <c:ptCount val="1"/>
                <c:pt idx="0">
                  <c:v>Pays a revenus limites</c:v>
                </c:pt>
              </c:strCache>
            </c:strRef>
          </c:tx>
          <c:spPr>
            <a:ln w="31750" cap="rnd">
              <a:solidFill>
                <a:schemeClr val="dk1">
                  <a:tint val="88500"/>
                </a:schemeClr>
              </a:solidFill>
              <a:round/>
            </a:ln>
            <a:effectLst/>
          </c:spPr>
          <c:marker>
            <c:symbol val="circle"/>
            <c:size val="17"/>
            <c:spPr>
              <a:solidFill>
                <a:schemeClr val="dk1">
                  <a:tint val="88500"/>
                </a:schemeClr>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'compar dep'!$B$20:$F$20</c:f>
              <c:numCache>
                <c:formatCode>General</c:formatCode>
                <c:ptCount val="5"/>
                <c:pt idx="0">
                  <c:v>2008</c:v>
                </c:pt>
                <c:pt idx="1">
                  <c:v>2009</c:v>
                </c:pt>
                <c:pt idx="2">
                  <c:v>2010</c:v>
                </c:pt>
                <c:pt idx="3">
                  <c:v>2011</c:v>
                </c:pt>
                <c:pt idx="4">
                  <c:v>2012</c:v>
                </c:pt>
              </c:numCache>
            </c:numRef>
          </c:cat>
          <c:val>
            <c:numRef>
              <c:f>'compar dep'!$B$21:$F$21</c:f>
              <c:numCache>
                <c:formatCode>0.0</c:formatCode>
                <c:ptCount val="5"/>
                <c:pt idx="0">
                  <c:v>5.2</c:v>
                </c:pt>
                <c:pt idx="1">
                  <c:v>5.5</c:v>
                </c:pt>
                <c:pt idx="2">
                  <c:v>5.5</c:v>
                </c:pt>
                <c:pt idx="3">
                  <c:v>5.4</c:v>
                </c:pt>
                <c:pt idx="4">
                  <c:v>5.3</c:v>
                </c:pt>
              </c:numCache>
            </c:numRef>
          </c:val>
          <c:smooth val="0"/>
        </c:ser>
        <c:ser>
          <c:idx val="1"/>
          <c:order val="1"/>
          <c:tx>
            <c:strRef>
              <c:f>'compar dep'!$A$22</c:f>
              <c:strCache>
                <c:ptCount val="1"/>
                <c:pt idx="0">
                  <c:v>Afrique sub-saharienne</c:v>
                </c:pt>
              </c:strCache>
            </c:strRef>
          </c:tx>
          <c:spPr>
            <a:ln w="31750" cap="rnd">
              <a:solidFill>
                <a:schemeClr val="dk1">
                  <a:tint val="55000"/>
                </a:schemeClr>
              </a:solidFill>
              <a:round/>
            </a:ln>
            <a:effectLst/>
          </c:spPr>
          <c:marker>
            <c:symbol val="circle"/>
            <c:size val="17"/>
            <c:spPr>
              <a:solidFill>
                <a:schemeClr val="dk1">
                  <a:tint val="55000"/>
                </a:schemeClr>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'compar dep'!$B$20:$F$20</c:f>
              <c:numCache>
                <c:formatCode>General</c:formatCode>
                <c:ptCount val="5"/>
                <c:pt idx="0">
                  <c:v>2008</c:v>
                </c:pt>
                <c:pt idx="1">
                  <c:v>2009</c:v>
                </c:pt>
                <c:pt idx="2">
                  <c:v>2010</c:v>
                </c:pt>
                <c:pt idx="3">
                  <c:v>2011</c:v>
                </c:pt>
                <c:pt idx="4">
                  <c:v>2012</c:v>
                </c:pt>
              </c:numCache>
            </c:numRef>
          </c:cat>
          <c:val>
            <c:numRef>
              <c:f>'compar dep'!$B$22:$F$22</c:f>
              <c:numCache>
                <c:formatCode>0.0</c:formatCode>
                <c:ptCount val="5"/>
                <c:pt idx="0">
                  <c:v>6.3</c:v>
                </c:pt>
                <c:pt idx="1">
                  <c:v>6.8</c:v>
                </c:pt>
                <c:pt idx="2">
                  <c:v>6.4</c:v>
                </c:pt>
                <c:pt idx="3">
                  <c:v>6.4</c:v>
                </c:pt>
                <c:pt idx="4">
                  <c:v>6.5</c:v>
                </c:pt>
              </c:numCache>
            </c:numRef>
          </c:val>
          <c:smooth val="0"/>
        </c:ser>
        <c:ser>
          <c:idx val="2"/>
          <c:order val="2"/>
          <c:tx>
            <c:strRef>
              <c:f>'compar dep'!$A$23</c:f>
              <c:strCache>
                <c:ptCount val="1"/>
                <c:pt idx="0">
                  <c:v>RDC</c:v>
                </c:pt>
              </c:strCache>
            </c:strRef>
          </c:tx>
          <c:spPr>
            <a:ln w="31750" cap="rnd">
              <a:solidFill>
                <a:schemeClr val="dk1">
                  <a:tint val="75000"/>
                </a:schemeClr>
              </a:solidFill>
              <a:round/>
            </a:ln>
            <a:effectLst/>
          </c:spPr>
          <c:marker>
            <c:symbol val="circle"/>
            <c:size val="17"/>
            <c:spPr>
              <a:solidFill>
                <a:srgbClr val="FF0000"/>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'compar dep'!$B$20:$F$20</c:f>
              <c:numCache>
                <c:formatCode>General</c:formatCode>
                <c:ptCount val="5"/>
                <c:pt idx="0">
                  <c:v>2008</c:v>
                </c:pt>
                <c:pt idx="1">
                  <c:v>2009</c:v>
                </c:pt>
                <c:pt idx="2">
                  <c:v>2010</c:v>
                </c:pt>
                <c:pt idx="3">
                  <c:v>2011</c:v>
                </c:pt>
                <c:pt idx="4">
                  <c:v>2012</c:v>
                </c:pt>
              </c:numCache>
            </c:numRef>
          </c:cat>
          <c:val>
            <c:numRef>
              <c:f>'compar dep'!$B$23:$F$23</c:f>
              <c:numCache>
                <c:formatCode>0.0</c:formatCode>
                <c:ptCount val="5"/>
                <c:pt idx="0">
                  <c:v>4.5604662661319688</c:v>
                </c:pt>
                <c:pt idx="1">
                  <c:v>4.9339715743091999</c:v>
                </c:pt>
                <c:pt idx="2">
                  <c:v>4.3510718906323902</c:v>
                </c:pt>
                <c:pt idx="3">
                  <c:v>3.7880083227379706</c:v>
                </c:pt>
                <c:pt idx="4">
                  <c:v>3.7542907226846003</c:v>
                </c:pt>
              </c:numCache>
            </c:numRef>
          </c:val>
          <c:smooth val="0"/>
        </c:ser>
        <c:dLbls>
          <c:showLegendKey val="0"/>
          <c:showVal val="0"/>
          <c:showCatName val="0"/>
          <c:showSerName val="0"/>
          <c:showPercent val="0"/>
          <c:showBubbleSize val="0"/>
        </c:dLbls>
        <c:marker val="1"/>
        <c:smooth val="0"/>
        <c:axId val="150157184"/>
        <c:axId val="150158720"/>
      </c:lineChart>
      <c:catAx>
        <c:axId val="1501571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50158720"/>
        <c:crosses val="autoZero"/>
        <c:auto val="1"/>
        <c:lblAlgn val="ctr"/>
        <c:lblOffset val="100"/>
        <c:noMultiLvlLbl val="0"/>
      </c:catAx>
      <c:valAx>
        <c:axId val="150158720"/>
        <c:scaling>
          <c:orientation val="minMax"/>
          <c:min val="3"/>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50157184"/>
        <c:crosses val="autoZero"/>
        <c:crossBetween val="between"/>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Sources de financement de la sante, 2008-2013</a:t>
            </a:r>
          </a:p>
        </c:rich>
      </c:tx>
      <c:layout/>
      <c:overlay val="0"/>
      <c:spPr>
        <a:noFill/>
        <a:ln>
          <a:noFill/>
        </a:ln>
        <a:effectLst/>
      </c:spPr>
    </c:title>
    <c:autoTitleDeleted val="0"/>
    <c:plotArea>
      <c:layout/>
      <c:pieChart>
        <c:varyColors val="1"/>
        <c:ser>
          <c:idx val="0"/>
          <c:order val="0"/>
          <c:dPt>
            <c:idx val="0"/>
            <c:bubble3D val="0"/>
            <c:spPr>
              <a:solidFill>
                <a:schemeClr val="accent4">
                  <a:lumMod val="75000"/>
                  <a:lumOff val="25000"/>
                </a:schemeClr>
              </a:solidFill>
              <a:ln w="19050">
                <a:solidFill>
                  <a:schemeClr val="lt1"/>
                </a:solidFill>
              </a:ln>
              <a:effectLst/>
            </c:spPr>
          </c:dPt>
          <c:dPt>
            <c:idx val="1"/>
            <c:bubble3D val="0"/>
            <c:spPr>
              <a:solidFill>
                <a:srgbClr val="C00000"/>
              </a:solidFill>
              <a:ln w="19050">
                <a:solidFill>
                  <a:schemeClr val="lt1"/>
                </a:solidFill>
              </a:ln>
              <a:effectLst/>
            </c:spPr>
          </c:dPt>
          <c:dPt>
            <c:idx val="2"/>
            <c:bubble3D val="0"/>
            <c:spPr>
              <a:solidFill>
                <a:schemeClr val="accent3"/>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Sheet1!$C$8:$C$10</c:f>
              <c:strCache>
                <c:ptCount val="3"/>
                <c:pt idx="0">
                  <c:v>Aide internationale</c:v>
                </c:pt>
                <c:pt idx="1">
                  <c:v>Prive</c:v>
                </c:pt>
                <c:pt idx="2">
                  <c:v>Public</c:v>
                </c:pt>
              </c:strCache>
            </c:strRef>
          </c:cat>
          <c:val>
            <c:numRef>
              <c:f>Sheet1!$D$8:$D$10</c:f>
              <c:numCache>
                <c:formatCode>General</c:formatCode>
                <c:ptCount val="3"/>
                <c:pt idx="0" formatCode="0.0">
                  <c:v>40</c:v>
                </c:pt>
                <c:pt idx="1">
                  <c:v>39.300000000000011</c:v>
                </c:pt>
                <c:pt idx="2">
                  <c:v>14.2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a:t>Couverture des interventions principales pour</a:t>
            </a:r>
            <a:r>
              <a:rPr lang="en-US" baseline="0"/>
              <a:t> la mere et l'enfant, %, 2013-2014</a:t>
            </a:r>
            <a:endParaRPr lang="en-US"/>
          </a:p>
        </c:rich>
      </c:tx>
      <c:layout/>
      <c:overlay val="0"/>
      <c:spPr>
        <a:noFill/>
        <a:ln>
          <a:noFill/>
        </a:ln>
        <a:effectLst/>
      </c:spPr>
    </c:title>
    <c:autoTitleDeleted val="0"/>
    <c:plotArea>
      <c:layout/>
      <c:barChart>
        <c:barDir val="col"/>
        <c:grouping val="clustered"/>
        <c:varyColors val="0"/>
        <c:ser>
          <c:idx val="0"/>
          <c:order val="0"/>
          <c:spPr>
            <a:solidFill>
              <a:schemeClr val="accent6">
                <a:lumMod val="60000"/>
                <a:lumOff val="40000"/>
              </a:schemeClr>
            </a:solidFill>
            <a:ln>
              <a:noFill/>
            </a:ln>
            <a:effectLst/>
          </c:spPr>
          <c:invertIfNegative val="0"/>
          <c:dPt>
            <c:idx val="0"/>
            <c:invertIfNegative val="0"/>
            <c:bubble3D val="0"/>
            <c:spPr>
              <a:solidFill>
                <a:schemeClr val="accent1">
                  <a:lumMod val="60000"/>
                  <a:lumOff val="40000"/>
                </a:schemeClr>
              </a:solidFill>
              <a:ln>
                <a:noFill/>
              </a:ln>
              <a:effectLst/>
            </c:spPr>
          </c:dPt>
          <c:dPt>
            <c:idx val="1"/>
            <c:invertIfNegative val="0"/>
            <c:bubble3D val="0"/>
            <c:spPr>
              <a:solidFill>
                <a:schemeClr val="accent1">
                  <a:lumMod val="60000"/>
                  <a:lumOff val="40000"/>
                </a:schemeClr>
              </a:solidFill>
              <a:ln>
                <a:noFill/>
              </a:ln>
              <a:effectLst/>
            </c:spPr>
          </c:dPt>
          <c:dPt>
            <c:idx val="2"/>
            <c:invertIfNegative val="0"/>
            <c:bubble3D val="0"/>
            <c:spPr>
              <a:solidFill>
                <a:schemeClr val="accent4">
                  <a:lumMod val="50000"/>
                  <a:lumOff val="50000"/>
                </a:schemeClr>
              </a:solidFill>
              <a:ln>
                <a:noFill/>
              </a:ln>
              <a:effectLst/>
            </c:spPr>
          </c:dPt>
          <c:dPt>
            <c:idx val="3"/>
            <c:invertIfNegative val="0"/>
            <c:bubble3D val="0"/>
            <c:spPr>
              <a:solidFill>
                <a:schemeClr val="accent4">
                  <a:lumMod val="50000"/>
                  <a:lumOff val="50000"/>
                </a:schemeClr>
              </a:solidFill>
              <a:ln>
                <a:noFill/>
              </a:ln>
              <a:effectLst/>
            </c:spPr>
          </c:dPt>
          <c:dPt>
            <c:idx val="4"/>
            <c:invertIfNegative val="0"/>
            <c:bubble3D val="0"/>
            <c:spPr>
              <a:solidFill>
                <a:schemeClr val="accent4">
                  <a:lumMod val="50000"/>
                  <a:lumOff val="50000"/>
                </a:schemeClr>
              </a:solidFill>
              <a:ln>
                <a:noFill/>
              </a:ln>
              <a:effectLst/>
            </c:spPr>
          </c:dPt>
          <c:dPt>
            <c:idx val="5"/>
            <c:invertIfNegative val="0"/>
            <c:bubble3D val="0"/>
            <c:spPr>
              <a:solidFill>
                <a:schemeClr val="accent4">
                  <a:lumMod val="50000"/>
                  <a:lumOff val="50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Sheet3!$F$9:$F$14</c:f>
              <c:strCache>
                <c:ptCount val="6"/>
                <c:pt idx="0">
                  <c:v>CPN</c:v>
                </c:pt>
                <c:pt idx="1">
                  <c:v>Acct assiste</c:v>
                </c:pt>
                <c:pt idx="2">
                  <c:v>ARI</c:v>
                </c:pt>
                <c:pt idx="3">
                  <c:v>Fievre</c:v>
                </c:pt>
                <c:pt idx="4">
                  <c:v>Diarhee</c:v>
                </c:pt>
                <c:pt idx="5">
                  <c:v>Vaccination complete</c:v>
                </c:pt>
              </c:strCache>
            </c:strRef>
          </c:cat>
          <c:val>
            <c:numRef>
              <c:f>Sheet3!$G$9:$G$14</c:f>
              <c:numCache>
                <c:formatCode>General</c:formatCode>
                <c:ptCount val="6"/>
                <c:pt idx="0">
                  <c:v>88</c:v>
                </c:pt>
                <c:pt idx="1">
                  <c:v>80</c:v>
                </c:pt>
                <c:pt idx="2">
                  <c:v>35</c:v>
                </c:pt>
                <c:pt idx="3">
                  <c:v>40</c:v>
                </c:pt>
                <c:pt idx="4">
                  <c:v>39</c:v>
                </c:pt>
                <c:pt idx="5">
                  <c:v>46</c:v>
                </c:pt>
              </c:numCache>
            </c:numRef>
          </c:val>
        </c:ser>
        <c:dLbls>
          <c:showLegendKey val="0"/>
          <c:showVal val="0"/>
          <c:showCatName val="0"/>
          <c:showSerName val="0"/>
          <c:showPercent val="0"/>
          <c:showBubbleSize val="0"/>
        </c:dLbls>
        <c:gapWidth val="267"/>
        <c:overlap val="-43"/>
        <c:axId val="157795840"/>
        <c:axId val="157797376"/>
      </c:barChart>
      <c:catAx>
        <c:axId val="157795840"/>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57797376"/>
        <c:crosses val="autoZero"/>
        <c:auto val="1"/>
        <c:lblAlgn val="ctr"/>
        <c:lblOffset val="100"/>
        <c:noMultiLvlLbl val="0"/>
      </c:catAx>
      <c:valAx>
        <c:axId val="157797376"/>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7795840"/>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a:t>Incidence des depenses catastrophiques, %</a:t>
            </a:r>
          </a:p>
          <a:p>
            <a:pPr>
              <a:defRPr sz="1600" b="1" i="0" u="none" strike="noStrike" kern="1200" cap="none" spc="0" normalizeH="0" baseline="0">
                <a:solidFill>
                  <a:schemeClr val="dk1">
                    <a:lumMod val="50000"/>
                    <a:lumOff val="50000"/>
                  </a:schemeClr>
                </a:solidFill>
                <a:latin typeface="+mj-lt"/>
                <a:ea typeface="+mj-ea"/>
                <a:cs typeface="+mj-cs"/>
              </a:defRPr>
            </a:pPr>
            <a:r>
              <a:rPr lang="en-US"/>
              <a:t> 2013</a:t>
            </a:r>
          </a:p>
        </c:rich>
      </c:tx>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lumMod val="50000"/>
                </a:schemeClr>
              </a:solidFill>
              <a:ln>
                <a:solidFill>
                  <a:schemeClr val="accent1">
                    <a:lumMod val="50000"/>
                  </a:schemeClr>
                </a:solidFill>
              </a:ln>
              <a:effectLst/>
            </c:spPr>
          </c:dPt>
          <c:dPt>
            <c:idx val="1"/>
            <c:invertIfNegative val="0"/>
            <c:bubble3D val="0"/>
            <c:spPr>
              <a:solidFill>
                <a:srgbClr val="C0000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dk1">
                          <a:lumMod val="35000"/>
                          <a:lumOff val="65000"/>
                        </a:schemeClr>
                      </a:solidFill>
                      <a:round/>
                    </a:ln>
                    <a:effectLst/>
                  </c:spPr>
                </c15:leaderLines>
              </c:ext>
            </c:extLst>
          </c:dLbls>
          <c:cat>
            <c:strRef>
              <c:f>Sheet2!$G$9:$G$10</c:f>
              <c:strCache>
                <c:ptCount val="2"/>
                <c:pt idx="0">
                  <c:v>Depenses de sante des menages &gt; 40% des depenses totales des menages hors nourriture</c:v>
                </c:pt>
                <c:pt idx="1">
                  <c:v>Depenses de sante des menages &gt; 10% des depenses totales des menages</c:v>
                </c:pt>
              </c:strCache>
            </c:strRef>
          </c:cat>
          <c:val>
            <c:numRef>
              <c:f>Sheet2!$H$9:$H$10</c:f>
              <c:numCache>
                <c:formatCode>General</c:formatCode>
                <c:ptCount val="2"/>
                <c:pt idx="0">
                  <c:v>3.84</c:v>
                </c:pt>
                <c:pt idx="1">
                  <c:v>12.91</c:v>
                </c:pt>
              </c:numCache>
            </c:numRef>
          </c:val>
        </c:ser>
        <c:dLbls>
          <c:showLegendKey val="0"/>
          <c:showVal val="0"/>
          <c:showCatName val="0"/>
          <c:showSerName val="0"/>
          <c:showPercent val="0"/>
          <c:showBubbleSize val="0"/>
        </c:dLbls>
        <c:gapWidth val="247"/>
        <c:axId val="157888512"/>
        <c:axId val="157890048"/>
      </c:barChart>
      <c:catAx>
        <c:axId val="15788851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57890048"/>
        <c:crosses val="autoZero"/>
        <c:auto val="1"/>
        <c:lblAlgn val="ctr"/>
        <c:lblOffset val="100"/>
        <c:noMultiLvlLbl val="0"/>
      </c:catAx>
      <c:valAx>
        <c:axId val="157890048"/>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7888512"/>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a:t>Inegalites dans l'utilisation</a:t>
            </a:r>
            <a:r>
              <a:rPr lang="en-US" baseline="0"/>
              <a:t> des CPN, % absence de CPN pendant la grossesse par quintiles, 2013</a:t>
            </a:r>
            <a:endParaRPr lang="en-US"/>
          </a:p>
        </c:rich>
      </c:tx>
      <c:layout/>
      <c:overlay val="0"/>
      <c:spPr>
        <a:noFill/>
        <a:ln>
          <a:noFill/>
        </a:ln>
        <a:effectLst/>
      </c:spPr>
    </c:title>
    <c:autoTitleDeleted val="0"/>
    <c:plotArea>
      <c:layout/>
      <c:barChart>
        <c:barDir val="col"/>
        <c:grouping val="clustered"/>
        <c:varyColors val="0"/>
        <c:ser>
          <c:idx val="0"/>
          <c:order val="0"/>
          <c:spPr>
            <a:solidFill>
              <a:schemeClr val="accent1">
                <a:lumMod val="20000"/>
                <a:lumOff val="80000"/>
              </a:schemeClr>
            </a:solidFill>
            <a:ln>
              <a:noFill/>
            </a:ln>
            <a:effectLst/>
          </c:spPr>
          <c:invertIfNegative val="0"/>
          <c:dPt>
            <c:idx val="0"/>
            <c:invertIfNegative val="0"/>
            <c:bubble3D val="0"/>
            <c:spPr>
              <a:solidFill>
                <a:srgbClr val="C00000"/>
              </a:solidFill>
              <a:ln>
                <a:noFill/>
              </a:ln>
              <a:effectLst/>
            </c:spPr>
          </c:dPt>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Sheet4!$D$10:$D$11</c:f>
              <c:strCache>
                <c:ptCount val="2"/>
                <c:pt idx="0">
                  <c:v>Femmes les plus pauvres (Q1)</c:v>
                </c:pt>
                <c:pt idx="1">
                  <c:v>Femmes les plus riches (Q5)</c:v>
                </c:pt>
              </c:strCache>
            </c:strRef>
          </c:cat>
          <c:val>
            <c:numRef>
              <c:f>Sheet4!$E$10:$E$11</c:f>
              <c:numCache>
                <c:formatCode>General</c:formatCode>
                <c:ptCount val="2"/>
                <c:pt idx="0">
                  <c:v>25</c:v>
                </c:pt>
                <c:pt idx="1">
                  <c:v>8</c:v>
                </c:pt>
              </c:numCache>
            </c:numRef>
          </c:val>
        </c:ser>
        <c:dLbls>
          <c:showLegendKey val="0"/>
          <c:showVal val="0"/>
          <c:showCatName val="0"/>
          <c:showSerName val="0"/>
          <c:showPercent val="0"/>
          <c:showBubbleSize val="0"/>
        </c:dLbls>
        <c:gapWidth val="267"/>
        <c:overlap val="-43"/>
        <c:axId val="157924352"/>
        <c:axId val="158036736"/>
      </c:barChart>
      <c:catAx>
        <c:axId val="15792435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58036736"/>
        <c:crosses val="autoZero"/>
        <c:auto val="1"/>
        <c:lblAlgn val="ctr"/>
        <c:lblOffset val="100"/>
        <c:noMultiLvlLbl val="0"/>
      </c:catAx>
      <c:valAx>
        <c:axId val="158036736"/>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7924352"/>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none" spc="0" normalizeH="0" baseline="0">
                <a:solidFill>
                  <a:schemeClr val="dk1">
                    <a:lumMod val="50000"/>
                    <a:lumOff val="50000"/>
                  </a:schemeClr>
                </a:solidFill>
                <a:latin typeface="+mj-lt"/>
                <a:ea typeface="+mj-ea"/>
                <a:cs typeface="+mj-cs"/>
              </a:defRPr>
            </a:pPr>
            <a:r>
              <a:rPr lang="en-US"/>
              <a:t>Inegalites</a:t>
            </a:r>
            <a:r>
              <a:rPr lang="en-US" baseline="0"/>
              <a:t> dans l'utilisation des services par quintiles et niveau de services, 2013</a:t>
            </a:r>
            <a:endParaRPr lang="en-US"/>
          </a:p>
        </c:rich>
      </c:tx>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C00000"/>
              </a:solidFill>
              <a:ln>
                <a:noFill/>
              </a:ln>
              <a:effectLst/>
            </c:spPr>
          </c:dPt>
          <c:dPt>
            <c:idx val="1"/>
            <c:invertIfNegative val="0"/>
            <c:bubble3D val="0"/>
            <c:spPr>
              <a:solidFill>
                <a:schemeClr val="bg1">
                  <a:lumMod val="75000"/>
                </a:schemeClr>
              </a:solidFill>
              <a:ln>
                <a:noFill/>
              </a:ln>
              <a:effectLst/>
            </c:spPr>
          </c:dPt>
          <c:dPt>
            <c:idx val="2"/>
            <c:invertIfNegative val="0"/>
            <c:bubble3D val="0"/>
            <c:spPr>
              <a:solidFill>
                <a:srgbClr val="C00000"/>
              </a:solidFill>
              <a:ln>
                <a:noFill/>
              </a:ln>
              <a:effectLst/>
            </c:spPr>
          </c:dPt>
          <c:dPt>
            <c:idx val="3"/>
            <c:invertIfNegative val="0"/>
            <c:bubble3D val="0"/>
            <c:spPr>
              <a:solidFill>
                <a:schemeClr val="bg1">
                  <a:lumMod val="75000"/>
                </a:schemeClr>
              </a:solidFill>
              <a:ln>
                <a:noFill/>
              </a:ln>
              <a:effectLst/>
            </c:spPr>
          </c:dPt>
          <c:dPt>
            <c:idx val="4"/>
            <c:invertIfNegative val="0"/>
            <c:bubble3D val="0"/>
            <c:spPr>
              <a:solidFill>
                <a:srgbClr val="C00000"/>
              </a:solidFill>
              <a:ln>
                <a:noFill/>
              </a:ln>
              <a:effectLst/>
            </c:spPr>
          </c:dPt>
          <c:dPt>
            <c:idx val="5"/>
            <c:invertIfNegative val="0"/>
            <c:bubble3D val="0"/>
            <c:spPr>
              <a:solidFill>
                <a:schemeClr val="bg1">
                  <a:lumMod val="75000"/>
                </a:schemeClr>
              </a:solidFill>
              <a:ln>
                <a:noFill/>
              </a:ln>
              <a:effectLst/>
            </c:spPr>
          </c:dPt>
          <c:cat>
            <c:multiLvlStrRef>
              <c:f>Sheet5!$E$8:$F$13</c:f>
              <c:multiLvlStrCache>
                <c:ptCount val="6"/>
                <c:lvl>
                  <c:pt idx="0">
                    <c:v>Q1</c:v>
                  </c:pt>
                  <c:pt idx="1">
                    <c:v>Q5</c:v>
                  </c:pt>
                  <c:pt idx="2">
                    <c:v>Q1</c:v>
                  </c:pt>
                  <c:pt idx="3">
                    <c:v>Q5</c:v>
                  </c:pt>
                  <c:pt idx="4">
                    <c:v>Q1</c:v>
                  </c:pt>
                  <c:pt idx="5">
                    <c:v>Q5</c:v>
                  </c:pt>
                </c:lvl>
                <c:lvl>
                  <c:pt idx="0">
                    <c:v>Soins de sante tertiaire</c:v>
                  </c:pt>
                  <c:pt idx="2">
                    <c:v>Soins de sante secondaire</c:v>
                  </c:pt>
                  <c:pt idx="4">
                    <c:v>Soins de sante primaire</c:v>
                  </c:pt>
                </c:lvl>
              </c:multiLvlStrCache>
            </c:multiLvlStrRef>
          </c:cat>
          <c:val>
            <c:numRef>
              <c:f>Sheet5!$G$8:$G$13</c:f>
              <c:numCache>
                <c:formatCode>General</c:formatCode>
                <c:ptCount val="6"/>
                <c:pt idx="0">
                  <c:v>3</c:v>
                </c:pt>
                <c:pt idx="1">
                  <c:v>10.3</c:v>
                </c:pt>
                <c:pt idx="2">
                  <c:v>9</c:v>
                </c:pt>
                <c:pt idx="3">
                  <c:v>11.7</c:v>
                </c:pt>
                <c:pt idx="4">
                  <c:v>45.4</c:v>
                </c:pt>
                <c:pt idx="5">
                  <c:v>23.9</c:v>
                </c:pt>
              </c:numCache>
            </c:numRef>
          </c:val>
        </c:ser>
        <c:dLbls>
          <c:showLegendKey val="0"/>
          <c:showVal val="0"/>
          <c:showCatName val="0"/>
          <c:showSerName val="0"/>
          <c:showPercent val="0"/>
          <c:showBubbleSize val="0"/>
        </c:dLbls>
        <c:gapWidth val="267"/>
        <c:overlap val="-43"/>
        <c:axId val="158067712"/>
        <c:axId val="158069504"/>
      </c:barChart>
      <c:catAx>
        <c:axId val="15806771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58069504"/>
        <c:crosses val="autoZero"/>
        <c:auto val="1"/>
        <c:lblAlgn val="ctr"/>
        <c:lblOffset val="100"/>
        <c:noMultiLvlLbl val="0"/>
      </c:catAx>
      <c:valAx>
        <c:axId val="158069504"/>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8067712"/>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Sheet5!$F$8</c:f>
              <c:strCache>
                <c:ptCount val="1"/>
                <c:pt idx="0">
                  <c:v>Total state budget (current CDF, millions)</c:v>
                </c:pt>
              </c:strCache>
            </c:strRef>
          </c:tx>
          <c:spPr>
            <a:solidFill>
              <a:schemeClr val="tx1">
                <a:lumMod val="50000"/>
                <a:lumOff val="50000"/>
              </a:schemeClr>
            </a:solidFill>
            <a:ln>
              <a:noFill/>
            </a:ln>
            <a:effectLst/>
          </c:spPr>
          <c:invertIfNegative val="0"/>
          <c:cat>
            <c:numRef>
              <c:f>Sheet5!$G$7:$Q$7</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Sheet5!$G$8:$Q$8</c:f>
              <c:numCache>
                <c:formatCode>#,##0</c:formatCode>
                <c:ptCount val="11"/>
                <c:pt idx="0">
                  <c:v>307108</c:v>
                </c:pt>
                <c:pt idx="1">
                  <c:v>528333</c:v>
                </c:pt>
                <c:pt idx="2">
                  <c:v>806169</c:v>
                </c:pt>
                <c:pt idx="3">
                  <c:v>1039561</c:v>
                </c:pt>
                <c:pt idx="4">
                  <c:v>1370310</c:v>
                </c:pt>
                <c:pt idx="5">
                  <c:v>1172399.8616261969</c:v>
                </c:pt>
                <c:pt idx="6">
                  <c:v>1739276.2232987997</c:v>
                </c:pt>
                <c:pt idx="7">
                  <c:v>2958916.6318885288</c:v>
                </c:pt>
                <c:pt idx="8">
                  <c:v>3692560.7462785905</c:v>
                </c:pt>
                <c:pt idx="9">
                  <c:v>4098113.3631609995</c:v>
                </c:pt>
                <c:pt idx="10">
                  <c:v>4444545.343479</c:v>
                </c:pt>
              </c:numCache>
            </c:numRef>
          </c:val>
        </c:ser>
        <c:ser>
          <c:idx val="1"/>
          <c:order val="1"/>
          <c:tx>
            <c:strRef>
              <c:f>Sheet5!$F$9</c:f>
              <c:strCache>
                <c:ptCount val="1"/>
                <c:pt idx="0">
                  <c:v>MoPH budget (current CDF, millions)</c:v>
                </c:pt>
              </c:strCache>
            </c:strRef>
          </c:tx>
          <c:spPr>
            <a:solidFill>
              <a:srgbClr val="C00000"/>
            </a:solidFill>
            <a:ln>
              <a:noFill/>
            </a:ln>
            <a:effectLst/>
          </c:spPr>
          <c:invertIfNegative val="0"/>
          <c:cat>
            <c:numRef>
              <c:f>Sheet5!$G$7:$Q$7</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Sheet5!$G$9:$Q$9</c:f>
              <c:numCache>
                <c:formatCode>#,##0</c:formatCode>
                <c:ptCount val="11"/>
                <c:pt idx="0">
                  <c:v>17000</c:v>
                </c:pt>
                <c:pt idx="1">
                  <c:v>28262</c:v>
                </c:pt>
                <c:pt idx="2">
                  <c:v>35936</c:v>
                </c:pt>
                <c:pt idx="3">
                  <c:v>41848</c:v>
                </c:pt>
                <c:pt idx="4">
                  <c:v>38663</c:v>
                </c:pt>
                <c:pt idx="5" formatCode="General">
                  <c:v>44287</c:v>
                </c:pt>
                <c:pt idx="6" formatCode="General">
                  <c:v>77597</c:v>
                </c:pt>
                <c:pt idx="7" formatCode="General">
                  <c:v>91354</c:v>
                </c:pt>
                <c:pt idx="8" formatCode="General">
                  <c:v>124649</c:v>
                </c:pt>
                <c:pt idx="9" formatCode="General">
                  <c:v>175472</c:v>
                </c:pt>
                <c:pt idx="10" formatCode="General">
                  <c:v>186145</c:v>
                </c:pt>
              </c:numCache>
            </c:numRef>
          </c:val>
        </c:ser>
        <c:dLbls>
          <c:showLegendKey val="0"/>
          <c:showVal val="0"/>
          <c:showCatName val="0"/>
          <c:showSerName val="0"/>
          <c:showPercent val="0"/>
          <c:showBubbleSize val="0"/>
        </c:dLbls>
        <c:gapWidth val="267"/>
        <c:overlap val="100"/>
        <c:axId val="158898816"/>
        <c:axId val="158912896"/>
      </c:barChart>
      <c:lineChart>
        <c:grouping val="stacked"/>
        <c:varyColors val="0"/>
        <c:ser>
          <c:idx val="2"/>
          <c:order val="2"/>
          <c:tx>
            <c:strRef>
              <c:f>Sheet5!$F$10</c:f>
              <c:strCache>
                <c:ptCount val="1"/>
                <c:pt idx="0">
                  <c:v>MoPH budget (% total state budget)</c:v>
                </c:pt>
              </c:strCache>
            </c:strRef>
          </c:tx>
          <c:spPr>
            <a:ln w="22225" cap="rnd">
              <a:solidFill>
                <a:schemeClr val="accent3"/>
              </a:solidFill>
              <a:round/>
            </a:ln>
            <a:effectLst/>
          </c:spPr>
          <c:marker>
            <c:symbol val="circle"/>
            <c:size val="6"/>
            <c:spPr>
              <a:solidFill>
                <a:schemeClr val="lt1"/>
              </a:solidFill>
              <a:ln w="15875">
                <a:solidFill>
                  <a:schemeClr val="accent3"/>
                </a:solidFill>
                <a:round/>
              </a:ln>
              <a:effectLst/>
            </c:spPr>
          </c:marker>
          <c:dLbls>
            <c:dLbl>
              <c:idx val="0"/>
              <c:layout>
                <c:manualLayout>
                  <c:x val="-4.2838018741633205E-2"/>
                  <c:y val="-4.4501503644082854E-2"/>
                </c:manualLayout>
              </c:layout>
              <c:spPr>
                <a:solidFill>
                  <a:schemeClr val="lt1"/>
                </a:solidFill>
                <a:ln w="25400" cap="flat" cmpd="sng" algn="ctr">
                  <a:solidFill>
                    <a:schemeClr val="accent1"/>
                  </a:solidFill>
                  <a:prstDash val="solid"/>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0709504685408303E-2"/>
                  <c:y val="5.8194273996108298E-2"/>
                </c:manualLayout>
              </c:layout>
              <c:spPr>
                <a:solidFill>
                  <a:schemeClr val="lt1"/>
                </a:solidFill>
                <a:ln w="25400" cap="flat" cmpd="sng" algn="ctr">
                  <a:solidFill>
                    <a:schemeClr val="accent1"/>
                  </a:solidFill>
                  <a:prstDash val="solid"/>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Sheet5!$G$7:$Q$7</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Sheet5!$G$10:$Q$10</c:f>
              <c:numCache>
                <c:formatCode>0.0%</c:formatCode>
                <c:ptCount val="11"/>
                <c:pt idx="0">
                  <c:v>5.5355119371686835E-2</c:v>
                </c:pt>
                <c:pt idx="1">
                  <c:v>5.3492778228882168E-2</c:v>
                </c:pt>
                <c:pt idx="2">
                  <c:v>4.4576261305011744E-2</c:v>
                </c:pt>
                <c:pt idx="3">
                  <c:v>4.025545398490326E-2</c:v>
                </c:pt>
                <c:pt idx="4">
                  <c:v>2.8214783516138681E-2</c:v>
                </c:pt>
                <c:pt idx="5">
                  <c:v>3.7774654748398702E-2</c:v>
                </c:pt>
                <c:pt idx="6">
                  <c:v>4.4614535035053603E-2</c:v>
                </c:pt>
                <c:pt idx="7">
                  <c:v>3.087413785689979E-2</c:v>
                </c:pt>
                <c:pt idx="8">
                  <c:v>3.3756790629815056E-2</c:v>
                </c:pt>
                <c:pt idx="9">
                  <c:v>4.2817751596957554E-2</c:v>
                </c:pt>
                <c:pt idx="10">
                  <c:v>4.1881674190389441E-2</c:v>
                </c:pt>
              </c:numCache>
            </c:numRef>
          </c:val>
          <c:smooth val="0"/>
        </c:ser>
        <c:dLbls>
          <c:showLegendKey val="0"/>
          <c:showVal val="0"/>
          <c:showCatName val="0"/>
          <c:showSerName val="0"/>
          <c:showPercent val="0"/>
          <c:showBubbleSize val="0"/>
        </c:dLbls>
        <c:marker val="1"/>
        <c:smooth val="0"/>
        <c:axId val="158915968"/>
        <c:axId val="158914432"/>
      </c:lineChart>
      <c:catAx>
        <c:axId val="158898816"/>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cap="none" spc="0" normalizeH="0" baseline="0">
                <a:solidFill>
                  <a:schemeClr val="dk1">
                    <a:lumMod val="65000"/>
                    <a:lumOff val="35000"/>
                  </a:schemeClr>
                </a:solidFill>
                <a:latin typeface="+mn-lt"/>
                <a:ea typeface="+mn-ea"/>
                <a:cs typeface="+mn-cs"/>
              </a:defRPr>
            </a:pPr>
            <a:endParaRPr lang="en-US"/>
          </a:p>
        </c:txPr>
        <c:crossAx val="158912896"/>
        <c:crosses val="autoZero"/>
        <c:auto val="1"/>
        <c:lblAlgn val="ctr"/>
        <c:lblOffset val="100"/>
        <c:noMultiLvlLbl val="0"/>
      </c:catAx>
      <c:valAx>
        <c:axId val="158912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8898816"/>
        <c:crosses val="autoZero"/>
        <c:crossBetween val="between"/>
      </c:valAx>
      <c:valAx>
        <c:axId val="158914432"/>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8915968"/>
        <c:crosses val="max"/>
        <c:crossBetween val="between"/>
      </c:valAx>
      <c:catAx>
        <c:axId val="158915968"/>
        <c:scaling>
          <c:orientation val="minMax"/>
        </c:scaling>
        <c:delete val="1"/>
        <c:axPos val="b"/>
        <c:numFmt formatCode="General" sourceLinked="1"/>
        <c:majorTickMark val="out"/>
        <c:minorTickMark val="none"/>
        <c:tickLblPos val="none"/>
        <c:crossAx val="158914432"/>
        <c:crosses val="autoZero"/>
        <c:auto val="1"/>
        <c:lblAlgn val="ctr"/>
        <c:lblOffset val="100"/>
        <c:noMultiLvlLbl val="0"/>
      </c:cat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00" b="1" i="0" u="none" strike="noStrike" kern="1200" cap="none" spc="0" normalizeH="0" baseline="0">
                <a:solidFill>
                  <a:schemeClr val="dk1">
                    <a:lumMod val="50000"/>
                    <a:lumOff val="50000"/>
                  </a:schemeClr>
                </a:solidFill>
                <a:latin typeface="+mj-lt"/>
                <a:ea typeface="+mj-ea"/>
                <a:cs typeface="+mj-cs"/>
              </a:defRPr>
            </a:pPr>
            <a:r>
              <a:rPr lang="en-US" sz="1900"/>
              <a:t>Estimation de l'espace budgetaire en sante disponible</a:t>
            </a:r>
          </a:p>
        </c:rich>
      </c:tx>
      <c:layout/>
      <c:overlay val="0"/>
      <c:spPr>
        <a:noFill/>
        <a:ln>
          <a:noFill/>
        </a:ln>
        <a:effectLst/>
      </c:spPr>
    </c:title>
    <c:autoTitleDeleted val="0"/>
    <c:plotArea>
      <c:layout/>
      <c:barChart>
        <c:barDir val="col"/>
        <c:grouping val="stacked"/>
        <c:varyColors val="0"/>
        <c:ser>
          <c:idx val="0"/>
          <c:order val="0"/>
          <c:tx>
            <c:strRef>
              <c:f>Sheet1!$H$12</c:f>
              <c:strCache>
                <c:ptCount val="1"/>
              </c:strCache>
            </c:strRef>
          </c:tx>
          <c:spPr>
            <a:solidFill>
              <a:schemeClr val="accent1"/>
            </a:solidFill>
            <a:ln>
              <a:noFill/>
            </a:ln>
            <a:effectLst/>
          </c:spPr>
          <c:invertIfNegative val="0"/>
          <c:cat>
            <c:numRef>
              <c:f>Sheet1!$G$13:$G$14</c:f>
              <c:numCache>
                <c:formatCode>General</c:formatCode>
                <c:ptCount val="2"/>
                <c:pt idx="0">
                  <c:v>2013</c:v>
                </c:pt>
                <c:pt idx="1">
                  <c:v>2025</c:v>
                </c:pt>
              </c:numCache>
            </c:numRef>
          </c:cat>
          <c:val>
            <c:numRef>
              <c:f>Sheet1!$H$13:$H$14</c:f>
              <c:numCache>
                <c:formatCode>General</c:formatCode>
                <c:ptCount val="2"/>
                <c:pt idx="0">
                  <c:v>0.70000000000000007</c:v>
                </c:pt>
                <c:pt idx="1">
                  <c:v>0.70000000000000007</c:v>
                </c:pt>
              </c:numCache>
            </c:numRef>
          </c:val>
        </c:ser>
        <c:ser>
          <c:idx val="1"/>
          <c:order val="1"/>
          <c:tx>
            <c:strRef>
              <c:f>Sheet1!$I$12</c:f>
              <c:strCache>
                <c:ptCount val="1"/>
              </c:strCache>
            </c:strRef>
          </c:tx>
          <c:spPr>
            <a:solidFill>
              <a:schemeClr val="accent2"/>
            </a:solidFill>
            <a:ln>
              <a:noFill/>
            </a:ln>
            <a:effectLst/>
          </c:spPr>
          <c:invertIfNegative val="0"/>
          <c:cat>
            <c:numRef>
              <c:f>Sheet1!$G$13:$G$14</c:f>
              <c:numCache>
                <c:formatCode>General</c:formatCode>
                <c:ptCount val="2"/>
                <c:pt idx="0">
                  <c:v>2013</c:v>
                </c:pt>
                <c:pt idx="1">
                  <c:v>2025</c:v>
                </c:pt>
              </c:numCache>
            </c:numRef>
          </c:cat>
          <c:val>
            <c:numRef>
              <c:f>Sheet1!$I$13:$I$14</c:f>
              <c:numCache>
                <c:formatCode>General</c:formatCode>
                <c:ptCount val="2"/>
                <c:pt idx="0">
                  <c:v>0</c:v>
                </c:pt>
                <c:pt idx="1">
                  <c:v>0.45</c:v>
                </c:pt>
              </c:numCache>
            </c:numRef>
          </c:val>
        </c:ser>
        <c:ser>
          <c:idx val="2"/>
          <c:order val="2"/>
          <c:tx>
            <c:strRef>
              <c:f>Sheet1!$J$12</c:f>
              <c:strCache>
                <c:ptCount val="1"/>
              </c:strCache>
            </c:strRef>
          </c:tx>
          <c:spPr>
            <a:solidFill>
              <a:schemeClr val="accent3"/>
            </a:solidFill>
            <a:ln>
              <a:noFill/>
            </a:ln>
            <a:effectLst/>
          </c:spPr>
          <c:invertIfNegative val="0"/>
          <c:cat>
            <c:numRef>
              <c:f>Sheet1!$G$13:$G$14</c:f>
              <c:numCache>
                <c:formatCode>General</c:formatCode>
                <c:ptCount val="2"/>
                <c:pt idx="0">
                  <c:v>2013</c:v>
                </c:pt>
                <c:pt idx="1">
                  <c:v>2025</c:v>
                </c:pt>
              </c:numCache>
            </c:numRef>
          </c:cat>
          <c:val>
            <c:numRef>
              <c:f>Sheet1!$J$13:$J$14</c:f>
              <c:numCache>
                <c:formatCode>General</c:formatCode>
                <c:ptCount val="2"/>
                <c:pt idx="0">
                  <c:v>0</c:v>
                </c:pt>
                <c:pt idx="1">
                  <c:v>0.30000000000000004</c:v>
                </c:pt>
              </c:numCache>
            </c:numRef>
          </c:val>
        </c:ser>
        <c:ser>
          <c:idx val="3"/>
          <c:order val="3"/>
          <c:tx>
            <c:strRef>
              <c:f>Sheet1!$K$12</c:f>
              <c:strCache>
                <c:ptCount val="1"/>
              </c:strCache>
            </c:strRef>
          </c:tx>
          <c:spPr>
            <a:solidFill>
              <a:schemeClr val="accent4"/>
            </a:solidFill>
            <a:ln>
              <a:noFill/>
            </a:ln>
            <a:effectLst/>
          </c:spPr>
          <c:invertIfNegative val="0"/>
          <c:cat>
            <c:numRef>
              <c:f>Sheet1!$G$13:$G$14</c:f>
              <c:numCache>
                <c:formatCode>General</c:formatCode>
                <c:ptCount val="2"/>
                <c:pt idx="0">
                  <c:v>2013</c:v>
                </c:pt>
                <c:pt idx="1">
                  <c:v>2025</c:v>
                </c:pt>
              </c:numCache>
            </c:numRef>
          </c:cat>
          <c:val>
            <c:numRef>
              <c:f>Sheet1!$K$13:$K$14</c:f>
              <c:numCache>
                <c:formatCode>General</c:formatCode>
                <c:ptCount val="2"/>
                <c:pt idx="0">
                  <c:v>0</c:v>
                </c:pt>
                <c:pt idx="1">
                  <c:v>0.25</c:v>
                </c:pt>
              </c:numCache>
            </c:numRef>
          </c:val>
        </c:ser>
        <c:dLbls>
          <c:showLegendKey val="0"/>
          <c:showVal val="0"/>
          <c:showCatName val="0"/>
          <c:showSerName val="0"/>
          <c:showPercent val="0"/>
          <c:showBubbleSize val="0"/>
        </c:dLbls>
        <c:gapWidth val="55"/>
        <c:overlap val="100"/>
        <c:axId val="158726400"/>
        <c:axId val="158601216"/>
      </c:barChart>
      <c:catAx>
        <c:axId val="15872640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0" i="0" u="none" strike="noStrike" kern="1200" cap="none" spc="0" normalizeH="0" baseline="0">
                <a:solidFill>
                  <a:schemeClr val="dk1">
                    <a:lumMod val="65000"/>
                    <a:lumOff val="35000"/>
                  </a:schemeClr>
                </a:solidFill>
                <a:latin typeface="+mn-lt"/>
                <a:ea typeface="+mn-ea"/>
                <a:cs typeface="+mn-cs"/>
              </a:defRPr>
            </a:pPr>
            <a:endParaRPr lang="en-US"/>
          </a:p>
        </c:txPr>
        <c:crossAx val="158601216"/>
        <c:crosses val="autoZero"/>
        <c:auto val="1"/>
        <c:lblAlgn val="ctr"/>
        <c:lblOffset val="100"/>
        <c:noMultiLvlLbl val="0"/>
      </c:catAx>
      <c:valAx>
        <c:axId val="15860121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dk1">
                        <a:lumMod val="65000"/>
                        <a:lumOff val="35000"/>
                      </a:schemeClr>
                    </a:solidFill>
                    <a:latin typeface="+mn-lt"/>
                    <a:ea typeface="+mn-ea"/>
                    <a:cs typeface="+mn-cs"/>
                  </a:defRPr>
                </a:pPr>
                <a:r>
                  <a:rPr lang="en-US" sz="1400"/>
                  <a:t>Depenses gouvernementales de sante en % du PIB</a:t>
                </a:r>
              </a:p>
            </c:rich>
          </c:tx>
          <c:layout/>
          <c:overlay val="0"/>
          <c:spPr>
            <a:noFill/>
            <a:ln>
              <a:noFill/>
            </a:ln>
            <a:effectLst/>
          </c:sp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58726400"/>
        <c:crosses val="autoZero"/>
        <c:crossBetween val="between"/>
      </c:valAx>
      <c:spPr>
        <a:noFill/>
        <a:ln w="25400">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Feuil1!$A$1:$L$1</c:f>
              <c:strCache>
                <c:ptCount val="12"/>
                <c:pt idx="0">
                  <c:v>Base</c:v>
                </c:pt>
                <c:pt idx="1">
                  <c:v>2015</c:v>
                </c:pt>
                <c:pt idx="2">
                  <c:v>2016</c:v>
                </c:pt>
                <c:pt idx="3">
                  <c:v>2017</c:v>
                </c:pt>
                <c:pt idx="4">
                  <c:v>2018</c:v>
                </c:pt>
                <c:pt idx="5">
                  <c:v>2019</c:v>
                </c:pt>
                <c:pt idx="6">
                  <c:v>2020</c:v>
                </c:pt>
                <c:pt idx="7">
                  <c:v>2021</c:v>
                </c:pt>
                <c:pt idx="8">
                  <c:v>2022</c:v>
                </c:pt>
                <c:pt idx="9">
                  <c:v>2023</c:v>
                </c:pt>
                <c:pt idx="10">
                  <c:v>2024</c:v>
                </c:pt>
                <c:pt idx="11">
                  <c:v>2025</c:v>
                </c:pt>
              </c:strCache>
            </c:strRef>
          </c:cat>
          <c:val>
            <c:numRef>
              <c:f>Feuil1!$A$2:$L$2</c:f>
              <c:numCache>
                <c:formatCode>0%</c:formatCode>
                <c:ptCount val="12"/>
                <c:pt idx="0">
                  <c:v>0.35</c:v>
                </c:pt>
                <c:pt idx="1">
                  <c:v>0.41</c:v>
                </c:pt>
                <c:pt idx="2">
                  <c:v>0.46</c:v>
                </c:pt>
                <c:pt idx="3">
                  <c:v>0.52</c:v>
                </c:pt>
                <c:pt idx="4">
                  <c:v>0.57999999999999996</c:v>
                </c:pt>
                <c:pt idx="5">
                  <c:v>0.64</c:v>
                </c:pt>
                <c:pt idx="6">
                  <c:v>0.7</c:v>
                </c:pt>
                <c:pt idx="7">
                  <c:v>0.76</c:v>
                </c:pt>
                <c:pt idx="8">
                  <c:v>0.82</c:v>
                </c:pt>
                <c:pt idx="9">
                  <c:v>0.88</c:v>
                </c:pt>
                <c:pt idx="10">
                  <c:v>0.94</c:v>
                </c:pt>
                <c:pt idx="11">
                  <c:v>1</c:v>
                </c:pt>
              </c:numCache>
            </c:numRef>
          </c:val>
        </c:ser>
        <c:dLbls>
          <c:showLegendKey val="0"/>
          <c:showVal val="0"/>
          <c:showCatName val="0"/>
          <c:showSerName val="0"/>
          <c:showPercent val="0"/>
          <c:showBubbleSize val="0"/>
        </c:dLbls>
        <c:gapWidth val="150"/>
        <c:axId val="160012544"/>
        <c:axId val="160636928"/>
      </c:barChart>
      <c:catAx>
        <c:axId val="160012544"/>
        <c:scaling>
          <c:orientation val="minMax"/>
        </c:scaling>
        <c:delete val="0"/>
        <c:axPos val="b"/>
        <c:majorTickMark val="out"/>
        <c:minorTickMark val="none"/>
        <c:tickLblPos val="nextTo"/>
        <c:crossAx val="160636928"/>
        <c:crosses val="autoZero"/>
        <c:auto val="1"/>
        <c:lblAlgn val="ctr"/>
        <c:lblOffset val="100"/>
        <c:noMultiLvlLbl val="0"/>
      </c:catAx>
      <c:valAx>
        <c:axId val="160636928"/>
        <c:scaling>
          <c:orientation val="minMax"/>
        </c:scaling>
        <c:delete val="0"/>
        <c:axPos val="l"/>
        <c:majorGridlines/>
        <c:numFmt formatCode="0%" sourceLinked="1"/>
        <c:majorTickMark val="out"/>
        <c:minorTickMark val="none"/>
        <c:tickLblPos val="nextTo"/>
        <c:crossAx val="1600125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lumMod val="90000"/>
                <a:lumOff val="10000"/>
              </a:schemeClr>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Matrix'!$C$97:$M$97</c:f>
              <c:numCache>
                <c:formatCode>_(* #,##0.00_);_(* \(#,##0.00\);_(* "-"??_);_(@_)</c:formatCode>
                <c:ptCount val="11"/>
                <c:pt idx="0">
                  <c:v>7.3314170240694159</c:v>
                </c:pt>
                <c:pt idx="1">
                  <c:v>8.8277314762866901</c:v>
                </c:pt>
                <c:pt idx="2">
                  <c:v>10.330154487503963</c:v>
                </c:pt>
                <c:pt idx="3">
                  <c:v>11.826984777721236</c:v>
                </c:pt>
                <c:pt idx="4">
                  <c:v>13.327529955938509</c:v>
                </c:pt>
                <c:pt idx="5">
                  <c:v>14.820884527155785</c:v>
                </c:pt>
                <c:pt idx="6">
                  <c:v>16.317198979373057</c:v>
                </c:pt>
                <c:pt idx="7">
                  <c:v>17.818521665590325</c:v>
                </c:pt>
                <c:pt idx="8">
                  <c:v>19.315351955807607</c:v>
                </c:pt>
                <c:pt idx="9">
                  <c:v>20.81272512902488</c:v>
                </c:pt>
                <c:pt idx="10">
                  <c:v>22.309455573242147</c:v>
                </c:pt>
              </c:numCache>
            </c:numRef>
          </c:val>
        </c:ser>
        <c:dLbls>
          <c:showLegendKey val="0"/>
          <c:showVal val="1"/>
          <c:showCatName val="0"/>
          <c:showSerName val="0"/>
          <c:showPercent val="0"/>
          <c:showBubbleSize val="0"/>
        </c:dLbls>
        <c:gapWidth val="41"/>
        <c:axId val="160649600"/>
        <c:axId val="160651136"/>
      </c:barChart>
      <c:catAx>
        <c:axId val="160649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2"/>
                </a:solidFill>
                <a:effectLst/>
                <a:latin typeface="+mn-lt"/>
                <a:ea typeface="+mn-ea"/>
                <a:cs typeface="+mn-cs"/>
              </a:defRPr>
            </a:pPr>
            <a:endParaRPr lang="en-US"/>
          </a:p>
        </c:txPr>
        <c:crossAx val="160651136"/>
        <c:crosses val="autoZero"/>
        <c:auto val="1"/>
        <c:lblAlgn val="ctr"/>
        <c:lblOffset val="100"/>
        <c:noMultiLvlLbl val="0"/>
      </c:catAx>
      <c:valAx>
        <c:axId val="160651136"/>
        <c:scaling>
          <c:orientation val="minMax"/>
        </c:scaling>
        <c:delete val="1"/>
        <c:axPos val="l"/>
        <c:numFmt formatCode="_(* #,##0.00_);_(* \(#,##0.00\);_(* &quot;-&quot;??_);_(@_)" sourceLinked="1"/>
        <c:majorTickMark val="none"/>
        <c:minorTickMark val="none"/>
        <c:tickLblPos val="none"/>
        <c:crossAx val="16064960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accent1"/>
      </a:solidFill>
      <a:round/>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CS Curatif</c:v>
          </c:tx>
          <c:spPr>
            <a:solidFill>
              <a:schemeClr val="accent5">
                <a:lumMod val="75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Matrix'!$C$78:$M$78</c:f>
              <c:numCache>
                <c:formatCode>_(* #,##0.00_);_(* \(#,##0.00\);_(* "-"??_);_(@_)</c:formatCode>
                <c:ptCount val="11"/>
                <c:pt idx="0">
                  <c:v>2.8182444660694443</c:v>
                </c:pt>
                <c:pt idx="1">
                  <c:v>3.1791745631487047</c:v>
                </c:pt>
                <c:pt idx="2">
                  <c:v>3.5429268569680552</c:v>
                </c:pt>
                <c:pt idx="3">
                  <c:v>3.905050262049262</c:v>
                </c:pt>
                <c:pt idx="4">
                  <c:v>4.2697897215417511</c:v>
                </c:pt>
                <c:pt idx="5">
                  <c:v>4.6305551704063674</c:v>
                </c:pt>
                <c:pt idx="6">
                  <c:v>4.9933724740845662</c:v>
                </c:pt>
                <c:pt idx="7">
                  <c:v>5.358270505892583</c:v>
                </c:pt>
                <c:pt idx="8">
                  <c:v>5.7213117150545072</c:v>
                </c:pt>
                <c:pt idx="9">
                  <c:v>6.0844363955214495</c:v>
                </c:pt>
                <c:pt idx="10">
                  <c:v>6.4476280527851779</c:v>
                </c:pt>
              </c:numCache>
            </c:numRef>
          </c:val>
        </c:ser>
        <c:ser>
          <c:idx val="1"/>
          <c:order val="1"/>
          <c:tx>
            <c:v>CS Preventif</c:v>
          </c:tx>
          <c:spPr>
            <a:solidFill>
              <a:schemeClr val="accent2">
                <a:lumMod val="60000"/>
                <a:lumOff val="4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Matrix'!$C$80:$M$80</c:f>
              <c:numCache>
                <c:formatCode>_(* #,##0.00_);_(* \(#,##0.00\);_(* "-"??_);_(@_)</c:formatCode>
                <c:ptCount val="11"/>
                <c:pt idx="0">
                  <c:v>0.87472282841013571</c:v>
                </c:pt>
                <c:pt idx="1">
                  <c:v>1.0551692960127523</c:v>
                </c:pt>
                <c:pt idx="2">
                  <c:v>1.237327566875279</c:v>
                </c:pt>
                <c:pt idx="3">
                  <c:v>1.4165807264759485</c:v>
                </c:pt>
                <c:pt idx="4">
                  <c:v>1.5980642416653361</c:v>
                </c:pt>
                <c:pt idx="5">
                  <c:v>1.7741409174825953</c:v>
                </c:pt>
                <c:pt idx="6">
                  <c:v>1.9527001784862756</c:v>
                </c:pt>
                <c:pt idx="7">
                  <c:v>2.1337127113601353</c:v>
                </c:pt>
                <c:pt idx="8">
                  <c:v>2.3120480668800867</c:v>
                </c:pt>
                <c:pt idx="9">
                  <c:v>2.4902999510950208</c:v>
                </c:pt>
                <c:pt idx="10">
                  <c:v>2.6684848585131715</c:v>
                </c:pt>
              </c:numCache>
            </c:numRef>
          </c:val>
        </c:ser>
        <c:ser>
          <c:idx val="2"/>
          <c:order val="2"/>
          <c:tx>
            <c:v>HGR Curatif</c:v>
          </c:tx>
          <c:spPr>
            <a:solidFill>
              <a:schemeClr val="accent6">
                <a:lumMod val="40000"/>
                <a:lumOff val="6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Matrix'!$C$90:$M$90</c:f>
              <c:numCache>
                <c:formatCode>_(* #,##0.00_);_(* \(#,##0.00\);_(* "-"??_);_(@_)</c:formatCode>
                <c:ptCount val="11"/>
                <c:pt idx="0">
                  <c:v>3.6238403302483722</c:v>
                </c:pt>
                <c:pt idx="1">
                  <c:v>4.5721916148034953</c:v>
                </c:pt>
                <c:pt idx="2">
                  <c:v>5.5221086523754161</c:v>
                </c:pt>
                <c:pt idx="3">
                  <c:v>6.4709682661402113</c:v>
                </c:pt>
                <c:pt idx="4">
                  <c:v>7.41870137824474</c:v>
                </c:pt>
                <c:pt idx="5">
                  <c:v>8.3686145231055971</c:v>
                </c:pt>
                <c:pt idx="6">
                  <c:v>9.316958252910343</c:v>
                </c:pt>
                <c:pt idx="7">
                  <c:v>10.26577458367955</c:v>
                </c:pt>
                <c:pt idx="8">
                  <c:v>11.214633185854053</c:v>
                </c:pt>
                <c:pt idx="9">
                  <c:v>12.164029129697138</c:v>
                </c:pt>
                <c:pt idx="10">
                  <c:v>13.112435176108351</c:v>
                </c:pt>
              </c:numCache>
            </c:numRef>
          </c:val>
        </c:ser>
        <c:ser>
          <c:idx val="3"/>
          <c:order val="3"/>
          <c:tx>
            <c:v>HGR Preventif</c:v>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Matrix'!$C$92:$M$92</c:f>
              <c:numCache>
                <c:formatCode>_(* #,##0.00_);_(* \(#,##0.00\);_(* "-"??_);_(@_)</c:formatCode>
                <c:ptCount val="11"/>
                <c:pt idx="0">
                  <c:v>1.4609399341463205E-2</c:v>
                </c:pt>
                <c:pt idx="1">
                  <c:v>2.1196002321736258E-2</c:v>
                </c:pt>
                <c:pt idx="2">
                  <c:v>2.7791411285209556E-2</c:v>
                </c:pt>
                <c:pt idx="3">
                  <c:v>3.4385523055812689E-2</c:v>
                </c:pt>
                <c:pt idx="4">
                  <c:v>4.0974614486681556E-2</c:v>
                </c:pt>
                <c:pt idx="5">
                  <c:v>4.7573916161222231E-2</c:v>
                </c:pt>
                <c:pt idx="6">
                  <c:v>5.4168073891876806E-2</c:v>
                </c:pt>
                <c:pt idx="7">
                  <c:v>6.0763864658063861E-2</c:v>
                </c:pt>
                <c:pt idx="8">
                  <c:v>6.7358988018956692E-2</c:v>
                </c:pt>
                <c:pt idx="9">
                  <c:v>7.3959652711262286E-2</c:v>
                </c:pt>
                <c:pt idx="10">
                  <c:v>8.0907485835450016E-2</c:v>
                </c:pt>
              </c:numCache>
            </c:numRef>
          </c:val>
        </c:ser>
        <c:dLbls>
          <c:showLegendKey val="0"/>
          <c:showVal val="1"/>
          <c:showCatName val="0"/>
          <c:showSerName val="0"/>
          <c:showPercent val="0"/>
          <c:showBubbleSize val="0"/>
        </c:dLbls>
        <c:gapWidth val="79"/>
        <c:overlap val="100"/>
        <c:axId val="160073600"/>
        <c:axId val="160075136"/>
      </c:barChart>
      <c:catAx>
        <c:axId val="160073600"/>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cap="all" spc="120" normalizeH="0" baseline="0">
                <a:solidFill>
                  <a:schemeClr val="tx1">
                    <a:lumMod val="65000"/>
                    <a:lumOff val="35000"/>
                  </a:schemeClr>
                </a:solidFill>
                <a:latin typeface="+mn-lt"/>
                <a:ea typeface="+mn-ea"/>
                <a:cs typeface="+mn-cs"/>
              </a:defRPr>
            </a:pPr>
            <a:endParaRPr lang="en-US"/>
          </a:p>
        </c:txPr>
        <c:crossAx val="160075136"/>
        <c:crosses val="autoZero"/>
        <c:auto val="1"/>
        <c:lblAlgn val="ctr"/>
        <c:lblOffset val="100"/>
        <c:noMultiLvlLbl val="0"/>
      </c:catAx>
      <c:valAx>
        <c:axId val="160075136"/>
        <c:scaling>
          <c:orientation val="minMax"/>
        </c:scaling>
        <c:delete val="1"/>
        <c:axPos val="l"/>
        <c:numFmt formatCode="_(* #,##0.00_);_(* \(#,##0.00\);_(* &quot;-&quot;??_);_(@_)" sourceLinked="1"/>
        <c:majorTickMark val="none"/>
        <c:minorTickMark val="none"/>
        <c:tickLblPos val="none"/>
        <c:crossAx val="160073600"/>
        <c:crosses val="autoZero"/>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v>CS</c:v>
          </c:tx>
          <c:spPr>
            <a:solidFill>
              <a:schemeClr val="tx1">
                <a:lumMod val="90000"/>
                <a:lumOff val="10000"/>
                <a:alpha val="85000"/>
              </a:schemeClr>
            </a:solidFill>
            <a:ln>
              <a:noFill/>
            </a:ln>
            <a:effectLst>
              <a:innerShdw dist="12700" dir="16200000">
                <a:schemeClr val="lt1"/>
              </a:innerShdw>
            </a:effectLst>
          </c:spPr>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Matrix'!$C$102:$M$102</c:f>
              <c:numCache>
                <c:formatCode>_(* #,##0_);_(* \(#,##0\);_(* "-"??_);_(@_)</c:formatCode>
                <c:ptCount val="11"/>
                <c:pt idx="0">
                  <c:v>275792407.68547541</c:v>
                </c:pt>
                <c:pt idx="1">
                  <c:v>325709324.94338316</c:v>
                </c:pt>
                <c:pt idx="2">
                  <c:v>378732265.97346908</c:v>
                </c:pt>
                <c:pt idx="3">
                  <c:v>434273446.51218182</c:v>
                </c:pt>
                <c:pt idx="4">
                  <c:v>493213596.51178223</c:v>
                </c:pt>
                <c:pt idx="5">
                  <c:v>554487161.44539988</c:v>
                </c:pt>
                <c:pt idx="6">
                  <c:v>619397594.69127619</c:v>
                </c:pt>
                <c:pt idx="7">
                  <c:v>688120052.12639236</c:v>
                </c:pt>
                <c:pt idx="8">
                  <c:v>759979469.43341136</c:v>
                </c:pt>
                <c:pt idx="9">
                  <c:v>835531143.73193824</c:v>
                </c:pt>
                <c:pt idx="10">
                  <c:v>914931936.96588588</c:v>
                </c:pt>
              </c:numCache>
            </c:numRef>
          </c:val>
        </c:ser>
        <c:ser>
          <c:idx val="1"/>
          <c:order val="1"/>
          <c:tx>
            <c:v>HGR</c:v>
          </c:tx>
          <c:spPr>
            <a:solidFill>
              <a:schemeClr val="bg2">
                <a:lumMod val="50000"/>
                <a:alpha val="85000"/>
              </a:schemeClr>
            </a:solidFill>
            <a:ln>
              <a:noFill/>
            </a:ln>
            <a:effectLst>
              <a:innerShdw dist="12700" dir="16200000">
                <a:schemeClr val="lt1"/>
              </a:innerShdw>
            </a:effectLst>
          </c:spPr>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Matrix'!$C$103:$M$103</c:f>
              <c:numCache>
                <c:formatCode>_(* #,##0_);_(* \(#,##0\);_(* "-"??_);_(@_)</c:formatCode>
                <c:ptCount val="11"/>
                <c:pt idx="0">
                  <c:v>271721012.16985101</c:v>
                </c:pt>
                <c:pt idx="1">
                  <c:v>353327275.66283077</c:v>
                </c:pt>
                <c:pt idx="2">
                  <c:v>439710115.96209913</c:v>
                </c:pt>
                <c:pt idx="3">
                  <c:v>530871534.85592639</c:v>
                </c:pt>
                <c:pt idx="4">
                  <c:v>627011791.40742993</c:v>
                </c:pt>
                <c:pt idx="5">
                  <c:v>728632299.4627552</c:v>
                </c:pt>
                <c:pt idx="6">
                  <c:v>835645320.26901186</c:v>
                </c:pt>
                <c:pt idx="7">
                  <c:v>948466910.46926463</c:v>
                </c:pt>
                <c:pt idx="8">
                  <c:v>1067309651.1540902</c:v>
                </c:pt>
                <c:pt idx="9">
                  <c:v>1192482235.1394069</c:v>
                </c:pt>
                <c:pt idx="10">
                  <c:v>1324140088.4565949</c:v>
                </c:pt>
              </c:numCache>
            </c:numRef>
          </c:val>
        </c:ser>
        <c:dLbls>
          <c:showLegendKey val="0"/>
          <c:showVal val="0"/>
          <c:showCatName val="0"/>
          <c:showSerName val="0"/>
          <c:showPercent val="0"/>
          <c:showBubbleSize val="0"/>
        </c:dLbls>
        <c:axId val="160439680"/>
        <c:axId val="160441472"/>
      </c:areaChart>
      <c:catAx>
        <c:axId val="16043968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1" i="0" u="none" strike="noStrike" kern="1200" cap="all" baseline="0">
                <a:solidFill>
                  <a:schemeClr val="tx2"/>
                </a:solidFill>
                <a:latin typeface="+mn-lt"/>
                <a:ea typeface="+mn-ea"/>
                <a:cs typeface="+mn-cs"/>
              </a:defRPr>
            </a:pPr>
            <a:endParaRPr lang="en-US"/>
          </a:p>
        </c:txPr>
        <c:crossAx val="160441472"/>
        <c:crosses val="autoZero"/>
        <c:auto val="1"/>
        <c:lblAlgn val="ctr"/>
        <c:lblOffset val="100"/>
        <c:noMultiLvlLbl val="0"/>
      </c:catAx>
      <c:valAx>
        <c:axId val="160441472"/>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_(* #,##0_);_(* \(#,##0\);_(* &quot;-&quot;??_);_(@_)" sourceLinked="1"/>
        <c:majorTickMark val="out"/>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crossAx val="160439680"/>
        <c:crosses val="autoZero"/>
        <c:crossBetween val="midCat"/>
        <c:dispUnits>
          <c:builtInUnit val="millions"/>
          <c:dispUnitsLbl>
            <c:layout/>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dispUnitsLbl>
        </c:dispUnits>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zero"/>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accent1">
          <a:lumMod val="95000"/>
          <a:lumOff val="5000"/>
        </a:schemeClr>
      </a:solid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b="0" i="0" baseline="0">
                <a:effectLst/>
              </a:rPr>
              <a:t>Nouveaux cas curatifs par 100 habitant et par an (moyenne 2009-2013) et taux de pauvreté </a:t>
            </a:r>
            <a:r>
              <a:rPr lang="fr-FR" sz="1400" b="0" i="0" u="none" strike="noStrike" baseline="0">
                <a:effectLst/>
              </a:rPr>
              <a:t>dans les provinces (%)</a:t>
            </a:r>
            <a:endParaRPr lang="fr-FR" sz="1400">
              <a:effectLst/>
            </a:endParaRPr>
          </a:p>
        </c:rich>
      </c:tx>
      <c:layout/>
      <c:overlay val="0"/>
      <c:spPr>
        <a:noFill/>
        <a:ln>
          <a:noFill/>
        </a:ln>
        <a:effectLst/>
      </c:spPr>
    </c:title>
    <c:autoTitleDeleted val="0"/>
    <c:plotArea>
      <c:layout/>
      <c:barChart>
        <c:barDir val="col"/>
        <c:grouping val="clustered"/>
        <c:varyColors val="0"/>
        <c:ser>
          <c:idx val="0"/>
          <c:order val="0"/>
          <c:tx>
            <c:strRef>
              <c:f>'[1]Zina-Summary'!$B$37</c:f>
              <c:strCache>
                <c:ptCount val="1"/>
                <c:pt idx="0">
                  <c:v>Nouveaux cas par habitant</c:v>
                </c:pt>
              </c:strCache>
            </c:strRef>
          </c:tx>
          <c:spPr>
            <a:solidFill>
              <a:schemeClr val="accent1"/>
            </a:solidFill>
            <a:ln>
              <a:noFill/>
            </a:ln>
            <a:effectLst/>
          </c:spPr>
          <c:invertIfNegative val="0"/>
          <c:trendline>
            <c:spPr>
              <a:ln w="19050" cap="rnd">
                <a:solidFill>
                  <a:schemeClr val="accent1"/>
                </a:solidFill>
                <a:prstDash val="sysDot"/>
              </a:ln>
              <a:effectLst/>
            </c:spPr>
            <c:trendlineType val="linear"/>
            <c:dispRSqr val="0"/>
            <c:dispEq val="0"/>
          </c:trendline>
          <c:cat>
            <c:strRef>
              <c:f>'[1]Zina-Summary'!$A$38:$A$48</c:f>
              <c:strCache>
                <c:ptCount val="11"/>
                <c:pt idx="0">
                  <c:v>Equateur</c:v>
                </c:pt>
                <c:pt idx="1">
                  <c:v>Bandundu</c:v>
                </c:pt>
                <c:pt idx="2">
                  <c:v>Sud Kivu</c:v>
                </c:pt>
                <c:pt idx="3">
                  <c:v>Katanga</c:v>
                </c:pt>
                <c:pt idx="4">
                  <c:v>Bas-Congo</c:v>
                </c:pt>
                <c:pt idx="5">
                  <c:v>Province Orientale</c:v>
                </c:pt>
                <c:pt idx="6">
                  <c:v>Nord Kivu</c:v>
                </c:pt>
                <c:pt idx="7">
                  <c:v>Kasai Oriental</c:v>
                </c:pt>
                <c:pt idx="8">
                  <c:v>Kasai Occidental</c:v>
                </c:pt>
                <c:pt idx="9">
                  <c:v>Maniema</c:v>
                </c:pt>
                <c:pt idx="10">
                  <c:v>Kinshasa</c:v>
                </c:pt>
              </c:strCache>
            </c:strRef>
          </c:cat>
          <c:val>
            <c:numRef>
              <c:f>'[1]Zina-Summary'!$B$38:$B$48</c:f>
              <c:numCache>
                <c:formatCode>_(* #,##0.00_);_(* \(#,##0.00\);_(* "-"??_);_(@_)</c:formatCode>
                <c:ptCount val="11"/>
                <c:pt idx="0">
                  <c:v>24.71889370724913</c:v>
                </c:pt>
                <c:pt idx="1">
                  <c:v>25.534032362151311</c:v>
                </c:pt>
                <c:pt idx="2">
                  <c:v>39.82774568055433</c:v>
                </c:pt>
                <c:pt idx="3">
                  <c:v>23.731209757285917</c:v>
                </c:pt>
                <c:pt idx="4">
                  <c:v>40.525742044645206</c:v>
                </c:pt>
                <c:pt idx="5">
                  <c:v>31.512493849061006</c:v>
                </c:pt>
                <c:pt idx="6">
                  <c:v>50.830490387103076</c:v>
                </c:pt>
                <c:pt idx="7">
                  <c:v>17.23031503029809</c:v>
                </c:pt>
                <c:pt idx="8">
                  <c:v>31.527538049082278</c:v>
                </c:pt>
                <c:pt idx="9">
                  <c:v>56.49678835694413</c:v>
                </c:pt>
                <c:pt idx="10">
                  <c:v>22.792625816957777</c:v>
                </c:pt>
              </c:numCache>
            </c:numRef>
          </c:val>
        </c:ser>
        <c:ser>
          <c:idx val="1"/>
          <c:order val="1"/>
          <c:tx>
            <c:strRef>
              <c:f>'[1]Zina-Summary'!$C$37</c:f>
              <c:strCache>
                <c:ptCount val="1"/>
                <c:pt idx="0">
                  <c:v>Pauvreté (%)</c:v>
                </c:pt>
              </c:strCache>
            </c:strRef>
          </c:tx>
          <c:spPr>
            <a:solidFill>
              <a:schemeClr val="accent2"/>
            </a:solidFill>
            <a:ln>
              <a:noFill/>
            </a:ln>
            <a:effectLst/>
          </c:spPr>
          <c:invertIfNegative val="0"/>
          <c:trendline>
            <c:spPr>
              <a:ln w="19050" cap="rnd">
                <a:solidFill>
                  <a:schemeClr val="accent2"/>
                </a:solidFill>
                <a:prstDash val="sysDot"/>
              </a:ln>
              <a:effectLst/>
            </c:spPr>
            <c:trendlineType val="linear"/>
            <c:dispRSqr val="0"/>
            <c:dispEq val="0"/>
          </c:trendline>
          <c:cat>
            <c:strRef>
              <c:f>'[1]Zina-Summary'!$A$38:$A$48</c:f>
              <c:strCache>
                <c:ptCount val="11"/>
                <c:pt idx="0">
                  <c:v>Equateur</c:v>
                </c:pt>
                <c:pt idx="1">
                  <c:v>Bandundu</c:v>
                </c:pt>
                <c:pt idx="2">
                  <c:v>Sud Kivu</c:v>
                </c:pt>
                <c:pt idx="3">
                  <c:v>Katanga</c:v>
                </c:pt>
                <c:pt idx="4">
                  <c:v>Bas-Congo</c:v>
                </c:pt>
                <c:pt idx="5">
                  <c:v>Province Orientale</c:v>
                </c:pt>
                <c:pt idx="6">
                  <c:v>Nord Kivu</c:v>
                </c:pt>
                <c:pt idx="7">
                  <c:v>Kasai Oriental</c:v>
                </c:pt>
                <c:pt idx="8">
                  <c:v>Kasai Occidental</c:v>
                </c:pt>
                <c:pt idx="9">
                  <c:v>Maniema</c:v>
                </c:pt>
                <c:pt idx="10">
                  <c:v>Kinshasa</c:v>
                </c:pt>
              </c:strCache>
            </c:strRef>
          </c:cat>
          <c:val>
            <c:numRef>
              <c:f>'[1]Zina-Summary'!$C$38:$C$48</c:f>
              <c:numCache>
                <c:formatCode>General</c:formatCode>
                <c:ptCount val="11"/>
                <c:pt idx="0">
                  <c:v>94</c:v>
                </c:pt>
                <c:pt idx="1">
                  <c:v>92</c:v>
                </c:pt>
                <c:pt idx="2">
                  <c:v>77</c:v>
                </c:pt>
                <c:pt idx="3">
                  <c:v>75</c:v>
                </c:pt>
                <c:pt idx="4">
                  <c:v>73</c:v>
                </c:pt>
                <c:pt idx="5">
                  <c:v>72</c:v>
                </c:pt>
                <c:pt idx="6">
                  <c:v>65</c:v>
                </c:pt>
                <c:pt idx="7">
                  <c:v>52</c:v>
                </c:pt>
                <c:pt idx="8">
                  <c:v>45</c:v>
                </c:pt>
                <c:pt idx="9">
                  <c:v>43</c:v>
                </c:pt>
                <c:pt idx="10">
                  <c:v>42</c:v>
                </c:pt>
              </c:numCache>
            </c:numRef>
          </c:val>
        </c:ser>
        <c:dLbls>
          <c:showLegendKey val="0"/>
          <c:showVal val="0"/>
          <c:showCatName val="0"/>
          <c:showSerName val="0"/>
          <c:showPercent val="0"/>
          <c:showBubbleSize val="0"/>
        </c:dLbls>
        <c:gapWidth val="219"/>
        <c:overlap val="-27"/>
        <c:axId val="162279424"/>
        <c:axId val="162280960"/>
      </c:barChart>
      <c:catAx>
        <c:axId val="16227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280960"/>
        <c:crosses val="autoZero"/>
        <c:auto val="1"/>
        <c:lblAlgn val="ctr"/>
        <c:lblOffset val="100"/>
        <c:noMultiLvlLbl val="0"/>
      </c:catAx>
      <c:valAx>
        <c:axId val="1622809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dirty="0" smtClean="0"/>
                  <a:t>Pourcent</a:t>
                </a:r>
                <a:endParaRPr lang="fr-FR" dirty="0"/>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2794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cap="all" spc="120" normalizeH="0" baseline="0">
                <a:solidFill>
                  <a:schemeClr val="tx1">
                    <a:lumMod val="65000"/>
                    <a:lumOff val="35000"/>
                  </a:schemeClr>
                </a:solidFill>
                <a:latin typeface="+mn-lt"/>
                <a:ea typeface="+mn-ea"/>
                <a:cs typeface="+mn-cs"/>
              </a:defRPr>
            </a:pPr>
            <a:r>
              <a:rPr lang="fr-FR"/>
              <a:t>Cout du panier de soins par habitant et par an, 2015-2025</a:t>
            </a:r>
          </a:p>
        </c:rich>
      </c:tx>
      <c:layout/>
      <c:overlay val="0"/>
      <c:spPr>
        <a:noFill/>
        <a:ln>
          <a:noFill/>
        </a:ln>
        <a:effectLst/>
      </c:spPr>
    </c:title>
    <c:autoTitleDeleted val="0"/>
    <c:plotArea>
      <c:layout/>
      <c:barChart>
        <c:barDir val="col"/>
        <c:grouping val="stacked"/>
        <c:varyColors val="0"/>
        <c:ser>
          <c:idx val="0"/>
          <c:order val="0"/>
          <c:tx>
            <c:v>CS Curatif</c:v>
          </c:tx>
          <c:spPr>
            <a:solidFill>
              <a:schemeClr val="accent5">
                <a:lumMod val="75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Matrix'!$C$78:$M$78</c:f>
              <c:numCache>
                <c:formatCode>_(* #,##0.00_);_(* \(#,##0.00\);_(* "-"??_);_(@_)</c:formatCode>
                <c:ptCount val="11"/>
                <c:pt idx="0">
                  <c:v>2.8182444660694443</c:v>
                </c:pt>
                <c:pt idx="1">
                  <c:v>3.1791745631487047</c:v>
                </c:pt>
                <c:pt idx="2">
                  <c:v>3.5429268569680552</c:v>
                </c:pt>
                <c:pt idx="3">
                  <c:v>3.905050262049262</c:v>
                </c:pt>
                <c:pt idx="4">
                  <c:v>4.2697897215417511</c:v>
                </c:pt>
                <c:pt idx="5">
                  <c:v>4.6305551704063674</c:v>
                </c:pt>
                <c:pt idx="6">
                  <c:v>4.9933724740845662</c:v>
                </c:pt>
                <c:pt idx="7">
                  <c:v>5.358270505892583</c:v>
                </c:pt>
                <c:pt idx="8">
                  <c:v>5.7213117150545072</c:v>
                </c:pt>
                <c:pt idx="9">
                  <c:v>6.0844363955214495</c:v>
                </c:pt>
                <c:pt idx="10">
                  <c:v>6.4476280527851779</c:v>
                </c:pt>
              </c:numCache>
            </c:numRef>
          </c:val>
        </c:ser>
        <c:ser>
          <c:idx val="1"/>
          <c:order val="1"/>
          <c:tx>
            <c:v>CS Preventif</c:v>
          </c:tx>
          <c:spPr>
            <a:solidFill>
              <a:schemeClr val="accent2">
                <a:lumMod val="60000"/>
                <a:lumOff val="4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Matrix'!$C$80:$M$80</c:f>
              <c:numCache>
                <c:formatCode>_(* #,##0.00_);_(* \(#,##0.00\);_(* "-"??_);_(@_)</c:formatCode>
                <c:ptCount val="11"/>
                <c:pt idx="0">
                  <c:v>0.87472282841013571</c:v>
                </c:pt>
                <c:pt idx="1">
                  <c:v>1.0551692960127523</c:v>
                </c:pt>
                <c:pt idx="2">
                  <c:v>1.237327566875279</c:v>
                </c:pt>
                <c:pt idx="3">
                  <c:v>1.4165807264759485</c:v>
                </c:pt>
                <c:pt idx="4">
                  <c:v>1.5980642416653361</c:v>
                </c:pt>
                <c:pt idx="5">
                  <c:v>1.7741409174825953</c:v>
                </c:pt>
                <c:pt idx="6">
                  <c:v>1.9527001784862756</c:v>
                </c:pt>
                <c:pt idx="7">
                  <c:v>2.1337127113601353</c:v>
                </c:pt>
                <c:pt idx="8">
                  <c:v>2.3120480668800867</c:v>
                </c:pt>
                <c:pt idx="9">
                  <c:v>2.4902999510950208</c:v>
                </c:pt>
                <c:pt idx="10">
                  <c:v>2.6684848585131715</c:v>
                </c:pt>
              </c:numCache>
            </c:numRef>
          </c:val>
        </c:ser>
        <c:ser>
          <c:idx val="2"/>
          <c:order val="2"/>
          <c:tx>
            <c:v>HGR Curatif</c:v>
          </c:tx>
          <c:spPr>
            <a:solidFill>
              <a:schemeClr val="accent6">
                <a:lumMod val="40000"/>
                <a:lumOff val="6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Matrix'!$C$90:$M$90</c:f>
              <c:numCache>
                <c:formatCode>_(* #,##0.00_);_(* \(#,##0.00\);_(* "-"??_);_(@_)</c:formatCode>
                <c:ptCount val="11"/>
                <c:pt idx="0">
                  <c:v>3.6238403302483722</c:v>
                </c:pt>
                <c:pt idx="1">
                  <c:v>4.5721916148034953</c:v>
                </c:pt>
                <c:pt idx="2">
                  <c:v>5.5221086523754161</c:v>
                </c:pt>
                <c:pt idx="3">
                  <c:v>6.4709682661402113</c:v>
                </c:pt>
                <c:pt idx="4">
                  <c:v>7.41870137824474</c:v>
                </c:pt>
                <c:pt idx="5">
                  <c:v>8.3686145231055971</c:v>
                </c:pt>
                <c:pt idx="6">
                  <c:v>9.316958252910343</c:v>
                </c:pt>
                <c:pt idx="7">
                  <c:v>10.26577458367955</c:v>
                </c:pt>
                <c:pt idx="8">
                  <c:v>11.214633185854053</c:v>
                </c:pt>
                <c:pt idx="9">
                  <c:v>12.164029129697138</c:v>
                </c:pt>
                <c:pt idx="10">
                  <c:v>13.112435176108351</c:v>
                </c:pt>
              </c:numCache>
            </c:numRef>
          </c:val>
        </c:ser>
        <c:ser>
          <c:idx val="3"/>
          <c:order val="3"/>
          <c:tx>
            <c:v>HGR Preventif</c:v>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'Cost Matrix'!$C$70:$M$70</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'Cost Matrix'!$C$92:$M$92</c:f>
              <c:numCache>
                <c:formatCode>_(* #,##0.00_);_(* \(#,##0.00\);_(* "-"??_);_(@_)</c:formatCode>
                <c:ptCount val="11"/>
                <c:pt idx="0">
                  <c:v>1.4609399341463205E-2</c:v>
                </c:pt>
                <c:pt idx="1">
                  <c:v>2.1196002321736258E-2</c:v>
                </c:pt>
                <c:pt idx="2">
                  <c:v>2.7791411285209556E-2</c:v>
                </c:pt>
                <c:pt idx="3">
                  <c:v>3.4385523055812689E-2</c:v>
                </c:pt>
                <c:pt idx="4">
                  <c:v>4.0974614486681556E-2</c:v>
                </c:pt>
                <c:pt idx="5">
                  <c:v>4.7573916161222231E-2</c:v>
                </c:pt>
                <c:pt idx="6">
                  <c:v>5.4168073891876806E-2</c:v>
                </c:pt>
                <c:pt idx="7">
                  <c:v>6.0763864658063861E-2</c:v>
                </c:pt>
                <c:pt idx="8">
                  <c:v>6.7358988018956692E-2</c:v>
                </c:pt>
                <c:pt idx="9">
                  <c:v>7.3959652711262286E-2</c:v>
                </c:pt>
                <c:pt idx="10">
                  <c:v>8.0907485835450016E-2</c:v>
                </c:pt>
              </c:numCache>
            </c:numRef>
          </c:val>
        </c:ser>
        <c:dLbls>
          <c:showLegendKey val="0"/>
          <c:showVal val="1"/>
          <c:showCatName val="0"/>
          <c:showSerName val="0"/>
          <c:showPercent val="0"/>
          <c:showBubbleSize val="0"/>
        </c:dLbls>
        <c:gapWidth val="79"/>
        <c:overlap val="100"/>
        <c:axId val="162342400"/>
        <c:axId val="162343936"/>
      </c:barChart>
      <c:catAx>
        <c:axId val="162342400"/>
        <c:scaling>
          <c:orientation val="minMax"/>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cap="all" spc="120" normalizeH="0" baseline="0">
                <a:solidFill>
                  <a:schemeClr val="tx1">
                    <a:lumMod val="65000"/>
                    <a:lumOff val="35000"/>
                  </a:schemeClr>
                </a:solidFill>
                <a:latin typeface="+mn-lt"/>
                <a:ea typeface="+mn-ea"/>
                <a:cs typeface="+mn-cs"/>
              </a:defRPr>
            </a:pPr>
            <a:endParaRPr lang="en-US"/>
          </a:p>
        </c:txPr>
        <c:crossAx val="162343936"/>
        <c:crosses val="autoZero"/>
        <c:auto val="1"/>
        <c:lblAlgn val="ctr"/>
        <c:lblOffset val="100"/>
        <c:noMultiLvlLbl val="0"/>
      </c:catAx>
      <c:valAx>
        <c:axId val="162343936"/>
        <c:scaling>
          <c:orientation val="minMax"/>
        </c:scaling>
        <c:delete val="1"/>
        <c:axPos val="l"/>
        <c:numFmt formatCode="_(* #,##0.00_);_(* \(#,##0.00\);_(* &quot;-&quot;??_);_(@_)" sourceLinked="1"/>
        <c:majorTickMark val="none"/>
        <c:minorTickMark val="none"/>
        <c:tickLblPos val="none"/>
        <c:crossAx val="162342400"/>
        <c:crosses val="autoZero"/>
        <c:crossBetween val="between"/>
      </c:valAx>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fr-FR" sz="1200" dirty="0"/>
              <a:t>B</a:t>
            </a:r>
            <a:r>
              <a:rPr lang="fr-FR" sz="1200" dirty="0" smtClean="0"/>
              <a:t>esoins </a:t>
            </a:r>
            <a:r>
              <a:rPr lang="fr-FR" sz="1200" dirty="0"/>
              <a:t>de financement de la CSU et autres dépenses de santé, par fonction (million US$ 2014)</a:t>
            </a:r>
          </a:p>
        </c:rich>
      </c:tx>
      <c:layout/>
      <c:overlay val="0"/>
      <c:spPr>
        <a:noFill/>
        <a:ln>
          <a:noFill/>
        </a:ln>
        <a:effectLst/>
      </c:spPr>
    </c:title>
    <c:autoTitleDeleted val="0"/>
    <c:plotArea>
      <c:layout/>
      <c:areaChart>
        <c:grouping val="stacked"/>
        <c:varyColors val="0"/>
        <c:ser>
          <c:idx val="1"/>
          <c:order val="0"/>
          <c:tx>
            <c:v>Soins curatifs en dehors du paquet de soins</c:v>
          </c:tx>
          <c:spPr>
            <a:solidFill>
              <a:schemeClr val="accent2"/>
            </a:solidFill>
            <a:ln>
              <a:noFill/>
            </a:ln>
            <a:effectLst/>
          </c:spPr>
          <c:cat>
            <c:numRef>
              <c:f>[1]Model!$D$4:$P$4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[1]Model!$D$37:$P$37</c:f>
              <c:numCache>
                <c:formatCode>#,##0.0</c:formatCode>
                <c:ptCount val="13"/>
                <c:pt idx="0">
                  <c:v>787.3223499999998</c:v>
                </c:pt>
                <c:pt idx="1">
                  <c:v>427.71120279223652</c:v>
                </c:pt>
                <c:pt idx="2">
                  <c:v>440.54253687033167</c:v>
                </c:pt>
                <c:pt idx="3">
                  <c:v>453.75881297644156</c:v>
                </c:pt>
                <c:pt idx="4">
                  <c:v>467.37157736573465</c:v>
                </c:pt>
                <c:pt idx="5">
                  <c:v>481.3927246867068</c:v>
                </c:pt>
                <c:pt idx="6">
                  <c:v>495.83450642730799</c:v>
                </c:pt>
                <c:pt idx="7">
                  <c:v>510.7095416201272</c:v>
                </c:pt>
                <c:pt idx="8">
                  <c:v>526.03082786873097</c:v>
                </c:pt>
                <c:pt idx="9">
                  <c:v>541.81175270479287</c:v>
                </c:pt>
                <c:pt idx="10">
                  <c:v>558.06610528593649</c:v>
                </c:pt>
                <c:pt idx="11">
                  <c:v>574.80808844451474</c:v>
                </c:pt>
                <c:pt idx="12">
                  <c:v>592.05233109785047</c:v>
                </c:pt>
              </c:numCache>
            </c:numRef>
          </c:val>
        </c:ser>
        <c:ser>
          <c:idx val="2"/>
          <c:order val="1"/>
          <c:tx>
            <c:v>Soins curatifs dans le paquet de soins</c:v>
          </c:tx>
          <c:spPr>
            <a:solidFill>
              <a:schemeClr val="accent3"/>
            </a:solidFill>
            <a:ln>
              <a:solidFill>
                <a:schemeClr val="bg1"/>
              </a:solidFill>
            </a:ln>
            <a:effectLst/>
          </c:spPr>
          <c:cat>
            <c:numRef>
              <c:f>[1]Model!$D$4:$P$4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[1]Model!$D$38:$P$38</c:f>
              <c:numCache>
                <c:formatCode>#,##0.0</c:formatCode>
                <c:ptCount val="13"/>
                <c:pt idx="1">
                  <c:v>372.06876559416366</c:v>
                </c:pt>
                <c:pt idx="2">
                  <c:v>461.39873189506204</c:v>
                </c:pt>
                <c:pt idx="3">
                  <c:v>555.68314342700535</c:v>
                </c:pt>
                <c:pt idx="4">
                  <c:v>655.44851808831277</c:v>
                </c:pt>
                <c:pt idx="5">
                  <c:v>760.56083686868453</c:v>
                </c:pt>
                <c:pt idx="6">
                  <c:v>871.51593850787833</c:v>
                </c:pt>
                <c:pt idx="7">
                  <c:v>988.40907765758107</c:v>
                </c:pt>
                <c:pt idx="8">
                  <c:v>1111.5713536152921</c:v>
                </c:pt>
                <c:pt idx="9">
                  <c:v>1241.1938416846274</c:v>
                </c:pt>
                <c:pt idx="10">
                  <c:v>1377.6634494042728</c:v>
                </c:pt>
                <c:pt idx="11">
                  <c:v>1521.1642047935989</c:v>
                </c:pt>
                <c:pt idx="12">
                  <c:v>1672.1495036366571</c:v>
                </c:pt>
              </c:numCache>
            </c:numRef>
          </c:val>
        </c:ser>
        <c:ser>
          <c:idx val="3"/>
          <c:order val="2"/>
          <c:tx>
            <c:v>Soins préventifs en dehors du paquet de soins</c:v>
          </c:tx>
          <c:spPr>
            <a:solidFill>
              <a:schemeClr val="accent4"/>
            </a:solidFill>
            <a:ln>
              <a:solidFill>
                <a:schemeClr val="bg1"/>
              </a:solidFill>
            </a:ln>
            <a:effectLst/>
          </c:spPr>
          <c:cat>
            <c:numRef>
              <c:f>[1]Model!$D$4:$P$4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[1]Model!$D$39:$P$39</c:f>
              <c:numCache>
                <c:formatCode>#,##0.0</c:formatCode>
                <c:ptCount val="13"/>
                <c:pt idx="0">
                  <c:v>174.33765000000002</c:v>
                </c:pt>
                <c:pt idx="1">
                  <c:v>127.01737528979852</c:v>
                </c:pt>
                <c:pt idx="2">
                  <c:v>130.82789595286818</c:v>
                </c:pt>
                <c:pt idx="3">
                  <c:v>134.75273283145421</c:v>
                </c:pt>
                <c:pt idx="4">
                  <c:v>138.79531481639779</c:v>
                </c:pt>
                <c:pt idx="5">
                  <c:v>142.95917426088971</c:v>
                </c:pt>
                <c:pt idx="6">
                  <c:v>147.24794948871644</c:v>
                </c:pt>
                <c:pt idx="7">
                  <c:v>151.6653879733779</c:v>
                </c:pt>
                <c:pt idx="8">
                  <c:v>156.21534961257927</c:v>
                </c:pt>
                <c:pt idx="9">
                  <c:v>160.90181010095662</c:v>
                </c:pt>
                <c:pt idx="10">
                  <c:v>165.72886440398534</c:v>
                </c:pt>
                <c:pt idx="11">
                  <c:v>170.7007303361049</c:v>
                </c:pt>
                <c:pt idx="12">
                  <c:v>175.82175224618803</c:v>
                </c:pt>
              </c:numCache>
            </c:numRef>
          </c:val>
        </c:ser>
        <c:ser>
          <c:idx val="4"/>
          <c:order val="3"/>
          <c:tx>
            <c:v>Soins préventifs dans le paquet de soins</c:v>
          </c:tx>
          <c:spPr>
            <a:solidFill>
              <a:schemeClr val="accent5"/>
            </a:solidFill>
            <a:ln>
              <a:solidFill>
                <a:schemeClr val="bg1"/>
              </a:solidFill>
            </a:ln>
            <a:effectLst/>
          </c:spPr>
          <c:cat>
            <c:numRef>
              <c:f>[1]Model!$D$4:$P$4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[1]Model!$D$40:$P$40</c:f>
              <c:numCache>
                <c:formatCode>#,##0.0</c:formatCode>
                <c:ptCount val="13"/>
                <c:pt idx="1">
                  <c:v>51.019813042310915</c:v>
                </c:pt>
                <c:pt idx="2">
                  <c:v>63.827686290438251</c:v>
                </c:pt>
                <c:pt idx="3">
                  <c:v>77.420602596634367</c:v>
                </c:pt>
                <c:pt idx="4">
                  <c:v>91.720390709920707</c:v>
                </c:pt>
                <c:pt idx="5">
                  <c:v>106.77591429805621</c:v>
                </c:pt>
                <c:pt idx="6">
                  <c:v>122.62834087958144</c:v>
                </c:pt>
                <c:pt idx="7">
                  <c:v>139.31875211968148</c:v>
                </c:pt>
                <c:pt idx="8">
                  <c:v>156.88664731117069</c:v>
                </c:pt>
                <c:pt idx="9">
                  <c:v>175.36736381547769</c:v>
                </c:pt>
                <c:pt idx="10">
                  <c:v>194.81149838722945</c:v>
                </c:pt>
                <c:pt idx="11">
                  <c:v>215.25819489229517</c:v>
                </c:pt>
                <c:pt idx="12">
                  <c:v>236.63627314341844</c:v>
                </c:pt>
              </c:numCache>
            </c:numRef>
          </c:val>
        </c:ser>
        <c:ser>
          <c:idx val="5"/>
          <c:order val="4"/>
          <c:tx>
            <c:v>Autres services et dépenses</c:v>
          </c:tx>
          <c:spPr>
            <a:solidFill>
              <a:schemeClr val="accent6"/>
            </a:solidFill>
            <a:ln>
              <a:solidFill>
                <a:schemeClr val="bg1"/>
              </a:solidFill>
            </a:ln>
            <a:effectLst/>
          </c:spPr>
          <c:cat>
            <c:numRef>
              <c:f>[1]Model!$D$4:$P$4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[1]Model!$D$41:$P$41</c:f>
              <c:numCache>
                <c:formatCode>#,##0.0</c:formatCode>
                <c:ptCount val="13"/>
                <c:pt idx="0">
                  <c:v>78.881000000000043</c:v>
                </c:pt>
                <c:pt idx="1">
                  <c:v>81.247432061853729</c:v>
                </c:pt>
                <c:pt idx="2">
                  <c:v>83.68485464271464</c:v>
                </c:pt>
                <c:pt idx="3">
                  <c:v>86.195400281996086</c:v>
                </c:pt>
                <c:pt idx="4">
                  <c:v>88.781262290455956</c:v>
                </c:pt>
                <c:pt idx="5">
                  <c:v>91.444700159169642</c:v>
                </c:pt>
                <c:pt idx="6">
                  <c:v>94.188041163944703</c:v>
                </c:pt>
                <c:pt idx="7">
                  <c:v>97.013682398863054</c:v>
                </c:pt>
                <c:pt idx="8">
                  <c:v>99.924092870828929</c:v>
                </c:pt>
                <c:pt idx="9">
                  <c:v>102.92181565695381</c:v>
                </c:pt>
                <c:pt idx="10">
                  <c:v>106.00947012666239</c:v>
                </c:pt>
                <c:pt idx="11">
                  <c:v>109.18975423046228</c:v>
                </c:pt>
                <c:pt idx="12">
                  <c:v>112.46544685737615</c:v>
                </c:pt>
              </c:numCache>
            </c:numRef>
          </c:val>
        </c:ser>
        <c:ser>
          <c:idx val="6"/>
          <c:order val="5"/>
          <c:tx>
            <c:v>Gestion du système de santé</c:v>
          </c:tx>
          <c:spPr>
            <a:solidFill>
              <a:schemeClr val="accent1">
                <a:lumMod val="60000"/>
              </a:schemeClr>
            </a:solidFill>
            <a:ln>
              <a:solidFill>
                <a:schemeClr val="bg1"/>
              </a:solidFill>
            </a:ln>
            <a:effectLst/>
          </c:spPr>
          <c:cat>
            <c:numRef>
              <c:f>[1]Model!$D$4:$P$4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[1]Model!$D$42:$P$42</c:f>
              <c:numCache>
                <c:formatCode>#,##0.0</c:formatCode>
                <c:ptCount val="13"/>
                <c:pt idx="0">
                  <c:v>121.71000000000001</c:v>
                </c:pt>
                <c:pt idx="1">
                  <c:v>125.3613031813518</c:v>
                </c:pt>
                <c:pt idx="2">
                  <c:v>129.12214168893394</c:v>
                </c:pt>
                <c:pt idx="3">
                  <c:v>132.99580593960187</c:v>
                </c:pt>
                <c:pt idx="4">
                  <c:v>136.98568011778994</c:v>
                </c:pt>
                <c:pt idx="5">
                  <c:v>141.09525052132358</c:v>
                </c:pt>
                <c:pt idx="6">
                  <c:v>145.32810803696339</c:v>
                </c:pt>
                <c:pt idx="7">
                  <c:v>149.68795127807218</c:v>
                </c:pt>
                <c:pt idx="8">
                  <c:v>154.17858981641442</c:v>
                </c:pt>
                <c:pt idx="9">
                  <c:v>158.80394751090685</c:v>
                </c:pt>
                <c:pt idx="10">
                  <c:v>163.56806593623404</c:v>
                </c:pt>
                <c:pt idx="11">
                  <c:v>168.47510791432106</c:v>
                </c:pt>
                <c:pt idx="12">
                  <c:v>173.52936115175066</c:v>
                </c:pt>
              </c:numCache>
            </c:numRef>
          </c:val>
        </c:ser>
        <c:dLbls>
          <c:showLegendKey val="0"/>
          <c:showVal val="0"/>
          <c:showCatName val="0"/>
          <c:showSerName val="0"/>
          <c:showPercent val="0"/>
          <c:showBubbleSize val="0"/>
        </c:dLbls>
        <c:axId val="115001600"/>
        <c:axId val="115023872"/>
      </c:areaChart>
      <c:catAx>
        <c:axId val="1150016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23872"/>
        <c:crosses val="autoZero"/>
        <c:auto val="1"/>
        <c:lblAlgn val="ctr"/>
        <c:lblOffset val="100"/>
        <c:noMultiLvlLbl val="0"/>
      </c:catAx>
      <c:valAx>
        <c:axId val="1150238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sz="1000" b="0" i="0" baseline="0">
                    <a:effectLst/>
                  </a:rPr>
                  <a:t>Millions de US$ 2014</a:t>
                </a:r>
                <a:endParaRPr lang="fr-FR" sz="1000">
                  <a:effectLst/>
                </a:endParaRPr>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0160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fr-FR"/>
              <a:t>Cout par habitant du paquet de soins de la SCU (US$ de 2014)</a:t>
            </a:r>
          </a:p>
        </c:rich>
      </c:tx>
      <c:layout/>
      <c:overlay val="0"/>
      <c:spPr>
        <a:noFill/>
        <a:ln>
          <a:noFill/>
        </a:ln>
        <a:effectLst/>
      </c:spPr>
    </c:title>
    <c:autoTitleDeleted val="0"/>
    <c:plotArea>
      <c:layout/>
      <c:lineChart>
        <c:grouping val="standard"/>
        <c:varyColors val="0"/>
        <c:ser>
          <c:idx val="0"/>
          <c:order val="0"/>
          <c:tx>
            <c:strRef>
              <c:f>Model!$A$129</c:f>
              <c:strCache>
                <c:ptCount val="1"/>
                <c:pt idx="0">
                  <c:v>Paquet original</c:v>
                </c:pt>
              </c:strCache>
            </c:strRef>
          </c:tx>
          <c:spPr>
            <a:ln w="28575" cap="rnd">
              <a:solidFill>
                <a:schemeClr val="accent5">
                  <a:lumMod val="75000"/>
                  <a:lumOff val="25000"/>
                </a:schemeClr>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Model!$B$128:$M$128</c:f>
              <c:numCache>
                <c:formatCode>General</c:formatCod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Model!$B$129:$M$129</c:f>
              <c:numCache>
                <c:formatCode>_(* #,##0.00_);_(* \(#,##0.00\);_(* "-"??_);_(@_)</c:formatCode>
                <c:ptCount val="12"/>
                <c:pt idx="0">
                  <c:v>5.8352797245529437</c:v>
                </c:pt>
                <c:pt idx="1">
                  <c:v>7.3314170240694159</c:v>
                </c:pt>
                <c:pt idx="2">
                  <c:v>8.8277314762866901</c:v>
                </c:pt>
                <c:pt idx="3">
                  <c:v>10.330154487503963</c:v>
                </c:pt>
                <c:pt idx="4">
                  <c:v>11.826984777721238</c:v>
                </c:pt>
                <c:pt idx="5">
                  <c:v>13.327529955938509</c:v>
                </c:pt>
                <c:pt idx="6">
                  <c:v>14.820884527155782</c:v>
                </c:pt>
                <c:pt idx="7">
                  <c:v>16.317198979373057</c:v>
                </c:pt>
                <c:pt idx="8">
                  <c:v>17.818521665590332</c:v>
                </c:pt>
                <c:pt idx="9">
                  <c:v>19.315351955807611</c:v>
                </c:pt>
                <c:pt idx="10">
                  <c:v>20.81272512902488</c:v>
                </c:pt>
                <c:pt idx="11">
                  <c:v>22.309455573242147</c:v>
                </c:pt>
              </c:numCache>
            </c:numRef>
          </c:val>
          <c:smooth val="0"/>
        </c:ser>
        <c:ser>
          <c:idx val="1"/>
          <c:order val="1"/>
          <c:tx>
            <c:strRef>
              <c:f>Model!$A$130</c:f>
              <c:strCache>
                <c:ptCount val="1"/>
                <c:pt idx="0">
                  <c:v>Paquet réduit</c:v>
                </c:pt>
              </c:strCache>
            </c:strRef>
          </c:tx>
          <c:spPr>
            <a:ln w="28575" cap="rnd">
              <a:solidFill>
                <a:schemeClr val="accent6">
                  <a:lumMod val="75000"/>
                </a:schemeClr>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Model!$B$128:$M$128</c:f>
              <c:numCache>
                <c:formatCode>General</c:formatCod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Model!$B$130:$M$130</c:f>
              <c:numCache>
                <c:formatCode>_(* #,##0.00_);_(* \(#,##0.00\);_(* "-"??_);_(@_)</c:formatCode>
                <c:ptCount val="12"/>
                <c:pt idx="0">
                  <c:v>5.8352797245529429</c:v>
                </c:pt>
                <c:pt idx="1">
                  <c:v>7.0329854285465085</c:v>
                </c:pt>
                <c:pt idx="2">
                  <c:v>8.230587072240878</c:v>
                </c:pt>
                <c:pt idx="3">
                  <c:v>9.4305603259352448</c:v>
                </c:pt>
                <c:pt idx="4">
                  <c:v>10.628432775629614</c:v>
                </c:pt>
                <c:pt idx="5">
                  <c:v>11.827519539323983</c:v>
                </c:pt>
                <c:pt idx="6">
                  <c:v>13.026007673018352</c:v>
                </c:pt>
                <c:pt idx="7">
                  <c:v>14.224791162712719</c:v>
                </c:pt>
                <c:pt idx="8">
                  <c:v>15.422966886407087</c:v>
                </c:pt>
                <c:pt idx="9">
                  <c:v>16.621839815101453</c:v>
                </c:pt>
                <c:pt idx="10">
                  <c:v>17.820238509795818</c:v>
                </c:pt>
                <c:pt idx="11">
                  <c:v>19.018580466555832</c:v>
                </c:pt>
              </c:numCache>
            </c:numRef>
          </c:val>
          <c:smooth val="0"/>
        </c:ser>
        <c:dLbls>
          <c:showLegendKey val="0"/>
          <c:showVal val="0"/>
          <c:showCatName val="0"/>
          <c:showSerName val="0"/>
          <c:showPercent val="0"/>
          <c:showBubbleSize val="0"/>
        </c:dLbls>
        <c:marker val="1"/>
        <c:smooth val="0"/>
        <c:axId val="163189120"/>
        <c:axId val="163190656"/>
      </c:lineChart>
      <c:catAx>
        <c:axId val="16318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3190656"/>
        <c:crosses val="autoZero"/>
        <c:auto val="1"/>
        <c:lblAlgn val="ctr"/>
        <c:lblOffset val="100"/>
        <c:noMultiLvlLbl val="0"/>
      </c:catAx>
      <c:valAx>
        <c:axId val="163190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fr-FR"/>
                  <a:t>US$</a:t>
                </a:r>
              </a:p>
            </c:rich>
          </c:tx>
          <c:layout/>
          <c:overlay val="0"/>
          <c:spPr>
            <a:noFill/>
            <a:ln>
              <a:noFill/>
            </a:ln>
            <a:effectLst/>
          </c:spPr>
        </c:title>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31891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fr-FR"/>
              <a:t>Sources and besoins de financement, 2011-2025 (million de US$ 2014)</a:t>
            </a:r>
          </a:p>
        </c:rich>
      </c:tx>
      <c:layout/>
      <c:overlay val="0"/>
      <c:spPr>
        <a:noFill/>
        <a:ln>
          <a:noFill/>
        </a:ln>
        <a:effectLst/>
      </c:spPr>
    </c:title>
    <c:autoTitleDeleted val="0"/>
    <c:plotArea>
      <c:layout/>
      <c:barChart>
        <c:barDir val="col"/>
        <c:grouping val="clustered"/>
        <c:varyColors val="0"/>
        <c:ser>
          <c:idx val="2"/>
          <c:order val="2"/>
          <c:tx>
            <c:v>Manque de financement</c:v>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Model!$B$3:$P$4</c:f>
              <c:multiLvlStrCache>
                <c:ptCount val="15"/>
                <c:lvl>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lvl>
                <c:lvl>
                  <c:pt idx="0">
                    <c:v>Réel</c:v>
                  </c:pt>
                  <c:pt idx="3">
                    <c:v>Projection</c:v>
                  </c:pt>
                </c:lvl>
              </c:multiLvlStrCache>
            </c:multiLvlStrRef>
          </c:cat>
          <c:val>
            <c:numRef>
              <c:f>Model!$B$63:$P$63</c:f>
              <c:numCache>
                <c:formatCode>#,##0.0</c:formatCode>
                <c:ptCount val="15"/>
                <c:pt idx="0">
                  <c:v>0</c:v>
                </c:pt>
                <c:pt idx="1">
                  <c:v>0</c:v>
                </c:pt>
                <c:pt idx="2">
                  <c:v>0</c:v>
                </c:pt>
                <c:pt idx="3">
                  <c:v>113.04842058205077</c:v>
                </c:pt>
                <c:pt idx="4">
                  <c:v>117.39688063429799</c:v>
                </c:pt>
                <c:pt idx="5">
                  <c:v>119.25683310647899</c:v>
                </c:pt>
                <c:pt idx="6">
                  <c:v>116.89036685489371</c:v>
                </c:pt>
                <c:pt idx="7">
                  <c:v>103.76411439169239</c:v>
                </c:pt>
                <c:pt idx="8">
                  <c:v>80.238455950779098</c:v>
                </c:pt>
                <c:pt idx="9">
                  <c:v>57.931127625102128</c:v>
                </c:pt>
                <c:pt idx="10">
                  <c:v>37.028583965093276</c:v>
                </c:pt>
                <c:pt idx="11">
                  <c:v>17.898433647185804</c:v>
                </c:pt>
                <c:pt idx="12">
                  <c:v>0.73654956330119614</c:v>
                </c:pt>
                <c:pt idx="13">
                  <c:v>-14.004967924145149</c:v>
                </c:pt>
                <c:pt idx="14">
                  <c:v>-25.988466800590682</c:v>
                </c:pt>
              </c:numCache>
            </c:numRef>
          </c:val>
        </c:ser>
        <c:dLbls>
          <c:showLegendKey val="0"/>
          <c:showVal val="0"/>
          <c:showCatName val="0"/>
          <c:showSerName val="0"/>
          <c:showPercent val="0"/>
          <c:showBubbleSize val="0"/>
        </c:dLbls>
        <c:gapWidth val="150"/>
        <c:axId val="162931072"/>
        <c:axId val="162932608"/>
      </c:barChart>
      <c:lineChart>
        <c:grouping val="standard"/>
        <c:varyColors val="0"/>
        <c:ser>
          <c:idx val="0"/>
          <c:order val="0"/>
          <c:tx>
            <c:v>Sources de financement</c:v>
          </c:tx>
          <c:spPr>
            <a:ln w="28575" cap="rnd">
              <a:solidFill>
                <a:schemeClr val="accent1"/>
              </a:solidFill>
              <a:round/>
            </a:ln>
            <a:effectLst/>
          </c:spPr>
          <c:marker>
            <c:symbol val="none"/>
          </c:marker>
          <c:cat>
            <c:multiLvlStrRef>
              <c:f>Model!$B$3:$P$4</c:f>
              <c:multiLvlStrCache>
                <c:ptCount val="15"/>
                <c:lvl>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lvl>
                <c:lvl>
                  <c:pt idx="0">
                    <c:v>Réel</c:v>
                  </c:pt>
                  <c:pt idx="3">
                    <c:v>Projection</c:v>
                  </c:pt>
                </c:lvl>
              </c:multiLvlStrCache>
            </c:multiLvlStrRef>
          </c:cat>
          <c:val>
            <c:numRef>
              <c:f>Model!$B$61:$P$61</c:f>
              <c:numCache>
                <c:formatCode>#,##0.0</c:formatCode>
                <c:ptCount val="15"/>
                <c:pt idx="0">
                  <c:v>871.03199999999981</c:v>
                </c:pt>
                <c:pt idx="1">
                  <c:v>989.82599999999991</c:v>
                </c:pt>
                <c:pt idx="2">
                  <c:v>1162.251</c:v>
                </c:pt>
                <c:pt idx="3">
                  <c:v>1297.4743125437658</c:v>
                </c:pt>
                <c:pt idx="4">
                  <c:v>1426.8007279746469</c:v>
                </c:pt>
                <c:pt idx="5">
                  <c:v>1560.0633311596123</c:v>
                </c:pt>
                <c:pt idx="6">
                  <c:v>1695.9931102435055</c:v>
                </c:pt>
                <c:pt idx="7">
                  <c:v>1827.9927151865229</c:v>
                </c:pt>
                <c:pt idx="8">
                  <c:v>1956.981340455171</c:v>
                </c:pt>
                <c:pt idx="9">
                  <c:v>2094.7355206728053</c:v>
                </c:pt>
                <c:pt idx="10">
                  <c:v>2241.8354450601096</c:v>
                </c:pt>
                <c:pt idx="11">
                  <c:v>2398.8989651209004</c:v>
                </c:pt>
                <c:pt idx="12">
                  <c:v>2566.5840031076218</c:v>
                </c:pt>
                <c:pt idx="13">
                  <c:v>2745.5911126871529</c:v>
                </c:pt>
                <c:pt idx="14">
                  <c:v>2936.66620133265</c:v>
                </c:pt>
              </c:numCache>
            </c:numRef>
          </c:val>
          <c:smooth val="0"/>
        </c:ser>
        <c:ser>
          <c:idx val="1"/>
          <c:order val="1"/>
          <c:tx>
            <c:v>Besoins de financement</c:v>
          </c:tx>
          <c:spPr>
            <a:ln w="28575" cap="rnd">
              <a:solidFill>
                <a:srgbClr val="92D050"/>
              </a:solidFill>
              <a:round/>
            </a:ln>
            <a:effectLst/>
          </c:spPr>
          <c:marker>
            <c:symbol val="none"/>
          </c:marker>
          <c:cat>
            <c:multiLvlStrRef>
              <c:f>Model!$B$3:$P$4</c:f>
              <c:multiLvlStrCache>
                <c:ptCount val="15"/>
                <c:lvl>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lvl>
                <c:lvl>
                  <c:pt idx="0">
                    <c:v>Réel</c:v>
                  </c:pt>
                  <c:pt idx="3">
                    <c:v>Projection</c:v>
                  </c:pt>
                </c:lvl>
              </c:multiLvlStrCache>
            </c:multiLvlStrRef>
          </c:cat>
          <c:val>
            <c:numRef>
              <c:f>Model!$B$62:$P$62</c:f>
              <c:numCache>
                <c:formatCode>#,##0.0</c:formatCode>
                <c:ptCount val="15"/>
                <c:pt idx="0">
                  <c:v>871.03199999999981</c:v>
                </c:pt>
                <c:pt idx="1">
                  <c:v>989.82599999999991</c:v>
                </c:pt>
                <c:pt idx="2">
                  <c:v>1162.251</c:v>
                </c:pt>
                <c:pt idx="3">
                  <c:v>1184.4258919617157</c:v>
                </c:pt>
                <c:pt idx="4">
                  <c:v>1309.4038473403489</c:v>
                </c:pt>
                <c:pt idx="5">
                  <c:v>1440.8064980531333</c:v>
                </c:pt>
                <c:pt idx="6">
                  <c:v>1579.102743388612</c:v>
                </c:pt>
                <c:pt idx="7">
                  <c:v>1724.2286007948303</c:v>
                </c:pt>
                <c:pt idx="8">
                  <c:v>1876.7428845043919</c:v>
                </c:pt>
                <c:pt idx="9">
                  <c:v>2036.8043930477027</c:v>
                </c:pt>
                <c:pt idx="10">
                  <c:v>2204.8068610950158</c:v>
                </c:pt>
                <c:pt idx="11">
                  <c:v>2381.000531473715</c:v>
                </c:pt>
                <c:pt idx="12">
                  <c:v>2565.8474535443215</c:v>
                </c:pt>
                <c:pt idx="13">
                  <c:v>2759.5960806112967</c:v>
                </c:pt>
                <c:pt idx="14">
                  <c:v>2962.6546681332406</c:v>
                </c:pt>
              </c:numCache>
            </c:numRef>
          </c:val>
          <c:smooth val="0"/>
        </c:ser>
        <c:dLbls>
          <c:showLegendKey val="0"/>
          <c:showVal val="0"/>
          <c:showCatName val="0"/>
          <c:showSerName val="0"/>
          <c:showPercent val="0"/>
          <c:showBubbleSize val="0"/>
        </c:dLbls>
        <c:marker val="1"/>
        <c:smooth val="0"/>
        <c:axId val="162931072"/>
        <c:axId val="162932608"/>
      </c:lineChart>
      <c:catAx>
        <c:axId val="16293107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2932608"/>
        <c:crosses val="autoZero"/>
        <c:auto val="1"/>
        <c:lblAlgn val="ctr"/>
        <c:lblOffset val="100"/>
        <c:noMultiLvlLbl val="0"/>
      </c:catAx>
      <c:valAx>
        <c:axId val="162932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fr-FR"/>
                  <a:t>Million of current US$</a:t>
                </a:r>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29310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sz="12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5.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6.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7.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8.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10.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79">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65000"/>
        <a:lumOff val="35000"/>
      </a:schemeClr>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
  <cs:dataPoint3D>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D1684-255C-47DA-A2DD-5D901919E611}" type="doc">
      <dgm:prSet loTypeId="urn:microsoft.com/office/officeart/2005/8/layout/arrow3" loCatId="relationship" qsTypeId="urn:microsoft.com/office/officeart/2005/8/quickstyle/3d1" qsCatId="3D" csTypeId="urn:microsoft.com/office/officeart/2005/8/colors/colorful2" csCatId="colorful" phldr="1"/>
      <dgm:spPr/>
      <dgm:t>
        <a:bodyPr/>
        <a:lstStyle/>
        <a:p>
          <a:endParaRPr lang="en-US"/>
        </a:p>
      </dgm:t>
    </dgm:pt>
    <dgm:pt modelId="{1D7AE901-FCEF-4C4F-AAAD-C76FADB9594F}">
      <dgm:prSet phldrT="[Text]"/>
      <dgm:spPr/>
      <dgm:t>
        <a:bodyPr/>
        <a:lstStyle/>
        <a:p>
          <a:r>
            <a:rPr lang="en-US" dirty="0" smtClean="0"/>
            <a:t>2. Comment le financer?</a:t>
          </a:r>
          <a:endParaRPr lang="en-US" dirty="0"/>
        </a:p>
      </dgm:t>
    </dgm:pt>
    <dgm:pt modelId="{173B26F5-B8CD-42DC-B54E-916D66961019}" type="parTrans" cxnId="{898496A8-B00B-4EDB-8965-BF69CA13BC0E}">
      <dgm:prSet/>
      <dgm:spPr/>
      <dgm:t>
        <a:bodyPr/>
        <a:lstStyle/>
        <a:p>
          <a:endParaRPr lang="en-US"/>
        </a:p>
      </dgm:t>
    </dgm:pt>
    <dgm:pt modelId="{0FE21B47-4AB1-4DFD-AB37-AF0E4069A29F}" type="sibTrans" cxnId="{898496A8-B00B-4EDB-8965-BF69CA13BC0E}">
      <dgm:prSet/>
      <dgm:spPr/>
      <dgm:t>
        <a:bodyPr/>
        <a:lstStyle/>
        <a:p>
          <a:endParaRPr lang="en-US"/>
        </a:p>
      </dgm:t>
    </dgm:pt>
    <dgm:pt modelId="{38E39422-D81E-4031-80A4-A7486407D728}">
      <dgm:prSet phldrT="[Text]"/>
      <dgm:spPr/>
      <dgm:t>
        <a:bodyPr/>
        <a:lstStyle/>
        <a:p>
          <a:r>
            <a:rPr lang="en-US" dirty="0" smtClean="0"/>
            <a:t>1. </a:t>
          </a:r>
          <a:r>
            <a:rPr lang="en-US" dirty="0" err="1" smtClean="0"/>
            <a:t>Combien</a:t>
          </a:r>
          <a:r>
            <a:rPr lang="en-US" dirty="0" smtClean="0"/>
            <a:t> ca </a:t>
          </a:r>
          <a:r>
            <a:rPr lang="en-US" dirty="0" err="1" smtClean="0"/>
            <a:t>coute</a:t>
          </a:r>
          <a:r>
            <a:rPr lang="en-US" dirty="0" smtClean="0"/>
            <a:t>?</a:t>
          </a:r>
          <a:endParaRPr lang="en-US" dirty="0"/>
        </a:p>
      </dgm:t>
    </dgm:pt>
    <dgm:pt modelId="{12318931-3CE8-4ED2-8E55-374BA99023A2}" type="parTrans" cxnId="{68577374-9745-4C53-9C05-8940320298FE}">
      <dgm:prSet/>
      <dgm:spPr/>
      <dgm:t>
        <a:bodyPr/>
        <a:lstStyle/>
        <a:p>
          <a:endParaRPr lang="en-US"/>
        </a:p>
      </dgm:t>
    </dgm:pt>
    <dgm:pt modelId="{48D59616-1889-49A0-A286-96DAA8B8424A}" type="sibTrans" cxnId="{68577374-9745-4C53-9C05-8940320298FE}">
      <dgm:prSet/>
      <dgm:spPr/>
      <dgm:t>
        <a:bodyPr/>
        <a:lstStyle/>
        <a:p>
          <a:endParaRPr lang="en-US"/>
        </a:p>
      </dgm:t>
    </dgm:pt>
    <dgm:pt modelId="{BE14028C-85B5-42BA-8E7A-0C293593DD72}" type="pres">
      <dgm:prSet presAssocID="{609D1684-255C-47DA-A2DD-5D901919E611}" presName="compositeShape" presStyleCnt="0">
        <dgm:presLayoutVars>
          <dgm:chMax val="2"/>
          <dgm:dir/>
          <dgm:resizeHandles val="exact"/>
        </dgm:presLayoutVars>
      </dgm:prSet>
      <dgm:spPr/>
      <dgm:t>
        <a:bodyPr/>
        <a:lstStyle/>
        <a:p>
          <a:endParaRPr lang="en-US"/>
        </a:p>
      </dgm:t>
    </dgm:pt>
    <dgm:pt modelId="{0ADC3C37-7A1E-4B8F-9467-2384772F5569}" type="pres">
      <dgm:prSet presAssocID="{609D1684-255C-47DA-A2DD-5D901919E611}" presName="divider" presStyleLbl="fgShp" presStyleIdx="0" presStyleCnt="1"/>
      <dgm:spPr/>
    </dgm:pt>
    <dgm:pt modelId="{8EC8D46C-CEAC-4608-95C4-127824598B0C}" type="pres">
      <dgm:prSet presAssocID="{1D7AE901-FCEF-4C4F-AAAD-C76FADB9594F}" presName="downArrow" presStyleLbl="node1" presStyleIdx="0" presStyleCnt="2"/>
      <dgm:spPr/>
    </dgm:pt>
    <dgm:pt modelId="{D9A0ACBA-C6A6-4BF3-A8B9-DF62E1377296}" type="pres">
      <dgm:prSet presAssocID="{1D7AE901-FCEF-4C4F-AAAD-C76FADB9594F}" presName="downArrowText" presStyleLbl="revTx" presStyleIdx="0" presStyleCnt="2">
        <dgm:presLayoutVars>
          <dgm:bulletEnabled val="1"/>
        </dgm:presLayoutVars>
      </dgm:prSet>
      <dgm:spPr/>
      <dgm:t>
        <a:bodyPr/>
        <a:lstStyle/>
        <a:p>
          <a:endParaRPr lang="en-US"/>
        </a:p>
      </dgm:t>
    </dgm:pt>
    <dgm:pt modelId="{5BB9EDFD-41D6-4B3E-AA20-E7FA26039D98}" type="pres">
      <dgm:prSet presAssocID="{38E39422-D81E-4031-80A4-A7486407D728}" presName="upArrow" presStyleLbl="node1" presStyleIdx="1" presStyleCnt="2"/>
      <dgm:spPr/>
    </dgm:pt>
    <dgm:pt modelId="{50CC1FE7-EF78-4537-B3D6-F10AF001D06C}" type="pres">
      <dgm:prSet presAssocID="{38E39422-D81E-4031-80A4-A7486407D728}" presName="upArrowText" presStyleLbl="revTx" presStyleIdx="1" presStyleCnt="2">
        <dgm:presLayoutVars>
          <dgm:bulletEnabled val="1"/>
        </dgm:presLayoutVars>
      </dgm:prSet>
      <dgm:spPr/>
      <dgm:t>
        <a:bodyPr/>
        <a:lstStyle/>
        <a:p>
          <a:endParaRPr lang="en-US"/>
        </a:p>
      </dgm:t>
    </dgm:pt>
  </dgm:ptLst>
  <dgm:cxnLst>
    <dgm:cxn modelId="{898496A8-B00B-4EDB-8965-BF69CA13BC0E}" srcId="{609D1684-255C-47DA-A2DD-5D901919E611}" destId="{1D7AE901-FCEF-4C4F-AAAD-C76FADB9594F}" srcOrd="0" destOrd="0" parTransId="{173B26F5-B8CD-42DC-B54E-916D66961019}" sibTransId="{0FE21B47-4AB1-4DFD-AB37-AF0E4069A29F}"/>
    <dgm:cxn modelId="{FAA8225F-3423-4BAF-A060-7934738846C2}" type="presOf" srcId="{1D7AE901-FCEF-4C4F-AAAD-C76FADB9594F}" destId="{D9A0ACBA-C6A6-4BF3-A8B9-DF62E1377296}" srcOrd="0" destOrd="0" presId="urn:microsoft.com/office/officeart/2005/8/layout/arrow3"/>
    <dgm:cxn modelId="{02A4FA7A-231C-4BA6-96C1-04D26748C499}" type="presOf" srcId="{609D1684-255C-47DA-A2DD-5D901919E611}" destId="{BE14028C-85B5-42BA-8E7A-0C293593DD72}" srcOrd="0" destOrd="0" presId="urn:microsoft.com/office/officeart/2005/8/layout/arrow3"/>
    <dgm:cxn modelId="{68577374-9745-4C53-9C05-8940320298FE}" srcId="{609D1684-255C-47DA-A2DD-5D901919E611}" destId="{38E39422-D81E-4031-80A4-A7486407D728}" srcOrd="1" destOrd="0" parTransId="{12318931-3CE8-4ED2-8E55-374BA99023A2}" sibTransId="{48D59616-1889-49A0-A286-96DAA8B8424A}"/>
    <dgm:cxn modelId="{8C23987F-AED2-4149-B875-51B26A718D02}" type="presOf" srcId="{38E39422-D81E-4031-80A4-A7486407D728}" destId="{50CC1FE7-EF78-4537-B3D6-F10AF001D06C}" srcOrd="0" destOrd="0" presId="urn:microsoft.com/office/officeart/2005/8/layout/arrow3"/>
    <dgm:cxn modelId="{38B4B774-75FC-425E-B040-5AB67B3C9E14}" type="presParOf" srcId="{BE14028C-85B5-42BA-8E7A-0C293593DD72}" destId="{0ADC3C37-7A1E-4B8F-9467-2384772F5569}" srcOrd="0" destOrd="0" presId="urn:microsoft.com/office/officeart/2005/8/layout/arrow3"/>
    <dgm:cxn modelId="{33F408E0-A459-4F05-9F7C-D23C368357F3}" type="presParOf" srcId="{BE14028C-85B5-42BA-8E7A-0C293593DD72}" destId="{8EC8D46C-CEAC-4608-95C4-127824598B0C}" srcOrd="1" destOrd="0" presId="urn:microsoft.com/office/officeart/2005/8/layout/arrow3"/>
    <dgm:cxn modelId="{8A0D614A-F6D9-47D3-BF77-151D5F659CDA}" type="presParOf" srcId="{BE14028C-85B5-42BA-8E7A-0C293593DD72}" destId="{D9A0ACBA-C6A6-4BF3-A8B9-DF62E1377296}" srcOrd="2" destOrd="0" presId="urn:microsoft.com/office/officeart/2005/8/layout/arrow3"/>
    <dgm:cxn modelId="{FE8611BB-55CD-46E5-A318-81A65C64568F}" type="presParOf" srcId="{BE14028C-85B5-42BA-8E7A-0C293593DD72}" destId="{5BB9EDFD-41D6-4B3E-AA20-E7FA26039D98}" srcOrd="3" destOrd="0" presId="urn:microsoft.com/office/officeart/2005/8/layout/arrow3"/>
    <dgm:cxn modelId="{10F5A83D-E8FD-4B19-A2D8-F056BC1EDF7E}" type="presParOf" srcId="{BE14028C-85B5-42BA-8E7A-0C293593DD72}" destId="{50CC1FE7-EF78-4537-B3D6-F10AF001D06C}"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3C37-7A1E-4B8F-9467-2384772F5569}">
      <dsp:nvSpPr>
        <dsp:cNvPr id="0" name=""/>
        <dsp:cNvSpPr/>
      </dsp:nvSpPr>
      <dsp:spPr>
        <a:xfrm rot="21300000">
          <a:off x="18706" y="1685100"/>
          <a:ext cx="6058586" cy="693799"/>
        </a:xfrm>
        <a:prstGeom prst="mathMinus">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8EC8D46C-CEAC-4608-95C4-127824598B0C}">
      <dsp:nvSpPr>
        <dsp:cNvPr id="0" name=""/>
        <dsp:cNvSpPr/>
      </dsp:nvSpPr>
      <dsp:spPr>
        <a:xfrm>
          <a:off x="731520" y="203200"/>
          <a:ext cx="1828800" cy="1625600"/>
        </a:xfrm>
        <a:prstGeom prst="downArrow">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9A0ACBA-C6A6-4BF3-A8B9-DF62E1377296}">
      <dsp:nvSpPr>
        <dsp:cNvPr id="0" name=""/>
        <dsp:cNvSpPr/>
      </dsp:nvSpPr>
      <dsp:spPr>
        <a:xfrm>
          <a:off x="3230880" y="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2. Comment le financer?</a:t>
          </a:r>
          <a:endParaRPr lang="en-US" sz="2500" kern="1200" dirty="0"/>
        </a:p>
      </dsp:txBody>
      <dsp:txXfrm>
        <a:off x="3230880" y="0"/>
        <a:ext cx="1950720" cy="1706880"/>
      </dsp:txXfrm>
    </dsp:sp>
    <dsp:sp modelId="{5BB9EDFD-41D6-4B3E-AA20-E7FA26039D98}">
      <dsp:nvSpPr>
        <dsp:cNvPr id="0" name=""/>
        <dsp:cNvSpPr/>
      </dsp:nvSpPr>
      <dsp:spPr>
        <a:xfrm>
          <a:off x="3535680" y="2235200"/>
          <a:ext cx="1828800" cy="1625600"/>
        </a:xfrm>
        <a:prstGeom prst="upArrow">
          <a:avLst/>
        </a:prstGeom>
        <a:gradFill rotWithShape="0">
          <a:gsLst>
            <a:gs pos="0">
              <a:schemeClr val="accent2">
                <a:hueOff val="11668403"/>
                <a:satOff val="100000"/>
                <a:lumOff val="-5098"/>
                <a:alphaOff val="0"/>
                <a:shade val="51000"/>
                <a:satMod val="130000"/>
              </a:schemeClr>
            </a:gs>
            <a:gs pos="80000">
              <a:schemeClr val="accent2">
                <a:hueOff val="11668403"/>
                <a:satOff val="100000"/>
                <a:lumOff val="-5098"/>
                <a:alphaOff val="0"/>
                <a:shade val="93000"/>
                <a:satMod val="130000"/>
              </a:schemeClr>
            </a:gs>
            <a:gs pos="100000">
              <a:schemeClr val="accent2">
                <a:hueOff val="11668403"/>
                <a:satOff val="100000"/>
                <a:lumOff val="-5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0CC1FE7-EF78-4537-B3D6-F10AF001D06C}">
      <dsp:nvSpPr>
        <dsp:cNvPr id="0" name=""/>
        <dsp:cNvSpPr/>
      </dsp:nvSpPr>
      <dsp:spPr>
        <a:xfrm>
          <a:off x="914400" y="235712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1. </a:t>
          </a:r>
          <a:r>
            <a:rPr lang="en-US" sz="2500" kern="1200" dirty="0" err="1" smtClean="0"/>
            <a:t>Combien</a:t>
          </a:r>
          <a:r>
            <a:rPr lang="en-US" sz="2500" kern="1200" dirty="0" smtClean="0"/>
            <a:t> ca </a:t>
          </a:r>
          <a:r>
            <a:rPr lang="en-US" sz="2500" kern="1200" dirty="0" err="1" smtClean="0"/>
            <a:t>coute</a:t>
          </a:r>
          <a:r>
            <a:rPr lang="en-US" sz="2500" kern="1200" dirty="0" smtClean="0"/>
            <a:t>?</a:t>
          </a:r>
          <a:endParaRPr lang="en-US" sz="2500" kern="1200" dirty="0"/>
        </a:p>
      </dsp:txBody>
      <dsp:txXfrm>
        <a:off x="914400" y="2357120"/>
        <a:ext cx="1950720" cy="1706880"/>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0.20215</cdr:x>
      <cdr:y>0.46489</cdr:y>
    </cdr:from>
    <cdr:to>
      <cdr:x>0.25339</cdr:x>
      <cdr:y>0.52398</cdr:y>
    </cdr:to>
    <cdr:sp macro="" textlink="">
      <cdr:nvSpPr>
        <cdr:cNvPr id="2" name="Right Arrow 1"/>
        <cdr:cNvSpPr/>
      </cdr:nvSpPr>
      <cdr:spPr bwMode="auto">
        <a:xfrm xmlns:a="http://schemas.openxmlformats.org/drawingml/2006/main">
          <a:off x="1706306" y="2138749"/>
          <a:ext cx="432486" cy="271848"/>
        </a:xfrm>
        <a:prstGeom xmlns:a="http://schemas.openxmlformats.org/drawingml/2006/main" prst="rightArrow">
          <a:avLst/>
        </a:prstGeom>
        <a:noFill xmlns:a="http://schemas.openxmlformats.org/drawingml/2006/main"/>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0.18492</cdr:x>
      <cdr:y>0.48412</cdr:y>
    </cdr:from>
    <cdr:to>
      <cdr:x>0.27569</cdr:x>
      <cdr:y>0.60767</cdr:y>
    </cdr:to>
    <cdr:sp macro="" textlink="">
      <cdr:nvSpPr>
        <cdr:cNvPr id="3" name="Right Arrow 2"/>
        <cdr:cNvSpPr/>
      </cdr:nvSpPr>
      <cdr:spPr bwMode="auto">
        <a:xfrm xmlns:a="http://schemas.openxmlformats.org/drawingml/2006/main">
          <a:off x="1658944" y="2227219"/>
          <a:ext cx="814249" cy="568411"/>
        </a:xfrm>
        <a:prstGeom xmlns:a="http://schemas.openxmlformats.org/drawingml/2006/main" prst="rightArrow">
          <a:avLst/>
        </a:prstGeom>
        <a:ln xmlns:a="http://schemas.openxmlformats.org/drawingml/2006/main">
          <a:headEnd type="none" w="med" len="med"/>
          <a:tailEnd type="none" w="med" len="med"/>
        </a:ln>
      </cdr:spPr>
      <cdr:style>
        <a:lnRef xmlns:a="http://schemas.openxmlformats.org/drawingml/2006/main" idx="2">
          <a:schemeClr val="accent4"/>
        </a:lnRef>
        <a:fillRef xmlns:a="http://schemas.openxmlformats.org/drawingml/2006/main" idx="1">
          <a:schemeClr val="lt1"/>
        </a:fillRef>
        <a:effectRef xmlns:a="http://schemas.openxmlformats.org/drawingml/2006/main" idx="0">
          <a:schemeClr val="accent4"/>
        </a:effectRef>
        <a:fontRef xmlns:a="http://schemas.openxmlformats.org/drawingml/2006/main" idx="minor">
          <a:schemeClr val="dk1"/>
        </a:fontRef>
      </cdr:style>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0.01212</cdr:x>
      <cdr:y>0.44651</cdr:y>
    </cdr:from>
    <cdr:to>
      <cdr:x>0.12046</cdr:x>
      <cdr:y>0.64527</cdr:y>
    </cdr:to>
    <cdr:sp macro="" textlink="">
      <cdr:nvSpPr>
        <cdr:cNvPr id="4" name="TextBox 3"/>
        <cdr:cNvSpPr txBox="1"/>
      </cdr:nvSpPr>
      <cdr:spPr>
        <a:xfrm xmlns:a="http://schemas.openxmlformats.org/drawingml/2006/main">
          <a:off x="102330" y="20542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0.11285</cdr:x>
      <cdr:y>0.57232</cdr:y>
    </cdr:from>
    <cdr:to>
      <cdr:x>0.22118</cdr:x>
      <cdr:y>0.77108</cdr:y>
    </cdr:to>
    <cdr:sp macro="" textlink="">
      <cdr:nvSpPr>
        <cdr:cNvPr id="5" name="TextBox 4"/>
        <cdr:cNvSpPr txBox="1"/>
      </cdr:nvSpPr>
      <cdr:spPr>
        <a:xfrm xmlns:a="http://schemas.openxmlformats.org/drawingml/2006/main">
          <a:off x="952543" y="263301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0.47563</cdr:y>
    </cdr:from>
    <cdr:to>
      <cdr:x>0.18457</cdr:x>
      <cdr:y>0.88389</cdr:y>
    </cdr:to>
    <cdr:sp macro="" textlink="">
      <cdr:nvSpPr>
        <cdr:cNvPr id="6" name="TextBox 5"/>
        <cdr:cNvSpPr txBox="1"/>
      </cdr:nvSpPr>
      <cdr:spPr>
        <a:xfrm xmlns:a="http://schemas.openxmlformats.org/drawingml/2006/main">
          <a:off x="-172995" y="2188175"/>
          <a:ext cx="1655805" cy="187822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smtClean="0">
              <a:solidFill>
                <a:schemeClr val="bg1">
                  <a:lumMod val="50000"/>
                </a:schemeClr>
              </a:solidFill>
            </a:rPr>
            <a:t>90% </a:t>
          </a:r>
          <a:r>
            <a:rPr lang="en-US" sz="1600" dirty="0" err="1" smtClean="0">
              <a:solidFill>
                <a:schemeClr val="bg1">
                  <a:lumMod val="50000"/>
                </a:schemeClr>
              </a:solidFill>
            </a:rPr>
            <a:t>depenses</a:t>
          </a:r>
          <a:endParaRPr lang="en-US" sz="1600" dirty="0" smtClean="0">
            <a:solidFill>
              <a:schemeClr val="bg1">
                <a:lumMod val="50000"/>
              </a:schemeClr>
            </a:solidFill>
          </a:endParaRPr>
        </a:p>
        <a:p xmlns:a="http://schemas.openxmlformats.org/drawingml/2006/main">
          <a:r>
            <a:rPr lang="en-US" sz="1600" dirty="0" smtClean="0">
              <a:solidFill>
                <a:schemeClr val="bg1">
                  <a:lumMod val="50000"/>
                </a:schemeClr>
              </a:solidFill>
            </a:rPr>
            <a:t> </a:t>
          </a:r>
          <a:r>
            <a:rPr lang="en-US" sz="1600" dirty="0" err="1" smtClean="0">
              <a:solidFill>
                <a:schemeClr val="bg1">
                  <a:lumMod val="50000"/>
                </a:schemeClr>
              </a:solidFill>
            </a:rPr>
            <a:t>directes</a:t>
          </a:r>
          <a:endParaRPr lang="en-US" sz="1600" dirty="0">
            <a:solidFill>
              <a:schemeClr val="bg1">
                <a:lumMod val="50000"/>
              </a:schemeClr>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0.63727</cdr:x>
      <cdr:y>0.47028</cdr:y>
    </cdr:from>
    <cdr:to>
      <cdr:x>0.79701</cdr:x>
      <cdr:y>0.67049</cdr:y>
    </cdr:to>
    <cdr:sp macro="" textlink="">
      <cdr:nvSpPr>
        <cdr:cNvPr id="3" name="TextBox 2"/>
        <cdr:cNvSpPr txBox="1"/>
      </cdr:nvSpPr>
      <cdr:spPr>
        <a:xfrm xmlns:a="http://schemas.openxmlformats.org/drawingml/2006/main">
          <a:off x="3648076" y="214789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a:t>x 1.5 recettes Etat</a:t>
          </a:r>
        </a:p>
      </cdr:txBody>
    </cdr:sp>
  </cdr:relSizeAnchor>
  <cdr:relSizeAnchor xmlns:cdr="http://schemas.openxmlformats.org/drawingml/2006/chartDrawing">
    <cdr:from>
      <cdr:x>0.63231</cdr:x>
      <cdr:y>0.29086</cdr:y>
    </cdr:from>
    <cdr:to>
      <cdr:x>0.79205</cdr:x>
      <cdr:y>0.49107</cdr:y>
    </cdr:to>
    <cdr:sp macro="" textlink="">
      <cdr:nvSpPr>
        <cdr:cNvPr id="4" name="TextBox 3"/>
        <cdr:cNvSpPr txBox="1"/>
      </cdr:nvSpPr>
      <cdr:spPr>
        <a:xfrm xmlns:a="http://schemas.openxmlformats.org/drawingml/2006/main">
          <a:off x="4569275" y="1460291"/>
          <a:ext cx="1154329" cy="10051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x 2 part </a:t>
          </a:r>
          <a:r>
            <a:rPr lang="en-US" sz="1400" b="1" dirty="0" err="1"/>
            <a:t>sante</a:t>
          </a:r>
          <a:r>
            <a:rPr lang="en-US" sz="1400" b="1" dirty="0"/>
            <a:t> budget</a:t>
          </a:r>
        </a:p>
      </cdr:txBody>
    </cdr:sp>
  </cdr:relSizeAnchor>
  <cdr:relSizeAnchor xmlns:cdr="http://schemas.openxmlformats.org/drawingml/2006/chartDrawing">
    <cdr:from>
      <cdr:x>0.62869</cdr:x>
      <cdr:y>0.18251</cdr:y>
    </cdr:from>
    <cdr:to>
      <cdr:x>0.78842</cdr:x>
      <cdr:y>0.38272</cdr:y>
    </cdr:to>
    <cdr:sp macro="" textlink="">
      <cdr:nvSpPr>
        <cdr:cNvPr id="5" name="TextBox 4"/>
        <cdr:cNvSpPr txBox="1"/>
      </cdr:nvSpPr>
      <cdr:spPr>
        <a:xfrm xmlns:a="http://schemas.openxmlformats.org/drawingml/2006/main">
          <a:off x="4543117" y="916308"/>
          <a:ext cx="1154256" cy="10051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x 1.5 </a:t>
          </a:r>
          <a:r>
            <a:rPr lang="en-US" sz="1400" b="1" dirty="0" err="1"/>
            <a:t>efficacite</a:t>
          </a:r>
          <a:r>
            <a:rPr lang="en-US" sz="1400" b="1" dirty="0"/>
            <a:t> </a:t>
          </a:r>
          <a:r>
            <a:rPr lang="en-US" sz="1400" b="1" dirty="0" err="1"/>
            <a:t>depense</a:t>
          </a:r>
          <a:endParaRPr lang="en-US" sz="1400" b="1" dirty="0"/>
        </a:p>
      </cdr:txBody>
    </cdr:sp>
  </cdr:relSizeAnchor>
  <cdr:relSizeAnchor xmlns:cdr="http://schemas.openxmlformats.org/drawingml/2006/chartDrawing">
    <cdr:from>
      <cdr:x>0.90183</cdr:x>
      <cdr:y>0.15746</cdr:y>
    </cdr:from>
    <cdr:to>
      <cdr:x>0.97171</cdr:x>
      <cdr:y>0.61835</cdr:y>
    </cdr:to>
    <cdr:sp macro="" textlink="">
      <cdr:nvSpPr>
        <cdr:cNvPr id="7" name="Right Brace 6"/>
        <cdr:cNvSpPr/>
      </cdr:nvSpPr>
      <cdr:spPr>
        <a:xfrm xmlns:a="http://schemas.openxmlformats.org/drawingml/2006/main">
          <a:off x="5162551" y="719140"/>
          <a:ext cx="400050" cy="2105025"/>
        </a:xfrm>
        <a:prstGeom xmlns:a="http://schemas.openxmlformats.org/drawingml/2006/main" prst="rightBrac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b="1" cap="none" spc="0">
            <a:ln w="0"/>
            <a:solidFill>
              <a:schemeClr val="tx1"/>
            </a:solidFill>
            <a:effectLst>
              <a:outerShdw blurRad="38100" dist="19050" dir="2700000" algn="tl" rotWithShape="0">
                <a:schemeClr val="dk1">
                  <a:alpha val="40000"/>
                </a:scheme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Trebuchet MS" pitchFamily="34" charset="0"/>
                <a:ea typeface="+mn-ea"/>
                <a:cs typeface="Times New Roman" pitchFamily="18"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Trebuchet MS" pitchFamily="34" charset="0"/>
                <a:ea typeface="+mn-ea"/>
                <a:cs typeface="Times New Roman" pitchFamily="18" charset="0"/>
              </a:defRPr>
            </a:lvl1pPr>
          </a:lstStyle>
          <a:p>
            <a:pPr>
              <a:defRPr/>
            </a:pPr>
            <a:fld id="{1B0FEBFD-B085-4E13-B94D-18978B76224F}" type="datetimeFigureOut">
              <a:rPr lang="en-US"/>
              <a:pPr>
                <a:defRPr/>
              </a:pPr>
              <a:t>9/16/2015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Trebuchet MS" pitchFamily="34" charset="0"/>
                <a:ea typeface="+mn-ea"/>
                <a:cs typeface="Times New Roman" pitchFamily="18"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atin typeface="Trebuchet MS" pitchFamily="34" charset="0"/>
                <a:ea typeface="+mn-ea"/>
                <a:cs typeface="Times New Roman" pitchFamily="18" charset="0"/>
              </a:defRPr>
            </a:lvl1pPr>
          </a:lstStyle>
          <a:p>
            <a:pPr>
              <a:defRPr/>
            </a:pPr>
            <a:fld id="{095D01CC-A111-4954-83A0-06C80C610D0F}" type="slidenum">
              <a:rPr lang="en-US"/>
              <a:pPr>
                <a:defRPr/>
              </a:pPr>
              <a:t>‹#›</a:t>
            </a:fld>
            <a:endParaRPr lang="en-US"/>
          </a:p>
        </p:txBody>
      </p:sp>
    </p:spTree>
    <p:extLst>
      <p:ext uri="{BB962C8B-B14F-4D97-AF65-F5344CB8AC3E}">
        <p14:creationId xmlns:p14="http://schemas.microsoft.com/office/powerpoint/2010/main" val="22832947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Trebuchet MS" pitchFamily="34" charset="0"/>
                <a:ea typeface="+mn-ea"/>
                <a:cs typeface="Times New Roman" pitchFamily="18"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atin typeface="Trebuchet MS" pitchFamily="34" charset="0"/>
                <a:ea typeface="+mn-ea"/>
                <a:cs typeface="Times New Roman" pitchFamily="18" charset="0"/>
              </a:defRPr>
            </a:lvl1pPr>
          </a:lstStyle>
          <a:p>
            <a:pPr>
              <a:defRPr/>
            </a:pPr>
            <a:fld id="{B6A1C59B-371A-4B9D-A0AC-95EF63E76F7E}" type="datetimeFigureOut">
              <a:rPr lang="en-US"/>
              <a:pPr>
                <a:defRPr/>
              </a:pPr>
              <a:t>9/16/2015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Trebuchet MS" pitchFamily="34" charset="0"/>
                <a:ea typeface="+mn-ea"/>
                <a:cs typeface="Times New Roman" pitchFamily="18"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atin typeface="Trebuchet MS" pitchFamily="34" charset="0"/>
                <a:ea typeface="+mn-ea"/>
                <a:cs typeface="Times New Roman" pitchFamily="18" charset="0"/>
              </a:defRPr>
            </a:lvl1pPr>
          </a:lstStyle>
          <a:p>
            <a:pPr>
              <a:defRPr/>
            </a:pPr>
            <a:fld id="{06EAB252-E2C8-409C-B202-9B500EBB43A5}" type="slidenum">
              <a:rPr lang="en-US"/>
              <a:pPr>
                <a:defRPr/>
              </a:pPr>
              <a:t>‹#›</a:t>
            </a:fld>
            <a:endParaRPr lang="en-US"/>
          </a:p>
        </p:txBody>
      </p:sp>
    </p:spTree>
    <p:extLst>
      <p:ext uri="{BB962C8B-B14F-4D97-AF65-F5344CB8AC3E}">
        <p14:creationId xmlns:p14="http://schemas.microsoft.com/office/powerpoint/2010/main" val="2977318758"/>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Helene: Presentation </a:t>
            </a:r>
            <a:r>
              <a:rPr lang="en-US" dirty="0" err="1" smtClean="0"/>
              <a:t>en</a:t>
            </a:r>
            <a:r>
              <a:rPr lang="en-US" dirty="0" smtClean="0"/>
              <a:t> trio: Ricardo, Zina et </a:t>
            </a:r>
            <a:r>
              <a:rPr lang="en-US" dirty="0" err="1" smtClean="0"/>
              <a:t>moi</a:t>
            </a:r>
            <a:r>
              <a:rPr lang="en-US" dirty="0" smtClean="0"/>
              <a:t>-meme</a:t>
            </a:r>
          </a:p>
          <a:p>
            <a:r>
              <a:rPr lang="en-US" dirty="0" err="1" smtClean="0"/>
              <a:t>Presente</a:t>
            </a:r>
            <a:r>
              <a:rPr lang="en-US" baseline="0" dirty="0" smtClean="0"/>
              <a:t> le </a:t>
            </a:r>
            <a:r>
              <a:rPr lang="en-US" baseline="0" dirty="0" err="1" smtClean="0"/>
              <a:t>resultat</a:t>
            </a:r>
            <a:r>
              <a:rPr lang="en-US" baseline="0" dirty="0" smtClean="0"/>
              <a:t> du travail technique </a:t>
            </a:r>
            <a:r>
              <a:rPr lang="en-US" baseline="0" dirty="0" err="1" smtClean="0"/>
              <a:t>realise</a:t>
            </a:r>
            <a:r>
              <a:rPr lang="en-US" baseline="0" dirty="0" smtClean="0"/>
              <a:t> a la </a:t>
            </a:r>
            <a:r>
              <a:rPr lang="en-US" baseline="0" dirty="0" err="1" smtClean="0"/>
              <a:t>demande</a:t>
            </a:r>
            <a:r>
              <a:rPr lang="en-US" baseline="0" dirty="0" smtClean="0"/>
              <a:t> du MSP pour </a:t>
            </a:r>
            <a:r>
              <a:rPr lang="en-US" baseline="0" dirty="0" err="1" smtClean="0"/>
              <a:t>appuyer</a:t>
            </a:r>
            <a:r>
              <a:rPr lang="en-US" baseline="0" dirty="0" smtClean="0"/>
              <a:t> </a:t>
            </a:r>
            <a:r>
              <a:rPr lang="en-US" baseline="0" dirty="0" err="1" smtClean="0"/>
              <a:t>l’elaboration</a:t>
            </a:r>
            <a:r>
              <a:rPr lang="en-US" baseline="0" dirty="0" smtClean="0"/>
              <a:t> de la </a:t>
            </a:r>
            <a:r>
              <a:rPr lang="en-US" baseline="0" dirty="0" err="1" smtClean="0"/>
              <a:t>strategie</a:t>
            </a:r>
            <a:r>
              <a:rPr lang="en-US" baseline="0" dirty="0" smtClean="0"/>
              <a:t> de </a:t>
            </a:r>
            <a:r>
              <a:rPr lang="en-US" baseline="0" dirty="0" err="1" smtClean="0"/>
              <a:t>financement</a:t>
            </a:r>
            <a:r>
              <a:rPr lang="en-US" baseline="0" dirty="0" smtClean="0"/>
              <a:t> de la </a:t>
            </a:r>
            <a:r>
              <a:rPr lang="en-US" baseline="0" dirty="0" err="1" smtClean="0"/>
              <a:t>sante</a:t>
            </a:r>
            <a:r>
              <a:rPr lang="en-US" baseline="0" dirty="0" smtClean="0"/>
              <a:t>.</a:t>
            </a:r>
          </a:p>
          <a:p>
            <a:r>
              <a:rPr lang="en-US" baseline="0" dirty="0" smtClean="0"/>
              <a:t>Les elements </a:t>
            </a:r>
            <a:r>
              <a:rPr lang="en-US" baseline="0" dirty="0" err="1" smtClean="0"/>
              <a:t>sont</a:t>
            </a:r>
            <a:r>
              <a:rPr lang="en-US" baseline="0" dirty="0" smtClean="0"/>
              <a:t> </a:t>
            </a:r>
            <a:r>
              <a:rPr lang="en-US" baseline="0" dirty="0" err="1" smtClean="0"/>
              <a:t>presentes</a:t>
            </a:r>
            <a:r>
              <a:rPr lang="en-US" baseline="0" dirty="0" smtClean="0"/>
              <a:t> </a:t>
            </a:r>
            <a:r>
              <a:rPr lang="en-US" baseline="0" dirty="0" err="1" smtClean="0"/>
              <a:t>aujourd</a:t>
            </a:r>
            <a:r>
              <a:rPr lang="en-US" baseline="0" dirty="0" smtClean="0"/>
              <a:t> hui pour discussion et consultation, </a:t>
            </a:r>
            <a:r>
              <a:rPr lang="en-US" baseline="0" dirty="0" err="1" smtClean="0"/>
              <a:t>seront</a:t>
            </a:r>
            <a:r>
              <a:rPr lang="en-US" baseline="0" dirty="0" smtClean="0"/>
              <a:t> </a:t>
            </a:r>
            <a:r>
              <a:rPr lang="en-US" baseline="0" dirty="0" err="1" smtClean="0"/>
              <a:t>revus</a:t>
            </a:r>
            <a:r>
              <a:rPr lang="en-US" baseline="0" dirty="0" smtClean="0"/>
              <a:t> </a:t>
            </a:r>
            <a:r>
              <a:rPr lang="en-US" baseline="0" dirty="0" err="1" smtClean="0"/>
              <a:t>en</a:t>
            </a:r>
            <a:r>
              <a:rPr lang="en-US" baseline="0" dirty="0" smtClean="0"/>
              <a:t> function de </a:t>
            </a:r>
            <a:r>
              <a:rPr lang="en-US" baseline="0" dirty="0" err="1" smtClean="0"/>
              <a:t>nos</a:t>
            </a:r>
            <a:r>
              <a:rPr lang="en-US" baseline="0" dirty="0" smtClean="0"/>
              <a:t> discussions de </a:t>
            </a:r>
            <a:r>
              <a:rPr lang="en-US" baseline="0" dirty="0" err="1" smtClean="0"/>
              <a:t>ce</a:t>
            </a:r>
            <a:r>
              <a:rPr lang="en-US" baseline="0" dirty="0" smtClean="0"/>
              <a:t> jour </a:t>
            </a:r>
            <a:r>
              <a:rPr lang="en-US" baseline="0" dirty="0" err="1" smtClean="0"/>
              <a:t>avant</a:t>
            </a:r>
            <a:r>
              <a:rPr lang="en-US" baseline="0" dirty="0" smtClean="0"/>
              <a:t> d </a:t>
            </a:r>
            <a:r>
              <a:rPr lang="en-US" baseline="0" dirty="0" err="1" smtClean="0"/>
              <a:t>etre</a:t>
            </a:r>
            <a:r>
              <a:rPr lang="en-US" baseline="0" dirty="0" smtClean="0"/>
              <a:t> </a:t>
            </a:r>
            <a:r>
              <a:rPr lang="en-US" baseline="0" dirty="0" err="1" smtClean="0"/>
              <a:t>integres</a:t>
            </a:r>
            <a:r>
              <a:rPr lang="en-US" baseline="0" dirty="0" smtClean="0"/>
              <a:t> au draft de </a:t>
            </a:r>
            <a:r>
              <a:rPr lang="en-US" baseline="0" dirty="0" err="1" smtClean="0"/>
              <a:t>strategie</a:t>
            </a:r>
            <a:r>
              <a:rPr lang="en-US" baseline="0" dirty="0" smtClean="0"/>
              <a:t> de </a:t>
            </a:r>
            <a:r>
              <a:rPr lang="en-US" baseline="0" dirty="0" err="1" smtClean="0"/>
              <a:t>financement</a:t>
            </a:r>
            <a:r>
              <a:rPr lang="en-US" baseline="0" dirty="0" smtClean="0"/>
              <a:t> de la </a:t>
            </a:r>
            <a:r>
              <a:rPr lang="en-US" baseline="0" dirty="0" err="1" smtClean="0"/>
              <a:t>sante</a:t>
            </a:r>
            <a:r>
              <a:rPr lang="en-US" baseline="0" dirty="0" smtClean="0"/>
              <a:t> qui a </a:t>
            </a:r>
            <a:r>
              <a:rPr lang="en-US" baseline="0" dirty="0" err="1" smtClean="0"/>
              <a:t>ete</a:t>
            </a:r>
            <a:r>
              <a:rPr lang="en-US" baseline="0" dirty="0" smtClean="0"/>
              <a:t> pre-</a:t>
            </a:r>
            <a:r>
              <a:rPr lang="en-US" baseline="0" dirty="0" err="1" smtClean="0"/>
              <a:t>redige</a:t>
            </a:r>
            <a:r>
              <a:rPr lang="en-US" baseline="0" dirty="0" smtClean="0"/>
              <a:t> par la DEP.</a:t>
            </a:r>
          </a:p>
          <a:p>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0</a:t>
            </a:fld>
            <a:endParaRPr lang="en-US"/>
          </a:p>
        </p:txBody>
      </p:sp>
    </p:spTree>
    <p:extLst>
      <p:ext uri="{BB962C8B-B14F-4D97-AF65-F5344CB8AC3E}">
        <p14:creationId xmlns:p14="http://schemas.microsoft.com/office/powerpoint/2010/main" val="1057453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 </a:t>
            </a:r>
            <a:r>
              <a:rPr lang="en-US" dirty="0" err="1" smtClean="0"/>
              <a:t>sur</a:t>
            </a:r>
            <a:r>
              <a:rPr lang="en-US" dirty="0" smtClean="0"/>
              <a:t> la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que</a:t>
            </a:r>
            <a:r>
              <a:rPr lang="en-US" dirty="0" smtClean="0"/>
              <a:t> </a:t>
            </a:r>
            <a:r>
              <a:rPr lang="en-US" dirty="0" err="1" smtClean="0"/>
              <a:t>j’ai</a:t>
            </a:r>
            <a:r>
              <a:rPr lang="en-US" dirty="0" smtClean="0"/>
              <a:t> conduit pour la </a:t>
            </a:r>
            <a:r>
              <a:rPr lang="en-US" dirty="0" err="1" smtClean="0"/>
              <a:t>Banque</a:t>
            </a:r>
            <a:r>
              <a:rPr lang="en-US" dirty="0" smtClean="0"/>
              <a:t> </a:t>
            </a:r>
            <a:r>
              <a:rPr lang="en-US" dirty="0" err="1" smtClean="0"/>
              <a:t>Mondiale</a:t>
            </a:r>
            <a:r>
              <a:rPr lang="en-US" dirty="0" smtClean="0"/>
              <a:t> </a:t>
            </a:r>
            <a:r>
              <a:rPr lang="en-US" dirty="0" err="1" smtClean="0"/>
              <a:t>en</a:t>
            </a:r>
            <a:r>
              <a:rPr lang="en-US" dirty="0" smtClean="0"/>
              <a:t> collaboration avec le MSP</a:t>
            </a:r>
          </a:p>
          <a:p>
            <a:r>
              <a:rPr lang="en-US" dirty="0" smtClean="0"/>
              <a:t>Des copies </a:t>
            </a:r>
            <a:r>
              <a:rPr lang="en-US" err="1" smtClean="0"/>
              <a:t>papier</a:t>
            </a:r>
            <a:r>
              <a:rPr lang="en-US" smtClean="0"/>
              <a:t> d </a:t>
            </a:r>
            <a:r>
              <a:rPr lang="en-US" dirty="0" err="1" smtClean="0"/>
              <a:t>en</a:t>
            </a:r>
            <a:r>
              <a:rPr lang="en-US" dirty="0" smtClean="0"/>
              <a:t> </a:t>
            </a:r>
            <a:r>
              <a:rPr lang="en-US" dirty="0" err="1" smtClean="0"/>
              <a:t>anglais</a:t>
            </a:r>
            <a:r>
              <a:rPr lang="en-US" dirty="0" smtClean="0"/>
              <a:t> et </a:t>
            </a:r>
            <a:r>
              <a:rPr lang="en-US" dirty="0" err="1" smtClean="0"/>
              <a:t>en</a:t>
            </a:r>
            <a:r>
              <a:rPr lang="en-US" dirty="0" smtClean="0"/>
              <a:t> </a:t>
            </a:r>
            <a:r>
              <a:rPr lang="en-US" dirty="0" err="1" smtClean="0"/>
              <a:t>francais</a:t>
            </a:r>
            <a:r>
              <a:rPr lang="en-US" dirty="0" smtClean="0"/>
              <a:t> </a:t>
            </a:r>
            <a:r>
              <a:rPr lang="en-US" dirty="0" err="1" smtClean="0"/>
              <a:t>seront</a:t>
            </a:r>
            <a:r>
              <a:rPr lang="en-US" dirty="0" smtClean="0"/>
              <a:t> </a:t>
            </a:r>
            <a:r>
              <a:rPr lang="en-US" dirty="0" err="1" smtClean="0"/>
              <a:t>disponibles</a:t>
            </a:r>
            <a:r>
              <a:rPr lang="en-US" dirty="0" smtClean="0"/>
              <a:t> </a:t>
            </a:r>
            <a:r>
              <a:rPr lang="en-US" dirty="0" err="1" smtClean="0"/>
              <a:t>en</a:t>
            </a:r>
            <a:r>
              <a:rPr lang="en-US" dirty="0" smtClean="0"/>
              <a:t> </a:t>
            </a:r>
            <a:r>
              <a:rPr lang="en-US" dirty="0" err="1" smtClean="0"/>
              <a:t>septembre</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2</a:t>
            </a:fld>
            <a:endParaRPr lang="en-US"/>
          </a:p>
        </p:txBody>
      </p:sp>
    </p:spTree>
    <p:extLst>
      <p:ext uri="{BB962C8B-B14F-4D97-AF65-F5344CB8AC3E}">
        <p14:creationId xmlns:p14="http://schemas.microsoft.com/office/powerpoint/2010/main" val="612363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err="1" smtClean="0"/>
              <a:t>Croissance</a:t>
            </a:r>
            <a:r>
              <a:rPr lang="en-US" baseline="0" dirty="0" smtClean="0"/>
              <a:t> </a:t>
            </a:r>
            <a:r>
              <a:rPr lang="en-US" baseline="0" dirty="0" err="1" smtClean="0"/>
              <a:t>moyenne</a:t>
            </a:r>
            <a:r>
              <a:rPr lang="en-US" baseline="0" dirty="0" smtClean="0"/>
              <a:t> entre 2009 et 2014: 7.5% (</a:t>
            </a:r>
            <a:r>
              <a:rPr lang="en-US" baseline="0" dirty="0" err="1" smtClean="0"/>
              <a:t>moyenne</a:t>
            </a:r>
            <a:r>
              <a:rPr lang="en-US" baseline="0" dirty="0" smtClean="0"/>
              <a:t> </a:t>
            </a:r>
            <a:r>
              <a:rPr lang="en-US" baseline="0" dirty="0" err="1" smtClean="0"/>
              <a:t>regionale</a:t>
            </a:r>
            <a:r>
              <a:rPr lang="en-US" baseline="0" dirty="0" smtClean="0"/>
              <a:t> de 5%), </a:t>
            </a:r>
            <a:r>
              <a:rPr lang="en-US" baseline="0" dirty="0" err="1" smtClean="0"/>
              <a:t>booste</a:t>
            </a:r>
            <a:r>
              <a:rPr lang="en-US" baseline="0" dirty="0" smtClean="0"/>
              <a:t> par un </a:t>
            </a:r>
            <a:r>
              <a:rPr lang="en-US" baseline="0" dirty="0" err="1" smtClean="0"/>
              <a:t>secteur</a:t>
            </a:r>
            <a:r>
              <a:rPr lang="en-US" baseline="0" dirty="0" smtClean="0"/>
              <a:t> des </a:t>
            </a:r>
            <a:r>
              <a:rPr lang="en-US" baseline="0" dirty="0" err="1" smtClean="0"/>
              <a:t>ressources</a:t>
            </a:r>
            <a:r>
              <a:rPr lang="en-US" baseline="0" dirty="0" smtClean="0"/>
              <a:t> </a:t>
            </a:r>
            <a:r>
              <a:rPr lang="en-US" baseline="0" dirty="0" err="1" smtClean="0"/>
              <a:t>naturelles</a:t>
            </a:r>
            <a:r>
              <a:rPr lang="en-US" baseline="0" dirty="0" smtClean="0"/>
              <a:t> </a:t>
            </a:r>
            <a:r>
              <a:rPr lang="en-US" baseline="0" dirty="0" err="1" smtClean="0"/>
              <a:t>en</a:t>
            </a:r>
            <a:r>
              <a:rPr lang="en-US" baseline="0" dirty="0" smtClean="0"/>
              <a:t> </a:t>
            </a:r>
            <a:r>
              <a:rPr lang="en-US" baseline="0" dirty="0" err="1" smtClean="0"/>
              <a:t>plaine</a:t>
            </a:r>
            <a:r>
              <a:rPr lang="en-US" baseline="0" dirty="0" smtClean="0"/>
              <a:t> expansion (plus de 20% de la </a:t>
            </a:r>
            <a:r>
              <a:rPr lang="en-US" baseline="0" dirty="0" err="1" smtClean="0"/>
              <a:t>richesse</a:t>
            </a:r>
            <a:r>
              <a:rPr lang="en-US" baseline="0" dirty="0" smtClean="0"/>
              <a:t> </a:t>
            </a:r>
            <a:r>
              <a:rPr lang="en-US" baseline="0" dirty="0" err="1" smtClean="0"/>
              <a:t>nationale</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3</a:t>
            </a:fld>
            <a:endParaRPr lang="en-US"/>
          </a:p>
        </p:txBody>
      </p:sp>
    </p:spTree>
    <p:extLst>
      <p:ext uri="{BB962C8B-B14F-4D97-AF65-F5344CB8AC3E}">
        <p14:creationId xmlns:p14="http://schemas.microsoft.com/office/powerpoint/2010/main" val="623093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Avec 13 $ par </a:t>
            </a:r>
            <a:r>
              <a:rPr lang="en-US" dirty="0" err="1" smtClean="0"/>
              <a:t>tete</a:t>
            </a:r>
            <a:r>
              <a:rPr lang="en-US" dirty="0" smtClean="0"/>
              <a:t> et par an, la RDC </a:t>
            </a:r>
            <a:r>
              <a:rPr lang="en-US" dirty="0" err="1" smtClean="0"/>
              <a:t>depenses</a:t>
            </a:r>
            <a:r>
              <a:rPr lang="en-US" dirty="0" smtClean="0"/>
              <a:t> dix</a:t>
            </a:r>
            <a:r>
              <a:rPr lang="en-US" baseline="0" dirty="0" smtClean="0"/>
              <a:t> </a:t>
            </a:r>
            <a:r>
              <a:rPr lang="en-US" baseline="0" dirty="0" err="1" smtClean="0"/>
              <a:t>fois</a:t>
            </a:r>
            <a:r>
              <a:rPr lang="en-US" baseline="0" dirty="0" smtClean="0"/>
              <a:t> </a:t>
            </a:r>
            <a:r>
              <a:rPr lang="en-US" baseline="0" dirty="0" err="1" smtClean="0"/>
              <a:t>moins</a:t>
            </a:r>
            <a:r>
              <a:rPr lang="en-US" baseline="0" dirty="0" smtClean="0"/>
              <a:t> </a:t>
            </a:r>
            <a:r>
              <a:rPr lang="en-US" baseline="0" dirty="0" err="1" smtClean="0"/>
              <a:t>que</a:t>
            </a:r>
            <a:r>
              <a:rPr lang="en-US" baseline="0" dirty="0" smtClean="0"/>
              <a:t> le </a:t>
            </a:r>
            <a:r>
              <a:rPr lang="en-US" baseline="0" dirty="0" err="1" smtClean="0"/>
              <a:t>reste</a:t>
            </a:r>
            <a:r>
              <a:rPr lang="en-US" baseline="0" dirty="0" smtClean="0"/>
              <a:t> de la region. </a:t>
            </a:r>
            <a:r>
              <a:rPr lang="en-US" baseline="0" dirty="0" err="1" smtClean="0"/>
              <a:t>Moitie</a:t>
            </a:r>
            <a:r>
              <a:rPr lang="en-US" baseline="0" dirty="0" smtClean="0"/>
              <a:t> </a:t>
            </a:r>
            <a:r>
              <a:rPr lang="en-US" baseline="0" dirty="0" err="1" smtClean="0"/>
              <a:t>moins</a:t>
            </a:r>
            <a:r>
              <a:rPr lang="en-US" baseline="0" dirty="0" smtClean="0"/>
              <a:t> </a:t>
            </a:r>
            <a:r>
              <a:rPr lang="en-US" baseline="0" dirty="0" err="1" smtClean="0"/>
              <a:t>que</a:t>
            </a:r>
            <a:r>
              <a:rPr lang="en-US" baseline="0" dirty="0" smtClean="0"/>
              <a:t> la </a:t>
            </a:r>
            <a:r>
              <a:rPr lang="en-US" baseline="0" dirty="0" err="1" smtClean="0"/>
              <a:t>moyenne</a:t>
            </a:r>
            <a:r>
              <a:rPr lang="en-US" baseline="0" dirty="0" smtClean="0"/>
              <a:t> des pays a </a:t>
            </a:r>
            <a:r>
              <a:rPr lang="en-US" baseline="0" dirty="0" err="1" smtClean="0"/>
              <a:t>revenus</a:t>
            </a:r>
            <a:r>
              <a:rPr lang="en-US" baseline="0" dirty="0" smtClean="0"/>
              <a:t> </a:t>
            </a:r>
            <a:r>
              <a:rPr lang="en-US" baseline="0" dirty="0" err="1" smtClean="0"/>
              <a:t>similaires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4</a:t>
            </a:fld>
            <a:endParaRPr lang="en-US"/>
          </a:p>
        </p:txBody>
      </p:sp>
    </p:spTree>
    <p:extLst>
      <p:ext uri="{BB962C8B-B14F-4D97-AF65-F5344CB8AC3E}">
        <p14:creationId xmlns:p14="http://schemas.microsoft.com/office/powerpoint/2010/main" val="1547878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Croissance</a:t>
            </a:r>
            <a:r>
              <a:rPr lang="en-US" baseline="0" dirty="0" smtClean="0"/>
              <a:t> </a:t>
            </a:r>
            <a:r>
              <a:rPr lang="en-US" baseline="0" dirty="0" err="1" smtClean="0"/>
              <a:t>moyenne</a:t>
            </a:r>
            <a:r>
              <a:rPr lang="en-US" baseline="0" dirty="0" smtClean="0"/>
              <a:t> entre 2009 et 2014: 7.5% (</a:t>
            </a:r>
            <a:r>
              <a:rPr lang="en-US" baseline="0" dirty="0" err="1" smtClean="0"/>
              <a:t>moyenne</a:t>
            </a:r>
            <a:r>
              <a:rPr lang="en-US" baseline="0" dirty="0" smtClean="0"/>
              <a:t> </a:t>
            </a:r>
            <a:r>
              <a:rPr lang="en-US" baseline="0" dirty="0" err="1" smtClean="0"/>
              <a:t>regionale</a:t>
            </a:r>
            <a:r>
              <a:rPr lang="en-US" baseline="0" dirty="0" smtClean="0"/>
              <a:t> de 5%), </a:t>
            </a:r>
            <a:r>
              <a:rPr lang="en-US" baseline="0" dirty="0" err="1" smtClean="0"/>
              <a:t>booste</a:t>
            </a:r>
            <a:r>
              <a:rPr lang="en-US" baseline="0" dirty="0" smtClean="0"/>
              <a:t> par un </a:t>
            </a:r>
            <a:r>
              <a:rPr lang="en-US" baseline="0" dirty="0" err="1" smtClean="0"/>
              <a:t>secteur</a:t>
            </a:r>
            <a:r>
              <a:rPr lang="en-US" baseline="0" dirty="0" smtClean="0"/>
              <a:t> des </a:t>
            </a:r>
            <a:r>
              <a:rPr lang="en-US" baseline="0" dirty="0" err="1" smtClean="0"/>
              <a:t>ressources</a:t>
            </a:r>
            <a:r>
              <a:rPr lang="en-US" baseline="0" dirty="0" smtClean="0"/>
              <a:t> </a:t>
            </a:r>
            <a:r>
              <a:rPr lang="en-US" baseline="0" dirty="0" err="1" smtClean="0"/>
              <a:t>naturelles</a:t>
            </a:r>
            <a:r>
              <a:rPr lang="en-US" baseline="0" dirty="0" smtClean="0"/>
              <a:t> </a:t>
            </a:r>
            <a:r>
              <a:rPr lang="en-US" baseline="0" dirty="0" err="1" smtClean="0"/>
              <a:t>en</a:t>
            </a:r>
            <a:r>
              <a:rPr lang="en-US" baseline="0" dirty="0" smtClean="0"/>
              <a:t> </a:t>
            </a:r>
            <a:r>
              <a:rPr lang="en-US" baseline="0" dirty="0" err="1" smtClean="0"/>
              <a:t>plaine</a:t>
            </a:r>
            <a:r>
              <a:rPr lang="en-US" baseline="0" dirty="0" smtClean="0"/>
              <a:t> expansion (plus de 20% de la </a:t>
            </a:r>
            <a:r>
              <a:rPr lang="en-US" baseline="0" dirty="0" err="1" smtClean="0"/>
              <a:t>richesse</a:t>
            </a:r>
            <a:r>
              <a:rPr lang="en-US" baseline="0" dirty="0" smtClean="0"/>
              <a:t> </a:t>
            </a:r>
            <a:r>
              <a:rPr lang="en-US" baseline="0" dirty="0" err="1" smtClean="0"/>
              <a:t>nationale</a:t>
            </a:r>
            <a:r>
              <a:rPr lang="en-US" baseline="0" dirty="0" smtClean="0"/>
              <a:t>).</a:t>
            </a:r>
          </a:p>
          <a:p>
            <a:r>
              <a:rPr lang="en-US" baseline="0" dirty="0" err="1" smtClean="0"/>
              <a:t>Dans</a:t>
            </a:r>
            <a:r>
              <a:rPr lang="en-US" baseline="0" dirty="0" smtClean="0"/>
              <a:t> le meme temps, </a:t>
            </a:r>
            <a:r>
              <a:rPr lang="en-US" baseline="0" dirty="0" err="1" smtClean="0"/>
              <a:t>alors</a:t>
            </a:r>
            <a:r>
              <a:rPr lang="en-US" baseline="0" dirty="0" smtClean="0"/>
              <a:t> </a:t>
            </a:r>
            <a:r>
              <a:rPr lang="en-US" baseline="0" dirty="0" err="1" smtClean="0"/>
              <a:t>que</a:t>
            </a:r>
            <a:r>
              <a:rPr lang="en-US" baseline="0" dirty="0" smtClean="0"/>
              <a:t> la </a:t>
            </a:r>
            <a:r>
              <a:rPr lang="en-US" baseline="0" dirty="0" err="1" smtClean="0"/>
              <a:t>richesse</a:t>
            </a:r>
            <a:r>
              <a:rPr lang="en-US" baseline="0" dirty="0" smtClean="0"/>
              <a:t> </a:t>
            </a:r>
            <a:r>
              <a:rPr lang="en-US" baseline="0" dirty="0" err="1" smtClean="0"/>
              <a:t>nationale</a:t>
            </a:r>
            <a:r>
              <a:rPr lang="en-US" baseline="0" dirty="0" smtClean="0"/>
              <a:t> </a:t>
            </a:r>
            <a:r>
              <a:rPr lang="en-US" baseline="0" dirty="0" err="1" smtClean="0"/>
              <a:t>croit</a:t>
            </a:r>
            <a:r>
              <a:rPr lang="en-US" baseline="0" dirty="0" smtClean="0"/>
              <a:t>, la </a:t>
            </a:r>
            <a:r>
              <a:rPr lang="en-US" baseline="0" dirty="0" err="1" smtClean="0"/>
              <a:t>depense</a:t>
            </a:r>
            <a:r>
              <a:rPr lang="en-US" baseline="0" dirty="0" smtClean="0"/>
              <a:t> pour la </a:t>
            </a:r>
            <a:r>
              <a:rPr lang="en-US" baseline="0" dirty="0" err="1" smtClean="0"/>
              <a:t>sante</a:t>
            </a:r>
            <a:r>
              <a:rPr lang="en-US" baseline="0" dirty="0" smtClean="0"/>
              <a:t> se </a:t>
            </a:r>
            <a:r>
              <a:rPr lang="en-US" baseline="0" dirty="0" err="1" smtClean="0"/>
              <a:t>reduit</a:t>
            </a:r>
            <a:r>
              <a:rPr lang="en-US" baseline="0" dirty="0" smtClean="0"/>
              <a:t> </a:t>
            </a:r>
            <a:r>
              <a:rPr lang="en-US" baseline="0" dirty="0" err="1" smtClean="0"/>
              <a:t>en</a:t>
            </a:r>
            <a:r>
              <a:rPr lang="en-US" baseline="0" dirty="0" smtClean="0"/>
              <a:t> part du PIB. </a:t>
            </a:r>
            <a:r>
              <a:rPr lang="en-US" baseline="0" dirty="0" err="1" smtClean="0"/>
              <a:t>C’est</a:t>
            </a:r>
            <a:r>
              <a:rPr lang="en-US" baseline="0" dirty="0" smtClean="0"/>
              <a:t> </a:t>
            </a:r>
            <a:r>
              <a:rPr lang="en-US" baseline="0" dirty="0" err="1" smtClean="0"/>
              <a:t>une</a:t>
            </a:r>
            <a:r>
              <a:rPr lang="en-US" baseline="0" dirty="0" smtClean="0"/>
              <a:t> </a:t>
            </a:r>
            <a:r>
              <a:rPr lang="en-US" baseline="0" dirty="0" err="1" smtClean="0"/>
              <a:t>tendance</a:t>
            </a:r>
            <a:r>
              <a:rPr lang="en-US" baseline="0" dirty="0" smtClean="0"/>
              <a:t> inverse par rapport a </a:t>
            </a:r>
            <a:r>
              <a:rPr lang="en-US" baseline="0" dirty="0" err="1" smtClean="0"/>
              <a:t>ce</a:t>
            </a:r>
            <a:r>
              <a:rPr lang="en-US" baseline="0" dirty="0" smtClean="0"/>
              <a:t> </a:t>
            </a:r>
            <a:r>
              <a:rPr lang="en-US" baseline="0" dirty="0" err="1" smtClean="0"/>
              <a:t>que</a:t>
            </a:r>
            <a:r>
              <a:rPr lang="en-US" baseline="0" dirty="0" smtClean="0"/>
              <a:t> </a:t>
            </a:r>
            <a:r>
              <a:rPr lang="en-US" baseline="0" dirty="0" err="1" smtClean="0"/>
              <a:t>l’on</a:t>
            </a:r>
            <a:r>
              <a:rPr lang="en-US" baseline="0" dirty="0" smtClean="0"/>
              <a:t> observe </a:t>
            </a:r>
            <a:r>
              <a:rPr lang="en-US" baseline="0" dirty="0" err="1" smtClean="0"/>
              <a:t>dans</a:t>
            </a:r>
            <a:r>
              <a:rPr lang="en-US" baseline="0" dirty="0" smtClean="0"/>
              <a:t> la region et les pays a </a:t>
            </a:r>
            <a:r>
              <a:rPr lang="en-US" baseline="0" dirty="0" err="1" smtClean="0"/>
              <a:t>niveaux</a:t>
            </a:r>
            <a:r>
              <a:rPr lang="en-US" baseline="0" dirty="0" smtClean="0"/>
              <a:t> de </a:t>
            </a:r>
            <a:r>
              <a:rPr lang="en-US" baseline="0" dirty="0" err="1" smtClean="0"/>
              <a:t>revenus</a:t>
            </a:r>
            <a:r>
              <a:rPr lang="en-US" baseline="0" dirty="0" smtClean="0"/>
              <a:t> </a:t>
            </a:r>
            <a:r>
              <a:rPr lang="en-US" baseline="0" dirty="0" err="1" smtClean="0"/>
              <a:t>similaires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5</a:t>
            </a:fld>
            <a:endParaRPr lang="en-US"/>
          </a:p>
        </p:txBody>
      </p:sp>
    </p:spTree>
    <p:extLst>
      <p:ext uri="{BB962C8B-B14F-4D97-AF65-F5344CB8AC3E}">
        <p14:creationId xmlns:p14="http://schemas.microsoft.com/office/powerpoint/2010/main" val="1335168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Aide international finance 40%</a:t>
            </a:r>
            <a:r>
              <a:rPr lang="en-US" baseline="0" dirty="0" smtClean="0"/>
              <a:t> des </a:t>
            </a:r>
            <a:r>
              <a:rPr lang="en-US" baseline="0" dirty="0" err="1" smtClean="0"/>
              <a:t>depenses</a:t>
            </a:r>
            <a:r>
              <a:rPr lang="en-US" baseline="0" dirty="0" smtClean="0"/>
              <a:t> de </a:t>
            </a:r>
            <a:r>
              <a:rPr lang="en-US" baseline="0" dirty="0" err="1" smtClean="0"/>
              <a:t>sante</a:t>
            </a:r>
            <a:r>
              <a:rPr lang="en-US" baseline="0" dirty="0" smtClean="0"/>
              <a:t>. </a:t>
            </a:r>
            <a:r>
              <a:rPr lang="en-US" baseline="0" dirty="0" err="1" smtClean="0"/>
              <a:t>Plutot</a:t>
            </a:r>
            <a:r>
              <a:rPr lang="en-US" baseline="0" dirty="0" smtClean="0"/>
              <a:t> </a:t>
            </a:r>
            <a:r>
              <a:rPr lang="en-US" baseline="0" dirty="0" err="1" smtClean="0"/>
              <a:t>en</a:t>
            </a:r>
            <a:r>
              <a:rPr lang="en-US" baseline="0" dirty="0" smtClean="0"/>
              <a:t> augmentation </a:t>
            </a:r>
            <a:r>
              <a:rPr lang="en-US" baseline="0" dirty="0" err="1" smtClean="0"/>
              <a:t>sur</a:t>
            </a:r>
            <a:r>
              <a:rPr lang="en-US" baseline="0" dirty="0" smtClean="0"/>
              <a:t> les 10 </a:t>
            </a:r>
            <a:r>
              <a:rPr lang="en-US" baseline="0" dirty="0" err="1" smtClean="0"/>
              <a:t>dernieres</a:t>
            </a:r>
            <a:r>
              <a:rPr lang="en-US" baseline="0" dirty="0" smtClean="0"/>
              <a:t> </a:t>
            </a:r>
            <a:r>
              <a:rPr lang="en-US" baseline="0" dirty="0" err="1" smtClean="0"/>
              <a:t>annnees</a:t>
            </a:r>
            <a:r>
              <a:rPr lang="en-US" baseline="0" dirty="0" smtClean="0"/>
              <a:t>. 5$ par </a:t>
            </a:r>
            <a:r>
              <a:rPr lang="en-US" baseline="0" dirty="0" err="1" smtClean="0"/>
              <a:t>tete</a:t>
            </a:r>
            <a:r>
              <a:rPr lang="en-US" baseline="0" dirty="0" smtClean="0"/>
              <a:t> + la </a:t>
            </a:r>
            <a:r>
              <a:rPr lang="en-US" baseline="0" dirty="0" err="1" smtClean="0"/>
              <a:t>moitie</a:t>
            </a:r>
            <a:r>
              <a:rPr lang="en-US" baseline="0" dirty="0" smtClean="0"/>
              <a:t> de la region.</a:t>
            </a:r>
          </a:p>
          <a:p>
            <a:r>
              <a:rPr lang="en-US" baseline="0" dirty="0" smtClean="0"/>
              <a:t>Les </a:t>
            </a:r>
            <a:r>
              <a:rPr lang="en-US" baseline="0" dirty="0" err="1" smtClean="0"/>
              <a:t>menages</a:t>
            </a:r>
            <a:r>
              <a:rPr lang="en-US" baseline="0" dirty="0" smtClean="0"/>
              <a:t> </a:t>
            </a:r>
            <a:r>
              <a:rPr lang="en-US" baseline="0" dirty="0" err="1" smtClean="0"/>
              <a:t>financent</a:t>
            </a:r>
            <a:r>
              <a:rPr lang="en-US" baseline="0" dirty="0" smtClean="0"/>
              <a:t> les </a:t>
            </a:r>
            <a:r>
              <a:rPr lang="en-US" baseline="0" dirty="0" err="1" smtClean="0"/>
              <a:t>autres</a:t>
            </a:r>
            <a:r>
              <a:rPr lang="en-US" baseline="0" dirty="0" smtClean="0"/>
              <a:t> 40%, </a:t>
            </a:r>
            <a:r>
              <a:rPr lang="en-US" baseline="0" dirty="0" err="1" smtClean="0"/>
              <a:t>principalement</a:t>
            </a:r>
            <a:r>
              <a:rPr lang="en-US" baseline="0" dirty="0" smtClean="0"/>
              <a:t> sous </a:t>
            </a:r>
            <a:r>
              <a:rPr lang="en-US" baseline="0" dirty="0" err="1" smtClean="0"/>
              <a:t>forme</a:t>
            </a:r>
            <a:r>
              <a:rPr lang="en-US" baseline="0" dirty="0" smtClean="0"/>
              <a:t> de </a:t>
            </a:r>
            <a:r>
              <a:rPr lang="en-US" baseline="0" dirty="0" err="1" smtClean="0"/>
              <a:t>depenses</a:t>
            </a:r>
            <a:r>
              <a:rPr lang="en-US" baseline="0" dirty="0" smtClean="0"/>
              <a:t> </a:t>
            </a:r>
            <a:r>
              <a:rPr lang="en-US" baseline="0" dirty="0" err="1" smtClean="0"/>
              <a:t>directes</a:t>
            </a:r>
            <a:endParaRPr lang="en-US" baseline="0" dirty="0" smtClean="0"/>
          </a:p>
          <a:p>
            <a:r>
              <a:rPr lang="en-US" baseline="0" dirty="0" smtClean="0"/>
              <a:t>Le public finance entre 13 et 16% </a:t>
            </a:r>
            <a:r>
              <a:rPr lang="en-US" baseline="0" dirty="0" err="1" smtClean="0"/>
              <a:t>selon</a:t>
            </a:r>
            <a:r>
              <a:rPr lang="en-US" baseline="0" dirty="0" smtClean="0"/>
              <a:t> les sources </a:t>
            </a:r>
            <a:r>
              <a:rPr lang="en-US" baseline="0" dirty="0" err="1" smtClean="0"/>
              <a:t>en</a:t>
            </a:r>
            <a:r>
              <a:rPr lang="en-US" baseline="0" dirty="0" smtClean="0"/>
              <a:t> </a:t>
            </a:r>
            <a:r>
              <a:rPr lang="en-US" baseline="0" dirty="0" err="1" smtClean="0"/>
              <a:t>moyenne</a:t>
            </a:r>
            <a:r>
              <a:rPr lang="en-US" baseline="0" dirty="0" smtClean="0"/>
              <a:t> entre 2008 et 2013 des </a:t>
            </a:r>
            <a:r>
              <a:rPr lang="en-US" baseline="0" dirty="0" err="1" smtClean="0"/>
              <a:t>depenses</a:t>
            </a:r>
            <a:r>
              <a:rPr lang="en-US" baseline="0" dirty="0" smtClean="0"/>
              <a:t> </a:t>
            </a:r>
            <a:r>
              <a:rPr lang="en-US" baseline="0" dirty="0" err="1" smtClean="0"/>
              <a:t>totales</a:t>
            </a:r>
            <a:r>
              <a:rPr lang="en-US" baseline="0" dirty="0" smtClean="0"/>
              <a:t> de </a:t>
            </a:r>
            <a:r>
              <a:rPr lang="en-US" baseline="0" dirty="0" err="1" smtClean="0"/>
              <a:t>sante</a:t>
            </a:r>
            <a:r>
              <a:rPr lang="en-US" baseline="0" dirty="0" smtClean="0"/>
              <a:t>, </a:t>
            </a:r>
            <a:r>
              <a:rPr lang="en-US" baseline="0" dirty="0" err="1" smtClean="0"/>
              <a:t>une</a:t>
            </a:r>
            <a:r>
              <a:rPr lang="en-US" baseline="0" dirty="0" smtClean="0"/>
              <a:t> part </a:t>
            </a:r>
            <a:r>
              <a:rPr lang="en-US" baseline="0" dirty="0" err="1" smtClean="0"/>
              <a:t>largement</a:t>
            </a:r>
            <a:r>
              <a:rPr lang="en-US" baseline="0" dirty="0" smtClean="0"/>
              <a:t> </a:t>
            </a:r>
            <a:r>
              <a:rPr lang="en-US" baseline="0" dirty="0" err="1" smtClean="0"/>
              <a:t>inferieure</a:t>
            </a:r>
            <a:r>
              <a:rPr lang="en-US" baseline="0" dirty="0" smtClean="0"/>
              <a:t> a la region.</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6</a:t>
            </a:fld>
            <a:endParaRPr lang="en-US"/>
          </a:p>
        </p:txBody>
      </p:sp>
    </p:spTree>
    <p:extLst>
      <p:ext uri="{BB962C8B-B14F-4D97-AF65-F5344CB8AC3E}">
        <p14:creationId xmlns:p14="http://schemas.microsoft.com/office/powerpoint/2010/main" val="543105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8</a:t>
            </a:fld>
            <a:endParaRPr lang="en-US"/>
          </a:p>
        </p:txBody>
      </p:sp>
    </p:spTree>
    <p:extLst>
      <p:ext uri="{BB962C8B-B14F-4D97-AF65-F5344CB8AC3E}">
        <p14:creationId xmlns:p14="http://schemas.microsoft.com/office/powerpoint/2010/main" val="1498149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En</a:t>
            </a:r>
            <a:r>
              <a:rPr lang="en-US" dirty="0" smtClean="0"/>
              <a:t> </a:t>
            </a:r>
            <a:r>
              <a:rPr lang="en-US" dirty="0" err="1" smtClean="0"/>
              <a:t>valeur</a:t>
            </a:r>
            <a:r>
              <a:rPr lang="en-US" dirty="0" smtClean="0"/>
              <a:t>, le budget </a:t>
            </a:r>
            <a:r>
              <a:rPr lang="en-US" dirty="0" err="1" smtClean="0"/>
              <a:t>alloue</a:t>
            </a:r>
            <a:r>
              <a:rPr lang="en-US" dirty="0" smtClean="0"/>
              <a:t> a la </a:t>
            </a:r>
            <a:r>
              <a:rPr lang="en-US" dirty="0" err="1" smtClean="0"/>
              <a:t>sante</a:t>
            </a:r>
            <a:r>
              <a:rPr lang="en-US" dirty="0" smtClean="0"/>
              <a:t> a </a:t>
            </a:r>
            <a:r>
              <a:rPr lang="en-US" dirty="0" err="1" smtClean="0"/>
              <a:t>augmente</a:t>
            </a:r>
            <a:r>
              <a:rPr lang="en-US" dirty="0" smtClean="0"/>
              <a:t>, </a:t>
            </a:r>
            <a:r>
              <a:rPr lang="en-US" dirty="0" err="1" smtClean="0"/>
              <a:t>mais</a:t>
            </a:r>
            <a:r>
              <a:rPr lang="en-US" dirty="0" smtClean="0"/>
              <a:t> </a:t>
            </a:r>
            <a:r>
              <a:rPr lang="en-US" dirty="0" err="1" smtClean="0"/>
              <a:t>en</a:t>
            </a:r>
            <a:r>
              <a:rPr lang="en-US" dirty="0" smtClean="0"/>
              <a:t> part relative, </a:t>
            </a:r>
            <a:r>
              <a:rPr lang="en-US" dirty="0" err="1" smtClean="0"/>
              <a:t>il</a:t>
            </a:r>
            <a:r>
              <a:rPr lang="en-US" dirty="0" smtClean="0"/>
              <a:t> </a:t>
            </a:r>
            <a:r>
              <a:rPr lang="en-US" dirty="0" err="1" smtClean="0"/>
              <a:t>baisse</a:t>
            </a:r>
            <a:r>
              <a:rPr lang="en-US" dirty="0" smtClean="0"/>
              <a:t>. Il </a:t>
            </a:r>
            <a:r>
              <a:rPr lang="en-US" dirty="0" err="1" smtClean="0"/>
              <a:t>passe</a:t>
            </a:r>
            <a:r>
              <a:rPr lang="en-US" dirty="0" smtClean="0"/>
              <a:t> de plus de 5% </a:t>
            </a:r>
            <a:r>
              <a:rPr lang="en-US" dirty="0" err="1" smtClean="0"/>
              <a:t>en</a:t>
            </a:r>
            <a:r>
              <a:rPr lang="en-US" dirty="0" smtClean="0"/>
              <a:t> 2003 a 4.2% </a:t>
            </a:r>
            <a:r>
              <a:rPr lang="en-US" dirty="0" err="1" smtClean="0"/>
              <a:t>en</a:t>
            </a:r>
            <a:r>
              <a:rPr lang="en-US" dirty="0" smtClean="0"/>
              <a:t> 2013. la</a:t>
            </a:r>
            <a:r>
              <a:rPr lang="en-US" baseline="0" dirty="0" smtClean="0"/>
              <a:t> meme </a:t>
            </a:r>
            <a:r>
              <a:rPr lang="en-US" baseline="0" dirty="0" err="1" smtClean="0"/>
              <a:t>tendance</a:t>
            </a:r>
            <a:r>
              <a:rPr lang="en-US" baseline="0" dirty="0" smtClean="0"/>
              <a:t> </a:t>
            </a:r>
            <a:r>
              <a:rPr lang="en-US" baseline="0" dirty="0" err="1" smtClean="0"/>
              <a:t>s’observe</a:t>
            </a:r>
            <a:r>
              <a:rPr lang="en-US" baseline="0" dirty="0" smtClean="0"/>
              <a:t> </a:t>
            </a:r>
            <a:r>
              <a:rPr lang="en-US" baseline="0" dirty="0" err="1" smtClean="0"/>
              <a:t>en</a:t>
            </a:r>
            <a:r>
              <a:rPr lang="en-US" baseline="0" dirty="0" smtClean="0"/>
              <a:t> 2014 et 2015, </a:t>
            </a:r>
            <a:r>
              <a:rPr lang="en-US" baseline="0" dirty="0" err="1" smtClean="0"/>
              <a:t>ou</a:t>
            </a:r>
            <a:r>
              <a:rPr lang="en-US" baseline="0" dirty="0" smtClean="0"/>
              <a:t> la part </a:t>
            </a:r>
            <a:r>
              <a:rPr lang="en-US" baseline="0" dirty="0" err="1" smtClean="0"/>
              <a:t>sante</a:t>
            </a:r>
            <a:r>
              <a:rPr lang="en-US" baseline="0" dirty="0" smtClean="0"/>
              <a:t> </a:t>
            </a:r>
            <a:r>
              <a:rPr lang="en-US" baseline="0" dirty="0" err="1" smtClean="0"/>
              <a:t>est</a:t>
            </a:r>
            <a:r>
              <a:rPr lang="en-US" baseline="0" dirty="0" smtClean="0"/>
              <a:t> </a:t>
            </a:r>
            <a:r>
              <a:rPr lang="en-US" baseline="0" dirty="0" err="1" smtClean="0"/>
              <a:t>reduite</a:t>
            </a:r>
            <a:r>
              <a:rPr lang="en-US" baseline="0" dirty="0" smtClean="0"/>
              <a:t> </a:t>
            </a:r>
            <a:r>
              <a:rPr lang="en-US" baseline="0" dirty="0" err="1" smtClean="0"/>
              <a:t>d’une</a:t>
            </a:r>
            <a:r>
              <a:rPr lang="en-US" baseline="0" dirty="0" smtClean="0"/>
              <a:t> </a:t>
            </a:r>
            <a:r>
              <a:rPr lang="en-US" baseline="0" dirty="0" err="1" smtClean="0"/>
              <a:t>annee</a:t>
            </a:r>
            <a:r>
              <a:rPr lang="en-US" baseline="0" dirty="0" smtClean="0"/>
              <a:t> a </a:t>
            </a:r>
            <a:r>
              <a:rPr lang="en-US" baseline="0" dirty="0" err="1" smtClean="0"/>
              <a:t>l’autre</a:t>
            </a:r>
            <a:r>
              <a:rPr lang="en-US" baseline="0" dirty="0" smtClean="0"/>
              <a:t>, </a:t>
            </a:r>
            <a:r>
              <a:rPr lang="en-US" baseline="0" dirty="0" err="1" smtClean="0"/>
              <a:t>attestant</a:t>
            </a:r>
            <a:r>
              <a:rPr lang="en-US" baseline="0" dirty="0" smtClean="0"/>
              <a:t> </a:t>
            </a:r>
            <a:r>
              <a:rPr lang="en-US" baseline="0" dirty="0" err="1" smtClean="0"/>
              <a:t>d’une</a:t>
            </a:r>
            <a:r>
              <a:rPr lang="en-US" baseline="0" dirty="0" smtClean="0"/>
              <a:t> </a:t>
            </a:r>
            <a:r>
              <a:rPr lang="en-US" baseline="0" dirty="0" err="1" smtClean="0"/>
              <a:t>certaine</a:t>
            </a:r>
            <a:r>
              <a:rPr lang="en-US" baseline="0" dirty="0" smtClean="0"/>
              <a:t> de-</a:t>
            </a:r>
            <a:r>
              <a:rPr lang="en-US" baseline="0" dirty="0" err="1" smtClean="0"/>
              <a:t>priorisation</a:t>
            </a:r>
            <a:r>
              <a:rPr lang="en-US" baseline="0" dirty="0" smtClean="0"/>
              <a:t> de la </a:t>
            </a:r>
            <a:r>
              <a:rPr lang="en-US" baseline="0" dirty="0" err="1" smtClean="0"/>
              <a:t>sante</a:t>
            </a:r>
            <a:r>
              <a:rPr lang="en-US" baseline="0" dirty="0" smtClean="0"/>
              <a:t> </a:t>
            </a:r>
            <a:r>
              <a:rPr lang="en-US" baseline="0" dirty="0" err="1" smtClean="0"/>
              <a:t>dans</a:t>
            </a:r>
            <a:r>
              <a:rPr lang="en-US" baseline="0" dirty="0" smtClean="0"/>
              <a:t> le budget de </a:t>
            </a:r>
            <a:r>
              <a:rPr lang="en-US" baseline="0" dirty="0" err="1" smtClean="0"/>
              <a:t>l’Etat</a:t>
            </a:r>
            <a:r>
              <a:rPr lang="en-US" baseline="0" dirty="0" smtClean="0"/>
              <a:t>. </a:t>
            </a:r>
            <a:r>
              <a:rPr lang="en-US" baseline="0" dirty="0" err="1" smtClean="0"/>
              <a:t>L’Etat</a:t>
            </a:r>
            <a:r>
              <a:rPr lang="en-US" baseline="0" dirty="0" smtClean="0"/>
              <a:t> </a:t>
            </a:r>
            <a:r>
              <a:rPr lang="en-US" baseline="0" dirty="0" err="1" smtClean="0"/>
              <a:t>depense</a:t>
            </a:r>
            <a:r>
              <a:rPr lang="en-US" baseline="0" dirty="0" smtClean="0"/>
              <a:t> </a:t>
            </a:r>
            <a:r>
              <a:rPr lang="en-US" baseline="0" dirty="0" err="1" smtClean="0"/>
              <a:t>autour</a:t>
            </a:r>
            <a:r>
              <a:rPr lang="en-US" baseline="0" dirty="0" smtClean="0"/>
              <a:t> de 2$ par habitant et par an pour la </a:t>
            </a:r>
            <a:r>
              <a:rPr lang="en-US" baseline="0" dirty="0" err="1" smtClean="0"/>
              <a:t>sante</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11</a:t>
            </a:fld>
            <a:endParaRPr lang="en-US"/>
          </a:p>
        </p:txBody>
      </p:sp>
    </p:spTree>
    <p:extLst>
      <p:ext uri="{BB962C8B-B14F-4D97-AF65-F5344CB8AC3E}">
        <p14:creationId xmlns:p14="http://schemas.microsoft.com/office/powerpoint/2010/main" val="3074400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v"/>
            </a:pPr>
            <a:r>
              <a:rPr lang="en-US" dirty="0" err="1" smtClean="0">
                <a:solidFill>
                  <a:schemeClr val="tx2">
                    <a:lumMod val="50000"/>
                    <a:lumOff val="50000"/>
                  </a:schemeClr>
                </a:solidFill>
              </a:rPr>
              <a:t>Mulitplier</a:t>
            </a:r>
            <a:r>
              <a:rPr lang="en-US" dirty="0" smtClean="0">
                <a:solidFill>
                  <a:schemeClr val="tx2">
                    <a:lumMod val="50000"/>
                    <a:lumOff val="50000"/>
                  </a:schemeClr>
                </a:solidFill>
              </a:rPr>
              <a:t> les </a:t>
            </a:r>
            <a:r>
              <a:rPr lang="en-US" dirty="0" err="1" smtClean="0">
                <a:solidFill>
                  <a:schemeClr val="tx2">
                    <a:lumMod val="50000"/>
                    <a:lumOff val="50000"/>
                  </a:schemeClr>
                </a:solidFill>
              </a:rPr>
              <a:t>recettes</a:t>
            </a:r>
            <a:r>
              <a:rPr lang="en-US" dirty="0" smtClean="0">
                <a:solidFill>
                  <a:schemeClr val="tx2">
                    <a:lumMod val="50000"/>
                    <a:lumOff val="50000"/>
                  </a:schemeClr>
                </a:solidFill>
              </a:rPr>
              <a:t> de 1.5 : passer de 13 a 21%</a:t>
            </a:r>
            <a:r>
              <a:rPr lang="en-US" baseline="0" dirty="0" smtClean="0">
                <a:solidFill>
                  <a:schemeClr val="tx2">
                    <a:lumMod val="50000"/>
                    <a:lumOff val="50000"/>
                  </a:schemeClr>
                </a:solidFill>
              </a:rPr>
              <a:t> de </a:t>
            </a:r>
            <a:r>
              <a:rPr lang="en-US" baseline="0" dirty="0" err="1" smtClean="0">
                <a:solidFill>
                  <a:schemeClr val="tx2">
                    <a:lumMod val="50000"/>
                    <a:lumOff val="50000"/>
                  </a:schemeClr>
                </a:solidFill>
              </a:rPr>
              <a:t>recettes</a:t>
            </a:r>
            <a:r>
              <a:rPr lang="en-US" baseline="0" dirty="0" smtClean="0">
                <a:solidFill>
                  <a:schemeClr val="tx2">
                    <a:lumMod val="50000"/>
                    <a:lumOff val="50000"/>
                  </a:schemeClr>
                </a:solidFill>
              </a:rPr>
              <a:t> </a:t>
            </a:r>
            <a:r>
              <a:rPr lang="en-US" baseline="0" dirty="0" err="1" smtClean="0">
                <a:solidFill>
                  <a:schemeClr val="tx2">
                    <a:lumMod val="50000"/>
                    <a:lumOff val="50000"/>
                  </a:schemeClr>
                </a:solidFill>
              </a:rPr>
              <a:t>en</a:t>
            </a:r>
            <a:r>
              <a:rPr lang="en-US" baseline="0" dirty="0" smtClean="0">
                <a:solidFill>
                  <a:schemeClr val="tx2">
                    <a:lumMod val="50000"/>
                    <a:lumOff val="50000"/>
                  </a:schemeClr>
                </a:solidFill>
              </a:rPr>
              <a:t> % du PIB</a:t>
            </a:r>
            <a:endParaRPr lang="en-US" dirty="0" smtClean="0"/>
          </a:p>
          <a:p>
            <a:pPr>
              <a:buFont typeface="Wingdings" panose="05000000000000000000" pitchFamily="2" charset="2"/>
              <a:buChar char="v"/>
            </a:pPr>
            <a:r>
              <a:rPr lang="en-US" dirty="0" err="1" smtClean="0">
                <a:solidFill>
                  <a:schemeClr val="tx2">
                    <a:lumMod val="50000"/>
                    <a:lumOff val="50000"/>
                  </a:schemeClr>
                </a:solidFill>
              </a:rPr>
              <a:t>Une</a:t>
            </a:r>
            <a:r>
              <a:rPr lang="en-US" dirty="0" smtClean="0">
                <a:solidFill>
                  <a:schemeClr val="tx2">
                    <a:lumMod val="50000"/>
                    <a:lumOff val="50000"/>
                  </a:schemeClr>
                </a:solidFill>
              </a:rPr>
              <a:t> re-</a:t>
            </a:r>
            <a:r>
              <a:rPr lang="en-US" dirty="0" err="1" smtClean="0">
                <a:solidFill>
                  <a:schemeClr val="tx2">
                    <a:lumMod val="50000"/>
                    <a:lumOff val="50000"/>
                  </a:schemeClr>
                </a:solidFill>
              </a:rPr>
              <a:t>priorisation</a:t>
            </a:r>
            <a:r>
              <a:rPr lang="en-US" dirty="0" smtClean="0">
                <a:solidFill>
                  <a:schemeClr val="tx2">
                    <a:lumMod val="50000"/>
                    <a:lumOff val="50000"/>
                  </a:schemeClr>
                </a:solidFill>
              </a:rPr>
              <a:t> du </a:t>
            </a:r>
            <a:r>
              <a:rPr lang="en-US" dirty="0" err="1" smtClean="0">
                <a:solidFill>
                  <a:schemeClr val="tx2">
                    <a:lumMod val="50000"/>
                    <a:lumOff val="50000"/>
                  </a:schemeClr>
                </a:solidFill>
              </a:rPr>
              <a:t>secteur</a:t>
            </a:r>
            <a:r>
              <a:rPr lang="en-US" dirty="0" smtClean="0">
                <a:solidFill>
                  <a:schemeClr val="tx2">
                    <a:lumMod val="50000"/>
                    <a:lumOff val="50000"/>
                  </a:schemeClr>
                </a:solidFill>
              </a:rPr>
              <a:t> </a:t>
            </a:r>
            <a:r>
              <a:rPr lang="en-US" dirty="0" smtClean="0"/>
              <a:t>de la santé </a:t>
            </a:r>
            <a:r>
              <a:rPr lang="en-US" dirty="0" err="1" smtClean="0"/>
              <a:t>en</a:t>
            </a:r>
            <a:r>
              <a:rPr lang="en-US" dirty="0" smtClean="0"/>
              <a:t> </a:t>
            </a:r>
            <a:r>
              <a:rPr lang="en-US" dirty="0" err="1" smtClean="0"/>
              <a:t>doublant</a:t>
            </a:r>
            <a:r>
              <a:rPr lang="en-US" dirty="0" smtClean="0"/>
              <a:t> la part </a:t>
            </a:r>
            <a:r>
              <a:rPr lang="en-US" dirty="0" err="1" smtClean="0"/>
              <a:t>sante</a:t>
            </a:r>
            <a:r>
              <a:rPr lang="en-US" dirty="0" smtClean="0"/>
              <a:t> </a:t>
            </a:r>
            <a:r>
              <a:rPr lang="en-US" dirty="0" err="1" smtClean="0"/>
              <a:t>dans</a:t>
            </a:r>
            <a:r>
              <a:rPr lang="en-US" dirty="0" smtClean="0"/>
              <a:t> le budget (passant de 4 a 8%)</a:t>
            </a:r>
          </a:p>
          <a:p>
            <a:pPr>
              <a:buFont typeface="Wingdings" panose="05000000000000000000" pitchFamily="2" charset="2"/>
              <a:buChar char="v"/>
            </a:pPr>
            <a:r>
              <a:rPr lang="en-US" dirty="0" err="1" smtClean="0">
                <a:solidFill>
                  <a:schemeClr val="tx2">
                    <a:lumMod val="50000"/>
                    <a:lumOff val="50000"/>
                  </a:schemeClr>
                </a:solidFill>
              </a:rPr>
              <a:t>Une</a:t>
            </a:r>
            <a:r>
              <a:rPr lang="en-US" dirty="0" smtClean="0">
                <a:solidFill>
                  <a:schemeClr val="tx2">
                    <a:lumMod val="50000"/>
                    <a:lumOff val="50000"/>
                  </a:schemeClr>
                </a:solidFill>
              </a:rPr>
              <a:t> </a:t>
            </a:r>
            <a:r>
              <a:rPr lang="en-US" dirty="0" err="1" smtClean="0">
                <a:solidFill>
                  <a:schemeClr val="tx2">
                    <a:lumMod val="50000"/>
                    <a:lumOff val="50000"/>
                  </a:schemeClr>
                </a:solidFill>
              </a:rPr>
              <a:t>meilleure</a:t>
            </a:r>
            <a:r>
              <a:rPr lang="en-US" dirty="0" smtClean="0">
                <a:solidFill>
                  <a:schemeClr val="tx2">
                    <a:lumMod val="50000"/>
                    <a:lumOff val="50000"/>
                  </a:schemeClr>
                </a:solidFill>
              </a:rPr>
              <a:t> execution et </a:t>
            </a:r>
            <a:r>
              <a:rPr lang="en-US" dirty="0" err="1" smtClean="0">
                <a:solidFill>
                  <a:schemeClr val="tx2">
                    <a:lumMod val="50000"/>
                    <a:lumOff val="50000"/>
                  </a:schemeClr>
                </a:solidFill>
              </a:rPr>
              <a:t>efficacite</a:t>
            </a:r>
            <a:r>
              <a:rPr lang="en-US" dirty="0" smtClean="0">
                <a:solidFill>
                  <a:schemeClr val="tx2">
                    <a:lumMod val="50000"/>
                    <a:lumOff val="50000"/>
                  </a:schemeClr>
                </a:solidFill>
              </a:rPr>
              <a:t> </a:t>
            </a:r>
            <a:r>
              <a:rPr lang="en-US" dirty="0" smtClean="0"/>
              <a:t>des </a:t>
            </a:r>
            <a:r>
              <a:rPr lang="en-US" dirty="0" err="1" smtClean="0"/>
              <a:t>dépenses</a:t>
            </a:r>
            <a:r>
              <a:rPr lang="en-US" dirty="0" smtClean="0"/>
              <a:t> </a:t>
            </a:r>
            <a:r>
              <a:rPr lang="en-US" dirty="0" err="1" smtClean="0"/>
              <a:t>serait</a:t>
            </a:r>
            <a:r>
              <a:rPr lang="en-US" dirty="0" smtClean="0"/>
              <a:t> </a:t>
            </a:r>
            <a:r>
              <a:rPr lang="en-US" dirty="0" err="1" smtClean="0"/>
              <a:t>également</a:t>
            </a:r>
            <a:r>
              <a:rPr lang="en-US" dirty="0" smtClean="0"/>
              <a:t> un des </a:t>
            </a:r>
            <a:r>
              <a:rPr lang="en-US" dirty="0" err="1" smtClean="0"/>
              <a:t>moyens</a:t>
            </a:r>
            <a:r>
              <a:rPr lang="en-US" dirty="0" smtClean="0"/>
              <a:t> les plus </a:t>
            </a:r>
            <a:r>
              <a:rPr lang="en-US" dirty="0" err="1" smtClean="0"/>
              <a:t>importants</a:t>
            </a:r>
            <a:r>
              <a:rPr lang="en-US" dirty="0" smtClean="0"/>
              <a:t> pour </a:t>
            </a:r>
            <a:r>
              <a:rPr lang="en-US" dirty="0" err="1" smtClean="0"/>
              <a:t>dégager</a:t>
            </a:r>
            <a:r>
              <a:rPr lang="en-US" dirty="0" smtClean="0"/>
              <a:t> des </a:t>
            </a:r>
            <a:r>
              <a:rPr lang="en-US" dirty="0" err="1" smtClean="0"/>
              <a:t>ressources</a:t>
            </a:r>
            <a:r>
              <a:rPr lang="en-US" dirty="0" smtClean="0"/>
              <a:t> </a:t>
            </a:r>
            <a:r>
              <a:rPr lang="en-US" dirty="0" err="1" smtClean="0"/>
              <a:t>additionnelles</a:t>
            </a:r>
            <a:r>
              <a:rPr lang="en-US" dirty="0" smtClean="0"/>
              <a:t> pour le </a:t>
            </a:r>
            <a:r>
              <a:rPr lang="en-US" dirty="0" err="1" smtClean="0"/>
              <a:t>secteur</a:t>
            </a:r>
            <a:r>
              <a:rPr lang="en-US" dirty="0" smtClean="0"/>
              <a:t> </a:t>
            </a:r>
          </a:p>
          <a:p>
            <a:r>
              <a:rPr lang="en-US" dirty="0" err="1" smtClean="0"/>
              <a:t>Permet</a:t>
            </a:r>
            <a:r>
              <a:rPr lang="en-US" baseline="0" dirty="0" smtClean="0"/>
              <a:t> au total de </a:t>
            </a:r>
            <a:r>
              <a:rPr lang="en-US" baseline="0" dirty="0" err="1" smtClean="0"/>
              <a:t>degager</a:t>
            </a:r>
            <a:r>
              <a:rPr lang="en-US" baseline="0" dirty="0" smtClean="0"/>
              <a:t> plus d’un point de PIB de </a:t>
            </a:r>
            <a:r>
              <a:rPr lang="en-US" baseline="0" dirty="0" err="1" smtClean="0"/>
              <a:t>ressources</a:t>
            </a:r>
            <a:r>
              <a:rPr lang="en-US" baseline="0" dirty="0" smtClean="0"/>
              <a:t> </a:t>
            </a:r>
            <a:r>
              <a:rPr lang="en-US" baseline="0" dirty="0" err="1" smtClean="0"/>
              <a:t>additionnelles</a:t>
            </a:r>
            <a:r>
              <a:rPr lang="en-US" baseline="0" dirty="0" smtClean="0"/>
              <a:t> pour le </a:t>
            </a:r>
            <a:r>
              <a:rPr lang="en-US" baseline="0" dirty="0" err="1" smtClean="0"/>
              <a:t>secteur</a:t>
            </a:r>
            <a:r>
              <a:rPr lang="en-US" baseline="0" dirty="0" smtClean="0"/>
              <a:t> = </a:t>
            </a:r>
            <a:r>
              <a:rPr lang="en-US" baseline="0" dirty="0" err="1" smtClean="0"/>
              <a:t>espace</a:t>
            </a:r>
            <a:r>
              <a:rPr lang="en-US" baseline="0" dirty="0" smtClean="0"/>
              <a:t> </a:t>
            </a:r>
            <a:r>
              <a:rPr lang="en-US" baseline="0" dirty="0" err="1" smtClean="0"/>
              <a:t>budgetaire</a:t>
            </a:r>
            <a:r>
              <a:rPr lang="en-US" baseline="0" dirty="0" smtClean="0"/>
              <a:t> </a:t>
            </a:r>
            <a:r>
              <a:rPr lang="en-US" baseline="0" dirty="0" err="1" smtClean="0"/>
              <a:t>disponible</a:t>
            </a:r>
            <a:r>
              <a:rPr lang="en-US" baseline="0" dirty="0" smtClean="0"/>
              <a:t>.</a:t>
            </a:r>
          </a:p>
          <a:p>
            <a:r>
              <a:rPr lang="en-US" baseline="0" dirty="0" err="1" smtClean="0"/>
              <a:t>Vous</a:t>
            </a:r>
            <a:r>
              <a:rPr lang="en-US" baseline="0" dirty="0" smtClean="0"/>
              <a:t> </a:t>
            </a:r>
            <a:r>
              <a:rPr lang="en-US" baseline="0" dirty="0" err="1" smtClean="0"/>
              <a:t>noterez</a:t>
            </a:r>
            <a:r>
              <a:rPr lang="en-US" baseline="0" dirty="0" smtClean="0"/>
              <a:t>: sans introduction de </a:t>
            </a:r>
            <a:r>
              <a:rPr lang="en-US" baseline="0" dirty="0" err="1" smtClean="0"/>
              <a:t>nouvelles</a:t>
            </a:r>
            <a:r>
              <a:rPr lang="en-US" baseline="0" dirty="0" smtClean="0"/>
              <a:t> taxes, </a:t>
            </a:r>
            <a:r>
              <a:rPr lang="en-US" baseline="0" dirty="0" err="1" smtClean="0"/>
              <a:t>en</a:t>
            </a:r>
            <a:r>
              <a:rPr lang="en-US" baseline="0" dirty="0" smtClean="0"/>
              <a:t> </a:t>
            </a:r>
            <a:r>
              <a:rPr lang="en-US" baseline="0" dirty="0" err="1" smtClean="0"/>
              <a:t>maintenant</a:t>
            </a:r>
            <a:r>
              <a:rPr lang="en-US" baseline="0" dirty="0" smtClean="0"/>
              <a:t> le regime fiscal </a:t>
            </a:r>
            <a:r>
              <a:rPr lang="en-US" baseline="0" dirty="0" err="1" smtClean="0"/>
              <a:t>existant</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12</a:t>
            </a:fld>
            <a:endParaRPr lang="en-US"/>
          </a:p>
        </p:txBody>
      </p:sp>
    </p:spTree>
    <p:extLst>
      <p:ext uri="{BB962C8B-B14F-4D97-AF65-F5344CB8AC3E}">
        <p14:creationId xmlns:p14="http://schemas.microsoft.com/office/powerpoint/2010/main" val="1764506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 a</a:t>
            </a:r>
            <a:r>
              <a:rPr lang="en-US" baseline="0" dirty="0" smtClean="0"/>
              <a:t> t on </a:t>
            </a:r>
            <a:r>
              <a:rPr lang="en-US" baseline="0" dirty="0" err="1" smtClean="0"/>
              <a:t>besoin</a:t>
            </a:r>
            <a:r>
              <a:rPr lang="en-US" baseline="0" dirty="0" smtClean="0"/>
              <a:t> de savoir pour preparer la </a:t>
            </a:r>
            <a:r>
              <a:rPr lang="en-US" baseline="0" dirty="0" err="1" smtClean="0"/>
              <a:t>reforme</a:t>
            </a:r>
            <a:r>
              <a:rPr lang="en-US" baseline="0" dirty="0" smtClean="0"/>
              <a:t> et </a:t>
            </a:r>
            <a:r>
              <a:rPr lang="en-US" baseline="0" dirty="0" err="1" smtClean="0"/>
              <a:t>l’elaboration</a:t>
            </a:r>
            <a:r>
              <a:rPr lang="en-US" baseline="0" dirty="0" smtClean="0"/>
              <a:t> de la nouvelle </a:t>
            </a:r>
            <a:r>
              <a:rPr lang="en-US" baseline="0" dirty="0" err="1" smtClean="0"/>
              <a:t>strategie</a:t>
            </a:r>
            <a:r>
              <a:rPr lang="en-US" baseline="0" dirty="0" smtClean="0"/>
              <a:t> de </a:t>
            </a:r>
            <a:r>
              <a:rPr lang="en-US" baseline="0" dirty="0" err="1" smtClean="0"/>
              <a:t>financement</a:t>
            </a:r>
            <a:r>
              <a:rPr lang="en-US" baseline="0" dirty="0" smtClean="0"/>
              <a:t>?</a:t>
            </a:r>
            <a:endParaRPr lang="en-US" dirty="0" smtClean="0"/>
          </a:p>
          <a:p>
            <a:r>
              <a:rPr lang="en-US" dirty="0" smtClean="0"/>
              <a:t>Le </a:t>
            </a:r>
            <a:r>
              <a:rPr lang="en-US" dirty="0" err="1" smtClean="0"/>
              <a:t>paquet</a:t>
            </a:r>
            <a:r>
              <a:rPr lang="en-US" dirty="0" smtClean="0"/>
              <a:t> de </a:t>
            </a:r>
            <a:r>
              <a:rPr lang="en-US" dirty="0" err="1" smtClean="0"/>
              <a:t>soins</a:t>
            </a:r>
            <a:r>
              <a:rPr lang="en-US" dirty="0" smtClean="0"/>
              <a:t> </a:t>
            </a:r>
            <a:r>
              <a:rPr lang="en-US" dirty="0" err="1" smtClean="0"/>
              <a:t>retenu</a:t>
            </a:r>
            <a:r>
              <a:rPr lang="en-US" dirty="0" smtClean="0"/>
              <a:t> correspond au </a:t>
            </a:r>
            <a:r>
              <a:rPr lang="en-US" dirty="0" err="1" smtClean="0"/>
              <a:t>paquet</a:t>
            </a:r>
            <a:r>
              <a:rPr lang="en-US" dirty="0" smtClean="0"/>
              <a:t> de </a:t>
            </a:r>
            <a:r>
              <a:rPr lang="en-US" dirty="0" err="1" smtClean="0"/>
              <a:t>soins</a:t>
            </a:r>
            <a:r>
              <a:rPr lang="en-US" dirty="0" smtClean="0"/>
              <a:t> dispenses </a:t>
            </a:r>
            <a:r>
              <a:rPr lang="en-US" dirty="0" err="1" smtClean="0"/>
              <a:t>dans</a:t>
            </a:r>
            <a:r>
              <a:rPr lang="en-US" dirty="0" smtClean="0"/>
              <a:t> les CS et les </a:t>
            </a:r>
            <a:r>
              <a:rPr lang="en-US" dirty="0" err="1" smtClean="0"/>
              <a:t>Hopitaux</a:t>
            </a:r>
            <a:r>
              <a:rPr lang="en-US" dirty="0" smtClean="0"/>
              <a:t>,</a:t>
            </a:r>
            <a:r>
              <a:rPr lang="en-US" baseline="0" dirty="0" smtClean="0"/>
              <a:t> </a:t>
            </a:r>
            <a:r>
              <a:rPr lang="en-US" baseline="0" dirty="0" err="1" smtClean="0"/>
              <a:t>tel</a:t>
            </a:r>
            <a:r>
              <a:rPr lang="en-US" baseline="0" dirty="0" smtClean="0"/>
              <a:t> </a:t>
            </a:r>
            <a:r>
              <a:rPr lang="en-US" baseline="0" dirty="0" err="1" smtClean="0"/>
              <a:t>que</a:t>
            </a:r>
            <a:r>
              <a:rPr lang="en-US" baseline="0" dirty="0" smtClean="0"/>
              <a:t> </a:t>
            </a:r>
            <a:r>
              <a:rPr lang="en-US" baseline="0" dirty="0" err="1" smtClean="0"/>
              <a:t>valide</a:t>
            </a:r>
            <a:r>
              <a:rPr lang="en-US" baseline="0" dirty="0" smtClean="0"/>
              <a:t> par le MSP </a:t>
            </a:r>
            <a:r>
              <a:rPr lang="en-US" baseline="0" dirty="0" err="1" smtClean="0"/>
              <a:t>en</a:t>
            </a:r>
            <a:r>
              <a:rPr lang="en-US" baseline="0" dirty="0" smtClean="0"/>
              <a:t> 2015</a:t>
            </a:r>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pPr>
                <a:defRPr/>
              </a:pPr>
              <a:t>14</a:t>
            </a:fld>
            <a:endParaRPr lang="en-US"/>
          </a:p>
        </p:txBody>
      </p:sp>
    </p:spTree>
    <p:extLst>
      <p:ext uri="{BB962C8B-B14F-4D97-AF65-F5344CB8AC3E}">
        <p14:creationId xmlns:p14="http://schemas.microsoft.com/office/powerpoint/2010/main" val="2240792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6EAB252-E2C8-409C-B202-9B500EBB43A5}" type="slidenum">
              <a:rPr lang="en-US" smtClean="0">
                <a:solidFill>
                  <a:prstClr val="black"/>
                </a:solidFill>
              </a:rPr>
              <a:pPr>
                <a:defRPr/>
              </a:pPr>
              <a:t>41</a:t>
            </a:fld>
            <a:endParaRPr lang="en-US">
              <a:solidFill>
                <a:prstClr val="black"/>
              </a:solidFill>
            </a:endParaRPr>
          </a:p>
        </p:txBody>
      </p:sp>
    </p:spTree>
    <p:extLst>
      <p:ext uri="{BB962C8B-B14F-4D97-AF65-F5344CB8AC3E}">
        <p14:creationId xmlns:p14="http://schemas.microsoft.com/office/powerpoint/2010/main" val="1977098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Blue 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flipV="1">
            <a:off x="0" y="0"/>
            <a:ext cx="9144000" cy="4479925"/>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0"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pic>
        <p:nvPicPr>
          <p:cNvPr id="63" name="Picture 6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63"/>
          <p:cNvSpPr>
            <a:spLocks noChangeArrowheads="1"/>
          </p:cNvSpPr>
          <p:nvPr/>
        </p:nvSpPr>
        <p:spPr bwMode="auto">
          <a:xfrm>
            <a:off x="0" y="4311650"/>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sp>
        <p:nvSpPr>
          <p:cNvPr id="330" name="Title 329"/>
          <p:cNvSpPr>
            <a:spLocks noGrp="1"/>
          </p:cNvSpPr>
          <p:nvPr>
            <p:ph type="title"/>
          </p:nvPr>
        </p:nvSpPr>
        <p:spPr>
          <a:xfrm>
            <a:off x="1512623" y="1189789"/>
            <a:ext cx="6971806" cy="1822161"/>
          </a:xfrm>
        </p:spPr>
        <p:txBody>
          <a:bodyPr anchor="b"/>
          <a:lstStyle>
            <a:lvl1pPr>
              <a:lnSpc>
                <a:spcPct val="100000"/>
              </a:lnSpc>
              <a:spcBef>
                <a:spcPts val="0"/>
              </a:spcBef>
              <a:defRPr sz="3600" b="1" baseline="0">
                <a:solidFill>
                  <a:schemeClr val="bg1"/>
                </a:solidFill>
              </a:defRPr>
            </a:lvl1pPr>
          </a:lstStyle>
          <a:p>
            <a:r>
              <a:rPr lang="en-US" smtClean="0"/>
              <a:t>Click to edit Master title style</a:t>
            </a:r>
            <a:endParaRPr lang="en-US" dirty="0"/>
          </a:p>
        </p:txBody>
      </p:sp>
      <p:sp>
        <p:nvSpPr>
          <p:cNvPr id="332" name="Text Placeholder 331"/>
          <p:cNvSpPr>
            <a:spLocks noGrp="1"/>
          </p:cNvSpPr>
          <p:nvPr>
            <p:ph type="body" sz="quarter" idx="13"/>
          </p:nvPr>
        </p:nvSpPr>
        <p:spPr>
          <a:xfrm>
            <a:off x="1525172" y="3000005"/>
            <a:ext cx="6959257" cy="875885"/>
          </a:xfrm>
        </p:spPr>
        <p:txBody>
          <a:bodyPr>
            <a:normAutofit/>
          </a:bodyPr>
          <a:lstStyle>
            <a:lvl1pPr>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
        <p:nvSpPr>
          <p:cNvPr id="69" name="Text Placeholder 331"/>
          <p:cNvSpPr>
            <a:spLocks noGrp="1"/>
          </p:cNvSpPr>
          <p:nvPr>
            <p:ph type="body" sz="quarter" idx="14"/>
          </p:nvPr>
        </p:nvSpPr>
        <p:spPr>
          <a:xfrm>
            <a:off x="5418667" y="4927600"/>
            <a:ext cx="3065762" cy="995705"/>
          </a:xfrm>
        </p:spPr>
        <p:txBody>
          <a:bodyPr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a:p>
            <a:pPr lvl="1"/>
            <a:r>
              <a:rPr lang="en-US" smtClean="0"/>
              <a:t>Second level</a:t>
            </a:r>
          </a:p>
        </p:txBody>
      </p:sp>
      <p:sp>
        <p:nvSpPr>
          <p:cNvPr id="65" name="Rectangle 1028"/>
          <p:cNvSpPr>
            <a:spLocks noGrp="1" noChangeArrowheads="1"/>
          </p:cNvSpPr>
          <p:nvPr>
            <p:ph type="dt" sz="half" idx="15"/>
          </p:nvPr>
        </p:nvSpPr>
        <p:spPr>
          <a:xfrm>
            <a:off x="5932488" y="5975350"/>
            <a:ext cx="2552700" cy="306388"/>
          </a:xfrm>
        </p:spPr>
        <p:txBody>
          <a:bodyPr rIns="0"/>
          <a:lstStyle>
            <a:lvl1pPr algn="r">
              <a:defRPr b="0" i="0">
                <a:solidFill>
                  <a:schemeClr val="tx1"/>
                </a:solidFill>
                <a:latin typeface="Arial"/>
                <a:cs typeface="Arial"/>
              </a:defRPr>
            </a:lvl1pPr>
          </a:lstStyle>
          <a:p>
            <a:pPr>
              <a:defRPr/>
            </a:pPr>
            <a:endParaRPr lang="en-US" dirty="0"/>
          </a:p>
        </p:txBody>
      </p:sp>
    </p:spTree>
    <p:extLst>
      <p:ext uri="{BB962C8B-B14F-4D97-AF65-F5344CB8AC3E}">
        <p14:creationId xmlns:p14="http://schemas.microsoft.com/office/powerpoint/2010/main" val="2617809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pic>
        <p:nvPicPr>
          <p:cNvPr id="62" name="Picture 6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250"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62"/>
          <p:cNvSpPr>
            <a:spLocks noChangeArrowheads="1"/>
          </p:cNvSpPr>
          <p:nvPr/>
        </p:nvSpPr>
        <p:spPr bwMode="auto">
          <a:xfrm>
            <a:off x="0" y="4302125"/>
            <a:ext cx="9144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sp>
        <p:nvSpPr>
          <p:cNvPr id="330" name="Title 329"/>
          <p:cNvSpPr>
            <a:spLocks noGrp="1"/>
          </p:cNvSpPr>
          <p:nvPr>
            <p:ph type="title"/>
          </p:nvPr>
        </p:nvSpPr>
        <p:spPr>
          <a:xfrm>
            <a:off x="1396005" y="1189789"/>
            <a:ext cx="7039470" cy="1822161"/>
          </a:xfrm>
        </p:spPr>
        <p:txBody>
          <a:bodyPr anchor="b"/>
          <a:lstStyle>
            <a:lvl1pPr>
              <a:lnSpc>
                <a:spcPct val="100000"/>
              </a:lnSpc>
              <a:spcBef>
                <a:spcPts val="0"/>
              </a:spcBef>
              <a:defRPr sz="3600" b="1" baseline="0">
                <a:solidFill>
                  <a:srgbClr val="021F43"/>
                </a:solidFill>
              </a:defRPr>
            </a:lvl1pPr>
          </a:lstStyle>
          <a:p>
            <a:r>
              <a:rPr lang="en-US" smtClean="0"/>
              <a:t>Click to edit Master title style</a:t>
            </a:r>
            <a:endParaRPr lang="en-US" dirty="0"/>
          </a:p>
        </p:txBody>
      </p:sp>
      <p:sp>
        <p:nvSpPr>
          <p:cNvPr id="332" name="Text Placeholder 331"/>
          <p:cNvSpPr>
            <a:spLocks noGrp="1"/>
          </p:cNvSpPr>
          <p:nvPr>
            <p:ph type="body" sz="quarter" idx="13"/>
          </p:nvPr>
        </p:nvSpPr>
        <p:spPr>
          <a:xfrm>
            <a:off x="1408676" y="3000005"/>
            <a:ext cx="7026799" cy="1211048"/>
          </a:xfrm>
        </p:spPr>
        <p:txBody>
          <a:bodyPr>
            <a:normAutofit/>
          </a:bodyPr>
          <a:lstStyle>
            <a:lvl1pPr>
              <a:lnSpc>
                <a:spcPct val="100000"/>
              </a:lnSpc>
              <a:spcBef>
                <a:spcPts val="0"/>
              </a:spcBef>
              <a:defRPr sz="2400" b="0" i="0" cap="all" baseline="0">
                <a:solidFill>
                  <a:srgbClr val="021F43"/>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
        <p:nvSpPr>
          <p:cNvPr id="69" name="Text Placeholder 331"/>
          <p:cNvSpPr>
            <a:spLocks noGrp="1"/>
          </p:cNvSpPr>
          <p:nvPr>
            <p:ph type="body" sz="quarter" idx="14"/>
          </p:nvPr>
        </p:nvSpPr>
        <p:spPr>
          <a:xfrm>
            <a:off x="5469467" y="4910668"/>
            <a:ext cx="2966008" cy="1012638"/>
          </a:xfrm>
        </p:spPr>
        <p:txBody>
          <a:bodyPr anchor="b"/>
          <a:lstStyle>
            <a:lvl1pPr algn="r">
              <a:lnSpc>
                <a:spcPct val="100000"/>
              </a:lnSpc>
              <a:defRPr sz="1500" b="0" i="0" baseline="0">
                <a:solidFill>
                  <a:schemeClr val="tx1"/>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a:p>
            <a:pPr lvl="1"/>
            <a:r>
              <a:rPr lang="en-US" smtClean="0"/>
              <a:t>Second level</a:t>
            </a:r>
          </a:p>
        </p:txBody>
      </p:sp>
      <p:sp>
        <p:nvSpPr>
          <p:cNvPr id="64" name="Rectangle 1028"/>
          <p:cNvSpPr>
            <a:spLocks noGrp="1" noChangeArrowheads="1"/>
          </p:cNvSpPr>
          <p:nvPr>
            <p:ph type="dt" sz="half" idx="15"/>
          </p:nvPr>
        </p:nvSpPr>
        <p:spPr>
          <a:xfrm>
            <a:off x="5716588" y="5975350"/>
            <a:ext cx="2719387" cy="306388"/>
          </a:xfrm>
        </p:spPr>
        <p:txBody>
          <a:bodyPr rIns="0"/>
          <a:lstStyle>
            <a:lvl1pPr algn="r">
              <a:defRPr b="0" i="0">
                <a:solidFill>
                  <a:schemeClr val="tx1"/>
                </a:solidFill>
                <a:latin typeface="Arial"/>
                <a:cs typeface="Arial"/>
              </a:defRPr>
            </a:lvl1pPr>
          </a:lstStyle>
          <a:p>
            <a:pPr>
              <a:defRPr/>
            </a:pPr>
            <a:endParaRPr lang="en-US" dirty="0"/>
          </a:p>
        </p:txBody>
      </p:sp>
    </p:spTree>
    <p:extLst>
      <p:ext uri="{BB962C8B-B14F-4D97-AF65-F5344CB8AC3E}">
        <p14:creationId xmlns:p14="http://schemas.microsoft.com/office/powerpoint/2010/main" val="817408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Photo Title Slide">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362450"/>
            <a:ext cx="9144000" cy="2495550"/>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sp>
        <p:nvSpPr>
          <p:cNvPr id="7" name="Rectangle 6"/>
          <p:cNvSpPr>
            <a:spLocks noChangeArrowheads="1"/>
          </p:cNvSpPr>
          <p:nvPr/>
        </p:nvSpPr>
        <p:spPr bwMode="auto">
          <a:xfrm>
            <a:off x="0" y="43021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grpSp>
        <p:nvGrpSpPr>
          <p:cNvPr id="8" name="Group 7"/>
          <p:cNvGrpSpPr>
            <a:grpSpLocks/>
          </p:cNvGrpSpPr>
          <p:nvPr/>
        </p:nvGrpSpPr>
        <p:grpSpPr bwMode="auto">
          <a:xfrm>
            <a:off x="265113" y="4540250"/>
            <a:ext cx="4321175" cy="876300"/>
            <a:chOff x="264890" y="4539871"/>
            <a:chExt cx="4321263" cy="876905"/>
          </a:xfrm>
        </p:grpSpPr>
        <p:pic>
          <p:nvPicPr>
            <p:cNvPr id="9" name="Picture 8" descr="reverse.png"/>
            <p:cNvPicPr>
              <a:picLocks noChangeAspect="1"/>
            </p:cNvPicPr>
            <p:nvPr/>
          </p:nvPicPr>
          <p:blipFill>
            <a:blip r:embed="rId2" cstate="print">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3" cstate="print">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Picture Placeholder 2"/>
          <p:cNvSpPr>
            <a:spLocks noGrp="1"/>
          </p:cNvSpPr>
          <p:nvPr>
            <p:ph type="pic" sz="quarter" idx="15"/>
          </p:nvPr>
        </p:nvSpPr>
        <p:spPr>
          <a:xfrm>
            <a:off x="0" y="0"/>
            <a:ext cx="9144000" cy="4299185"/>
          </a:xfrm>
        </p:spPr>
        <p:txBody>
          <a:bodyPr>
            <a:normAutofit/>
          </a:bodyPr>
          <a:lstStyle>
            <a:lvl1pPr>
              <a:defRPr baseline="0"/>
            </a:lvl1pPr>
          </a:lstStyle>
          <a:p>
            <a:pPr lvl="0"/>
            <a:r>
              <a:rPr lang="en-US" noProof="0" smtClean="0"/>
              <a:t>Click icon to add picture</a:t>
            </a:r>
            <a:endParaRPr lang="en-US" noProof="0" dirty="0"/>
          </a:p>
        </p:txBody>
      </p:sp>
      <p:sp>
        <p:nvSpPr>
          <p:cNvPr id="17" name="Title 329"/>
          <p:cNvSpPr>
            <a:spLocks noGrp="1"/>
          </p:cNvSpPr>
          <p:nvPr>
            <p:ph type="title"/>
          </p:nvPr>
        </p:nvSpPr>
        <p:spPr>
          <a:xfrm>
            <a:off x="1273363" y="5293895"/>
            <a:ext cx="7323485" cy="387684"/>
          </a:xfrm>
        </p:spPr>
        <p:txBody>
          <a:bodyPr/>
          <a:lstStyle>
            <a:lvl1pPr>
              <a:defRPr sz="2000" b="1" cap="none" baseline="0">
                <a:solidFill>
                  <a:srgbClr val="FFFFFF"/>
                </a:solidFill>
              </a:defRPr>
            </a:lvl1pPr>
          </a:lstStyle>
          <a:p>
            <a:r>
              <a:rPr lang="en-US" smtClean="0"/>
              <a:t>Click to edit Master title style</a:t>
            </a:r>
            <a:endParaRPr lang="en-US" dirty="0"/>
          </a:p>
        </p:txBody>
      </p:sp>
      <p:sp>
        <p:nvSpPr>
          <p:cNvPr id="18" name="Text Placeholder 331"/>
          <p:cNvSpPr>
            <a:spLocks noGrp="1"/>
          </p:cNvSpPr>
          <p:nvPr>
            <p:ph type="body" sz="quarter" idx="13"/>
          </p:nvPr>
        </p:nvSpPr>
        <p:spPr>
          <a:xfrm>
            <a:off x="1273363" y="5708315"/>
            <a:ext cx="7335420" cy="326312"/>
          </a:xfrm>
        </p:spPr>
        <p:txBody>
          <a:bodyPr anchor="ctr">
            <a:normAutofit/>
          </a:bodyPr>
          <a:lstStyle>
            <a:lvl1pPr>
              <a:lnSpc>
                <a:spcPct val="100000"/>
              </a:lnSpc>
              <a:defRPr sz="18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
        <p:nvSpPr>
          <p:cNvPr id="20" name="Text Placeholder 331"/>
          <p:cNvSpPr>
            <a:spLocks noGrp="1"/>
          </p:cNvSpPr>
          <p:nvPr>
            <p:ph type="body" sz="quarter" idx="14"/>
          </p:nvPr>
        </p:nvSpPr>
        <p:spPr>
          <a:xfrm>
            <a:off x="1273363" y="6055895"/>
            <a:ext cx="4373402" cy="468382"/>
          </a:xfrm>
        </p:spPr>
        <p:txBody>
          <a:bodyPr anchor="b"/>
          <a:lstStyle>
            <a:lvl1pPr algn="l">
              <a:lnSpc>
                <a:spcPct val="100000"/>
              </a:lnSpc>
              <a:defRPr sz="1300" b="0" i="0" baseline="0">
                <a:solidFill>
                  <a:srgbClr val="FFFFFF"/>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a:p>
            <a:pPr lvl="1"/>
            <a:r>
              <a:rPr lang="en-US" smtClean="0"/>
              <a:t>Second level</a:t>
            </a:r>
          </a:p>
        </p:txBody>
      </p:sp>
      <p:sp>
        <p:nvSpPr>
          <p:cNvPr id="11" name="Rectangle 1028"/>
          <p:cNvSpPr>
            <a:spLocks noGrp="1" noChangeArrowheads="1"/>
          </p:cNvSpPr>
          <p:nvPr>
            <p:ph type="dt" sz="half" idx="16"/>
          </p:nvPr>
        </p:nvSpPr>
        <p:spPr>
          <a:xfrm>
            <a:off x="5854700" y="6161088"/>
            <a:ext cx="2744788" cy="363537"/>
          </a:xfrm>
        </p:spPr>
        <p:txBody>
          <a:bodyPr rIns="0" anchor="b" anchorCtr="0"/>
          <a:lstStyle>
            <a:lvl1pPr algn="r">
              <a:defRPr sz="1300" b="0" i="0">
                <a:solidFill>
                  <a:srgbClr val="FFFFFF"/>
                </a:solidFill>
                <a:latin typeface="Arial"/>
                <a:cs typeface="Arial"/>
              </a:defRPr>
            </a:lvl1pPr>
          </a:lstStyle>
          <a:p>
            <a:pPr>
              <a:defRPr/>
            </a:pPr>
            <a:endParaRPr lang="en-US" dirty="0"/>
          </a:p>
        </p:txBody>
      </p:sp>
    </p:spTree>
    <p:extLst>
      <p:ext uri="{BB962C8B-B14F-4D97-AF65-F5344CB8AC3E}">
        <p14:creationId xmlns:p14="http://schemas.microsoft.com/office/powerpoint/2010/main" val="1322909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dirty="0" smtClean="0">
              <a:solidFill>
                <a:schemeClr val="bg1"/>
              </a:solidFill>
              <a:latin typeface="+mn-lt"/>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49250" y="1598614"/>
            <a:ext cx="8629649" cy="1663202"/>
          </a:xfrm>
        </p:spPr>
        <p:txBody>
          <a:bodyPr>
            <a:normAutofit/>
          </a:bodyPr>
          <a:lstStyle>
            <a:lvl1pPr>
              <a:lnSpc>
                <a:spcPct val="100000"/>
              </a:lnSpc>
              <a:spcBef>
                <a:spcPts val="2400"/>
              </a:spcBef>
              <a:tabLst>
                <a:tab pos="8402638" algn="r"/>
              </a:tabLst>
              <a:defRPr lang="en-US" sz="1600" baseline="0" smtClean="0"/>
            </a:lvl1pPr>
          </a:lstStyle>
          <a:p>
            <a:pPr lvl="0"/>
            <a:r>
              <a:rPr lang="en-US" dirty="0" smtClean="0"/>
              <a:t>Click to edit Master text styles</a:t>
            </a:r>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lvl1pPr>
          </a:lstStyle>
          <a:p>
            <a:pPr>
              <a:defRPr/>
            </a:pPr>
            <a:fld id="{851D59A0-111F-4D3C-8606-C154B5BD909C}" type="slidenum">
              <a:rPr lang="en-US"/>
              <a:pPr>
                <a:defRPr/>
              </a:pPr>
              <a:t>‹#›</a:t>
            </a:fld>
            <a:endParaRPr lang="en-US" dirty="0"/>
          </a:p>
        </p:txBody>
      </p:sp>
      <p:sp>
        <p:nvSpPr>
          <p:cNvPr id="6" name="Footer Placeholder 4"/>
          <p:cNvSpPr>
            <a:spLocks noGrp="1"/>
          </p:cNvSpPr>
          <p:nvPr>
            <p:ph type="ftr" sz="quarter" idx="15"/>
          </p:nvPr>
        </p:nvSpPr>
        <p:spPr>
          <a:xfrm>
            <a:off x="1003300" y="6356350"/>
            <a:ext cx="5707063" cy="365125"/>
          </a:xfrm>
          <a:prstGeom prst="rect">
            <a:avLst/>
          </a:prstGeom>
        </p:spPr>
        <p:txBody>
          <a:bodyPr/>
          <a:lstStyle>
            <a:lvl1pPr>
              <a:defRPr/>
            </a:lvl1pPr>
          </a:lstStyle>
          <a:p>
            <a:pPr>
              <a:defRPr/>
            </a:pPr>
            <a:r>
              <a:rPr lang="en-US"/>
              <a:t>Presentation Title</a:t>
            </a:r>
            <a:endParaRPr lang="en-US" dirty="0"/>
          </a:p>
        </p:txBody>
      </p:sp>
      <p:sp>
        <p:nvSpPr>
          <p:cNvPr id="8" name="Text Placeholder 6"/>
          <p:cNvSpPr>
            <a:spLocks noGrp="1"/>
          </p:cNvSpPr>
          <p:nvPr>
            <p:ph type="body" sz="quarter" idx="16"/>
          </p:nvPr>
        </p:nvSpPr>
        <p:spPr>
          <a:xfrm>
            <a:off x="349250" y="3370997"/>
            <a:ext cx="8629649" cy="2830044"/>
          </a:xfrm>
        </p:spPr>
        <p:txBody>
          <a:bodyPr>
            <a:normAutofit/>
          </a:bodyPr>
          <a:lstStyle>
            <a:lvl1pPr>
              <a:lnSpc>
                <a:spcPct val="100000"/>
              </a:lnSpc>
              <a:spcBef>
                <a:spcPts val="2400"/>
              </a:spcBef>
              <a:tabLst>
                <a:tab pos="8402638" algn="r"/>
              </a:tabLst>
              <a:defRPr lang="en-US" sz="1600" baseline="0" smtClean="0"/>
            </a:lvl1pPr>
          </a:lstStyle>
          <a:p>
            <a:pPr lvl="0"/>
            <a:r>
              <a:rPr lang="en-US" dirty="0" smtClean="0"/>
              <a:t>Click to edit Master text styles</a:t>
            </a:r>
          </a:p>
        </p:txBody>
      </p:sp>
    </p:spTree>
    <p:extLst>
      <p:ext uri="{BB962C8B-B14F-4D97-AF65-F5344CB8AC3E}">
        <p14:creationId xmlns:p14="http://schemas.microsoft.com/office/powerpoint/2010/main" val="2891915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dirty="0" smtClean="0">
              <a:solidFill>
                <a:schemeClr val="bg1"/>
              </a:solidFill>
              <a:latin typeface="+mn-lt"/>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600" baseline="0" smtClean="0"/>
            </a:lvl1pPr>
          </a:lstStyle>
          <a:p>
            <a:pPr lvl="0"/>
            <a:r>
              <a:rPr lang="en-US" dirty="0" smtClean="0"/>
              <a:t>Click to edit Master text styles</a:t>
            </a:r>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lvl1pPr>
          </a:lstStyle>
          <a:p>
            <a:pPr>
              <a:defRPr/>
            </a:pPr>
            <a:fld id="{851D59A0-111F-4D3C-8606-C154B5BD909C}" type="slidenum">
              <a:rPr lang="en-US"/>
              <a:pPr>
                <a:defRPr/>
              </a:pPr>
              <a:t>‹#›</a:t>
            </a:fld>
            <a:endParaRPr lang="en-US" dirty="0"/>
          </a:p>
        </p:txBody>
      </p:sp>
      <p:sp>
        <p:nvSpPr>
          <p:cNvPr id="6" name="Footer Placeholder 4"/>
          <p:cNvSpPr>
            <a:spLocks noGrp="1"/>
          </p:cNvSpPr>
          <p:nvPr>
            <p:ph type="ftr" sz="quarter" idx="15"/>
          </p:nvPr>
        </p:nvSpPr>
        <p:spPr>
          <a:xfrm>
            <a:off x="1003300" y="6356350"/>
            <a:ext cx="5707063" cy="365125"/>
          </a:xfrm>
          <a:prstGeom prst="rect">
            <a:avLst/>
          </a:prstGeom>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4190759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dirty="0" smtClean="0">
              <a:solidFill>
                <a:schemeClr val="bg1"/>
              </a:solidFill>
              <a:latin typeface="+mn-lt"/>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49250" y="1598613"/>
            <a:ext cx="3226463" cy="4613804"/>
          </a:xfrm>
        </p:spPr>
        <p:txBody>
          <a:bodyPr>
            <a:normAutofit/>
          </a:bodyPr>
          <a:lstStyle>
            <a:lvl1pPr>
              <a:lnSpc>
                <a:spcPct val="100000"/>
              </a:lnSpc>
              <a:spcBef>
                <a:spcPts val="2400"/>
              </a:spcBef>
              <a:tabLst>
                <a:tab pos="8402638" algn="r"/>
              </a:tabLst>
              <a:defRPr lang="en-US" sz="1600" baseline="0" smtClean="0"/>
            </a:lvl1pPr>
          </a:lstStyle>
          <a:p>
            <a:pPr lvl="0"/>
            <a:r>
              <a:rPr lang="en-US" dirty="0" smtClean="0"/>
              <a:t>Click to edit Master text styles</a:t>
            </a:r>
          </a:p>
        </p:txBody>
      </p:sp>
      <p:sp>
        <p:nvSpPr>
          <p:cNvPr id="5" name="Slide Number Placeholder 3"/>
          <p:cNvSpPr>
            <a:spLocks noGrp="1"/>
          </p:cNvSpPr>
          <p:nvPr>
            <p:ph type="sldNum" sz="quarter" idx="14"/>
          </p:nvPr>
        </p:nvSpPr>
        <p:spPr>
          <a:xfrm>
            <a:off x="357188" y="6350000"/>
            <a:ext cx="552450" cy="358775"/>
          </a:xfrm>
          <a:prstGeom prst="rect">
            <a:avLst/>
          </a:prstGeom>
        </p:spPr>
        <p:txBody>
          <a:bodyPr/>
          <a:lstStyle>
            <a:lvl1pPr>
              <a:defRPr/>
            </a:lvl1pPr>
          </a:lstStyle>
          <a:p>
            <a:pPr>
              <a:defRPr/>
            </a:pPr>
            <a:fld id="{851D59A0-111F-4D3C-8606-C154B5BD909C}" type="slidenum">
              <a:rPr lang="en-US"/>
              <a:pPr>
                <a:defRPr/>
              </a:pPr>
              <a:t>‹#›</a:t>
            </a:fld>
            <a:endParaRPr lang="en-US" dirty="0"/>
          </a:p>
        </p:txBody>
      </p:sp>
      <p:sp>
        <p:nvSpPr>
          <p:cNvPr id="6" name="Footer Placeholder 4"/>
          <p:cNvSpPr>
            <a:spLocks noGrp="1"/>
          </p:cNvSpPr>
          <p:nvPr>
            <p:ph type="ftr" sz="quarter" idx="15"/>
          </p:nvPr>
        </p:nvSpPr>
        <p:spPr>
          <a:xfrm>
            <a:off x="1003300" y="6356350"/>
            <a:ext cx="5707063" cy="365125"/>
          </a:xfrm>
          <a:prstGeom prst="rect">
            <a:avLst/>
          </a:prstGeom>
        </p:spPr>
        <p:txBody>
          <a:bodyPr/>
          <a:lstStyle>
            <a:lvl1pPr>
              <a:defRPr/>
            </a:lvl1pPr>
          </a:lstStyle>
          <a:p>
            <a:pPr>
              <a:defRPr/>
            </a:pPr>
            <a:r>
              <a:rPr lang="en-US"/>
              <a:t>Presentation Title</a:t>
            </a:r>
            <a:endParaRPr lang="en-US" dirty="0"/>
          </a:p>
        </p:txBody>
      </p:sp>
      <p:sp>
        <p:nvSpPr>
          <p:cNvPr id="8" name="Text Placeholder 6"/>
          <p:cNvSpPr>
            <a:spLocks noGrp="1"/>
          </p:cNvSpPr>
          <p:nvPr>
            <p:ph type="body" sz="quarter" idx="16"/>
          </p:nvPr>
        </p:nvSpPr>
        <p:spPr>
          <a:xfrm>
            <a:off x="3712190" y="1587237"/>
            <a:ext cx="5266709" cy="4613804"/>
          </a:xfrm>
        </p:spPr>
        <p:txBody>
          <a:bodyPr>
            <a:normAutofit/>
          </a:bodyPr>
          <a:lstStyle>
            <a:lvl1pPr>
              <a:lnSpc>
                <a:spcPct val="100000"/>
              </a:lnSpc>
              <a:spcBef>
                <a:spcPts val="2400"/>
              </a:spcBef>
              <a:tabLst>
                <a:tab pos="8402638" algn="r"/>
              </a:tabLst>
              <a:defRPr lang="en-US" sz="1600" baseline="0" smtClean="0"/>
            </a:lvl1pPr>
          </a:lstStyle>
          <a:p>
            <a:pPr lvl="0"/>
            <a:r>
              <a:rPr lang="en-US" dirty="0" smtClean="0"/>
              <a:t>Click to edit Master text styles</a:t>
            </a:r>
          </a:p>
        </p:txBody>
      </p:sp>
    </p:spTree>
    <p:extLst>
      <p:ext uri="{BB962C8B-B14F-4D97-AF65-F5344CB8AC3E}">
        <p14:creationId xmlns:p14="http://schemas.microsoft.com/office/powerpoint/2010/main" val="3700224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Rectangle 3"/>
          <p:cNvSpPr>
            <a:spLocks noChangeArrowheads="1"/>
          </p:cNvSpPr>
          <p:nvPr/>
        </p:nvSpPr>
        <p:spPr bwMode="auto">
          <a:xfrm>
            <a:off x="0" y="1100138"/>
            <a:ext cx="9144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dirty="0" smtClean="0">
              <a:solidFill>
                <a:schemeClr val="bg1"/>
              </a:solidFill>
              <a:latin typeface="+mn-lt"/>
            </a:endParaRPr>
          </a:p>
        </p:txBody>
      </p:sp>
      <p:sp>
        <p:nvSpPr>
          <p:cNvPr id="2" name="Title 1"/>
          <p:cNvSpPr>
            <a:spLocks noGrp="1"/>
          </p:cNvSpPr>
          <p:nvPr>
            <p:ph type="title"/>
          </p:nvPr>
        </p:nvSpPr>
        <p:spPr>
          <a:xfrm>
            <a:off x="356934" y="301626"/>
            <a:ext cx="8462029" cy="756707"/>
          </a:xfrm>
        </p:spPr>
        <p:txBody>
          <a:bodyPr anchor="b"/>
          <a:lstStyle>
            <a:lvl1pPr>
              <a:defRPr sz="2200" b="0" i="0">
                <a:solidFill>
                  <a:schemeClr val="tx1"/>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49250" y="1598613"/>
            <a:ext cx="8477250" cy="4613804"/>
          </a:xfrm>
        </p:spPr>
        <p:txBody>
          <a:bodyPr>
            <a:normAutofit/>
          </a:bodyPr>
          <a:lstStyle>
            <a:lvl1pPr>
              <a:lnSpc>
                <a:spcPct val="100000"/>
              </a:lnSpc>
              <a:spcBef>
                <a:spcPts val="2400"/>
              </a:spcBef>
              <a:tabLst>
                <a:tab pos="8402638" algn="r"/>
              </a:tabLst>
              <a:defRPr lang="en-US" sz="1600" baseline="0" smtClean="0"/>
            </a:lvl1pPr>
          </a:lstStyle>
          <a:p>
            <a:pPr lvl="0"/>
            <a:r>
              <a:rPr lang="en-US" dirty="0" smtClean="0"/>
              <a:t>Click to edit Master text styles</a:t>
            </a:r>
          </a:p>
        </p:txBody>
      </p:sp>
      <p:sp>
        <p:nvSpPr>
          <p:cNvPr id="5" name="Slide Number Placeholder 3"/>
          <p:cNvSpPr>
            <a:spLocks noGrp="1"/>
          </p:cNvSpPr>
          <p:nvPr>
            <p:ph type="sldNum" sz="quarter" idx="14"/>
          </p:nvPr>
        </p:nvSpPr>
        <p:spPr/>
        <p:txBody>
          <a:bodyPr/>
          <a:lstStyle>
            <a:lvl1pPr>
              <a:defRPr/>
            </a:lvl1pPr>
          </a:lstStyle>
          <a:p>
            <a:pPr>
              <a:defRPr/>
            </a:pPr>
            <a:fld id="{851D59A0-111F-4D3C-8606-C154B5BD909C}" type="slidenum">
              <a:rPr lang="en-US"/>
              <a:pPr>
                <a:defRPr/>
              </a:pPr>
              <a:t>‹#›</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1601209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Light Photo Title Slide">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362450"/>
            <a:ext cx="9144000" cy="2495550"/>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sp>
        <p:nvSpPr>
          <p:cNvPr id="7" name="Rectangle 6"/>
          <p:cNvSpPr>
            <a:spLocks noChangeArrowheads="1"/>
          </p:cNvSpPr>
          <p:nvPr/>
        </p:nvSpPr>
        <p:spPr bwMode="auto">
          <a:xfrm>
            <a:off x="0" y="43021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grpSp>
        <p:nvGrpSpPr>
          <p:cNvPr id="8" name="Group 7"/>
          <p:cNvGrpSpPr>
            <a:grpSpLocks/>
          </p:cNvGrpSpPr>
          <p:nvPr/>
        </p:nvGrpSpPr>
        <p:grpSpPr bwMode="auto">
          <a:xfrm>
            <a:off x="265113" y="4540250"/>
            <a:ext cx="4321175" cy="876300"/>
            <a:chOff x="264890" y="4539871"/>
            <a:chExt cx="4321263" cy="876905"/>
          </a:xfrm>
        </p:grpSpPr>
        <p:pic>
          <p:nvPicPr>
            <p:cNvPr id="9" name="Picture 8" descr="reverse.png"/>
            <p:cNvPicPr>
              <a:picLocks noChangeAspect="1"/>
            </p:cNvPicPr>
            <p:nvPr/>
          </p:nvPicPr>
          <p:blipFill>
            <a:blip r:embed="rId2" cstate="print">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W-WHITE-GRADIENT-GLOBES.png"/>
            <p:cNvPicPr>
              <a:picLocks noChangeAspect="1"/>
            </p:cNvPicPr>
            <p:nvPr/>
          </p:nvPicPr>
          <p:blipFill>
            <a:blip r:embed="rId3" cstate="print">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Picture Placeholder 2"/>
          <p:cNvSpPr>
            <a:spLocks noGrp="1"/>
          </p:cNvSpPr>
          <p:nvPr>
            <p:ph type="pic" sz="quarter" idx="15"/>
          </p:nvPr>
        </p:nvSpPr>
        <p:spPr>
          <a:xfrm>
            <a:off x="0" y="0"/>
            <a:ext cx="9144000" cy="4299185"/>
          </a:xfrm>
        </p:spPr>
        <p:txBody>
          <a:bodyPr>
            <a:normAutofit/>
          </a:bodyPr>
          <a:lstStyle>
            <a:lvl1pPr>
              <a:defRPr baseline="0"/>
            </a:lvl1pPr>
          </a:lstStyle>
          <a:p>
            <a:pPr lvl="0"/>
            <a:r>
              <a:rPr lang="en-US" noProof="0" smtClean="0"/>
              <a:t>Click icon to add picture</a:t>
            </a:r>
            <a:endParaRPr lang="en-US" noProof="0" dirty="0"/>
          </a:p>
        </p:txBody>
      </p:sp>
      <p:sp>
        <p:nvSpPr>
          <p:cNvPr id="17" name="Title 329"/>
          <p:cNvSpPr>
            <a:spLocks noGrp="1"/>
          </p:cNvSpPr>
          <p:nvPr>
            <p:ph type="title"/>
          </p:nvPr>
        </p:nvSpPr>
        <p:spPr>
          <a:xfrm>
            <a:off x="1273363" y="5293895"/>
            <a:ext cx="7323485" cy="387684"/>
          </a:xfrm>
        </p:spPr>
        <p:txBody>
          <a:bodyPr/>
          <a:lstStyle>
            <a:lvl1pPr>
              <a:defRPr sz="2000" b="1" cap="none" baseline="0">
                <a:solidFill>
                  <a:srgbClr val="FFFFFF"/>
                </a:solidFill>
              </a:defRPr>
            </a:lvl1pPr>
          </a:lstStyle>
          <a:p>
            <a:r>
              <a:rPr lang="en-US" smtClean="0"/>
              <a:t>Click to edit Master title style</a:t>
            </a:r>
            <a:endParaRPr lang="en-US" dirty="0"/>
          </a:p>
        </p:txBody>
      </p:sp>
      <p:sp>
        <p:nvSpPr>
          <p:cNvPr id="18" name="Text Placeholder 331"/>
          <p:cNvSpPr>
            <a:spLocks noGrp="1"/>
          </p:cNvSpPr>
          <p:nvPr>
            <p:ph type="body" sz="quarter" idx="13"/>
          </p:nvPr>
        </p:nvSpPr>
        <p:spPr>
          <a:xfrm>
            <a:off x="1273363" y="5708315"/>
            <a:ext cx="7335420" cy="326312"/>
          </a:xfrm>
        </p:spPr>
        <p:txBody>
          <a:bodyPr anchor="ctr">
            <a:normAutofit/>
          </a:bodyPr>
          <a:lstStyle>
            <a:lvl1pPr>
              <a:lnSpc>
                <a:spcPct val="100000"/>
              </a:lnSpc>
              <a:defRPr sz="18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
        <p:nvSpPr>
          <p:cNvPr id="20" name="Text Placeholder 331"/>
          <p:cNvSpPr>
            <a:spLocks noGrp="1"/>
          </p:cNvSpPr>
          <p:nvPr>
            <p:ph type="body" sz="quarter" idx="14"/>
          </p:nvPr>
        </p:nvSpPr>
        <p:spPr>
          <a:xfrm>
            <a:off x="1273363" y="6055895"/>
            <a:ext cx="4373402" cy="468382"/>
          </a:xfrm>
        </p:spPr>
        <p:txBody>
          <a:bodyPr anchor="b"/>
          <a:lstStyle>
            <a:lvl1pPr algn="l">
              <a:lnSpc>
                <a:spcPct val="100000"/>
              </a:lnSpc>
              <a:defRPr sz="1300" b="0" i="0" baseline="0">
                <a:solidFill>
                  <a:srgbClr val="FFFFFF"/>
                </a:solidFill>
                <a:latin typeface="Arial"/>
                <a:cs typeface="Arial"/>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a:p>
            <a:pPr lvl="1"/>
            <a:r>
              <a:rPr lang="en-US" smtClean="0"/>
              <a:t>Second level</a:t>
            </a:r>
          </a:p>
        </p:txBody>
      </p:sp>
      <p:sp>
        <p:nvSpPr>
          <p:cNvPr id="11" name="Rectangle 1028"/>
          <p:cNvSpPr>
            <a:spLocks noGrp="1" noChangeArrowheads="1"/>
          </p:cNvSpPr>
          <p:nvPr>
            <p:ph type="dt" sz="half" idx="16"/>
          </p:nvPr>
        </p:nvSpPr>
        <p:spPr>
          <a:xfrm>
            <a:off x="5854700" y="6161088"/>
            <a:ext cx="2744788" cy="363537"/>
          </a:xfrm>
          <a:prstGeom prst="rect">
            <a:avLst/>
          </a:prstGeom>
        </p:spPr>
        <p:txBody>
          <a:bodyPr rIns="0" anchor="b" anchorCtr="0"/>
          <a:lstStyle>
            <a:lvl1pPr algn="r">
              <a:defRPr sz="1300" b="0" i="0">
                <a:solidFill>
                  <a:srgbClr val="FFFFFF"/>
                </a:solidFill>
                <a:latin typeface="Arial"/>
                <a:cs typeface="Arial"/>
              </a:defRPr>
            </a:lvl1pPr>
          </a:lstStyle>
          <a:p>
            <a:pPr>
              <a:defRPr/>
            </a:pPr>
            <a:endParaRPr lang="en-US" dirty="0"/>
          </a:p>
        </p:txBody>
      </p:sp>
    </p:spTree>
    <p:extLst>
      <p:ext uri="{BB962C8B-B14F-4D97-AF65-F5344CB8AC3E}">
        <p14:creationId xmlns:p14="http://schemas.microsoft.com/office/powerpoint/2010/main" val="43769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ull Page">
    <p:spTree>
      <p:nvGrpSpPr>
        <p:cNvPr id="1" name=""/>
        <p:cNvGrpSpPr/>
        <p:nvPr/>
      </p:nvGrpSpPr>
      <p:grpSpPr>
        <a:xfrm>
          <a:off x="0" y="0"/>
          <a:ext cx="0" cy="0"/>
          <a:chOff x="0" y="0"/>
          <a:chExt cx="0" cy="0"/>
        </a:xfrm>
      </p:grpSpPr>
      <p:sp>
        <p:nvSpPr>
          <p:cNvPr id="4" name="Freeform 1682"/>
          <p:cNvSpPr>
            <a:spLocks/>
          </p:cNvSpPr>
          <p:nvPr/>
        </p:nvSpPr>
        <p:spPr bwMode="auto">
          <a:xfrm flipH="1">
            <a:off x="6380163" y="615950"/>
            <a:ext cx="1014412" cy="1895475"/>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5" name="Freeform 1683"/>
          <p:cNvSpPr>
            <a:spLocks/>
          </p:cNvSpPr>
          <p:nvPr/>
        </p:nvSpPr>
        <p:spPr bwMode="auto">
          <a:xfrm flipH="1">
            <a:off x="7410450" y="3175"/>
            <a:ext cx="712788"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0"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324" name="Title 323"/>
          <p:cNvSpPr>
            <a:spLocks noGrp="1"/>
          </p:cNvSpPr>
          <p:nvPr>
            <p:ph type="title"/>
          </p:nvPr>
        </p:nvSpPr>
        <p:spPr>
          <a:xfrm>
            <a:off x="343401" y="301625"/>
            <a:ext cx="8439652" cy="1031875"/>
          </a:xfrm>
        </p:spPr>
        <p:txBody>
          <a:bodyPr/>
          <a:lstStyle>
            <a:lvl1pPr>
              <a:defRPr b="0" i="0" cap="none" baseline="0">
                <a:solidFill>
                  <a:schemeClr val="tx1"/>
                </a:solidFill>
                <a:latin typeface="+mn-lt"/>
                <a:cs typeface="Andes ExtraLight"/>
              </a:defRPr>
            </a:lvl1pPr>
          </a:lstStyle>
          <a:p>
            <a:r>
              <a:rPr lang="en-US" smtClean="0"/>
              <a:t>Click to edit Master title style</a:t>
            </a:r>
            <a:endParaRPr lang="en-US" dirty="0"/>
          </a:p>
        </p:txBody>
      </p:sp>
      <p:sp>
        <p:nvSpPr>
          <p:cNvPr id="331" name="Content Placeholder 330"/>
          <p:cNvSpPr>
            <a:spLocks noGrp="1"/>
          </p:cNvSpPr>
          <p:nvPr>
            <p:ph sz="quarter" idx="10"/>
          </p:nvPr>
        </p:nvSpPr>
        <p:spPr>
          <a:xfrm>
            <a:off x="343401" y="1460500"/>
            <a:ext cx="8440305" cy="4600863"/>
          </a:xfrm>
        </p:spPr>
        <p:txBody>
          <a:bodyPr>
            <a:normAutofit/>
          </a:bodyPr>
          <a:lstStyle>
            <a:lvl1pPr>
              <a:lnSpc>
                <a:spcPct val="130000"/>
              </a:lnSpc>
              <a:spcBef>
                <a:spcPts val="1200"/>
              </a:spcBef>
              <a:defRPr>
                <a:solidFill>
                  <a:srgbClr val="7F7F7F"/>
                </a:solidFill>
              </a:defRPr>
            </a:lvl1pPr>
            <a:lvl2pPr>
              <a:lnSpc>
                <a:spcPct val="130000"/>
              </a:lnSpc>
              <a:spcBef>
                <a:spcPts val="1200"/>
              </a:spcBef>
              <a:buClr>
                <a:schemeClr val="tx2">
                  <a:lumMod val="50000"/>
                  <a:lumOff val="50000"/>
                </a:schemeClr>
              </a:buClr>
              <a:defRPr>
                <a:solidFill>
                  <a:srgbClr val="7F7F7F"/>
                </a:solidFill>
              </a:defRPr>
            </a:lvl2pPr>
            <a:lvl3pPr marL="557784">
              <a:lnSpc>
                <a:spcPct val="130000"/>
              </a:lnSpc>
              <a:spcBef>
                <a:spcPts val="0"/>
              </a:spcBef>
              <a:buClr>
                <a:schemeClr val="tx2">
                  <a:lumMod val="50000"/>
                  <a:lumOff val="50000"/>
                </a:schemeClr>
              </a:buClr>
              <a:defRPr>
                <a:solidFill>
                  <a:srgbClr val="7F7F7F"/>
                </a:solidFill>
              </a:defRPr>
            </a:lvl3pPr>
            <a:lvl4pPr>
              <a:lnSpc>
                <a:spcPct val="130000"/>
              </a:lnSpc>
              <a:spcBef>
                <a:spcPts val="0"/>
              </a:spcBef>
              <a:buClr>
                <a:schemeClr val="tx2">
                  <a:lumMod val="50000"/>
                  <a:lumOff val="50000"/>
                </a:schemeClr>
              </a:buClr>
              <a:defRPr>
                <a:solidFill>
                  <a:srgbClr val="7F7F7F"/>
                </a:solidFill>
              </a:defRPr>
            </a:lvl4pPr>
            <a:lvl5pPr>
              <a:lnSpc>
                <a:spcPct val="130000"/>
              </a:lnSpc>
              <a:spcBef>
                <a:spcPts val="0"/>
              </a:spcBef>
              <a:buClr>
                <a:schemeClr val="tx2">
                  <a:lumMod val="50000"/>
                  <a:lumOff val="50000"/>
                </a:schemeClr>
              </a:buClr>
              <a:defRPr>
                <a:solidFill>
                  <a:srgbClr val="7F7F7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3" name="Footer Placeholder 6"/>
          <p:cNvSpPr>
            <a:spLocks noGrp="1"/>
          </p:cNvSpPr>
          <p:nvPr>
            <p:ph type="ftr" sz="quarter" idx="11"/>
          </p:nvPr>
        </p:nvSpPr>
        <p:spPr/>
        <p:txBody>
          <a:bodyPr/>
          <a:lstStyle>
            <a:lvl1pPr>
              <a:defRPr/>
            </a:lvl1pPr>
          </a:lstStyle>
          <a:p>
            <a:pPr>
              <a:defRPr/>
            </a:pPr>
            <a:r>
              <a:rPr lang="en-US"/>
              <a:t>Presentation Title</a:t>
            </a:r>
            <a:endParaRPr lang="en-US" dirty="0"/>
          </a:p>
        </p:txBody>
      </p:sp>
      <p:sp>
        <p:nvSpPr>
          <p:cNvPr id="64" name="Slide Number Placeholder 7"/>
          <p:cNvSpPr>
            <a:spLocks noGrp="1"/>
          </p:cNvSpPr>
          <p:nvPr>
            <p:ph type="sldNum" sz="quarter" idx="12"/>
          </p:nvPr>
        </p:nvSpPr>
        <p:spPr/>
        <p:txBody>
          <a:bodyPr/>
          <a:lstStyle>
            <a:lvl1pPr>
              <a:defRPr/>
            </a:lvl1pPr>
          </a:lstStyle>
          <a:p>
            <a:pPr>
              <a:defRPr/>
            </a:pPr>
            <a:fld id="{B4A648C9-82DF-438B-902F-F02421554132}" type="slidenum">
              <a:rPr lang="en-US"/>
              <a:pPr>
                <a:defRPr/>
              </a:pPr>
              <a:t>‹#›</a:t>
            </a:fld>
            <a:endParaRPr lang="en-US" dirty="0"/>
          </a:p>
        </p:txBody>
      </p:sp>
    </p:spTree>
    <p:extLst>
      <p:ext uri="{BB962C8B-B14F-4D97-AF65-F5344CB8AC3E}">
        <p14:creationId xmlns:p14="http://schemas.microsoft.com/office/powerpoint/2010/main" val="1986025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Page">
    <p:spTree>
      <p:nvGrpSpPr>
        <p:cNvPr id="1" name=""/>
        <p:cNvGrpSpPr/>
        <p:nvPr/>
      </p:nvGrpSpPr>
      <p:grpSpPr>
        <a:xfrm>
          <a:off x="0" y="0"/>
          <a:ext cx="0" cy="0"/>
          <a:chOff x="0" y="0"/>
          <a:chExt cx="0" cy="0"/>
        </a:xfrm>
      </p:grpSpPr>
      <p:sp>
        <p:nvSpPr>
          <p:cNvPr id="4" name="Freeform 1682"/>
          <p:cNvSpPr>
            <a:spLocks/>
          </p:cNvSpPr>
          <p:nvPr/>
        </p:nvSpPr>
        <p:spPr bwMode="auto">
          <a:xfrm flipH="1">
            <a:off x="6380163" y="615950"/>
            <a:ext cx="1014412" cy="1895475"/>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5" name="Freeform 1683"/>
          <p:cNvSpPr>
            <a:spLocks/>
          </p:cNvSpPr>
          <p:nvPr/>
        </p:nvSpPr>
        <p:spPr bwMode="auto">
          <a:xfrm flipH="1">
            <a:off x="7410450" y="3175"/>
            <a:ext cx="712788"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6"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0"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30"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3"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9"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0"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2"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324" name="Title 323"/>
          <p:cNvSpPr>
            <a:spLocks noGrp="1"/>
          </p:cNvSpPr>
          <p:nvPr>
            <p:ph type="title"/>
          </p:nvPr>
        </p:nvSpPr>
        <p:spPr>
          <a:xfrm>
            <a:off x="343401" y="301625"/>
            <a:ext cx="8439652" cy="1031875"/>
          </a:xfrm>
        </p:spPr>
        <p:txBody>
          <a:bodyPr/>
          <a:lstStyle>
            <a:lvl1pPr>
              <a:defRPr b="0" i="0" cap="none" baseline="0">
                <a:solidFill>
                  <a:schemeClr val="tx1"/>
                </a:solidFill>
                <a:latin typeface="+mn-lt"/>
                <a:cs typeface="Andes ExtraLight"/>
              </a:defRPr>
            </a:lvl1pPr>
          </a:lstStyle>
          <a:p>
            <a:r>
              <a:rPr lang="en-US" smtClean="0"/>
              <a:t>Click to edit Master title style</a:t>
            </a:r>
            <a:endParaRPr lang="en-US" dirty="0"/>
          </a:p>
        </p:txBody>
      </p:sp>
      <p:sp>
        <p:nvSpPr>
          <p:cNvPr id="331" name="Content Placeholder 330"/>
          <p:cNvSpPr>
            <a:spLocks noGrp="1"/>
          </p:cNvSpPr>
          <p:nvPr>
            <p:ph sz="quarter" idx="10"/>
          </p:nvPr>
        </p:nvSpPr>
        <p:spPr>
          <a:xfrm>
            <a:off x="343401" y="1460500"/>
            <a:ext cx="8440305" cy="4600863"/>
          </a:xfrm>
        </p:spPr>
        <p:txBody>
          <a:bodyPr>
            <a:normAutofit/>
          </a:bodyPr>
          <a:lstStyle>
            <a:lvl1pPr>
              <a:lnSpc>
                <a:spcPct val="130000"/>
              </a:lnSpc>
              <a:spcBef>
                <a:spcPts val="1200"/>
              </a:spcBef>
              <a:defRPr>
                <a:solidFill>
                  <a:srgbClr val="7F7F7F"/>
                </a:solidFill>
              </a:defRPr>
            </a:lvl1pPr>
            <a:lvl2pPr>
              <a:lnSpc>
                <a:spcPct val="130000"/>
              </a:lnSpc>
              <a:spcBef>
                <a:spcPts val="1200"/>
              </a:spcBef>
              <a:buClr>
                <a:schemeClr val="tx2">
                  <a:lumMod val="50000"/>
                  <a:lumOff val="50000"/>
                </a:schemeClr>
              </a:buClr>
              <a:defRPr>
                <a:solidFill>
                  <a:srgbClr val="7F7F7F"/>
                </a:solidFill>
              </a:defRPr>
            </a:lvl2pPr>
            <a:lvl3pPr marL="557784">
              <a:lnSpc>
                <a:spcPct val="130000"/>
              </a:lnSpc>
              <a:spcBef>
                <a:spcPts val="0"/>
              </a:spcBef>
              <a:buClr>
                <a:schemeClr val="tx2">
                  <a:lumMod val="50000"/>
                  <a:lumOff val="50000"/>
                </a:schemeClr>
              </a:buClr>
              <a:defRPr>
                <a:solidFill>
                  <a:srgbClr val="7F7F7F"/>
                </a:solidFill>
              </a:defRPr>
            </a:lvl3pPr>
            <a:lvl4pPr>
              <a:lnSpc>
                <a:spcPct val="130000"/>
              </a:lnSpc>
              <a:spcBef>
                <a:spcPts val="0"/>
              </a:spcBef>
              <a:buClr>
                <a:schemeClr val="tx2">
                  <a:lumMod val="50000"/>
                  <a:lumOff val="50000"/>
                </a:schemeClr>
              </a:buClr>
              <a:defRPr>
                <a:solidFill>
                  <a:srgbClr val="7F7F7F"/>
                </a:solidFill>
              </a:defRPr>
            </a:lvl4pPr>
            <a:lvl5pPr>
              <a:lnSpc>
                <a:spcPct val="130000"/>
              </a:lnSpc>
              <a:spcBef>
                <a:spcPts val="0"/>
              </a:spcBef>
              <a:buClr>
                <a:schemeClr val="tx2">
                  <a:lumMod val="50000"/>
                  <a:lumOff val="50000"/>
                </a:schemeClr>
              </a:buClr>
              <a:defRPr>
                <a:solidFill>
                  <a:srgbClr val="7F7F7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3" name="Footer Placeholder 6"/>
          <p:cNvSpPr>
            <a:spLocks noGrp="1"/>
          </p:cNvSpPr>
          <p:nvPr>
            <p:ph type="ftr" sz="quarter" idx="11"/>
          </p:nvPr>
        </p:nvSpPr>
        <p:spPr/>
        <p:txBody>
          <a:bodyPr/>
          <a:lstStyle>
            <a:lvl1pPr>
              <a:defRPr/>
            </a:lvl1pPr>
          </a:lstStyle>
          <a:p>
            <a:pPr>
              <a:defRPr/>
            </a:pPr>
            <a:r>
              <a:rPr lang="en-US"/>
              <a:t>Presentation Title</a:t>
            </a:r>
            <a:endParaRPr lang="en-US" dirty="0"/>
          </a:p>
        </p:txBody>
      </p:sp>
      <p:sp>
        <p:nvSpPr>
          <p:cNvPr id="64" name="Slide Number Placeholder 7"/>
          <p:cNvSpPr>
            <a:spLocks noGrp="1"/>
          </p:cNvSpPr>
          <p:nvPr>
            <p:ph type="sldNum" sz="quarter" idx="12"/>
          </p:nvPr>
        </p:nvSpPr>
        <p:spPr/>
        <p:txBody>
          <a:bodyPr/>
          <a:lstStyle>
            <a:lvl1pPr>
              <a:defRPr/>
            </a:lvl1pPr>
          </a:lstStyle>
          <a:p>
            <a:pPr>
              <a:defRPr/>
            </a:pPr>
            <a:fld id="{B4A648C9-82DF-438B-902F-F02421554132}" type="slidenum">
              <a:rPr lang="en-US"/>
              <a:pPr>
                <a:defRPr/>
              </a:pPr>
              <a:t>‹#›</a:t>
            </a:fld>
            <a:endParaRPr lang="en-US" dirty="0"/>
          </a:p>
        </p:txBody>
      </p:sp>
    </p:spTree>
    <p:extLst>
      <p:ext uri="{BB962C8B-B14F-4D97-AF65-F5344CB8AC3E}">
        <p14:creationId xmlns:p14="http://schemas.microsoft.com/office/powerpoint/2010/main" val="115885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Full Page with Sub-Title">
    <p:spTree>
      <p:nvGrpSpPr>
        <p:cNvPr id="1" name=""/>
        <p:cNvGrpSpPr/>
        <p:nvPr/>
      </p:nvGrpSpPr>
      <p:grpSpPr>
        <a:xfrm>
          <a:off x="0" y="0"/>
          <a:ext cx="0" cy="0"/>
          <a:chOff x="0" y="0"/>
          <a:chExt cx="0" cy="0"/>
        </a:xfrm>
      </p:grpSpPr>
      <p:sp>
        <p:nvSpPr>
          <p:cNvPr id="5" name="Freeform 1682"/>
          <p:cNvSpPr>
            <a:spLocks/>
          </p:cNvSpPr>
          <p:nvPr/>
        </p:nvSpPr>
        <p:spPr bwMode="auto">
          <a:xfrm flipH="1">
            <a:off x="6380163" y="615950"/>
            <a:ext cx="1014412" cy="1895475"/>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7" name="Freeform 1683"/>
          <p:cNvSpPr>
            <a:spLocks/>
          </p:cNvSpPr>
          <p:nvPr/>
        </p:nvSpPr>
        <p:spPr bwMode="auto">
          <a:xfrm flipH="1">
            <a:off x="7410450" y="3175"/>
            <a:ext cx="712788"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324" name="Title 323"/>
          <p:cNvSpPr>
            <a:spLocks noGrp="1"/>
          </p:cNvSpPr>
          <p:nvPr>
            <p:ph type="title"/>
          </p:nvPr>
        </p:nvSpPr>
        <p:spPr>
          <a:xfrm>
            <a:off x="356934" y="301625"/>
            <a:ext cx="8439487" cy="667338"/>
          </a:xfrm>
        </p:spPr>
        <p:txBody>
          <a:bodyPr/>
          <a:lstStyle>
            <a:lvl1pPr>
              <a:defRPr b="0" i="0" cap="none" baseline="0">
                <a:solidFill>
                  <a:srgbClr val="021F43"/>
                </a:solidFill>
                <a:latin typeface="+mn-lt"/>
                <a:cs typeface="Andes ExtraLight"/>
              </a:defRPr>
            </a:lvl1pPr>
          </a:lstStyle>
          <a:p>
            <a:r>
              <a:rPr lang="en-US" smtClean="0"/>
              <a:t>Click to edit Master title style</a:t>
            </a:r>
            <a:endParaRPr lang="en-US" dirty="0"/>
          </a:p>
        </p:txBody>
      </p:sp>
      <p:sp>
        <p:nvSpPr>
          <p:cNvPr id="331" name="Content Placeholder 330"/>
          <p:cNvSpPr>
            <a:spLocks noGrp="1"/>
          </p:cNvSpPr>
          <p:nvPr>
            <p:ph sz="quarter" idx="10"/>
          </p:nvPr>
        </p:nvSpPr>
        <p:spPr>
          <a:xfrm>
            <a:off x="356934" y="1599260"/>
            <a:ext cx="8440305" cy="4462104"/>
          </a:xfrm>
        </p:spPr>
        <p:txBody>
          <a:bodyPr/>
          <a:lstStyle>
            <a:lvl1pPr>
              <a:defRPr>
                <a:solidFill>
                  <a:srgbClr val="7F7F7F"/>
                </a:solidFill>
              </a:defRPr>
            </a:lvl1pPr>
            <a:lvl2pPr>
              <a:buClr>
                <a:schemeClr val="tx2">
                  <a:lumMod val="50000"/>
                  <a:lumOff val="50000"/>
                </a:schemeClr>
              </a:buClr>
              <a:defRPr>
                <a:solidFill>
                  <a:srgbClr val="7F7F7F"/>
                </a:solidFill>
              </a:defRPr>
            </a:lvl2pPr>
            <a:lvl3pPr marL="557784">
              <a:buClr>
                <a:schemeClr val="tx2">
                  <a:lumMod val="50000"/>
                  <a:lumOff val="50000"/>
                </a:schemeClr>
              </a:buClr>
              <a:defRPr>
                <a:solidFill>
                  <a:srgbClr val="7F7F7F"/>
                </a:solidFill>
              </a:defRPr>
            </a:lvl3pPr>
            <a:lvl4pPr>
              <a:buClr>
                <a:schemeClr val="tx2">
                  <a:lumMod val="50000"/>
                  <a:lumOff val="50000"/>
                </a:schemeClr>
              </a:buClr>
              <a:defRPr>
                <a:solidFill>
                  <a:srgbClr val="7F7F7F"/>
                </a:solidFill>
              </a:defRPr>
            </a:lvl4pPr>
            <a:lvl5pPr>
              <a:buClr>
                <a:schemeClr val="tx2">
                  <a:lumMod val="50000"/>
                  <a:lumOff val="50000"/>
                </a:schemeClr>
              </a:buClr>
              <a:defRPr>
                <a:solidFill>
                  <a:srgbClr val="7F7F7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4"/>
          </p:nvPr>
        </p:nvSpPr>
        <p:spPr>
          <a:xfrm>
            <a:off x="356934" y="1025408"/>
            <a:ext cx="8435473" cy="517408"/>
          </a:xfrm>
        </p:spPr>
        <p:txBody>
          <a:bodyPr>
            <a:normAutofit/>
          </a:bodyPr>
          <a:lstStyle>
            <a:lvl1pPr algn="l">
              <a:lnSpc>
                <a:spcPct val="100000"/>
              </a:lnSpc>
              <a:spcBef>
                <a:spcPts val="0"/>
              </a:spcBef>
              <a:defRPr sz="1600" b="0" cap="none" baseline="0">
                <a:solidFill>
                  <a:schemeClr val="tx1"/>
                </a:solidFill>
              </a:defRPr>
            </a:lvl1pPr>
            <a:lvl2pPr>
              <a:defRPr sz="1600" cap="all">
                <a:solidFill>
                  <a:schemeClr val="tx2">
                    <a:lumMod val="50000"/>
                    <a:lumOff val="50000"/>
                  </a:schemeClr>
                </a:solidFill>
              </a:defRPr>
            </a:lvl2pPr>
            <a:lvl3pPr>
              <a:defRPr sz="1600" cap="all">
                <a:solidFill>
                  <a:schemeClr val="tx2">
                    <a:lumMod val="50000"/>
                    <a:lumOff val="50000"/>
                  </a:schemeClr>
                </a:solidFill>
              </a:defRPr>
            </a:lvl3pPr>
            <a:lvl4pPr>
              <a:defRPr sz="1600" cap="all">
                <a:solidFill>
                  <a:schemeClr val="tx2">
                    <a:lumMod val="50000"/>
                    <a:lumOff val="50000"/>
                  </a:schemeClr>
                </a:solidFill>
              </a:defRPr>
            </a:lvl4pPr>
            <a:lvl5pPr>
              <a:defRPr sz="1600" cap="all">
                <a:solidFill>
                  <a:schemeClr val="tx2">
                    <a:lumMod val="50000"/>
                    <a:lumOff val="50000"/>
                  </a:schemeClr>
                </a:solidFill>
              </a:defRPr>
            </a:lvl5pPr>
          </a:lstStyle>
          <a:p>
            <a:pPr lvl="0"/>
            <a:r>
              <a:rPr lang="en-US" smtClean="0"/>
              <a:t>Click to edit Master text styles</a:t>
            </a:r>
          </a:p>
        </p:txBody>
      </p:sp>
      <p:sp>
        <p:nvSpPr>
          <p:cNvPr id="8" name="Footer Placeholder 8"/>
          <p:cNvSpPr>
            <a:spLocks noGrp="1"/>
          </p:cNvSpPr>
          <p:nvPr>
            <p:ph type="ftr" sz="quarter" idx="15"/>
          </p:nvPr>
        </p:nvSpPr>
        <p:spPr/>
        <p:txBody>
          <a:bodyPr/>
          <a:lstStyle>
            <a:lvl1pPr>
              <a:defRPr/>
            </a:lvl1pPr>
          </a:lstStyle>
          <a:p>
            <a:pPr>
              <a:defRPr/>
            </a:pPr>
            <a:r>
              <a:rPr lang="en-US"/>
              <a:t>Presentation Title</a:t>
            </a:r>
            <a:endParaRPr lang="en-US" dirty="0"/>
          </a:p>
        </p:txBody>
      </p:sp>
      <p:sp>
        <p:nvSpPr>
          <p:cNvPr id="9" name="Slide Number Placeholder 9"/>
          <p:cNvSpPr>
            <a:spLocks noGrp="1"/>
          </p:cNvSpPr>
          <p:nvPr>
            <p:ph type="sldNum" sz="quarter" idx="16"/>
          </p:nvPr>
        </p:nvSpPr>
        <p:spPr/>
        <p:txBody>
          <a:bodyPr/>
          <a:lstStyle>
            <a:lvl1pPr>
              <a:defRPr/>
            </a:lvl1pPr>
          </a:lstStyle>
          <a:p>
            <a:pPr>
              <a:defRPr/>
            </a:pPr>
            <a:fld id="{F6E1217E-3157-4D4A-AA16-0A59B88F6C15}" type="slidenum">
              <a:rPr lang="en-US"/>
              <a:pPr>
                <a:defRPr/>
              </a:pPr>
              <a:t>‹#›</a:t>
            </a:fld>
            <a:endParaRPr lang="en-US" dirty="0"/>
          </a:p>
        </p:txBody>
      </p:sp>
    </p:spTree>
    <p:extLst>
      <p:ext uri="{BB962C8B-B14F-4D97-AF65-F5344CB8AC3E}">
        <p14:creationId xmlns:p14="http://schemas.microsoft.com/office/powerpoint/2010/main" val="286012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Titl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6934" y="997858"/>
            <a:ext cx="3010890" cy="4924960"/>
          </a:xfrm>
        </p:spPr>
        <p:txBody>
          <a:bodyPr anchor="ctr"/>
          <a:lstStyle>
            <a:lvl1pPr algn="l">
              <a:defRPr sz="2400" b="0" i="0" cap="all" baseline="0">
                <a:solidFill>
                  <a:srgbClr val="021F43"/>
                </a:solidFill>
                <a:latin typeface="+mn-lt"/>
                <a:cs typeface="Andes ExtraLight"/>
              </a:defRPr>
            </a:lvl1pPr>
            <a:lvl2pPr algn="l">
              <a:defRPr sz="2400" b="0" i="0" cap="all">
                <a:solidFill>
                  <a:schemeClr val="tx2">
                    <a:lumMod val="50000"/>
                    <a:lumOff val="50000"/>
                  </a:schemeClr>
                </a:solidFill>
                <a:latin typeface="+mn-lt"/>
                <a:cs typeface="Andes ExtraLight"/>
              </a:defRPr>
            </a:lvl2pPr>
            <a:lvl3pPr algn="l">
              <a:defRPr sz="2400" b="0" i="0" cap="all">
                <a:solidFill>
                  <a:schemeClr val="tx2">
                    <a:lumMod val="50000"/>
                    <a:lumOff val="50000"/>
                  </a:schemeClr>
                </a:solidFill>
                <a:latin typeface="+mn-lt"/>
                <a:cs typeface="Andes ExtraLight"/>
              </a:defRPr>
            </a:lvl3pPr>
            <a:lvl4pPr algn="l">
              <a:defRPr sz="2400" b="0" i="0" cap="all">
                <a:solidFill>
                  <a:schemeClr val="tx2">
                    <a:lumMod val="50000"/>
                    <a:lumOff val="50000"/>
                  </a:schemeClr>
                </a:solidFill>
                <a:latin typeface="+mn-lt"/>
                <a:cs typeface="Andes ExtraLight"/>
              </a:defRPr>
            </a:lvl4pPr>
            <a:lvl5pPr algn="l">
              <a:defRPr sz="2400" b="0" i="0" cap="all">
                <a:solidFill>
                  <a:schemeClr val="tx2">
                    <a:lumMod val="50000"/>
                    <a:lumOff val="50000"/>
                  </a:schemeClr>
                </a:solidFill>
                <a:latin typeface="+mn-lt"/>
                <a:cs typeface="Andes ExtraLight"/>
              </a:defRPr>
            </a:lvl5pPr>
            <a:lvl6pPr>
              <a:defRPr sz="1800"/>
            </a:lvl6pPr>
            <a:lvl7pPr>
              <a:defRPr sz="1800"/>
            </a:lvl7pPr>
            <a:lvl8pPr>
              <a:defRPr sz="1800"/>
            </a:lvl8pPr>
            <a:lvl9pPr>
              <a:defRPr sz="1800"/>
            </a:lvl9pPr>
          </a:lstStyle>
          <a:p>
            <a:pPr lvl="0"/>
            <a:r>
              <a:rPr lang="en-US" smtClean="0"/>
              <a:t>Click to edit Master text styles</a:t>
            </a:r>
          </a:p>
        </p:txBody>
      </p:sp>
      <p:sp>
        <p:nvSpPr>
          <p:cNvPr id="4" name="Content Placeholder 3"/>
          <p:cNvSpPr>
            <a:spLocks noGrp="1"/>
          </p:cNvSpPr>
          <p:nvPr>
            <p:ph sz="half" idx="2"/>
          </p:nvPr>
        </p:nvSpPr>
        <p:spPr>
          <a:xfrm>
            <a:off x="3683000" y="983838"/>
            <a:ext cx="5207000" cy="4904344"/>
          </a:xfrm>
        </p:spPr>
        <p:txBody>
          <a:bodyPr anchor="ctr"/>
          <a:lstStyle>
            <a:lvl1pPr>
              <a:defRPr sz="1600">
                <a:solidFill>
                  <a:schemeClr val="tx2">
                    <a:lumMod val="50000"/>
                    <a:lumOff val="50000"/>
                  </a:schemeClr>
                </a:solidFill>
              </a:defRPr>
            </a:lvl1pPr>
            <a:lvl2pPr>
              <a:buClr>
                <a:schemeClr val="tx2">
                  <a:lumMod val="50000"/>
                  <a:lumOff val="50000"/>
                </a:schemeClr>
              </a:buClr>
              <a:defRPr sz="1600">
                <a:solidFill>
                  <a:schemeClr val="tx2">
                    <a:lumMod val="50000"/>
                    <a:lumOff val="50000"/>
                  </a:schemeClr>
                </a:solidFill>
              </a:defRPr>
            </a:lvl2pPr>
            <a:lvl3pPr marL="557784">
              <a:buClr>
                <a:schemeClr val="tx2">
                  <a:lumMod val="50000"/>
                  <a:lumOff val="50000"/>
                </a:schemeClr>
              </a:buClr>
              <a:defRPr sz="1600">
                <a:solidFill>
                  <a:schemeClr val="tx2">
                    <a:lumMod val="50000"/>
                    <a:lumOff val="50000"/>
                  </a:schemeClr>
                </a:solidFill>
              </a:defRPr>
            </a:lvl3pPr>
            <a:lvl4pPr>
              <a:buClr>
                <a:schemeClr val="tx2">
                  <a:lumMod val="50000"/>
                  <a:lumOff val="50000"/>
                </a:schemeClr>
              </a:buClr>
              <a:defRPr sz="1600">
                <a:solidFill>
                  <a:schemeClr val="tx2">
                    <a:lumMod val="50000"/>
                    <a:lumOff val="50000"/>
                  </a:schemeClr>
                </a:solidFill>
              </a:defRPr>
            </a:lvl4pPr>
            <a:lvl5pPr>
              <a:buClr>
                <a:schemeClr val="tx2">
                  <a:lumMod val="50000"/>
                  <a:lumOff val="50000"/>
                </a:schemeClr>
              </a:buClr>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6"/>
          <p:cNvSpPr>
            <a:spLocks noGrp="1" noChangeArrowheads="1"/>
          </p:cNvSpPr>
          <p:nvPr>
            <p:ph type="sldNum" sz="quarter" idx="10"/>
          </p:nvPr>
        </p:nvSpPr>
        <p:spPr>
          <a:ln/>
        </p:spPr>
        <p:txBody>
          <a:bodyPr/>
          <a:lstStyle>
            <a:lvl1pPr>
              <a:defRPr/>
            </a:lvl1pPr>
          </a:lstStyle>
          <a:p>
            <a:pPr>
              <a:defRPr/>
            </a:pPr>
            <a:fld id="{0052C68A-AF82-47F3-A92F-AC5E8F0CACDB}" type="slidenum">
              <a:rPr lang="en-US"/>
              <a:pPr>
                <a:defRPr/>
              </a:pPr>
              <a:t>‹#›</a:t>
            </a:fld>
            <a:endParaRPr lang="en-US" dirty="0"/>
          </a:p>
        </p:txBody>
      </p:sp>
      <p:sp>
        <p:nvSpPr>
          <p:cNvPr id="6" name="Footer Placeholder 2"/>
          <p:cNvSpPr>
            <a:spLocks noGrp="1"/>
          </p:cNvSpPr>
          <p:nvPr>
            <p:ph type="ftr" sz="quarter" idx="11"/>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2109460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p Title">
    <p:spTree>
      <p:nvGrpSpPr>
        <p:cNvPr id="1" name=""/>
        <p:cNvGrpSpPr/>
        <p:nvPr/>
      </p:nvGrpSpPr>
      <p:grpSpPr>
        <a:xfrm>
          <a:off x="0" y="0"/>
          <a:ext cx="0" cy="0"/>
          <a:chOff x="0" y="0"/>
          <a:chExt cx="0" cy="0"/>
        </a:xfrm>
      </p:grpSpPr>
      <p:sp>
        <p:nvSpPr>
          <p:cNvPr id="2" name="Title 1"/>
          <p:cNvSpPr>
            <a:spLocks noGrp="1"/>
          </p:cNvSpPr>
          <p:nvPr>
            <p:ph type="title"/>
          </p:nvPr>
        </p:nvSpPr>
        <p:spPr>
          <a:xfrm>
            <a:off x="356933" y="288636"/>
            <a:ext cx="8533067" cy="461819"/>
          </a:xfrm>
        </p:spPr>
        <p:txBody>
          <a:bodyPr anchor="b"/>
          <a:lstStyle>
            <a:lvl1pPr>
              <a:defRPr sz="2200" b="0" i="0" baseline="0">
                <a:solidFill>
                  <a:srgbClr val="021F43"/>
                </a:solidFill>
                <a:latin typeface="+mn-lt"/>
                <a:cs typeface="Andes ExtraLight"/>
              </a:defRPr>
            </a:lvl1pPr>
          </a:lstStyle>
          <a:p>
            <a:r>
              <a:rPr lang="en-US" smtClean="0"/>
              <a:t>Click to edit Master title style</a:t>
            </a:r>
            <a:endParaRPr lang="en-US" dirty="0"/>
          </a:p>
        </p:txBody>
      </p:sp>
      <p:sp>
        <p:nvSpPr>
          <p:cNvPr id="4" name="Content Placeholder 3"/>
          <p:cNvSpPr>
            <a:spLocks noGrp="1"/>
          </p:cNvSpPr>
          <p:nvPr>
            <p:ph sz="half" idx="2"/>
          </p:nvPr>
        </p:nvSpPr>
        <p:spPr>
          <a:xfrm>
            <a:off x="3683000" y="983838"/>
            <a:ext cx="5207000" cy="4904344"/>
          </a:xfrm>
        </p:spPr>
        <p:txBody>
          <a:bodyPr anchor="ctr"/>
          <a:lstStyle>
            <a:lvl1pPr>
              <a:defRPr sz="1600">
                <a:solidFill>
                  <a:schemeClr val="tx2">
                    <a:lumMod val="50000"/>
                    <a:lumOff val="50000"/>
                  </a:schemeClr>
                </a:solidFill>
              </a:defRPr>
            </a:lvl1pPr>
            <a:lvl2pPr>
              <a:buClr>
                <a:schemeClr val="tx2">
                  <a:lumMod val="50000"/>
                  <a:lumOff val="50000"/>
                </a:schemeClr>
              </a:buClr>
              <a:defRPr sz="1600">
                <a:solidFill>
                  <a:schemeClr val="tx2">
                    <a:lumMod val="50000"/>
                    <a:lumOff val="50000"/>
                  </a:schemeClr>
                </a:solidFill>
              </a:defRPr>
            </a:lvl2pPr>
            <a:lvl3pPr marL="557784">
              <a:buClr>
                <a:schemeClr val="tx2">
                  <a:lumMod val="50000"/>
                  <a:lumOff val="50000"/>
                </a:schemeClr>
              </a:buClr>
              <a:defRPr sz="1600">
                <a:solidFill>
                  <a:schemeClr val="tx2">
                    <a:lumMod val="50000"/>
                    <a:lumOff val="50000"/>
                  </a:schemeClr>
                </a:solidFill>
              </a:defRPr>
            </a:lvl3pPr>
            <a:lvl4pPr>
              <a:buClr>
                <a:schemeClr val="tx2">
                  <a:lumMod val="50000"/>
                  <a:lumOff val="50000"/>
                </a:schemeClr>
              </a:buClr>
              <a:defRPr sz="1600">
                <a:solidFill>
                  <a:schemeClr val="tx2">
                    <a:lumMod val="50000"/>
                    <a:lumOff val="50000"/>
                  </a:schemeClr>
                </a:solidFill>
              </a:defRPr>
            </a:lvl4pPr>
            <a:lvl5pPr>
              <a:buClr>
                <a:schemeClr val="tx2">
                  <a:lumMod val="50000"/>
                  <a:lumOff val="50000"/>
                </a:schemeClr>
              </a:buClr>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6"/>
          <p:cNvSpPr>
            <a:spLocks noGrp="1" noChangeArrowheads="1"/>
          </p:cNvSpPr>
          <p:nvPr>
            <p:ph type="sldNum" sz="quarter" idx="10"/>
          </p:nvPr>
        </p:nvSpPr>
        <p:spPr>
          <a:ln/>
        </p:spPr>
        <p:txBody>
          <a:bodyPr/>
          <a:lstStyle>
            <a:lvl1pPr>
              <a:defRPr/>
            </a:lvl1pPr>
          </a:lstStyle>
          <a:p>
            <a:pPr>
              <a:defRPr/>
            </a:pPr>
            <a:fld id="{5CD3F6E4-977B-4A52-8C51-52311A1533F2}" type="slidenum">
              <a:rPr lang="en-US"/>
              <a:pPr>
                <a:defRPr/>
              </a:pPr>
              <a:t>‹#›</a:t>
            </a:fld>
            <a:endParaRPr lang="en-US" dirty="0"/>
          </a:p>
        </p:txBody>
      </p:sp>
      <p:sp>
        <p:nvSpPr>
          <p:cNvPr id="6" name="Footer Placeholder 2"/>
          <p:cNvSpPr>
            <a:spLocks noGrp="1"/>
          </p:cNvSpPr>
          <p:nvPr>
            <p:ph type="ftr" sz="quarter" idx="11"/>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2506247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ragraph with Graphic Element">
    <p:spTree>
      <p:nvGrpSpPr>
        <p:cNvPr id="1" name=""/>
        <p:cNvGrpSpPr/>
        <p:nvPr/>
      </p:nvGrpSpPr>
      <p:grpSpPr>
        <a:xfrm>
          <a:off x="0" y="0"/>
          <a:ext cx="0" cy="0"/>
          <a:chOff x="0" y="0"/>
          <a:chExt cx="0" cy="0"/>
        </a:xfrm>
      </p:grpSpPr>
      <p:sp>
        <p:nvSpPr>
          <p:cNvPr id="2" name="Title 1"/>
          <p:cNvSpPr>
            <a:spLocks noGrp="1"/>
          </p:cNvSpPr>
          <p:nvPr>
            <p:ph type="title"/>
          </p:nvPr>
        </p:nvSpPr>
        <p:spPr>
          <a:xfrm>
            <a:off x="320842" y="288636"/>
            <a:ext cx="8569158" cy="461819"/>
          </a:xfrm>
        </p:spPr>
        <p:txBody>
          <a:bodyPr anchor="b"/>
          <a:lstStyle>
            <a:lvl1pPr>
              <a:defRPr sz="2200" b="0" i="0" cap="none" baseline="0">
                <a:solidFill>
                  <a:srgbClr val="021F43"/>
                </a:solidFill>
                <a:latin typeface="+mn-lt"/>
                <a:cs typeface="Andes ExtraLight"/>
              </a:defRPr>
            </a:lvl1pPr>
          </a:lstStyle>
          <a:p>
            <a:r>
              <a:rPr lang="en-US" smtClean="0"/>
              <a:t>Click to edit Master title style</a:t>
            </a:r>
            <a:endParaRPr lang="en-US" dirty="0"/>
          </a:p>
        </p:txBody>
      </p:sp>
      <p:sp>
        <p:nvSpPr>
          <p:cNvPr id="4" name="Content Placeholder 3"/>
          <p:cNvSpPr>
            <a:spLocks noGrp="1"/>
          </p:cNvSpPr>
          <p:nvPr>
            <p:ph sz="half" idx="2"/>
          </p:nvPr>
        </p:nvSpPr>
        <p:spPr>
          <a:xfrm>
            <a:off x="3622841" y="1443789"/>
            <a:ext cx="5307263" cy="4545263"/>
          </a:xfrm>
        </p:spPr>
        <p:txBody>
          <a:bodyPr/>
          <a:lstStyle>
            <a:lvl1pPr>
              <a:defRPr sz="1600">
                <a:solidFill>
                  <a:schemeClr val="tx2">
                    <a:lumMod val="50000"/>
                    <a:lumOff val="50000"/>
                  </a:schemeClr>
                </a:solidFill>
              </a:defRPr>
            </a:lvl1pPr>
            <a:lvl2pPr>
              <a:buClr>
                <a:schemeClr val="tx2">
                  <a:lumMod val="50000"/>
                  <a:lumOff val="50000"/>
                </a:schemeClr>
              </a:buClr>
              <a:defRPr sz="1600">
                <a:solidFill>
                  <a:schemeClr val="tx2">
                    <a:lumMod val="50000"/>
                    <a:lumOff val="50000"/>
                  </a:schemeClr>
                </a:solidFill>
              </a:defRPr>
            </a:lvl2pPr>
            <a:lvl3pPr marL="557784">
              <a:buClr>
                <a:schemeClr val="tx2">
                  <a:lumMod val="50000"/>
                  <a:lumOff val="50000"/>
                </a:schemeClr>
              </a:buClr>
              <a:defRPr sz="1600">
                <a:solidFill>
                  <a:schemeClr val="tx2">
                    <a:lumMod val="50000"/>
                    <a:lumOff val="50000"/>
                  </a:schemeClr>
                </a:solidFill>
              </a:defRPr>
            </a:lvl3pPr>
            <a:lvl4pPr>
              <a:buClr>
                <a:schemeClr val="tx2">
                  <a:lumMod val="50000"/>
                  <a:lumOff val="50000"/>
                </a:schemeClr>
              </a:buClr>
              <a:defRPr sz="1600">
                <a:solidFill>
                  <a:schemeClr val="tx2">
                    <a:lumMod val="50000"/>
                    <a:lumOff val="50000"/>
                  </a:schemeClr>
                </a:solidFill>
              </a:defRPr>
            </a:lvl4pPr>
            <a:lvl5pPr>
              <a:buClr>
                <a:schemeClr val="tx2">
                  <a:lumMod val="50000"/>
                  <a:lumOff val="50000"/>
                </a:schemeClr>
              </a:buClr>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3"/>
          </p:nvPr>
        </p:nvSpPr>
        <p:spPr>
          <a:xfrm>
            <a:off x="321093" y="1003049"/>
            <a:ext cx="3087853" cy="4972050"/>
          </a:xfrm>
        </p:spPr>
        <p:txBody>
          <a:bodyPr rIns="182880" anchor="ctr"/>
          <a:lstStyle>
            <a:lvl1pPr>
              <a:defRPr sz="1600" baseline="0"/>
            </a:lvl1pPr>
          </a:lstStyle>
          <a:p>
            <a:pPr lvl="0"/>
            <a:r>
              <a:rPr lang="en-US" smtClean="0"/>
              <a:t>Click to edit Master text styles</a:t>
            </a:r>
          </a:p>
        </p:txBody>
      </p:sp>
      <p:sp>
        <p:nvSpPr>
          <p:cNvPr id="12" name="Text Placeholder 11"/>
          <p:cNvSpPr>
            <a:spLocks noGrp="1"/>
          </p:cNvSpPr>
          <p:nvPr>
            <p:ph type="body" sz="quarter" idx="14"/>
          </p:nvPr>
        </p:nvSpPr>
        <p:spPr>
          <a:xfrm>
            <a:off x="3622675" y="976312"/>
            <a:ext cx="5294062" cy="414003"/>
          </a:xfrm>
        </p:spPr>
        <p:txBody>
          <a:bodyPr/>
          <a:lstStyle>
            <a:lvl1pPr algn="ctr">
              <a:defRPr sz="1600" b="0" cap="all"/>
            </a:lvl1pPr>
          </a:lstStyle>
          <a:p>
            <a:pPr lvl="0"/>
            <a:r>
              <a:rPr lang="en-US" smtClean="0"/>
              <a:t>Click to edit Master text styles</a:t>
            </a:r>
          </a:p>
        </p:txBody>
      </p:sp>
      <p:sp>
        <p:nvSpPr>
          <p:cNvPr id="7" name="Rectangle 6"/>
          <p:cNvSpPr>
            <a:spLocks noGrp="1" noChangeArrowheads="1"/>
          </p:cNvSpPr>
          <p:nvPr>
            <p:ph type="sldNum" sz="quarter" idx="15"/>
          </p:nvPr>
        </p:nvSpPr>
        <p:spPr>
          <a:ln/>
        </p:spPr>
        <p:txBody>
          <a:bodyPr/>
          <a:lstStyle>
            <a:lvl1pPr>
              <a:defRPr/>
            </a:lvl1pPr>
          </a:lstStyle>
          <a:p>
            <a:pPr>
              <a:defRPr/>
            </a:pPr>
            <a:fld id="{92C98DAF-C815-4708-B5C0-AC6ECD82F2F9}" type="slidenum">
              <a:rPr lang="en-US"/>
              <a:pPr>
                <a:defRPr/>
              </a:pPr>
              <a:t>‹#›</a:t>
            </a:fld>
            <a:endParaRPr lang="en-US" dirty="0"/>
          </a:p>
        </p:txBody>
      </p:sp>
      <p:sp>
        <p:nvSpPr>
          <p:cNvPr id="8" name="Footer Placeholder 2"/>
          <p:cNvSpPr>
            <a:spLocks noGrp="1"/>
          </p:cNvSpPr>
          <p:nvPr>
            <p:ph type="ftr" sz="quarter" idx="16"/>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1550660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sion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07474"/>
            <a:ext cx="8410104" cy="983693"/>
          </a:xfrm>
        </p:spPr>
        <p:txBody>
          <a:bodyPr/>
          <a:lstStyle>
            <a:lvl1pPr>
              <a:defRPr sz="2200" b="0" i="0" cap="none" baseline="0">
                <a:solidFill>
                  <a:srgbClr val="021F43"/>
                </a:solidFill>
                <a:latin typeface="+mj-lt"/>
                <a:cs typeface="Andes ExtraLight"/>
              </a:defRPr>
            </a:lvl1pPr>
          </a:lstStyle>
          <a:p>
            <a:r>
              <a:rPr lang="en-US" smtClean="0"/>
              <a:t>Click to edit Master title style</a:t>
            </a:r>
            <a:endParaRPr lang="en-US" dirty="0"/>
          </a:p>
        </p:txBody>
      </p:sp>
      <p:sp>
        <p:nvSpPr>
          <p:cNvPr id="4" name="Content Placeholder 3"/>
          <p:cNvSpPr>
            <a:spLocks noGrp="1"/>
          </p:cNvSpPr>
          <p:nvPr>
            <p:ph sz="half" idx="2"/>
          </p:nvPr>
        </p:nvSpPr>
        <p:spPr>
          <a:xfrm>
            <a:off x="356934" y="1788583"/>
            <a:ext cx="4133273" cy="4399780"/>
          </a:xfrm>
        </p:spPr>
        <p:txBody>
          <a:bodyPr lIns="182880" rIns="182880" anchor="ctr"/>
          <a:lstStyle>
            <a:lvl1pPr marL="0" marR="0" indent="0" algn="l" defTabSz="914400" rtl="0" eaLnBrk="0" fontAlgn="base" latinLnBrk="0" hangingPunct="0">
              <a:lnSpc>
                <a:spcPct val="130000"/>
              </a:lnSpc>
              <a:spcBef>
                <a:spcPts val="1800"/>
              </a:spcBef>
              <a:spcAft>
                <a:spcPct val="0"/>
              </a:spcAft>
              <a:buClr>
                <a:schemeClr val="tx2">
                  <a:lumMod val="75000"/>
                  <a:lumOff val="25000"/>
                </a:schemeClr>
              </a:buClr>
              <a:buSzTx/>
              <a:buFontTx/>
              <a:buNone/>
              <a:tabLst/>
              <a:defRPr sz="1600">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Content Placeholder 3"/>
          <p:cNvSpPr>
            <a:spLocks noGrp="1"/>
          </p:cNvSpPr>
          <p:nvPr>
            <p:ph sz="half" idx="11"/>
          </p:nvPr>
        </p:nvSpPr>
        <p:spPr>
          <a:xfrm>
            <a:off x="4657428" y="1788509"/>
            <a:ext cx="4133088" cy="4402163"/>
          </a:xfrm>
        </p:spPr>
        <p:txBody>
          <a:bodyPr lIns="182880" rIns="182880" anchor="ctr"/>
          <a:lstStyle>
            <a:lvl1pPr marL="0" marR="0" indent="0" algn="l" defTabSz="914400" rtl="0" eaLnBrk="0" fontAlgn="base" latinLnBrk="0" hangingPunct="0">
              <a:lnSpc>
                <a:spcPct val="130000"/>
              </a:lnSpc>
              <a:spcBef>
                <a:spcPts val="1800"/>
              </a:spcBef>
              <a:spcAft>
                <a:spcPct val="0"/>
              </a:spcAft>
              <a:buClr>
                <a:schemeClr val="tx2">
                  <a:lumMod val="75000"/>
                  <a:lumOff val="25000"/>
                </a:schemeClr>
              </a:buClr>
              <a:buSzTx/>
              <a:buFontTx/>
              <a:buNone/>
              <a:tabLst/>
              <a:defRPr sz="1600">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Content Placeholder 3"/>
          <p:cNvSpPr>
            <a:spLocks noGrp="1"/>
          </p:cNvSpPr>
          <p:nvPr>
            <p:ph sz="half" idx="13"/>
          </p:nvPr>
        </p:nvSpPr>
        <p:spPr>
          <a:xfrm>
            <a:off x="356934" y="1429560"/>
            <a:ext cx="4133273" cy="264331"/>
          </a:xfrm>
        </p:spPr>
        <p:txBody>
          <a:bodyPr anchor="ctr">
            <a:normAutofit/>
          </a:bodyPr>
          <a:lstStyle>
            <a:lvl1pPr algn="ctr">
              <a:defRPr sz="1400" cap="all">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smtClean="0"/>
              <a:t>Click to edit Master text styles</a:t>
            </a:r>
          </a:p>
        </p:txBody>
      </p:sp>
      <p:sp>
        <p:nvSpPr>
          <p:cNvPr id="8" name="Content Placeholder 3"/>
          <p:cNvSpPr>
            <a:spLocks noGrp="1"/>
          </p:cNvSpPr>
          <p:nvPr>
            <p:ph sz="half" idx="14"/>
          </p:nvPr>
        </p:nvSpPr>
        <p:spPr>
          <a:xfrm>
            <a:off x="4657429" y="1421539"/>
            <a:ext cx="4133088" cy="264331"/>
          </a:xfrm>
        </p:spPr>
        <p:txBody>
          <a:bodyPr anchor="ctr">
            <a:normAutofit/>
          </a:bodyPr>
          <a:lstStyle>
            <a:lvl1pPr algn="ctr">
              <a:defRPr sz="1400" cap="all">
                <a:solidFill>
                  <a:srgbClr val="595959"/>
                </a:solidFill>
              </a:defRPr>
            </a:lvl1pPr>
            <a:lvl2pPr>
              <a:defRPr sz="1600">
                <a:solidFill>
                  <a:srgbClr val="595959"/>
                </a:solidFill>
              </a:defRPr>
            </a:lvl2pPr>
            <a:lvl3pPr>
              <a:defRPr sz="1600">
                <a:solidFill>
                  <a:srgbClr val="595959"/>
                </a:solidFill>
              </a:defRPr>
            </a:lvl3pPr>
            <a:lvl4pPr>
              <a:defRPr sz="1600">
                <a:solidFill>
                  <a:srgbClr val="595959"/>
                </a:solidFill>
              </a:defRPr>
            </a:lvl4pPr>
            <a:lvl5pPr>
              <a:defRPr sz="1600">
                <a:solidFill>
                  <a:srgbClr val="595959"/>
                </a:solidFill>
              </a:defRPr>
            </a:lvl5pPr>
            <a:lvl6pPr>
              <a:defRPr sz="1800"/>
            </a:lvl6pPr>
            <a:lvl7pPr>
              <a:defRPr sz="1800"/>
            </a:lvl7pPr>
            <a:lvl8pPr>
              <a:defRPr sz="1800"/>
            </a:lvl8pPr>
            <a:lvl9pPr>
              <a:defRPr sz="1800"/>
            </a:lvl9pPr>
          </a:lstStyle>
          <a:p>
            <a:pPr lvl="0"/>
            <a:r>
              <a:rPr lang="en-US" smtClean="0"/>
              <a:t>Click to edit Master text styles</a:t>
            </a:r>
          </a:p>
        </p:txBody>
      </p:sp>
      <p:sp>
        <p:nvSpPr>
          <p:cNvPr id="9" name="Rectangle 6"/>
          <p:cNvSpPr>
            <a:spLocks noGrp="1" noChangeArrowheads="1"/>
          </p:cNvSpPr>
          <p:nvPr>
            <p:ph type="sldNum" sz="quarter" idx="15"/>
          </p:nvPr>
        </p:nvSpPr>
        <p:spPr>
          <a:ln/>
        </p:spPr>
        <p:txBody>
          <a:bodyPr/>
          <a:lstStyle>
            <a:lvl1pPr>
              <a:defRPr/>
            </a:lvl1pPr>
          </a:lstStyle>
          <a:p>
            <a:pPr>
              <a:defRPr/>
            </a:pPr>
            <a:fld id="{A6366C03-3EFB-46B7-B8BE-5F460DEFF246}" type="slidenum">
              <a:rPr lang="en-US"/>
              <a:pPr>
                <a:defRPr/>
              </a:pPr>
              <a:t>‹#›</a:t>
            </a:fld>
            <a:endParaRPr lang="en-US" dirty="0"/>
          </a:p>
        </p:txBody>
      </p:sp>
      <p:sp>
        <p:nvSpPr>
          <p:cNvPr id="10" name="Footer Placeholder 2"/>
          <p:cNvSpPr>
            <a:spLocks noGrp="1"/>
          </p:cNvSpPr>
          <p:nvPr>
            <p:ph type="ftr" sz="quarter" idx="16"/>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952967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ight Highligh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46364"/>
            <a:ext cx="3145592" cy="5784272"/>
          </a:xfrm>
        </p:spPr>
        <p:txBody>
          <a:bodyPr anchor="ctr"/>
          <a:lstStyle>
            <a:lvl1pPr>
              <a:defRPr sz="3200" b="0" i="0">
                <a:solidFill>
                  <a:schemeClr val="bg2"/>
                </a:solidFill>
                <a:latin typeface="+mn-lt"/>
                <a:cs typeface="Andes ExtraLight"/>
              </a:defRPr>
            </a:lvl1pPr>
          </a:lstStyle>
          <a:p>
            <a:r>
              <a:rPr lang="en-US" smtClean="0"/>
              <a:t>Click to edit Master title style</a:t>
            </a:r>
            <a:endParaRPr lang="en-US" dirty="0"/>
          </a:p>
        </p:txBody>
      </p:sp>
      <p:sp>
        <p:nvSpPr>
          <p:cNvPr id="4" name="Content Placeholder 3"/>
          <p:cNvSpPr>
            <a:spLocks noGrp="1"/>
          </p:cNvSpPr>
          <p:nvPr>
            <p:ph sz="half" idx="2"/>
          </p:nvPr>
        </p:nvSpPr>
        <p:spPr>
          <a:xfrm>
            <a:off x="3682999" y="346364"/>
            <a:ext cx="5166895" cy="5784271"/>
          </a:xfrm>
        </p:spPr>
        <p:txBody>
          <a:bodyPr anchor="ctr"/>
          <a:lstStyle>
            <a:lvl1pPr>
              <a:lnSpc>
                <a:spcPct val="125000"/>
              </a:lnSpc>
              <a:spcBef>
                <a:spcPts val="0"/>
              </a:spcBef>
              <a:spcAft>
                <a:spcPts val="2200"/>
              </a:spcAft>
              <a:defRPr sz="2200">
                <a:solidFill>
                  <a:schemeClr val="tx2">
                    <a:lumMod val="50000"/>
                    <a:lumOff val="50000"/>
                  </a:schemeClr>
                </a:solidFill>
              </a:defRPr>
            </a:lvl1pPr>
            <a:lvl2pPr marL="0" indent="0">
              <a:lnSpc>
                <a:spcPct val="125000"/>
              </a:lnSpc>
              <a:spcBef>
                <a:spcPts val="0"/>
              </a:spcBef>
              <a:spcAft>
                <a:spcPts val="2200"/>
              </a:spcAft>
              <a:buNone/>
              <a:defRPr sz="20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Rectangle 6"/>
          <p:cNvSpPr>
            <a:spLocks noGrp="1" noChangeArrowheads="1"/>
          </p:cNvSpPr>
          <p:nvPr>
            <p:ph type="sldNum" sz="quarter" idx="10"/>
          </p:nvPr>
        </p:nvSpPr>
        <p:spPr>
          <a:ln/>
        </p:spPr>
        <p:txBody>
          <a:bodyPr/>
          <a:lstStyle>
            <a:lvl1pPr>
              <a:defRPr/>
            </a:lvl1pPr>
          </a:lstStyle>
          <a:p>
            <a:pPr>
              <a:defRPr/>
            </a:pPr>
            <a:fld id="{3579B35B-F4F2-4D1F-ABD3-B3D4EB4C53C0}" type="slidenum">
              <a:rPr lang="en-US"/>
              <a:pPr>
                <a:defRPr/>
              </a:pPr>
              <a:t>‹#›</a:t>
            </a:fld>
            <a:endParaRPr lang="en-US" dirty="0"/>
          </a:p>
        </p:txBody>
      </p:sp>
      <p:sp>
        <p:nvSpPr>
          <p:cNvPr id="6" name="Footer Placeholder 2"/>
          <p:cNvSpPr>
            <a:spLocks noGrp="1"/>
          </p:cNvSpPr>
          <p:nvPr>
            <p:ph type="ftr" sz="quarter" idx="11"/>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1727944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Highligh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46364"/>
            <a:ext cx="3145592" cy="5784272"/>
          </a:xfrm>
        </p:spPr>
        <p:txBody>
          <a:bodyPr anchor="ctr"/>
          <a:lstStyle>
            <a:lvl1pPr>
              <a:defRPr sz="3200" b="0" i="0">
                <a:solidFill>
                  <a:schemeClr val="tx1"/>
                </a:solidFill>
                <a:latin typeface="+mn-lt"/>
                <a:cs typeface="Andes ExtraLight"/>
              </a:defRPr>
            </a:lvl1pPr>
          </a:lstStyle>
          <a:p>
            <a:r>
              <a:rPr lang="en-US" smtClean="0"/>
              <a:t>Click to edit Master title style</a:t>
            </a:r>
            <a:endParaRPr lang="en-US" dirty="0"/>
          </a:p>
        </p:txBody>
      </p:sp>
      <p:sp>
        <p:nvSpPr>
          <p:cNvPr id="4" name="Content Placeholder 3"/>
          <p:cNvSpPr>
            <a:spLocks noGrp="1"/>
          </p:cNvSpPr>
          <p:nvPr>
            <p:ph sz="half" idx="2"/>
          </p:nvPr>
        </p:nvSpPr>
        <p:spPr>
          <a:xfrm>
            <a:off x="3682999" y="346364"/>
            <a:ext cx="5166895" cy="5784271"/>
          </a:xfrm>
        </p:spPr>
        <p:txBody>
          <a:bodyPr anchor="ctr"/>
          <a:lstStyle>
            <a:lvl1pPr>
              <a:lnSpc>
                <a:spcPct val="125000"/>
              </a:lnSpc>
              <a:spcBef>
                <a:spcPts val="0"/>
              </a:spcBef>
              <a:spcAft>
                <a:spcPts val="2200"/>
              </a:spcAft>
              <a:defRPr sz="2200">
                <a:solidFill>
                  <a:schemeClr val="tx2">
                    <a:lumMod val="50000"/>
                    <a:lumOff val="50000"/>
                  </a:schemeClr>
                </a:solidFill>
              </a:defRPr>
            </a:lvl1pPr>
            <a:lvl2pPr marL="0" indent="0">
              <a:lnSpc>
                <a:spcPct val="125000"/>
              </a:lnSpc>
              <a:spcBef>
                <a:spcPts val="0"/>
              </a:spcBef>
              <a:spcAft>
                <a:spcPts val="2200"/>
              </a:spcAft>
              <a:buNone/>
              <a:defRPr sz="20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5" name="Rectangle 6"/>
          <p:cNvSpPr>
            <a:spLocks noGrp="1" noChangeArrowheads="1"/>
          </p:cNvSpPr>
          <p:nvPr>
            <p:ph type="sldNum" sz="quarter" idx="10"/>
          </p:nvPr>
        </p:nvSpPr>
        <p:spPr>
          <a:ln/>
        </p:spPr>
        <p:txBody>
          <a:bodyPr/>
          <a:lstStyle>
            <a:lvl1pPr>
              <a:defRPr/>
            </a:lvl1pPr>
          </a:lstStyle>
          <a:p>
            <a:pPr>
              <a:defRPr/>
            </a:pPr>
            <a:fld id="{906B193F-D47E-43A2-8F58-21DA44615020}" type="slidenum">
              <a:rPr lang="en-US"/>
              <a:pPr>
                <a:defRPr/>
              </a:pPr>
              <a:t>‹#›</a:t>
            </a:fld>
            <a:endParaRPr lang="en-US" dirty="0"/>
          </a:p>
        </p:txBody>
      </p:sp>
      <p:sp>
        <p:nvSpPr>
          <p:cNvPr id="6" name="Footer Placeholder 2"/>
          <p:cNvSpPr>
            <a:spLocks noGrp="1"/>
          </p:cNvSpPr>
          <p:nvPr>
            <p:ph type="ftr" sz="quarter" idx="11"/>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1054498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mb Stone">
    <p:spTree>
      <p:nvGrpSpPr>
        <p:cNvPr id="1" name=""/>
        <p:cNvGrpSpPr/>
        <p:nvPr/>
      </p:nvGrpSpPr>
      <p:grpSpPr>
        <a:xfrm>
          <a:off x="0" y="0"/>
          <a:ext cx="0" cy="0"/>
          <a:chOff x="0" y="0"/>
          <a:chExt cx="0" cy="0"/>
        </a:xfrm>
      </p:grpSpPr>
      <p:sp>
        <p:nvSpPr>
          <p:cNvPr id="73" name="Freeform 1683"/>
          <p:cNvSpPr>
            <a:spLocks/>
          </p:cNvSpPr>
          <p:nvPr/>
        </p:nvSpPr>
        <p:spPr bwMode="auto">
          <a:xfrm flipH="1">
            <a:off x="7410450" y="3175"/>
            <a:ext cx="712788"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74"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6"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77"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78"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3"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5"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9"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0"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1"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3"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4"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5"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6"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7"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8"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9"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0"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1"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9"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11"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4"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5"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6"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17"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18"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24"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25"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26"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27"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28"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29"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30"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170" name="ClipArt Placeholder 9"/>
          <p:cNvSpPr>
            <a:spLocks noGrp="1"/>
          </p:cNvSpPr>
          <p:nvPr>
            <p:ph type="clipArt" sz="quarter" idx="49"/>
          </p:nvPr>
        </p:nvSpPr>
        <p:spPr>
          <a:xfrm>
            <a:off x="341834"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defRPr>
            </a:lvl1pPr>
          </a:lstStyle>
          <a:p>
            <a:pPr lvl="0"/>
            <a:r>
              <a:rPr lang="en-US" noProof="0" smtClean="0"/>
              <a:t>Click icon to add clip art</a:t>
            </a:r>
            <a:endParaRPr lang="en-US" noProof="0" dirty="0"/>
          </a:p>
        </p:txBody>
      </p:sp>
      <p:sp>
        <p:nvSpPr>
          <p:cNvPr id="177" name="ClipArt Placeholder 9"/>
          <p:cNvSpPr>
            <a:spLocks noGrp="1"/>
          </p:cNvSpPr>
          <p:nvPr>
            <p:ph type="clipArt" sz="quarter" idx="56"/>
          </p:nvPr>
        </p:nvSpPr>
        <p:spPr>
          <a:xfrm>
            <a:off x="2093047"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defRPr>
            </a:lvl1pPr>
          </a:lstStyle>
          <a:p>
            <a:pPr lvl="0"/>
            <a:r>
              <a:rPr lang="en-US" noProof="0" smtClean="0"/>
              <a:t>Click icon to add clip art</a:t>
            </a:r>
            <a:endParaRPr lang="en-US" noProof="0" dirty="0"/>
          </a:p>
        </p:txBody>
      </p:sp>
      <p:sp>
        <p:nvSpPr>
          <p:cNvPr id="184" name="ClipArt Placeholder 9"/>
          <p:cNvSpPr>
            <a:spLocks noGrp="1"/>
          </p:cNvSpPr>
          <p:nvPr>
            <p:ph type="clipArt" sz="quarter" idx="63"/>
          </p:nvPr>
        </p:nvSpPr>
        <p:spPr>
          <a:xfrm>
            <a:off x="3844259"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defRPr>
            </a:lvl1pPr>
          </a:lstStyle>
          <a:p>
            <a:pPr lvl="0"/>
            <a:r>
              <a:rPr lang="en-US" noProof="0" smtClean="0"/>
              <a:t>Click icon to add clip art</a:t>
            </a:r>
            <a:endParaRPr lang="en-US" noProof="0" dirty="0"/>
          </a:p>
        </p:txBody>
      </p:sp>
      <p:sp>
        <p:nvSpPr>
          <p:cNvPr id="191" name="ClipArt Placeholder 9"/>
          <p:cNvSpPr>
            <a:spLocks noGrp="1"/>
          </p:cNvSpPr>
          <p:nvPr>
            <p:ph type="clipArt" sz="quarter" idx="70"/>
          </p:nvPr>
        </p:nvSpPr>
        <p:spPr>
          <a:xfrm>
            <a:off x="5595471"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defRPr>
            </a:lvl1pPr>
          </a:lstStyle>
          <a:p>
            <a:pPr lvl="0"/>
            <a:r>
              <a:rPr lang="en-US" noProof="0" smtClean="0"/>
              <a:t>Click icon to add clip art</a:t>
            </a:r>
            <a:endParaRPr lang="en-US" noProof="0" dirty="0"/>
          </a:p>
        </p:txBody>
      </p:sp>
      <p:sp>
        <p:nvSpPr>
          <p:cNvPr id="198" name="ClipArt Placeholder 9"/>
          <p:cNvSpPr>
            <a:spLocks noGrp="1"/>
          </p:cNvSpPr>
          <p:nvPr>
            <p:ph type="clipArt" sz="quarter" idx="77"/>
          </p:nvPr>
        </p:nvSpPr>
        <p:spPr>
          <a:xfrm>
            <a:off x="7346684" y="3721341"/>
            <a:ext cx="1456764" cy="2023969"/>
          </a:xfrm>
          <a:prstGeom prst="roundRect">
            <a:avLst/>
          </a:prstGeom>
          <a:ln w="19050" cmpd="sng">
            <a:solidFill>
              <a:schemeClr val="bg2"/>
            </a:solidFill>
          </a:ln>
        </p:spPr>
        <p:txBody>
          <a:bodyPr/>
          <a:lstStyle>
            <a:lvl1pPr>
              <a:defRPr>
                <a:solidFill>
                  <a:schemeClr val="tx2">
                    <a:lumMod val="65000"/>
                    <a:lumOff val="35000"/>
                  </a:schemeClr>
                </a:solidFill>
              </a:defRPr>
            </a:lvl1pPr>
          </a:lstStyle>
          <a:p>
            <a:pPr lvl="0"/>
            <a:r>
              <a:rPr lang="en-US" noProof="0" smtClean="0"/>
              <a:t>Click icon to add clip art</a:t>
            </a:r>
            <a:endParaRPr lang="en-US" noProof="0" dirty="0"/>
          </a:p>
        </p:txBody>
      </p:sp>
      <p:sp>
        <p:nvSpPr>
          <p:cNvPr id="324" name="Title 323"/>
          <p:cNvSpPr>
            <a:spLocks noGrp="1"/>
          </p:cNvSpPr>
          <p:nvPr>
            <p:ph type="title"/>
          </p:nvPr>
        </p:nvSpPr>
        <p:spPr>
          <a:xfrm>
            <a:off x="343401" y="301625"/>
            <a:ext cx="8439652" cy="668193"/>
          </a:xfrm>
        </p:spPr>
        <p:txBody>
          <a:bodyPr/>
          <a:lstStyle>
            <a:lvl1pPr>
              <a:defRPr b="0" i="0">
                <a:solidFill>
                  <a:srgbClr val="021F43"/>
                </a:solidFill>
                <a:latin typeface="+mn-lt"/>
                <a:cs typeface="Andes ExtraLight"/>
              </a:defRPr>
            </a:lvl1pPr>
          </a:lstStyle>
          <a:p>
            <a:r>
              <a:rPr lang="en-US" smtClean="0"/>
              <a:t>Click to edit Master title style</a:t>
            </a:r>
            <a:endParaRPr lang="en-US" dirty="0"/>
          </a:p>
        </p:txBody>
      </p:sp>
      <p:sp>
        <p:nvSpPr>
          <p:cNvPr id="171" name="Text Placeholder 2"/>
          <p:cNvSpPr>
            <a:spLocks noGrp="1"/>
          </p:cNvSpPr>
          <p:nvPr>
            <p:ph type="body" sz="quarter" idx="50"/>
          </p:nvPr>
        </p:nvSpPr>
        <p:spPr>
          <a:xfrm>
            <a:off x="603491" y="3775118"/>
            <a:ext cx="933450" cy="224584"/>
          </a:xfrm>
        </p:spPr>
        <p:txBody>
          <a:bodyPr>
            <a:normAutofit/>
          </a:bodyPr>
          <a:lstStyle>
            <a:lvl1pPr algn="ctr">
              <a:lnSpc>
                <a:spcPct val="100000"/>
              </a:lnSpc>
              <a:spcBef>
                <a:spcPts val="0"/>
              </a:spcBef>
              <a:defRPr sz="1200" b="1">
                <a:solidFill>
                  <a:schemeClr val="tx2">
                    <a:lumMod val="65000"/>
                    <a:lumOff val="35000"/>
                  </a:schemeClr>
                </a:solidFill>
              </a:defRPr>
            </a:lvl1pPr>
          </a:lstStyle>
          <a:p>
            <a:pPr lvl="0"/>
            <a:r>
              <a:rPr lang="en-US" smtClean="0"/>
              <a:t>Click to edit Master text styles</a:t>
            </a:r>
          </a:p>
        </p:txBody>
      </p:sp>
      <p:sp>
        <p:nvSpPr>
          <p:cNvPr id="172" name="Picture Placeholder 4"/>
          <p:cNvSpPr>
            <a:spLocks noGrp="1"/>
          </p:cNvSpPr>
          <p:nvPr>
            <p:ph type="pic" sz="quarter" idx="51"/>
          </p:nvPr>
        </p:nvSpPr>
        <p:spPr>
          <a:xfrm>
            <a:off x="476491" y="4049120"/>
            <a:ext cx="1187450" cy="492125"/>
          </a:xfrm>
        </p:spPr>
        <p:txBody>
          <a:bodyPr/>
          <a:lstStyle>
            <a:lvl1pPr algn="ctr">
              <a:defRPr sz="1100">
                <a:solidFill>
                  <a:schemeClr val="tx2">
                    <a:lumMod val="65000"/>
                    <a:lumOff val="35000"/>
                  </a:schemeClr>
                </a:solidFill>
              </a:defRPr>
            </a:lvl1pPr>
          </a:lstStyle>
          <a:p>
            <a:pPr lvl="0"/>
            <a:r>
              <a:rPr lang="en-US" noProof="0" smtClean="0"/>
              <a:t>Drag picture to placeholder or click icon to add</a:t>
            </a:r>
            <a:endParaRPr lang="en-US" noProof="0" dirty="0"/>
          </a:p>
        </p:txBody>
      </p:sp>
      <p:sp>
        <p:nvSpPr>
          <p:cNvPr id="173" name="Text Placeholder 2"/>
          <p:cNvSpPr>
            <a:spLocks noGrp="1"/>
          </p:cNvSpPr>
          <p:nvPr>
            <p:ph type="body" sz="quarter" idx="52"/>
          </p:nvPr>
        </p:nvSpPr>
        <p:spPr>
          <a:xfrm>
            <a:off x="465099"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174" name="Text Placeholder 2"/>
          <p:cNvSpPr>
            <a:spLocks noGrp="1"/>
          </p:cNvSpPr>
          <p:nvPr>
            <p:ph type="body" sz="quarter" idx="53"/>
          </p:nvPr>
        </p:nvSpPr>
        <p:spPr>
          <a:xfrm>
            <a:off x="465099"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175" name="Text Placeholder 2"/>
          <p:cNvSpPr>
            <a:spLocks noGrp="1"/>
          </p:cNvSpPr>
          <p:nvPr>
            <p:ph type="body" sz="quarter" idx="54"/>
          </p:nvPr>
        </p:nvSpPr>
        <p:spPr>
          <a:xfrm>
            <a:off x="465099"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76" name="Text Placeholder 2"/>
          <p:cNvSpPr>
            <a:spLocks noGrp="1"/>
          </p:cNvSpPr>
          <p:nvPr>
            <p:ph type="body" sz="quarter" idx="55"/>
          </p:nvPr>
        </p:nvSpPr>
        <p:spPr>
          <a:xfrm>
            <a:off x="465099"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78" name="Text Placeholder 2"/>
          <p:cNvSpPr>
            <a:spLocks noGrp="1"/>
          </p:cNvSpPr>
          <p:nvPr>
            <p:ph type="body" sz="quarter" idx="57"/>
          </p:nvPr>
        </p:nvSpPr>
        <p:spPr>
          <a:xfrm>
            <a:off x="2321508" y="3775118"/>
            <a:ext cx="933450" cy="224584"/>
          </a:xfrm>
        </p:spPr>
        <p:txBody>
          <a:bodyPr>
            <a:normAutofit/>
          </a:bodyPr>
          <a:lstStyle>
            <a:lvl1pPr algn="ctr">
              <a:lnSpc>
                <a:spcPct val="100000"/>
              </a:lnSpc>
              <a:spcBef>
                <a:spcPts val="0"/>
              </a:spcBef>
              <a:defRPr sz="1200" b="1">
                <a:solidFill>
                  <a:schemeClr val="tx2">
                    <a:lumMod val="65000"/>
                    <a:lumOff val="35000"/>
                  </a:schemeClr>
                </a:solidFill>
              </a:defRPr>
            </a:lvl1pPr>
          </a:lstStyle>
          <a:p>
            <a:pPr lvl="0"/>
            <a:r>
              <a:rPr lang="en-US" smtClean="0"/>
              <a:t>Click to edit Master text styles</a:t>
            </a:r>
          </a:p>
        </p:txBody>
      </p:sp>
      <p:sp>
        <p:nvSpPr>
          <p:cNvPr id="179" name="Picture Placeholder 4"/>
          <p:cNvSpPr>
            <a:spLocks noGrp="1"/>
          </p:cNvSpPr>
          <p:nvPr>
            <p:ph type="pic" sz="quarter" idx="58"/>
          </p:nvPr>
        </p:nvSpPr>
        <p:spPr>
          <a:xfrm>
            <a:off x="2194508" y="4049120"/>
            <a:ext cx="1187450" cy="492125"/>
          </a:xfrm>
        </p:spPr>
        <p:txBody>
          <a:bodyPr/>
          <a:lstStyle>
            <a:lvl1pPr algn="ctr">
              <a:defRPr sz="1100">
                <a:solidFill>
                  <a:schemeClr val="tx2">
                    <a:lumMod val="65000"/>
                    <a:lumOff val="35000"/>
                  </a:schemeClr>
                </a:solidFill>
              </a:defRPr>
            </a:lvl1pPr>
          </a:lstStyle>
          <a:p>
            <a:pPr lvl="0"/>
            <a:r>
              <a:rPr lang="en-US" noProof="0" smtClean="0"/>
              <a:t>Drag picture to placeholder or click icon to add</a:t>
            </a:r>
            <a:endParaRPr lang="en-US" noProof="0" dirty="0"/>
          </a:p>
        </p:txBody>
      </p:sp>
      <p:sp>
        <p:nvSpPr>
          <p:cNvPr id="180" name="Text Placeholder 2"/>
          <p:cNvSpPr>
            <a:spLocks noGrp="1"/>
          </p:cNvSpPr>
          <p:nvPr>
            <p:ph type="body" sz="quarter" idx="59"/>
          </p:nvPr>
        </p:nvSpPr>
        <p:spPr>
          <a:xfrm>
            <a:off x="2183116"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181" name="Text Placeholder 2"/>
          <p:cNvSpPr>
            <a:spLocks noGrp="1"/>
          </p:cNvSpPr>
          <p:nvPr>
            <p:ph type="body" sz="quarter" idx="60"/>
          </p:nvPr>
        </p:nvSpPr>
        <p:spPr>
          <a:xfrm>
            <a:off x="2183116"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182" name="Text Placeholder 2"/>
          <p:cNvSpPr>
            <a:spLocks noGrp="1"/>
          </p:cNvSpPr>
          <p:nvPr>
            <p:ph type="body" sz="quarter" idx="61"/>
          </p:nvPr>
        </p:nvSpPr>
        <p:spPr>
          <a:xfrm>
            <a:off x="2183116"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83" name="Text Placeholder 2"/>
          <p:cNvSpPr>
            <a:spLocks noGrp="1"/>
          </p:cNvSpPr>
          <p:nvPr>
            <p:ph type="body" sz="quarter" idx="62"/>
          </p:nvPr>
        </p:nvSpPr>
        <p:spPr>
          <a:xfrm>
            <a:off x="2183116"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85" name="Text Placeholder 2"/>
          <p:cNvSpPr>
            <a:spLocks noGrp="1"/>
          </p:cNvSpPr>
          <p:nvPr>
            <p:ph type="body" sz="quarter" idx="64"/>
          </p:nvPr>
        </p:nvSpPr>
        <p:spPr>
          <a:xfrm>
            <a:off x="4101439" y="3775118"/>
            <a:ext cx="933450" cy="224584"/>
          </a:xfrm>
        </p:spPr>
        <p:txBody>
          <a:bodyPr>
            <a:normAutofit/>
          </a:bodyPr>
          <a:lstStyle>
            <a:lvl1pPr algn="ctr">
              <a:lnSpc>
                <a:spcPct val="100000"/>
              </a:lnSpc>
              <a:spcBef>
                <a:spcPts val="0"/>
              </a:spcBef>
              <a:defRPr sz="1200" b="1">
                <a:solidFill>
                  <a:schemeClr val="tx2">
                    <a:lumMod val="65000"/>
                    <a:lumOff val="35000"/>
                  </a:schemeClr>
                </a:solidFill>
              </a:defRPr>
            </a:lvl1pPr>
          </a:lstStyle>
          <a:p>
            <a:pPr lvl="0"/>
            <a:r>
              <a:rPr lang="en-US" smtClean="0"/>
              <a:t>Click to edit Master text styles</a:t>
            </a:r>
          </a:p>
        </p:txBody>
      </p:sp>
      <p:sp>
        <p:nvSpPr>
          <p:cNvPr id="186" name="Picture Placeholder 4"/>
          <p:cNvSpPr>
            <a:spLocks noGrp="1"/>
          </p:cNvSpPr>
          <p:nvPr>
            <p:ph type="pic" sz="quarter" idx="65"/>
          </p:nvPr>
        </p:nvSpPr>
        <p:spPr>
          <a:xfrm>
            <a:off x="3974439" y="4049120"/>
            <a:ext cx="1187450" cy="492125"/>
          </a:xfrm>
        </p:spPr>
        <p:txBody>
          <a:bodyPr/>
          <a:lstStyle>
            <a:lvl1pPr algn="ctr">
              <a:defRPr sz="1100">
                <a:solidFill>
                  <a:schemeClr val="tx2">
                    <a:lumMod val="65000"/>
                    <a:lumOff val="35000"/>
                  </a:schemeClr>
                </a:solidFill>
              </a:defRPr>
            </a:lvl1pPr>
          </a:lstStyle>
          <a:p>
            <a:pPr lvl="0"/>
            <a:r>
              <a:rPr lang="en-US" noProof="0" smtClean="0"/>
              <a:t>Drag picture to placeholder or click icon to add</a:t>
            </a:r>
            <a:endParaRPr lang="en-US" noProof="0" dirty="0"/>
          </a:p>
        </p:txBody>
      </p:sp>
      <p:sp>
        <p:nvSpPr>
          <p:cNvPr id="187" name="Text Placeholder 2"/>
          <p:cNvSpPr>
            <a:spLocks noGrp="1"/>
          </p:cNvSpPr>
          <p:nvPr>
            <p:ph type="body" sz="quarter" idx="66"/>
          </p:nvPr>
        </p:nvSpPr>
        <p:spPr>
          <a:xfrm>
            <a:off x="3963047"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188" name="Text Placeholder 2"/>
          <p:cNvSpPr>
            <a:spLocks noGrp="1"/>
          </p:cNvSpPr>
          <p:nvPr>
            <p:ph type="body" sz="quarter" idx="67"/>
          </p:nvPr>
        </p:nvSpPr>
        <p:spPr>
          <a:xfrm>
            <a:off x="3963047"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189" name="Text Placeholder 2"/>
          <p:cNvSpPr>
            <a:spLocks noGrp="1"/>
          </p:cNvSpPr>
          <p:nvPr>
            <p:ph type="body" sz="quarter" idx="68"/>
          </p:nvPr>
        </p:nvSpPr>
        <p:spPr>
          <a:xfrm>
            <a:off x="3963047"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90" name="Text Placeholder 2"/>
          <p:cNvSpPr>
            <a:spLocks noGrp="1"/>
          </p:cNvSpPr>
          <p:nvPr>
            <p:ph type="body" sz="quarter" idx="69"/>
          </p:nvPr>
        </p:nvSpPr>
        <p:spPr>
          <a:xfrm>
            <a:off x="3963047"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92" name="Text Placeholder 2"/>
          <p:cNvSpPr>
            <a:spLocks noGrp="1"/>
          </p:cNvSpPr>
          <p:nvPr>
            <p:ph type="body" sz="quarter" idx="71"/>
          </p:nvPr>
        </p:nvSpPr>
        <p:spPr>
          <a:xfrm>
            <a:off x="5863108" y="3775118"/>
            <a:ext cx="933450" cy="224584"/>
          </a:xfrm>
        </p:spPr>
        <p:txBody>
          <a:bodyPr>
            <a:normAutofit/>
          </a:bodyPr>
          <a:lstStyle>
            <a:lvl1pPr algn="ctr">
              <a:lnSpc>
                <a:spcPct val="100000"/>
              </a:lnSpc>
              <a:spcBef>
                <a:spcPts val="0"/>
              </a:spcBef>
              <a:defRPr sz="1200" b="1">
                <a:solidFill>
                  <a:schemeClr val="tx2">
                    <a:lumMod val="65000"/>
                    <a:lumOff val="35000"/>
                  </a:schemeClr>
                </a:solidFill>
              </a:defRPr>
            </a:lvl1pPr>
          </a:lstStyle>
          <a:p>
            <a:pPr lvl="0"/>
            <a:r>
              <a:rPr lang="en-US" smtClean="0"/>
              <a:t>Click to edit Master text styles</a:t>
            </a:r>
          </a:p>
        </p:txBody>
      </p:sp>
      <p:sp>
        <p:nvSpPr>
          <p:cNvPr id="193" name="Picture Placeholder 4"/>
          <p:cNvSpPr>
            <a:spLocks noGrp="1"/>
          </p:cNvSpPr>
          <p:nvPr>
            <p:ph type="pic" sz="quarter" idx="72"/>
          </p:nvPr>
        </p:nvSpPr>
        <p:spPr>
          <a:xfrm>
            <a:off x="5736108" y="4049120"/>
            <a:ext cx="1187450" cy="492125"/>
          </a:xfrm>
        </p:spPr>
        <p:txBody>
          <a:bodyPr/>
          <a:lstStyle>
            <a:lvl1pPr algn="ctr">
              <a:defRPr sz="1100">
                <a:solidFill>
                  <a:schemeClr val="tx2">
                    <a:lumMod val="65000"/>
                    <a:lumOff val="35000"/>
                  </a:schemeClr>
                </a:solidFill>
              </a:defRPr>
            </a:lvl1pPr>
          </a:lstStyle>
          <a:p>
            <a:pPr lvl="0"/>
            <a:r>
              <a:rPr lang="en-US" noProof="0" smtClean="0"/>
              <a:t>Drag picture to placeholder or click icon to add</a:t>
            </a:r>
            <a:endParaRPr lang="en-US" noProof="0" dirty="0"/>
          </a:p>
        </p:txBody>
      </p:sp>
      <p:sp>
        <p:nvSpPr>
          <p:cNvPr id="194" name="Text Placeholder 2"/>
          <p:cNvSpPr>
            <a:spLocks noGrp="1"/>
          </p:cNvSpPr>
          <p:nvPr>
            <p:ph type="body" sz="quarter" idx="73"/>
          </p:nvPr>
        </p:nvSpPr>
        <p:spPr>
          <a:xfrm>
            <a:off x="5724716"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195" name="Text Placeholder 2"/>
          <p:cNvSpPr>
            <a:spLocks noGrp="1"/>
          </p:cNvSpPr>
          <p:nvPr>
            <p:ph type="body" sz="quarter" idx="74"/>
          </p:nvPr>
        </p:nvSpPr>
        <p:spPr>
          <a:xfrm>
            <a:off x="5724716"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196" name="Text Placeholder 2"/>
          <p:cNvSpPr>
            <a:spLocks noGrp="1"/>
          </p:cNvSpPr>
          <p:nvPr>
            <p:ph type="body" sz="quarter" idx="75"/>
          </p:nvPr>
        </p:nvSpPr>
        <p:spPr>
          <a:xfrm>
            <a:off x="5724716"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97" name="Text Placeholder 2"/>
          <p:cNvSpPr>
            <a:spLocks noGrp="1"/>
          </p:cNvSpPr>
          <p:nvPr>
            <p:ph type="body" sz="quarter" idx="76"/>
          </p:nvPr>
        </p:nvSpPr>
        <p:spPr>
          <a:xfrm>
            <a:off x="5724716"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99" name="Text Placeholder 2"/>
          <p:cNvSpPr>
            <a:spLocks noGrp="1"/>
          </p:cNvSpPr>
          <p:nvPr>
            <p:ph type="body" sz="quarter" idx="78"/>
          </p:nvPr>
        </p:nvSpPr>
        <p:spPr>
          <a:xfrm>
            <a:off x="7636461" y="3775118"/>
            <a:ext cx="933450" cy="224584"/>
          </a:xfrm>
        </p:spPr>
        <p:txBody>
          <a:bodyPr>
            <a:normAutofit/>
          </a:bodyPr>
          <a:lstStyle>
            <a:lvl1pPr algn="ctr">
              <a:lnSpc>
                <a:spcPct val="100000"/>
              </a:lnSpc>
              <a:spcBef>
                <a:spcPts val="0"/>
              </a:spcBef>
              <a:defRPr sz="1200" b="1">
                <a:solidFill>
                  <a:schemeClr val="tx2">
                    <a:lumMod val="65000"/>
                    <a:lumOff val="35000"/>
                  </a:schemeClr>
                </a:solidFill>
              </a:defRPr>
            </a:lvl1pPr>
          </a:lstStyle>
          <a:p>
            <a:pPr lvl="0"/>
            <a:r>
              <a:rPr lang="en-US" smtClean="0"/>
              <a:t>Click to edit Master text styles</a:t>
            </a:r>
          </a:p>
        </p:txBody>
      </p:sp>
      <p:sp>
        <p:nvSpPr>
          <p:cNvPr id="200" name="Picture Placeholder 4"/>
          <p:cNvSpPr>
            <a:spLocks noGrp="1"/>
          </p:cNvSpPr>
          <p:nvPr>
            <p:ph type="pic" sz="quarter" idx="79"/>
          </p:nvPr>
        </p:nvSpPr>
        <p:spPr>
          <a:xfrm>
            <a:off x="7509461" y="4049120"/>
            <a:ext cx="1187450" cy="492125"/>
          </a:xfrm>
        </p:spPr>
        <p:txBody>
          <a:bodyPr/>
          <a:lstStyle>
            <a:lvl1pPr algn="ctr">
              <a:defRPr sz="1100">
                <a:solidFill>
                  <a:schemeClr val="tx2">
                    <a:lumMod val="65000"/>
                    <a:lumOff val="35000"/>
                  </a:schemeClr>
                </a:solidFill>
              </a:defRPr>
            </a:lvl1pPr>
          </a:lstStyle>
          <a:p>
            <a:pPr lvl="0"/>
            <a:r>
              <a:rPr lang="en-US" noProof="0" smtClean="0"/>
              <a:t>Drag picture to placeholder or click icon to add</a:t>
            </a:r>
            <a:endParaRPr lang="en-US" noProof="0" dirty="0"/>
          </a:p>
        </p:txBody>
      </p:sp>
      <p:sp>
        <p:nvSpPr>
          <p:cNvPr id="201" name="Text Placeholder 2"/>
          <p:cNvSpPr>
            <a:spLocks noGrp="1"/>
          </p:cNvSpPr>
          <p:nvPr>
            <p:ph type="body" sz="quarter" idx="80"/>
          </p:nvPr>
        </p:nvSpPr>
        <p:spPr>
          <a:xfrm>
            <a:off x="7498069" y="4599734"/>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202" name="Text Placeholder 2"/>
          <p:cNvSpPr>
            <a:spLocks noGrp="1"/>
          </p:cNvSpPr>
          <p:nvPr>
            <p:ph type="body" sz="quarter" idx="81"/>
          </p:nvPr>
        </p:nvSpPr>
        <p:spPr>
          <a:xfrm>
            <a:off x="7498069" y="4873736"/>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203" name="Text Placeholder 2"/>
          <p:cNvSpPr>
            <a:spLocks noGrp="1"/>
          </p:cNvSpPr>
          <p:nvPr>
            <p:ph type="body" sz="quarter" idx="82"/>
          </p:nvPr>
        </p:nvSpPr>
        <p:spPr>
          <a:xfrm>
            <a:off x="7498069" y="5147738"/>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04" name="Text Placeholder 2"/>
          <p:cNvSpPr>
            <a:spLocks noGrp="1"/>
          </p:cNvSpPr>
          <p:nvPr>
            <p:ph type="body" sz="quarter" idx="83"/>
          </p:nvPr>
        </p:nvSpPr>
        <p:spPr>
          <a:xfrm>
            <a:off x="7498069" y="5412670"/>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05" name="ClipArt Placeholder 9"/>
          <p:cNvSpPr>
            <a:spLocks noGrp="1"/>
          </p:cNvSpPr>
          <p:nvPr>
            <p:ph type="clipArt" sz="quarter" idx="84"/>
          </p:nvPr>
        </p:nvSpPr>
        <p:spPr>
          <a:xfrm>
            <a:off x="349091" y="1370027"/>
            <a:ext cx="1456764" cy="2023969"/>
          </a:xfrm>
          <a:prstGeom prst="roundRect">
            <a:avLst/>
          </a:prstGeom>
          <a:ln w="19050" cmpd="sng">
            <a:solidFill>
              <a:schemeClr val="bg2"/>
            </a:solidFill>
          </a:ln>
        </p:spPr>
        <p:txBody>
          <a:bodyPr/>
          <a:lstStyle/>
          <a:p>
            <a:pPr lvl="0"/>
            <a:r>
              <a:rPr lang="en-US" noProof="0" smtClean="0"/>
              <a:t>Click icon to add clip art</a:t>
            </a:r>
            <a:endParaRPr lang="en-US" noProof="0" dirty="0"/>
          </a:p>
        </p:txBody>
      </p:sp>
      <p:sp>
        <p:nvSpPr>
          <p:cNvPr id="206" name="ClipArt Placeholder 9"/>
          <p:cNvSpPr>
            <a:spLocks noGrp="1"/>
          </p:cNvSpPr>
          <p:nvPr>
            <p:ph type="clipArt" sz="quarter" idx="85"/>
          </p:nvPr>
        </p:nvSpPr>
        <p:spPr>
          <a:xfrm>
            <a:off x="2100304" y="1370027"/>
            <a:ext cx="1456764" cy="2023969"/>
          </a:xfrm>
          <a:prstGeom prst="roundRect">
            <a:avLst/>
          </a:prstGeom>
          <a:ln w="19050" cmpd="sng">
            <a:solidFill>
              <a:schemeClr val="bg2"/>
            </a:solidFill>
          </a:ln>
        </p:spPr>
        <p:txBody>
          <a:bodyPr/>
          <a:lstStyle/>
          <a:p>
            <a:pPr lvl="0"/>
            <a:r>
              <a:rPr lang="en-US" noProof="0" smtClean="0"/>
              <a:t>Click icon to add clip art</a:t>
            </a:r>
            <a:endParaRPr lang="en-US" noProof="0" dirty="0"/>
          </a:p>
        </p:txBody>
      </p:sp>
      <p:sp>
        <p:nvSpPr>
          <p:cNvPr id="207" name="ClipArt Placeholder 9"/>
          <p:cNvSpPr>
            <a:spLocks noGrp="1"/>
          </p:cNvSpPr>
          <p:nvPr>
            <p:ph type="clipArt" sz="quarter" idx="86"/>
          </p:nvPr>
        </p:nvSpPr>
        <p:spPr>
          <a:xfrm>
            <a:off x="3851516" y="1370027"/>
            <a:ext cx="1456764" cy="2023969"/>
          </a:xfrm>
          <a:prstGeom prst="roundRect">
            <a:avLst/>
          </a:prstGeom>
          <a:ln w="19050" cmpd="sng">
            <a:solidFill>
              <a:schemeClr val="bg2"/>
            </a:solidFill>
          </a:ln>
        </p:spPr>
        <p:txBody>
          <a:bodyPr/>
          <a:lstStyle/>
          <a:p>
            <a:pPr lvl="0"/>
            <a:r>
              <a:rPr lang="en-US" noProof="0" smtClean="0"/>
              <a:t>Click icon to add clip art</a:t>
            </a:r>
            <a:endParaRPr lang="en-US" noProof="0" dirty="0"/>
          </a:p>
        </p:txBody>
      </p:sp>
      <p:sp>
        <p:nvSpPr>
          <p:cNvPr id="208" name="ClipArt Placeholder 9"/>
          <p:cNvSpPr>
            <a:spLocks noGrp="1"/>
          </p:cNvSpPr>
          <p:nvPr>
            <p:ph type="clipArt" sz="quarter" idx="87"/>
          </p:nvPr>
        </p:nvSpPr>
        <p:spPr>
          <a:xfrm>
            <a:off x="5602728" y="1370027"/>
            <a:ext cx="1456764" cy="2023969"/>
          </a:xfrm>
          <a:prstGeom prst="roundRect">
            <a:avLst/>
          </a:prstGeom>
          <a:ln w="19050" cmpd="sng">
            <a:solidFill>
              <a:schemeClr val="bg2"/>
            </a:solidFill>
          </a:ln>
        </p:spPr>
        <p:txBody>
          <a:bodyPr/>
          <a:lstStyle/>
          <a:p>
            <a:pPr lvl="0"/>
            <a:r>
              <a:rPr lang="en-US" noProof="0" smtClean="0"/>
              <a:t>Click icon to add clip art</a:t>
            </a:r>
            <a:endParaRPr lang="en-US" noProof="0" dirty="0"/>
          </a:p>
        </p:txBody>
      </p:sp>
      <p:sp>
        <p:nvSpPr>
          <p:cNvPr id="209" name="ClipArt Placeholder 9"/>
          <p:cNvSpPr>
            <a:spLocks noGrp="1"/>
          </p:cNvSpPr>
          <p:nvPr>
            <p:ph type="clipArt" sz="quarter" idx="88"/>
          </p:nvPr>
        </p:nvSpPr>
        <p:spPr>
          <a:xfrm>
            <a:off x="7353941" y="1370027"/>
            <a:ext cx="1456764" cy="2023969"/>
          </a:xfrm>
          <a:prstGeom prst="roundRect">
            <a:avLst/>
          </a:prstGeom>
          <a:ln w="19050" cmpd="sng">
            <a:solidFill>
              <a:schemeClr val="bg2"/>
            </a:solidFill>
          </a:ln>
        </p:spPr>
        <p:txBody>
          <a:bodyPr/>
          <a:lstStyle/>
          <a:p>
            <a:pPr lvl="0"/>
            <a:r>
              <a:rPr lang="en-US" noProof="0" smtClean="0"/>
              <a:t>Click icon to add clip art</a:t>
            </a:r>
            <a:endParaRPr lang="en-US" noProof="0" dirty="0"/>
          </a:p>
        </p:txBody>
      </p:sp>
      <p:sp>
        <p:nvSpPr>
          <p:cNvPr id="210" name="Text Placeholder 2"/>
          <p:cNvSpPr>
            <a:spLocks noGrp="1"/>
          </p:cNvSpPr>
          <p:nvPr>
            <p:ph type="body" sz="quarter" idx="89"/>
          </p:nvPr>
        </p:nvSpPr>
        <p:spPr>
          <a:xfrm>
            <a:off x="610748" y="1423804"/>
            <a:ext cx="933450" cy="224584"/>
          </a:xfrm>
        </p:spPr>
        <p:txBody>
          <a:bodyPr>
            <a:normAutofit/>
          </a:bodyPr>
          <a:lstStyle>
            <a:lvl1pPr algn="ctr">
              <a:lnSpc>
                <a:spcPct val="100000"/>
              </a:lnSpc>
              <a:spcBef>
                <a:spcPts val="0"/>
              </a:spcBef>
              <a:defRPr sz="1200" b="1"/>
            </a:lvl1pPr>
          </a:lstStyle>
          <a:p>
            <a:pPr lvl="0"/>
            <a:r>
              <a:rPr lang="en-US" smtClean="0"/>
              <a:t>Click to edit Master text styles</a:t>
            </a:r>
          </a:p>
        </p:txBody>
      </p:sp>
      <p:sp>
        <p:nvSpPr>
          <p:cNvPr id="211" name="Picture Placeholder 4"/>
          <p:cNvSpPr>
            <a:spLocks noGrp="1"/>
          </p:cNvSpPr>
          <p:nvPr>
            <p:ph type="pic" sz="quarter" idx="90"/>
          </p:nvPr>
        </p:nvSpPr>
        <p:spPr>
          <a:xfrm>
            <a:off x="483748" y="1697806"/>
            <a:ext cx="1187450" cy="492125"/>
          </a:xfrm>
        </p:spPr>
        <p:txBody>
          <a:bodyPr/>
          <a:lstStyle>
            <a:lvl1pPr algn="ctr">
              <a:defRPr sz="1100"/>
            </a:lvl1pPr>
          </a:lstStyle>
          <a:p>
            <a:pPr lvl="0"/>
            <a:r>
              <a:rPr lang="en-US" noProof="0" smtClean="0"/>
              <a:t>Drag picture to placeholder or click icon to add</a:t>
            </a:r>
            <a:endParaRPr lang="en-US" noProof="0" dirty="0"/>
          </a:p>
        </p:txBody>
      </p:sp>
      <p:sp>
        <p:nvSpPr>
          <p:cNvPr id="212" name="Text Placeholder 2"/>
          <p:cNvSpPr>
            <a:spLocks noGrp="1"/>
          </p:cNvSpPr>
          <p:nvPr>
            <p:ph type="body" sz="quarter" idx="91"/>
          </p:nvPr>
        </p:nvSpPr>
        <p:spPr>
          <a:xfrm>
            <a:off x="472356"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213" name="Text Placeholder 2"/>
          <p:cNvSpPr>
            <a:spLocks noGrp="1"/>
          </p:cNvSpPr>
          <p:nvPr>
            <p:ph type="body" sz="quarter" idx="92"/>
          </p:nvPr>
        </p:nvSpPr>
        <p:spPr>
          <a:xfrm>
            <a:off x="472356"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214" name="Text Placeholder 2"/>
          <p:cNvSpPr>
            <a:spLocks noGrp="1"/>
          </p:cNvSpPr>
          <p:nvPr>
            <p:ph type="body" sz="quarter" idx="93"/>
          </p:nvPr>
        </p:nvSpPr>
        <p:spPr>
          <a:xfrm>
            <a:off x="472356"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15" name="Text Placeholder 2"/>
          <p:cNvSpPr>
            <a:spLocks noGrp="1"/>
          </p:cNvSpPr>
          <p:nvPr>
            <p:ph type="body" sz="quarter" idx="94"/>
          </p:nvPr>
        </p:nvSpPr>
        <p:spPr>
          <a:xfrm>
            <a:off x="472356"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16" name="Text Placeholder 2"/>
          <p:cNvSpPr>
            <a:spLocks noGrp="1"/>
          </p:cNvSpPr>
          <p:nvPr>
            <p:ph type="body" sz="quarter" idx="95"/>
          </p:nvPr>
        </p:nvSpPr>
        <p:spPr>
          <a:xfrm>
            <a:off x="2328765" y="1423804"/>
            <a:ext cx="933450" cy="224584"/>
          </a:xfrm>
        </p:spPr>
        <p:txBody>
          <a:bodyPr>
            <a:normAutofit/>
          </a:bodyPr>
          <a:lstStyle>
            <a:lvl1pPr algn="ctr">
              <a:lnSpc>
                <a:spcPct val="100000"/>
              </a:lnSpc>
              <a:spcBef>
                <a:spcPts val="0"/>
              </a:spcBef>
              <a:defRPr sz="1200" b="1"/>
            </a:lvl1pPr>
          </a:lstStyle>
          <a:p>
            <a:pPr lvl="0"/>
            <a:r>
              <a:rPr lang="en-US" smtClean="0"/>
              <a:t>Click to edit Master text styles</a:t>
            </a:r>
          </a:p>
        </p:txBody>
      </p:sp>
      <p:sp>
        <p:nvSpPr>
          <p:cNvPr id="217" name="Picture Placeholder 4"/>
          <p:cNvSpPr>
            <a:spLocks noGrp="1"/>
          </p:cNvSpPr>
          <p:nvPr>
            <p:ph type="pic" sz="quarter" idx="96"/>
          </p:nvPr>
        </p:nvSpPr>
        <p:spPr>
          <a:xfrm>
            <a:off x="2201765" y="1697806"/>
            <a:ext cx="1187450" cy="492125"/>
          </a:xfrm>
        </p:spPr>
        <p:txBody>
          <a:bodyPr/>
          <a:lstStyle>
            <a:lvl1pPr algn="ctr">
              <a:defRPr sz="1100"/>
            </a:lvl1pPr>
          </a:lstStyle>
          <a:p>
            <a:pPr lvl="0"/>
            <a:r>
              <a:rPr lang="en-US" noProof="0" smtClean="0"/>
              <a:t>Drag picture to placeholder or click icon to add</a:t>
            </a:r>
            <a:endParaRPr lang="en-US" noProof="0" dirty="0"/>
          </a:p>
        </p:txBody>
      </p:sp>
      <p:sp>
        <p:nvSpPr>
          <p:cNvPr id="218" name="Text Placeholder 2"/>
          <p:cNvSpPr>
            <a:spLocks noGrp="1"/>
          </p:cNvSpPr>
          <p:nvPr>
            <p:ph type="body" sz="quarter" idx="97"/>
          </p:nvPr>
        </p:nvSpPr>
        <p:spPr>
          <a:xfrm>
            <a:off x="2190373"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219" name="Text Placeholder 2"/>
          <p:cNvSpPr>
            <a:spLocks noGrp="1"/>
          </p:cNvSpPr>
          <p:nvPr>
            <p:ph type="body" sz="quarter" idx="98"/>
          </p:nvPr>
        </p:nvSpPr>
        <p:spPr>
          <a:xfrm>
            <a:off x="2190373"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220" name="Text Placeholder 2"/>
          <p:cNvSpPr>
            <a:spLocks noGrp="1"/>
          </p:cNvSpPr>
          <p:nvPr>
            <p:ph type="body" sz="quarter" idx="99"/>
          </p:nvPr>
        </p:nvSpPr>
        <p:spPr>
          <a:xfrm>
            <a:off x="2190373"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21" name="Text Placeholder 2"/>
          <p:cNvSpPr>
            <a:spLocks noGrp="1"/>
          </p:cNvSpPr>
          <p:nvPr>
            <p:ph type="body" sz="quarter" idx="100"/>
          </p:nvPr>
        </p:nvSpPr>
        <p:spPr>
          <a:xfrm>
            <a:off x="2190373"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22" name="Text Placeholder 2"/>
          <p:cNvSpPr>
            <a:spLocks noGrp="1"/>
          </p:cNvSpPr>
          <p:nvPr>
            <p:ph type="body" sz="quarter" idx="101"/>
          </p:nvPr>
        </p:nvSpPr>
        <p:spPr>
          <a:xfrm>
            <a:off x="4108696" y="1423804"/>
            <a:ext cx="933450" cy="224584"/>
          </a:xfrm>
        </p:spPr>
        <p:txBody>
          <a:bodyPr>
            <a:normAutofit/>
          </a:bodyPr>
          <a:lstStyle>
            <a:lvl1pPr algn="ctr">
              <a:lnSpc>
                <a:spcPct val="100000"/>
              </a:lnSpc>
              <a:spcBef>
                <a:spcPts val="0"/>
              </a:spcBef>
              <a:defRPr sz="1200" b="1"/>
            </a:lvl1pPr>
          </a:lstStyle>
          <a:p>
            <a:pPr lvl="0"/>
            <a:r>
              <a:rPr lang="en-US" smtClean="0"/>
              <a:t>Click to edit Master text styles</a:t>
            </a:r>
          </a:p>
        </p:txBody>
      </p:sp>
      <p:sp>
        <p:nvSpPr>
          <p:cNvPr id="223" name="Picture Placeholder 4"/>
          <p:cNvSpPr>
            <a:spLocks noGrp="1"/>
          </p:cNvSpPr>
          <p:nvPr>
            <p:ph type="pic" sz="quarter" idx="102"/>
          </p:nvPr>
        </p:nvSpPr>
        <p:spPr>
          <a:xfrm>
            <a:off x="3981696" y="1697806"/>
            <a:ext cx="1187450" cy="492125"/>
          </a:xfrm>
        </p:spPr>
        <p:txBody>
          <a:bodyPr/>
          <a:lstStyle>
            <a:lvl1pPr algn="ctr">
              <a:defRPr sz="1100"/>
            </a:lvl1pPr>
          </a:lstStyle>
          <a:p>
            <a:pPr lvl="0"/>
            <a:r>
              <a:rPr lang="en-US" noProof="0" smtClean="0"/>
              <a:t>Drag picture to placeholder or click icon to add</a:t>
            </a:r>
            <a:endParaRPr lang="en-US" noProof="0" dirty="0"/>
          </a:p>
        </p:txBody>
      </p:sp>
      <p:sp>
        <p:nvSpPr>
          <p:cNvPr id="224" name="Text Placeholder 2"/>
          <p:cNvSpPr>
            <a:spLocks noGrp="1"/>
          </p:cNvSpPr>
          <p:nvPr>
            <p:ph type="body" sz="quarter" idx="103"/>
          </p:nvPr>
        </p:nvSpPr>
        <p:spPr>
          <a:xfrm>
            <a:off x="3970304"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225" name="Text Placeholder 2"/>
          <p:cNvSpPr>
            <a:spLocks noGrp="1"/>
          </p:cNvSpPr>
          <p:nvPr>
            <p:ph type="body" sz="quarter" idx="104"/>
          </p:nvPr>
        </p:nvSpPr>
        <p:spPr>
          <a:xfrm>
            <a:off x="3970304"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226" name="Text Placeholder 2"/>
          <p:cNvSpPr>
            <a:spLocks noGrp="1"/>
          </p:cNvSpPr>
          <p:nvPr>
            <p:ph type="body" sz="quarter" idx="105"/>
          </p:nvPr>
        </p:nvSpPr>
        <p:spPr>
          <a:xfrm>
            <a:off x="3970304"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27" name="Text Placeholder 2"/>
          <p:cNvSpPr>
            <a:spLocks noGrp="1"/>
          </p:cNvSpPr>
          <p:nvPr>
            <p:ph type="body" sz="quarter" idx="106"/>
          </p:nvPr>
        </p:nvSpPr>
        <p:spPr>
          <a:xfrm>
            <a:off x="3970304"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28" name="Text Placeholder 2"/>
          <p:cNvSpPr>
            <a:spLocks noGrp="1"/>
          </p:cNvSpPr>
          <p:nvPr>
            <p:ph type="body" sz="quarter" idx="107"/>
          </p:nvPr>
        </p:nvSpPr>
        <p:spPr>
          <a:xfrm>
            <a:off x="5870365" y="1423804"/>
            <a:ext cx="933450" cy="224584"/>
          </a:xfrm>
        </p:spPr>
        <p:txBody>
          <a:bodyPr>
            <a:normAutofit/>
          </a:bodyPr>
          <a:lstStyle>
            <a:lvl1pPr algn="ctr">
              <a:lnSpc>
                <a:spcPct val="100000"/>
              </a:lnSpc>
              <a:spcBef>
                <a:spcPts val="0"/>
              </a:spcBef>
              <a:defRPr sz="1200" b="1"/>
            </a:lvl1pPr>
          </a:lstStyle>
          <a:p>
            <a:pPr lvl="0"/>
            <a:r>
              <a:rPr lang="en-US" smtClean="0"/>
              <a:t>Click to edit Master text styles</a:t>
            </a:r>
          </a:p>
        </p:txBody>
      </p:sp>
      <p:sp>
        <p:nvSpPr>
          <p:cNvPr id="229" name="Picture Placeholder 4"/>
          <p:cNvSpPr>
            <a:spLocks noGrp="1"/>
          </p:cNvSpPr>
          <p:nvPr>
            <p:ph type="pic" sz="quarter" idx="108"/>
          </p:nvPr>
        </p:nvSpPr>
        <p:spPr>
          <a:xfrm>
            <a:off x="5743365" y="1697806"/>
            <a:ext cx="1187450" cy="492125"/>
          </a:xfrm>
        </p:spPr>
        <p:txBody>
          <a:bodyPr/>
          <a:lstStyle>
            <a:lvl1pPr algn="ctr">
              <a:defRPr sz="1100"/>
            </a:lvl1pPr>
          </a:lstStyle>
          <a:p>
            <a:pPr lvl="0"/>
            <a:r>
              <a:rPr lang="en-US" noProof="0" smtClean="0"/>
              <a:t>Drag picture to placeholder or click icon to add</a:t>
            </a:r>
            <a:endParaRPr lang="en-US" noProof="0" dirty="0"/>
          </a:p>
        </p:txBody>
      </p:sp>
      <p:sp>
        <p:nvSpPr>
          <p:cNvPr id="230" name="Text Placeholder 2"/>
          <p:cNvSpPr>
            <a:spLocks noGrp="1"/>
          </p:cNvSpPr>
          <p:nvPr>
            <p:ph type="body" sz="quarter" idx="109"/>
          </p:nvPr>
        </p:nvSpPr>
        <p:spPr>
          <a:xfrm>
            <a:off x="5731973"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231" name="Text Placeholder 2"/>
          <p:cNvSpPr>
            <a:spLocks noGrp="1"/>
          </p:cNvSpPr>
          <p:nvPr>
            <p:ph type="body" sz="quarter" idx="110"/>
          </p:nvPr>
        </p:nvSpPr>
        <p:spPr>
          <a:xfrm>
            <a:off x="5731973"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232" name="Text Placeholder 2"/>
          <p:cNvSpPr>
            <a:spLocks noGrp="1"/>
          </p:cNvSpPr>
          <p:nvPr>
            <p:ph type="body" sz="quarter" idx="111"/>
          </p:nvPr>
        </p:nvSpPr>
        <p:spPr>
          <a:xfrm>
            <a:off x="5731973"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33" name="Text Placeholder 2"/>
          <p:cNvSpPr>
            <a:spLocks noGrp="1"/>
          </p:cNvSpPr>
          <p:nvPr>
            <p:ph type="body" sz="quarter" idx="112"/>
          </p:nvPr>
        </p:nvSpPr>
        <p:spPr>
          <a:xfrm>
            <a:off x="5731973"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34" name="Text Placeholder 2"/>
          <p:cNvSpPr>
            <a:spLocks noGrp="1"/>
          </p:cNvSpPr>
          <p:nvPr>
            <p:ph type="body" sz="quarter" idx="113"/>
          </p:nvPr>
        </p:nvSpPr>
        <p:spPr>
          <a:xfrm>
            <a:off x="7643718" y="1423804"/>
            <a:ext cx="933450" cy="224584"/>
          </a:xfrm>
        </p:spPr>
        <p:txBody>
          <a:bodyPr>
            <a:normAutofit/>
          </a:bodyPr>
          <a:lstStyle>
            <a:lvl1pPr algn="ctr">
              <a:lnSpc>
                <a:spcPct val="100000"/>
              </a:lnSpc>
              <a:spcBef>
                <a:spcPts val="0"/>
              </a:spcBef>
              <a:defRPr sz="1200" b="1"/>
            </a:lvl1pPr>
          </a:lstStyle>
          <a:p>
            <a:pPr lvl="0"/>
            <a:r>
              <a:rPr lang="en-US" smtClean="0"/>
              <a:t>Click to edit Master text styles</a:t>
            </a:r>
          </a:p>
        </p:txBody>
      </p:sp>
      <p:sp>
        <p:nvSpPr>
          <p:cNvPr id="235" name="Picture Placeholder 4"/>
          <p:cNvSpPr>
            <a:spLocks noGrp="1"/>
          </p:cNvSpPr>
          <p:nvPr>
            <p:ph type="pic" sz="quarter" idx="114"/>
          </p:nvPr>
        </p:nvSpPr>
        <p:spPr>
          <a:xfrm>
            <a:off x="7516718" y="1697806"/>
            <a:ext cx="1187450" cy="492125"/>
          </a:xfrm>
        </p:spPr>
        <p:txBody>
          <a:bodyPr/>
          <a:lstStyle>
            <a:lvl1pPr algn="ctr">
              <a:defRPr sz="1100"/>
            </a:lvl1pPr>
          </a:lstStyle>
          <a:p>
            <a:pPr lvl="0"/>
            <a:r>
              <a:rPr lang="en-US" noProof="0" smtClean="0"/>
              <a:t>Drag picture to placeholder or click icon to add</a:t>
            </a:r>
            <a:endParaRPr lang="en-US" noProof="0" dirty="0"/>
          </a:p>
        </p:txBody>
      </p:sp>
      <p:sp>
        <p:nvSpPr>
          <p:cNvPr id="236" name="Text Placeholder 2"/>
          <p:cNvSpPr>
            <a:spLocks noGrp="1"/>
          </p:cNvSpPr>
          <p:nvPr>
            <p:ph type="body" sz="quarter" idx="115"/>
          </p:nvPr>
        </p:nvSpPr>
        <p:spPr>
          <a:xfrm>
            <a:off x="7505326" y="2248420"/>
            <a:ext cx="1210235" cy="224584"/>
          </a:xfrm>
        </p:spPr>
        <p:txBody>
          <a:bodyPr anchor="ctr">
            <a:normAutofit/>
          </a:bodyPr>
          <a:lstStyle>
            <a:lvl1pPr algn="ctr">
              <a:lnSpc>
                <a:spcPct val="100000"/>
              </a:lnSpc>
              <a:spcBef>
                <a:spcPts val="0"/>
              </a:spcBef>
              <a:defRPr sz="1000" b="1">
                <a:solidFill>
                  <a:schemeClr val="tx2">
                    <a:lumMod val="65000"/>
                    <a:lumOff val="35000"/>
                  </a:schemeClr>
                </a:solidFill>
              </a:defRPr>
            </a:lvl1pPr>
          </a:lstStyle>
          <a:p>
            <a:pPr lvl="0"/>
            <a:r>
              <a:rPr lang="en-US" smtClean="0"/>
              <a:t>Click to edit Master text styles</a:t>
            </a:r>
          </a:p>
        </p:txBody>
      </p:sp>
      <p:sp>
        <p:nvSpPr>
          <p:cNvPr id="237" name="Text Placeholder 2"/>
          <p:cNvSpPr>
            <a:spLocks noGrp="1"/>
          </p:cNvSpPr>
          <p:nvPr>
            <p:ph type="body" sz="quarter" idx="116"/>
          </p:nvPr>
        </p:nvSpPr>
        <p:spPr>
          <a:xfrm>
            <a:off x="7505326" y="2522422"/>
            <a:ext cx="1210235" cy="224584"/>
          </a:xfrm>
        </p:spPr>
        <p:txBody>
          <a:bodyPr anchor="ctr">
            <a:normAutofit/>
          </a:bodyPr>
          <a:lstStyle>
            <a:lvl1pPr algn="ctr">
              <a:lnSpc>
                <a:spcPct val="100000"/>
              </a:lnSpc>
              <a:spcBef>
                <a:spcPts val="0"/>
              </a:spcBef>
              <a:defRPr sz="900" b="1">
                <a:solidFill>
                  <a:schemeClr val="tx2">
                    <a:lumMod val="65000"/>
                    <a:lumOff val="35000"/>
                  </a:schemeClr>
                </a:solidFill>
              </a:defRPr>
            </a:lvl1pPr>
          </a:lstStyle>
          <a:p>
            <a:pPr lvl="0"/>
            <a:r>
              <a:rPr lang="en-US" smtClean="0"/>
              <a:t>Click to edit Master text styles</a:t>
            </a:r>
          </a:p>
        </p:txBody>
      </p:sp>
      <p:sp>
        <p:nvSpPr>
          <p:cNvPr id="238" name="Text Placeholder 2"/>
          <p:cNvSpPr>
            <a:spLocks noGrp="1"/>
          </p:cNvSpPr>
          <p:nvPr>
            <p:ph type="body" sz="quarter" idx="117"/>
          </p:nvPr>
        </p:nvSpPr>
        <p:spPr>
          <a:xfrm>
            <a:off x="7505326" y="2796424"/>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239" name="Text Placeholder 2"/>
          <p:cNvSpPr>
            <a:spLocks noGrp="1"/>
          </p:cNvSpPr>
          <p:nvPr>
            <p:ph type="body" sz="quarter" idx="118"/>
          </p:nvPr>
        </p:nvSpPr>
        <p:spPr>
          <a:xfrm>
            <a:off x="7505326" y="3061356"/>
            <a:ext cx="1210235" cy="224584"/>
          </a:xfrm>
        </p:spPr>
        <p:txBody>
          <a:bodyPr anchor="ctr">
            <a:normAutofit/>
          </a:bodyPr>
          <a:lstStyle>
            <a:lvl1pPr algn="ctr">
              <a:lnSpc>
                <a:spcPct val="100000"/>
              </a:lnSpc>
              <a:spcBef>
                <a:spcPts val="0"/>
              </a:spcBef>
              <a:defRPr sz="900" b="1" baseline="0">
                <a:solidFill>
                  <a:schemeClr val="tx2">
                    <a:lumMod val="65000"/>
                    <a:lumOff val="35000"/>
                  </a:schemeClr>
                </a:solidFill>
              </a:defRPr>
            </a:lvl1pPr>
          </a:lstStyle>
          <a:p>
            <a:pPr lvl="0"/>
            <a:r>
              <a:rPr lang="en-US" smtClean="0"/>
              <a:t>Click to edit Master text styles</a:t>
            </a:r>
          </a:p>
        </p:txBody>
      </p:sp>
      <p:sp>
        <p:nvSpPr>
          <p:cNvPr id="131" name="Footer Placeholder 6"/>
          <p:cNvSpPr>
            <a:spLocks noGrp="1"/>
          </p:cNvSpPr>
          <p:nvPr>
            <p:ph type="ftr" sz="quarter" idx="119"/>
          </p:nvPr>
        </p:nvSpPr>
        <p:spPr/>
        <p:txBody>
          <a:bodyPr/>
          <a:lstStyle>
            <a:lvl1pPr>
              <a:defRPr/>
            </a:lvl1pPr>
          </a:lstStyle>
          <a:p>
            <a:pPr>
              <a:defRPr/>
            </a:pPr>
            <a:r>
              <a:rPr lang="en-US"/>
              <a:t>Presentation Title</a:t>
            </a:r>
            <a:endParaRPr lang="en-US" dirty="0"/>
          </a:p>
        </p:txBody>
      </p:sp>
      <p:sp>
        <p:nvSpPr>
          <p:cNvPr id="132" name="Slide Number Placeholder 7"/>
          <p:cNvSpPr>
            <a:spLocks noGrp="1"/>
          </p:cNvSpPr>
          <p:nvPr>
            <p:ph type="sldNum" sz="quarter" idx="120"/>
          </p:nvPr>
        </p:nvSpPr>
        <p:spPr/>
        <p:txBody>
          <a:bodyPr/>
          <a:lstStyle>
            <a:lvl1pPr>
              <a:defRPr/>
            </a:lvl1pPr>
          </a:lstStyle>
          <a:p>
            <a:pPr>
              <a:defRPr/>
            </a:pPr>
            <a:fld id="{6361D620-C4CB-4A5B-BDB9-EC38C39EBE18}" type="slidenum">
              <a:rPr lang="en-US"/>
              <a:pPr>
                <a:defRPr/>
              </a:pPr>
              <a:t>‹#›</a:t>
            </a:fld>
            <a:endParaRPr lang="en-US" dirty="0"/>
          </a:p>
        </p:txBody>
      </p:sp>
    </p:spTree>
    <p:extLst>
      <p:ext uri="{BB962C8B-B14F-4D97-AF65-F5344CB8AC3E}">
        <p14:creationId xmlns:p14="http://schemas.microsoft.com/office/powerpoint/2010/main" val="3596948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136106"/>
          </a:xfrm>
        </p:spPr>
        <p:txBody>
          <a:bodyPr/>
          <a:lstStyle>
            <a:lvl1pPr algn="ctr">
              <a:defRPr/>
            </a:lvl1pPr>
          </a:lstStyle>
          <a:p>
            <a:pPr lvl="0"/>
            <a:r>
              <a:rPr lang="en-US" noProof="0" smtClean="0"/>
              <a:t>Drag picture to placeholder or click icon to add</a:t>
            </a:r>
            <a:endParaRPr lang="en-US" noProof="0" dirty="0"/>
          </a:p>
        </p:txBody>
      </p:sp>
      <p:sp>
        <p:nvSpPr>
          <p:cNvPr id="6" name="Title 1"/>
          <p:cNvSpPr>
            <a:spLocks noGrp="1"/>
          </p:cNvSpPr>
          <p:nvPr>
            <p:ph type="title"/>
          </p:nvPr>
        </p:nvSpPr>
        <p:spPr>
          <a:xfrm>
            <a:off x="5110480" y="3200401"/>
            <a:ext cx="3627120" cy="761999"/>
          </a:xfrm>
        </p:spPr>
        <p:txBody>
          <a:bodyPr/>
          <a:lstStyle>
            <a:lvl1pPr>
              <a:defRPr b="1"/>
            </a:lvl1pPr>
          </a:lstStyle>
          <a:p>
            <a:r>
              <a:rPr lang="en-US" dirty="0" smtClean="0"/>
              <a:t>Click to edit Master title style</a:t>
            </a:r>
            <a:endParaRPr lang="en-US" dirty="0"/>
          </a:p>
        </p:txBody>
      </p:sp>
      <p:sp>
        <p:nvSpPr>
          <p:cNvPr id="7" name="Text Placeholder 5"/>
          <p:cNvSpPr>
            <a:spLocks noGrp="1"/>
          </p:cNvSpPr>
          <p:nvPr>
            <p:ph type="body" sz="quarter" idx="14"/>
          </p:nvPr>
        </p:nvSpPr>
        <p:spPr>
          <a:xfrm>
            <a:off x="5100638" y="3982720"/>
            <a:ext cx="3647122" cy="1767839"/>
          </a:xfrm>
        </p:spPr>
        <p:txBody>
          <a:bodyPr/>
          <a:lstStyle>
            <a:lvl1pPr>
              <a:defRPr b="1">
                <a:solidFill>
                  <a:srgbClr val="FFFFFF"/>
                </a:solidFill>
              </a:defRPr>
            </a:lvl1pPr>
          </a:lstStyle>
          <a:p>
            <a:pPr lvl="0"/>
            <a:r>
              <a:rPr lang="en-US" dirty="0" smtClean="0"/>
              <a:t>Click to edit Master text styles</a:t>
            </a:r>
          </a:p>
        </p:txBody>
      </p:sp>
      <p:sp>
        <p:nvSpPr>
          <p:cNvPr id="5" name="Rectangle 6"/>
          <p:cNvSpPr>
            <a:spLocks noGrp="1" noChangeArrowheads="1"/>
          </p:cNvSpPr>
          <p:nvPr>
            <p:ph type="sldNum" sz="quarter" idx="15"/>
          </p:nvPr>
        </p:nvSpPr>
        <p:spPr>
          <a:ln/>
        </p:spPr>
        <p:txBody>
          <a:bodyPr/>
          <a:lstStyle>
            <a:lvl1pPr>
              <a:defRPr/>
            </a:lvl1pPr>
          </a:lstStyle>
          <a:p>
            <a:pPr>
              <a:defRPr/>
            </a:pPr>
            <a:fld id="{DDC55CEF-50E9-426C-9C9B-C49ACABEDABD}" type="slidenum">
              <a:rPr lang="en-US"/>
              <a:pPr>
                <a:defRPr/>
              </a:pPr>
              <a:t>‹#›</a:t>
            </a:fld>
            <a:endParaRPr lang="en-US" dirty="0"/>
          </a:p>
        </p:txBody>
      </p:sp>
      <p:sp>
        <p:nvSpPr>
          <p:cNvPr id="8" name="Footer Placeholder 2"/>
          <p:cNvSpPr>
            <a:spLocks noGrp="1"/>
          </p:cNvSpPr>
          <p:nvPr>
            <p:ph type="ftr" sz="quarter" idx="16"/>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3854112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Bleed Photo">
    <p:spTree>
      <p:nvGrpSpPr>
        <p:cNvPr id="1" name=""/>
        <p:cNvGrpSpPr/>
        <p:nvPr/>
      </p:nvGrpSpPr>
      <p:grpSpPr>
        <a:xfrm>
          <a:off x="0" y="0"/>
          <a:ext cx="0" cy="0"/>
          <a:chOff x="0" y="0"/>
          <a:chExt cx="0" cy="0"/>
        </a:xfrm>
      </p:grpSpPr>
      <p:sp>
        <p:nvSpPr>
          <p:cNvPr id="7" name="Rectangle 6"/>
          <p:cNvSpPr>
            <a:spLocks noChangeArrowheads="1"/>
          </p:cNvSpPr>
          <p:nvPr/>
        </p:nvSpPr>
        <p:spPr bwMode="auto">
          <a:xfrm>
            <a:off x="5175250" y="5302250"/>
            <a:ext cx="3968750" cy="155575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 name="Picture Placeholder 3"/>
          <p:cNvSpPr>
            <a:spLocks noGrp="1"/>
          </p:cNvSpPr>
          <p:nvPr>
            <p:ph type="pic" sz="quarter" idx="10"/>
          </p:nvPr>
        </p:nvSpPr>
        <p:spPr>
          <a:xfrm>
            <a:off x="0" y="0"/>
            <a:ext cx="9144000" cy="6858000"/>
          </a:xfrm>
        </p:spPr>
        <p:txBody>
          <a:bodyPr/>
          <a:lstStyle>
            <a:lvl1pPr algn="ctr">
              <a:defRPr baseline="0"/>
            </a:lvl1pPr>
          </a:lstStyle>
          <a:p>
            <a:pPr lvl="0"/>
            <a:r>
              <a:rPr lang="en-US" noProof="0" smtClean="0"/>
              <a:t>Drag picture to placeholder or click icon to add</a:t>
            </a:r>
            <a:endParaRPr lang="en-US" noProof="0" dirty="0"/>
          </a:p>
        </p:txBody>
      </p:sp>
      <p:sp>
        <p:nvSpPr>
          <p:cNvPr id="5" name="Title 1"/>
          <p:cNvSpPr>
            <a:spLocks noGrp="1"/>
          </p:cNvSpPr>
          <p:nvPr>
            <p:ph type="title"/>
          </p:nvPr>
        </p:nvSpPr>
        <p:spPr>
          <a:xfrm>
            <a:off x="5110480" y="3200401"/>
            <a:ext cx="3627120" cy="761999"/>
          </a:xfrm>
        </p:spPr>
        <p:txBody>
          <a:bodyPr/>
          <a:lstStyle>
            <a:lvl1pPr>
              <a:defRPr b="1"/>
            </a:lvl1pPr>
          </a:lstStyle>
          <a:p>
            <a:r>
              <a:rPr lang="en-US" dirty="0" smtClean="0"/>
              <a:t>Click to edit Master title style</a:t>
            </a:r>
            <a:endParaRPr lang="en-US" dirty="0"/>
          </a:p>
        </p:txBody>
      </p:sp>
      <p:sp>
        <p:nvSpPr>
          <p:cNvPr id="6" name="Text Placeholder 5"/>
          <p:cNvSpPr>
            <a:spLocks noGrp="1"/>
          </p:cNvSpPr>
          <p:nvPr>
            <p:ph type="body" sz="quarter" idx="14"/>
          </p:nvPr>
        </p:nvSpPr>
        <p:spPr>
          <a:xfrm>
            <a:off x="5100638" y="3982720"/>
            <a:ext cx="3647122" cy="1767839"/>
          </a:xfrm>
        </p:spPr>
        <p:txBody>
          <a:bodyPr/>
          <a:lstStyle>
            <a:lvl1pPr>
              <a:defRPr b="1">
                <a:solidFill>
                  <a:schemeClr val="tx2">
                    <a:lumMod val="50000"/>
                    <a:lumOff val="50000"/>
                  </a:schemeClr>
                </a:solidFill>
              </a:defRPr>
            </a:lvl1pPr>
          </a:lstStyle>
          <a:p>
            <a:pPr lvl="0"/>
            <a:r>
              <a:rPr lang="en-US" dirty="0" smtClean="0"/>
              <a:t>Click to edit Master text styles</a:t>
            </a:r>
          </a:p>
        </p:txBody>
      </p:sp>
    </p:spTree>
    <p:extLst>
      <p:ext uri="{BB962C8B-B14F-4D97-AF65-F5344CB8AC3E}">
        <p14:creationId xmlns:p14="http://schemas.microsoft.com/office/powerpoint/2010/main" val="4226994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ne Char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32417"/>
            <a:ext cx="8445500" cy="5069416"/>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mj-lt"/>
                <a:cs typeface="Andes ExtraLight"/>
              </a:defRPr>
            </a:lvl1pPr>
          </a:lstStyle>
          <a:p>
            <a:r>
              <a:rPr lang="en-US" dirty="0" smtClean="0"/>
              <a:t>Click to edit Master title style</a:t>
            </a:r>
            <a:endParaRPr lang="en-US" dirty="0"/>
          </a:p>
        </p:txBody>
      </p:sp>
      <p:sp>
        <p:nvSpPr>
          <p:cNvPr id="4" name="Rectangle 6"/>
          <p:cNvSpPr>
            <a:spLocks noGrp="1" noChangeArrowheads="1"/>
          </p:cNvSpPr>
          <p:nvPr>
            <p:ph type="sldNum" sz="quarter" idx="19"/>
          </p:nvPr>
        </p:nvSpPr>
        <p:spPr>
          <a:ln/>
        </p:spPr>
        <p:txBody>
          <a:bodyPr/>
          <a:lstStyle>
            <a:lvl1pPr>
              <a:defRPr/>
            </a:lvl1pPr>
          </a:lstStyle>
          <a:p>
            <a:pPr>
              <a:defRPr/>
            </a:pPr>
            <a:fld id="{34078AEF-61D2-40C6-B3E6-BCB927045DC8}" type="slidenum">
              <a:rPr lang="en-US"/>
              <a:pPr>
                <a:defRPr/>
              </a:pPr>
              <a:t>‹#›</a:t>
            </a:fld>
            <a:endParaRPr lang="en-US" dirty="0"/>
          </a:p>
        </p:txBody>
      </p:sp>
      <p:sp>
        <p:nvSpPr>
          <p:cNvPr id="6" name="Footer Placeholder 2"/>
          <p:cNvSpPr>
            <a:spLocks noGrp="1"/>
          </p:cNvSpPr>
          <p:nvPr>
            <p:ph type="ftr" sz="quarter" idx="20"/>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1782944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ha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47233"/>
            <a:ext cx="4159249" cy="5048250"/>
          </a:xfrm>
        </p:spPr>
        <p:txBody>
          <a:bodyPr/>
          <a:lstStyle/>
          <a:p>
            <a:pPr lvl="0"/>
            <a:endParaRPr lang="en-US" noProof="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021F43"/>
                </a:solidFill>
                <a:latin typeface="+mj-lt"/>
                <a:cs typeface="Andes ExtraLight"/>
              </a:defRPr>
            </a:lvl1pPr>
          </a:lstStyle>
          <a:p>
            <a:r>
              <a:rPr lang="en-US" smtClean="0"/>
              <a:t>Click to edit Master title style</a:t>
            </a:r>
            <a:endParaRPr lang="en-US" dirty="0"/>
          </a:p>
        </p:txBody>
      </p:sp>
      <p:sp>
        <p:nvSpPr>
          <p:cNvPr id="13" name="Chart Placeholder 4"/>
          <p:cNvSpPr>
            <a:spLocks noGrp="1"/>
          </p:cNvSpPr>
          <p:nvPr>
            <p:ph type="chart" sz="quarter" idx="19"/>
          </p:nvPr>
        </p:nvSpPr>
        <p:spPr>
          <a:xfrm>
            <a:off x="4607983" y="1147233"/>
            <a:ext cx="4159249" cy="5048250"/>
          </a:xfrm>
        </p:spPr>
        <p:txBody>
          <a:bodyPr/>
          <a:lstStyle/>
          <a:p>
            <a:pPr lvl="0"/>
            <a:endParaRPr lang="en-US" noProof="0"/>
          </a:p>
        </p:txBody>
      </p:sp>
      <p:sp>
        <p:nvSpPr>
          <p:cNvPr id="6" name="Rectangle 6"/>
          <p:cNvSpPr>
            <a:spLocks noGrp="1" noChangeArrowheads="1"/>
          </p:cNvSpPr>
          <p:nvPr>
            <p:ph type="sldNum" sz="quarter" idx="20"/>
          </p:nvPr>
        </p:nvSpPr>
        <p:spPr>
          <a:ln/>
        </p:spPr>
        <p:txBody>
          <a:bodyPr/>
          <a:lstStyle>
            <a:lvl1pPr>
              <a:defRPr/>
            </a:lvl1pPr>
          </a:lstStyle>
          <a:p>
            <a:pPr>
              <a:defRPr/>
            </a:pPr>
            <a:fld id="{BB630D74-3A84-4A72-84FA-F87D0C806176}" type="slidenum">
              <a:rPr lang="en-US"/>
              <a:pPr>
                <a:defRPr/>
              </a:pPr>
              <a:t>‹#›</a:t>
            </a:fld>
            <a:endParaRPr lang="en-US" dirty="0"/>
          </a:p>
        </p:txBody>
      </p:sp>
      <p:sp>
        <p:nvSpPr>
          <p:cNvPr id="7" name="Footer Placeholder 2"/>
          <p:cNvSpPr>
            <a:spLocks noGrp="1"/>
          </p:cNvSpPr>
          <p:nvPr>
            <p:ph type="ftr" sz="quarter" idx="21"/>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28640166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hart Slide">
    <p:spTree>
      <p:nvGrpSpPr>
        <p:cNvPr id="1" name=""/>
        <p:cNvGrpSpPr/>
        <p:nvPr/>
      </p:nvGrpSpPr>
      <p:grpSpPr>
        <a:xfrm>
          <a:off x="0" y="0"/>
          <a:ext cx="0" cy="0"/>
          <a:chOff x="0" y="0"/>
          <a:chExt cx="0" cy="0"/>
        </a:xfrm>
      </p:grpSpPr>
      <p:sp>
        <p:nvSpPr>
          <p:cNvPr id="5" name="Chart Placeholder 4"/>
          <p:cNvSpPr>
            <a:spLocks noGrp="1"/>
          </p:cNvSpPr>
          <p:nvPr>
            <p:ph type="chart" sz="quarter" idx="18"/>
          </p:nvPr>
        </p:nvSpPr>
        <p:spPr>
          <a:xfrm>
            <a:off x="349250" y="1147233"/>
            <a:ext cx="4159249" cy="5048250"/>
          </a:xfrm>
        </p:spPr>
        <p:txBody>
          <a:bodyPr/>
          <a:lstStyle/>
          <a:p>
            <a:pPr lvl="0"/>
            <a:endParaRPr lang="en-US" noProof="0" dirty="0"/>
          </a:p>
        </p:txBody>
      </p:sp>
      <p:sp>
        <p:nvSpPr>
          <p:cNvPr id="2" name="Title 1"/>
          <p:cNvSpPr>
            <a:spLocks noGrp="1"/>
          </p:cNvSpPr>
          <p:nvPr>
            <p:ph type="title"/>
          </p:nvPr>
        </p:nvSpPr>
        <p:spPr>
          <a:xfrm>
            <a:off x="356934" y="307475"/>
            <a:ext cx="8410104" cy="708526"/>
          </a:xfrm>
        </p:spPr>
        <p:txBody>
          <a:bodyPr/>
          <a:lstStyle>
            <a:lvl1pPr>
              <a:defRPr sz="2200" b="0" i="0" cap="none" baseline="0">
                <a:solidFill>
                  <a:srgbClr val="139AF0"/>
                </a:solidFill>
                <a:latin typeface="+mj-lt"/>
                <a:cs typeface="Andes ExtraLight"/>
              </a:defRPr>
            </a:lvl1pPr>
          </a:lstStyle>
          <a:p>
            <a:r>
              <a:rPr lang="en-US" smtClean="0"/>
              <a:t>Click to edit Master title style</a:t>
            </a:r>
            <a:endParaRPr lang="en-US" dirty="0"/>
          </a:p>
        </p:txBody>
      </p:sp>
      <p:sp>
        <p:nvSpPr>
          <p:cNvPr id="13" name="Chart Placeholder 4"/>
          <p:cNvSpPr>
            <a:spLocks noGrp="1"/>
          </p:cNvSpPr>
          <p:nvPr>
            <p:ph type="chart" sz="quarter" idx="19"/>
          </p:nvPr>
        </p:nvSpPr>
        <p:spPr>
          <a:xfrm>
            <a:off x="4607983" y="1147233"/>
            <a:ext cx="4159249" cy="2461684"/>
          </a:xfrm>
        </p:spPr>
        <p:txBody>
          <a:bodyPr/>
          <a:lstStyle/>
          <a:p>
            <a:pPr lvl="0"/>
            <a:endParaRPr lang="en-US" noProof="0" dirty="0"/>
          </a:p>
        </p:txBody>
      </p:sp>
      <p:sp>
        <p:nvSpPr>
          <p:cNvPr id="8" name="Chart Placeholder 4"/>
          <p:cNvSpPr>
            <a:spLocks noGrp="1"/>
          </p:cNvSpPr>
          <p:nvPr>
            <p:ph type="chart" sz="quarter" idx="20"/>
          </p:nvPr>
        </p:nvSpPr>
        <p:spPr>
          <a:xfrm>
            <a:off x="4612216" y="3723217"/>
            <a:ext cx="4159249" cy="2461684"/>
          </a:xfrm>
        </p:spPr>
        <p:txBody>
          <a:bodyPr/>
          <a:lstStyle/>
          <a:p>
            <a:pPr lvl="0"/>
            <a:endParaRPr lang="en-US" noProof="0" dirty="0"/>
          </a:p>
        </p:txBody>
      </p:sp>
      <p:sp>
        <p:nvSpPr>
          <p:cNvPr id="6" name="Rectangle 6"/>
          <p:cNvSpPr>
            <a:spLocks noGrp="1" noChangeArrowheads="1"/>
          </p:cNvSpPr>
          <p:nvPr>
            <p:ph type="sldNum" sz="quarter" idx="21"/>
          </p:nvPr>
        </p:nvSpPr>
        <p:spPr>
          <a:ln/>
        </p:spPr>
        <p:txBody>
          <a:bodyPr/>
          <a:lstStyle>
            <a:lvl1pPr>
              <a:defRPr/>
            </a:lvl1pPr>
          </a:lstStyle>
          <a:p>
            <a:pPr>
              <a:defRPr/>
            </a:pPr>
            <a:fld id="{D4074CC0-3FD9-40A4-8433-72BE4FC02AA8}" type="slidenum">
              <a:rPr lang="en-US"/>
              <a:pPr>
                <a:defRPr/>
              </a:pPr>
              <a:t>‹#›</a:t>
            </a:fld>
            <a:endParaRPr lang="en-US" dirty="0"/>
          </a:p>
        </p:txBody>
      </p:sp>
      <p:sp>
        <p:nvSpPr>
          <p:cNvPr id="7" name="Footer Placeholder 2"/>
          <p:cNvSpPr>
            <a:spLocks noGrp="1"/>
          </p:cNvSpPr>
          <p:nvPr>
            <p:ph type="ftr" sz="quarter" idx="22"/>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28637684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har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4" y="307475"/>
            <a:ext cx="8410104" cy="708526"/>
          </a:xfrm>
        </p:spPr>
        <p:txBody>
          <a:bodyPr/>
          <a:lstStyle>
            <a:lvl1pPr>
              <a:defRPr sz="2200" b="0" i="0" cap="none" baseline="0">
                <a:solidFill>
                  <a:srgbClr val="139AF0"/>
                </a:solidFill>
                <a:latin typeface="+mj-lt"/>
                <a:cs typeface="Andes ExtraLight"/>
              </a:defRPr>
            </a:lvl1pPr>
          </a:lstStyle>
          <a:p>
            <a:r>
              <a:rPr lang="en-US" smtClean="0"/>
              <a:t>Click to edit Master title style</a:t>
            </a:r>
            <a:endParaRPr lang="en-US" dirty="0"/>
          </a:p>
        </p:txBody>
      </p:sp>
      <p:sp>
        <p:nvSpPr>
          <p:cNvPr id="13" name="Chart Placeholder 4"/>
          <p:cNvSpPr>
            <a:spLocks noGrp="1"/>
          </p:cNvSpPr>
          <p:nvPr>
            <p:ph type="chart" sz="quarter" idx="19"/>
          </p:nvPr>
        </p:nvSpPr>
        <p:spPr>
          <a:xfrm>
            <a:off x="4607983" y="1147233"/>
            <a:ext cx="4159249" cy="2461684"/>
          </a:xfrm>
        </p:spPr>
        <p:txBody>
          <a:bodyPr/>
          <a:lstStyle/>
          <a:p>
            <a:pPr lvl="0"/>
            <a:endParaRPr lang="en-US" noProof="0" dirty="0"/>
          </a:p>
        </p:txBody>
      </p:sp>
      <p:sp>
        <p:nvSpPr>
          <p:cNvPr id="8" name="Chart Placeholder 4"/>
          <p:cNvSpPr>
            <a:spLocks noGrp="1"/>
          </p:cNvSpPr>
          <p:nvPr>
            <p:ph type="chart" sz="quarter" idx="20"/>
          </p:nvPr>
        </p:nvSpPr>
        <p:spPr>
          <a:xfrm>
            <a:off x="4612216" y="3723217"/>
            <a:ext cx="4159249" cy="2461684"/>
          </a:xfrm>
        </p:spPr>
        <p:txBody>
          <a:bodyPr/>
          <a:lstStyle/>
          <a:p>
            <a:pPr lvl="0"/>
            <a:endParaRPr lang="en-US" noProof="0" dirty="0"/>
          </a:p>
        </p:txBody>
      </p:sp>
      <p:sp>
        <p:nvSpPr>
          <p:cNvPr id="9" name="Chart Placeholder 4"/>
          <p:cNvSpPr>
            <a:spLocks noGrp="1"/>
          </p:cNvSpPr>
          <p:nvPr>
            <p:ph type="chart" sz="quarter" idx="21"/>
          </p:nvPr>
        </p:nvSpPr>
        <p:spPr>
          <a:xfrm>
            <a:off x="347133" y="1140883"/>
            <a:ext cx="4159249" cy="2461684"/>
          </a:xfrm>
        </p:spPr>
        <p:txBody>
          <a:bodyPr/>
          <a:lstStyle/>
          <a:p>
            <a:pPr lvl="0"/>
            <a:endParaRPr lang="en-US" noProof="0" dirty="0"/>
          </a:p>
        </p:txBody>
      </p:sp>
      <p:sp>
        <p:nvSpPr>
          <p:cNvPr id="14" name="Chart Placeholder 4"/>
          <p:cNvSpPr>
            <a:spLocks noGrp="1"/>
          </p:cNvSpPr>
          <p:nvPr>
            <p:ph type="chart" sz="quarter" idx="22"/>
          </p:nvPr>
        </p:nvSpPr>
        <p:spPr>
          <a:xfrm>
            <a:off x="351366" y="3716867"/>
            <a:ext cx="4159249" cy="2461684"/>
          </a:xfrm>
        </p:spPr>
        <p:txBody>
          <a:bodyPr/>
          <a:lstStyle/>
          <a:p>
            <a:pPr lvl="0"/>
            <a:endParaRPr lang="en-US" noProof="0" dirty="0"/>
          </a:p>
        </p:txBody>
      </p:sp>
      <p:sp>
        <p:nvSpPr>
          <p:cNvPr id="7" name="Rectangle 6"/>
          <p:cNvSpPr>
            <a:spLocks noGrp="1" noChangeArrowheads="1"/>
          </p:cNvSpPr>
          <p:nvPr>
            <p:ph type="sldNum" sz="quarter" idx="23"/>
          </p:nvPr>
        </p:nvSpPr>
        <p:spPr>
          <a:ln/>
        </p:spPr>
        <p:txBody>
          <a:bodyPr/>
          <a:lstStyle>
            <a:lvl1pPr>
              <a:defRPr/>
            </a:lvl1pPr>
          </a:lstStyle>
          <a:p>
            <a:pPr>
              <a:defRPr/>
            </a:pPr>
            <a:fld id="{20B12DDF-E159-4AC4-BB15-A5FA080E5A6E}" type="slidenum">
              <a:rPr lang="en-US"/>
              <a:pPr>
                <a:defRPr/>
              </a:pPr>
              <a:t>‹#›</a:t>
            </a:fld>
            <a:endParaRPr lang="en-US" dirty="0"/>
          </a:p>
        </p:txBody>
      </p:sp>
      <p:sp>
        <p:nvSpPr>
          <p:cNvPr id="10" name="Footer Placeholder 2"/>
          <p:cNvSpPr>
            <a:spLocks noGrp="1"/>
          </p:cNvSpPr>
          <p:nvPr>
            <p:ph type="ftr" sz="quarter" idx="24"/>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1747884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Geometric Divider">
    <p:spTree>
      <p:nvGrpSpPr>
        <p:cNvPr id="1" name=""/>
        <p:cNvGrpSpPr/>
        <p:nvPr/>
      </p:nvGrpSpPr>
      <p:grpSpPr>
        <a:xfrm>
          <a:off x="0" y="0"/>
          <a:ext cx="0" cy="0"/>
          <a:chOff x="0" y="0"/>
          <a:chExt cx="0" cy="0"/>
        </a:xfrm>
      </p:grpSpPr>
      <p:sp>
        <p:nvSpPr>
          <p:cNvPr id="4"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7"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8"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28"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1"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7"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8"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4"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5"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60"/>
          <p:cNvSpPr>
            <a:spLocks noChangeArrowheads="1"/>
          </p:cNvSpPr>
          <p:nvPr/>
        </p:nvSpPr>
        <p:spPr bwMode="auto">
          <a:xfrm>
            <a:off x="0" y="28289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0" name="Title 329"/>
          <p:cNvSpPr>
            <a:spLocks noGrp="1"/>
          </p:cNvSpPr>
          <p:nvPr>
            <p:ph type="title"/>
          </p:nvPr>
        </p:nvSpPr>
        <p:spPr>
          <a:xfrm>
            <a:off x="865910" y="1306550"/>
            <a:ext cx="7296726" cy="1450437"/>
          </a:xfrm>
        </p:spPr>
        <p:txBody>
          <a:bodyPr lIns="0" tIns="0" rIns="0" bIns="0" anchor="b">
            <a:normAutofit/>
          </a:bodyPr>
          <a:lstStyle>
            <a:lvl1pPr>
              <a:defRPr sz="3800" b="1" cap="none" baseline="0">
                <a:solidFill>
                  <a:schemeClr val="bg2"/>
                </a:solidFill>
              </a:defRPr>
            </a:lvl1pPr>
          </a:lstStyle>
          <a:p>
            <a:r>
              <a:rPr lang="en-US" smtClean="0"/>
              <a:t>Click to edit Master title style</a:t>
            </a:r>
            <a:endParaRPr lang="en-US" dirty="0"/>
          </a:p>
        </p:txBody>
      </p:sp>
      <p:sp>
        <p:nvSpPr>
          <p:cNvPr id="332" name="Text Placeholder 331"/>
          <p:cNvSpPr>
            <a:spLocks noGrp="1"/>
          </p:cNvSpPr>
          <p:nvPr>
            <p:ph type="body" sz="quarter" idx="13"/>
          </p:nvPr>
        </p:nvSpPr>
        <p:spPr>
          <a:xfrm>
            <a:off x="851104" y="3074088"/>
            <a:ext cx="7328771" cy="2397495"/>
          </a:xfrm>
        </p:spPr>
        <p:txBody>
          <a:bodyPr lIns="0" tIns="0" rIns="0" bIns="0">
            <a:normAutofit/>
          </a:bodyPr>
          <a:lstStyle>
            <a:lvl1pPr>
              <a:lnSpc>
                <a:spcPct val="100000"/>
              </a:lnSpc>
              <a:defRPr sz="3000" b="0" i="0" cap="none" baseline="0">
                <a:solidFill>
                  <a:schemeClr val="tx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Tree>
    <p:extLst>
      <p:ext uri="{BB962C8B-B14F-4D97-AF65-F5344CB8AC3E}">
        <p14:creationId xmlns:p14="http://schemas.microsoft.com/office/powerpoint/2010/main" val="41171795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lue Geometric Divider">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2" name="Rectangle 61"/>
          <p:cNvSpPr>
            <a:spLocks noChangeArrowheads="1"/>
          </p:cNvSpPr>
          <p:nvPr/>
        </p:nvSpPr>
        <p:spPr bwMode="auto">
          <a:xfrm>
            <a:off x="0" y="2828925"/>
            <a:ext cx="9144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grpSp>
        <p:nvGrpSpPr>
          <p:cNvPr id="63" name="Group 62"/>
          <p:cNvGrpSpPr>
            <a:grpSpLocks/>
          </p:cNvGrpSpPr>
          <p:nvPr/>
        </p:nvGrpSpPr>
        <p:grpSpPr bwMode="auto">
          <a:xfrm>
            <a:off x="6894513" y="6286500"/>
            <a:ext cx="2090737" cy="423863"/>
            <a:chOff x="264890" y="4539871"/>
            <a:chExt cx="4321263" cy="876905"/>
          </a:xfrm>
        </p:grpSpPr>
        <p:pic>
          <p:nvPicPr>
            <p:cNvPr id="64" name="Picture 63" descr="reverse.png"/>
            <p:cNvPicPr>
              <a:picLocks noChangeAspect="1"/>
            </p:cNvPicPr>
            <p:nvPr/>
          </p:nvPicPr>
          <p:blipFill>
            <a:blip r:embed="rId2" cstate="print">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64" descr="NEW-WHITE-GRADIENT-GLOBES.png"/>
            <p:cNvPicPr>
              <a:picLocks noChangeAspect="1"/>
            </p:cNvPicPr>
            <p:nvPr/>
          </p:nvPicPr>
          <p:blipFill>
            <a:blip r:embed="rId3" cstate="print">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0" name="Title 329"/>
          <p:cNvSpPr>
            <a:spLocks noGrp="1"/>
          </p:cNvSpPr>
          <p:nvPr>
            <p:ph type="title"/>
          </p:nvPr>
        </p:nvSpPr>
        <p:spPr>
          <a:xfrm>
            <a:off x="865910" y="1306550"/>
            <a:ext cx="7296726" cy="1450437"/>
          </a:xfrm>
        </p:spPr>
        <p:txBody>
          <a:bodyPr lIns="0" tIns="0" rIns="0" bIns="0" anchor="b">
            <a:normAutofit/>
          </a:bodyPr>
          <a:lstStyle>
            <a:lvl1pPr>
              <a:defRPr sz="3800" b="1" cap="none" baseline="0">
                <a:solidFill>
                  <a:schemeClr val="bg1"/>
                </a:solidFill>
              </a:defRPr>
            </a:lvl1pPr>
          </a:lstStyle>
          <a:p>
            <a:r>
              <a:rPr lang="en-US" smtClean="0"/>
              <a:t>Click to edit Master title style</a:t>
            </a:r>
            <a:endParaRPr lang="en-US" dirty="0"/>
          </a:p>
        </p:txBody>
      </p:sp>
      <p:sp>
        <p:nvSpPr>
          <p:cNvPr id="332" name="Text Placeholder 331"/>
          <p:cNvSpPr>
            <a:spLocks noGrp="1"/>
          </p:cNvSpPr>
          <p:nvPr>
            <p:ph type="body" sz="quarter" idx="13"/>
          </p:nvPr>
        </p:nvSpPr>
        <p:spPr>
          <a:xfrm>
            <a:off x="851104" y="3074088"/>
            <a:ext cx="7328771" cy="2397495"/>
          </a:xfrm>
        </p:spPr>
        <p:txBody>
          <a:bodyPr lIns="0" tIns="0" rIns="0" bIns="0">
            <a:normAutofit/>
          </a:bodyPr>
          <a:lstStyle>
            <a:lvl1pPr>
              <a:lnSpc>
                <a:spcPct val="100000"/>
              </a:lnSpc>
              <a:defRPr sz="3000" b="0" i="0" cap="none" baseline="0">
                <a:solidFill>
                  <a:schemeClr val="bg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Tree>
    <p:extLst>
      <p:ext uri="{BB962C8B-B14F-4D97-AF65-F5344CB8AC3E}">
        <p14:creationId xmlns:p14="http://schemas.microsoft.com/office/powerpoint/2010/main" val="41795389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hoto Divider">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479925"/>
            <a:ext cx="9144000" cy="2378075"/>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 name="Rectangle 4"/>
          <p:cNvSpPr>
            <a:spLocks noChangeArrowheads="1"/>
          </p:cNvSpPr>
          <p:nvPr/>
        </p:nvSpPr>
        <p:spPr bwMode="auto">
          <a:xfrm>
            <a:off x="0" y="4449763"/>
            <a:ext cx="9144000" cy="176212"/>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solidFill>
                <a:schemeClr val="bg1"/>
              </a:solidFill>
            </a:endParaRPr>
          </a:p>
        </p:txBody>
      </p:sp>
      <p:grpSp>
        <p:nvGrpSpPr>
          <p:cNvPr id="6" name="Group 5"/>
          <p:cNvGrpSpPr>
            <a:grpSpLocks/>
          </p:cNvGrpSpPr>
          <p:nvPr/>
        </p:nvGrpSpPr>
        <p:grpSpPr bwMode="auto">
          <a:xfrm>
            <a:off x="6894513" y="6286500"/>
            <a:ext cx="2090737" cy="423863"/>
            <a:chOff x="264890" y="4539871"/>
            <a:chExt cx="4321263" cy="876905"/>
          </a:xfrm>
        </p:grpSpPr>
        <p:pic>
          <p:nvPicPr>
            <p:cNvPr id="7" name="Picture 6" descr="reverse.png"/>
            <p:cNvPicPr>
              <a:picLocks noChangeAspect="1"/>
            </p:cNvPicPr>
            <p:nvPr/>
          </p:nvPicPr>
          <p:blipFill>
            <a:blip r:embed="rId2" cstate="print">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NEW-WHITE-GRADIENT-GLOBES.png"/>
            <p:cNvPicPr>
              <a:picLocks noChangeAspect="1"/>
            </p:cNvPicPr>
            <p:nvPr/>
          </p:nvPicPr>
          <p:blipFill>
            <a:blip r:embed="rId3" cstate="print">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Text Placeholder 331"/>
          <p:cNvSpPr>
            <a:spLocks noGrp="1"/>
          </p:cNvSpPr>
          <p:nvPr>
            <p:ph type="body" sz="quarter" idx="13"/>
          </p:nvPr>
        </p:nvSpPr>
        <p:spPr>
          <a:xfrm>
            <a:off x="431800" y="4681311"/>
            <a:ext cx="8285018" cy="1550156"/>
          </a:xfrm>
        </p:spPr>
        <p:txBody>
          <a:bodyPr lIns="0" tIns="0" rIns="0" bIns="0"/>
          <a:lstStyle>
            <a:lvl1pPr>
              <a:lnSpc>
                <a:spcPct val="100000"/>
              </a:lnSpc>
              <a:defRPr sz="24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
        <p:nvSpPr>
          <p:cNvPr id="3" name="Picture Placeholder 2"/>
          <p:cNvSpPr>
            <a:spLocks noGrp="1"/>
          </p:cNvSpPr>
          <p:nvPr>
            <p:ph type="pic" sz="quarter" idx="14"/>
          </p:nvPr>
        </p:nvSpPr>
        <p:spPr>
          <a:xfrm>
            <a:off x="0" y="0"/>
            <a:ext cx="9144000" cy="4459111"/>
          </a:xfrm>
        </p:spPr>
        <p:txBody>
          <a:bodyPr/>
          <a:lstStyle>
            <a:lvl1pPr>
              <a:defRPr baseline="0"/>
            </a:lvl1pPr>
          </a:lstStyle>
          <a:p>
            <a:pPr lvl="0"/>
            <a:r>
              <a:rPr lang="en-US" noProof="0" smtClean="0"/>
              <a:t>Drag picture to placeholder or click icon to add</a:t>
            </a:r>
            <a:endParaRPr lang="en-US" noProof="0" dirty="0"/>
          </a:p>
        </p:txBody>
      </p:sp>
    </p:spTree>
    <p:extLst>
      <p:ext uri="{BB962C8B-B14F-4D97-AF65-F5344CB8AC3E}">
        <p14:creationId xmlns:p14="http://schemas.microsoft.com/office/powerpoint/2010/main" val="736944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ey Divider Geometric">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t="13008" b="2904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86"/>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Line 1087"/>
          <p:cNvSpPr>
            <a:spLocks noChangeShapeType="1"/>
          </p:cNvSpPr>
          <p:nvPr/>
        </p:nvSpPr>
        <p:spPr bwMode="auto">
          <a:xfrm>
            <a:off x="484188" y="617538"/>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Rectangle 1088"/>
          <p:cNvSpPr>
            <a:spLocks noChangeArrowheads="1"/>
          </p:cNvSpPr>
          <p:nvPr/>
        </p:nvSpPr>
        <p:spPr bwMode="auto">
          <a:xfrm>
            <a:off x="484188" y="617538"/>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8" name="Rectangle 1089"/>
          <p:cNvSpPr>
            <a:spLocks noChangeArrowheads="1"/>
          </p:cNvSpPr>
          <p:nvPr/>
        </p:nvSpPr>
        <p:spPr bwMode="auto">
          <a:xfrm>
            <a:off x="484188" y="61753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9" name="Freeform 1098"/>
          <p:cNvSpPr>
            <a:spLocks/>
          </p:cNvSpPr>
          <p:nvPr/>
        </p:nvSpPr>
        <p:spPr bwMode="auto">
          <a:xfrm>
            <a:off x="487363" y="617538"/>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115"/>
          <p:cNvSpPr>
            <a:spLocks/>
          </p:cNvSpPr>
          <p:nvPr/>
        </p:nvSpPr>
        <p:spPr bwMode="auto">
          <a:xfrm>
            <a:off x="458788" y="473075"/>
            <a:ext cx="3175"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120"/>
          <p:cNvSpPr>
            <a:spLocks/>
          </p:cNvSpPr>
          <p:nvPr/>
        </p:nvSpPr>
        <p:spPr bwMode="auto">
          <a:xfrm>
            <a:off x="458788" y="463550"/>
            <a:ext cx="3175"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34"/>
          <p:cNvSpPr>
            <a:spLocks/>
          </p:cNvSpPr>
          <p:nvPr/>
        </p:nvSpPr>
        <p:spPr bwMode="auto">
          <a:xfrm>
            <a:off x="703263" y="514350"/>
            <a:ext cx="3175"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41"/>
          <p:cNvSpPr>
            <a:spLocks/>
          </p:cNvSpPr>
          <p:nvPr/>
        </p:nvSpPr>
        <p:spPr bwMode="auto">
          <a:xfrm>
            <a:off x="706438" y="479425"/>
            <a:ext cx="1587"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148"/>
          <p:cNvSpPr>
            <a:spLocks/>
          </p:cNvSpPr>
          <p:nvPr/>
        </p:nvSpPr>
        <p:spPr bwMode="auto">
          <a:xfrm>
            <a:off x="693738" y="460375"/>
            <a:ext cx="3175"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1150"/>
          <p:cNvSpPr>
            <a:spLocks/>
          </p:cNvSpPr>
          <p:nvPr/>
        </p:nvSpPr>
        <p:spPr bwMode="auto">
          <a:xfrm>
            <a:off x="684213" y="447675"/>
            <a:ext cx="1587"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152"/>
          <p:cNvSpPr>
            <a:spLocks/>
          </p:cNvSpPr>
          <p:nvPr/>
        </p:nvSpPr>
        <p:spPr bwMode="auto">
          <a:xfrm>
            <a:off x="684213" y="447675"/>
            <a:ext cx="3175"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154"/>
          <p:cNvSpPr>
            <a:spLocks/>
          </p:cNvSpPr>
          <p:nvPr/>
        </p:nvSpPr>
        <p:spPr bwMode="auto">
          <a:xfrm>
            <a:off x="665163" y="43497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156"/>
          <p:cNvSpPr>
            <a:spLocks/>
          </p:cNvSpPr>
          <p:nvPr/>
        </p:nvSpPr>
        <p:spPr bwMode="auto">
          <a:xfrm>
            <a:off x="665163" y="431800"/>
            <a:ext cx="3175"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163"/>
          <p:cNvSpPr>
            <a:spLocks/>
          </p:cNvSpPr>
          <p:nvPr/>
        </p:nvSpPr>
        <p:spPr bwMode="auto">
          <a:xfrm>
            <a:off x="611188" y="415925"/>
            <a:ext cx="6350"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172"/>
          <p:cNvSpPr>
            <a:spLocks/>
          </p:cNvSpPr>
          <p:nvPr/>
        </p:nvSpPr>
        <p:spPr bwMode="auto">
          <a:xfrm>
            <a:off x="582613" y="476250"/>
            <a:ext cx="3175"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177"/>
          <p:cNvSpPr>
            <a:spLocks/>
          </p:cNvSpPr>
          <p:nvPr/>
        </p:nvSpPr>
        <p:spPr bwMode="auto">
          <a:xfrm>
            <a:off x="557213" y="534988"/>
            <a:ext cx="3175"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1180"/>
          <p:cNvSpPr>
            <a:spLocks/>
          </p:cNvSpPr>
          <p:nvPr/>
        </p:nvSpPr>
        <p:spPr bwMode="auto">
          <a:xfrm>
            <a:off x="560388" y="530225"/>
            <a:ext cx="3175"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Line 1187"/>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Line 1188"/>
          <p:cNvSpPr>
            <a:spLocks noChangeShapeType="1"/>
          </p:cNvSpPr>
          <p:nvPr/>
        </p:nvSpPr>
        <p:spPr bwMode="auto">
          <a:xfrm>
            <a:off x="569913" y="52070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1208"/>
          <p:cNvSpPr>
            <a:spLocks/>
          </p:cNvSpPr>
          <p:nvPr/>
        </p:nvSpPr>
        <p:spPr bwMode="auto">
          <a:xfrm>
            <a:off x="595313" y="557213"/>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1210"/>
          <p:cNvSpPr>
            <a:spLocks/>
          </p:cNvSpPr>
          <p:nvPr/>
        </p:nvSpPr>
        <p:spPr bwMode="auto">
          <a:xfrm>
            <a:off x="595313" y="557213"/>
            <a:ext cx="3175"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1214"/>
          <p:cNvSpPr>
            <a:spLocks/>
          </p:cNvSpPr>
          <p:nvPr/>
        </p:nvSpPr>
        <p:spPr bwMode="auto">
          <a:xfrm>
            <a:off x="595313" y="557213"/>
            <a:ext cx="3175"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Rectangle 1215"/>
          <p:cNvSpPr>
            <a:spLocks noChangeArrowheads="1"/>
          </p:cNvSpPr>
          <p:nvPr/>
        </p:nvSpPr>
        <p:spPr bwMode="auto">
          <a:xfrm>
            <a:off x="595313" y="627063"/>
            <a:ext cx="1587"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29" name="Freeform 1217"/>
          <p:cNvSpPr>
            <a:spLocks/>
          </p:cNvSpPr>
          <p:nvPr/>
        </p:nvSpPr>
        <p:spPr bwMode="auto">
          <a:xfrm>
            <a:off x="595313" y="6270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1219"/>
          <p:cNvSpPr>
            <a:spLocks/>
          </p:cNvSpPr>
          <p:nvPr/>
        </p:nvSpPr>
        <p:spPr bwMode="auto">
          <a:xfrm>
            <a:off x="731838" y="541338"/>
            <a:ext cx="1587"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1221"/>
          <p:cNvSpPr>
            <a:spLocks/>
          </p:cNvSpPr>
          <p:nvPr/>
        </p:nvSpPr>
        <p:spPr bwMode="auto">
          <a:xfrm>
            <a:off x="731838" y="541338"/>
            <a:ext cx="3175"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1234"/>
          <p:cNvSpPr>
            <a:spLocks/>
          </p:cNvSpPr>
          <p:nvPr/>
        </p:nvSpPr>
        <p:spPr bwMode="auto">
          <a:xfrm>
            <a:off x="722313" y="550863"/>
            <a:ext cx="3175"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Line 1237"/>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Line 1238"/>
          <p:cNvSpPr>
            <a:spLocks noChangeShapeType="1"/>
          </p:cNvSpPr>
          <p:nvPr/>
        </p:nvSpPr>
        <p:spPr bwMode="auto">
          <a:xfrm>
            <a:off x="728663" y="544513"/>
            <a:ext cx="1587"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1240"/>
          <p:cNvSpPr>
            <a:spLocks/>
          </p:cNvSpPr>
          <p:nvPr/>
        </p:nvSpPr>
        <p:spPr bwMode="auto">
          <a:xfrm>
            <a:off x="728663" y="541338"/>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1243"/>
          <p:cNvSpPr>
            <a:spLocks/>
          </p:cNvSpPr>
          <p:nvPr/>
        </p:nvSpPr>
        <p:spPr bwMode="auto">
          <a:xfrm>
            <a:off x="728663" y="538163"/>
            <a:ext cx="3175"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246"/>
          <p:cNvSpPr>
            <a:spLocks/>
          </p:cNvSpPr>
          <p:nvPr/>
        </p:nvSpPr>
        <p:spPr bwMode="auto">
          <a:xfrm>
            <a:off x="725488" y="547688"/>
            <a:ext cx="3175"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1250"/>
          <p:cNvSpPr>
            <a:spLocks/>
          </p:cNvSpPr>
          <p:nvPr/>
        </p:nvSpPr>
        <p:spPr bwMode="auto">
          <a:xfrm>
            <a:off x="731838" y="530225"/>
            <a:ext cx="3175"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1252"/>
          <p:cNvSpPr>
            <a:spLocks/>
          </p:cNvSpPr>
          <p:nvPr/>
        </p:nvSpPr>
        <p:spPr bwMode="auto">
          <a:xfrm>
            <a:off x="731838" y="527050"/>
            <a:ext cx="3175"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1255"/>
          <p:cNvSpPr>
            <a:spLocks/>
          </p:cNvSpPr>
          <p:nvPr/>
        </p:nvSpPr>
        <p:spPr bwMode="auto">
          <a:xfrm>
            <a:off x="712788" y="550863"/>
            <a:ext cx="3175"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Rectangle 1256"/>
          <p:cNvSpPr>
            <a:spLocks noChangeArrowheads="1"/>
          </p:cNvSpPr>
          <p:nvPr/>
        </p:nvSpPr>
        <p:spPr bwMode="auto">
          <a:xfrm>
            <a:off x="722313" y="550863"/>
            <a:ext cx="1587"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2" name="Freeform 1258"/>
          <p:cNvSpPr>
            <a:spLocks/>
          </p:cNvSpPr>
          <p:nvPr/>
        </p:nvSpPr>
        <p:spPr bwMode="auto">
          <a:xfrm>
            <a:off x="722313" y="5508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1266"/>
          <p:cNvSpPr>
            <a:spLocks/>
          </p:cNvSpPr>
          <p:nvPr/>
        </p:nvSpPr>
        <p:spPr bwMode="auto">
          <a:xfrm>
            <a:off x="728663" y="53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269"/>
          <p:cNvSpPr>
            <a:spLocks/>
          </p:cNvSpPr>
          <p:nvPr/>
        </p:nvSpPr>
        <p:spPr bwMode="auto">
          <a:xfrm>
            <a:off x="728663" y="530225"/>
            <a:ext cx="3175"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Line 1270"/>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Line 1271"/>
          <p:cNvSpPr>
            <a:spLocks noChangeShapeType="1"/>
          </p:cNvSpPr>
          <p:nvPr/>
        </p:nvSpPr>
        <p:spPr bwMode="auto">
          <a:xfrm>
            <a:off x="728663" y="530225"/>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Rectangle 1272"/>
          <p:cNvSpPr>
            <a:spLocks noChangeArrowheads="1"/>
          </p:cNvSpPr>
          <p:nvPr/>
        </p:nvSpPr>
        <p:spPr bwMode="auto">
          <a:xfrm>
            <a:off x="728663" y="530225"/>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8" name="Rectangle 1273"/>
          <p:cNvSpPr>
            <a:spLocks noChangeArrowheads="1"/>
          </p:cNvSpPr>
          <p:nvPr/>
        </p:nvSpPr>
        <p:spPr bwMode="auto">
          <a:xfrm>
            <a:off x="728663" y="530225"/>
            <a:ext cx="1587"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49" name="Line 1274"/>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Line 1275"/>
          <p:cNvSpPr>
            <a:spLocks noChangeShapeType="1"/>
          </p:cNvSpPr>
          <p:nvPr/>
        </p:nvSpPr>
        <p:spPr bwMode="auto">
          <a:xfrm>
            <a:off x="728663" y="527050"/>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1277"/>
          <p:cNvSpPr>
            <a:spLocks/>
          </p:cNvSpPr>
          <p:nvPr/>
        </p:nvSpPr>
        <p:spPr bwMode="auto">
          <a:xfrm>
            <a:off x="728663" y="523875"/>
            <a:ext cx="1587"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1287"/>
          <p:cNvSpPr>
            <a:spLocks/>
          </p:cNvSpPr>
          <p:nvPr/>
        </p:nvSpPr>
        <p:spPr bwMode="auto">
          <a:xfrm>
            <a:off x="719138" y="514350"/>
            <a:ext cx="3175"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1290"/>
          <p:cNvSpPr>
            <a:spLocks/>
          </p:cNvSpPr>
          <p:nvPr/>
        </p:nvSpPr>
        <p:spPr bwMode="auto">
          <a:xfrm>
            <a:off x="719138" y="517525"/>
            <a:ext cx="3175"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Rectangle 1335"/>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5" name="Rectangle 1336"/>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6" name="Rectangle 1337"/>
          <p:cNvSpPr>
            <a:spLocks noChangeArrowheads="1"/>
          </p:cNvSpPr>
          <p:nvPr/>
        </p:nvSpPr>
        <p:spPr bwMode="auto">
          <a:xfrm>
            <a:off x="474663" y="4953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7" name="Rectangle 1340"/>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8" name="Rectangle 1341"/>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59" name="Rectangle 1342"/>
          <p:cNvSpPr>
            <a:spLocks noChangeArrowheads="1"/>
          </p:cNvSpPr>
          <p:nvPr/>
        </p:nvSpPr>
        <p:spPr bwMode="auto">
          <a:xfrm>
            <a:off x="468313" y="508000"/>
            <a:ext cx="1587"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0" name="Rectangle 1343"/>
          <p:cNvSpPr>
            <a:spLocks noChangeArrowheads="1"/>
          </p:cNvSpPr>
          <p:nvPr/>
        </p:nvSpPr>
        <p:spPr bwMode="auto">
          <a:xfrm>
            <a:off x="468313" y="508000"/>
            <a:ext cx="1587"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sp>
        <p:nvSpPr>
          <p:cNvPr id="61" name="Rectangle 1344"/>
          <p:cNvSpPr>
            <a:spLocks noChangeArrowheads="1"/>
          </p:cNvSpPr>
          <p:nvPr/>
        </p:nvSpPr>
        <p:spPr bwMode="auto">
          <a:xfrm>
            <a:off x="465138" y="485775"/>
            <a:ext cx="1587"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eaLnBrk="1" hangingPunct="1">
              <a:spcBef>
                <a:spcPct val="50000"/>
              </a:spcBef>
              <a:buFontTx/>
              <a:buChar char="•"/>
              <a:defRPr/>
            </a:pPr>
            <a:endParaRPr lang="en-US" altLang="en-US" sz="1300" b="0" smtClean="0"/>
          </a:p>
        </p:txBody>
      </p:sp>
      <p:grpSp>
        <p:nvGrpSpPr>
          <p:cNvPr id="62" name="Group 61"/>
          <p:cNvGrpSpPr>
            <a:grpSpLocks/>
          </p:cNvGrpSpPr>
          <p:nvPr/>
        </p:nvGrpSpPr>
        <p:grpSpPr bwMode="auto">
          <a:xfrm>
            <a:off x="6894513" y="6286500"/>
            <a:ext cx="2090737" cy="423863"/>
            <a:chOff x="264890" y="4539871"/>
            <a:chExt cx="4321263" cy="876905"/>
          </a:xfrm>
        </p:grpSpPr>
        <p:pic>
          <p:nvPicPr>
            <p:cNvPr id="63" name="Picture 62" descr="reverse.png"/>
            <p:cNvPicPr>
              <a:picLocks noChangeAspect="1"/>
            </p:cNvPicPr>
            <p:nvPr/>
          </p:nvPicPr>
          <p:blipFill>
            <a:blip r:embed="rId3" cstate="print">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63" descr="NEW-WHITE-GRADIENT-GLOBES.png"/>
            <p:cNvPicPr>
              <a:picLocks noChangeAspect="1"/>
            </p:cNvPicPr>
            <p:nvPr/>
          </p:nvPicPr>
          <p:blipFill>
            <a:blip r:embed="rId4" cstate="print">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0" name="Title 329"/>
          <p:cNvSpPr>
            <a:spLocks noGrp="1"/>
          </p:cNvSpPr>
          <p:nvPr>
            <p:ph type="title"/>
          </p:nvPr>
        </p:nvSpPr>
        <p:spPr>
          <a:xfrm>
            <a:off x="808182" y="1538423"/>
            <a:ext cx="7353019" cy="1450437"/>
          </a:xfrm>
        </p:spPr>
        <p:txBody>
          <a:bodyPr lIns="0" tIns="0" rIns="0" bIns="0" anchor="b"/>
          <a:lstStyle>
            <a:lvl1pPr>
              <a:defRPr sz="3600" b="1" i="0" baseline="0">
                <a:solidFill>
                  <a:schemeClr val="bg1"/>
                </a:solidFill>
              </a:defRPr>
            </a:lvl1pPr>
          </a:lstStyle>
          <a:p>
            <a:r>
              <a:rPr lang="en-US" smtClean="0"/>
              <a:t>Click to edit Master title style</a:t>
            </a:r>
            <a:endParaRPr lang="en-US" dirty="0"/>
          </a:p>
        </p:txBody>
      </p:sp>
      <p:sp>
        <p:nvSpPr>
          <p:cNvPr id="332" name="Text Placeholder 331"/>
          <p:cNvSpPr>
            <a:spLocks noGrp="1"/>
          </p:cNvSpPr>
          <p:nvPr>
            <p:ph type="body" sz="quarter" idx="13"/>
          </p:nvPr>
        </p:nvSpPr>
        <p:spPr>
          <a:xfrm>
            <a:off x="819728" y="3000005"/>
            <a:ext cx="7360148" cy="2397495"/>
          </a:xfrm>
        </p:spPr>
        <p:txBody>
          <a:bodyPr lIns="0" tIns="0" rIns="0" bIns="0">
            <a:normAutofit/>
          </a:bodyPr>
          <a:lstStyle>
            <a:lvl1pPr>
              <a:lnSpc>
                <a:spcPct val="100000"/>
              </a:lnSpc>
              <a:defRPr sz="48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smtClean="0"/>
              <a:t>Click to edit Master text styles</a:t>
            </a:r>
          </a:p>
        </p:txBody>
      </p:sp>
    </p:spTree>
    <p:extLst>
      <p:ext uri="{BB962C8B-B14F-4D97-AF65-F5344CB8AC3E}">
        <p14:creationId xmlns:p14="http://schemas.microsoft.com/office/powerpoint/2010/main" val="20521635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2" name="Title 1"/>
          <p:cNvSpPr>
            <a:spLocks noGrp="1"/>
          </p:cNvSpPr>
          <p:nvPr>
            <p:ph type="title"/>
          </p:nvPr>
        </p:nvSpPr>
        <p:spPr>
          <a:xfrm>
            <a:off x="356933" y="288636"/>
            <a:ext cx="8533067" cy="461819"/>
          </a:xfrm>
        </p:spPr>
        <p:txBody>
          <a:bodyPr anchor="b"/>
          <a:lstStyle>
            <a:lvl1pPr>
              <a:defRPr sz="2200" b="0" i="0" baseline="0">
                <a:solidFill>
                  <a:srgbClr val="021F43"/>
                </a:solidFill>
                <a:latin typeface="+mn-lt"/>
                <a:cs typeface="Andes ExtraLight"/>
              </a:defRPr>
            </a:lvl1pPr>
          </a:lstStyle>
          <a:p>
            <a:r>
              <a:rPr lang="en-US" smtClean="0"/>
              <a:t>Click to edit Master title style</a:t>
            </a:r>
            <a:endParaRPr lang="en-US" dirty="0"/>
          </a:p>
        </p:txBody>
      </p:sp>
      <p:sp>
        <p:nvSpPr>
          <p:cNvPr id="6" name="Table Placeholder 5"/>
          <p:cNvSpPr>
            <a:spLocks noGrp="1"/>
          </p:cNvSpPr>
          <p:nvPr>
            <p:ph type="tbl" sz="quarter" idx="13"/>
          </p:nvPr>
        </p:nvSpPr>
        <p:spPr>
          <a:xfrm>
            <a:off x="349779" y="968963"/>
            <a:ext cx="8529637" cy="5349287"/>
          </a:xfrm>
        </p:spPr>
        <p:txBody>
          <a:bodyPr>
            <a:normAutofit/>
          </a:bodyPr>
          <a:lstStyle>
            <a:lvl1pPr>
              <a:lnSpc>
                <a:spcPct val="100000"/>
              </a:lnSpc>
              <a:spcBef>
                <a:spcPts val="0"/>
              </a:spcBef>
              <a:defRPr sz="1200"/>
            </a:lvl1pPr>
          </a:lstStyle>
          <a:p>
            <a:pPr lvl="0"/>
            <a:endParaRPr lang="en-US" noProof="0" dirty="0"/>
          </a:p>
        </p:txBody>
      </p:sp>
      <p:sp>
        <p:nvSpPr>
          <p:cNvPr id="4" name="Rectangle 6"/>
          <p:cNvSpPr>
            <a:spLocks noGrp="1" noChangeArrowheads="1"/>
          </p:cNvSpPr>
          <p:nvPr>
            <p:ph type="sldNum" sz="quarter" idx="14"/>
          </p:nvPr>
        </p:nvSpPr>
        <p:spPr>
          <a:ln/>
        </p:spPr>
        <p:txBody>
          <a:bodyPr/>
          <a:lstStyle>
            <a:lvl1pPr>
              <a:defRPr/>
            </a:lvl1pPr>
          </a:lstStyle>
          <a:p>
            <a:pPr>
              <a:defRPr/>
            </a:pPr>
            <a:fld id="{D8E68B16-D0C4-4A9B-A250-7557596479BA}" type="slidenum">
              <a:rPr lang="en-US"/>
              <a:pPr>
                <a:defRPr/>
              </a:pPr>
              <a:t>‹#›</a:t>
            </a:fld>
            <a:endParaRPr lang="en-US" dirty="0"/>
          </a:p>
        </p:txBody>
      </p:sp>
      <p:sp>
        <p:nvSpPr>
          <p:cNvPr id="5" name="Footer Placeholder 2"/>
          <p:cNvSpPr>
            <a:spLocks noGrp="1"/>
          </p:cNvSpPr>
          <p:nvPr>
            <p:ph type="ftr" sz="quarter" idx="15"/>
          </p:nvPr>
        </p:nvSpPr>
        <p:spPr/>
        <p:txBody>
          <a:bodyPr/>
          <a:lstStyle>
            <a:lvl1pPr>
              <a:defRPr/>
            </a:lvl1pPr>
          </a:lstStyle>
          <a:p>
            <a:pPr>
              <a:defRPr/>
            </a:pPr>
            <a:r>
              <a:rPr lang="en-US"/>
              <a:t>Presentation Title</a:t>
            </a:r>
            <a:endParaRPr lang="en-US" dirty="0"/>
          </a:p>
        </p:txBody>
      </p:sp>
    </p:spTree>
    <p:extLst>
      <p:ext uri="{BB962C8B-B14F-4D97-AF65-F5344CB8AC3E}">
        <p14:creationId xmlns:p14="http://schemas.microsoft.com/office/powerpoint/2010/main" val="29809040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7.xml"/><Relationship Id="rId1" Type="http://schemas.openxmlformats.org/officeDocument/2006/relationships/slideLayout" Target="../slideLayouts/slideLayout18.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theme" Target="../theme/theme9.xml"/><Relationship Id="rId4" Type="http://schemas.openxmlformats.org/officeDocument/2006/relationships/slideLayout" Target="../slideLayouts/slideLayout2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theme" Target="../theme/theme10.xml"/><Relationship Id="rId4" Type="http://schemas.openxmlformats.org/officeDocument/2006/relationships/slideLayout" Target="../slideLayouts/slideLayout28.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11.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Date Placeholder 4"/>
          <p:cNvSpPr>
            <a:spLocks noGrp="1"/>
          </p:cNvSpPr>
          <p:nvPr>
            <p:ph type="dt" sz="half" idx="2"/>
          </p:nvPr>
        </p:nvSpPr>
        <p:spPr>
          <a:xfrm>
            <a:off x="684213" y="6329363"/>
            <a:ext cx="2133600" cy="365125"/>
          </a:xfrm>
          <a:prstGeom prst="rect">
            <a:avLst/>
          </a:prstGeom>
        </p:spPr>
        <p:txBody>
          <a:bodyPr vert="horz" lIns="0" tIns="0" rIns="91440" bIns="0" rtlCol="0" anchor="ctr">
            <a:normAutofit/>
          </a:bodyPr>
          <a:lstStyle>
            <a:lvl1pPr algn="l">
              <a:defRPr sz="1400" b="0">
                <a:solidFill>
                  <a:schemeClr val="tx1">
                    <a:tint val="75000"/>
                  </a:schemeClr>
                </a:solidFill>
                <a:latin typeface="+mn-lt"/>
                <a:ea typeface="+mn-ea"/>
                <a:cs typeface="Times New Roman" pitchFamily="18" charset="0"/>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5551" r:id="rId1"/>
    <p:sldLayoutId id="2147485552" r:id="rId2"/>
    <p:sldLayoutId id="2147485553" r:id="rId3"/>
    <p:sldLayoutId id="2147485565" r:id="rId4"/>
    <p:sldLayoutId id="2147485566" r:id="rId5"/>
    <p:sldLayoutId id="2147485567" r:id="rId6"/>
  </p:sldLayoutIdLst>
  <p:timing>
    <p:tnLst>
      <p:par>
        <p:cTn id="1" dur="indefinite" restart="never" nodeType="tmRoot"/>
      </p:par>
    </p:tnLst>
  </p:timing>
  <p:hf sldNum="0" hdr="0" dt="0"/>
  <p:txStyles>
    <p:titleStyle>
      <a:lvl1pPr algn="l" rtl="0" eaLnBrk="0" fontAlgn="base" hangingPunct="0">
        <a:spcBef>
          <a:spcPct val="0"/>
        </a:spcBef>
        <a:spcAft>
          <a:spcPct val="0"/>
        </a:spcAft>
        <a:defRPr sz="2600" cap="all">
          <a:solidFill>
            <a:schemeClr val="tx1"/>
          </a:solidFill>
          <a:latin typeface="+mj-lt"/>
          <a:ea typeface="MS PGothic" pitchFamily="34" charset="-128"/>
          <a:cs typeface="ＭＳ Ｐゴシック" charset="0"/>
        </a:defRPr>
      </a:lvl1pPr>
      <a:lvl2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15000"/>
        </a:lnSpc>
        <a:spcBef>
          <a:spcPct val="20000"/>
        </a:spcBef>
        <a:spcAft>
          <a:spcPct val="0"/>
        </a:spcAft>
        <a:buClr>
          <a:srgbClr val="00783C"/>
        </a:buClr>
        <a:defRPr>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rgbClr val="00783C"/>
        </a:buClr>
        <a:buFont typeface="Wingdings" pitchFamily="2" charset="2"/>
        <a:defRPr>
          <a:solidFill>
            <a:schemeClr val="tx1"/>
          </a:solidFill>
          <a:latin typeface="+mn-lt"/>
          <a:ea typeface="MS PGothic" pitchFamily="34" charset="-128"/>
        </a:defRPr>
      </a:lvl2pPr>
      <a:lvl3pPr marL="4763" indent="909638" algn="l" rtl="0" eaLnBrk="0" fontAlgn="base" hangingPunct="0">
        <a:spcBef>
          <a:spcPct val="20000"/>
        </a:spcBef>
        <a:spcAft>
          <a:spcPct val="0"/>
        </a:spcAft>
        <a:buClr>
          <a:srgbClr val="00783C"/>
        </a:buClr>
        <a:defRPr>
          <a:solidFill>
            <a:schemeClr val="tx1"/>
          </a:solidFill>
          <a:latin typeface="+mn-lt"/>
          <a:ea typeface="MS PGothic" pitchFamily="34" charset="-128"/>
        </a:defRPr>
      </a:lvl3pPr>
      <a:lvl4pPr marL="1600200" indent="-228600" algn="l" rtl="0" eaLnBrk="0" fontAlgn="base" hangingPunct="0">
        <a:spcBef>
          <a:spcPct val="20000"/>
        </a:spcBef>
        <a:spcAft>
          <a:spcPct val="0"/>
        </a:spcAft>
        <a:buClr>
          <a:srgbClr val="00783C"/>
        </a:buCl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Clr>
          <a:srgbClr val="00783C"/>
        </a:buCl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2051"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2052"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E60D4C7C-0FA3-460B-B4A6-FC9AD68D3FF6}" type="slidenum">
              <a:rPr lang="en-US"/>
              <a:pPr>
                <a:defRPr/>
              </a:pPr>
              <a:t>‹#›</a:t>
            </a:fld>
            <a:endParaRPr lang="en-US" dirty="0"/>
          </a:p>
        </p:txBody>
      </p:sp>
      <p:sp>
        <p:nvSpPr>
          <p:cNvPr id="2055"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2056"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54" r:id="rId1"/>
    <p:sldLayoutId id="2147485563" r:id="rId2"/>
    <p:sldLayoutId id="2147485564" r:id="rId3"/>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3075"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3076"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2D938878-4DD5-4695-B6DA-2D1B588691DB}" type="slidenum">
              <a:rPr lang="en-US"/>
              <a:pPr>
                <a:defRPr/>
              </a:pPr>
              <a:t>‹#›</a:t>
            </a:fld>
            <a:endParaRPr lang="en-US" dirty="0"/>
          </a:p>
        </p:txBody>
      </p:sp>
      <p:sp>
        <p:nvSpPr>
          <p:cNvPr id="3079"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3080"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55" r:id="rId1"/>
    <p:sldLayoutId id="2147485556" r:id="rId2"/>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4099"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4100"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41C8544E-1377-4215-B8BC-79905937A074}" type="slidenum">
              <a:rPr lang="en-US"/>
              <a:pPr>
                <a:defRPr/>
              </a:pPr>
              <a:t>‹#›</a:t>
            </a:fld>
            <a:endParaRPr lang="en-US" dirty="0"/>
          </a:p>
        </p:txBody>
      </p:sp>
      <p:sp>
        <p:nvSpPr>
          <p:cNvPr id="4103"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4104"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39" r:id="rId1"/>
    <p:sldLayoutId id="2147485540" r:id="rId2"/>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5123"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5124"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B3B3C61B-A09C-4FE0-8D50-6F5F82FB920E}" type="slidenum">
              <a:rPr lang="en-US"/>
              <a:pPr>
                <a:defRPr/>
              </a:pPr>
              <a:t>‹#›</a:t>
            </a:fld>
            <a:endParaRPr lang="en-US" dirty="0"/>
          </a:p>
        </p:txBody>
      </p:sp>
      <p:sp>
        <p:nvSpPr>
          <p:cNvPr id="5127"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5128"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41" r:id="rId1"/>
    <p:sldLayoutId id="2147485542" r:id="rId2"/>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6147"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032" name="Rectangle 2"/>
          <p:cNvSpPr>
            <a:spLocks noGrp="1" noChangeArrowheads="1"/>
          </p:cNvSpPr>
          <p:nvPr>
            <p:ph type="title"/>
          </p:nvPr>
        </p:nvSpPr>
        <p:spPr bwMode="auto">
          <a:xfrm>
            <a:off x="357188" y="301625"/>
            <a:ext cx="8461375" cy="120808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C51F60E0-D0B1-4F5C-AF66-E2529BFFDA41}" type="slidenum">
              <a:rPr lang="en-US"/>
              <a:pPr>
                <a:defRPr/>
              </a:pPr>
              <a:t>‹#›</a:t>
            </a:fld>
            <a:endParaRPr lang="en-US" dirty="0"/>
          </a:p>
        </p:txBody>
      </p:sp>
      <p:sp>
        <p:nvSpPr>
          <p:cNvPr id="6151"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6152"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43" r:id="rId1"/>
    <p:sldLayoutId id="2147485544" r:id="rId2"/>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cap="all">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7171"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7172"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E476055C-E6A9-4C7F-AD05-FEC32D347C26}" type="slidenum">
              <a:rPr lang="en-US"/>
              <a:pPr>
                <a:defRPr/>
              </a:pPr>
              <a:t>‹#›</a:t>
            </a:fld>
            <a:endParaRPr lang="en-US" dirty="0"/>
          </a:p>
        </p:txBody>
      </p:sp>
      <p:sp>
        <p:nvSpPr>
          <p:cNvPr id="7175"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7176"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57" r:id="rId1"/>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8195"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032" name="Rectangle 2"/>
          <p:cNvSpPr>
            <a:spLocks noGrp="1" noChangeArrowheads="1"/>
          </p:cNvSpPr>
          <p:nvPr>
            <p:ph type="title"/>
          </p:nvPr>
        </p:nvSpPr>
        <p:spPr bwMode="auto">
          <a:xfrm>
            <a:off x="357188" y="301625"/>
            <a:ext cx="8461375" cy="120808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8565A00E-6229-484E-914A-AF9ADCF8C2CA}" type="slidenum">
              <a:rPr lang="en-US"/>
              <a:pPr>
                <a:defRPr/>
              </a:pPr>
              <a:t>‹#›</a:t>
            </a:fld>
            <a:endParaRPr lang="en-US" dirty="0"/>
          </a:p>
        </p:txBody>
      </p:sp>
      <p:sp>
        <p:nvSpPr>
          <p:cNvPr id="8199"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8200"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45" r:id="rId1"/>
    <p:sldLayoutId id="2147485558" r:id="rId2"/>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cap="all">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9219"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9220"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1A213E02-B190-4119-B9F1-8B44014E3306}" type="slidenum">
              <a:rPr lang="en-US"/>
              <a:pPr>
                <a:defRPr/>
              </a:pPr>
              <a:t>‹#›</a:t>
            </a:fld>
            <a:endParaRPr lang="en-US" dirty="0"/>
          </a:p>
        </p:txBody>
      </p:sp>
      <p:sp>
        <p:nvSpPr>
          <p:cNvPr id="9223"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9224" name="Picture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chemeClr val="tx1"/>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chemeClr val="tx1"/>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bwMode="auto">
          <a:xfrm>
            <a:off x="685800" y="871538"/>
            <a:ext cx="77724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5559" r:id="rId1"/>
    <p:sldLayoutId id="2147485560" r:id="rId2"/>
    <p:sldLayoutId id="2147485561" r:id="rId3"/>
    <p:sldLayoutId id="2147485562" r:id="rId4"/>
  </p:sldLayoutIdLst>
  <p:timing>
    <p:tnLst>
      <p:par>
        <p:cTn id="1" dur="indefinite" restart="never" nodeType="tmRoot"/>
      </p:par>
    </p:tnLst>
  </p:timing>
  <p:hf sldNum="0" hdr="0" dt="0"/>
  <p:txStyles>
    <p:titleStyle>
      <a:lvl1pPr algn="l" rtl="0" eaLnBrk="0" fontAlgn="base" hangingPunct="0">
        <a:spcBef>
          <a:spcPct val="0"/>
        </a:spcBef>
        <a:spcAft>
          <a:spcPct val="0"/>
        </a:spcAft>
        <a:defRPr sz="2600" cap="all">
          <a:solidFill>
            <a:schemeClr val="tx1"/>
          </a:solidFill>
          <a:latin typeface="+mj-lt"/>
          <a:ea typeface="MS PGothic" pitchFamily="34" charset="-128"/>
          <a:cs typeface="ＭＳ Ｐゴシック" charset="0"/>
        </a:defRPr>
      </a:lvl1pPr>
      <a:lvl2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15000"/>
        </a:lnSpc>
        <a:spcBef>
          <a:spcPct val="20000"/>
        </a:spcBef>
        <a:spcAft>
          <a:spcPct val="0"/>
        </a:spcAft>
        <a:buClr>
          <a:srgbClr val="00783C"/>
        </a:buClr>
        <a:defRPr>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rgbClr val="00783C"/>
        </a:buClr>
        <a:buFont typeface="Wingdings" pitchFamily="2" charset="2"/>
        <a:defRPr>
          <a:solidFill>
            <a:schemeClr val="tx1"/>
          </a:solidFill>
          <a:latin typeface="+mn-lt"/>
          <a:ea typeface="MS PGothic" pitchFamily="34" charset="-128"/>
        </a:defRPr>
      </a:lvl2pPr>
      <a:lvl3pPr marL="4763" indent="909638" algn="l" rtl="0" eaLnBrk="0" fontAlgn="base" hangingPunct="0">
        <a:spcBef>
          <a:spcPct val="20000"/>
        </a:spcBef>
        <a:spcAft>
          <a:spcPct val="0"/>
        </a:spcAft>
        <a:buClr>
          <a:srgbClr val="00783C"/>
        </a:buClr>
        <a:defRPr>
          <a:solidFill>
            <a:schemeClr val="tx1"/>
          </a:solidFill>
          <a:latin typeface="+mn-lt"/>
          <a:ea typeface="MS PGothic" pitchFamily="34" charset="-128"/>
        </a:defRPr>
      </a:lvl3pPr>
      <a:lvl4pPr marL="1600200" indent="-228600" algn="l" rtl="0" eaLnBrk="0" fontAlgn="base" hangingPunct="0">
        <a:spcBef>
          <a:spcPct val="20000"/>
        </a:spcBef>
        <a:spcAft>
          <a:spcPct val="0"/>
        </a:spcAft>
        <a:buClr>
          <a:srgbClr val="00783C"/>
        </a:buCl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Clr>
          <a:srgbClr val="00783C"/>
        </a:buClr>
        <a:defRPr>
          <a:solidFill>
            <a:schemeClr val="tx1"/>
          </a:solidFill>
          <a:latin typeface="+mn-lt"/>
          <a:ea typeface="MS PGothic" pitchFamily="34" charset="-128"/>
        </a:defRPr>
      </a:lvl5pPr>
      <a:lvl6pPr marL="2514600" indent="-228600" algn="l" rtl="0" fontAlgn="base">
        <a:spcBef>
          <a:spcPct val="20000"/>
        </a:spcBef>
        <a:spcAft>
          <a:spcPct val="0"/>
        </a:spcAft>
        <a:buClr>
          <a:srgbClr val="00783C"/>
        </a:buClr>
        <a:buChar char="»"/>
        <a:defRPr sz="1600">
          <a:solidFill>
            <a:schemeClr val="tx1"/>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6" name="Freeform 84"/>
          <p:cNvSpPr>
            <a:spLocks/>
          </p:cNvSpPr>
          <p:nvPr/>
        </p:nvSpPr>
        <p:spPr bwMode="auto">
          <a:xfrm flipH="1">
            <a:off x="8189913" y="6323013"/>
            <a:ext cx="349250"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1267" name="Freeform 85"/>
          <p:cNvSpPr>
            <a:spLocks/>
          </p:cNvSpPr>
          <p:nvPr/>
        </p:nvSpPr>
        <p:spPr bwMode="auto">
          <a:xfrm flipH="1">
            <a:off x="8545513" y="6146800"/>
            <a:ext cx="246062"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endParaRPr lang="en-US"/>
          </a:p>
        </p:txBody>
      </p:sp>
      <p:sp>
        <p:nvSpPr>
          <p:cNvPr id="11268" name="Rectangle 2"/>
          <p:cNvSpPr>
            <a:spLocks noGrp="1" noChangeArrowheads="1"/>
          </p:cNvSpPr>
          <p:nvPr>
            <p:ph type="title"/>
          </p:nvPr>
        </p:nvSpPr>
        <p:spPr bwMode="auto">
          <a:xfrm>
            <a:off x="357188" y="301625"/>
            <a:ext cx="8461375"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3" name="Rectangle 3"/>
          <p:cNvSpPr>
            <a:spLocks noGrp="1" noChangeArrowheads="1"/>
          </p:cNvSpPr>
          <p:nvPr>
            <p:ph type="body" idx="1"/>
          </p:nvPr>
        </p:nvSpPr>
        <p:spPr bwMode="auto">
          <a:xfrm>
            <a:off x="357188" y="1697038"/>
            <a:ext cx="8478837"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Paragraph content</a:t>
            </a:r>
          </a:p>
          <a:p>
            <a:pPr lvl="1"/>
            <a:r>
              <a:rPr lang="en-US" dirty="0" smtClean="0"/>
              <a:t>Bullets</a:t>
            </a:r>
          </a:p>
          <a:p>
            <a:pPr lvl="5"/>
            <a:r>
              <a:rPr lang="en-US" dirty="0" smtClean="0"/>
              <a:t>Bullets</a:t>
            </a:r>
          </a:p>
          <a:p>
            <a:pPr lvl="3"/>
            <a:r>
              <a:rPr lang="en-US" dirty="0" smtClean="0"/>
              <a:t>Bullets</a:t>
            </a:r>
          </a:p>
          <a:p>
            <a:pPr lvl="4"/>
            <a:r>
              <a:rPr lang="en-US" dirty="0" smtClean="0"/>
              <a:t>Bullets</a:t>
            </a:r>
          </a:p>
        </p:txBody>
      </p:sp>
      <p:sp>
        <p:nvSpPr>
          <p:cNvPr id="1030" name="Rectangle 6"/>
          <p:cNvSpPr>
            <a:spLocks noGrp="1" noChangeArrowheads="1"/>
          </p:cNvSpPr>
          <p:nvPr>
            <p:ph type="sldNum" sz="quarter" idx="4"/>
          </p:nvPr>
        </p:nvSpPr>
        <p:spPr bwMode="auto">
          <a:xfrm>
            <a:off x="357188" y="6350000"/>
            <a:ext cx="55245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100" b="0">
                <a:solidFill>
                  <a:srgbClr val="7F7F7F"/>
                </a:solidFill>
                <a:latin typeface="Arial"/>
                <a:ea typeface="+mn-ea"/>
                <a:cs typeface="Arial"/>
              </a:defRPr>
            </a:lvl1pPr>
          </a:lstStyle>
          <a:p>
            <a:pPr>
              <a:defRPr/>
            </a:pPr>
            <a:fld id="{BBCFF41E-8F1E-4778-A9E5-02AE1F4992D9}" type="slidenum">
              <a:rPr lang="en-US"/>
              <a:pPr>
                <a:defRPr/>
              </a:pPr>
              <a:t>‹#›</a:t>
            </a:fld>
            <a:endParaRPr lang="en-US" dirty="0"/>
          </a:p>
        </p:txBody>
      </p:sp>
      <p:sp>
        <p:nvSpPr>
          <p:cNvPr id="11271" name="TextBox 7"/>
          <p:cNvSpPr txBox="1">
            <a:spLocks noChangeArrowheads="1"/>
          </p:cNvSpPr>
          <p:nvPr/>
        </p:nvSpPr>
        <p:spPr bwMode="auto">
          <a:xfrm>
            <a:off x="8683625" y="6207125"/>
            <a:ext cx="184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eaLnBrk="1" hangingPunct="1">
              <a:defRPr/>
            </a:pPr>
            <a:endParaRPr lang="en-US"/>
          </a:p>
        </p:txBody>
      </p:sp>
      <p:pic>
        <p:nvPicPr>
          <p:cNvPr id="11272"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5150"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3"/>
          </p:nvPr>
        </p:nvSpPr>
        <p:spPr>
          <a:xfrm>
            <a:off x="1003300" y="6356350"/>
            <a:ext cx="5707063" cy="365125"/>
          </a:xfrm>
          <a:prstGeom prst="rect">
            <a:avLst/>
          </a:prstGeom>
        </p:spPr>
        <p:txBody>
          <a:bodyPr vert="horz" lIns="91440" tIns="45720" rIns="91440" bIns="45720" rtlCol="0" anchor="ctr"/>
          <a:lstStyle>
            <a:lvl1pPr algn="l">
              <a:defRPr sz="1200" b="0">
                <a:solidFill>
                  <a:srgbClr val="7F7F7F"/>
                </a:solidFill>
                <a:latin typeface="+mn-lt"/>
                <a:ea typeface="+mn-ea"/>
                <a:cs typeface="Times New Roman" pitchFamily="18" charset="0"/>
              </a:defRPr>
            </a:lvl1pPr>
          </a:lstStyle>
          <a:p>
            <a:pPr>
              <a:defRPr/>
            </a:pPr>
            <a:r>
              <a:rPr lang="en-US"/>
              <a:t>Presentation Title</a:t>
            </a:r>
            <a:endParaRPr lang="en-US" dirty="0"/>
          </a:p>
        </p:txBody>
      </p:sp>
    </p:spTree>
  </p:cSld>
  <p:clrMap bg1="lt1" tx1="dk1" bg2="lt2" tx2="dk2" accent1="accent1" accent2="accent2" accent3="accent3" accent4="accent4" accent5="accent5" accent6="accent6" hlink="hlink" folHlink="folHlink"/>
  <p:sldLayoutIdLst>
    <p:sldLayoutId id="2147485550" r:id="rId1"/>
  </p:sldLayoutIdLst>
  <p:timing>
    <p:tnLst>
      <p:par>
        <p:cTn id="1" dur="indefinite" restart="never" nodeType="tmRoot"/>
      </p:par>
    </p:tnLst>
  </p:timing>
  <p:hf sldNum="0" hdr="0" dt="0"/>
  <p:txStyles>
    <p:titleStyle>
      <a:lvl1pPr algn="l" rtl="0" eaLnBrk="0" fontAlgn="base" hangingPunct="0">
        <a:spcBef>
          <a:spcPct val="0"/>
        </a:spcBef>
        <a:spcAft>
          <a:spcPct val="0"/>
        </a:spcAft>
        <a:buFont typeface="Arial"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91810" y="865714"/>
            <a:ext cx="6972300" cy="1430516"/>
          </a:xfrm>
        </p:spPr>
        <p:txBody>
          <a:bodyPr>
            <a:normAutofit/>
          </a:bodyPr>
          <a:lstStyle/>
          <a:p>
            <a:pPr algn="ctr" eaLnBrk="1" hangingPunct="1">
              <a:defRPr/>
            </a:pPr>
            <a:r>
              <a:rPr lang="en-US" dirty="0" err="1" smtClean="0"/>
              <a:t>Strategie</a:t>
            </a:r>
            <a:r>
              <a:rPr lang="en-US" dirty="0" smtClean="0"/>
              <a:t> de </a:t>
            </a:r>
            <a:r>
              <a:rPr lang="en-US" dirty="0" err="1" smtClean="0"/>
              <a:t>financement</a:t>
            </a:r>
            <a:r>
              <a:rPr lang="en-US" dirty="0" smtClean="0"/>
              <a:t> de la </a:t>
            </a:r>
            <a:r>
              <a:rPr lang="en-US" dirty="0" err="1" smtClean="0"/>
              <a:t>sante</a:t>
            </a:r>
            <a:r>
              <a:rPr lang="en-US" dirty="0" smtClean="0"/>
              <a:t> </a:t>
            </a:r>
            <a:r>
              <a:rPr lang="en-US" dirty="0" err="1" smtClean="0"/>
              <a:t>en</a:t>
            </a:r>
            <a:r>
              <a:rPr lang="en-US" dirty="0" smtClean="0"/>
              <a:t> </a:t>
            </a:r>
            <a:r>
              <a:rPr lang="en-US" dirty="0" err="1" smtClean="0"/>
              <a:t>rdc</a:t>
            </a:r>
            <a:r>
              <a:rPr lang="en-US" dirty="0" smtClean="0"/>
              <a:t>:</a:t>
            </a:r>
            <a:r>
              <a:rPr lang="en-US" dirty="0"/>
              <a:t/>
            </a:r>
            <a:br>
              <a:rPr lang="en-US" dirty="0"/>
            </a:br>
            <a:r>
              <a:rPr lang="en-US" sz="1600" dirty="0" err="1" smtClean="0">
                <a:latin typeface="+mn-lt"/>
              </a:rPr>
              <a:t>Analyse</a:t>
            </a:r>
            <a:r>
              <a:rPr lang="en-US" sz="1600" dirty="0" smtClean="0">
                <a:latin typeface="+mn-lt"/>
              </a:rPr>
              <a:t> et recommendations</a:t>
            </a:r>
            <a:endParaRPr lang="en-US" dirty="0"/>
          </a:p>
        </p:txBody>
      </p:sp>
      <p:sp>
        <p:nvSpPr>
          <p:cNvPr id="24580" name="Text Placeholder 4"/>
          <p:cNvSpPr>
            <a:spLocks noGrp="1"/>
          </p:cNvSpPr>
          <p:nvPr>
            <p:ph type="body" sz="quarter" idx="14"/>
          </p:nvPr>
        </p:nvSpPr>
        <p:spPr>
          <a:xfrm>
            <a:off x="1593177" y="2642314"/>
            <a:ext cx="6101696" cy="817059"/>
          </a:xfrm>
        </p:spPr>
        <p:txBody>
          <a:bodyPr/>
          <a:lstStyle/>
          <a:p>
            <a:pPr indent="0" algn="ctr" eaLnBrk="1" hangingPunct="1">
              <a:spcBef>
                <a:spcPts val="0"/>
              </a:spcBef>
              <a:buFont typeface="Arial" pitchFamily="34" charset="0"/>
              <a:buNone/>
            </a:pPr>
            <a:r>
              <a:rPr lang="en-US" sz="1600" b="1" dirty="0" smtClean="0">
                <a:solidFill>
                  <a:srgbClr val="000000"/>
                </a:solidFill>
              </a:rPr>
              <a:t>Helene Barroy, PhD</a:t>
            </a:r>
          </a:p>
          <a:p>
            <a:pPr indent="0" algn="ctr" eaLnBrk="1" hangingPunct="1">
              <a:spcBef>
                <a:spcPts val="0"/>
              </a:spcBef>
              <a:buFont typeface="Arial" pitchFamily="34" charset="0"/>
              <a:buNone/>
            </a:pPr>
            <a:r>
              <a:rPr lang="en-US" sz="1600" b="1" dirty="0" smtClean="0">
                <a:solidFill>
                  <a:srgbClr val="000000"/>
                </a:solidFill>
              </a:rPr>
              <a:t>Ricardo Bitran, PhD</a:t>
            </a:r>
          </a:p>
          <a:p>
            <a:pPr indent="0" algn="ctr" eaLnBrk="1" hangingPunct="1">
              <a:spcBef>
                <a:spcPts val="0"/>
              </a:spcBef>
              <a:buFont typeface="Arial" pitchFamily="34" charset="0"/>
              <a:buNone/>
            </a:pPr>
            <a:r>
              <a:rPr lang="en-US" sz="1600" b="1" dirty="0" smtClean="0">
                <a:solidFill>
                  <a:srgbClr val="000000"/>
                </a:solidFill>
              </a:rPr>
              <a:t>Zina Jarrah, MPH</a:t>
            </a:r>
            <a:endParaRPr lang="en-US" sz="1600" b="1"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Placeholder 13"/>
          <p:cNvSpPr>
            <a:spLocks noGrp="1"/>
          </p:cNvSpPr>
          <p:nvPr>
            <p:ph type="body" sz="quarter" idx="13"/>
          </p:nvPr>
        </p:nvSpPr>
        <p:spPr>
          <a:xfrm>
            <a:off x="349250" y="1598613"/>
            <a:ext cx="8477250" cy="4613275"/>
          </a:xfrm>
        </p:spPr>
        <p:txBody>
          <a:bodyPr>
            <a:normAutofit/>
          </a:bodyPr>
          <a:lstStyle/>
          <a:p>
            <a:pPr marL="457200" indent="-457200">
              <a:buFont typeface="Wingdings" panose="05000000000000000000" pitchFamily="2" charset="2"/>
              <a:buChar char="v"/>
            </a:pPr>
            <a:r>
              <a:rPr lang="en-US" altLang="en-US" sz="3200" dirty="0" err="1" smtClean="0">
                <a:latin typeface="Arial" charset="0"/>
                <a:cs typeface="Arial" charset="0"/>
              </a:rPr>
              <a:t>Etat</a:t>
            </a:r>
            <a:r>
              <a:rPr lang="en-US" altLang="en-US" sz="3200" dirty="0" smtClean="0">
                <a:latin typeface="Arial" charset="0"/>
                <a:cs typeface="Arial" charset="0"/>
              </a:rPr>
              <a:t> des </a:t>
            </a:r>
            <a:r>
              <a:rPr lang="en-US" altLang="en-US" sz="3200" dirty="0" err="1" smtClean="0">
                <a:latin typeface="Arial" charset="0"/>
                <a:cs typeface="Arial" charset="0"/>
              </a:rPr>
              <a:t>lieux</a:t>
            </a:r>
            <a:r>
              <a:rPr lang="en-US" altLang="en-US" sz="3200" dirty="0" smtClean="0">
                <a:latin typeface="Arial" charset="0"/>
                <a:cs typeface="Arial" charset="0"/>
              </a:rPr>
              <a:t> du </a:t>
            </a:r>
            <a:r>
              <a:rPr lang="en-US" altLang="en-US" sz="3200" dirty="0" err="1" smtClean="0">
                <a:latin typeface="Arial" charset="0"/>
                <a:cs typeface="Arial" charset="0"/>
              </a:rPr>
              <a:t>financement</a:t>
            </a:r>
            <a:r>
              <a:rPr lang="en-US" altLang="en-US" sz="3200" dirty="0" smtClean="0">
                <a:latin typeface="Arial" charset="0"/>
                <a:cs typeface="Arial" charset="0"/>
              </a:rPr>
              <a:t> de la santé et CSU </a:t>
            </a:r>
            <a:r>
              <a:rPr lang="en-US" altLang="en-US" sz="3200" dirty="0" err="1" smtClean="0">
                <a:latin typeface="Arial" charset="0"/>
                <a:cs typeface="Arial" charset="0"/>
              </a:rPr>
              <a:t>en</a:t>
            </a:r>
            <a:r>
              <a:rPr lang="en-US" altLang="en-US" sz="3200" dirty="0" smtClean="0">
                <a:latin typeface="Arial" charset="0"/>
                <a:cs typeface="Arial" charset="0"/>
              </a:rPr>
              <a:t> RDC</a:t>
            </a:r>
          </a:p>
          <a:p>
            <a:pPr marL="457200" indent="-457200">
              <a:buFont typeface="Wingdings" panose="05000000000000000000" pitchFamily="2" charset="2"/>
              <a:buChar char="v"/>
            </a:pPr>
            <a:r>
              <a:rPr lang="en-US" altLang="en-US" sz="3200" dirty="0" smtClean="0">
                <a:latin typeface="Arial" charset="0"/>
                <a:cs typeface="Arial" charset="0"/>
              </a:rPr>
              <a:t>Estimation des </a:t>
            </a:r>
            <a:r>
              <a:rPr lang="en-US" altLang="en-US" sz="3200" dirty="0" err="1" smtClean="0">
                <a:latin typeface="Arial" charset="0"/>
                <a:cs typeface="Arial" charset="0"/>
              </a:rPr>
              <a:t>couts</a:t>
            </a:r>
            <a:r>
              <a:rPr lang="en-US" altLang="en-US" sz="3200" dirty="0" smtClean="0">
                <a:latin typeface="Arial" charset="0"/>
                <a:cs typeface="Arial" charset="0"/>
              </a:rPr>
              <a:t> de </a:t>
            </a:r>
            <a:r>
              <a:rPr lang="en-US" altLang="en-US" sz="3200" dirty="0" err="1" smtClean="0">
                <a:latin typeface="Arial" charset="0"/>
                <a:cs typeface="Arial" charset="0"/>
              </a:rPr>
              <a:t>l’extension</a:t>
            </a:r>
            <a:r>
              <a:rPr lang="en-US" altLang="en-US" sz="3200" dirty="0" smtClean="0">
                <a:latin typeface="Arial" charset="0"/>
                <a:cs typeface="Arial" charset="0"/>
              </a:rPr>
              <a:t> de la </a:t>
            </a:r>
            <a:r>
              <a:rPr lang="en-US" altLang="en-US" sz="3200" dirty="0" err="1" smtClean="0">
                <a:latin typeface="Arial" charset="0"/>
                <a:cs typeface="Arial" charset="0"/>
              </a:rPr>
              <a:t>couverture</a:t>
            </a:r>
            <a:endParaRPr lang="en-US" altLang="en-US" sz="3200" dirty="0" smtClean="0">
              <a:latin typeface="Arial" charset="0"/>
              <a:cs typeface="Arial" charset="0"/>
            </a:endParaRPr>
          </a:p>
          <a:p>
            <a:pPr marL="457200" indent="-457200">
              <a:buFont typeface="Wingdings" panose="05000000000000000000" pitchFamily="2" charset="2"/>
              <a:buChar char="v"/>
            </a:pPr>
            <a:r>
              <a:rPr lang="en-US" altLang="en-US" sz="3200" dirty="0" smtClean="0">
                <a:latin typeface="Arial" charset="0"/>
                <a:cs typeface="Arial" charset="0"/>
              </a:rPr>
              <a:t>Estimation des </a:t>
            </a:r>
            <a:r>
              <a:rPr lang="en-US" altLang="en-US" sz="3200" dirty="0" err="1">
                <a:latin typeface="Arial" charset="0"/>
                <a:cs typeface="Arial" charset="0"/>
              </a:rPr>
              <a:t>b</a:t>
            </a:r>
            <a:r>
              <a:rPr lang="en-US" altLang="en-US" sz="3200" dirty="0" err="1" smtClean="0">
                <a:latin typeface="Arial" charset="0"/>
                <a:cs typeface="Arial" charset="0"/>
              </a:rPr>
              <a:t>esoins</a:t>
            </a:r>
            <a:r>
              <a:rPr lang="en-US" altLang="en-US" sz="3200" dirty="0" smtClean="0">
                <a:latin typeface="Arial" charset="0"/>
                <a:cs typeface="Arial" charset="0"/>
              </a:rPr>
              <a:t> et </a:t>
            </a:r>
            <a:r>
              <a:rPr lang="en-US" altLang="en-US" sz="3200" dirty="0" err="1" smtClean="0">
                <a:latin typeface="Arial" charset="0"/>
                <a:cs typeface="Arial" charset="0"/>
              </a:rPr>
              <a:t>possibilites</a:t>
            </a:r>
            <a:r>
              <a:rPr lang="en-US" altLang="en-US" sz="3200" dirty="0" smtClean="0">
                <a:latin typeface="Arial" charset="0"/>
                <a:cs typeface="Arial" charset="0"/>
              </a:rPr>
              <a:t> de </a:t>
            </a:r>
            <a:r>
              <a:rPr lang="en-US" altLang="en-US" sz="3200" dirty="0" err="1" smtClean="0">
                <a:latin typeface="Arial" charset="0"/>
                <a:cs typeface="Arial" charset="0"/>
              </a:rPr>
              <a:t>financement</a:t>
            </a:r>
            <a:endParaRPr lang="en-US" altLang="en-US" sz="3200" dirty="0" smtClean="0">
              <a:latin typeface="Arial" charset="0"/>
              <a:cs typeface="Arial" charset="0"/>
            </a:endParaRPr>
          </a:p>
          <a:p>
            <a:pPr marL="457200" indent="-457200">
              <a:buFont typeface="Wingdings" panose="05000000000000000000" pitchFamily="2" charset="2"/>
              <a:buChar char="v"/>
            </a:pPr>
            <a:r>
              <a:rPr lang="en-US" altLang="en-US" sz="3200" dirty="0" smtClean="0">
                <a:latin typeface="Arial" charset="0"/>
                <a:cs typeface="Arial" charset="0"/>
              </a:rPr>
              <a:t>Conclusions</a:t>
            </a:r>
            <a:endParaRPr altLang="en-US" sz="3200" dirty="0">
              <a:latin typeface="Arial" charset="0"/>
              <a:cs typeface="Arial" charset="0"/>
            </a:endParaRPr>
          </a:p>
        </p:txBody>
      </p:sp>
      <p:sp>
        <p:nvSpPr>
          <p:cNvPr id="2" name="Title 1"/>
          <p:cNvSpPr>
            <a:spLocks noGrp="1"/>
          </p:cNvSpPr>
          <p:nvPr>
            <p:ph type="title"/>
          </p:nvPr>
        </p:nvSpPr>
        <p:spPr/>
        <p:txBody>
          <a:bodyPr/>
          <a:lstStyle/>
          <a:p>
            <a:r>
              <a:rPr lang="en-US" sz="4000" dirty="0" err="1" smtClean="0"/>
              <a:t>Pr</a:t>
            </a:r>
            <a:r>
              <a:rPr lang="en-US" altLang="en-US" sz="4000" dirty="0" err="1" smtClean="0">
                <a:latin typeface="Arial" charset="0"/>
                <a:cs typeface="Arial" charset="0"/>
              </a:rPr>
              <a:t>é</a:t>
            </a:r>
            <a:r>
              <a:rPr lang="en-US" sz="4000" dirty="0" err="1" smtClean="0"/>
              <a:t>sentation</a:t>
            </a:r>
            <a:endParaRPr lang="en-US" sz="4000" dirty="0"/>
          </a:p>
        </p:txBody>
      </p:sp>
      <p:sp>
        <p:nvSpPr>
          <p:cNvPr id="3" name="Footer Placeholder 2"/>
          <p:cNvSpPr>
            <a:spLocks noGrp="1"/>
          </p:cNvSpPr>
          <p:nvPr>
            <p:ph type="ftr" sz="quarter" idx="15"/>
          </p:nvPr>
        </p:nvSpPr>
        <p:spPr/>
        <p:txBody>
          <a:bodyPr/>
          <a:lstStyle/>
          <a:p>
            <a:pPr>
              <a:defRPr/>
            </a:pPr>
            <a:r>
              <a:rPr lang="en-US" smtClean="0"/>
              <a:t>Presentation Title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30818" b="30818"/>
          <a:stretch>
            <a:fillRect/>
          </a:stretch>
        </p:blipFill>
        <p:spPr/>
      </p:pic>
      <p:sp>
        <p:nvSpPr>
          <p:cNvPr id="3" name="Title 2"/>
          <p:cNvSpPr>
            <a:spLocks noGrp="1"/>
          </p:cNvSpPr>
          <p:nvPr>
            <p:ph type="title"/>
          </p:nvPr>
        </p:nvSpPr>
        <p:spPr>
          <a:xfrm>
            <a:off x="1273363" y="5652359"/>
            <a:ext cx="7323485" cy="791983"/>
          </a:xfrm>
        </p:spPr>
        <p:txBody>
          <a:bodyPr>
            <a:noAutofit/>
          </a:bodyPr>
          <a:lstStyle/>
          <a:p>
            <a:r>
              <a:rPr lang="en-US" sz="4000" dirty="0" err="1" smtClean="0"/>
              <a:t>Etat</a:t>
            </a:r>
            <a:r>
              <a:rPr lang="en-US" sz="4000" dirty="0" smtClean="0"/>
              <a:t> des </a:t>
            </a:r>
            <a:r>
              <a:rPr lang="en-US" sz="4000" dirty="0" err="1" smtClean="0"/>
              <a:t>lieux</a:t>
            </a:r>
            <a:r>
              <a:rPr lang="en-US" sz="4000" dirty="0" smtClean="0"/>
              <a:t> du </a:t>
            </a:r>
            <a:r>
              <a:rPr lang="en-US" sz="4000" dirty="0" err="1" smtClean="0"/>
              <a:t>financement</a:t>
            </a:r>
            <a:r>
              <a:rPr lang="en-US" sz="4000" dirty="0" smtClean="0"/>
              <a:t> de la sant</a:t>
            </a:r>
            <a:r>
              <a:rPr lang="en-US" altLang="en-US" sz="4000" dirty="0">
                <a:latin typeface="Arial" charset="0"/>
                <a:cs typeface="Arial" charset="0"/>
              </a:rPr>
              <a:t>é </a:t>
            </a:r>
            <a:r>
              <a:rPr lang="en-US" sz="4000" dirty="0" smtClean="0"/>
              <a:t>et CSU </a:t>
            </a:r>
            <a:r>
              <a:rPr lang="en-US" sz="4000" dirty="0" err="1" smtClean="0"/>
              <a:t>en</a:t>
            </a:r>
            <a:r>
              <a:rPr lang="en-US" sz="4000" dirty="0" smtClean="0"/>
              <a:t> RDC</a:t>
            </a:r>
            <a:endParaRPr lang="en-US" sz="4000" dirty="0"/>
          </a:p>
        </p:txBody>
      </p:sp>
    </p:spTree>
    <p:extLst>
      <p:ext uri="{BB962C8B-B14F-4D97-AF65-F5344CB8AC3E}">
        <p14:creationId xmlns:p14="http://schemas.microsoft.com/office/powerpoint/2010/main" val="2715381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 performances macro-</a:t>
            </a:r>
            <a:r>
              <a:rPr lang="en-US" dirty="0" err="1" smtClean="0"/>
              <a:t>economiques</a:t>
            </a:r>
            <a:r>
              <a:rPr lang="en-US" dirty="0" smtClean="0"/>
              <a:t> </a:t>
            </a:r>
            <a:r>
              <a:rPr lang="en-US" dirty="0" err="1" smtClean="0"/>
              <a:t>sont</a:t>
            </a:r>
            <a:r>
              <a:rPr lang="en-US" dirty="0" smtClean="0"/>
              <a:t> favorable </a:t>
            </a:r>
            <a:r>
              <a:rPr lang="en-US" dirty="0" err="1" smtClean="0"/>
              <a:t>mais</a:t>
            </a:r>
            <a:r>
              <a:rPr lang="en-US" dirty="0" smtClean="0"/>
              <a:t> ne se </a:t>
            </a:r>
            <a:r>
              <a:rPr lang="en-US" dirty="0" err="1" smtClean="0"/>
              <a:t>traduisent</a:t>
            </a:r>
            <a:r>
              <a:rPr lang="en-US" dirty="0" smtClean="0"/>
              <a:t> pas </a:t>
            </a:r>
            <a:r>
              <a:rPr lang="en-US" dirty="0" err="1" smtClean="0"/>
              <a:t>une</a:t>
            </a:r>
            <a:r>
              <a:rPr lang="en-US" dirty="0" smtClean="0"/>
              <a:t> augmentation des </a:t>
            </a:r>
            <a:r>
              <a:rPr lang="en-US" dirty="0" err="1" smtClean="0"/>
              <a:t>recettes</a:t>
            </a:r>
            <a:r>
              <a:rPr lang="en-US" dirty="0" smtClean="0"/>
              <a:t> de </a:t>
            </a:r>
            <a:r>
              <a:rPr lang="en-US" dirty="0" err="1" smtClean="0"/>
              <a:t>l’Etat</a:t>
            </a:r>
            <a:endParaRPr lang="en-US" dirty="0"/>
          </a:p>
        </p:txBody>
      </p:sp>
      <p:sp>
        <p:nvSpPr>
          <p:cNvPr id="4" name="Footer Placeholder 3"/>
          <p:cNvSpPr>
            <a:spLocks noGrp="1"/>
          </p:cNvSpPr>
          <p:nvPr>
            <p:ph type="ftr" sz="quarter" idx="15"/>
          </p:nvPr>
        </p:nvSpPr>
        <p:spPr/>
        <p:txBody>
          <a:body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de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a:t>
            </a:r>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628800"/>
            <a:ext cx="4544888" cy="4248472"/>
          </a:xfrm>
          <a:prstGeom prst="rect">
            <a:avLst/>
          </a:prstGeom>
          <a:noFill/>
          <a:ln>
            <a:noFill/>
          </a:ln>
        </p:spPr>
      </p:pic>
      <p:pic>
        <p:nvPicPr>
          <p:cNvPr id="6" name="Picture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0887" y="1868340"/>
            <a:ext cx="3608076" cy="4248471"/>
          </a:xfrm>
          <a:prstGeom prst="rect">
            <a:avLst/>
          </a:prstGeom>
          <a:noFill/>
          <a:ln>
            <a:noFill/>
          </a:ln>
        </p:spPr>
      </p:pic>
      <p:sp>
        <p:nvSpPr>
          <p:cNvPr id="7" name="TextBox 6"/>
          <p:cNvSpPr txBox="1"/>
          <p:nvPr/>
        </p:nvSpPr>
        <p:spPr>
          <a:xfrm>
            <a:off x="5075257" y="1459524"/>
            <a:ext cx="4068743" cy="338554"/>
          </a:xfrm>
          <a:prstGeom prst="rect">
            <a:avLst/>
          </a:prstGeom>
          <a:noFill/>
        </p:spPr>
        <p:txBody>
          <a:bodyPr wrap="none" rtlCol="0">
            <a:spAutoFit/>
          </a:bodyPr>
          <a:lstStyle/>
          <a:p>
            <a:r>
              <a:rPr lang="en-US" dirty="0" err="1" smtClean="0"/>
              <a:t>Recettes</a:t>
            </a:r>
            <a:r>
              <a:rPr lang="en-US" dirty="0" smtClean="0"/>
              <a:t> </a:t>
            </a:r>
            <a:r>
              <a:rPr lang="en-US" dirty="0" err="1" smtClean="0"/>
              <a:t>generales</a:t>
            </a:r>
            <a:r>
              <a:rPr lang="en-US" dirty="0" smtClean="0"/>
              <a:t> de </a:t>
            </a:r>
            <a:r>
              <a:rPr lang="en-US" dirty="0" err="1" smtClean="0"/>
              <a:t>l’Etat</a:t>
            </a:r>
            <a:r>
              <a:rPr lang="en-US" dirty="0" smtClean="0"/>
              <a:t>, 2008-2013</a:t>
            </a:r>
            <a:endParaRPr lang="en-US" dirty="0"/>
          </a:p>
        </p:txBody>
      </p:sp>
    </p:spTree>
    <p:extLst>
      <p:ext uri="{BB962C8B-B14F-4D97-AF65-F5344CB8AC3E}">
        <p14:creationId xmlns:p14="http://schemas.microsoft.com/office/powerpoint/2010/main" val="3157743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La RDC depense dix fois moins que le reste de l’Afrique pour sa sante</a:t>
            </a:r>
            <a:endParaRPr lang="en-US" dirty="0"/>
          </a:p>
        </p:txBody>
      </p:sp>
      <p:sp>
        <p:nvSpPr>
          <p:cNvPr id="4" name="Footer Placeholder 3"/>
          <p:cNvSpPr>
            <a:spLocks noGrp="1"/>
          </p:cNvSpPr>
          <p:nvPr>
            <p:ph type="ftr" sz="quarter" idx="15"/>
          </p:nvPr>
        </p:nvSpPr>
        <p:spPr/>
        <p:txBody>
          <a:bodyPr/>
          <a:lstStyle/>
          <a:p>
            <a:r>
              <a:rPr lang="en-US" dirty="0" smtClean="0"/>
              <a:t>Source: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 </a:t>
            </a:r>
            <a:r>
              <a:rPr lang="en-US" dirty="0" err="1" smtClean="0"/>
              <a:t>sur</a:t>
            </a:r>
            <a:r>
              <a:rPr lang="en-US" dirty="0" smtClean="0"/>
              <a:t> base </a:t>
            </a:r>
            <a:r>
              <a:rPr lang="en-US" dirty="0" err="1" smtClean="0"/>
              <a:t>donnees</a:t>
            </a:r>
            <a:r>
              <a:rPr lang="en-US" dirty="0" smtClean="0"/>
              <a:t> </a:t>
            </a:r>
            <a:r>
              <a:rPr lang="en-US" dirty="0" err="1" smtClean="0"/>
              <a:t>Comptes</a:t>
            </a:r>
            <a:r>
              <a:rPr lang="en-US" dirty="0" smtClean="0"/>
              <a:t> </a:t>
            </a:r>
            <a:r>
              <a:rPr lang="en-US" dirty="0" err="1" smtClean="0"/>
              <a:t>Nationaux</a:t>
            </a:r>
            <a:r>
              <a:rPr lang="en-US" dirty="0" smtClean="0"/>
              <a:t> de la </a:t>
            </a:r>
            <a:r>
              <a:rPr lang="en-US" dirty="0" err="1" smtClean="0"/>
              <a:t>Sante</a:t>
            </a:r>
            <a:r>
              <a:rPr lang="en-US" dirty="0" smtClean="0"/>
              <a:t> et </a:t>
            </a:r>
            <a:r>
              <a:rPr lang="en-US" dirty="0" err="1" smtClean="0"/>
              <a:t>Banque</a:t>
            </a:r>
            <a:r>
              <a:rPr lang="en-US" dirty="0" smtClean="0"/>
              <a:t> </a:t>
            </a:r>
            <a:r>
              <a:rPr lang="en-US" dirty="0" err="1" smtClean="0"/>
              <a:t>Mondiale</a:t>
            </a:r>
            <a:endParaRPr lang="en-US" dirty="0"/>
          </a:p>
        </p:txBody>
      </p:sp>
      <p:graphicFrame>
        <p:nvGraphicFramePr>
          <p:cNvPr id="7" name="Content Placeholder 6"/>
          <p:cNvGraphicFramePr>
            <a:graphicFrameLocks noGrp="1"/>
          </p:cNvGraphicFramePr>
          <p:nvPr>
            <p:ph sz="quarter" idx="4294967295"/>
            <p:extLst>
              <p:ext uri="{D42A27DB-BD31-4B8C-83A1-F6EECF244321}">
                <p14:modId xmlns:p14="http://schemas.microsoft.com/office/powerpoint/2010/main" val="2923277108"/>
              </p:ext>
            </p:extLst>
          </p:nvPr>
        </p:nvGraphicFramePr>
        <p:xfrm>
          <a:off x="356934" y="1460500"/>
          <a:ext cx="8440738" cy="4600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66633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Alors</a:t>
            </a:r>
            <a:r>
              <a:rPr lang="en-US" dirty="0" smtClean="0"/>
              <a:t> </a:t>
            </a:r>
            <a:r>
              <a:rPr lang="en-US" dirty="0" err="1" smtClean="0"/>
              <a:t>que</a:t>
            </a:r>
            <a:r>
              <a:rPr lang="en-US" dirty="0" smtClean="0"/>
              <a:t> </a:t>
            </a:r>
            <a:r>
              <a:rPr lang="en-US" dirty="0" err="1" smtClean="0"/>
              <a:t>l’economie</a:t>
            </a:r>
            <a:r>
              <a:rPr lang="en-US" dirty="0" smtClean="0"/>
              <a:t> </a:t>
            </a:r>
            <a:r>
              <a:rPr lang="en-US" dirty="0" err="1" smtClean="0"/>
              <a:t>croit</a:t>
            </a:r>
            <a:r>
              <a:rPr lang="en-US" dirty="0" smtClean="0"/>
              <a:t> </a:t>
            </a:r>
            <a:r>
              <a:rPr lang="en-US" dirty="0" err="1" smtClean="0"/>
              <a:t>rapidement</a:t>
            </a:r>
            <a:r>
              <a:rPr lang="en-US" dirty="0" smtClean="0"/>
              <a:t>, la part de la </a:t>
            </a:r>
            <a:r>
              <a:rPr lang="en-US" dirty="0" err="1" smtClean="0"/>
              <a:t>sante</a:t>
            </a:r>
            <a:r>
              <a:rPr lang="en-US" dirty="0" smtClean="0"/>
              <a:t> se </a:t>
            </a:r>
            <a:r>
              <a:rPr lang="en-US" dirty="0" err="1" smtClean="0"/>
              <a:t>reduit</a:t>
            </a:r>
            <a:r>
              <a:rPr lang="en-US" dirty="0" smtClean="0"/>
              <a:t> </a:t>
            </a:r>
            <a:r>
              <a:rPr lang="en-US" dirty="0" err="1" smtClean="0"/>
              <a:t>depuis</a:t>
            </a:r>
            <a:r>
              <a:rPr lang="en-US" dirty="0" smtClean="0"/>
              <a:t> 5 </a:t>
            </a:r>
            <a:r>
              <a:rPr lang="en-US" dirty="0" err="1" smtClean="0"/>
              <a:t>ans</a:t>
            </a:r>
            <a:endParaRPr lang="en-US" dirty="0"/>
          </a:p>
        </p:txBody>
      </p:sp>
      <p:graphicFrame>
        <p:nvGraphicFramePr>
          <p:cNvPr id="9" name="Chart 8"/>
          <p:cNvGraphicFramePr>
            <a:graphicFrameLocks/>
          </p:cNvGraphicFramePr>
          <p:nvPr>
            <p:extLst>
              <p:ext uri="{D42A27DB-BD31-4B8C-83A1-F6EECF244321}">
                <p14:modId xmlns:p14="http://schemas.microsoft.com/office/powerpoint/2010/main" val="237688248"/>
              </p:ext>
            </p:extLst>
          </p:nvPr>
        </p:nvGraphicFramePr>
        <p:xfrm>
          <a:off x="925287" y="1621971"/>
          <a:ext cx="733697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er Placeholder 3"/>
          <p:cNvSpPr txBox="1">
            <a:spLocks/>
          </p:cNvSpPr>
          <p:nvPr/>
        </p:nvSpPr>
        <p:spPr>
          <a:xfrm>
            <a:off x="807357" y="6225722"/>
            <a:ext cx="5707063"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b="0" kern="1200">
                <a:solidFill>
                  <a:srgbClr val="7F7F7F"/>
                </a:solidFill>
                <a:latin typeface="+mn-lt"/>
                <a:ea typeface="+mn-ea"/>
                <a:cs typeface="Times New Roman" pitchFamily="18" charset="0"/>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 </a:t>
            </a:r>
            <a:r>
              <a:rPr lang="en-US" dirty="0" err="1" smtClean="0"/>
              <a:t>sur</a:t>
            </a:r>
            <a:r>
              <a:rPr lang="en-US" dirty="0" smtClean="0"/>
              <a:t> base </a:t>
            </a:r>
            <a:r>
              <a:rPr lang="en-US" dirty="0" err="1" smtClean="0"/>
              <a:t>donnees</a:t>
            </a:r>
            <a:r>
              <a:rPr lang="en-US" dirty="0" smtClean="0"/>
              <a:t> </a:t>
            </a:r>
            <a:r>
              <a:rPr lang="en-US" dirty="0" err="1" smtClean="0"/>
              <a:t>Comptes</a:t>
            </a:r>
            <a:r>
              <a:rPr lang="en-US" dirty="0" smtClean="0"/>
              <a:t> </a:t>
            </a:r>
            <a:r>
              <a:rPr lang="en-US" dirty="0" err="1" smtClean="0"/>
              <a:t>Nationaux</a:t>
            </a:r>
            <a:r>
              <a:rPr lang="en-US" dirty="0" smtClean="0"/>
              <a:t> de la </a:t>
            </a:r>
            <a:r>
              <a:rPr lang="en-US" dirty="0" err="1" smtClean="0"/>
              <a:t>Sante</a:t>
            </a:r>
            <a:r>
              <a:rPr lang="en-US" dirty="0"/>
              <a:t> </a:t>
            </a:r>
            <a:r>
              <a:rPr lang="en-US" dirty="0" smtClean="0"/>
              <a:t>et </a:t>
            </a:r>
            <a:r>
              <a:rPr lang="en-US" dirty="0" err="1" smtClean="0"/>
              <a:t>Ministere</a:t>
            </a:r>
            <a:r>
              <a:rPr lang="en-US" dirty="0" smtClean="0"/>
              <a:t> de </a:t>
            </a:r>
            <a:r>
              <a:rPr lang="en-US" dirty="0" err="1" smtClean="0"/>
              <a:t>l’Economie</a:t>
            </a:r>
            <a:endParaRPr lang="en-US" dirty="0"/>
          </a:p>
        </p:txBody>
      </p:sp>
    </p:spTree>
    <p:extLst>
      <p:ext uri="{BB962C8B-B14F-4D97-AF65-F5344CB8AC3E}">
        <p14:creationId xmlns:p14="http://schemas.microsoft.com/office/powerpoint/2010/main" val="616119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L’aide</a:t>
            </a:r>
            <a:r>
              <a:rPr lang="en-US" dirty="0" smtClean="0"/>
              <a:t> </a:t>
            </a:r>
            <a:r>
              <a:rPr lang="en-US" dirty="0" err="1" smtClean="0"/>
              <a:t>internationale</a:t>
            </a:r>
            <a:r>
              <a:rPr lang="en-US" dirty="0" smtClean="0"/>
              <a:t> et les </a:t>
            </a:r>
            <a:r>
              <a:rPr lang="en-US" dirty="0" err="1" smtClean="0"/>
              <a:t>depenses</a:t>
            </a:r>
            <a:r>
              <a:rPr lang="en-US" dirty="0" smtClean="0"/>
              <a:t> </a:t>
            </a:r>
            <a:r>
              <a:rPr lang="en-US" dirty="0" err="1" smtClean="0"/>
              <a:t>directes</a:t>
            </a:r>
            <a:r>
              <a:rPr lang="en-US" dirty="0" smtClean="0"/>
              <a:t> des </a:t>
            </a:r>
            <a:r>
              <a:rPr lang="en-US" dirty="0" err="1" smtClean="0"/>
              <a:t>menages</a:t>
            </a:r>
            <a:r>
              <a:rPr lang="en-US" dirty="0" smtClean="0"/>
              <a:t> </a:t>
            </a:r>
            <a:r>
              <a:rPr lang="en-US" dirty="0" err="1" smtClean="0"/>
              <a:t>financent</a:t>
            </a:r>
            <a:r>
              <a:rPr lang="en-US" dirty="0" smtClean="0"/>
              <a:t> 80% des </a:t>
            </a:r>
            <a:r>
              <a:rPr lang="en-US" dirty="0" err="1" smtClean="0"/>
              <a:t>depenses</a:t>
            </a:r>
            <a:r>
              <a:rPr lang="en-US" dirty="0" smtClean="0"/>
              <a:t> de </a:t>
            </a:r>
            <a:r>
              <a:rPr lang="en-US" dirty="0" err="1" smtClean="0"/>
              <a:t>sante</a:t>
            </a:r>
            <a:r>
              <a:rPr lang="en-US" dirty="0" smtClean="0"/>
              <a:t> </a:t>
            </a:r>
            <a:r>
              <a:rPr lang="en-US" dirty="0" err="1" smtClean="0"/>
              <a:t>en</a:t>
            </a:r>
            <a:r>
              <a:rPr lang="en-US" dirty="0" smtClean="0"/>
              <a:t> RDC</a:t>
            </a:r>
            <a:endParaRPr lang="en-US" dirty="0"/>
          </a:p>
        </p:txBody>
      </p:sp>
      <p:sp>
        <p:nvSpPr>
          <p:cNvPr id="7" name="Text Placeholder 6"/>
          <p:cNvSpPr>
            <a:spLocks noGrp="1"/>
          </p:cNvSpPr>
          <p:nvPr>
            <p:ph type="body" sz="quarter" idx="13"/>
          </p:nvPr>
        </p:nvSpPr>
        <p:spPr/>
        <p:txBody>
          <a:bodyPr/>
          <a:lstStyle/>
          <a:p>
            <a:endParaRPr lang="en-US"/>
          </a:p>
        </p:txBody>
      </p:sp>
      <p:graphicFrame>
        <p:nvGraphicFramePr>
          <p:cNvPr id="5" name="Content Placeholder 4"/>
          <p:cNvGraphicFramePr>
            <a:graphicFrameLocks noGrp="1"/>
          </p:cNvGraphicFramePr>
          <p:nvPr>
            <p:ph sz="quarter" idx="4294967295"/>
            <p:extLst>
              <p:ext uri="{D42A27DB-BD31-4B8C-83A1-F6EECF244321}">
                <p14:modId xmlns:p14="http://schemas.microsoft.com/office/powerpoint/2010/main" val="120508458"/>
              </p:ext>
            </p:extLst>
          </p:nvPr>
        </p:nvGraphicFramePr>
        <p:xfrm>
          <a:off x="173038" y="1333500"/>
          <a:ext cx="8970962" cy="4600575"/>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3"/>
          <p:cNvSpPr txBox="1">
            <a:spLocks/>
          </p:cNvSpPr>
          <p:nvPr/>
        </p:nvSpPr>
        <p:spPr>
          <a:xfrm>
            <a:off x="807357" y="6387572"/>
            <a:ext cx="5707063"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b="0" kern="1200">
                <a:solidFill>
                  <a:srgbClr val="7F7F7F"/>
                </a:solidFill>
                <a:latin typeface="+mn-lt"/>
                <a:ea typeface="+mn-ea"/>
                <a:cs typeface="Times New Roman" pitchFamily="18" charset="0"/>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 </a:t>
            </a:r>
            <a:r>
              <a:rPr lang="en-US" dirty="0" err="1" smtClean="0"/>
              <a:t>sur</a:t>
            </a:r>
            <a:r>
              <a:rPr lang="en-US" dirty="0" smtClean="0"/>
              <a:t> base </a:t>
            </a:r>
            <a:r>
              <a:rPr lang="en-US" dirty="0" err="1" smtClean="0"/>
              <a:t>donnees</a:t>
            </a:r>
            <a:r>
              <a:rPr lang="en-US" dirty="0" smtClean="0"/>
              <a:t> </a:t>
            </a:r>
            <a:r>
              <a:rPr lang="en-US" dirty="0" err="1" smtClean="0"/>
              <a:t>Comptes</a:t>
            </a:r>
            <a:r>
              <a:rPr lang="en-US" dirty="0" smtClean="0"/>
              <a:t> </a:t>
            </a:r>
            <a:r>
              <a:rPr lang="en-US" dirty="0" err="1" smtClean="0"/>
              <a:t>Nationaux</a:t>
            </a:r>
            <a:r>
              <a:rPr lang="en-US" dirty="0" smtClean="0"/>
              <a:t> de la </a:t>
            </a:r>
            <a:r>
              <a:rPr lang="en-US" dirty="0" err="1" smtClean="0"/>
              <a:t>Sante</a:t>
            </a:r>
            <a:r>
              <a:rPr lang="en-US" dirty="0" smtClean="0"/>
              <a:t>, PGAI et </a:t>
            </a:r>
            <a:r>
              <a:rPr lang="en-US" dirty="0" err="1" smtClean="0"/>
              <a:t>Ministere</a:t>
            </a:r>
            <a:r>
              <a:rPr lang="en-US" dirty="0" smtClean="0"/>
              <a:t> du Budget</a:t>
            </a:r>
            <a:endParaRPr lang="en-US" dirty="0"/>
          </a:p>
        </p:txBody>
      </p:sp>
    </p:spTree>
    <p:extLst>
      <p:ext uri="{BB962C8B-B14F-4D97-AF65-F5344CB8AC3E}">
        <p14:creationId xmlns:p14="http://schemas.microsoft.com/office/powerpoint/2010/main" val="41163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En</a:t>
            </a:r>
            <a:r>
              <a:rPr lang="en-US" dirty="0" smtClean="0"/>
              <a:t> consequence, la protection </a:t>
            </a:r>
            <a:r>
              <a:rPr lang="en-US" dirty="0" err="1" smtClean="0"/>
              <a:t>financiere</a:t>
            </a:r>
            <a:r>
              <a:rPr lang="en-US" dirty="0" smtClean="0"/>
              <a:t> des </a:t>
            </a:r>
            <a:r>
              <a:rPr lang="en-US" dirty="0" err="1" smtClean="0"/>
              <a:t>menages</a:t>
            </a:r>
            <a:r>
              <a:rPr lang="en-US" dirty="0" smtClean="0"/>
              <a:t> et </a:t>
            </a:r>
            <a:r>
              <a:rPr lang="en-US" dirty="0" err="1" smtClean="0"/>
              <a:t>l’acces</a:t>
            </a:r>
            <a:r>
              <a:rPr lang="en-US" dirty="0" smtClean="0"/>
              <a:t>/</a:t>
            </a:r>
            <a:r>
              <a:rPr lang="en-US" dirty="0" err="1" smtClean="0"/>
              <a:t>utilisation</a:t>
            </a:r>
            <a:r>
              <a:rPr lang="en-US" dirty="0" smtClean="0"/>
              <a:t> des </a:t>
            </a:r>
            <a:r>
              <a:rPr lang="en-US" dirty="0" err="1" smtClean="0"/>
              <a:t>soins</a:t>
            </a:r>
            <a:r>
              <a:rPr lang="en-US" dirty="0" smtClean="0"/>
              <a:t> </a:t>
            </a:r>
            <a:r>
              <a:rPr lang="en-US" dirty="0" err="1" smtClean="0"/>
              <a:t>sont</a:t>
            </a:r>
            <a:r>
              <a:rPr lang="en-US" dirty="0" smtClean="0"/>
              <a:t> </a:t>
            </a:r>
            <a:r>
              <a:rPr lang="en-US" dirty="0" err="1" smtClean="0"/>
              <a:t>limites</a:t>
            </a:r>
            <a:r>
              <a:rPr lang="en-US" dirty="0" smtClean="0"/>
              <a:t>…</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417067018"/>
              </p:ext>
            </p:extLst>
          </p:nvPr>
        </p:nvGraphicFramePr>
        <p:xfrm>
          <a:off x="4646012" y="1767016"/>
          <a:ext cx="4411491" cy="41024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3664896767"/>
              </p:ext>
            </p:extLst>
          </p:nvPr>
        </p:nvGraphicFramePr>
        <p:xfrm>
          <a:off x="111854" y="1767016"/>
          <a:ext cx="4311865" cy="4102443"/>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3"/>
          <p:cNvSpPr txBox="1">
            <a:spLocks noGrp="1"/>
          </p:cNvSpPr>
          <p:nvPr>
            <p:ph type="ftr" sz="quarter" idx="15"/>
          </p:nvPr>
        </p:nvSpPr>
        <p:spPr>
          <a:prstGeom prst="rect">
            <a:avLst/>
          </a:prstGeom>
        </p:spPr>
        <p:txBody>
          <a:bodyPr vert="horz" lIns="91440" tIns="45720" rIns="91440" bIns="45720" rtlCol="0" anchor="ctr"/>
          <a:lstStyle>
            <a:defPPr>
              <a:defRPr lang="en-US"/>
            </a:defPPr>
            <a:lvl1pPr algn="l" rtl="0" fontAlgn="base">
              <a:spcBef>
                <a:spcPct val="0"/>
              </a:spcBef>
              <a:spcAft>
                <a:spcPct val="0"/>
              </a:spcAft>
              <a:defRPr sz="1200" b="0" kern="1200">
                <a:solidFill>
                  <a:srgbClr val="7F7F7F"/>
                </a:solidFill>
                <a:latin typeface="+mn-lt"/>
                <a:ea typeface="+mn-ea"/>
                <a:cs typeface="Times New Roman" pitchFamily="18" charset="0"/>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 </a:t>
            </a:r>
            <a:r>
              <a:rPr lang="en-US" dirty="0" err="1" smtClean="0"/>
              <a:t>sur</a:t>
            </a:r>
            <a:r>
              <a:rPr lang="en-US" dirty="0" smtClean="0"/>
              <a:t> base </a:t>
            </a:r>
            <a:r>
              <a:rPr lang="en-US" dirty="0" err="1" smtClean="0"/>
              <a:t>donnees</a:t>
            </a:r>
            <a:r>
              <a:rPr lang="en-US" dirty="0" smtClean="0"/>
              <a:t> INS 2013 et EDS 2013-2014</a:t>
            </a:r>
            <a:endParaRPr lang="en-US" dirty="0"/>
          </a:p>
        </p:txBody>
      </p:sp>
    </p:spTree>
    <p:extLst>
      <p:ext uri="{BB962C8B-B14F-4D97-AF65-F5344CB8AC3E}">
        <p14:creationId xmlns:p14="http://schemas.microsoft.com/office/powerpoint/2010/main" val="3966161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 </a:t>
            </a:r>
            <a:r>
              <a:rPr lang="en-US" dirty="0" err="1" smtClean="0"/>
              <a:t>inequitables</a:t>
            </a:r>
            <a:endParaRPr lang="en-US" dirty="0"/>
          </a:p>
        </p:txBody>
      </p:sp>
      <p:sp>
        <p:nvSpPr>
          <p:cNvPr id="6" name="Footer Placeholder 3"/>
          <p:cNvSpPr txBox="1">
            <a:spLocks noGrp="1"/>
          </p:cNvSpPr>
          <p:nvPr>
            <p:ph type="ftr" sz="quarter" idx="15"/>
          </p:nvPr>
        </p:nvSpPr>
        <p:spPr>
          <a:xfrm>
            <a:off x="356934" y="6356350"/>
            <a:ext cx="5707063"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b="0" kern="1200">
                <a:solidFill>
                  <a:srgbClr val="7F7F7F"/>
                </a:solidFill>
                <a:latin typeface="+mn-lt"/>
                <a:ea typeface="+mn-ea"/>
                <a:cs typeface="Times New Roman" pitchFamily="18" charset="0"/>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 </a:t>
            </a:r>
            <a:r>
              <a:rPr lang="en-US" dirty="0" err="1" smtClean="0"/>
              <a:t>sur</a:t>
            </a:r>
            <a:r>
              <a:rPr lang="en-US" dirty="0" smtClean="0"/>
              <a:t> base </a:t>
            </a:r>
            <a:r>
              <a:rPr lang="en-US" dirty="0" err="1" smtClean="0"/>
              <a:t>donnees</a:t>
            </a:r>
            <a:r>
              <a:rPr lang="en-US" dirty="0" smtClean="0"/>
              <a:t> INS 2013 et EDS 2013-2014</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1422572855"/>
              </p:ext>
            </p:extLst>
          </p:nvPr>
        </p:nvGraphicFramePr>
        <p:xfrm>
          <a:off x="77732" y="1909119"/>
          <a:ext cx="4572000" cy="39603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51342114"/>
              </p:ext>
            </p:extLst>
          </p:nvPr>
        </p:nvGraphicFramePr>
        <p:xfrm>
          <a:off x="4757351" y="1909119"/>
          <a:ext cx="4279029" cy="39603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4227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texte 2"/>
          <p:cNvSpPr>
            <a:spLocks noGrp="1"/>
          </p:cNvSpPr>
          <p:nvPr>
            <p:ph type="body" sz="quarter" idx="13"/>
          </p:nvPr>
        </p:nvSpPr>
        <p:spPr/>
        <p:txBody>
          <a:bodyPr/>
          <a:lstStyle/>
          <a:p>
            <a:endParaRPr lang="fr-FR"/>
          </a:p>
        </p:txBody>
      </p:sp>
      <p:sp>
        <p:nvSpPr>
          <p:cNvPr id="4" name="Espace réservé du texte 3"/>
          <p:cNvSpPr>
            <a:spLocks noGrp="1"/>
          </p:cNvSpPr>
          <p:nvPr>
            <p:ph type="body" sz="quarter" idx="14"/>
          </p:nvPr>
        </p:nvSpPr>
        <p:spPr/>
        <p:txBody>
          <a:bodyPr/>
          <a:lstStyle/>
          <a:p>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Mais</a:t>
            </a:r>
            <a:r>
              <a:rPr lang="en-US" dirty="0" smtClean="0"/>
              <a:t> qui </a:t>
            </a:r>
            <a:r>
              <a:rPr lang="en-US" dirty="0" err="1" smtClean="0"/>
              <a:t>restent</a:t>
            </a:r>
            <a:r>
              <a:rPr lang="en-US" dirty="0" smtClean="0"/>
              <a:t> </a:t>
            </a:r>
            <a:r>
              <a:rPr lang="en-US" dirty="0" err="1" smtClean="0"/>
              <a:t>en</a:t>
            </a:r>
            <a:r>
              <a:rPr lang="en-US" dirty="0" smtClean="0"/>
              <a:t> </a:t>
            </a:r>
            <a:r>
              <a:rPr lang="en-US" dirty="0" err="1" smtClean="0"/>
              <a:t>deca</a:t>
            </a:r>
            <a:r>
              <a:rPr lang="en-US" dirty="0" smtClean="0"/>
              <a:t> des </a:t>
            </a:r>
            <a:r>
              <a:rPr lang="en-US" dirty="0" err="1" smtClean="0"/>
              <a:t>moyennes</a:t>
            </a:r>
            <a:r>
              <a:rPr lang="en-US" dirty="0" smtClean="0"/>
              <a:t> </a:t>
            </a:r>
            <a:r>
              <a:rPr lang="en-US" dirty="0" err="1" smtClean="0"/>
              <a:t>regionales</a:t>
            </a:r>
            <a:endParaRPr lang="en-US" dirty="0"/>
          </a:p>
        </p:txBody>
      </p:sp>
      <p:sp>
        <p:nvSpPr>
          <p:cNvPr id="4" name="Footer Placeholder 3"/>
          <p:cNvSpPr>
            <a:spLocks noGrp="1"/>
          </p:cNvSpPr>
          <p:nvPr>
            <p:ph type="ftr" sz="quarter" idx="15"/>
          </p:nvPr>
        </p:nvSpPr>
        <p:spPr/>
        <p:txBody>
          <a:bodyPr/>
          <a:lstStyle/>
          <a:p>
            <a:pPr>
              <a:defRPr/>
            </a:pPr>
            <a:r>
              <a:rPr lang="en-US" smtClean="0"/>
              <a:t>Presentation Title</a:t>
            </a: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181" y="1479480"/>
            <a:ext cx="7142716" cy="4464119"/>
          </a:xfrm>
          <a:prstGeom prst="rect">
            <a:avLst/>
          </a:prstGeom>
          <a:noFill/>
          <a:ln>
            <a:noFill/>
          </a:ln>
        </p:spPr>
      </p:pic>
    </p:spTree>
    <p:extLst>
      <p:ext uri="{BB962C8B-B14F-4D97-AF65-F5344CB8AC3E}">
        <p14:creationId xmlns:p14="http://schemas.microsoft.com/office/powerpoint/2010/main" val="4064693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L’Etat</a:t>
            </a:r>
            <a:r>
              <a:rPr lang="en-US" dirty="0" smtClean="0"/>
              <a:t> </a:t>
            </a:r>
            <a:r>
              <a:rPr lang="en-US" dirty="0" err="1" smtClean="0"/>
              <a:t>consacre</a:t>
            </a:r>
            <a:r>
              <a:rPr lang="en-US" dirty="0" smtClean="0"/>
              <a:t> </a:t>
            </a:r>
            <a:r>
              <a:rPr lang="en-US" dirty="0" err="1" smtClean="0"/>
              <a:t>une</a:t>
            </a:r>
            <a:r>
              <a:rPr lang="en-US" dirty="0" smtClean="0"/>
              <a:t> part </a:t>
            </a:r>
            <a:r>
              <a:rPr lang="en-US" dirty="0" err="1" smtClean="0"/>
              <a:t>minime</a:t>
            </a:r>
            <a:r>
              <a:rPr lang="en-US" dirty="0" smtClean="0"/>
              <a:t> de son budget a la </a:t>
            </a:r>
            <a:r>
              <a:rPr lang="en-US" dirty="0" err="1" smtClean="0"/>
              <a:t>sante</a:t>
            </a:r>
            <a:r>
              <a:rPr lang="en-US" dirty="0" smtClean="0"/>
              <a:t>, part </a:t>
            </a:r>
            <a:r>
              <a:rPr lang="en-US" dirty="0" err="1" smtClean="0"/>
              <a:t>en</a:t>
            </a:r>
            <a:r>
              <a:rPr lang="en-US" dirty="0" smtClean="0"/>
              <a:t> </a:t>
            </a:r>
            <a:r>
              <a:rPr lang="en-US" dirty="0" err="1" smtClean="0"/>
              <a:t>decroissance</a:t>
            </a:r>
            <a:r>
              <a:rPr lang="en-US" dirty="0" smtClean="0"/>
              <a:t> </a:t>
            </a:r>
            <a:r>
              <a:rPr lang="en-US" dirty="0" err="1" smtClean="0"/>
              <a:t>sur</a:t>
            </a:r>
            <a:r>
              <a:rPr lang="en-US" dirty="0" smtClean="0"/>
              <a:t> les 10 </a:t>
            </a:r>
            <a:r>
              <a:rPr lang="en-US" dirty="0" err="1" smtClean="0"/>
              <a:t>dernieres</a:t>
            </a:r>
            <a:r>
              <a:rPr lang="en-US" dirty="0" smtClean="0"/>
              <a:t> </a:t>
            </a:r>
            <a:r>
              <a:rPr lang="en-US" dirty="0" err="1" smtClean="0"/>
              <a:t>annees</a:t>
            </a:r>
            <a:endParaRPr lang="en-US" dirty="0"/>
          </a:p>
        </p:txBody>
      </p:sp>
      <p:sp>
        <p:nvSpPr>
          <p:cNvPr id="4" name="Footer Placeholder 3"/>
          <p:cNvSpPr>
            <a:spLocks noGrp="1"/>
          </p:cNvSpPr>
          <p:nvPr>
            <p:ph type="ftr" sz="quarter" idx="15"/>
          </p:nvPr>
        </p:nvSpPr>
        <p:spPr>
          <a:xfrm>
            <a:off x="496673" y="6356350"/>
            <a:ext cx="5707063" cy="365125"/>
          </a:xfrm>
        </p:spPr>
        <p:txBody>
          <a:body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de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 </a:t>
            </a:r>
            <a:r>
              <a:rPr lang="en-US" dirty="0" err="1" smtClean="0"/>
              <a:t>sur</a:t>
            </a:r>
            <a:r>
              <a:rPr lang="en-US" dirty="0" smtClean="0"/>
              <a:t> base </a:t>
            </a:r>
            <a:r>
              <a:rPr lang="en-US" dirty="0" err="1" smtClean="0"/>
              <a:t>donnees</a:t>
            </a:r>
            <a:r>
              <a:rPr lang="en-US" dirty="0" smtClean="0"/>
              <a:t> </a:t>
            </a:r>
            <a:r>
              <a:rPr lang="en-US" dirty="0" err="1" smtClean="0"/>
              <a:t>Chaine</a:t>
            </a:r>
            <a:r>
              <a:rPr lang="en-US" dirty="0" smtClean="0"/>
              <a:t> de la </a:t>
            </a:r>
            <a:r>
              <a:rPr lang="en-US" dirty="0" err="1" smtClean="0"/>
              <a:t>depense</a:t>
            </a:r>
            <a:r>
              <a:rPr lang="en-US" dirty="0"/>
              <a:t> </a:t>
            </a:r>
            <a:r>
              <a:rPr lang="en-US" dirty="0" smtClean="0"/>
              <a:t>et </a:t>
            </a:r>
            <a:r>
              <a:rPr lang="en-US" dirty="0" err="1" smtClean="0"/>
              <a:t>Ministere</a:t>
            </a:r>
            <a:r>
              <a:rPr lang="en-US" dirty="0" smtClean="0"/>
              <a:t> de la </a:t>
            </a:r>
            <a:r>
              <a:rPr lang="en-US" dirty="0" err="1" smtClean="0"/>
              <a:t>Sante</a:t>
            </a:r>
            <a:endParaRPr lang="en-US" dirty="0"/>
          </a:p>
        </p:txBody>
      </p:sp>
      <p:graphicFrame>
        <p:nvGraphicFramePr>
          <p:cNvPr id="6" name="Chart 5"/>
          <p:cNvGraphicFramePr/>
          <p:nvPr>
            <p:extLst>
              <p:ext uri="{D42A27DB-BD31-4B8C-83A1-F6EECF244321}">
                <p14:modId xmlns:p14="http://schemas.microsoft.com/office/powerpoint/2010/main" val="3721794630"/>
              </p:ext>
            </p:extLst>
          </p:nvPr>
        </p:nvGraphicFramePr>
        <p:xfrm>
          <a:off x="457200" y="1574164"/>
          <a:ext cx="8361763" cy="44930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78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 </a:t>
            </a:r>
            <a:r>
              <a:rPr lang="en-US" dirty="0" err="1" smtClean="0"/>
              <a:t>marges</a:t>
            </a:r>
            <a:r>
              <a:rPr lang="en-US" dirty="0" smtClean="0"/>
              <a:t> non </a:t>
            </a:r>
            <a:r>
              <a:rPr lang="en-US" dirty="0" err="1" smtClean="0"/>
              <a:t>negligeables</a:t>
            </a:r>
            <a:r>
              <a:rPr lang="en-US" dirty="0" smtClean="0"/>
              <a:t> existent pour </a:t>
            </a:r>
            <a:r>
              <a:rPr lang="en-US" dirty="0" err="1" smtClean="0"/>
              <a:t>accroitre</a:t>
            </a:r>
            <a:r>
              <a:rPr lang="en-US" dirty="0" smtClean="0"/>
              <a:t> </a:t>
            </a:r>
            <a:r>
              <a:rPr lang="en-US" dirty="0" err="1" smtClean="0"/>
              <a:t>l’espace</a:t>
            </a:r>
            <a:r>
              <a:rPr lang="en-US" dirty="0" smtClean="0"/>
              <a:t> </a:t>
            </a:r>
            <a:r>
              <a:rPr lang="en-US" dirty="0" err="1" smtClean="0"/>
              <a:t>budgetaire</a:t>
            </a:r>
            <a:r>
              <a:rPr lang="en-US" dirty="0" smtClean="0"/>
              <a:t> </a:t>
            </a:r>
            <a:r>
              <a:rPr lang="en-US" dirty="0" err="1" smtClean="0"/>
              <a:t>en</a:t>
            </a:r>
            <a:r>
              <a:rPr lang="en-US" dirty="0" smtClean="0"/>
              <a:t> </a:t>
            </a:r>
            <a:r>
              <a:rPr lang="en-US" dirty="0" err="1" smtClean="0"/>
              <a:t>sante</a:t>
            </a:r>
            <a:endParaRPr lang="en-US" dirty="0"/>
          </a:p>
        </p:txBody>
      </p:sp>
      <p:sp>
        <p:nvSpPr>
          <p:cNvPr id="4" name="Footer Placeholder 3"/>
          <p:cNvSpPr>
            <a:spLocks noGrp="1"/>
          </p:cNvSpPr>
          <p:nvPr>
            <p:ph type="ftr" sz="quarter" idx="15"/>
          </p:nvPr>
        </p:nvSpPr>
        <p:spPr/>
        <p:txBody>
          <a:bodyPr/>
          <a:lstStyle/>
          <a:p>
            <a:pPr>
              <a:defRPr/>
            </a:pPr>
            <a:r>
              <a:rPr lang="en-US" dirty="0" smtClean="0"/>
              <a:t>Source: Revue des </a:t>
            </a:r>
            <a:r>
              <a:rPr lang="en-US" dirty="0" err="1" smtClean="0"/>
              <a:t>Depenses</a:t>
            </a:r>
            <a:r>
              <a:rPr lang="en-US" dirty="0" smtClean="0"/>
              <a:t> </a:t>
            </a:r>
            <a:r>
              <a:rPr lang="en-US" dirty="0" err="1" smtClean="0"/>
              <a:t>Publiques</a:t>
            </a:r>
            <a:r>
              <a:rPr lang="en-US" dirty="0" smtClean="0"/>
              <a:t> </a:t>
            </a:r>
            <a:r>
              <a:rPr lang="en-US" dirty="0" err="1" smtClean="0"/>
              <a:t>en</a:t>
            </a:r>
            <a:r>
              <a:rPr lang="en-US" dirty="0" smtClean="0"/>
              <a:t> </a:t>
            </a:r>
            <a:r>
              <a:rPr lang="en-US" dirty="0" err="1" smtClean="0"/>
              <a:t>Sante</a:t>
            </a:r>
            <a:r>
              <a:rPr lang="en-US" dirty="0" smtClean="0"/>
              <a:t>, </a:t>
            </a:r>
            <a:r>
              <a:rPr lang="en-US" dirty="0" err="1" smtClean="0"/>
              <a:t>Banque</a:t>
            </a:r>
            <a:r>
              <a:rPr lang="en-US" dirty="0" smtClean="0"/>
              <a:t> </a:t>
            </a:r>
            <a:r>
              <a:rPr lang="en-US" dirty="0" err="1" smtClean="0"/>
              <a:t>Mondiale</a:t>
            </a:r>
            <a:r>
              <a:rPr lang="en-US" dirty="0" smtClean="0"/>
              <a:t>, 2014</a:t>
            </a:r>
            <a:endParaRPr lang="en-US" dirty="0"/>
          </a:p>
        </p:txBody>
      </p:sp>
      <p:cxnSp>
        <p:nvCxnSpPr>
          <p:cNvPr id="10" name="Straight Connector 9"/>
          <p:cNvCxnSpPr/>
          <p:nvPr/>
        </p:nvCxnSpPr>
        <p:spPr bwMode="auto">
          <a:xfrm>
            <a:off x="5560541" y="3237470"/>
            <a:ext cx="1458097" cy="0"/>
          </a:xfrm>
          <a:prstGeom prst="line">
            <a:avLst/>
          </a:prstGeom>
          <a:noFill/>
          <a:ln w="9525" cap="flat" cmpd="sng" algn="ctr">
            <a:noFill/>
            <a:prstDash val="solid"/>
            <a:round/>
            <a:headEnd type="none" w="med" len="med"/>
            <a:tailEnd type="none" w="med" len="med"/>
          </a:ln>
          <a:effectLst/>
        </p:spPr>
      </p:cxnSp>
      <p:cxnSp>
        <p:nvCxnSpPr>
          <p:cNvPr id="19" name="Straight Connector 18"/>
          <p:cNvCxnSpPr/>
          <p:nvPr/>
        </p:nvCxnSpPr>
        <p:spPr bwMode="auto">
          <a:xfrm>
            <a:off x="9761838" y="5251622"/>
            <a:ext cx="914400" cy="914400"/>
          </a:xfrm>
          <a:prstGeom prst="line">
            <a:avLst/>
          </a:prstGeom>
          <a:noFill/>
          <a:ln w="9525" cap="flat" cmpd="sng" algn="ctr">
            <a:noFill/>
            <a:prstDash val="solid"/>
            <a:round/>
            <a:headEnd type="none" w="med" len="med"/>
            <a:tailEnd type="none" w="med" len="med"/>
          </a:ln>
          <a:effectLst/>
        </p:spPr>
      </p:cxnSp>
      <p:sp>
        <p:nvSpPr>
          <p:cNvPr id="20" name="Left Brace 19"/>
          <p:cNvSpPr/>
          <p:nvPr/>
        </p:nvSpPr>
        <p:spPr bwMode="auto">
          <a:xfrm>
            <a:off x="5054600" y="2146300"/>
            <a:ext cx="165100" cy="2030912"/>
          </a:xfrm>
          <a:prstGeom prst="leftBrac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smtClean="0">
              <a:ln>
                <a:noFill/>
              </a:ln>
              <a:solidFill>
                <a:schemeClr val="tx1"/>
              </a:solidFill>
              <a:effectLst/>
              <a:latin typeface="Trebuchet MS" pitchFamily="34" charset="0"/>
              <a:cs typeface="Times New Roman" pitchFamily="18" charset="0"/>
            </a:endParaRPr>
          </a:p>
        </p:txBody>
      </p:sp>
      <p:graphicFrame>
        <p:nvGraphicFramePr>
          <p:cNvPr id="23" name="Chart 22"/>
          <p:cNvGraphicFramePr>
            <a:graphicFrameLocks/>
          </p:cNvGraphicFramePr>
          <p:nvPr>
            <p:extLst>
              <p:ext uri="{D42A27DB-BD31-4B8C-83A1-F6EECF244321}">
                <p14:modId xmlns:p14="http://schemas.microsoft.com/office/powerpoint/2010/main" val="3716593726"/>
              </p:ext>
            </p:extLst>
          </p:nvPr>
        </p:nvGraphicFramePr>
        <p:xfrm>
          <a:off x="243681" y="1274588"/>
          <a:ext cx="7226299" cy="5020642"/>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p:cNvSpPr txBox="1"/>
          <p:nvPr/>
        </p:nvSpPr>
        <p:spPr>
          <a:xfrm>
            <a:off x="7329527" y="3068193"/>
            <a:ext cx="1697901" cy="338554"/>
          </a:xfrm>
          <a:prstGeom prst="rect">
            <a:avLst/>
          </a:prstGeom>
          <a:noFill/>
        </p:spPr>
        <p:txBody>
          <a:bodyPr wrap="none" rtlCol="0">
            <a:spAutoFit/>
          </a:bodyPr>
          <a:lstStyle/>
          <a:p>
            <a:r>
              <a:rPr lang="en-US" dirty="0" smtClean="0">
                <a:latin typeface="Calibri" panose="020F0502020204030204" pitchFamily="34" charset="0"/>
              </a:rPr>
              <a:t>∆= EBS </a:t>
            </a:r>
            <a:r>
              <a:rPr lang="en-US" dirty="0" err="1" smtClean="0">
                <a:latin typeface="Calibri" panose="020F0502020204030204" pitchFamily="34" charset="0"/>
              </a:rPr>
              <a:t>disponible</a:t>
            </a:r>
            <a:endParaRPr lang="en-US" dirty="0"/>
          </a:p>
        </p:txBody>
      </p:sp>
    </p:spTree>
    <p:extLst>
      <p:ext uri="{BB962C8B-B14F-4D97-AF65-F5344CB8AC3E}">
        <p14:creationId xmlns:p14="http://schemas.microsoft.com/office/powerpoint/2010/main" val="2085081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Objectifs</a:t>
            </a:r>
            <a:r>
              <a:rPr lang="en-US" dirty="0" smtClean="0"/>
              <a:t> et </a:t>
            </a:r>
            <a:r>
              <a:rPr lang="en-US" dirty="0" err="1" smtClean="0"/>
              <a:t>moyens</a:t>
            </a:r>
            <a:r>
              <a:rPr lang="en-US" dirty="0" smtClean="0"/>
              <a:t> de la </a:t>
            </a:r>
            <a:r>
              <a:rPr lang="en-US" dirty="0" err="1" smtClean="0"/>
              <a:t>reforme</a:t>
            </a:r>
            <a:r>
              <a:rPr lang="en-US" dirty="0" smtClean="0"/>
              <a:t> CSU</a:t>
            </a:r>
            <a:endParaRPr lang="en-US" dirty="0"/>
          </a:p>
        </p:txBody>
      </p:sp>
      <p:sp>
        <p:nvSpPr>
          <p:cNvPr id="3" name="Text Placeholder 2"/>
          <p:cNvSpPr>
            <a:spLocks noGrp="1"/>
          </p:cNvSpPr>
          <p:nvPr>
            <p:ph type="body" sz="quarter" idx="13"/>
          </p:nvPr>
        </p:nvSpPr>
        <p:spPr/>
        <p:txBody>
          <a:bodyPr>
            <a:noAutofit/>
          </a:bodyPr>
          <a:lstStyle/>
          <a:p>
            <a:r>
              <a:rPr lang="en-US" sz="2000" b="1" dirty="0" err="1" smtClean="0"/>
              <a:t>Objectif</a:t>
            </a:r>
            <a:r>
              <a:rPr lang="en-US" sz="2000" b="1" dirty="0" smtClean="0"/>
              <a:t>:</a:t>
            </a:r>
          </a:p>
          <a:p>
            <a:pPr>
              <a:buFont typeface="Wingdings" panose="05000000000000000000" pitchFamily="2" charset="2"/>
              <a:buChar char="v"/>
            </a:pPr>
            <a:r>
              <a:rPr lang="en-US" sz="2000" dirty="0" smtClean="0"/>
              <a:t>Plus de </a:t>
            </a:r>
            <a:r>
              <a:rPr lang="en-US" sz="2000" dirty="0" err="1" smtClean="0"/>
              <a:t>couverture</a:t>
            </a:r>
            <a:r>
              <a:rPr lang="en-US" sz="2000" dirty="0" smtClean="0"/>
              <a:t> </a:t>
            </a:r>
            <a:r>
              <a:rPr lang="en-US" sz="2000" dirty="0" err="1" smtClean="0"/>
              <a:t>en</a:t>
            </a:r>
            <a:r>
              <a:rPr lang="en-US" sz="2000" dirty="0" smtClean="0"/>
              <a:t> services de </a:t>
            </a:r>
            <a:r>
              <a:rPr lang="en-US" sz="2000" dirty="0" err="1" smtClean="0"/>
              <a:t>sante</a:t>
            </a:r>
            <a:r>
              <a:rPr lang="en-US" sz="2000" dirty="0"/>
              <a:t> </a:t>
            </a:r>
            <a:r>
              <a:rPr lang="en-US" sz="2000" dirty="0" smtClean="0"/>
              <a:t>(de </a:t>
            </a:r>
            <a:r>
              <a:rPr lang="en-US" sz="2000" dirty="0" err="1" smtClean="0"/>
              <a:t>qualite</a:t>
            </a:r>
            <a:r>
              <a:rPr lang="en-US" sz="2000" dirty="0" smtClean="0"/>
              <a:t>)</a:t>
            </a:r>
          </a:p>
          <a:p>
            <a:pPr>
              <a:buFont typeface="Wingdings" panose="05000000000000000000" pitchFamily="2" charset="2"/>
              <a:buChar char="v"/>
            </a:pPr>
            <a:r>
              <a:rPr lang="en-US" sz="2000" dirty="0" smtClean="0"/>
              <a:t>Plus de protection </a:t>
            </a:r>
            <a:r>
              <a:rPr lang="en-US" sz="2000" dirty="0" err="1" smtClean="0"/>
              <a:t>financiere</a:t>
            </a:r>
            <a:endParaRPr lang="en-US" sz="2000" dirty="0" smtClean="0"/>
          </a:p>
          <a:p>
            <a:pPr>
              <a:buFont typeface="Wingdings" panose="05000000000000000000" pitchFamily="2" charset="2"/>
              <a:buChar char="v"/>
            </a:pPr>
            <a:r>
              <a:rPr lang="en-US" sz="2000" dirty="0" smtClean="0"/>
              <a:t>Plus </a:t>
            </a:r>
            <a:r>
              <a:rPr lang="en-US" sz="2000" dirty="0" err="1" smtClean="0"/>
              <a:t>d’equite</a:t>
            </a:r>
            <a:r>
              <a:rPr lang="en-US" sz="2000" dirty="0" smtClean="0"/>
              <a:t> </a:t>
            </a:r>
            <a:r>
              <a:rPr lang="en-US" sz="2000" dirty="0" err="1" smtClean="0"/>
              <a:t>dans</a:t>
            </a:r>
            <a:r>
              <a:rPr lang="en-US" sz="2000" dirty="0" smtClean="0"/>
              <a:t> </a:t>
            </a:r>
            <a:r>
              <a:rPr lang="en-US" sz="2000" dirty="0" err="1" smtClean="0"/>
              <a:t>l’utilisation</a:t>
            </a:r>
            <a:r>
              <a:rPr lang="en-US" sz="2000" dirty="0" smtClean="0"/>
              <a:t> des services</a:t>
            </a:r>
          </a:p>
          <a:p>
            <a:pPr marL="0" indent="0"/>
            <a:r>
              <a:rPr lang="en-US" sz="2000" b="1" dirty="0" err="1" smtClean="0"/>
              <a:t>Moyens</a:t>
            </a:r>
            <a:r>
              <a:rPr lang="en-US" sz="2000" b="1" dirty="0" smtClean="0"/>
              <a:t>:</a:t>
            </a:r>
          </a:p>
          <a:p>
            <a:pPr marL="285750" indent="-285750">
              <a:buFont typeface="Wingdings" panose="05000000000000000000" pitchFamily="2" charset="2"/>
              <a:buChar char="q"/>
            </a:pPr>
            <a:r>
              <a:rPr lang="en-US" sz="2000" dirty="0" err="1" smtClean="0">
                <a:solidFill>
                  <a:schemeClr val="tx1">
                    <a:lumMod val="50000"/>
                    <a:lumOff val="50000"/>
                  </a:schemeClr>
                </a:solidFill>
              </a:rPr>
              <a:t>Une</a:t>
            </a:r>
            <a:r>
              <a:rPr lang="en-US" sz="2000" dirty="0" smtClean="0">
                <a:solidFill>
                  <a:schemeClr val="tx1">
                    <a:lumMod val="50000"/>
                    <a:lumOff val="50000"/>
                  </a:schemeClr>
                </a:solidFill>
              </a:rPr>
              <a:t> </a:t>
            </a:r>
            <a:r>
              <a:rPr lang="en-US" sz="2000" dirty="0" err="1" smtClean="0">
                <a:solidFill>
                  <a:schemeClr val="tx1">
                    <a:lumMod val="50000"/>
                    <a:lumOff val="50000"/>
                  </a:schemeClr>
                </a:solidFill>
              </a:rPr>
              <a:t>reforme</a:t>
            </a:r>
            <a:r>
              <a:rPr lang="en-US" sz="2000" dirty="0" smtClean="0">
                <a:solidFill>
                  <a:schemeClr val="tx1">
                    <a:lumMod val="50000"/>
                    <a:lumOff val="50000"/>
                  </a:schemeClr>
                </a:solidFill>
              </a:rPr>
              <a:t> des </a:t>
            </a:r>
            <a:r>
              <a:rPr lang="en-US" sz="2000" dirty="0" err="1" smtClean="0">
                <a:solidFill>
                  <a:schemeClr val="tx1">
                    <a:lumMod val="50000"/>
                    <a:lumOff val="50000"/>
                  </a:schemeClr>
                </a:solidFill>
              </a:rPr>
              <a:t>modalites</a:t>
            </a:r>
            <a:r>
              <a:rPr lang="en-US" sz="2000" dirty="0" smtClean="0">
                <a:solidFill>
                  <a:schemeClr val="tx1">
                    <a:lumMod val="50000"/>
                    <a:lumOff val="50000"/>
                  </a:schemeClr>
                </a:solidFill>
              </a:rPr>
              <a:t> de </a:t>
            </a:r>
            <a:r>
              <a:rPr lang="en-US" sz="2000" dirty="0" err="1" smtClean="0">
                <a:solidFill>
                  <a:schemeClr val="tx1">
                    <a:lumMod val="50000"/>
                    <a:lumOff val="50000"/>
                  </a:schemeClr>
                </a:solidFill>
              </a:rPr>
              <a:t>financement</a:t>
            </a:r>
            <a:r>
              <a:rPr lang="en-US" sz="2000" dirty="0" smtClean="0">
                <a:solidFill>
                  <a:schemeClr val="tx1">
                    <a:lumMod val="50000"/>
                    <a:lumOff val="50000"/>
                  </a:schemeClr>
                </a:solidFill>
              </a:rPr>
              <a:t> et de </a:t>
            </a:r>
            <a:r>
              <a:rPr lang="en-US" sz="2000" dirty="0" err="1" smtClean="0">
                <a:solidFill>
                  <a:schemeClr val="tx1">
                    <a:lumMod val="50000"/>
                    <a:lumOff val="50000"/>
                  </a:schemeClr>
                </a:solidFill>
              </a:rPr>
              <a:t>paiement</a:t>
            </a:r>
            <a:r>
              <a:rPr lang="en-US" sz="2000" dirty="0" smtClean="0">
                <a:solidFill>
                  <a:schemeClr val="tx1">
                    <a:lumMod val="50000"/>
                    <a:lumOff val="50000"/>
                  </a:schemeClr>
                </a:solidFill>
              </a:rPr>
              <a:t> du </a:t>
            </a:r>
            <a:r>
              <a:rPr lang="en-US" sz="2000" dirty="0" err="1" smtClean="0">
                <a:solidFill>
                  <a:schemeClr val="tx1">
                    <a:lumMod val="50000"/>
                    <a:lumOff val="50000"/>
                  </a:schemeClr>
                </a:solidFill>
              </a:rPr>
              <a:t>secteur</a:t>
            </a:r>
            <a:endParaRPr lang="en-US" sz="2000" dirty="0" smtClean="0">
              <a:solidFill>
                <a:schemeClr val="tx1">
                  <a:lumMod val="50000"/>
                  <a:lumOff val="50000"/>
                </a:schemeClr>
              </a:solidFill>
            </a:endParaRPr>
          </a:p>
          <a:p>
            <a:pPr marL="285750" indent="-285750">
              <a:buFont typeface="Wingdings" panose="05000000000000000000" pitchFamily="2" charset="2"/>
              <a:buChar char="q"/>
            </a:pPr>
            <a:r>
              <a:rPr lang="en-US" sz="2000" dirty="0" smtClean="0"/>
              <a:t>Un </a:t>
            </a:r>
            <a:r>
              <a:rPr lang="en-US" sz="2000" dirty="0" err="1" smtClean="0"/>
              <a:t>renforcement</a:t>
            </a:r>
            <a:r>
              <a:rPr lang="en-US" sz="2000" dirty="0" smtClean="0"/>
              <a:t> de </a:t>
            </a:r>
            <a:r>
              <a:rPr lang="en-US" sz="2000" dirty="0" err="1" smtClean="0"/>
              <a:t>l’offre</a:t>
            </a:r>
            <a:r>
              <a:rPr lang="en-US" sz="2000" dirty="0" smtClean="0"/>
              <a:t> de </a:t>
            </a:r>
            <a:r>
              <a:rPr lang="en-US" sz="2000" dirty="0" err="1" smtClean="0"/>
              <a:t>soins</a:t>
            </a:r>
            <a:endParaRPr lang="en-US" sz="2000" dirty="0" smtClean="0"/>
          </a:p>
          <a:p>
            <a:pPr marL="285750" indent="-285750">
              <a:buFont typeface="Wingdings" panose="05000000000000000000" pitchFamily="2" charset="2"/>
              <a:buChar char="q"/>
            </a:pPr>
            <a:r>
              <a:rPr lang="en-US" sz="2000" dirty="0" err="1" smtClean="0"/>
              <a:t>Autres</a:t>
            </a:r>
            <a:r>
              <a:rPr lang="en-US" sz="2000" dirty="0" smtClean="0"/>
              <a:t> </a:t>
            </a:r>
            <a:r>
              <a:rPr lang="en-US" sz="2000" dirty="0" err="1" smtClean="0"/>
              <a:t>reformes</a:t>
            </a:r>
            <a:r>
              <a:rPr lang="en-US" sz="2000" dirty="0" smtClean="0"/>
              <a:t> </a:t>
            </a:r>
            <a:r>
              <a:rPr lang="en-US" sz="2000" dirty="0" err="1" smtClean="0"/>
              <a:t>structurelles</a:t>
            </a:r>
            <a:r>
              <a:rPr lang="en-US" sz="2000" dirty="0" smtClean="0"/>
              <a:t> </a:t>
            </a:r>
            <a:r>
              <a:rPr lang="en-US" sz="2000" dirty="0" err="1" smtClean="0"/>
              <a:t>transversales</a:t>
            </a:r>
            <a:r>
              <a:rPr lang="en-US" sz="2000" dirty="0" smtClean="0"/>
              <a:t>: RH, </a:t>
            </a:r>
            <a:r>
              <a:rPr lang="en-US" sz="2000" dirty="0" err="1" smtClean="0"/>
              <a:t>gestion</a:t>
            </a:r>
            <a:r>
              <a:rPr lang="en-US" sz="2000" dirty="0" smtClean="0"/>
              <a:t> des finances </a:t>
            </a:r>
            <a:r>
              <a:rPr lang="en-US" sz="2000" dirty="0" err="1" smtClean="0"/>
              <a:t>publiques</a:t>
            </a:r>
            <a:r>
              <a:rPr lang="en-US" sz="2000" dirty="0" smtClean="0"/>
              <a:t>, </a:t>
            </a:r>
            <a:r>
              <a:rPr lang="en-US" sz="2000" dirty="0" err="1" smtClean="0"/>
              <a:t>etc</a:t>
            </a:r>
            <a:endParaRPr lang="en-US" sz="2000" dirty="0"/>
          </a:p>
        </p:txBody>
      </p:sp>
      <p:sp>
        <p:nvSpPr>
          <p:cNvPr id="4" name="Footer Placeholder 3"/>
          <p:cNvSpPr>
            <a:spLocks noGrp="1"/>
          </p:cNvSpPr>
          <p:nvPr>
            <p:ph type="ftr" sz="quarter" idx="15"/>
          </p:nvPr>
        </p:nvSpPr>
        <p:spPr/>
        <p:txBody>
          <a:bodyPr/>
          <a:lstStyle/>
          <a:p>
            <a:pPr>
              <a:defRPr/>
            </a:pPr>
            <a:r>
              <a:rPr lang="en-US" smtClean="0"/>
              <a:t>Presentation Title</a:t>
            </a:r>
            <a:endParaRPr lang="en-US" dirty="0"/>
          </a:p>
        </p:txBody>
      </p:sp>
    </p:spTree>
    <p:extLst>
      <p:ext uri="{BB962C8B-B14F-4D97-AF65-F5344CB8AC3E}">
        <p14:creationId xmlns:p14="http://schemas.microsoft.com/office/powerpoint/2010/main" val="2436023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 a-t-on </a:t>
            </a:r>
            <a:r>
              <a:rPr lang="en-US" dirty="0" err="1" smtClean="0"/>
              <a:t>besoin</a:t>
            </a:r>
            <a:r>
              <a:rPr lang="en-US" dirty="0" smtClean="0"/>
              <a:t> de savoir?</a:t>
            </a:r>
            <a:endParaRPr lang="en-US" dirty="0"/>
          </a:p>
        </p:txBody>
      </p:sp>
      <p:graphicFrame>
        <p:nvGraphicFramePr>
          <p:cNvPr id="5" name="Diagram 4"/>
          <p:cNvGraphicFramePr/>
          <p:nvPr>
            <p:extLst>
              <p:ext uri="{D42A27DB-BD31-4B8C-83A1-F6EECF244321}">
                <p14:modId xmlns:p14="http://schemas.microsoft.com/office/powerpoint/2010/main" val="3073671730"/>
              </p:ext>
            </p:extLst>
          </p:nvPr>
        </p:nvGraphicFramePr>
        <p:xfrm>
          <a:off x="-403654" y="185420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523470" y="4594762"/>
            <a:ext cx="3521676" cy="1323439"/>
          </a:xfrm>
          <a:prstGeom prst="rect">
            <a:avLst/>
          </a:prstGeom>
          <a:noFill/>
        </p:spPr>
        <p:txBody>
          <a:bodyPr wrap="square" rtlCol="0">
            <a:spAutoFit/>
          </a:bodyPr>
          <a:lstStyle/>
          <a:p>
            <a:r>
              <a:rPr lang="en-US" dirty="0" smtClean="0">
                <a:solidFill>
                  <a:schemeClr val="tx1">
                    <a:lumMod val="75000"/>
                    <a:lumOff val="25000"/>
                  </a:schemeClr>
                </a:solidFill>
              </a:rPr>
              <a:t>= </a:t>
            </a:r>
            <a:r>
              <a:rPr lang="en-US" dirty="0" err="1" smtClean="0">
                <a:solidFill>
                  <a:schemeClr val="tx1">
                    <a:lumMod val="75000"/>
                    <a:lumOff val="25000"/>
                  </a:schemeClr>
                </a:solidFill>
              </a:rPr>
              <a:t>Une</a:t>
            </a:r>
            <a:r>
              <a:rPr lang="en-US" dirty="0" smtClean="0">
                <a:solidFill>
                  <a:schemeClr val="tx1">
                    <a:lumMod val="75000"/>
                    <a:lumOff val="25000"/>
                  </a:schemeClr>
                </a:solidFill>
              </a:rPr>
              <a:t> estimation des </a:t>
            </a:r>
            <a:r>
              <a:rPr lang="en-US" dirty="0" err="1" smtClean="0">
                <a:solidFill>
                  <a:schemeClr val="tx1">
                    <a:lumMod val="75000"/>
                    <a:lumOff val="25000"/>
                  </a:schemeClr>
                </a:solidFill>
              </a:rPr>
              <a:t>couts</a:t>
            </a:r>
            <a:r>
              <a:rPr lang="en-US" dirty="0" smtClean="0">
                <a:solidFill>
                  <a:schemeClr val="tx1">
                    <a:lumMod val="75000"/>
                    <a:lumOff val="25000"/>
                  </a:schemeClr>
                </a:solidFill>
              </a:rPr>
              <a:t> du </a:t>
            </a:r>
            <a:r>
              <a:rPr lang="en-US" dirty="0" err="1" smtClean="0">
                <a:solidFill>
                  <a:schemeClr val="tx1">
                    <a:lumMod val="75000"/>
                    <a:lumOff val="25000"/>
                  </a:schemeClr>
                </a:solidFill>
              </a:rPr>
              <a:t>paquet</a:t>
            </a:r>
            <a:r>
              <a:rPr lang="en-US" dirty="0" smtClean="0">
                <a:solidFill>
                  <a:schemeClr val="tx1">
                    <a:lumMod val="75000"/>
                    <a:lumOff val="25000"/>
                  </a:schemeClr>
                </a:solidFill>
              </a:rPr>
              <a:t> de </a:t>
            </a:r>
            <a:r>
              <a:rPr lang="en-US" dirty="0" err="1" smtClean="0">
                <a:solidFill>
                  <a:schemeClr val="tx1">
                    <a:lumMod val="75000"/>
                    <a:lumOff val="25000"/>
                  </a:schemeClr>
                </a:solidFill>
              </a:rPr>
              <a:t>soins</a:t>
            </a:r>
            <a:r>
              <a:rPr lang="en-US" dirty="0" smtClean="0">
                <a:solidFill>
                  <a:schemeClr val="tx1">
                    <a:lumMod val="75000"/>
                    <a:lumOff val="25000"/>
                  </a:schemeClr>
                </a:solidFill>
              </a:rPr>
              <a:t> </a:t>
            </a:r>
            <a:r>
              <a:rPr lang="en-US" dirty="0" err="1" smtClean="0">
                <a:solidFill>
                  <a:schemeClr val="tx1">
                    <a:lumMod val="75000"/>
                    <a:lumOff val="25000"/>
                  </a:schemeClr>
                </a:solidFill>
              </a:rPr>
              <a:t>en</a:t>
            </a:r>
            <a:r>
              <a:rPr lang="en-US" dirty="0" smtClean="0">
                <a:solidFill>
                  <a:schemeClr val="tx1">
                    <a:lumMod val="75000"/>
                    <a:lumOff val="25000"/>
                  </a:schemeClr>
                </a:solidFill>
              </a:rPr>
              <a:t> 2015</a:t>
            </a:r>
          </a:p>
          <a:p>
            <a:r>
              <a:rPr lang="en-US" dirty="0" smtClean="0">
                <a:solidFill>
                  <a:schemeClr val="tx1">
                    <a:lumMod val="75000"/>
                    <a:lumOff val="25000"/>
                  </a:schemeClr>
                </a:solidFill>
              </a:rPr>
              <a:t>= </a:t>
            </a:r>
            <a:r>
              <a:rPr lang="en-US" dirty="0" err="1" smtClean="0">
                <a:solidFill>
                  <a:schemeClr val="tx1">
                    <a:lumMod val="75000"/>
                    <a:lumOff val="25000"/>
                  </a:schemeClr>
                </a:solidFill>
              </a:rPr>
              <a:t>Une</a:t>
            </a:r>
            <a:r>
              <a:rPr lang="en-US" dirty="0" smtClean="0">
                <a:solidFill>
                  <a:schemeClr val="tx1">
                    <a:lumMod val="75000"/>
                    <a:lumOff val="25000"/>
                  </a:schemeClr>
                </a:solidFill>
              </a:rPr>
              <a:t> projection des </a:t>
            </a:r>
            <a:r>
              <a:rPr lang="en-US" dirty="0" err="1" smtClean="0">
                <a:solidFill>
                  <a:schemeClr val="tx1">
                    <a:lumMod val="75000"/>
                    <a:lumOff val="25000"/>
                  </a:schemeClr>
                </a:solidFill>
              </a:rPr>
              <a:t>couts</a:t>
            </a:r>
            <a:r>
              <a:rPr lang="en-US" dirty="0" smtClean="0">
                <a:solidFill>
                  <a:schemeClr val="tx1">
                    <a:lumMod val="75000"/>
                    <a:lumOff val="25000"/>
                  </a:schemeClr>
                </a:solidFill>
              </a:rPr>
              <a:t> a 2025 </a:t>
            </a:r>
            <a:r>
              <a:rPr lang="en-US" dirty="0" err="1" smtClean="0">
                <a:solidFill>
                  <a:schemeClr val="tx1">
                    <a:lumMod val="75000"/>
                    <a:lumOff val="25000"/>
                  </a:schemeClr>
                </a:solidFill>
              </a:rPr>
              <a:t>en</a:t>
            </a:r>
            <a:r>
              <a:rPr lang="en-US" dirty="0" smtClean="0">
                <a:solidFill>
                  <a:schemeClr val="tx1">
                    <a:lumMod val="75000"/>
                    <a:lumOff val="25000"/>
                  </a:schemeClr>
                </a:solidFill>
              </a:rPr>
              <a:t> </a:t>
            </a:r>
            <a:r>
              <a:rPr lang="en-US" dirty="0" err="1" smtClean="0">
                <a:solidFill>
                  <a:schemeClr val="tx1">
                    <a:lumMod val="75000"/>
                    <a:lumOff val="25000"/>
                  </a:schemeClr>
                </a:solidFill>
              </a:rPr>
              <a:t>fonction</a:t>
            </a:r>
            <a:r>
              <a:rPr lang="en-US" dirty="0" smtClean="0">
                <a:solidFill>
                  <a:schemeClr val="tx1">
                    <a:lumMod val="75000"/>
                    <a:lumOff val="25000"/>
                  </a:schemeClr>
                </a:solidFill>
              </a:rPr>
              <a:t> de </a:t>
            </a:r>
            <a:r>
              <a:rPr lang="en-US" dirty="0" err="1" smtClean="0">
                <a:solidFill>
                  <a:schemeClr val="tx1">
                    <a:lumMod val="75000"/>
                    <a:lumOff val="25000"/>
                  </a:schemeClr>
                </a:solidFill>
              </a:rPr>
              <a:t>l’augmentation</a:t>
            </a:r>
            <a:r>
              <a:rPr lang="en-US" dirty="0" smtClean="0">
                <a:solidFill>
                  <a:schemeClr val="tx1">
                    <a:lumMod val="75000"/>
                    <a:lumOff val="25000"/>
                  </a:schemeClr>
                </a:solidFill>
              </a:rPr>
              <a:t> de la </a:t>
            </a:r>
            <a:r>
              <a:rPr lang="en-US" dirty="0" err="1" smtClean="0">
                <a:solidFill>
                  <a:schemeClr val="tx1">
                    <a:lumMod val="75000"/>
                    <a:lumOff val="25000"/>
                  </a:schemeClr>
                </a:solidFill>
              </a:rPr>
              <a:t>couverture</a:t>
            </a:r>
            <a:r>
              <a:rPr lang="en-US" dirty="0" smtClean="0">
                <a:solidFill>
                  <a:schemeClr val="tx1">
                    <a:lumMod val="75000"/>
                    <a:lumOff val="25000"/>
                  </a:schemeClr>
                </a:solidFill>
              </a:rPr>
              <a:t>, a </a:t>
            </a:r>
            <a:r>
              <a:rPr lang="en-US" dirty="0" err="1" smtClean="0">
                <a:solidFill>
                  <a:schemeClr val="tx1">
                    <a:lumMod val="75000"/>
                    <a:lumOff val="25000"/>
                  </a:schemeClr>
                </a:solidFill>
              </a:rPr>
              <a:t>paquet</a:t>
            </a:r>
            <a:r>
              <a:rPr lang="en-US" dirty="0" smtClean="0">
                <a:solidFill>
                  <a:schemeClr val="tx1">
                    <a:lumMod val="75000"/>
                    <a:lumOff val="25000"/>
                  </a:schemeClr>
                </a:solidFill>
              </a:rPr>
              <a:t> </a:t>
            </a:r>
            <a:r>
              <a:rPr lang="en-US" dirty="0" err="1" smtClean="0">
                <a:solidFill>
                  <a:schemeClr val="tx1">
                    <a:lumMod val="75000"/>
                    <a:lumOff val="25000"/>
                  </a:schemeClr>
                </a:solidFill>
              </a:rPr>
              <a:t>egal</a:t>
            </a:r>
            <a:endParaRPr lang="en-US" dirty="0">
              <a:solidFill>
                <a:schemeClr val="tx1">
                  <a:lumMod val="75000"/>
                  <a:lumOff val="25000"/>
                </a:schemeClr>
              </a:solidFill>
            </a:endParaRPr>
          </a:p>
        </p:txBody>
      </p:sp>
      <p:sp>
        <p:nvSpPr>
          <p:cNvPr id="7" name="TextBox 6"/>
          <p:cNvSpPr txBox="1"/>
          <p:nvPr/>
        </p:nvSpPr>
        <p:spPr>
          <a:xfrm>
            <a:off x="5523470" y="2080498"/>
            <a:ext cx="3521676" cy="830997"/>
          </a:xfrm>
          <a:prstGeom prst="rect">
            <a:avLst/>
          </a:prstGeom>
          <a:noFill/>
        </p:spPr>
        <p:txBody>
          <a:bodyPr wrap="square" rtlCol="0">
            <a:spAutoFit/>
          </a:bodyPr>
          <a:lstStyle/>
          <a:p>
            <a:r>
              <a:rPr lang="en-US" dirty="0" smtClean="0">
                <a:solidFill>
                  <a:schemeClr val="tx1">
                    <a:lumMod val="75000"/>
                    <a:lumOff val="25000"/>
                  </a:schemeClr>
                </a:solidFill>
              </a:rPr>
              <a:t>= </a:t>
            </a:r>
            <a:r>
              <a:rPr lang="en-US" dirty="0" err="1" smtClean="0">
                <a:solidFill>
                  <a:schemeClr val="tx1">
                    <a:lumMod val="75000"/>
                    <a:lumOff val="25000"/>
                  </a:schemeClr>
                </a:solidFill>
              </a:rPr>
              <a:t>Une</a:t>
            </a:r>
            <a:r>
              <a:rPr lang="en-US" dirty="0" smtClean="0">
                <a:solidFill>
                  <a:schemeClr val="tx1">
                    <a:lumMod val="75000"/>
                    <a:lumOff val="25000"/>
                  </a:schemeClr>
                </a:solidFill>
              </a:rPr>
              <a:t> estimation des </a:t>
            </a:r>
            <a:r>
              <a:rPr lang="en-US" dirty="0" err="1" smtClean="0">
                <a:solidFill>
                  <a:schemeClr val="tx1">
                    <a:lumMod val="75000"/>
                    <a:lumOff val="25000"/>
                  </a:schemeClr>
                </a:solidFill>
              </a:rPr>
              <a:t>possibilites</a:t>
            </a:r>
            <a:r>
              <a:rPr lang="en-US" dirty="0" smtClean="0">
                <a:solidFill>
                  <a:schemeClr val="tx1">
                    <a:lumMod val="75000"/>
                    <a:lumOff val="25000"/>
                  </a:schemeClr>
                </a:solidFill>
              </a:rPr>
              <a:t> de </a:t>
            </a:r>
            <a:r>
              <a:rPr lang="en-US" dirty="0" err="1" smtClean="0">
                <a:solidFill>
                  <a:schemeClr val="tx1">
                    <a:lumMod val="75000"/>
                    <a:lumOff val="25000"/>
                  </a:schemeClr>
                </a:solidFill>
              </a:rPr>
              <a:t>financement</a:t>
            </a:r>
            <a:r>
              <a:rPr lang="en-US" dirty="0" smtClean="0">
                <a:solidFill>
                  <a:schemeClr val="tx1">
                    <a:lumMod val="75000"/>
                    <a:lumOff val="25000"/>
                  </a:schemeClr>
                </a:solidFill>
              </a:rPr>
              <a:t> de </a:t>
            </a:r>
            <a:r>
              <a:rPr lang="en-US" dirty="0" err="1" smtClean="0">
                <a:solidFill>
                  <a:schemeClr val="tx1">
                    <a:lumMod val="75000"/>
                    <a:lumOff val="25000"/>
                  </a:schemeClr>
                </a:solidFill>
              </a:rPr>
              <a:t>l’extension</a:t>
            </a:r>
            <a:r>
              <a:rPr lang="en-US" dirty="0" smtClean="0">
                <a:solidFill>
                  <a:schemeClr val="tx1">
                    <a:lumMod val="75000"/>
                    <a:lumOff val="25000"/>
                  </a:schemeClr>
                </a:solidFill>
              </a:rPr>
              <a:t> de la </a:t>
            </a:r>
            <a:r>
              <a:rPr lang="en-US" dirty="0" err="1" smtClean="0">
                <a:solidFill>
                  <a:schemeClr val="tx1">
                    <a:lumMod val="75000"/>
                    <a:lumOff val="25000"/>
                  </a:schemeClr>
                </a:solidFill>
              </a:rPr>
              <a:t>couverture</a:t>
            </a:r>
            <a:r>
              <a:rPr lang="en-US" dirty="0" smtClean="0">
                <a:solidFill>
                  <a:schemeClr val="tx1">
                    <a:lumMod val="75000"/>
                    <a:lumOff val="25000"/>
                  </a:schemeClr>
                </a:solidFill>
              </a:rPr>
              <a:t> a </a:t>
            </a:r>
            <a:r>
              <a:rPr lang="en-US" dirty="0" err="1" smtClean="0">
                <a:solidFill>
                  <a:schemeClr val="tx1">
                    <a:lumMod val="75000"/>
                    <a:lumOff val="25000"/>
                  </a:schemeClr>
                </a:solidFill>
              </a:rPr>
              <a:t>l’horizon</a:t>
            </a:r>
            <a:r>
              <a:rPr lang="en-US" dirty="0" smtClean="0">
                <a:solidFill>
                  <a:schemeClr val="tx1">
                    <a:lumMod val="75000"/>
                    <a:lumOff val="25000"/>
                  </a:schemeClr>
                </a:solidFill>
              </a:rPr>
              <a:t> 2025</a:t>
            </a:r>
            <a:endParaRPr lang="en-US" dirty="0">
              <a:solidFill>
                <a:schemeClr val="tx1">
                  <a:lumMod val="75000"/>
                  <a:lumOff val="25000"/>
                </a:schemeClr>
              </a:solidFill>
            </a:endParaRPr>
          </a:p>
        </p:txBody>
      </p:sp>
    </p:spTree>
    <p:extLst>
      <p:ext uri="{BB962C8B-B14F-4D97-AF65-F5344CB8AC3E}">
        <p14:creationId xmlns:p14="http://schemas.microsoft.com/office/powerpoint/2010/main" val="2290143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 des </a:t>
            </a:r>
            <a:r>
              <a:rPr lang="en-US" dirty="0" err="1" smtClean="0"/>
              <a:t>donnees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561922578"/>
              </p:ext>
            </p:extLst>
          </p:nvPr>
        </p:nvGraphicFramePr>
        <p:xfrm>
          <a:off x="654908" y="1445745"/>
          <a:ext cx="7871254" cy="4910602"/>
        </p:xfrm>
        <a:graphic>
          <a:graphicData uri="http://schemas.openxmlformats.org/drawingml/2006/table">
            <a:tbl>
              <a:tblPr firstRow="1" firstCol="1" bandRow="1"/>
              <a:tblGrid>
                <a:gridCol w="2241500"/>
                <a:gridCol w="2241500"/>
                <a:gridCol w="2229115"/>
                <a:gridCol w="1159139"/>
              </a:tblGrid>
              <a:tr h="145898">
                <a:tc>
                  <a:txBody>
                    <a:bodyPr/>
                    <a:lstStyle/>
                    <a:p>
                      <a:pPr marL="0" marR="0">
                        <a:lnSpc>
                          <a:spcPct val="115000"/>
                        </a:lnSpc>
                        <a:spcBef>
                          <a:spcPts val="0"/>
                        </a:spcBef>
                        <a:spcAft>
                          <a:spcPts val="0"/>
                        </a:spcAft>
                      </a:pPr>
                      <a:r>
                        <a:rPr lang="fr-FR" sz="700" b="1" dirty="0">
                          <a:effectLst/>
                          <a:latin typeface="Garamond" panose="02020404030301010803" pitchFamily="18" charset="0"/>
                          <a:ea typeface="Times New Roman" panose="02020603050405020304" pitchFamily="18" charset="0"/>
                          <a:cs typeface="Times New Roman" panose="02020603050405020304" pitchFamily="18" charset="0"/>
                        </a:rPr>
                        <a:t>Type de donnes</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Source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Origine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Période couverte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91795">
                <a:tc rowSpan="5">
                  <a:txBody>
                    <a:bodyPr/>
                    <a:lstStyle/>
                    <a:p>
                      <a:pPr marL="0" marR="0">
                        <a:lnSpc>
                          <a:spcPct val="115000"/>
                        </a:lnSpc>
                        <a:spcBef>
                          <a:spcPts val="0"/>
                        </a:spcBef>
                        <a:spcAft>
                          <a:spcPts val="0"/>
                        </a:spcAft>
                      </a:pPr>
                      <a:r>
                        <a:rPr lang="fr-FR" sz="700" b="1" dirty="0">
                          <a:effectLst/>
                          <a:latin typeface="Garamond" panose="02020404030301010803" pitchFamily="18" charset="0"/>
                          <a:ea typeface="Times New Roman" panose="02020603050405020304" pitchFamily="18" charset="0"/>
                          <a:cs typeface="Times New Roman" panose="02020603050405020304" pitchFamily="18" charset="0"/>
                        </a:rPr>
                        <a:t>Données budgétaires</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Cadrage macro-économique et Cadre de Dépenses à Moyen Terme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des Finances, Budget et Plan</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2009-2014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360">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Budget général (Loi de Finances)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du Budget</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2007-2013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795">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Chaîne de la dépense (suivi informatise de la dépense publique)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des Finances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2007-2013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898">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Comptes Nationaux de la Santé (CNS)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de la Santé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2008-2013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898">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Etats de suivi budgétaire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du Budget</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2010 -2014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901">
                <a:tc rowSpan="5">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Données sur l’état de santé, la couverture et la protection financière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Enquête Nationale sur la Situation des Femmes et des Enfants (ENSEF)</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Institut National de la Statistique, Ministère du Plan</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1997</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757">
                <a:tc vMerge="1">
                  <a:txBody>
                    <a:bodyPr/>
                    <a:lstStyle/>
                    <a:p>
                      <a:endParaRPr lang="en-US"/>
                    </a:p>
                  </a:txBody>
                  <a:tcPr/>
                </a:tc>
                <a:tc>
                  <a:txBody>
                    <a:bodyPr/>
                    <a:lstStyle/>
                    <a:p>
                      <a:pPr marL="0" marR="0">
                        <a:lnSpc>
                          <a:spcPct val="115000"/>
                        </a:lnSpc>
                        <a:spcBef>
                          <a:spcPts val="0"/>
                        </a:spcBef>
                        <a:spcAft>
                          <a:spcPts val="0"/>
                        </a:spcAft>
                      </a:pPr>
                      <a:r>
                        <a:rPr lang="en-US" sz="700">
                          <a:effectLst/>
                          <a:latin typeface="Garamond" panose="02020404030301010803" pitchFamily="18" charset="0"/>
                          <a:ea typeface="Times New Roman" panose="02020603050405020304" pitchFamily="18" charset="0"/>
                          <a:cs typeface="Times New Roman" panose="02020603050405020304" pitchFamily="18" charset="0"/>
                        </a:rPr>
                        <a:t>Multiple Indicator Cluster Survey 2 (MICS 2)</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du Plan</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2001 et 2010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7712">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Enquête Démographique et de Santé (EDS)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 Ministère du Plan</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2007 et 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795">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Enquête ménages 1-2-3 (pauvreté, utilisation des services)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Institut National de la Statistique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6598">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Rapports annuels (national and provinciaux) du Système National d’Information Sanitaire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de la santé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2007-2014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795">
                <a:tc>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Données relatives aux dépenses des ménages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Enquête ménages 1-2-3 (consommation des ménages, protection financière)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Institut National de la Statistique, Ministère du Plan</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795">
                <a:tc rowSpan="2">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Données sur les dépenses extérieures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Plateforme de Gestion de l’Aide Internationale (PGAI)</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du Plan</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462">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Comptes Nationaux de la Santé (CNS)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de la santé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2008-2013</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757">
                <a:tc rowSpan="5">
                  <a:txBody>
                    <a:bodyPr/>
                    <a:lstStyle/>
                    <a:p>
                      <a:pPr marL="0" marR="0">
                        <a:lnSpc>
                          <a:spcPct val="115000"/>
                        </a:lnSpc>
                        <a:spcBef>
                          <a:spcPts val="0"/>
                        </a:spcBef>
                        <a:spcAft>
                          <a:spcPts val="0"/>
                        </a:spcAft>
                      </a:pPr>
                      <a:r>
                        <a:rPr lang="fr-FR" sz="700" b="1">
                          <a:effectLst/>
                          <a:latin typeface="Garamond" panose="02020404030301010803" pitchFamily="18" charset="0"/>
                          <a:ea typeface="Times New Roman" panose="02020603050405020304" pitchFamily="18" charset="0"/>
                          <a:cs typeface="Times New Roman" panose="02020603050405020304" pitchFamily="18" charset="0"/>
                        </a:rPr>
                        <a:t>Données budgétaires provinciales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Cadrage macro-économique par province et CDMT provincial (quand existant)</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Ministère du Plan, Ministère de la Santé</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Gouvernements provinciaux</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2013-2014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898">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Etat des recettes provinciales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Gouvernements provinciaux</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2012-2014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898">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Etat des rétrocessions (vers provinces)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Cour des Comptes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795">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Edits budgétaires provinciaux</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Gouvernements provinciaux</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2011-2014 (variable selon les provinces)</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795">
                <a:tc vMerge="1">
                  <a:txBody>
                    <a:bodyPr/>
                    <a:lstStyle/>
                    <a:p>
                      <a:endParaRPr lang="en-US"/>
                    </a:p>
                  </a:txBody>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Suivi de la dépense publique provinciale</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a:effectLst/>
                          <a:latin typeface="Garamond" panose="02020404030301010803" pitchFamily="18" charset="0"/>
                          <a:ea typeface="Times New Roman" panose="02020603050405020304" pitchFamily="18" charset="0"/>
                          <a:cs typeface="Times New Roman" panose="02020603050405020304" pitchFamily="18" charset="0"/>
                        </a:rPr>
                        <a:t>Gouvernements provinciaux</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fr-FR" sz="700" dirty="0">
                          <a:effectLst/>
                          <a:latin typeface="Garamond" panose="02020404030301010803" pitchFamily="18" charset="0"/>
                          <a:ea typeface="Times New Roman" panose="02020603050405020304" pitchFamily="18" charset="0"/>
                          <a:cs typeface="Times New Roman" panose="02020603050405020304" pitchFamily="18" charset="0"/>
                        </a:rPr>
                        <a:t>2011-2014 (variable selon les provinces)</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6702" marR="567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768096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t="14740" b="14740"/>
          <a:stretch>
            <a:fillRect/>
          </a:stretch>
        </p:blipFill>
        <p:spPr/>
      </p:pic>
      <p:sp>
        <p:nvSpPr>
          <p:cNvPr id="3" name="Title 2"/>
          <p:cNvSpPr>
            <a:spLocks noGrp="1"/>
          </p:cNvSpPr>
          <p:nvPr>
            <p:ph type="title"/>
          </p:nvPr>
        </p:nvSpPr>
        <p:spPr>
          <a:xfrm>
            <a:off x="1273363" y="5615171"/>
            <a:ext cx="7323485" cy="1242829"/>
          </a:xfrm>
        </p:spPr>
        <p:txBody>
          <a:bodyPr/>
          <a:lstStyle/>
          <a:p>
            <a:r>
              <a:rPr lang="en-US" sz="3600" dirty="0" smtClean="0"/>
              <a:t>Estimation des </a:t>
            </a:r>
            <a:r>
              <a:rPr lang="en-US" sz="3600" dirty="0" err="1" smtClean="0"/>
              <a:t>couts</a:t>
            </a:r>
            <a:r>
              <a:rPr lang="en-US" sz="3600" dirty="0" smtClean="0"/>
              <a:t> du </a:t>
            </a:r>
            <a:r>
              <a:rPr lang="en-US" sz="3600" dirty="0" err="1" smtClean="0"/>
              <a:t>paquet</a:t>
            </a:r>
            <a:r>
              <a:rPr lang="en-US" sz="3600" dirty="0" smtClean="0"/>
              <a:t> de </a:t>
            </a:r>
            <a:r>
              <a:rPr lang="en-US" sz="3600" dirty="0" err="1" smtClean="0"/>
              <a:t>soins</a:t>
            </a:r>
            <a:endParaRPr lang="en-US" sz="3600" dirty="0"/>
          </a:p>
        </p:txBody>
      </p:sp>
    </p:spTree>
    <p:extLst>
      <p:ext uri="{BB962C8B-B14F-4D97-AF65-F5344CB8AC3E}">
        <p14:creationId xmlns:p14="http://schemas.microsoft.com/office/powerpoint/2010/main" val="11528245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Placeholder 13"/>
          <p:cNvSpPr>
            <a:spLocks noGrp="1"/>
          </p:cNvSpPr>
          <p:nvPr>
            <p:ph type="body" sz="quarter" idx="13"/>
          </p:nvPr>
        </p:nvSpPr>
        <p:spPr>
          <a:xfrm>
            <a:off x="349250" y="1598613"/>
            <a:ext cx="8477250" cy="4613275"/>
          </a:xfrm>
        </p:spPr>
        <p:txBody>
          <a:bodyPr>
            <a:normAutofit/>
          </a:bodyPr>
          <a:lstStyle/>
          <a:p>
            <a:r>
              <a:rPr lang="fr-FR" sz="2400" dirty="0" smtClean="0"/>
              <a:t>Elaboration d’un </a:t>
            </a:r>
            <a:r>
              <a:rPr lang="fr-FR" sz="2400" dirty="0"/>
              <a:t>paquet de soins </a:t>
            </a:r>
            <a:r>
              <a:rPr lang="fr-FR" sz="2400" dirty="0" smtClean="0"/>
              <a:t>par le MSP, le </a:t>
            </a:r>
            <a:r>
              <a:rPr lang="fr-FR" sz="2400" dirty="0"/>
              <a:t>Comité Technique de la </a:t>
            </a:r>
            <a:r>
              <a:rPr lang="fr-FR" sz="2400" dirty="0" smtClean="0"/>
              <a:t>Prestation, et les partenaires (juin 2015)</a:t>
            </a:r>
            <a:endParaRPr lang="fr-FR" sz="2400" dirty="0"/>
          </a:p>
          <a:p>
            <a:r>
              <a:rPr lang="fr-FR" sz="2400" dirty="0" smtClean="0"/>
              <a:t>Estimer le </a:t>
            </a:r>
            <a:r>
              <a:rPr lang="fr-FR" sz="2400" dirty="0"/>
              <a:t>coût du paquet de soins au niveau des centres de sante (CS) et des hôpitaux généraux de référence (HGR)</a:t>
            </a:r>
          </a:p>
          <a:p>
            <a:r>
              <a:rPr lang="fr-FR" sz="2400" dirty="0" smtClean="0"/>
              <a:t>Estimer le coût </a:t>
            </a:r>
            <a:r>
              <a:rPr lang="fr-FR" sz="2400" dirty="0"/>
              <a:t>des scenarios en progressivité sur une période de 10 </a:t>
            </a:r>
            <a:r>
              <a:rPr lang="fr-FR" sz="2400" dirty="0" smtClean="0"/>
              <a:t>ans a 15 ans</a:t>
            </a:r>
            <a:endParaRPr lang="fr-FR" sz="2400" dirty="0"/>
          </a:p>
          <a:p>
            <a:r>
              <a:rPr lang="fr-FR" sz="2400" dirty="0"/>
              <a:t>L’objectif ultime est d’utiliser les résultats du </a:t>
            </a:r>
            <a:r>
              <a:rPr lang="fr-FR" sz="2400" dirty="0" err="1"/>
              <a:t>costing</a:t>
            </a:r>
            <a:r>
              <a:rPr lang="fr-FR" sz="2400" dirty="0"/>
              <a:t> comme </a:t>
            </a:r>
            <a:r>
              <a:rPr lang="fr-FR" sz="2400" dirty="0" smtClean="0"/>
              <a:t>un point d’entrée </a:t>
            </a:r>
            <a:r>
              <a:rPr lang="fr-FR" sz="2400" dirty="0"/>
              <a:t>pour la stratégie de </a:t>
            </a:r>
            <a:r>
              <a:rPr lang="fr-FR" sz="2400" dirty="0" smtClean="0"/>
              <a:t>financement</a:t>
            </a:r>
            <a:endParaRPr lang="fr-FR" sz="2400" dirty="0"/>
          </a:p>
        </p:txBody>
      </p:sp>
      <p:sp>
        <p:nvSpPr>
          <p:cNvPr id="2" name="Title 1"/>
          <p:cNvSpPr>
            <a:spLocks noGrp="1"/>
          </p:cNvSpPr>
          <p:nvPr>
            <p:ph type="title"/>
          </p:nvPr>
        </p:nvSpPr>
        <p:spPr/>
        <p:txBody>
          <a:bodyPr/>
          <a:lstStyle/>
          <a:p>
            <a:r>
              <a:rPr lang="fr-FR" b="1" dirty="0"/>
              <a:t>Objectif de l’étude de </a:t>
            </a:r>
            <a:r>
              <a:rPr lang="fr-FR" b="1" dirty="0" err="1"/>
              <a:t>costing</a:t>
            </a:r>
            <a:endParaRPr lang="en-US" dirty="0"/>
          </a:p>
        </p:txBody>
      </p:sp>
    </p:spTree>
    <p:extLst>
      <p:ext uri="{BB962C8B-B14F-4D97-AF65-F5344CB8AC3E}">
        <p14:creationId xmlns:p14="http://schemas.microsoft.com/office/powerpoint/2010/main" val="403304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La méthodologie en bref</a:t>
            </a:r>
            <a:endParaRPr lang="en-US" dirty="0"/>
          </a:p>
        </p:txBody>
      </p:sp>
      <p:sp>
        <p:nvSpPr>
          <p:cNvPr id="3" name="Text Placeholder 2"/>
          <p:cNvSpPr>
            <a:spLocks noGrp="1"/>
          </p:cNvSpPr>
          <p:nvPr>
            <p:ph type="body" sz="quarter" idx="13"/>
          </p:nvPr>
        </p:nvSpPr>
        <p:spPr>
          <a:xfrm>
            <a:off x="349250" y="1298467"/>
            <a:ext cx="8477250" cy="4613804"/>
          </a:xfrm>
        </p:spPr>
        <p:txBody>
          <a:bodyPr/>
          <a:lstStyle/>
          <a:p>
            <a:pPr>
              <a:buAutoNum type="arabicPeriod"/>
            </a:pPr>
            <a:r>
              <a:rPr lang="fr-FR" dirty="0" smtClean="0"/>
              <a:t>« </a:t>
            </a:r>
            <a:r>
              <a:rPr lang="fr-FR" dirty="0" err="1" smtClean="0"/>
              <a:t>Bottom</a:t>
            </a:r>
            <a:r>
              <a:rPr lang="fr-FR" dirty="0" smtClean="0"/>
              <a:t>-up </a:t>
            </a:r>
            <a:r>
              <a:rPr lang="fr-FR" dirty="0" err="1" smtClean="0"/>
              <a:t>costing</a:t>
            </a:r>
            <a:r>
              <a:rPr lang="fr-FR" dirty="0" smtClean="0"/>
              <a:t> »: Comptabilité </a:t>
            </a:r>
            <a:r>
              <a:rPr lang="fr-FR" dirty="0"/>
              <a:t>des coûts directs par </a:t>
            </a:r>
            <a:r>
              <a:rPr lang="fr-FR" dirty="0" smtClean="0"/>
              <a:t>intervention, selon les protocoles standards de traitement: médicaments, consommables, examens de laboratoire, temps du personnel </a:t>
            </a:r>
            <a:r>
              <a:rPr lang="fr-FR" dirty="0" err="1" smtClean="0"/>
              <a:t>médico-technique</a:t>
            </a:r>
            <a:endParaRPr lang="fr-FR" dirty="0" smtClean="0"/>
          </a:p>
          <a:p>
            <a:pPr>
              <a:buAutoNum type="arabicPeriod"/>
            </a:pPr>
            <a:r>
              <a:rPr lang="fr-FR" dirty="0" smtClean="0"/>
              <a:t>Détermination de la population cible et le taux d’incidence ou prévalence de chaque intervention dans le paquet</a:t>
            </a:r>
          </a:p>
          <a:p>
            <a:pPr>
              <a:buAutoNum type="arabicPeriod"/>
            </a:pPr>
            <a:r>
              <a:rPr lang="fr-FR" dirty="0"/>
              <a:t>Sommation </a:t>
            </a:r>
            <a:r>
              <a:rPr lang="fr-FR" dirty="0" smtClean="0"/>
              <a:t>des coûts totaux par </a:t>
            </a:r>
            <a:r>
              <a:rPr lang="fr-FR" dirty="0"/>
              <a:t>intervention pour arriver à un coût total </a:t>
            </a:r>
            <a:r>
              <a:rPr lang="fr-FR" dirty="0" smtClean="0"/>
              <a:t>du paquet de soins</a:t>
            </a:r>
          </a:p>
          <a:p>
            <a:pPr>
              <a:buAutoNum type="arabicPeriod"/>
            </a:pPr>
            <a:endParaRPr lang="fr-FR" dirty="0" smtClean="0"/>
          </a:p>
          <a:p>
            <a:pPr marL="0" indent="0"/>
            <a:endParaRPr lang="fr-FR" dirty="0" smtClean="0"/>
          </a:p>
          <a:p>
            <a:pPr>
              <a:buAutoNum type="arabicPeriod"/>
            </a:pPr>
            <a:endParaRPr lang="fr-FR" dirty="0"/>
          </a:p>
          <a:p>
            <a:endParaRPr lang="en-US" dirty="0"/>
          </a:p>
        </p:txBody>
      </p:sp>
      <p:pic>
        <p:nvPicPr>
          <p:cNvPr id="5" name="Picture 4"/>
          <p:cNvPicPr>
            <a:picLocks noChangeAspect="1"/>
          </p:cNvPicPr>
          <p:nvPr/>
        </p:nvPicPr>
        <p:blipFill>
          <a:blip r:embed="rId2" cstate="print"/>
          <a:stretch>
            <a:fillRect/>
          </a:stretch>
        </p:blipFill>
        <p:spPr>
          <a:xfrm>
            <a:off x="511400" y="3805730"/>
            <a:ext cx="8112677" cy="2488519"/>
          </a:xfrm>
          <a:prstGeom prst="rect">
            <a:avLst/>
          </a:prstGeom>
        </p:spPr>
      </p:pic>
    </p:spTree>
    <p:extLst>
      <p:ext uri="{BB962C8B-B14F-4D97-AF65-F5344CB8AC3E}">
        <p14:creationId xmlns:p14="http://schemas.microsoft.com/office/powerpoint/2010/main" val="32778404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Placeholder 13"/>
          <p:cNvSpPr>
            <a:spLocks noGrp="1"/>
          </p:cNvSpPr>
          <p:nvPr>
            <p:ph type="body" sz="quarter" idx="13"/>
          </p:nvPr>
        </p:nvSpPr>
        <p:spPr>
          <a:xfrm>
            <a:off x="349250" y="1598613"/>
            <a:ext cx="8477250" cy="4613275"/>
          </a:xfrm>
        </p:spPr>
        <p:txBody>
          <a:bodyPr>
            <a:normAutofit fontScale="92500" lnSpcReduction="20000"/>
          </a:bodyPr>
          <a:lstStyle/>
          <a:p>
            <a:r>
              <a:rPr lang="fr-FR" sz="2400" dirty="0" smtClean="0"/>
              <a:t>Les couts du paquet </a:t>
            </a:r>
            <a:r>
              <a:rPr lang="fr-FR" sz="2400" dirty="0"/>
              <a:t>comprennent </a:t>
            </a:r>
            <a:r>
              <a:rPr lang="fr-FR" sz="2400" dirty="0" smtClean="0"/>
              <a:t>:</a:t>
            </a:r>
          </a:p>
          <a:p>
            <a:r>
              <a:rPr lang="fr-FR" sz="2400" dirty="0"/>
              <a:t>	</a:t>
            </a:r>
            <a:r>
              <a:rPr lang="fr-FR" sz="2400" dirty="0" smtClean="0"/>
              <a:t>Les couts récurrents directs (médicaments, personnel technique, etc.) + une partie des couts administratifs indirects </a:t>
            </a:r>
          </a:p>
          <a:p>
            <a:r>
              <a:rPr lang="fr-FR" sz="2400" dirty="0"/>
              <a:t>	</a:t>
            </a:r>
            <a:r>
              <a:rPr lang="fr-FR" sz="2400" dirty="0" smtClean="0"/>
              <a:t>Les couts des interventions précisé dans le paquet </a:t>
            </a:r>
          </a:p>
          <a:p>
            <a:r>
              <a:rPr lang="fr-FR" sz="2400" dirty="0" smtClean="0"/>
              <a:t>Les couts du paquet ne comprennent pas:</a:t>
            </a:r>
          </a:p>
          <a:p>
            <a:r>
              <a:rPr lang="fr-FR" sz="2400" dirty="0"/>
              <a:t>	</a:t>
            </a:r>
            <a:r>
              <a:rPr lang="fr-FR" sz="2400" dirty="0" smtClean="0"/>
              <a:t>Les couts capitaux</a:t>
            </a:r>
          </a:p>
          <a:p>
            <a:r>
              <a:rPr lang="fr-FR" sz="2400" dirty="0"/>
              <a:t>	</a:t>
            </a:r>
            <a:r>
              <a:rPr lang="fr-FR" sz="2400" dirty="0" smtClean="0"/>
              <a:t>Les couts de fonctionnement (eau, électricité, etc.)</a:t>
            </a:r>
          </a:p>
          <a:p>
            <a:r>
              <a:rPr lang="fr-FR" sz="2400" dirty="0"/>
              <a:t>	</a:t>
            </a:r>
            <a:r>
              <a:rPr lang="fr-FR" sz="2400" dirty="0" smtClean="0"/>
              <a:t>Les couts a niveau régional / central</a:t>
            </a:r>
          </a:p>
          <a:p>
            <a:r>
              <a:rPr lang="fr-FR" sz="2400" dirty="0" smtClean="0"/>
              <a:t>	Les couts des interventions hors du paquet</a:t>
            </a:r>
          </a:p>
          <a:p>
            <a:endParaRPr lang="fr-FR" sz="2400" dirty="0" smtClean="0"/>
          </a:p>
        </p:txBody>
      </p:sp>
      <p:sp>
        <p:nvSpPr>
          <p:cNvPr id="2" name="Title 1"/>
          <p:cNvSpPr>
            <a:spLocks noGrp="1"/>
          </p:cNvSpPr>
          <p:nvPr>
            <p:ph type="title"/>
          </p:nvPr>
        </p:nvSpPr>
        <p:spPr/>
        <p:txBody>
          <a:bodyPr/>
          <a:lstStyle/>
          <a:p>
            <a:r>
              <a:rPr lang="fr-FR" b="1" dirty="0" smtClean="0"/>
              <a:t>Les hypothèses (1)</a:t>
            </a:r>
            <a:endParaRPr lang="en-US" dirty="0"/>
          </a:p>
        </p:txBody>
      </p:sp>
    </p:spTree>
    <p:extLst>
      <p:ext uri="{BB962C8B-B14F-4D97-AF65-F5344CB8AC3E}">
        <p14:creationId xmlns:p14="http://schemas.microsoft.com/office/powerpoint/2010/main" val="14952439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Placeholder 13"/>
          <p:cNvSpPr>
            <a:spLocks noGrp="1"/>
          </p:cNvSpPr>
          <p:nvPr>
            <p:ph type="body" sz="quarter" idx="13"/>
          </p:nvPr>
        </p:nvSpPr>
        <p:spPr>
          <a:xfrm>
            <a:off x="349250" y="1598613"/>
            <a:ext cx="8477250" cy="4613275"/>
          </a:xfrm>
        </p:spPr>
        <p:txBody>
          <a:bodyPr>
            <a:normAutofit/>
          </a:bodyPr>
          <a:lstStyle/>
          <a:p>
            <a:r>
              <a:rPr lang="fr-FR" sz="2400" dirty="0" smtClean="0"/>
              <a:t>Estimation fait avec couts standards et protocoles standards de traitement</a:t>
            </a:r>
          </a:p>
          <a:p>
            <a:r>
              <a:rPr lang="fr-FR" sz="2400" dirty="0" smtClean="0"/>
              <a:t>Estimation du temps direct du personnel technique selon la couverture</a:t>
            </a:r>
          </a:p>
          <a:p>
            <a:r>
              <a:rPr lang="fr-FR" sz="2400" dirty="0" smtClean="0"/>
              <a:t>Pour arriver a la couverture de 100%, utilisation d’un taux d’incidence ou prévalence standard pour chaque intervention</a:t>
            </a:r>
          </a:p>
          <a:p>
            <a:r>
              <a:rPr lang="fr-FR" sz="2400" dirty="0" smtClean="0"/>
              <a:t>Pour arriver a la couverture de base, utilisation des données SNIS, EDS, MICS</a:t>
            </a:r>
          </a:p>
          <a:p>
            <a:endParaRPr lang="fr-FR" sz="2400" dirty="0" smtClean="0"/>
          </a:p>
          <a:p>
            <a:endParaRPr lang="fr-FR" sz="2400" dirty="0" smtClean="0"/>
          </a:p>
          <a:p>
            <a:endParaRPr lang="fr-FR" sz="2400" dirty="0" smtClean="0"/>
          </a:p>
          <a:p>
            <a:endParaRPr lang="fr-FR" sz="2400" dirty="0" smtClean="0"/>
          </a:p>
        </p:txBody>
      </p:sp>
      <p:sp>
        <p:nvSpPr>
          <p:cNvPr id="2" name="Title 1"/>
          <p:cNvSpPr>
            <a:spLocks noGrp="1"/>
          </p:cNvSpPr>
          <p:nvPr>
            <p:ph type="title"/>
          </p:nvPr>
        </p:nvSpPr>
        <p:spPr/>
        <p:txBody>
          <a:bodyPr/>
          <a:lstStyle/>
          <a:p>
            <a:r>
              <a:rPr lang="fr-FR" b="1" dirty="0" smtClean="0"/>
              <a:t>Les hypothèses (2)</a:t>
            </a:r>
            <a:endParaRPr lang="en-US" dirty="0"/>
          </a:p>
        </p:txBody>
      </p:sp>
    </p:spTree>
    <p:extLst>
      <p:ext uri="{BB962C8B-B14F-4D97-AF65-F5344CB8AC3E}">
        <p14:creationId xmlns:p14="http://schemas.microsoft.com/office/powerpoint/2010/main" val="24664511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Couverture du </a:t>
            </a:r>
            <a:r>
              <a:rPr lang="en-US" b="1" dirty="0" err="1" smtClean="0"/>
              <a:t>paquet</a:t>
            </a:r>
            <a:r>
              <a:rPr lang="en-US" b="1" dirty="0" smtClean="0"/>
              <a:t> de </a:t>
            </a:r>
            <a:r>
              <a:rPr lang="en-US" b="1" dirty="0" err="1" smtClean="0"/>
              <a:t>soins</a:t>
            </a:r>
            <a:endParaRPr lang="en-US" b="1" dirty="0"/>
          </a:p>
        </p:txBody>
      </p:sp>
      <p:graphicFrame>
        <p:nvGraphicFramePr>
          <p:cNvPr id="5" name="Espace réservé du contenu 4"/>
          <p:cNvGraphicFramePr>
            <a:graphicFrameLocks noGrp="1"/>
          </p:cNvGraphicFramePr>
          <p:nvPr>
            <p:ph sz="quarter" idx="10"/>
          </p:nvPr>
        </p:nvGraphicFramePr>
        <p:xfrm>
          <a:off x="342900" y="1460500"/>
          <a:ext cx="8440738" cy="46005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9551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t>Cout du paquet de soins par capita, USD</a:t>
            </a:r>
            <a:endParaRPr lang="fr-FR" b="1" dirty="0"/>
          </a:p>
        </p:txBody>
      </p:sp>
      <p:graphicFrame>
        <p:nvGraphicFramePr>
          <p:cNvPr id="7" name="Content Placeholder 6"/>
          <p:cNvGraphicFramePr>
            <a:graphicFrameLocks noGrp="1"/>
          </p:cNvGraphicFramePr>
          <p:nvPr>
            <p:ph sz="quarter" idx="10"/>
            <p:extLst>
              <p:ext uri="{D42A27DB-BD31-4B8C-83A1-F6EECF244321}">
                <p14:modId xmlns:p14="http://schemas.microsoft.com/office/powerpoint/2010/main" val="1861423974"/>
              </p:ext>
            </p:extLst>
          </p:nvPr>
        </p:nvGraphicFramePr>
        <p:xfrm>
          <a:off x="342900" y="1460500"/>
          <a:ext cx="8440738" cy="46005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7449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fr-FR" sz="2800" b="1" dirty="0"/>
              <a:t>Cout du paquet de soins par </a:t>
            </a:r>
            <a:r>
              <a:rPr lang="fr-FR" sz="2800" b="1" dirty="0" err="1"/>
              <a:t>tete</a:t>
            </a:r>
            <a:r>
              <a:rPr lang="fr-FR" sz="2800" b="1" dirty="0"/>
              <a:t>, par niveau, USD</a:t>
            </a:r>
            <a:endParaRPr lang="fr-FR" sz="2800" dirty="0"/>
          </a:p>
        </p:txBody>
      </p:sp>
      <p:sp>
        <p:nvSpPr>
          <p:cNvPr id="7" name="Marcador de texto 6"/>
          <p:cNvSpPr>
            <a:spLocks noGrp="1"/>
          </p:cNvSpPr>
          <p:nvPr>
            <p:ph type="body" sz="quarter" idx="13"/>
          </p:nvPr>
        </p:nvSpPr>
        <p:spPr/>
        <p:txBody>
          <a:bodyPr>
            <a:normAutofit/>
          </a:bodyPr>
          <a:lstStyle/>
          <a:p>
            <a:pPr marL="0" indent="0"/>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graphicFrame>
        <p:nvGraphicFramePr>
          <p:cNvPr id="8" name="Content Placeholder 4"/>
          <p:cNvGraphicFramePr>
            <a:graphicFrameLocks/>
          </p:cNvGraphicFramePr>
          <p:nvPr>
            <p:extLst/>
          </p:nvPr>
        </p:nvGraphicFramePr>
        <p:xfrm>
          <a:off x="342900" y="2188564"/>
          <a:ext cx="8440738" cy="4219211"/>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p:cNvSpPr txBox="1"/>
          <p:nvPr/>
        </p:nvSpPr>
        <p:spPr>
          <a:xfrm>
            <a:off x="494678" y="4304988"/>
            <a:ext cx="697627" cy="338554"/>
          </a:xfrm>
          <a:prstGeom prst="rect">
            <a:avLst/>
          </a:prstGeom>
          <a:noFill/>
        </p:spPr>
        <p:txBody>
          <a:bodyPr wrap="none" rtlCol="0">
            <a:spAutoFit/>
          </a:bodyPr>
          <a:lstStyle/>
          <a:p>
            <a:r>
              <a:rPr lang="fr-FR" dirty="0" smtClean="0">
                <a:solidFill>
                  <a:schemeClr val="tx1">
                    <a:lumMod val="75000"/>
                    <a:lumOff val="25000"/>
                  </a:schemeClr>
                </a:solidFill>
                <a:latin typeface="+mj-lt"/>
              </a:rPr>
              <a:t>$7,33</a:t>
            </a:r>
            <a:endParaRPr lang="fr-FR" dirty="0">
              <a:solidFill>
                <a:schemeClr val="tx1">
                  <a:lumMod val="75000"/>
                  <a:lumOff val="25000"/>
                </a:schemeClr>
              </a:solidFill>
              <a:latin typeface="+mj-lt"/>
            </a:endParaRPr>
          </a:p>
        </p:txBody>
      </p:sp>
      <p:sp>
        <p:nvSpPr>
          <p:cNvPr id="10" name="CuadroTexto 9"/>
          <p:cNvSpPr txBox="1"/>
          <p:nvPr/>
        </p:nvSpPr>
        <p:spPr>
          <a:xfrm>
            <a:off x="7872349" y="2179354"/>
            <a:ext cx="811441" cy="338554"/>
          </a:xfrm>
          <a:prstGeom prst="rect">
            <a:avLst/>
          </a:prstGeom>
          <a:noFill/>
        </p:spPr>
        <p:txBody>
          <a:bodyPr wrap="none" rtlCol="0">
            <a:spAutoFit/>
          </a:bodyPr>
          <a:lstStyle/>
          <a:p>
            <a:r>
              <a:rPr lang="fr-FR" dirty="0" smtClean="0">
                <a:solidFill>
                  <a:schemeClr val="tx1">
                    <a:lumMod val="75000"/>
                    <a:lumOff val="25000"/>
                  </a:schemeClr>
                </a:solidFill>
                <a:latin typeface="+mj-lt"/>
              </a:rPr>
              <a:t>$22,31</a:t>
            </a:r>
            <a:endParaRPr lang="fr-FR" dirty="0">
              <a:solidFill>
                <a:schemeClr val="tx1">
                  <a:lumMod val="75000"/>
                  <a:lumOff val="25000"/>
                </a:schemeClr>
              </a:solidFill>
              <a:latin typeface="+mj-lt"/>
            </a:endParaRPr>
          </a:p>
        </p:txBody>
      </p:sp>
      <p:sp>
        <p:nvSpPr>
          <p:cNvPr id="12" name="Flecha derecha 11"/>
          <p:cNvSpPr/>
          <p:nvPr/>
        </p:nvSpPr>
        <p:spPr bwMode="auto">
          <a:xfrm rot="20841677">
            <a:off x="799385" y="3209265"/>
            <a:ext cx="7165298" cy="430740"/>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1400" b="0" i="0" u="none" strike="noStrike" cap="none" normalizeH="0" baseline="0" dirty="0" smtClean="0">
                <a:ln>
                  <a:noFill/>
                </a:ln>
                <a:solidFill>
                  <a:schemeClr val="tx1"/>
                </a:solidFill>
                <a:effectLst/>
                <a:latin typeface="Trebuchet MS" pitchFamily="34" charset="0"/>
                <a:cs typeface="Times New Roman" pitchFamily="18" charset="0"/>
              </a:rPr>
              <a:t>Accroissement de la couverture des interventions du paquet</a:t>
            </a:r>
          </a:p>
        </p:txBody>
      </p:sp>
    </p:spTree>
    <p:extLst>
      <p:ext uri="{BB962C8B-B14F-4D97-AF65-F5344CB8AC3E}">
        <p14:creationId xmlns:p14="http://schemas.microsoft.com/office/powerpoint/2010/main" val="800791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Cout </a:t>
            </a:r>
            <a:r>
              <a:rPr lang="fr-FR" b="1" dirty="0" smtClean="0"/>
              <a:t>total du </a:t>
            </a:r>
            <a:r>
              <a:rPr lang="fr-FR" b="1" dirty="0"/>
              <a:t>paquet de soins par capita, </a:t>
            </a:r>
            <a:r>
              <a:rPr lang="fr-FR" b="1" dirty="0" smtClean="0"/>
              <a:t>USD (millions)</a:t>
            </a:r>
            <a:endParaRPr lang="en-US" dirty="0"/>
          </a:p>
        </p:txBody>
      </p:sp>
      <p:graphicFrame>
        <p:nvGraphicFramePr>
          <p:cNvPr id="7" name="Content Placeholder 6"/>
          <p:cNvGraphicFramePr>
            <a:graphicFrameLocks noGrp="1"/>
          </p:cNvGraphicFramePr>
          <p:nvPr>
            <p:ph sz="quarter" idx="10"/>
            <p:extLst>
              <p:ext uri="{D42A27DB-BD31-4B8C-83A1-F6EECF244321}">
                <p14:modId xmlns:p14="http://schemas.microsoft.com/office/powerpoint/2010/main" val="1578336957"/>
              </p:ext>
            </p:extLst>
          </p:nvPr>
        </p:nvGraphicFramePr>
        <p:xfrm>
          <a:off x="342900" y="1460500"/>
          <a:ext cx="8440738" cy="46005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44817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3363" y="5681579"/>
            <a:ext cx="7323485" cy="387684"/>
          </a:xfrm>
        </p:spPr>
        <p:txBody>
          <a:bodyPr>
            <a:noAutofit/>
          </a:bodyPr>
          <a:lstStyle/>
          <a:p>
            <a:r>
              <a:rPr lang="en-US" sz="3200" dirty="0" smtClean="0"/>
              <a:t>Estimation des </a:t>
            </a:r>
            <a:r>
              <a:rPr lang="en-US" sz="3200" dirty="0" err="1" smtClean="0"/>
              <a:t>besoins</a:t>
            </a:r>
            <a:r>
              <a:rPr lang="en-US" sz="3200" dirty="0" smtClean="0"/>
              <a:t> et </a:t>
            </a:r>
            <a:r>
              <a:rPr lang="en-US" sz="3200" dirty="0" err="1" smtClean="0"/>
              <a:t>possibilites</a:t>
            </a:r>
            <a:r>
              <a:rPr lang="en-US" sz="3200" dirty="0" smtClean="0"/>
              <a:t> de </a:t>
            </a:r>
            <a:r>
              <a:rPr lang="en-US" sz="3200" dirty="0" err="1" smtClean="0"/>
              <a:t>financement</a:t>
            </a:r>
            <a:endParaRPr lang="en-US" sz="3200" dirty="0"/>
          </a:p>
        </p:txBody>
      </p:sp>
      <p:pic>
        <p:nvPicPr>
          <p:cNvPr id="9" name="Picture Placeholder 8"/>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t="18657" b="18657"/>
          <a:stretch>
            <a:fillRect/>
          </a:stretch>
        </p:blipFill>
        <p:spPr/>
      </p:pic>
    </p:spTree>
    <p:extLst>
      <p:ext uri="{BB962C8B-B14F-4D97-AF65-F5344CB8AC3E}">
        <p14:creationId xmlns:p14="http://schemas.microsoft.com/office/powerpoint/2010/main" val="31291859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Placeholder 13"/>
          <p:cNvSpPr>
            <a:spLocks noGrp="1"/>
          </p:cNvSpPr>
          <p:nvPr>
            <p:ph type="body" sz="quarter" idx="13"/>
          </p:nvPr>
        </p:nvSpPr>
        <p:spPr>
          <a:xfrm>
            <a:off x="349250" y="1598613"/>
            <a:ext cx="8477250" cy="1294489"/>
          </a:xfrm>
        </p:spPr>
        <p:txBody>
          <a:bodyPr>
            <a:noAutofit/>
          </a:bodyPr>
          <a:lstStyle/>
          <a:p>
            <a:pPr marL="285750" indent="-285750">
              <a:buFont typeface="Arial" panose="020B0604020202020204" pitchFamily="34" charset="0"/>
              <a:buChar char="•"/>
            </a:pPr>
            <a:r>
              <a:rPr lang="fr-FR" altLang="en-US" sz="2400" dirty="0" smtClean="0">
                <a:solidFill>
                  <a:schemeClr val="bg1">
                    <a:lumMod val="50000"/>
                  </a:schemeClr>
                </a:solidFill>
                <a:latin typeface="Arial" charset="0"/>
                <a:cs typeface="Arial" charset="0"/>
              </a:rPr>
              <a:t>La CSU consiste à fournir un paquet de soins prioritaires à toute la population du pays. Du point de vu du financement, il faut donc répondre les questions suivantes:</a:t>
            </a:r>
            <a:endParaRPr lang="fr-FR" altLang="en-US" sz="2400" dirty="0">
              <a:solidFill>
                <a:schemeClr val="bg1">
                  <a:lumMod val="50000"/>
                </a:schemeClr>
              </a:solidFill>
              <a:latin typeface="Arial" charset="0"/>
              <a:cs typeface="Arial" charset="0"/>
            </a:endParaRPr>
          </a:p>
        </p:txBody>
      </p:sp>
      <p:sp>
        <p:nvSpPr>
          <p:cNvPr id="4" name="Title 3"/>
          <p:cNvSpPr>
            <a:spLocks noGrp="1"/>
          </p:cNvSpPr>
          <p:nvPr>
            <p:ph type="title"/>
          </p:nvPr>
        </p:nvSpPr>
        <p:spPr/>
        <p:txBody>
          <a:bodyPr>
            <a:normAutofit fontScale="90000"/>
          </a:bodyPr>
          <a:lstStyle/>
          <a:p>
            <a:r>
              <a:rPr lang="fr-FR" sz="2400" dirty="0" smtClean="0"/>
              <a:t>Question: Est-ce que la couverture sanitaire universelle (CSU) est financièrement faisable en RDC?</a:t>
            </a:r>
            <a:endParaRPr lang="fr-FR" sz="2400" dirty="0"/>
          </a:p>
        </p:txBody>
      </p:sp>
      <p:sp>
        <p:nvSpPr>
          <p:cNvPr id="3" name="Rectángulo redondeado 2"/>
          <p:cNvSpPr/>
          <p:nvPr/>
        </p:nvSpPr>
        <p:spPr bwMode="auto">
          <a:xfrm>
            <a:off x="3523574" y="2893163"/>
            <a:ext cx="1918741" cy="125917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2000" b="0" i="0" u="none" strike="noStrike" cap="none" normalizeH="0" baseline="0" dirty="0" smtClean="0">
                <a:ln>
                  <a:noFill/>
                </a:ln>
                <a:solidFill>
                  <a:schemeClr val="tx1"/>
                </a:solidFill>
                <a:effectLst/>
                <a:latin typeface="+mj-lt"/>
                <a:cs typeface="Times New Roman" pitchFamily="18" charset="0"/>
              </a:rPr>
              <a:t>Paquet de soins</a:t>
            </a:r>
          </a:p>
        </p:txBody>
      </p:sp>
      <p:sp>
        <p:nvSpPr>
          <p:cNvPr id="5" name="Llamada con línea 2 (borde y barra de énfasis) 4"/>
          <p:cNvSpPr/>
          <p:nvPr/>
        </p:nvSpPr>
        <p:spPr bwMode="auto">
          <a:xfrm>
            <a:off x="6385809" y="3092084"/>
            <a:ext cx="2158583" cy="1479917"/>
          </a:xfrm>
          <a:prstGeom prst="accentBorderCallout2">
            <a:avLst>
              <a:gd name="adj1" fmla="val 18750"/>
              <a:gd name="adj2" fmla="val -8333"/>
              <a:gd name="adj3" fmla="val 18750"/>
              <a:gd name="adj4" fmla="val -16667"/>
              <a:gd name="adj5" fmla="val 30078"/>
              <a:gd name="adj6" fmla="val -36945"/>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spcBef>
                <a:spcPct val="50000"/>
              </a:spcBef>
            </a:pPr>
            <a:r>
              <a:rPr lang="fr-FR" sz="1800" b="0" dirty="0">
                <a:solidFill>
                  <a:schemeClr val="tx1"/>
                </a:solidFill>
                <a:cs typeface="Times New Roman" pitchFamily="18" charset="0"/>
              </a:rPr>
              <a:t>Quels seront les couts de fournir ce paquet à toute la population de RDC?</a:t>
            </a:r>
            <a:endParaRPr kumimoji="0" lang="fr-FR" b="0" i="0" u="none" strike="noStrike" cap="none" normalizeH="0" baseline="0" dirty="0" smtClean="0">
              <a:ln>
                <a:noFill/>
              </a:ln>
              <a:solidFill>
                <a:schemeClr val="tx1"/>
              </a:solidFill>
              <a:effectLst/>
              <a:latin typeface="Trebuchet MS" pitchFamily="34" charset="0"/>
              <a:cs typeface="Times New Roman" pitchFamily="18" charset="0"/>
            </a:endParaRPr>
          </a:p>
        </p:txBody>
      </p:sp>
      <p:sp>
        <p:nvSpPr>
          <p:cNvPr id="9" name="Llamada con línea 2 (borde y barra de énfasis) 8"/>
          <p:cNvSpPr/>
          <p:nvPr/>
        </p:nvSpPr>
        <p:spPr bwMode="auto">
          <a:xfrm rot="10800000" flipV="1">
            <a:off x="510110" y="3152045"/>
            <a:ext cx="2158583" cy="1479916"/>
          </a:xfrm>
          <a:prstGeom prst="accentBorderCallout2">
            <a:avLst>
              <a:gd name="adj1" fmla="val 18750"/>
              <a:gd name="adj2" fmla="val -8333"/>
              <a:gd name="adj3" fmla="val 18750"/>
              <a:gd name="adj4" fmla="val -16667"/>
              <a:gd name="adj5" fmla="val 25908"/>
              <a:gd name="adj6" fmla="val -341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spcBef>
                <a:spcPct val="50000"/>
              </a:spcBef>
            </a:pPr>
            <a:r>
              <a:rPr lang="fr-FR" sz="1800" b="0" dirty="0">
                <a:solidFill>
                  <a:schemeClr val="tx1"/>
                </a:solidFill>
                <a:cs typeface="Times New Roman" pitchFamily="18" charset="0"/>
              </a:rPr>
              <a:t>Quels seront les services prioritaires de santé inclus dans le paquet</a:t>
            </a:r>
            <a:r>
              <a:rPr lang="fr-FR" sz="1800" b="0" dirty="0" smtClean="0">
                <a:solidFill>
                  <a:schemeClr val="tx1"/>
                </a:solidFill>
                <a:cs typeface="Times New Roman" pitchFamily="18" charset="0"/>
              </a:rPr>
              <a:t>?</a:t>
            </a:r>
            <a:endParaRPr lang="fr-FR" b="0" dirty="0">
              <a:solidFill>
                <a:schemeClr val="tx1"/>
              </a:solidFill>
              <a:latin typeface="Trebuchet MS" pitchFamily="34" charset="0"/>
              <a:cs typeface="Times New Roman" pitchFamily="18" charset="0"/>
            </a:endParaRPr>
          </a:p>
        </p:txBody>
      </p:sp>
      <p:sp>
        <p:nvSpPr>
          <p:cNvPr id="11" name="Llamada con línea 2 (borde y barra de énfasis) 10"/>
          <p:cNvSpPr/>
          <p:nvPr/>
        </p:nvSpPr>
        <p:spPr bwMode="auto">
          <a:xfrm rot="10800000" flipV="1">
            <a:off x="1711816" y="4998332"/>
            <a:ext cx="2158583" cy="1724758"/>
          </a:xfrm>
          <a:prstGeom prst="accentBorderCallout2">
            <a:avLst>
              <a:gd name="adj1" fmla="val 18750"/>
              <a:gd name="adj2" fmla="val -8333"/>
              <a:gd name="adj3" fmla="val 18750"/>
              <a:gd name="adj4" fmla="val -16667"/>
              <a:gd name="adj5" fmla="val -36669"/>
              <a:gd name="adj6" fmla="val -24445"/>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spcBef>
                <a:spcPct val="50000"/>
              </a:spcBef>
            </a:pPr>
            <a:r>
              <a:rPr lang="fr-FR" sz="1800" b="0" dirty="0" smtClean="0">
                <a:solidFill>
                  <a:schemeClr val="tx1"/>
                </a:solidFill>
                <a:cs typeface="Times New Roman" pitchFamily="18" charset="0"/>
              </a:rPr>
              <a:t>Est-ce que le pays aura suffisamment de ressources pour financer les couts du paquet de soins?</a:t>
            </a:r>
            <a:endParaRPr lang="fr-FR" b="0" dirty="0">
              <a:solidFill>
                <a:schemeClr val="tx1"/>
              </a:solidFill>
              <a:latin typeface="Trebuchet MS" pitchFamily="34" charset="0"/>
              <a:cs typeface="Times New Roman" pitchFamily="18" charset="0"/>
            </a:endParaRPr>
          </a:p>
        </p:txBody>
      </p:sp>
      <p:sp>
        <p:nvSpPr>
          <p:cNvPr id="12" name="Llamada con línea 2 (borde y barra de énfasis) 11"/>
          <p:cNvSpPr/>
          <p:nvPr/>
        </p:nvSpPr>
        <p:spPr bwMode="auto">
          <a:xfrm>
            <a:off x="5069176" y="4998332"/>
            <a:ext cx="2605788" cy="1724759"/>
          </a:xfrm>
          <a:prstGeom prst="accentBorderCallout2">
            <a:avLst>
              <a:gd name="adj1" fmla="val 18750"/>
              <a:gd name="adj2" fmla="val -8333"/>
              <a:gd name="adj3" fmla="val 18750"/>
              <a:gd name="adj4" fmla="val -16667"/>
              <a:gd name="adj5" fmla="val -36767"/>
              <a:gd name="adj6" fmla="val -2020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spcBef>
                <a:spcPct val="50000"/>
              </a:spcBef>
            </a:pPr>
            <a:r>
              <a:rPr lang="fr-FR" sz="1800" b="0" dirty="0">
                <a:solidFill>
                  <a:schemeClr val="tx1"/>
                </a:solidFill>
                <a:cs typeface="Times New Roman" pitchFamily="18" charset="0"/>
              </a:rPr>
              <a:t>Est-ce que le pays aura suffisamment de ressources pour financer les couts </a:t>
            </a:r>
            <a:r>
              <a:rPr lang="fr-FR" sz="1800" b="0" dirty="0" smtClean="0">
                <a:solidFill>
                  <a:schemeClr val="tx1"/>
                </a:solidFill>
                <a:cs typeface="Times New Roman" pitchFamily="18" charset="0"/>
              </a:rPr>
              <a:t>des soins de santé au delà de ceux du paquet?</a:t>
            </a:r>
            <a:endParaRPr lang="fr-FR" sz="1800" b="0" dirty="0">
              <a:solidFill>
                <a:schemeClr val="tx1"/>
              </a:solidFill>
              <a:latin typeface="Trebuchet MS" pitchFamily="34" charset="0"/>
              <a:cs typeface="Times New Roman" pitchFamily="18" charset="0"/>
            </a:endParaRPr>
          </a:p>
        </p:txBody>
      </p:sp>
      <p:sp>
        <p:nvSpPr>
          <p:cNvPr id="8" name="Elipse 7"/>
          <p:cNvSpPr/>
          <p:nvPr/>
        </p:nvSpPr>
        <p:spPr bwMode="auto">
          <a:xfrm>
            <a:off x="304280" y="2893162"/>
            <a:ext cx="400258" cy="38968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2000" i="0" u="none" strike="noStrike" cap="none" normalizeH="0" baseline="0" dirty="0" smtClean="0">
                <a:ln>
                  <a:noFill/>
                </a:ln>
                <a:solidFill>
                  <a:schemeClr val="bg1"/>
                </a:solidFill>
                <a:effectLst/>
                <a:latin typeface="Trebuchet MS" pitchFamily="34" charset="0"/>
                <a:cs typeface="Times New Roman" pitchFamily="18" charset="0"/>
              </a:rPr>
              <a:t>1</a:t>
            </a:r>
          </a:p>
        </p:txBody>
      </p:sp>
      <p:sp>
        <p:nvSpPr>
          <p:cNvPr id="14" name="Elipse 13"/>
          <p:cNvSpPr/>
          <p:nvPr/>
        </p:nvSpPr>
        <p:spPr bwMode="auto">
          <a:xfrm>
            <a:off x="6092988" y="2895662"/>
            <a:ext cx="400258" cy="38968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spcBef>
                <a:spcPct val="50000"/>
              </a:spcBef>
            </a:pPr>
            <a:r>
              <a:rPr lang="fr-FR" sz="2000" dirty="0">
                <a:solidFill>
                  <a:schemeClr val="bg1"/>
                </a:solidFill>
                <a:latin typeface="Trebuchet MS" pitchFamily="34" charset="0"/>
                <a:cs typeface="Times New Roman" pitchFamily="18" charset="0"/>
              </a:rPr>
              <a:t>2</a:t>
            </a:r>
          </a:p>
        </p:txBody>
      </p:sp>
      <p:sp>
        <p:nvSpPr>
          <p:cNvPr id="15" name="Elipse 14"/>
          <p:cNvSpPr/>
          <p:nvPr/>
        </p:nvSpPr>
        <p:spPr bwMode="auto">
          <a:xfrm>
            <a:off x="1434242" y="4803490"/>
            <a:ext cx="400258" cy="38968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spcBef>
                <a:spcPct val="50000"/>
              </a:spcBef>
            </a:pPr>
            <a:r>
              <a:rPr lang="fr-FR" sz="2000" dirty="0">
                <a:solidFill>
                  <a:schemeClr val="bg1"/>
                </a:solidFill>
                <a:latin typeface="Trebuchet MS" pitchFamily="34" charset="0"/>
                <a:cs typeface="Times New Roman" pitchFamily="18" charset="0"/>
              </a:rPr>
              <a:t>3</a:t>
            </a:r>
          </a:p>
        </p:txBody>
      </p:sp>
      <p:sp>
        <p:nvSpPr>
          <p:cNvPr id="16" name="Elipse 15"/>
          <p:cNvSpPr/>
          <p:nvPr/>
        </p:nvSpPr>
        <p:spPr bwMode="auto">
          <a:xfrm>
            <a:off x="4779548" y="4791000"/>
            <a:ext cx="400258" cy="38968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spcBef>
                <a:spcPct val="50000"/>
              </a:spcBef>
            </a:pPr>
            <a:r>
              <a:rPr lang="fr-FR" sz="2000" dirty="0">
                <a:solidFill>
                  <a:schemeClr val="bg1"/>
                </a:solidFill>
                <a:latin typeface="Trebuchet MS" pitchFamily="34" charset="0"/>
                <a:cs typeface="Times New Roman" pitchFamily="18" charset="0"/>
              </a:rPr>
              <a:t>4</a:t>
            </a:r>
          </a:p>
        </p:txBody>
      </p:sp>
    </p:spTree>
    <p:extLst>
      <p:ext uri="{BB962C8B-B14F-4D97-AF65-F5344CB8AC3E}">
        <p14:creationId xmlns:p14="http://schemas.microsoft.com/office/powerpoint/2010/main" val="264063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1" grpId="0" animBg="1"/>
      <p:bldP spid="12" grpId="0" animBg="1"/>
      <p:bldP spid="8"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p:cNvSpPr/>
          <p:nvPr/>
        </p:nvSpPr>
        <p:spPr bwMode="auto">
          <a:xfrm>
            <a:off x="2548328" y="2835641"/>
            <a:ext cx="1041820" cy="856445"/>
          </a:xfrm>
          <a:prstGeom prst="rect">
            <a:avLst/>
          </a:prstGeom>
          <a:solidFill>
            <a:schemeClr val="accent5">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4" name="Rectángulo 23"/>
          <p:cNvSpPr/>
          <p:nvPr/>
        </p:nvSpPr>
        <p:spPr bwMode="auto">
          <a:xfrm>
            <a:off x="1354114" y="2835641"/>
            <a:ext cx="1184224" cy="838955"/>
          </a:xfrm>
          <a:prstGeom prst="rect">
            <a:avLst/>
          </a:prstGeom>
          <a:solidFill>
            <a:srgbClr val="FFCC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1" name="Rectángulo 20"/>
          <p:cNvSpPr/>
          <p:nvPr/>
        </p:nvSpPr>
        <p:spPr bwMode="auto">
          <a:xfrm>
            <a:off x="3612630" y="2818151"/>
            <a:ext cx="1069300" cy="856445"/>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0" name="Rectángulo 19"/>
          <p:cNvSpPr/>
          <p:nvPr/>
        </p:nvSpPr>
        <p:spPr bwMode="auto">
          <a:xfrm>
            <a:off x="4681930" y="2818151"/>
            <a:ext cx="1074292" cy="856445"/>
          </a:xfrm>
          <a:prstGeom prst="rect">
            <a:avLst/>
          </a:prstGeom>
          <a:solidFill>
            <a:schemeClr val="accent5">
              <a:lumMod val="10000"/>
              <a:lumOff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15" name="Rectángulo 14"/>
          <p:cNvSpPr/>
          <p:nvPr/>
        </p:nvSpPr>
        <p:spPr bwMode="auto">
          <a:xfrm>
            <a:off x="5756222" y="2818151"/>
            <a:ext cx="3197649" cy="856445"/>
          </a:xfrm>
          <a:prstGeom prst="rect">
            <a:avLst/>
          </a:prstGeom>
          <a:solidFill>
            <a:srgbClr val="FFFF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8" name="Título 7"/>
          <p:cNvSpPr>
            <a:spLocks noGrp="1"/>
          </p:cNvSpPr>
          <p:nvPr>
            <p:ph type="title"/>
          </p:nvPr>
        </p:nvSpPr>
        <p:spPr/>
        <p:txBody>
          <a:bodyPr/>
          <a:lstStyle/>
          <a:p>
            <a:r>
              <a:rPr lang="fr-FR" sz="2800" dirty="0" smtClean="0"/>
              <a:t>Quelques comparaisons régionales</a:t>
            </a:r>
            <a:endParaRPr lang="fr-FR" sz="2800" dirty="0"/>
          </a:p>
        </p:txBody>
      </p:sp>
      <p:sp>
        <p:nvSpPr>
          <p:cNvPr id="3" name="Footer Placeholder 2"/>
          <p:cNvSpPr>
            <a:spLocks noGrp="1"/>
          </p:cNvSpPr>
          <p:nvPr>
            <p:ph type="ftr" sz="quarter" idx="15"/>
          </p:nvPr>
        </p:nvSpPr>
        <p:spPr/>
        <p:txBody>
          <a:bodyPr/>
          <a:lstStyle/>
          <a:p>
            <a:pPr>
              <a:defRPr/>
            </a:pPr>
            <a:r>
              <a:rPr lang="en-US" smtClean="0"/>
              <a:t>Presentation Title</a:t>
            </a:r>
            <a:endParaRPr lang="en-US" dirty="0"/>
          </a:p>
        </p:txBody>
      </p:sp>
      <p:graphicFrame>
        <p:nvGraphicFramePr>
          <p:cNvPr id="14" name="Tabla 13"/>
          <p:cNvGraphicFramePr>
            <a:graphicFrameLocks noGrp="1"/>
          </p:cNvGraphicFramePr>
          <p:nvPr>
            <p:extLst/>
          </p:nvPr>
        </p:nvGraphicFramePr>
        <p:xfrm>
          <a:off x="134908" y="1723876"/>
          <a:ext cx="8818964" cy="1950720"/>
        </p:xfrm>
        <a:graphic>
          <a:graphicData uri="http://schemas.openxmlformats.org/drawingml/2006/table">
            <a:tbl>
              <a:tblPr>
                <a:tableStyleId>{F2DE63D5-997A-4646-A377-4702673A728D}</a:tableStyleId>
              </a:tblPr>
              <a:tblGrid>
                <a:gridCol w="1201090"/>
                <a:gridCol w="1201090"/>
                <a:gridCol w="1069464"/>
                <a:gridCol w="1069464"/>
                <a:gridCol w="1069464"/>
                <a:gridCol w="1069464"/>
                <a:gridCol w="1069464"/>
                <a:gridCol w="1069464"/>
              </a:tblGrid>
              <a:tr h="749512">
                <a:tc>
                  <a:txBody>
                    <a:bodyPr/>
                    <a:lstStyle/>
                    <a:p>
                      <a:pPr algn="l" fontAlgn="b"/>
                      <a:endParaRPr lang="fr-FR" sz="11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PIB par habitant (US$ courants)</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Dépenses publiques totales (% du PIB)</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Dépenses publiques en santé  (% des dépenses publiques totales)</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Dépenses en santé para habitant (US$ courants)</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Agences de développement étrangères (% dépenses totales en santé)</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Dépenses publiques en santé (% dépenses totales en santé)</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100" u="none" strike="noStrike" dirty="0">
                          <a:effectLst/>
                        </a:rPr>
                        <a:t>Dépenses en santé privées (% dépenses totales en santé)</a:t>
                      </a:r>
                      <a:endParaRPr lang="fr-FR" sz="11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426720">
                <a:tc>
                  <a:txBody>
                    <a:bodyPr/>
                    <a:lstStyle/>
                    <a:p>
                      <a:pPr algn="l" fontAlgn="b"/>
                      <a:r>
                        <a:rPr lang="fr-FR" sz="1100" u="none" strike="noStrike">
                          <a:effectLst/>
                        </a:rPr>
                        <a:t>RDC, 2013</a:t>
                      </a:r>
                      <a:endParaRPr lang="fr-FR" sz="1100" b="0" i="0" u="none" strike="noStrike">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600" u="none" strike="noStrike" dirty="0">
                          <a:effectLst/>
                        </a:rPr>
                        <a:t>446</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13,0</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5,7</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17</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40</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21</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41</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720">
                <a:tc>
                  <a:txBody>
                    <a:bodyPr/>
                    <a:lstStyle/>
                    <a:p>
                      <a:pPr algn="l" fontAlgn="b"/>
                      <a:r>
                        <a:rPr lang="fr-FR" sz="1100" u="none" strike="noStrike" dirty="0">
                          <a:effectLst/>
                        </a:rPr>
                        <a:t>Afrique Sub-Saharienne</a:t>
                      </a:r>
                      <a:endParaRPr lang="fr-FR" sz="11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fr-FR" sz="1600" u="none" strike="noStrike" dirty="0">
                          <a:effectLst/>
                        </a:rPr>
                        <a:t>1.810</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18,5</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6,5</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a:effectLst/>
                        </a:rPr>
                        <a:t>100</a:t>
                      </a:r>
                      <a:endParaRPr lang="fr-FR" sz="1600" b="0" i="0" u="none" strike="noStrike">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18</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44</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600" u="none" strike="noStrike" dirty="0">
                          <a:effectLst/>
                        </a:rPr>
                        <a:t>38</a:t>
                      </a:r>
                      <a:endParaRPr lang="fr-FR" sz="1600" b="0"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3" name="Llamada rectangular redondeada 12"/>
          <p:cNvSpPr/>
          <p:nvPr/>
        </p:nvSpPr>
        <p:spPr bwMode="auto">
          <a:xfrm>
            <a:off x="134908" y="4377187"/>
            <a:ext cx="1424065" cy="1424066"/>
          </a:xfrm>
          <a:prstGeom prst="wedgeRoundRectCallout">
            <a:avLst>
              <a:gd name="adj1" fmla="val 84430"/>
              <a:gd name="adj2" fmla="val -96447"/>
              <a:gd name="adj3" fmla="val 16667"/>
            </a:avLst>
          </a:prstGeom>
          <a:solidFill>
            <a:srgbClr val="FFCC99"/>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La RDC est toujours parmi les pays les plus pauvres de l’Afrique Subsaharienne</a:t>
            </a:r>
          </a:p>
        </p:txBody>
      </p:sp>
      <p:sp>
        <p:nvSpPr>
          <p:cNvPr id="16" name="Llamada rectangular redondeada 15"/>
          <p:cNvSpPr/>
          <p:nvPr/>
        </p:nvSpPr>
        <p:spPr bwMode="auto">
          <a:xfrm>
            <a:off x="1954964" y="4377186"/>
            <a:ext cx="1424065" cy="2218485"/>
          </a:xfrm>
          <a:prstGeom prst="wedgeRoundRectCallout">
            <a:avLst>
              <a:gd name="adj1" fmla="val 38114"/>
              <a:gd name="adj2" fmla="val -78879"/>
              <a:gd name="adj3" fmla="val 16667"/>
            </a:avLst>
          </a:prstGeom>
          <a:solidFill>
            <a:schemeClr val="accent5">
              <a:lumMod val="50000"/>
              <a:lumOff val="50000"/>
            </a:schemeClr>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50000"/>
              </a:spcBef>
              <a:spcAft>
                <a:spcPct val="0"/>
              </a:spcAft>
              <a:buClrTx/>
              <a:buSzTx/>
              <a:tabLst/>
            </a:pPr>
            <a:r>
              <a:rPr lang="fr-FR" sz="1300" b="0" dirty="0" smtClean="0">
                <a:solidFill>
                  <a:schemeClr val="tx1"/>
                </a:solidFill>
                <a:latin typeface="Trebuchet MS" pitchFamily="34" charset="0"/>
                <a:cs typeface="Times New Roman" pitchFamily="18" charset="0"/>
              </a:rPr>
              <a:t>Ses dépenses publiques totales, par rapport a son PIB, sont faibles en comparaison avec la moyenne régionales</a:t>
            </a:r>
            <a:endParaRPr kumimoji="0" lang="fr-FR" sz="1300" b="0" i="0" u="none" strike="noStrike" cap="none" normalizeH="0" baseline="0" dirty="0" smtClean="0">
              <a:ln>
                <a:noFill/>
              </a:ln>
              <a:solidFill>
                <a:schemeClr val="tx1"/>
              </a:solidFill>
              <a:effectLst/>
              <a:latin typeface="Trebuchet MS" pitchFamily="34" charset="0"/>
              <a:cs typeface="Times New Roman" pitchFamily="18" charset="0"/>
            </a:endParaRPr>
          </a:p>
        </p:txBody>
      </p:sp>
      <p:sp>
        <p:nvSpPr>
          <p:cNvPr id="17" name="Llamada rectangular redondeada 16"/>
          <p:cNvSpPr/>
          <p:nvPr/>
        </p:nvSpPr>
        <p:spPr bwMode="auto">
          <a:xfrm>
            <a:off x="3775020" y="4377186"/>
            <a:ext cx="1424065" cy="1813751"/>
          </a:xfrm>
          <a:prstGeom prst="wedgeRoundRectCallout">
            <a:avLst>
              <a:gd name="adj1" fmla="val -20833"/>
              <a:gd name="adj2" fmla="val -88557"/>
              <a:gd name="adj3" fmla="val 16667"/>
            </a:avLst>
          </a:prstGeom>
          <a:solidFill>
            <a:schemeClr val="accent6">
              <a:lumMod val="20000"/>
              <a:lumOff val="80000"/>
            </a:schemeClr>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La part des dépenses</a:t>
            </a:r>
            <a:r>
              <a:rPr kumimoji="0" lang="fr-FR" sz="1300" b="0" i="0" u="none" strike="noStrike" cap="none" normalizeH="0" dirty="0" smtClean="0">
                <a:ln>
                  <a:noFill/>
                </a:ln>
                <a:solidFill>
                  <a:schemeClr val="tx1"/>
                </a:solidFill>
                <a:effectLst/>
                <a:latin typeface="Trebuchet MS" pitchFamily="34" charset="0"/>
                <a:cs typeface="Times New Roman" pitchFamily="18" charset="0"/>
              </a:rPr>
              <a:t> publiques allouée à la santé est inferieure a la moyenne régionale</a:t>
            </a:r>
            <a:endParaRPr kumimoji="0" lang="fr-FR" sz="1300" b="0" i="0" u="none" strike="noStrike" cap="none" normalizeH="0" baseline="0" dirty="0" smtClean="0">
              <a:ln>
                <a:noFill/>
              </a:ln>
              <a:solidFill>
                <a:schemeClr val="tx1"/>
              </a:solidFill>
              <a:effectLst/>
              <a:latin typeface="Trebuchet MS" pitchFamily="34" charset="0"/>
              <a:cs typeface="Times New Roman" pitchFamily="18" charset="0"/>
            </a:endParaRPr>
          </a:p>
        </p:txBody>
      </p:sp>
      <p:sp>
        <p:nvSpPr>
          <p:cNvPr id="18" name="Llamada rectangular redondeada 17"/>
          <p:cNvSpPr/>
          <p:nvPr/>
        </p:nvSpPr>
        <p:spPr bwMode="auto">
          <a:xfrm>
            <a:off x="5595076" y="4377187"/>
            <a:ext cx="1424065" cy="1573908"/>
          </a:xfrm>
          <a:prstGeom prst="wedgeRoundRectCallout">
            <a:avLst>
              <a:gd name="adj1" fmla="val -59780"/>
              <a:gd name="adj2" fmla="val -91385"/>
              <a:gd name="adj3" fmla="val 16667"/>
            </a:avLst>
          </a:prstGeom>
          <a:solidFill>
            <a:schemeClr val="accent5">
              <a:lumMod val="10000"/>
              <a:lumOff val="90000"/>
            </a:schemeClr>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Les ressources financ</a:t>
            </a:r>
            <a:r>
              <a:rPr lang="fr-FR" sz="1300" b="0" dirty="0" smtClean="0">
                <a:solidFill>
                  <a:schemeClr val="tx1"/>
                </a:solidFill>
                <a:latin typeface="Trebuchet MS" pitchFamily="34" charset="0"/>
                <a:cs typeface="Times New Roman" pitchFamily="18" charset="0"/>
              </a:rPr>
              <a:t>ières dont dispose la RDC pour la santé sont relativement très faibles</a:t>
            </a:r>
            <a:endParaRPr kumimoji="0" lang="fr-FR" sz="1300" b="0" i="0" u="none" strike="noStrike" cap="none" normalizeH="0" baseline="0" dirty="0" smtClean="0">
              <a:ln>
                <a:noFill/>
              </a:ln>
              <a:solidFill>
                <a:schemeClr val="tx1"/>
              </a:solidFill>
              <a:effectLst/>
              <a:latin typeface="Trebuchet MS" pitchFamily="34" charset="0"/>
              <a:cs typeface="Times New Roman" pitchFamily="18" charset="0"/>
            </a:endParaRPr>
          </a:p>
        </p:txBody>
      </p:sp>
      <p:sp>
        <p:nvSpPr>
          <p:cNvPr id="19" name="Llamada rectangular redondeada 18"/>
          <p:cNvSpPr/>
          <p:nvPr/>
        </p:nvSpPr>
        <p:spPr bwMode="auto">
          <a:xfrm>
            <a:off x="7415130" y="4377187"/>
            <a:ext cx="1424065" cy="1813750"/>
          </a:xfrm>
          <a:prstGeom prst="wedgeRoundRectCallout">
            <a:avLst>
              <a:gd name="adj1" fmla="val -38727"/>
              <a:gd name="adj2" fmla="val -87504"/>
              <a:gd name="adj3" fmla="val 16667"/>
            </a:avLst>
          </a:prstGeom>
          <a:solidFill>
            <a:srgbClr val="FFFF99"/>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En RDC le financement de la santé dépend très fortement de</a:t>
            </a:r>
            <a:r>
              <a:rPr kumimoji="0" lang="fr-FR" sz="1300" b="0" i="0" u="none" strike="noStrike" cap="none" normalizeH="0" dirty="0" smtClean="0">
                <a:ln>
                  <a:noFill/>
                </a:ln>
                <a:solidFill>
                  <a:schemeClr val="tx1"/>
                </a:solidFill>
                <a:effectLst/>
                <a:latin typeface="Trebuchet MS" pitchFamily="34" charset="0"/>
                <a:cs typeface="Times New Roman" pitchFamily="18" charset="0"/>
              </a:rPr>
              <a:t> l’appui externe et des ménages</a:t>
            </a:r>
            <a:endParaRPr kumimoji="0" lang="fr-FR" sz="1300" b="0" i="0" u="none" strike="noStrike" cap="none" normalizeH="0" baseline="0" dirty="0" smtClean="0">
              <a:ln>
                <a:noFill/>
              </a:ln>
              <a:solidFill>
                <a:schemeClr val="tx1"/>
              </a:solidFill>
              <a:effectLst/>
              <a:latin typeface="Trebuchet MS" pitchFamily="34" charset="0"/>
              <a:cs typeface="Times New Roman" pitchFamily="18" charset="0"/>
            </a:endParaRPr>
          </a:p>
        </p:txBody>
      </p:sp>
    </p:spTree>
    <p:extLst>
      <p:ext uri="{BB962C8B-B14F-4D97-AF65-F5344CB8AC3E}">
        <p14:creationId xmlns:p14="http://schemas.microsoft.com/office/powerpoint/2010/main" val="22374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1" grpId="0" animBg="1"/>
      <p:bldP spid="20" grpId="0" animBg="1"/>
      <p:bldP spid="15" grpId="0" animBg="1"/>
      <p:bldP spid="13" grpId="0" animBg="1"/>
      <p:bldP spid="16" grpId="0" animBg="1"/>
      <p:bldP spid="17" grpId="0" animBg="1"/>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z="2800" dirty="0" smtClean="0"/>
              <a:t>La CSU et l’équité</a:t>
            </a:r>
            <a:endParaRPr lang="fr-FR" sz="2800" dirty="0"/>
          </a:p>
        </p:txBody>
      </p:sp>
      <p:sp>
        <p:nvSpPr>
          <p:cNvPr id="3" name="Marcador de texto 2"/>
          <p:cNvSpPr>
            <a:spLocks noGrp="1"/>
          </p:cNvSpPr>
          <p:nvPr>
            <p:ph type="body" sz="quarter" idx="13"/>
          </p:nvPr>
        </p:nvSpPr>
        <p:spPr>
          <a:xfrm>
            <a:off x="349250" y="1598613"/>
            <a:ext cx="3233399" cy="4757737"/>
          </a:xfrm>
        </p:spPr>
        <p:txBody>
          <a:bodyPr>
            <a:normAutofit fontScale="92500" lnSpcReduction="10000"/>
          </a:bodyPr>
          <a:lstStyle/>
          <a:p>
            <a:pPr>
              <a:buFont typeface="Arial" panose="020B0604020202020204" pitchFamily="34" charset="0"/>
              <a:buChar char="•"/>
            </a:pPr>
            <a:r>
              <a:rPr lang="fr-FR" sz="2400" dirty="0" smtClean="0"/>
              <a:t>Avec la CSU le pays doit réduire les inéquités dans l’accès aux soins de santé et dans le financement des soins.</a:t>
            </a:r>
          </a:p>
          <a:p>
            <a:pPr>
              <a:buFont typeface="Arial" panose="020B0604020202020204" pitchFamily="34" charset="0"/>
              <a:buChar char="•"/>
            </a:pPr>
            <a:r>
              <a:rPr lang="fr-FR" sz="2400" dirty="0" smtClean="0"/>
              <a:t>En RDC il y a de grands problèmes d’équité. Par exemple, les provinces plus pauvres présentent un accès plus limité de la population aux soins curatifs.</a:t>
            </a:r>
            <a:endParaRPr lang="fr-FR" sz="24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graphicFrame>
        <p:nvGraphicFramePr>
          <p:cNvPr id="6" name="Gráfico 5"/>
          <p:cNvGraphicFramePr>
            <a:graphicFrameLocks/>
          </p:cNvGraphicFramePr>
          <p:nvPr>
            <p:extLst>
              <p:ext uri="{D42A27DB-BD31-4B8C-83A1-F6EECF244321}">
                <p14:modId xmlns:p14="http://schemas.microsoft.com/office/powerpoint/2010/main" val="3211155734"/>
              </p:ext>
            </p:extLst>
          </p:nvPr>
        </p:nvGraphicFramePr>
        <p:xfrm>
          <a:off x="3687580" y="1478576"/>
          <a:ext cx="5131383" cy="4502500"/>
        </p:xfrm>
        <a:graphic>
          <a:graphicData uri="http://schemas.openxmlformats.org/drawingml/2006/chart">
            <c:chart xmlns:c="http://schemas.openxmlformats.org/drawingml/2006/chart" xmlns:r="http://schemas.openxmlformats.org/officeDocument/2006/relationships" r:id="rId2"/>
          </a:graphicData>
        </a:graphic>
      </p:graphicFrame>
      <p:sp>
        <p:nvSpPr>
          <p:cNvPr id="7" name="CuadroTexto 6"/>
          <p:cNvSpPr txBox="1"/>
          <p:nvPr/>
        </p:nvSpPr>
        <p:spPr>
          <a:xfrm>
            <a:off x="3927424" y="5936108"/>
            <a:ext cx="4347146" cy="553998"/>
          </a:xfrm>
          <a:prstGeom prst="rect">
            <a:avLst/>
          </a:prstGeom>
          <a:noFill/>
        </p:spPr>
        <p:txBody>
          <a:bodyPr wrap="square" rtlCol="0">
            <a:spAutoFit/>
          </a:bodyPr>
          <a:lstStyle/>
          <a:p>
            <a:r>
              <a:rPr lang="fr-FR" sz="1000" b="0" dirty="0" smtClean="0">
                <a:latin typeface="+mj-lt"/>
              </a:rPr>
              <a:t>MSP SNIS et </a:t>
            </a:r>
            <a:r>
              <a:rPr lang="fr-FR" sz="1000" b="0" dirty="0" err="1">
                <a:latin typeface="+mj-lt"/>
              </a:rPr>
              <a:t>Moummi</a:t>
            </a:r>
            <a:r>
              <a:rPr lang="fr-FR" sz="1000" b="0" dirty="0">
                <a:latin typeface="+mj-lt"/>
              </a:rPr>
              <a:t>, A. (2010). Analyse de la pauvreté en République démocratique du Congo. </a:t>
            </a:r>
            <a:r>
              <a:rPr lang="fr-FR" sz="1000" b="0" u="sng" dirty="0">
                <a:latin typeface="+mj-lt"/>
              </a:rPr>
              <a:t>Document de travail, Banque Africaine de Développement. 112.</a:t>
            </a:r>
            <a:endParaRPr lang="fr-FR" sz="1000" b="0" dirty="0">
              <a:latin typeface="+mj-lt"/>
            </a:endParaRPr>
          </a:p>
        </p:txBody>
      </p:sp>
    </p:spTree>
    <p:extLst>
      <p:ext uri="{BB962C8B-B14F-4D97-AF65-F5344CB8AC3E}">
        <p14:creationId xmlns:p14="http://schemas.microsoft.com/office/powerpoint/2010/main" val="39730745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fr-FR" sz="2800" dirty="0" smtClean="0"/>
              <a:t>Stratégie de financement de la CSU: Chapitre 1</a:t>
            </a:r>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sp>
        <p:nvSpPr>
          <p:cNvPr id="6" name="Rectángulo redondeado 5"/>
          <p:cNvSpPr/>
          <p:nvPr/>
        </p:nvSpPr>
        <p:spPr bwMode="auto">
          <a:xfrm>
            <a:off x="401904" y="1342847"/>
            <a:ext cx="1869366" cy="1223776"/>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fr-FR" sz="1400" b="0" dirty="0">
                <a:solidFill>
                  <a:schemeClr val="tx1"/>
                </a:solidFill>
                <a:cs typeface="Times New Roman" pitchFamily="18" charset="0"/>
              </a:rPr>
              <a:t>Définir les contenus du paquet?</a:t>
            </a:r>
            <a:endParaRPr lang="fr-FR" sz="1400" dirty="0">
              <a:solidFill>
                <a:schemeClr val="tx1"/>
              </a:solidFill>
            </a:endParaRPr>
          </a:p>
        </p:txBody>
      </p:sp>
      <p:sp>
        <p:nvSpPr>
          <p:cNvPr id="7" name="Rectángulo redondeado 6"/>
          <p:cNvSpPr/>
          <p:nvPr/>
        </p:nvSpPr>
        <p:spPr bwMode="auto">
          <a:xfrm>
            <a:off x="2449641" y="1342847"/>
            <a:ext cx="1869366" cy="1223776"/>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fr-FR" sz="1400" b="0" dirty="0">
                <a:solidFill>
                  <a:schemeClr val="tx1"/>
                </a:solidFill>
              </a:rPr>
              <a:t>Calculer le </a:t>
            </a:r>
            <a:r>
              <a:rPr lang="fr-FR" sz="1400" b="0" dirty="0">
                <a:solidFill>
                  <a:schemeClr val="tx1"/>
                </a:solidFill>
                <a:cs typeface="Times New Roman" pitchFamily="18" charset="0"/>
              </a:rPr>
              <a:t>couts de fournir ce paquet à toute la population de RDC?</a:t>
            </a:r>
            <a:endParaRPr lang="fr-FR" sz="1400" b="0" dirty="0">
              <a:solidFill>
                <a:schemeClr val="tx1"/>
              </a:solidFill>
            </a:endParaRPr>
          </a:p>
        </p:txBody>
      </p:sp>
      <p:sp>
        <p:nvSpPr>
          <p:cNvPr id="8" name="Rectángulo redondeado 7"/>
          <p:cNvSpPr/>
          <p:nvPr/>
        </p:nvSpPr>
        <p:spPr bwMode="auto">
          <a:xfrm>
            <a:off x="4497378" y="1342847"/>
            <a:ext cx="1869366" cy="1223776"/>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fr-FR" sz="1400" b="0" dirty="0"/>
              <a:t>Estimer les ressources financières disponible pour financer le paquet</a:t>
            </a:r>
          </a:p>
        </p:txBody>
      </p:sp>
      <p:sp>
        <p:nvSpPr>
          <p:cNvPr id="9" name="Rectángulo redondeado 8"/>
          <p:cNvSpPr/>
          <p:nvPr/>
        </p:nvSpPr>
        <p:spPr bwMode="auto">
          <a:xfrm>
            <a:off x="6545114" y="1349509"/>
            <a:ext cx="2273849" cy="1210452"/>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fr-FR" sz="1400" b="0" dirty="0"/>
              <a:t>Est-ce que le </a:t>
            </a:r>
            <a:r>
              <a:rPr lang="fr-FR" sz="1400" b="0" dirty="0" smtClean="0"/>
              <a:t>financement </a:t>
            </a:r>
            <a:r>
              <a:rPr lang="fr-FR" sz="1400" b="0" dirty="0"/>
              <a:t>disponible suffit pour financer le paquet et les services hors paquet?</a:t>
            </a:r>
          </a:p>
        </p:txBody>
      </p:sp>
      <p:sp>
        <p:nvSpPr>
          <p:cNvPr id="10" name="Rectángulo redondeado 9"/>
          <p:cNvSpPr/>
          <p:nvPr/>
        </p:nvSpPr>
        <p:spPr bwMode="auto">
          <a:xfrm>
            <a:off x="8260407" y="2983555"/>
            <a:ext cx="614596" cy="61459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OUI</a:t>
            </a:r>
          </a:p>
        </p:txBody>
      </p:sp>
      <p:sp>
        <p:nvSpPr>
          <p:cNvPr id="11" name="Rectángulo redondeado 10"/>
          <p:cNvSpPr/>
          <p:nvPr/>
        </p:nvSpPr>
        <p:spPr bwMode="auto">
          <a:xfrm>
            <a:off x="6508834" y="2982305"/>
            <a:ext cx="614596" cy="61459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NON</a:t>
            </a:r>
          </a:p>
        </p:txBody>
      </p:sp>
      <p:sp>
        <p:nvSpPr>
          <p:cNvPr id="12" name="Flecha abajo 11"/>
          <p:cNvSpPr/>
          <p:nvPr/>
        </p:nvSpPr>
        <p:spPr bwMode="auto">
          <a:xfrm>
            <a:off x="6658028" y="2613742"/>
            <a:ext cx="316208" cy="314782"/>
          </a:xfrm>
          <a:prstGeom prst="downArrow">
            <a:avLst/>
          </a:prstGeom>
          <a:solidFill>
            <a:schemeClr val="accent4">
              <a:lumMod val="25000"/>
              <a:lumOff val="75000"/>
            </a:schemeClr>
          </a:solidFill>
          <a:ln>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13" name="Flecha abajo 12"/>
          <p:cNvSpPr/>
          <p:nvPr/>
        </p:nvSpPr>
        <p:spPr bwMode="auto">
          <a:xfrm>
            <a:off x="8409601" y="2614367"/>
            <a:ext cx="316208" cy="314782"/>
          </a:xfrm>
          <a:prstGeom prst="downArrow">
            <a:avLst/>
          </a:prstGeom>
          <a:solidFill>
            <a:schemeClr val="accent4">
              <a:lumMod val="25000"/>
              <a:lumOff val="75000"/>
            </a:schemeClr>
          </a:solidFill>
          <a:ln>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14" name="Rectángulo redondeado 13"/>
          <p:cNvSpPr/>
          <p:nvPr/>
        </p:nvSpPr>
        <p:spPr bwMode="auto">
          <a:xfrm>
            <a:off x="6050444" y="4019247"/>
            <a:ext cx="1531377" cy="117797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fr-FR" sz="1400" b="0" dirty="0" smtClean="0"/>
              <a:t>Peut-on trouver du financement supplémentaire (espace fiscal)</a:t>
            </a:r>
            <a:endParaRPr lang="fr-FR" sz="1400" b="0" dirty="0"/>
          </a:p>
        </p:txBody>
      </p:sp>
      <p:sp>
        <p:nvSpPr>
          <p:cNvPr id="16" name="Flecha abajo 15"/>
          <p:cNvSpPr/>
          <p:nvPr/>
        </p:nvSpPr>
        <p:spPr bwMode="auto">
          <a:xfrm>
            <a:off x="6658028" y="3650683"/>
            <a:ext cx="316208" cy="314782"/>
          </a:xfrm>
          <a:prstGeom prst="downArrow">
            <a:avLst/>
          </a:prstGeom>
          <a:solidFill>
            <a:schemeClr val="accent4">
              <a:lumMod val="25000"/>
              <a:lumOff val="75000"/>
            </a:schemeClr>
          </a:solidFill>
          <a:ln>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17" name="Rectángulo redondeado 16"/>
          <p:cNvSpPr/>
          <p:nvPr/>
        </p:nvSpPr>
        <p:spPr bwMode="auto">
          <a:xfrm>
            <a:off x="8076608" y="4021747"/>
            <a:ext cx="982195" cy="1177974"/>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fr-FR" sz="1400" b="0" dirty="0" smtClean="0"/>
              <a:t>Avancer ver la CSU</a:t>
            </a:r>
            <a:endParaRPr lang="fr-FR" sz="1400" b="0" dirty="0"/>
          </a:p>
        </p:txBody>
      </p:sp>
      <p:sp>
        <p:nvSpPr>
          <p:cNvPr id="18" name="Flecha abajo 17"/>
          <p:cNvSpPr/>
          <p:nvPr/>
        </p:nvSpPr>
        <p:spPr bwMode="auto">
          <a:xfrm>
            <a:off x="8409601" y="3652558"/>
            <a:ext cx="316208" cy="314782"/>
          </a:xfrm>
          <a:prstGeom prst="downArrow">
            <a:avLst/>
          </a:prstGeom>
          <a:solidFill>
            <a:schemeClr val="accent4">
              <a:lumMod val="25000"/>
              <a:lumOff val="75000"/>
            </a:schemeClr>
          </a:solidFill>
          <a:ln>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0" name="Rectángulo redondeado 19"/>
          <p:cNvSpPr/>
          <p:nvPr/>
        </p:nvSpPr>
        <p:spPr bwMode="auto">
          <a:xfrm>
            <a:off x="6136574" y="5604867"/>
            <a:ext cx="614596" cy="61459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NON</a:t>
            </a:r>
          </a:p>
        </p:txBody>
      </p:sp>
      <p:sp>
        <p:nvSpPr>
          <p:cNvPr id="21" name="Flecha abajo 20"/>
          <p:cNvSpPr/>
          <p:nvPr/>
        </p:nvSpPr>
        <p:spPr bwMode="auto">
          <a:xfrm>
            <a:off x="6285768" y="5241568"/>
            <a:ext cx="316208" cy="314782"/>
          </a:xfrm>
          <a:prstGeom prst="downArrow">
            <a:avLst/>
          </a:prstGeom>
          <a:solidFill>
            <a:schemeClr val="accent4">
              <a:lumMod val="25000"/>
              <a:lumOff val="75000"/>
            </a:schemeClr>
          </a:solidFill>
          <a:ln>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2" name="Flecha abajo 21"/>
          <p:cNvSpPr/>
          <p:nvPr/>
        </p:nvSpPr>
        <p:spPr bwMode="auto">
          <a:xfrm>
            <a:off x="7167920" y="5241568"/>
            <a:ext cx="316208" cy="314782"/>
          </a:xfrm>
          <a:prstGeom prst="downArrow">
            <a:avLst/>
          </a:prstGeom>
          <a:solidFill>
            <a:schemeClr val="accent4">
              <a:lumMod val="25000"/>
              <a:lumOff val="75000"/>
            </a:schemeClr>
          </a:solidFill>
          <a:ln>
            <a:headEnd type="none" w="med" len="med"/>
            <a:tailEnd type="none" w="med" len="med"/>
          </a:ln>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5" name="Flecha doblada 24"/>
          <p:cNvSpPr/>
          <p:nvPr/>
        </p:nvSpPr>
        <p:spPr bwMode="auto">
          <a:xfrm rot="5400000" flipH="1">
            <a:off x="6028792" y="3896622"/>
            <a:ext cx="3312813" cy="736171"/>
          </a:xfrm>
          <a:prstGeom prst="bentArrow">
            <a:avLst>
              <a:gd name="adj1" fmla="val 23814"/>
              <a:gd name="adj2" fmla="val 24106"/>
              <a:gd name="adj3" fmla="val 30672"/>
              <a:gd name="adj4" fmla="val 43750"/>
            </a:avLst>
          </a:prstGeom>
          <a:solidFill>
            <a:schemeClr val="accent4">
              <a:lumMod val="25000"/>
              <a:lumOff val="75000"/>
            </a:schemeClr>
          </a:solidFill>
          <a:ln>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6" name="Flecha doblada 25"/>
          <p:cNvSpPr/>
          <p:nvPr/>
        </p:nvSpPr>
        <p:spPr bwMode="auto">
          <a:xfrm rot="16200000">
            <a:off x="1857348" y="1814213"/>
            <a:ext cx="3399012" cy="4987184"/>
          </a:xfrm>
          <a:prstGeom prst="bentArrow">
            <a:avLst>
              <a:gd name="adj1" fmla="val 6980"/>
              <a:gd name="adj2" fmla="val 8151"/>
              <a:gd name="adj3" fmla="val 12481"/>
              <a:gd name="adj4" fmla="val 43750"/>
            </a:avLst>
          </a:prstGeom>
          <a:solidFill>
            <a:schemeClr val="accent4">
              <a:lumMod val="25000"/>
              <a:lumOff val="75000"/>
            </a:schemeClr>
          </a:solidFill>
          <a:ln>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7" name="Rectángulo 26"/>
          <p:cNvSpPr/>
          <p:nvPr/>
        </p:nvSpPr>
        <p:spPr bwMode="auto">
          <a:xfrm>
            <a:off x="7633322" y="5556350"/>
            <a:ext cx="45719" cy="41310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19" name="Rectángulo redondeado 18"/>
          <p:cNvSpPr/>
          <p:nvPr/>
        </p:nvSpPr>
        <p:spPr bwMode="auto">
          <a:xfrm>
            <a:off x="7018726" y="5604867"/>
            <a:ext cx="614596" cy="614597"/>
          </a:xfrm>
          <a:prstGeom prst="round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1300" b="0" i="0" u="none" strike="noStrike" cap="none" normalizeH="0" baseline="0" dirty="0" smtClean="0">
                <a:ln>
                  <a:noFill/>
                </a:ln>
                <a:solidFill>
                  <a:schemeClr val="tx1"/>
                </a:solidFill>
                <a:effectLst/>
                <a:latin typeface="Trebuchet MS" pitchFamily="34" charset="0"/>
                <a:cs typeface="Times New Roman" pitchFamily="18" charset="0"/>
              </a:rPr>
              <a:t>OUI</a:t>
            </a:r>
          </a:p>
        </p:txBody>
      </p:sp>
    </p:spTree>
    <p:extLst>
      <p:ext uri="{BB962C8B-B14F-4D97-AF65-F5344CB8AC3E}">
        <p14:creationId xmlns:p14="http://schemas.microsoft.com/office/powerpoint/2010/main" val="2408318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fr-FR" sz="2800" dirty="0" smtClean="0"/>
              <a:t>Le cout du paquet</a:t>
            </a:r>
            <a:endParaRPr lang="fr-FR" sz="2800" dirty="0"/>
          </a:p>
        </p:txBody>
      </p:sp>
      <p:sp>
        <p:nvSpPr>
          <p:cNvPr id="7" name="Marcador de texto 6"/>
          <p:cNvSpPr>
            <a:spLocks noGrp="1"/>
          </p:cNvSpPr>
          <p:nvPr>
            <p:ph type="body" sz="quarter" idx="13"/>
          </p:nvPr>
        </p:nvSpPr>
        <p:spPr/>
        <p:txBody>
          <a:bodyPr>
            <a:normAutofit/>
          </a:bodyPr>
          <a:lstStyle/>
          <a:p>
            <a:pPr>
              <a:buFont typeface="Arial" panose="020B0604020202020204" pitchFamily="34" charset="0"/>
              <a:buChar char="•"/>
            </a:pPr>
            <a:r>
              <a:rPr lang="fr-FR" sz="2800" dirty="0" smtClean="0"/>
              <a:t>Il a déjà été présenté.</a:t>
            </a:r>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graphicFrame>
        <p:nvGraphicFramePr>
          <p:cNvPr id="8" name="Content Placeholder 4"/>
          <p:cNvGraphicFramePr>
            <a:graphicFrameLocks/>
          </p:cNvGraphicFramePr>
          <p:nvPr>
            <p:extLst>
              <p:ext uri="{D42A27DB-BD31-4B8C-83A1-F6EECF244321}">
                <p14:modId xmlns:p14="http://schemas.microsoft.com/office/powerpoint/2010/main" val="1931277871"/>
              </p:ext>
            </p:extLst>
          </p:nvPr>
        </p:nvGraphicFramePr>
        <p:xfrm>
          <a:off x="342900" y="2188564"/>
          <a:ext cx="8440738" cy="4219211"/>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p:cNvSpPr txBox="1"/>
          <p:nvPr/>
        </p:nvSpPr>
        <p:spPr>
          <a:xfrm>
            <a:off x="494678" y="4362138"/>
            <a:ext cx="697627" cy="338554"/>
          </a:xfrm>
          <a:prstGeom prst="rect">
            <a:avLst/>
          </a:prstGeom>
          <a:noFill/>
        </p:spPr>
        <p:txBody>
          <a:bodyPr wrap="none" rtlCol="0">
            <a:spAutoFit/>
          </a:bodyPr>
          <a:lstStyle/>
          <a:p>
            <a:r>
              <a:rPr lang="fr-FR" dirty="0" smtClean="0">
                <a:solidFill>
                  <a:schemeClr val="tx1">
                    <a:lumMod val="75000"/>
                    <a:lumOff val="25000"/>
                  </a:schemeClr>
                </a:solidFill>
                <a:latin typeface="+mj-lt"/>
              </a:rPr>
              <a:t>$7,33</a:t>
            </a:r>
            <a:endParaRPr lang="fr-FR" dirty="0">
              <a:solidFill>
                <a:schemeClr val="tx1">
                  <a:lumMod val="75000"/>
                  <a:lumOff val="25000"/>
                </a:schemeClr>
              </a:solidFill>
              <a:latin typeface="+mj-lt"/>
            </a:endParaRPr>
          </a:p>
        </p:txBody>
      </p:sp>
      <p:sp>
        <p:nvSpPr>
          <p:cNvPr id="10" name="CuadroTexto 9"/>
          <p:cNvSpPr txBox="1"/>
          <p:nvPr/>
        </p:nvSpPr>
        <p:spPr>
          <a:xfrm>
            <a:off x="7872349" y="2550829"/>
            <a:ext cx="811441" cy="338554"/>
          </a:xfrm>
          <a:prstGeom prst="rect">
            <a:avLst/>
          </a:prstGeom>
          <a:noFill/>
        </p:spPr>
        <p:txBody>
          <a:bodyPr wrap="none" rtlCol="0">
            <a:spAutoFit/>
          </a:bodyPr>
          <a:lstStyle/>
          <a:p>
            <a:r>
              <a:rPr lang="fr-FR" dirty="0" smtClean="0">
                <a:solidFill>
                  <a:schemeClr val="tx1">
                    <a:lumMod val="75000"/>
                    <a:lumOff val="25000"/>
                  </a:schemeClr>
                </a:solidFill>
                <a:latin typeface="+mj-lt"/>
              </a:rPr>
              <a:t>$22,31</a:t>
            </a:r>
            <a:endParaRPr lang="fr-FR" dirty="0">
              <a:solidFill>
                <a:schemeClr val="tx1">
                  <a:lumMod val="75000"/>
                  <a:lumOff val="25000"/>
                </a:schemeClr>
              </a:solidFill>
              <a:latin typeface="+mj-lt"/>
            </a:endParaRPr>
          </a:p>
        </p:txBody>
      </p:sp>
      <p:sp>
        <p:nvSpPr>
          <p:cNvPr id="12" name="Flecha derecha 11"/>
          <p:cNvSpPr/>
          <p:nvPr/>
        </p:nvSpPr>
        <p:spPr bwMode="auto">
          <a:xfrm rot="20841677">
            <a:off x="799385" y="3209265"/>
            <a:ext cx="7165298" cy="430740"/>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1400" b="0" i="0" u="none" strike="noStrike" cap="none" normalizeH="0" baseline="0" dirty="0" smtClean="0">
                <a:ln>
                  <a:noFill/>
                </a:ln>
                <a:solidFill>
                  <a:schemeClr val="tx1"/>
                </a:solidFill>
                <a:effectLst/>
                <a:latin typeface="Trebuchet MS" pitchFamily="34" charset="0"/>
                <a:cs typeface="Times New Roman" pitchFamily="18" charset="0"/>
              </a:rPr>
              <a:t>Accroissement de la couverture des interventions du paquet</a:t>
            </a:r>
          </a:p>
        </p:txBody>
      </p:sp>
    </p:spTree>
    <p:extLst>
      <p:ext uri="{BB962C8B-B14F-4D97-AF65-F5344CB8AC3E}">
        <p14:creationId xmlns:p14="http://schemas.microsoft.com/office/powerpoint/2010/main" val="16644871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fr-FR" sz="2800" dirty="0" smtClean="0"/>
              <a:t>Description d’un modèle sur le financement de la CSU</a:t>
            </a:r>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sp>
        <p:nvSpPr>
          <p:cNvPr id="6" name="Rectángulo redondeado 5"/>
          <p:cNvSpPr/>
          <p:nvPr/>
        </p:nvSpPr>
        <p:spPr bwMode="auto">
          <a:xfrm>
            <a:off x="4169201" y="3300328"/>
            <a:ext cx="1676964" cy="1211708"/>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R="0" algn="ctr" defTabSz="914400" rtl="0" eaLnBrk="1" fontAlgn="base" latinLnBrk="0" hangingPunct="1">
              <a:lnSpc>
                <a:spcPct val="100000"/>
              </a:lnSpc>
              <a:spcBef>
                <a:spcPct val="50000"/>
              </a:spcBef>
              <a:spcAft>
                <a:spcPct val="0"/>
              </a:spcAft>
              <a:buClrTx/>
              <a:buSzTx/>
              <a:tabLst/>
            </a:pPr>
            <a:r>
              <a:rPr kumimoji="0" lang="fr-FR" sz="2800" b="0" i="0" u="none" strike="noStrike" cap="none" normalizeH="0" baseline="0" dirty="0" smtClean="0">
                <a:ln>
                  <a:noFill/>
                </a:ln>
                <a:solidFill>
                  <a:schemeClr val="bg1"/>
                </a:solidFill>
                <a:effectLst/>
                <a:latin typeface="+mj-lt"/>
                <a:cs typeface="Times New Roman" pitchFamily="18" charset="0"/>
              </a:rPr>
              <a:t>Modèle</a:t>
            </a:r>
          </a:p>
        </p:txBody>
      </p:sp>
      <p:sp>
        <p:nvSpPr>
          <p:cNvPr id="7" name="Elipse 6"/>
          <p:cNvSpPr/>
          <p:nvPr/>
        </p:nvSpPr>
        <p:spPr bwMode="auto">
          <a:xfrm>
            <a:off x="1261500" y="2203553"/>
            <a:ext cx="540000" cy="539646"/>
          </a:xfrm>
          <a:prstGeom prst="ellips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8" name="Elipse 7"/>
          <p:cNvSpPr/>
          <p:nvPr/>
        </p:nvSpPr>
        <p:spPr bwMode="auto">
          <a:xfrm>
            <a:off x="1261500" y="3015518"/>
            <a:ext cx="540000" cy="539646"/>
          </a:xfrm>
          <a:prstGeom prst="ellips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9" name="Elipse 8"/>
          <p:cNvSpPr/>
          <p:nvPr/>
        </p:nvSpPr>
        <p:spPr bwMode="auto">
          <a:xfrm>
            <a:off x="1261500" y="3767524"/>
            <a:ext cx="540000" cy="539646"/>
          </a:xfrm>
          <a:prstGeom prst="ellips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10" name="Elipse 9"/>
          <p:cNvSpPr/>
          <p:nvPr/>
        </p:nvSpPr>
        <p:spPr bwMode="auto">
          <a:xfrm>
            <a:off x="1261500" y="5598821"/>
            <a:ext cx="540000" cy="539646"/>
          </a:xfrm>
          <a:prstGeom prst="ellips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cxnSp>
        <p:nvCxnSpPr>
          <p:cNvPr id="12" name="Conector recto 11"/>
          <p:cNvCxnSpPr>
            <a:stCxn id="38" idx="4"/>
            <a:endCxn id="10" idx="0"/>
          </p:cNvCxnSpPr>
          <p:nvPr/>
        </p:nvCxnSpPr>
        <p:spPr bwMode="auto">
          <a:xfrm>
            <a:off x="1531500" y="5044188"/>
            <a:ext cx="0" cy="554633"/>
          </a:xfrm>
          <a:prstGeom prst="line">
            <a:avLst/>
          </a:prstGeom>
          <a:noFill/>
          <a:ln w="9525" cap="flat" cmpd="sng" algn="ctr">
            <a:solidFill>
              <a:schemeClr val="accent3">
                <a:lumMod val="60000"/>
                <a:lumOff val="40000"/>
              </a:schemeClr>
            </a:solidFill>
            <a:prstDash val="dash"/>
            <a:round/>
            <a:headEnd type="none" w="med" len="med"/>
            <a:tailEnd type="none" w="med" len="med"/>
          </a:ln>
          <a:effectLst/>
        </p:spPr>
      </p:cxnSp>
      <p:sp>
        <p:nvSpPr>
          <p:cNvPr id="13" name="CuadroTexto 12"/>
          <p:cNvSpPr txBox="1"/>
          <p:nvPr/>
        </p:nvSpPr>
        <p:spPr>
          <a:xfrm>
            <a:off x="266757" y="1424068"/>
            <a:ext cx="1085425" cy="338554"/>
          </a:xfrm>
          <a:prstGeom prst="rect">
            <a:avLst/>
          </a:prstGeom>
        </p:spPr>
        <p:style>
          <a:lnRef idx="1">
            <a:schemeClr val="accent3"/>
          </a:lnRef>
          <a:fillRef idx="3">
            <a:schemeClr val="accent3"/>
          </a:fillRef>
          <a:effectRef idx="2">
            <a:schemeClr val="accent3"/>
          </a:effectRef>
          <a:fontRef idx="minor">
            <a:schemeClr val="lt1"/>
          </a:fontRef>
        </p:style>
        <p:txBody>
          <a:bodyPr wrap="none" rtlCol="0" anchor="ctr">
            <a:spAutoFit/>
          </a:bodyPr>
          <a:lstStyle/>
          <a:p>
            <a:pPr algn="ctr"/>
            <a:r>
              <a:rPr lang="fr-FR" dirty="0" smtClean="0">
                <a:latin typeface="+mj-lt"/>
              </a:rPr>
              <a:t>Variables</a:t>
            </a:r>
            <a:endParaRPr lang="fr-FR" dirty="0">
              <a:latin typeface="+mj-lt"/>
            </a:endParaRPr>
          </a:p>
        </p:txBody>
      </p:sp>
      <p:sp>
        <p:nvSpPr>
          <p:cNvPr id="14" name="CuadroTexto 13"/>
          <p:cNvSpPr txBox="1"/>
          <p:nvPr/>
        </p:nvSpPr>
        <p:spPr>
          <a:xfrm>
            <a:off x="1947442" y="1426568"/>
            <a:ext cx="1483099" cy="338554"/>
          </a:xfrm>
          <a:prstGeom prst="rect">
            <a:avLst/>
          </a:prstGeom>
        </p:spPr>
        <p:style>
          <a:lnRef idx="1">
            <a:schemeClr val="accent3"/>
          </a:lnRef>
          <a:fillRef idx="3">
            <a:schemeClr val="accent3"/>
          </a:fillRef>
          <a:effectRef idx="2">
            <a:schemeClr val="accent3"/>
          </a:effectRef>
          <a:fontRef idx="minor">
            <a:schemeClr val="lt1"/>
          </a:fontRef>
        </p:style>
        <p:txBody>
          <a:bodyPr wrap="none" rtlCol="0" anchor="ctr">
            <a:spAutoFit/>
          </a:bodyPr>
          <a:lstStyle/>
          <a:p>
            <a:pPr algn="ctr"/>
            <a:r>
              <a:rPr lang="fr-FR" dirty="0" smtClean="0">
                <a:latin typeface="+mj-lt"/>
              </a:rPr>
              <a:t>Suppositions</a:t>
            </a:r>
            <a:endParaRPr lang="fr-FR" dirty="0">
              <a:latin typeface="+mj-lt"/>
            </a:endParaRPr>
          </a:p>
        </p:txBody>
      </p:sp>
      <p:sp>
        <p:nvSpPr>
          <p:cNvPr id="15" name="CuadroTexto 14"/>
          <p:cNvSpPr txBox="1"/>
          <p:nvPr/>
        </p:nvSpPr>
        <p:spPr>
          <a:xfrm>
            <a:off x="1846290" y="2610786"/>
            <a:ext cx="1708877" cy="523220"/>
          </a:xfrm>
          <a:prstGeom prst="rect">
            <a:avLst/>
          </a:prstGeom>
          <a:noFill/>
        </p:spPr>
        <p:txBody>
          <a:bodyPr wrap="square" rtlCol="0">
            <a:spAutoFit/>
          </a:bodyPr>
          <a:lstStyle/>
          <a:p>
            <a:r>
              <a:rPr lang="fr-FR" sz="1400" b="0" dirty="0" smtClean="0">
                <a:latin typeface="+mj-lt"/>
              </a:rPr>
              <a:t>Valeurs des variables</a:t>
            </a:r>
            <a:endParaRPr lang="fr-FR" sz="1400" b="0" dirty="0">
              <a:latin typeface="+mj-lt"/>
            </a:endParaRPr>
          </a:p>
        </p:txBody>
      </p:sp>
      <p:sp>
        <p:nvSpPr>
          <p:cNvPr id="16" name="CuadroTexto 15"/>
          <p:cNvSpPr txBox="1"/>
          <p:nvPr/>
        </p:nvSpPr>
        <p:spPr>
          <a:xfrm>
            <a:off x="1846290" y="3797504"/>
            <a:ext cx="1708877" cy="523220"/>
          </a:xfrm>
          <a:prstGeom prst="rect">
            <a:avLst/>
          </a:prstGeom>
          <a:noFill/>
        </p:spPr>
        <p:txBody>
          <a:bodyPr wrap="square" rtlCol="0">
            <a:spAutoFit/>
          </a:bodyPr>
          <a:lstStyle/>
          <a:p>
            <a:r>
              <a:rPr lang="fr-FR" sz="1400" b="0" dirty="0" smtClean="0">
                <a:latin typeface="+mj-lt"/>
              </a:rPr>
              <a:t>Evolution des variables</a:t>
            </a:r>
            <a:endParaRPr lang="fr-FR" sz="1400" b="0" dirty="0">
              <a:latin typeface="+mj-lt"/>
            </a:endParaRPr>
          </a:p>
        </p:txBody>
      </p:sp>
      <p:sp>
        <p:nvSpPr>
          <p:cNvPr id="17" name="CuadroTexto 16"/>
          <p:cNvSpPr txBox="1"/>
          <p:nvPr/>
        </p:nvSpPr>
        <p:spPr>
          <a:xfrm>
            <a:off x="1846291" y="4984223"/>
            <a:ext cx="1433462" cy="523220"/>
          </a:xfrm>
          <a:prstGeom prst="rect">
            <a:avLst/>
          </a:prstGeom>
          <a:noFill/>
        </p:spPr>
        <p:txBody>
          <a:bodyPr wrap="square" rtlCol="0">
            <a:spAutoFit/>
          </a:bodyPr>
          <a:lstStyle/>
          <a:p>
            <a:r>
              <a:rPr lang="fr-FR" sz="1400" b="0" dirty="0" smtClean="0">
                <a:latin typeface="+mj-lt"/>
              </a:rPr>
              <a:t>Relations entre les variables</a:t>
            </a:r>
            <a:endParaRPr lang="fr-FR" sz="1400" b="0" dirty="0">
              <a:latin typeface="+mj-lt"/>
            </a:endParaRPr>
          </a:p>
        </p:txBody>
      </p:sp>
      <p:sp>
        <p:nvSpPr>
          <p:cNvPr id="19" name="Flecha derecha 18"/>
          <p:cNvSpPr/>
          <p:nvPr/>
        </p:nvSpPr>
        <p:spPr bwMode="auto">
          <a:xfrm rot="1716635">
            <a:off x="3179166" y="2835639"/>
            <a:ext cx="779488" cy="404732"/>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0" name="Flecha derecha 19"/>
          <p:cNvSpPr/>
          <p:nvPr/>
        </p:nvSpPr>
        <p:spPr bwMode="auto">
          <a:xfrm rot="19883365" flipV="1">
            <a:off x="3179166" y="4502043"/>
            <a:ext cx="779488" cy="404732"/>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1" name="Flecha derecha 20"/>
          <p:cNvSpPr/>
          <p:nvPr/>
        </p:nvSpPr>
        <p:spPr bwMode="auto">
          <a:xfrm>
            <a:off x="3179166" y="3668841"/>
            <a:ext cx="779488" cy="404732"/>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2" name="Triángulo isósceles 21"/>
          <p:cNvSpPr/>
          <p:nvPr/>
        </p:nvSpPr>
        <p:spPr bwMode="auto">
          <a:xfrm>
            <a:off x="6930479" y="2653257"/>
            <a:ext cx="689548" cy="539646"/>
          </a:xfrm>
          <a:prstGeom prst="triangl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indent="-115888">
              <a:spcBef>
                <a:spcPct val="50000"/>
              </a:spcBef>
              <a:buFontTx/>
              <a:buChar char="•"/>
            </a:pPr>
            <a:endParaRPr lang="fr-FR" sz="1300" b="0">
              <a:solidFill>
                <a:schemeClr val="tx1"/>
              </a:solidFill>
              <a:latin typeface="Trebuchet MS" pitchFamily="34" charset="0"/>
              <a:cs typeface="Times New Roman" pitchFamily="18" charset="0"/>
            </a:endParaRPr>
          </a:p>
        </p:txBody>
      </p:sp>
      <p:sp>
        <p:nvSpPr>
          <p:cNvPr id="23" name="Triángulo isósceles 22"/>
          <p:cNvSpPr/>
          <p:nvPr/>
        </p:nvSpPr>
        <p:spPr bwMode="auto">
          <a:xfrm>
            <a:off x="6930479" y="3642468"/>
            <a:ext cx="689548" cy="539646"/>
          </a:xfrm>
          <a:prstGeom prst="triangl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indent="-115888">
              <a:spcBef>
                <a:spcPct val="50000"/>
              </a:spcBef>
              <a:buFontTx/>
              <a:buChar char="•"/>
            </a:pPr>
            <a:endParaRPr lang="fr-FR" sz="1300" b="0">
              <a:solidFill>
                <a:schemeClr val="tx1"/>
              </a:solidFill>
              <a:latin typeface="Trebuchet MS" pitchFamily="34" charset="0"/>
              <a:cs typeface="Times New Roman" pitchFamily="18" charset="0"/>
            </a:endParaRPr>
          </a:p>
        </p:txBody>
      </p:sp>
      <p:sp>
        <p:nvSpPr>
          <p:cNvPr id="24" name="Triángulo isósceles 23"/>
          <p:cNvSpPr/>
          <p:nvPr/>
        </p:nvSpPr>
        <p:spPr bwMode="auto">
          <a:xfrm>
            <a:off x="6930479" y="4445420"/>
            <a:ext cx="689548" cy="539646"/>
          </a:xfrm>
          <a:prstGeom prst="triangl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indent="-115888">
              <a:spcBef>
                <a:spcPct val="50000"/>
              </a:spcBef>
              <a:buFontTx/>
              <a:buChar char="•"/>
            </a:pPr>
            <a:endParaRPr lang="fr-FR" sz="1300" b="0">
              <a:solidFill>
                <a:schemeClr val="tx1"/>
              </a:solidFill>
              <a:latin typeface="Trebuchet MS" pitchFamily="34" charset="0"/>
              <a:cs typeface="Times New Roman" pitchFamily="18" charset="0"/>
            </a:endParaRPr>
          </a:p>
        </p:txBody>
      </p:sp>
      <p:sp>
        <p:nvSpPr>
          <p:cNvPr id="28" name="Flecha derecha 27"/>
          <p:cNvSpPr/>
          <p:nvPr/>
        </p:nvSpPr>
        <p:spPr bwMode="auto">
          <a:xfrm>
            <a:off x="6003569" y="3652603"/>
            <a:ext cx="779488" cy="404732"/>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29" name="Flecha derecha 28"/>
          <p:cNvSpPr/>
          <p:nvPr/>
        </p:nvSpPr>
        <p:spPr bwMode="auto">
          <a:xfrm>
            <a:off x="6003569" y="4363385"/>
            <a:ext cx="779488" cy="404732"/>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30" name="Flecha derecha 29"/>
          <p:cNvSpPr/>
          <p:nvPr/>
        </p:nvSpPr>
        <p:spPr bwMode="auto">
          <a:xfrm>
            <a:off x="6003569" y="2941820"/>
            <a:ext cx="779488" cy="404732"/>
          </a:xfrm>
          <a:prstGeom prst="rightArrow">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32" name="CuadroTexto 31"/>
          <p:cNvSpPr txBox="1"/>
          <p:nvPr/>
        </p:nvSpPr>
        <p:spPr>
          <a:xfrm>
            <a:off x="4025801" y="1459050"/>
            <a:ext cx="914033" cy="338554"/>
          </a:xfrm>
          <a:prstGeom prst="rect">
            <a:avLst/>
          </a:prstGeom>
        </p:spPr>
        <p:style>
          <a:lnRef idx="1">
            <a:schemeClr val="accent3"/>
          </a:lnRef>
          <a:fillRef idx="3">
            <a:schemeClr val="accent3"/>
          </a:fillRef>
          <a:effectRef idx="2">
            <a:schemeClr val="accent3"/>
          </a:effectRef>
          <a:fontRef idx="minor">
            <a:schemeClr val="lt1"/>
          </a:fontRef>
        </p:style>
        <p:txBody>
          <a:bodyPr wrap="none" rtlCol="0" anchor="ctr">
            <a:spAutoFit/>
          </a:bodyPr>
          <a:lstStyle/>
          <a:p>
            <a:pPr algn="ctr"/>
            <a:r>
              <a:rPr lang="fr-FR" dirty="0" smtClean="0">
                <a:latin typeface="+mj-lt"/>
              </a:rPr>
              <a:t>Calculs</a:t>
            </a:r>
            <a:endParaRPr lang="fr-FR" dirty="0">
              <a:latin typeface="+mj-lt"/>
            </a:endParaRPr>
          </a:p>
        </p:txBody>
      </p:sp>
      <p:sp>
        <p:nvSpPr>
          <p:cNvPr id="33" name="CuadroTexto 32"/>
          <p:cNvSpPr txBox="1"/>
          <p:nvPr/>
        </p:nvSpPr>
        <p:spPr>
          <a:xfrm>
            <a:off x="5535094" y="1461550"/>
            <a:ext cx="1348446" cy="338554"/>
          </a:xfrm>
          <a:prstGeom prst="rect">
            <a:avLst/>
          </a:prstGeom>
        </p:spPr>
        <p:style>
          <a:lnRef idx="1">
            <a:schemeClr val="accent3"/>
          </a:lnRef>
          <a:fillRef idx="3">
            <a:schemeClr val="accent3"/>
          </a:fillRef>
          <a:effectRef idx="2">
            <a:schemeClr val="accent3"/>
          </a:effectRef>
          <a:fontRef idx="minor">
            <a:schemeClr val="lt1"/>
          </a:fontRef>
        </p:style>
        <p:txBody>
          <a:bodyPr wrap="none" rtlCol="0" anchor="ctr">
            <a:spAutoFit/>
          </a:bodyPr>
          <a:lstStyle/>
          <a:p>
            <a:pPr algn="ctr"/>
            <a:r>
              <a:rPr lang="fr-FR" dirty="0" smtClean="0">
                <a:latin typeface="+mj-lt"/>
              </a:rPr>
              <a:t>Simulations</a:t>
            </a:r>
            <a:endParaRPr lang="fr-FR" dirty="0">
              <a:latin typeface="+mj-lt"/>
            </a:endParaRPr>
          </a:p>
        </p:txBody>
      </p:sp>
      <p:sp>
        <p:nvSpPr>
          <p:cNvPr id="34" name="CuadroTexto 33"/>
          <p:cNvSpPr txBox="1"/>
          <p:nvPr/>
        </p:nvSpPr>
        <p:spPr>
          <a:xfrm>
            <a:off x="7478799" y="1449060"/>
            <a:ext cx="1107996" cy="338554"/>
          </a:xfrm>
          <a:prstGeom prst="rect">
            <a:avLst/>
          </a:prstGeom>
        </p:spPr>
        <p:style>
          <a:lnRef idx="1">
            <a:schemeClr val="accent3"/>
          </a:lnRef>
          <a:fillRef idx="3">
            <a:schemeClr val="accent3"/>
          </a:fillRef>
          <a:effectRef idx="2">
            <a:schemeClr val="accent3"/>
          </a:effectRef>
          <a:fontRef idx="minor">
            <a:schemeClr val="lt1"/>
          </a:fontRef>
        </p:style>
        <p:txBody>
          <a:bodyPr wrap="none" rtlCol="0" anchor="ctr">
            <a:spAutoFit/>
          </a:bodyPr>
          <a:lstStyle/>
          <a:p>
            <a:pPr algn="ctr"/>
            <a:r>
              <a:rPr lang="fr-FR" dirty="0" smtClean="0">
                <a:latin typeface="+mj-lt"/>
              </a:rPr>
              <a:t>Résultats</a:t>
            </a:r>
            <a:endParaRPr lang="fr-FR" dirty="0">
              <a:latin typeface="+mj-lt"/>
            </a:endParaRPr>
          </a:p>
        </p:txBody>
      </p:sp>
      <p:sp>
        <p:nvSpPr>
          <p:cNvPr id="35" name="CuadroTexto 34"/>
          <p:cNvSpPr txBox="1"/>
          <p:nvPr/>
        </p:nvSpPr>
        <p:spPr>
          <a:xfrm>
            <a:off x="-44970" y="2328474"/>
            <a:ext cx="1321641" cy="307777"/>
          </a:xfrm>
          <a:prstGeom prst="rect">
            <a:avLst/>
          </a:prstGeom>
          <a:noFill/>
        </p:spPr>
        <p:txBody>
          <a:bodyPr wrap="square" rtlCol="0">
            <a:spAutoFit/>
          </a:bodyPr>
          <a:lstStyle/>
          <a:p>
            <a:pPr algn="r"/>
            <a:r>
              <a:rPr lang="fr-FR" sz="1400" b="0" dirty="0" smtClean="0">
                <a:latin typeface="+mj-lt"/>
              </a:rPr>
              <a:t>Démographie</a:t>
            </a:r>
            <a:endParaRPr lang="fr-FR" sz="1400" b="0" dirty="0">
              <a:latin typeface="+mj-lt"/>
            </a:endParaRPr>
          </a:p>
        </p:txBody>
      </p:sp>
      <p:sp>
        <p:nvSpPr>
          <p:cNvPr id="36" name="CuadroTexto 35"/>
          <p:cNvSpPr txBox="1"/>
          <p:nvPr/>
        </p:nvSpPr>
        <p:spPr>
          <a:xfrm>
            <a:off x="0" y="2960557"/>
            <a:ext cx="1276671" cy="738664"/>
          </a:xfrm>
          <a:prstGeom prst="rect">
            <a:avLst/>
          </a:prstGeom>
          <a:noFill/>
        </p:spPr>
        <p:txBody>
          <a:bodyPr wrap="square" rtlCol="0">
            <a:spAutoFit/>
          </a:bodyPr>
          <a:lstStyle/>
          <a:p>
            <a:pPr algn="r"/>
            <a:r>
              <a:rPr lang="fr-FR" sz="1400" b="0" dirty="0" smtClean="0">
                <a:latin typeface="+mj-lt"/>
              </a:rPr>
              <a:t>Accroisse-ment économique</a:t>
            </a:r>
            <a:endParaRPr lang="fr-FR" sz="1400" b="0" dirty="0">
              <a:latin typeface="+mj-lt"/>
            </a:endParaRPr>
          </a:p>
        </p:txBody>
      </p:sp>
      <p:sp>
        <p:nvSpPr>
          <p:cNvPr id="37" name="CuadroTexto 36"/>
          <p:cNvSpPr txBox="1"/>
          <p:nvPr/>
        </p:nvSpPr>
        <p:spPr>
          <a:xfrm>
            <a:off x="-44970" y="3847471"/>
            <a:ext cx="1321641" cy="307777"/>
          </a:xfrm>
          <a:prstGeom prst="rect">
            <a:avLst/>
          </a:prstGeom>
          <a:noFill/>
        </p:spPr>
        <p:txBody>
          <a:bodyPr wrap="square" rtlCol="0">
            <a:spAutoFit/>
          </a:bodyPr>
          <a:lstStyle/>
          <a:p>
            <a:pPr algn="r"/>
            <a:r>
              <a:rPr lang="fr-FR" sz="1400" b="0" dirty="0" smtClean="0">
                <a:latin typeface="+mj-lt"/>
              </a:rPr>
              <a:t>Épidémiologie</a:t>
            </a:r>
            <a:endParaRPr lang="fr-FR" sz="1400" b="0" dirty="0">
              <a:latin typeface="+mj-lt"/>
            </a:endParaRPr>
          </a:p>
        </p:txBody>
      </p:sp>
      <p:sp>
        <p:nvSpPr>
          <p:cNvPr id="38" name="Elipse 37"/>
          <p:cNvSpPr/>
          <p:nvPr/>
        </p:nvSpPr>
        <p:spPr bwMode="auto">
          <a:xfrm>
            <a:off x="1261500" y="4504542"/>
            <a:ext cx="540000" cy="539646"/>
          </a:xfrm>
          <a:prstGeom prst="ellipse">
            <a:avLst/>
          </a:prstGeom>
          <a:solidFill>
            <a:schemeClr val="accent5">
              <a:lumMod val="50000"/>
              <a:lumOff val="50000"/>
            </a:schemeClr>
          </a:solidFill>
          <a:ln>
            <a:headEnd type="none" w="med" len="med"/>
            <a:tailEnd type="none" w="med" len="med"/>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fr-FR" sz="1300" b="0" i="0" u="none" strike="noStrike" cap="none" normalizeH="0" baseline="0" smtClean="0">
              <a:ln>
                <a:noFill/>
              </a:ln>
              <a:solidFill>
                <a:schemeClr val="tx1"/>
              </a:solidFill>
              <a:effectLst/>
              <a:latin typeface="Trebuchet MS" pitchFamily="34" charset="0"/>
              <a:cs typeface="Times New Roman" pitchFamily="18" charset="0"/>
            </a:endParaRPr>
          </a:p>
        </p:txBody>
      </p:sp>
      <p:sp>
        <p:nvSpPr>
          <p:cNvPr id="39" name="CuadroTexto 38"/>
          <p:cNvSpPr txBox="1"/>
          <p:nvPr/>
        </p:nvSpPr>
        <p:spPr>
          <a:xfrm>
            <a:off x="0" y="4509539"/>
            <a:ext cx="1276671" cy="523220"/>
          </a:xfrm>
          <a:prstGeom prst="rect">
            <a:avLst/>
          </a:prstGeom>
          <a:noFill/>
        </p:spPr>
        <p:txBody>
          <a:bodyPr wrap="square" rtlCol="0">
            <a:spAutoFit/>
          </a:bodyPr>
          <a:lstStyle/>
          <a:p>
            <a:pPr algn="r"/>
            <a:r>
              <a:rPr lang="fr-FR" sz="1400" b="0" dirty="0" smtClean="0">
                <a:latin typeface="+mj-lt"/>
              </a:rPr>
              <a:t>Couts de production</a:t>
            </a:r>
            <a:endParaRPr lang="fr-FR" sz="1400" b="0" dirty="0">
              <a:latin typeface="+mj-lt"/>
            </a:endParaRPr>
          </a:p>
        </p:txBody>
      </p:sp>
      <p:sp>
        <p:nvSpPr>
          <p:cNvPr id="44" name="CuadroTexto 43"/>
          <p:cNvSpPr txBox="1"/>
          <p:nvPr/>
        </p:nvSpPr>
        <p:spPr>
          <a:xfrm>
            <a:off x="7739951" y="2567477"/>
            <a:ext cx="1461502" cy="738664"/>
          </a:xfrm>
          <a:prstGeom prst="rect">
            <a:avLst/>
          </a:prstGeom>
          <a:noFill/>
        </p:spPr>
        <p:txBody>
          <a:bodyPr wrap="square" rtlCol="0">
            <a:spAutoFit/>
          </a:bodyPr>
          <a:lstStyle/>
          <a:p>
            <a:r>
              <a:rPr lang="fr-FR" sz="1400" b="0" dirty="0" smtClean="0">
                <a:latin typeface="+mj-lt"/>
              </a:rPr>
              <a:t>Faisabilité du financement de la CSU</a:t>
            </a:r>
            <a:endParaRPr lang="fr-FR" sz="1400" b="0" dirty="0">
              <a:latin typeface="+mj-lt"/>
            </a:endParaRPr>
          </a:p>
        </p:txBody>
      </p:sp>
      <p:sp>
        <p:nvSpPr>
          <p:cNvPr id="45" name="CuadroTexto 44"/>
          <p:cNvSpPr txBox="1"/>
          <p:nvPr/>
        </p:nvSpPr>
        <p:spPr>
          <a:xfrm>
            <a:off x="7739950" y="3646629"/>
            <a:ext cx="1249937" cy="523220"/>
          </a:xfrm>
          <a:prstGeom prst="rect">
            <a:avLst/>
          </a:prstGeom>
          <a:noFill/>
        </p:spPr>
        <p:txBody>
          <a:bodyPr wrap="square" rtlCol="0">
            <a:spAutoFit/>
          </a:bodyPr>
          <a:lstStyle/>
          <a:p>
            <a:r>
              <a:rPr lang="fr-FR" sz="1400" b="0" dirty="0" smtClean="0">
                <a:latin typeface="+mj-lt"/>
              </a:rPr>
              <a:t>Couts de la CSU</a:t>
            </a:r>
            <a:endParaRPr lang="fr-FR" sz="1400" b="0" dirty="0">
              <a:latin typeface="+mj-lt"/>
            </a:endParaRPr>
          </a:p>
        </p:txBody>
      </p:sp>
      <p:sp>
        <p:nvSpPr>
          <p:cNvPr id="46" name="CuadroTexto 45"/>
          <p:cNvSpPr txBox="1"/>
          <p:nvPr/>
        </p:nvSpPr>
        <p:spPr>
          <a:xfrm>
            <a:off x="7739951" y="4479556"/>
            <a:ext cx="1461502" cy="738664"/>
          </a:xfrm>
          <a:prstGeom prst="rect">
            <a:avLst/>
          </a:prstGeom>
          <a:noFill/>
        </p:spPr>
        <p:txBody>
          <a:bodyPr wrap="square" rtlCol="0">
            <a:spAutoFit/>
          </a:bodyPr>
          <a:lstStyle/>
          <a:p>
            <a:r>
              <a:rPr lang="fr-FR" sz="1400" b="0" dirty="0" smtClean="0">
                <a:latin typeface="+mj-lt"/>
              </a:rPr>
              <a:t>Impact sur le financement des ménages</a:t>
            </a:r>
            <a:endParaRPr lang="fr-FR" sz="1400" b="0" dirty="0">
              <a:latin typeface="+mj-lt"/>
            </a:endParaRPr>
          </a:p>
        </p:txBody>
      </p:sp>
    </p:spTree>
    <p:extLst>
      <p:ext uri="{BB962C8B-B14F-4D97-AF65-F5344CB8AC3E}">
        <p14:creationId xmlns:p14="http://schemas.microsoft.com/office/powerpoint/2010/main" val="399356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3" grpId="0" animBg="1"/>
      <p:bldP spid="14" grpId="0" animBg="1"/>
      <p:bldP spid="15" grpId="0"/>
      <p:bldP spid="16" grpId="0"/>
      <p:bldP spid="17" grpId="0"/>
      <p:bldP spid="19" grpId="0" animBg="1"/>
      <p:bldP spid="20" grpId="0" animBg="1"/>
      <p:bldP spid="21" grpId="0" animBg="1"/>
      <p:bldP spid="22" grpId="0" animBg="1"/>
      <p:bldP spid="23" grpId="0" animBg="1"/>
      <p:bldP spid="24" grpId="0" animBg="1"/>
      <p:bldP spid="28" grpId="0" animBg="1"/>
      <p:bldP spid="29" grpId="0" animBg="1"/>
      <p:bldP spid="30" grpId="0" animBg="1"/>
      <p:bldP spid="32" grpId="0" animBg="1"/>
      <p:bldP spid="33" grpId="0" animBg="1"/>
      <p:bldP spid="34" grpId="0" animBg="1"/>
      <p:bldP spid="35" grpId="0"/>
      <p:bldP spid="36" grpId="0"/>
      <p:bldP spid="37" grpId="0"/>
      <p:bldP spid="38" grpId="0" animBg="1"/>
      <p:bldP spid="39" grpId="0"/>
      <p:bldP spid="44" grpId="0"/>
      <p:bldP spid="45" grpId="0"/>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fr-FR" sz="2800" dirty="0" smtClean="0"/>
              <a:t>Les principales suppositions du modèle de financement de la CSU</a:t>
            </a:r>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sp>
        <p:nvSpPr>
          <p:cNvPr id="6" name="CuadroTexto 5"/>
          <p:cNvSpPr txBox="1"/>
          <p:nvPr/>
        </p:nvSpPr>
        <p:spPr>
          <a:xfrm>
            <a:off x="2488365" y="2017426"/>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3,9%</a:t>
            </a:r>
            <a:endParaRPr lang="fr-FR" sz="2000" dirty="0"/>
          </a:p>
        </p:txBody>
      </p:sp>
      <p:sp>
        <p:nvSpPr>
          <p:cNvPr id="7" name="CuadroTexto 6"/>
          <p:cNvSpPr txBox="1"/>
          <p:nvPr/>
        </p:nvSpPr>
        <p:spPr>
          <a:xfrm>
            <a:off x="7242751" y="2017426"/>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4,5%</a:t>
            </a:r>
            <a:endParaRPr lang="fr-FR" sz="2000" dirty="0"/>
          </a:p>
        </p:txBody>
      </p:sp>
      <p:cxnSp>
        <p:nvCxnSpPr>
          <p:cNvPr id="9" name="Conector recto de flecha 8"/>
          <p:cNvCxnSpPr>
            <a:stCxn id="6" idx="3"/>
            <a:endCxn id="7" idx="1"/>
          </p:cNvCxnSpPr>
          <p:nvPr/>
        </p:nvCxnSpPr>
        <p:spPr bwMode="auto">
          <a:xfrm>
            <a:off x="3597637" y="2339715"/>
            <a:ext cx="3645114"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11" name="CuadroTexto 10"/>
          <p:cNvSpPr txBox="1"/>
          <p:nvPr/>
        </p:nvSpPr>
        <p:spPr>
          <a:xfrm>
            <a:off x="7242752" y="1351618"/>
            <a:ext cx="1109272"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2400" dirty="0" smtClean="0">
                <a:latin typeface="+mj-lt"/>
              </a:rPr>
              <a:t>2025</a:t>
            </a:r>
            <a:endParaRPr lang="fr-FR" sz="2400" dirty="0">
              <a:latin typeface="+mj-lt"/>
            </a:endParaRPr>
          </a:p>
        </p:txBody>
      </p:sp>
      <p:sp>
        <p:nvSpPr>
          <p:cNvPr id="12" name="CuadroTexto 11"/>
          <p:cNvSpPr txBox="1"/>
          <p:nvPr/>
        </p:nvSpPr>
        <p:spPr>
          <a:xfrm>
            <a:off x="2488365" y="1354118"/>
            <a:ext cx="1109272"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2400" dirty="0" smtClean="0">
                <a:latin typeface="+mj-lt"/>
              </a:rPr>
              <a:t>2014</a:t>
            </a:r>
            <a:endParaRPr lang="fr-FR" sz="2400" dirty="0">
              <a:latin typeface="+mj-lt"/>
            </a:endParaRPr>
          </a:p>
        </p:txBody>
      </p:sp>
      <p:sp>
        <p:nvSpPr>
          <p:cNvPr id="13" name="CuadroTexto 12"/>
          <p:cNvSpPr txBox="1"/>
          <p:nvPr/>
        </p:nvSpPr>
        <p:spPr>
          <a:xfrm>
            <a:off x="0" y="2047327"/>
            <a:ext cx="2368447" cy="584775"/>
          </a:xfrm>
          <a:prstGeom prst="rect">
            <a:avLst/>
          </a:prstGeom>
          <a:noFill/>
        </p:spPr>
        <p:txBody>
          <a:bodyPr wrap="square" rtlCol="0">
            <a:spAutoFit/>
          </a:bodyPr>
          <a:lstStyle/>
          <a:p>
            <a:r>
              <a:rPr lang="fr-FR" b="0" dirty="0" smtClean="0">
                <a:latin typeface="+mj-lt"/>
              </a:rPr>
              <a:t>Dépenses totales de santé comme % du PIB</a:t>
            </a:r>
            <a:endParaRPr lang="fr-FR" b="0" dirty="0">
              <a:latin typeface="+mj-lt"/>
            </a:endParaRPr>
          </a:p>
        </p:txBody>
      </p:sp>
      <p:sp>
        <p:nvSpPr>
          <p:cNvPr id="14" name="CuadroTexto 13"/>
          <p:cNvSpPr txBox="1"/>
          <p:nvPr/>
        </p:nvSpPr>
        <p:spPr>
          <a:xfrm>
            <a:off x="2490865" y="2934324"/>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0,8%</a:t>
            </a:r>
            <a:endParaRPr lang="fr-FR" sz="2000" dirty="0"/>
          </a:p>
        </p:txBody>
      </p:sp>
      <p:sp>
        <p:nvSpPr>
          <p:cNvPr id="15" name="CuadroTexto 14"/>
          <p:cNvSpPr txBox="1"/>
          <p:nvPr/>
        </p:nvSpPr>
        <p:spPr>
          <a:xfrm>
            <a:off x="7245251" y="2934324"/>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2,0%</a:t>
            </a:r>
            <a:endParaRPr lang="fr-FR" sz="2000" dirty="0"/>
          </a:p>
        </p:txBody>
      </p:sp>
      <p:cxnSp>
        <p:nvCxnSpPr>
          <p:cNvPr id="16" name="Conector recto de flecha 15"/>
          <p:cNvCxnSpPr>
            <a:stCxn id="14" idx="3"/>
            <a:endCxn id="15" idx="1"/>
          </p:cNvCxnSpPr>
          <p:nvPr/>
        </p:nvCxnSpPr>
        <p:spPr bwMode="auto">
          <a:xfrm>
            <a:off x="3600137" y="3256613"/>
            <a:ext cx="3645114"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17" name="CuadroTexto 16"/>
          <p:cNvSpPr txBox="1"/>
          <p:nvPr/>
        </p:nvSpPr>
        <p:spPr>
          <a:xfrm>
            <a:off x="2500" y="2964225"/>
            <a:ext cx="2368447" cy="584775"/>
          </a:xfrm>
          <a:prstGeom prst="rect">
            <a:avLst/>
          </a:prstGeom>
          <a:noFill/>
        </p:spPr>
        <p:txBody>
          <a:bodyPr wrap="square" rtlCol="0">
            <a:spAutoFit/>
          </a:bodyPr>
          <a:lstStyle/>
          <a:p>
            <a:r>
              <a:rPr lang="fr-FR" b="0" dirty="0" smtClean="0">
                <a:latin typeface="+mj-lt"/>
              </a:rPr>
              <a:t>Dépenses publiques en santé comme % du PIB</a:t>
            </a:r>
            <a:endParaRPr lang="fr-FR" b="0" dirty="0">
              <a:latin typeface="+mj-lt"/>
            </a:endParaRPr>
          </a:p>
        </p:txBody>
      </p:sp>
      <p:sp>
        <p:nvSpPr>
          <p:cNvPr id="18" name="CuadroTexto 17"/>
          <p:cNvSpPr txBox="1"/>
          <p:nvPr/>
        </p:nvSpPr>
        <p:spPr>
          <a:xfrm>
            <a:off x="2478375" y="3823262"/>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13,9%</a:t>
            </a:r>
            <a:endParaRPr lang="fr-FR" sz="2000" dirty="0"/>
          </a:p>
        </p:txBody>
      </p:sp>
      <p:sp>
        <p:nvSpPr>
          <p:cNvPr id="19" name="CuadroTexto 18"/>
          <p:cNvSpPr txBox="1"/>
          <p:nvPr/>
        </p:nvSpPr>
        <p:spPr>
          <a:xfrm>
            <a:off x="7232761" y="3823262"/>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20,5%</a:t>
            </a:r>
            <a:endParaRPr lang="fr-FR" sz="2000" dirty="0"/>
          </a:p>
        </p:txBody>
      </p:sp>
      <p:cxnSp>
        <p:nvCxnSpPr>
          <p:cNvPr id="20" name="Conector recto de flecha 19"/>
          <p:cNvCxnSpPr>
            <a:stCxn id="18" idx="3"/>
            <a:endCxn id="19" idx="1"/>
          </p:cNvCxnSpPr>
          <p:nvPr/>
        </p:nvCxnSpPr>
        <p:spPr bwMode="auto">
          <a:xfrm>
            <a:off x="3587647" y="4145551"/>
            <a:ext cx="3645114"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21" name="CuadroTexto 20"/>
          <p:cNvSpPr txBox="1"/>
          <p:nvPr/>
        </p:nvSpPr>
        <p:spPr>
          <a:xfrm>
            <a:off x="-9990" y="3730052"/>
            <a:ext cx="2368447" cy="830997"/>
          </a:xfrm>
          <a:prstGeom prst="rect">
            <a:avLst/>
          </a:prstGeom>
          <a:noFill/>
        </p:spPr>
        <p:txBody>
          <a:bodyPr wrap="square" rtlCol="0">
            <a:spAutoFit/>
          </a:bodyPr>
          <a:lstStyle/>
          <a:p>
            <a:r>
              <a:rPr lang="fr-FR" b="0" dirty="0" smtClean="0">
                <a:latin typeface="+mj-lt"/>
              </a:rPr>
              <a:t>Dépenses publiques totales comme % du PIB</a:t>
            </a:r>
            <a:endParaRPr lang="fr-FR" b="0" dirty="0">
              <a:latin typeface="+mj-lt"/>
            </a:endParaRPr>
          </a:p>
        </p:txBody>
      </p:sp>
      <p:sp>
        <p:nvSpPr>
          <p:cNvPr id="22" name="CuadroTexto 21"/>
          <p:cNvSpPr txBox="1"/>
          <p:nvPr/>
        </p:nvSpPr>
        <p:spPr>
          <a:xfrm>
            <a:off x="2465885" y="4744386"/>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8,7%</a:t>
            </a:r>
            <a:endParaRPr lang="fr-FR" sz="2000" dirty="0"/>
          </a:p>
        </p:txBody>
      </p:sp>
      <p:sp>
        <p:nvSpPr>
          <p:cNvPr id="23" name="CuadroTexto 22"/>
          <p:cNvSpPr txBox="1"/>
          <p:nvPr/>
        </p:nvSpPr>
        <p:spPr>
          <a:xfrm>
            <a:off x="7220271" y="4761876"/>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5,7%</a:t>
            </a:r>
            <a:endParaRPr lang="fr-FR" sz="2000" dirty="0"/>
          </a:p>
        </p:txBody>
      </p:sp>
      <p:cxnSp>
        <p:nvCxnSpPr>
          <p:cNvPr id="24" name="Conector recto de flecha 23"/>
          <p:cNvCxnSpPr>
            <a:stCxn id="22" idx="3"/>
            <a:endCxn id="23" idx="1"/>
          </p:cNvCxnSpPr>
          <p:nvPr/>
        </p:nvCxnSpPr>
        <p:spPr bwMode="auto">
          <a:xfrm>
            <a:off x="3575157" y="5066675"/>
            <a:ext cx="3645114" cy="1749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25" name="CuadroTexto 24"/>
          <p:cNvSpPr txBox="1"/>
          <p:nvPr/>
        </p:nvSpPr>
        <p:spPr>
          <a:xfrm>
            <a:off x="-22480" y="4774287"/>
            <a:ext cx="2368447" cy="584775"/>
          </a:xfrm>
          <a:prstGeom prst="rect">
            <a:avLst/>
          </a:prstGeom>
          <a:noFill/>
        </p:spPr>
        <p:txBody>
          <a:bodyPr wrap="square" rtlCol="0">
            <a:spAutoFit/>
          </a:bodyPr>
          <a:lstStyle/>
          <a:p>
            <a:r>
              <a:rPr lang="fr-FR" b="0" dirty="0" smtClean="0">
                <a:latin typeface="+mj-lt"/>
              </a:rPr>
              <a:t>Accroissement de l’économie</a:t>
            </a:r>
            <a:endParaRPr lang="fr-FR" b="0" dirty="0">
              <a:latin typeface="+mj-lt"/>
            </a:endParaRPr>
          </a:p>
        </p:txBody>
      </p:sp>
      <p:sp>
        <p:nvSpPr>
          <p:cNvPr id="26" name="CuadroTexto 25"/>
          <p:cNvSpPr txBox="1"/>
          <p:nvPr/>
        </p:nvSpPr>
        <p:spPr>
          <a:xfrm>
            <a:off x="2468385" y="5625056"/>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$462,7 million</a:t>
            </a:r>
            <a:endParaRPr lang="fr-FR" sz="2000" dirty="0"/>
          </a:p>
        </p:txBody>
      </p:sp>
      <p:sp>
        <p:nvSpPr>
          <p:cNvPr id="27" name="CuadroTexto 26"/>
          <p:cNvSpPr txBox="1"/>
          <p:nvPr/>
        </p:nvSpPr>
        <p:spPr>
          <a:xfrm>
            <a:off x="7222771" y="5625056"/>
            <a:ext cx="1109272" cy="6445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2000" dirty="0" smtClean="0"/>
              <a:t>$522,7 million</a:t>
            </a:r>
            <a:endParaRPr lang="fr-FR" sz="2000" dirty="0"/>
          </a:p>
        </p:txBody>
      </p:sp>
      <p:cxnSp>
        <p:nvCxnSpPr>
          <p:cNvPr id="28" name="Conector recto de flecha 27"/>
          <p:cNvCxnSpPr>
            <a:stCxn id="26" idx="3"/>
            <a:endCxn id="27" idx="1"/>
          </p:cNvCxnSpPr>
          <p:nvPr/>
        </p:nvCxnSpPr>
        <p:spPr bwMode="auto">
          <a:xfrm>
            <a:off x="3577657" y="5947345"/>
            <a:ext cx="3645114"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29" name="CuadroTexto 28"/>
          <p:cNvSpPr txBox="1"/>
          <p:nvPr/>
        </p:nvSpPr>
        <p:spPr>
          <a:xfrm>
            <a:off x="-19980" y="5654957"/>
            <a:ext cx="2368447" cy="584775"/>
          </a:xfrm>
          <a:prstGeom prst="rect">
            <a:avLst/>
          </a:prstGeom>
          <a:noFill/>
        </p:spPr>
        <p:txBody>
          <a:bodyPr wrap="square" rtlCol="0">
            <a:spAutoFit/>
          </a:bodyPr>
          <a:lstStyle/>
          <a:p>
            <a:r>
              <a:rPr lang="fr-FR" b="0" dirty="0" smtClean="0">
                <a:latin typeface="+mj-lt"/>
              </a:rPr>
              <a:t>Financement externe pour la santé</a:t>
            </a:r>
            <a:endParaRPr lang="fr-FR" b="0" dirty="0">
              <a:latin typeface="+mj-lt"/>
            </a:endParaRPr>
          </a:p>
        </p:txBody>
      </p:sp>
    </p:spTree>
    <p:extLst>
      <p:ext uri="{BB962C8B-B14F-4D97-AF65-F5344CB8AC3E}">
        <p14:creationId xmlns:p14="http://schemas.microsoft.com/office/powerpoint/2010/main" val="36766563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z="2800" dirty="0" smtClean="0"/>
              <a:t>LE modèle…</a:t>
            </a:r>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pic>
        <p:nvPicPr>
          <p:cNvPr id="5" name="Imagen 4"/>
          <p:cNvPicPr>
            <a:picLocks noChangeAspect="1"/>
          </p:cNvPicPr>
          <p:nvPr/>
        </p:nvPicPr>
        <p:blipFill>
          <a:blip r:embed="rId2" cstate="print"/>
          <a:stretch>
            <a:fillRect/>
          </a:stretch>
        </p:blipFill>
        <p:spPr>
          <a:xfrm>
            <a:off x="1205468" y="1310582"/>
            <a:ext cx="6744066" cy="4961536"/>
          </a:xfrm>
          <a:prstGeom prst="rect">
            <a:avLst/>
          </a:prstGeom>
        </p:spPr>
      </p:pic>
    </p:spTree>
    <p:extLst>
      <p:ext uri="{BB962C8B-B14F-4D97-AF65-F5344CB8AC3E}">
        <p14:creationId xmlns:p14="http://schemas.microsoft.com/office/powerpoint/2010/main" val="11183289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fr-FR" sz="2800" dirty="0" smtClean="0"/>
              <a:t>Projection des dépenses totales en santé</a:t>
            </a:r>
            <a:endParaRPr lang="fr-FR" sz="2800" dirty="0"/>
          </a:p>
        </p:txBody>
      </p:sp>
      <p:sp>
        <p:nvSpPr>
          <p:cNvPr id="3" name="Marcador de texto 2"/>
          <p:cNvSpPr>
            <a:spLocks noGrp="1"/>
          </p:cNvSpPr>
          <p:nvPr>
            <p:ph type="body" sz="quarter" idx="13"/>
          </p:nvPr>
        </p:nvSpPr>
        <p:spPr>
          <a:xfrm>
            <a:off x="349250" y="1598614"/>
            <a:ext cx="8629649" cy="1069635"/>
          </a:xfrm>
        </p:spPr>
        <p:txBody>
          <a:bodyPr>
            <a:normAutofit/>
          </a:bodyPr>
          <a:lstStyle/>
          <a:p>
            <a:pPr>
              <a:buFont typeface="Arial" panose="020B0604020202020204" pitchFamily="34" charset="0"/>
              <a:buChar char="•"/>
            </a:pPr>
            <a:r>
              <a:rPr lang="fr-FR" sz="2400" dirty="0" smtClean="0"/>
              <a:t>Les dépenses en santé du pays passeraient de US$1.162 millions en 2013 à US$ 3.292 millions en 2025</a:t>
            </a:r>
            <a:endParaRPr lang="fr-FR" sz="24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graphicFrame>
        <p:nvGraphicFramePr>
          <p:cNvPr id="6" name="Gráfico 5"/>
          <p:cNvGraphicFramePr>
            <a:graphicFrameLocks/>
          </p:cNvGraphicFramePr>
          <p:nvPr>
            <p:extLst>
              <p:ext uri="{D42A27DB-BD31-4B8C-83A1-F6EECF244321}">
                <p14:modId xmlns:p14="http://schemas.microsoft.com/office/powerpoint/2010/main" val="2887775567"/>
              </p:ext>
            </p:extLst>
          </p:nvPr>
        </p:nvGraphicFramePr>
        <p:xfrm>
          <a:off x="356934" y="2601328"/>
          <a:ext cx="8621965" cy="37550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96867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fr-FR" sz="2800" dirty="0" smtClean="0"/>
              <a:t>Financement disponible serait insuffisant</a:t>
            </a:r>
            <a:endParaRPr lang="fr-FR" sz="2800" dirty="0"/>
          </a:p>
        </p:txBody>
      </p:sp>
      <p:sp>
        <p:nvSpPr>
          <p:cNvPr id="6" name="Marcador de texto 5"/>
          <p:cNvSpPr>
            <a:spLocks noGrp="1"/>
          </p:cNvSpPr>
          <p:nvPr>
            <p:ph type="body" sz="quarter" idx="13"/>
          </p:nvPr>
        </p:nvSpPr>
        <p:spPr>
          <a:xfrm>
            <a:off x="349250" y="1358774"/>
            <a:ext cx="8629649" cy="1279495"/>
          </a:xfrm>
        </p:spPr>
        <p:txBody>
          <a:bodyPr>
            <a:normAutofit/>
          </a:bodyPr>
          <a:lstStyle/>
          <a:p>
            <a:pPr>
              <a:buFont typeface="Arial" panose="020B0604020202020204" pitchFamily="34" charset="0"/>
              <a:buChar char="•"/>
            </a:pPr>
            <a:r>
              <a:rPr lang="fr-FR" sz="2000" dirty="0" smtClean="0"/>
              <a:t>Même avec un accroissement économique optimiste et une augmentation importante des dépenses publique en santé, les ressources financières disponibles seront insuffisantes pour financer ce paquet de soins ainsi que les autres dépenses en santé. </a:t>
            </a:r>
            <a:endParaRPr lang="fr-FR" sz="20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pic>
        <p:nvPicPr>
          <p:cNvPr id="10" name="Imagen 9"/>
          <p:cNvPicPr>
            <a:picLocks noChangeAspect="1"/>
          </p:cNvPicPr>
          <p:nvPr/>
        </p:nvPicPr>
        <p:blipFill>
          <a:blip r:embed="rId2" cstate="print"/>
          <a:stretch>
            <a:fillRect/>
          </a:stretch>
        </p:blipFill>
        <p:spPr>
          <a:xfrm>
            <a:off x="155065" y="2600329"/>
            <a:ext cx="8833870" cy="3785944"/>
          </a:xfrm>
          <a:prstGeom prst="rect">
            <a:avLst/>
          </a:prstGeom>
        </p:spPr>
      </p:pic>
    </p:spTree>
    <p:extLst>
      <p:ext uri="{BB962C8B-B14F-4D97-AF65-F5344CB8AC3E}">
        <p14:creationId xmlns:p14="http://schemas.microsoft.com/office/powerpoint/2010/main" val="13975034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z="2800" dirty="0" smtClean="0"/>
              <a:t>Simulation 1</a:t>
            </a:r>
            <a:endParaRPr lang="fr-FR" sz="28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sp>
        <p:nvSpPr>
          <p:cNvPr id="7" name="CuadroTexto 6"/>
          <p:cNvSpPr txBox="1"/>
          <p:nvPr/>
        </p:nvSpPr>
        <p:spPr>
          <a:xfrm>
            <a:off x="2518345" y="230973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3,9%</a:t>
            </a:r>
            <a:endParaRPr lang="fr-FR" sz="1400" dirty="0"/>
          </a:p>
        </p:txBody>
      </p:sp>
      <p:sp>
        <p:nvSpPr>
          <p:cNvPr id="8" name="CuadroTexto 7"/>
          <p:cNvSpPr txBox="1"/>
          <p:nvPr/>
        </p:nvSpPr>
        <p:spPr>
          <a:xfrm>
            <a:off x="7272731" y="230973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4,5%</a:t>
            </a:r>
            <a:endParaRPr lang="fr-FR" sz="1400" dirty="0"/>
          </a:p>
        </p:txBody>
      </p:sp>
      <p:cxnSp>
        <p:nvCxnSpPr>
          <p:cNvPr id="9" name="Conector recto de flecha 8"/>
          <p:cNvCxnSpPr>
            <a:stCxn id="7" idx="3"/>
            <a:endCxn id="8" idx="1"/>
          </p:cNvCxnSpPr>
          <p:nvPr/>
        </p:nvCxnSpPr>
        <p:spPr bwMode="auto">
          <a:xfrm>
            <a:off x="3325312" y="2470876"/>
            <a:ext cx="3947419"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10" name="CuadroTexto 9"/>
          <p:cNvSpPr txBox="1"/>
          <p:nvPr/>
        </p:nvSpPr>
        <p:spPr>
          <a:xfrm>
            <a:off x="0" y="2122274"/>
            <a:ext cx="2368447" cy="584775"/>
          </a:xfrm>
          <a:prstGeom prst="rect">
            <a:avLst/>
          </a:prstGeom>
          <a:noFill/>
        </p:spPr>
        <p:txBody>
          <a:bodyPr wrap="square" rtlCol="0">
            <a:spAutoFit/>
          </a:bodyPr>
          <a:lstStyle/>
          <a:p>
            <a:r>
              <a:rPr lang="fr-FR" b="0" dirty="0" smtClean="0">
                <a:latin typeface="+mj-lt"/>
              </a:rPr>
              <a:t>Dépenses totales de santé comme % du PIB</a:t>
            </a:r>
            <a:endParaRPr lang="fr-FR" b="0" dirty="0">
              <a:latin typeface="+mj-lt"/>
            </a:endParaRPr>
          </a:p>
        </p:txBody>
      </p:sp>
      <p:sp>
        <p:nvSpPr>
          <p:cNvPr id="11" name="CuadroTexto 10"/>
          <p:cNvSpPr txBox="1"/>
          <p:nvPr/>
        </p:nvSpPr>
        <p:spPr>
          <a:xfrm>
            <a:off x="179882" y="1267923"/>
            <a:ext cx="8799017" cy="707886"/>
          </a:xfrm>
          <a:prstGeom prst="rect">
            <a:avLst/>
          </a:prstGeom>
          <a:noFill/>
        </p:spPr>
        <p:txBody>
          <a:bodyPr wrap="square" rtlCol="0">
            <a:spAutoFit/>
          </a:bodyPr>
          <a:lstStyle/>
          <a:p>
            <a:pPr marL="285750" indent="-285750">
              <a:buFont typeface="Arial" panose="020B0604020202020204" pitchFamily="34" charset="0"/>
              <a:buChar char="•"/>
            </a:pPr>
            <a:r>
              <a:rPr lang="fr-FR" sz="2000" b="0" dirty="0" smtClean="0">
                <a:latin typeface="+mj-lt"/>
              </a:rPr>
              <a:t>Si les dépenses nationales en santé n’augmentaient que jusque 4,0% de PIB, le manque de financement serait beaucoup plus important</a:t>
            </a:r>
            <a:endParaRPr lang="fr-FR" sz="2000" b="0" dirty="0">
              <a:latin typeface="+mj-lt"/>
            </a:endParaRPr>
          </a:p>
        </p:txBody>
      </p:sp>
      <p:sp>
        <p:nvSpPr>
          <p:cNvPr id="12" name="CuadroTexto 11"/>
          <p:cNvSpPr txBox="1"/>
          <p:nvPr/>
        </p:nvSpPr>
        <p:spPr>
          <a:xfrm>
            <a:off x="2535835" y="282189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3,9%</a:t>
            </a:r>
            <a:endParaRPr lang="fr-FR" sz="1400" dirty="0"/>
          </a:p>
        </p:txBody>
      </p:sp>
      <p:sp>
        <p:nvSpPr>
          <p:cNvPr id="13" name="CuadroTexto 12"/>
          <p:cNvSpPr txBox="1"/>
          <p:nvPr/>
        </p:nvSpPr>
        <p:spPr>
          <a:xfrm>
            <a:off x="7290221" y="282189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4,0%</a:t>
            </a:r>
            <a:endParaRPr lang="fr-FR" sz="1400" dirty="0"/>
          </a:p>
        </p:txBody>
      </p:sp>
      <p:cxnSp>
        <p:nvCxnSpPr>
          <p:cNvPr id="14" name="Conector recto de flecha 13"/>
          <p:cNvCxnSpPr>
            <a:stCxn id="12" idx="3"/>
            <a:endCxn id="13" idx="1"/>
          </p:cNvCxnSpPr>
          <p:nvPr/>
        </p:nvCxnSpPr>
        <p:spPr bwMode="auto">
          <a:xfrm>
            <a:off x="3342802" y="2983036"/>
            <a:ext cx="3947419"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pic>
        <p:nvPicPr>
          <p:cNvPr id="19" name="Imagen 18"/>
          <p:cNvPicPr>
            <a:picLocks noChangeAspect="1"/>
          </p:cNvPicPr>
          <p:nvPr/>
        </p:nvPicPr>
        <p:blipFill>
          <a:blip r:embed="rId2" cstate="print"/>
          <a:stretch>
            <a:fillRect/>
          </a:stretch>
        </p:blipFill>
        <p:spPr>
          <a:xfrm>
            <a:off x="408071" y="3171964"/>
            <a:ext cx="8327858" cy="3542083"/>
          </a:xfrm>
          <a:prstGeom prst="rect">
            <a:avLst/>
          </a:prstGeom>
        </p:spPr>
      </p:pic>
      <p:sp>
        <p:nvSpPr>
          <p:cNvPr id="20" name="CuadroTexto 19"/>
          <p:cNvSpPr txBox="1"/>
          <p:nvPr/>
        </p:nvSpPr>
        <p:spPr>
          <a:xfrm>
            <a:off x="7122832" y="1936230"/>
            <a:ext cx="1109272"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1400" dirty="0" smtClean="0">
                <a:latin typeface="+mj-lt"/>
              </a:rPr>
              <a:t>2025</a:t>
            </a:r>
            <a:endParaRPr lang="fr-FR" sz="1400" dirty="0">
              <a:latin typeface="+mj-lt"/>
            </a:endParaRPr>
          </a:p>
        </p:txBody>
      </p:sp>
      <p:sp>
        <p:nvSpPr>
          <p:cNvPr id="21" name="CuadroTexto 20"/>
          <p:cNvSpPr txBox="1"/>
          <p:nvPr/>
        </p:nvSpPr>
        <p:spPr>
          <a:xfrm>
            <a:off x="2368445" y="1938730"/>
            <a:ext cx="1109272"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1400" dirty="0" smtClean="0">
                <a:latin typeface="+mj-lt"/>
              </a:rPr>
              <a:t>2014</a:t>
            </a:r>
            <a:endParaRPr lang="fr-FR" sz="1400" dirty="0">
              <a:latin typeface="+mj-lt"/>
            </a:endParaRPr>
          </a:p>
        </p:txBody>
      </p:sp>
    </p:spTree>
    <p:extLst>
      <p:ext uri="{BB962C8B-B14F-4D97-AF65-F5344CB8AC3E}">
        <p14:creationId xmlns:p14="http://schemas.microsoft.com/office/powerpoint/2010/main" val="22482736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z="2800" dirty="0" smtClean="0"/>
              <a:t>Simulation 2</a:t>
            </a:r>
            <a:endParaRPr lang="fr-FR" sz="2800" dirty="0"/>
          </a:p>
        </p:txBody>
      </p:sp>
      <p:sp>
        <p:nvSpPr>
          <p:cNvPr id="6" name="Marcador de texto 5"/>
          <p:cNvSpPr>
            <a:spLocks noGrp="1"/>
          </p:cNvSpPr>
          <p:nvPr>
            <p:ph type="body" sz="quarter" idx="13"/>
          </p:nvPr>
        </p:nvSpPr>
        <p:spPr>
          <a:xfrm>
            <a:off x="349250" y="1328795"/>
            <a:ext cx="8629649" cy="733260"/>
          </a:xfrm>
        </p:spPr>
        <p:txBody>
          <a:bodyPr>
            <a:normAutofit/>
          </a:bodyPr>
          <a:lstStyle/>
          <a:p>
            <a:pPr>
              <a:buFont typeface="Arial" panose="020B0604020202020204" pitchFamily="34" charset="0"/>
              <a:buChar char="•"/>
            </a:pPr>
            <a:r>
              <a:rPr lang="fr-FR" sz="2000" dirty="0" smtClean="0"/>
              <a:t>De manière semblable, si l’accroissement économique de long terme es moins élevé, le manque de financement sera plus grand.</a:t>
            </a:r>
            <a:endParaRPr lang="fr-FR" sz="20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sp>
        <p:nvSpPr>
          <p:cNvPr id="15" name="CuadroTexto 14"/>
          <p:cNvSpPr txBox="1"/>
          <p:nvPr/>
        </p:nvSpPr>
        <p:spPr>
          <a:xfrm>
            <a:off x="2518345" y="236969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8,7%</a:t>
            </a:r>
            <a:endParaRPr lang="fr-FR" sz="1400" dirty="0"/>
          </a:p>
        </p:txBody>
      </p:sp>
      <p:sp>
        <p:nvSpPr>
          <p:cNvPr id="16" name="CuadroTexto 15"/>
          <p:cNvSpPr txBox="1"/>
          <p:nvPr/>
        </p:nvSpPr>
        <p:spPr>
          <a:xfrm>
            <a:off x="7272731" y="236969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5,7%</a:t>
            </a:r>
            <a:endParaRPr lang="fr-FR" sz="1400" dirty="0"/>
          </a:p>
        </p:txBody>
      </p:sp>
      <p:cxnSp>
        <p:nvCxnSpPr>
          <p:cNvPr id="17" name="Conector recto de flecha 16"/>
          <p:cNvCxnSpPr>
            <a:stCxn id="15" idx="3"/>
            <a:endCxn id="16" idx="1"/>
          </p:cNvCxnSpPr>
          <p:nvPr/>
        </p:nvCxnSpPr>
        <p:spPr bwMode="auto">
          <a:xfrm>
            <a:off x="3325312" y="2530836"/>
            <a:ext cx="3947419"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18" name="CuadroTexto 17"/>
          <p:cNvSpPr txBox="1"/>
          <p:nvPr/>
        </p:nvSpPr>
        <p:spPr>
          <a:xfrm>
            <a:off x="0" y="2182234"/>
            <a:ext cx="2368447" cy="584775"/>
          </a:xfrm>
          <a:prstGeom prst="rect">
            <a:avLst/>
          </a:prstGeom>
          <a:noFill/>
        </p:spPr>
        <p:txBody>
          <a:bodyPr wrap="square" rtlCol="0">
            <a:spAutoFit/>
          </a:bodyPr>
          <a:lstStyle/>
          <a:p>
            <a:r>
              <a:rPr lang="fr-FR" b="0" dirty="0" smtClean="0">
                <a:latin typeface="+mj-lt"/>
              </a:rPr>
              <a:t>Accroissement de l’</a:t>
            </a:r>
            <a:r>
              <a:rPr lang="fr-FR" b="0" dirty="0">
                <a:latin typeface="+mj-lt"/>
              </a:rPr>
              <a:t>é</a:t>
            </a:r>
            <a:r>
              <a:rPr lang="fr-FR" b="0" dirty="0" smtClean="0">
                <a:latin typeface="+mj-lt"/>
              </a:rPr>
              <a:t>conomie</a:t>
            </a:r>
            <a:endParaRPr lang="fr-FR" b="0" dirty="0">
              <a:latin typeface="+mj-lt"/>
            </a:endParaRPr>
          </a:p>
        </p:txBody>
      </p:sp>
      <p:sp>
        <p:nvSpPr>
          <p:cNvPr id="19" name="CuadroTexto 18"/>
          <p:cNvSpPr txBox="1"/>
          <p:nvPr/>
        </p:nvSpPr>
        <p:spPr>
          <a:xfrm>
            <a:off x="2535835" y="288185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8,7%</a:t>
            </a:r>
            <a:endParaRPr lang="fr-FR" sz="1400" dirty="0"/>
          </a:p>
        </p:txBody>
      </p:sp>
      <p:sp>
        <p:nvSpPr>
          <p:cNvPr id="20" name="CuadroTexto 19"/>
          <p:cNvSpPr txBox="1"/>
          <p:nvPr/>
        </p:nvSpPr>
        <p:spPr>
          <a:xfrm>
            <a:off x="7290221" y="2881852"/>
            <a:ext cx="806967" cy="32228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r>
              <a:rPr lang="fr-FR" sz="1400" dirty="0" smtClean="0"/>
              <a:t>4,0%</a:t>
            </a:r>
            <a:endParaRPr lang="fr-FR" sz="1400" dirty="0"/>
          </a:p>
        </p:txBody>
      </p:sp>
      <p:cxnSp>
        <p:nvCxnSpPr>
          <p:cNvPr id="21" name="Conector recto de flecha 20"/>
          <p:cNvCxnSpPr>
            <a:stCxn id="19" idx="3"/>
            <a:endCxn id="20" idx="1"/>
          </p:cNvCxnSpPr>
          <p:nvPr/>
        </p:nvCxnSpPr>
        <p:spPr bwMode="auto">
          <a:xfrm>
            <a:off x="3342802" y="3042996"/>
            <a:ext cx="3947419" cy="0"/>
          </a:xfrm>
          <a:prstGeom prst="straightConnector1">
            <a:avLst/>
          </a:prstGeom>
          <a:noFill/>
          <a:ln w="9525" cap="flat" cmpd="sng" algn="ctr">
            <a:solidFill>
              <a:schemeClr val="accent3">
                <a:lumMod val="60000"/>
                <a:lumOff val="40000"/>
              </a:schemeClr>
            </a:solidFill>
            <a:prstDash val="solid"/>
            <a:round/>
            <a:headEnd type="none" w="med" len="med"/>
            <a:tailEnd type="triangle"/>
          </a:ln>
          <a:effectLst/>
        </p:spPr>
      </p:cxnSp>
      <p:sp>
        <p:nvSpPr>
          <p:cNvPr id="22" name="CuadroTexto 21"/>
          <p:cNvSpPr txBox="1"/>
          <p:nvPr/>
        </p:nvSpPr>
        <p:spPr>
          <a:xfrm>
            <a:off x="7122832" y="1996190"/>
            <a:ext cx="1109272"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1400" dirty="0" smtClean="0">
                <a:latin typeface="+mj-lt"/>
              </a:rPr>
              <a:t>2025</a:t>
            </a:r>
            <a:endParaRPr lang="fr-FR" sz="1400" dirty="0">
              <a:latin typeface="+mj-lt"/>
            </a:endParaRPr>
          </a:p>
        </p:txBody>
      </p:sp>
      <p:sp>
        <p:nvSpPr>
          <p:cNvPr id="23" name="CuadroTexto 22"/>
          <p:cNvSpPr txBox="1"/>
          <p:nvPr/>
        </p:nvSpPr>
        <p:spPr>
          <a:xfrm>
            <a:off x="2368445" y="1998690"/>
            <a:ext cx="1109272"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1400" dirty="0" smtClean="0">
                <a:latin typeface="+mj-lt"/>
              </a:rPr>
              <a:t>2014</a:t>
            </a:r>
            <a:endParaRPr lang="fr-FR" sz="1400" dirty="0">
              <a:latin typeface="+mj-lt"/>
            </a:endParaRPr>
          </a:p>
        </p:txBody>
      </p:sp>
      <p:pic>
        <p:nvPicPr>
          <p:cNvPr id="25" name="Imagen 24"/>
          <p:cNvPicPr>
            <a:picLocks noChangeAspect="1"/>
          </p:cNvPicPr>
          <p:nvPr/>
        </p:nvPicPr>
        <p:blipFill>
          <a:blip r:embed="rId2" cstate="print"/>
          <a:stretch>
            <a:fillRect/>
          </a:stretch>
        </p:blipFill>
        <p:spPr>
          <a:xfrm>
            <a:off x="176403" y="3362247"/>
            <a:ext cx="8791194" cy="3371380"/>
          </a:xfrm>
          <a:prstGeom prst="rect">
            <a:avLst/>
          </a:prstGeom>
        </p:spPr>
      </p:pic>
    </p:spTree>
    <p:extLst>
      <p:ext uri="{BB962C8B-B14F-4D97-AF65-F5344CB8AC3E}">
        <p14:creationId xmlns:p14="http://schemas.microsoft.com/office/powerpoint/2010/main" val="3748408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z="2800" dirty="0" smtClean="0"/>
              <a:t>Simulation 3</a:t>
            </a:r>
            <a:endParaRPr lang="fr-FR" sz="2800" dirty="0"/>
          </a:p>
        </p:txBody>
      </p:sp>
      <p:sp>
        <p:nvSpPr>
          <p:cNvPr id="6" name="Marcador de texto 5"/>
          <p:cNvSpPr>
            <a:spLocks noGrp="1"/>
          </p:cNvSpPr>
          <p:nvPr>
            <p:ph type="body" sz="quarter" idx="13"/>
          </p:nvPr>
        </p:nvSpPr>
        <p:spPr>
          <a:xfrm>
            <a:off x="349250" y="1313804"/>
            <a:ext cx="8629649" cy="889750"/>
          </a:xfrm>
        </p:spPr>
        <p:txBody>
          <a:bodyPr>
            <a:normAutofit/>
          </a:bodyPr>
          <a:lstStyle/>
          <a:p>
            <a:pPr>
              <a:buFont typeface="Arial" panose="020B0604020202020204" pitchFamily="34" charset="0"/>
              <a:buChar char="•"/>
            </a:pPr>
            <a:r>
              <a:rPr lang="fr-FR" sz="2200" dirty="0" smtClean="0"/>
              <a:t>Modifier les contenus du paquet de soins de la CSU</a:t>
            </a:r>
            <a:endParaRPr lang="fr-FR" sz="22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graphicFrame>
        <p:nvGraphicFramePr>
          <p:cNvPr id="8" name="Gráfico 7"/>
          <p:cNvGraphicFramePr>
            <a:graphicFrameLocks/>
          </p:cNvGraphicFramePr>
          <p:nvPr>
            <p:extLst>
              <p:ext uri="{D42A27DB-BD31-4B8C-83A1-F6EECF244321}">
                <p14:modId xmlns:p14="http://schemas.microsoft.com/office/powerpoint/2010/main" val="3537433641"/>
              </p:ext>
            </p:extLst>
          </p:nvPr>
        </p:nvGraphicFramePr>
        <p:xfrm>
          <a:off x="1136559" y="2338464"/>
          <a:ext cx="6883178" cy="38824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8918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z="2800" dirty="0" smtClean="0"/>
              <a:t>Simulation 3</a:t>
            </a:r>
            <a:endParaRPr lang="fr-FR" sz="2800" dirty="0"/>
          </a:p>
        </p:txBody>
      </p:sp>
      <p:sp>
        <p:nvSpPr>
          <p:cNvPr id="6" name="Marcador de texto 5"/>
          <p:cNvSpPr>
            <a:spLocks noGrp="1"/>
          </p:cNvSpPr>
          <p:nvPr>
            <p:ph type="body" sz="quarter" idx="13"/>
          </p:nvPr>
        </p:nvSpPr>
        <p:spPr>
          <a:xfrm>
            <a:off x="349250" y="1403744"/>
            <a:ext cx="8629649" cy="1744190"/>
          </a:xfrm>
        </p:spPr>
        <p:txBody>
          <a:bodyPr>
            <a:normAutofit fontScale="92500" lnSpcReduction="20000"/>
          </a:bodyPr>
          <a:lstStyle/>
          <a:p>
            <a:pPr>
              <a:spcBef>
                <a:spcPts val="600"/>
              </a:spcBef>
              <a:spcAft>
                <a:spcPts val="600"/>
              </a:spcAft>
              <a:buFont typeface="Arial" panose="020B0604020202020204" pitchFamily="34" charset="0"/>
              <a:buChar char="•"/>
            </a:pPr>
            <a:r>
              <a:rPr lang="fr-FR" sz="2200" dirty="0" smtClean="0"/>
              <a:t>La modification des contenus et du cout du paquet de soins permet d’éliminer presque complètement le manque de financement et trouver un équilibre, ……</a:t>
            </a:r>
          </a:p>
          <a:p>
            <a:pPr>
              <a:spcBef>
                <a:spcPts val="600"/>
              </a:spcBef>
              <a:spcAft>
                <a:spcPts val="600"/>
              </a:spcAft>
              <a:buFont typeface="Arial" panose="020B0604020202020204" pitchFamily="34" charset="0"/>
              <a:buChar char="•"/>
            </a:pPr>
            <a:r>
              <a:rPr lang="fr-FR" sz="2200" dirty="0" smtClean="0"/>
              <a:t>…..à condition que les autres suppositions soient correctes (accroissement économique, dépenses publiques en santé, financement des partenaires, etc.</a:t>
            </a:r>
            <a:endParaRPr lang="fr-FR" sz="2200" dirty="0"/>
          </a:p>
        </p:txBody>
      </p:sp>
      <p:sp>
        <p:nvSpPr>
          <p:cNvPr id="4" name="Marcador de pie de página 3"/>
          <p:cNvSpPr>
            <a:spLocks noGrp="1"/>
          </p:cNvSpPr>
          <p:nvPr>
            <p:ph type="ftr" sz="quarter" idx="15"/>
          </p:nvPr>
        </p:nvSpPr>
        <p:spPr/>
        <p:txBody>
          <a:bodyPr/>
          <a:lstStyle/>
          <a:p>
            <a:pPr>
              <a:defRPr/>
            </a:pPr>
            <a:r>
              <a:rPr lang="en-US" smtClean="0"/>
              <a:t>Presentation Title</a:t>
            </a:r>
            <a:endParaRPr lang="en-US" dirty="0"/>
          </a:p>
        </p:txBody>
      </p:sp>
      <p:graphicFrame>
        <p:nvGraphicFramePr>
          <p:cNvPr id="8" name="Gráfico 7"/>
          <p:cNvGraphicFramePr>
            <a:graphicFrameLocks/>
          </p:cNvGraphicFramePr>
          <p:nvPr>
            <p:extLst>
              <p:ext uri="{D42A27DB-BD31-4B8C-83A1-F6EECF244321}">
                <p14:modId xmlns:p14="http://schemas.microsoft.com/office/powerpoint/2010/main" val="438522797"/>
              </p:ext>
            </p:extLst>
          </p:nvPr>
        </p:nvGraphicFramePr>
        <p:xfrm>
          <a:off x="356934" y="3041753"/>
          <a:ext cx="8621965" cy="37764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74033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t>Stratégie de financement de la CSU: Chapitre </a:t>
            </a:r>
            <a:r>
              <a:rPr lang="fr-FR" sz="2400" dirty="0" smtClean="0"/>
              <a:t>2</a:t>
            </a:r>
            <a:endParaRPr lang="en-US" dirty="0"/>
          </a:p>
        </p:txBody>
      </p:sp>
      <p:sp>
        <p:nvSpPr>
          <p:cNvPr id="6" name="Text Placeholder 5"/>
          <p:cNvSpPr>
            <a:spLocks noGrp="1"/>
          </p:cNvSpPr>
          <p:nvPr>
            <p:ph type="body" sz="quarter" idx="13"/>
          </p:nvPr>
        </p:nvSpPr>
        <p:spPr/>
        <p:txBody>
          <a:bodyPr>
            <a:normAutofit/>
          </a:bodyPr>
          <a:lstStyle/>
          <a:p>
            <a:pPr>
              <a:buFont typeface="Arial" panose="020B0604020202020204" pitchFamily="34" charset="0"/>
              <a:buChar char="•"/>
            </a:pPr>
            <a:r>
              <a:rPr lang="en-US" sz="2400" dirty="0" smtClean="0"/>
              <a:t>Comment payer les </a:t>
            </a:r>
            <a:r>
              <a:rPr lang="en-US" sz="2400" dirty="0" err="1" smtClean="0"/>
              <a:t>fournisseurs</a:t>
            </a:r>
            <a:r>
              <a:rPr lang="en-US" sz="2400" dirty="0" smtClean="0"/>
              <a:t> de </a:t>
            </a:r>
            <a:r>
              <a:rPr lang="en-US" sz="2400" dirty="0" err="1" smtClean="0"/>
              <a:t>soins</a:t>
            </a:r>
            <a:r>
              <a:rPr lang="en-US" sz="2400" dirty="0" smtClean="0"/>
              <a:t>?</a:t>
            </a:r>
          </a:p>
          <a:p>
            <a:pPr lvl="1">
              <a:buFont typeface="Arial" panose="020B0604020202020204" pitchFamily="34" charset="0"/>
              <a:buChar char="•"/>
            </a:pPr>
            <a:r>
              <a:rPr lang="en-US" sz="2600" dirty="0" smtClean="0"/>
              <a:t>Pour </a:t>
            </a:r>
            <a:r>
              <a:rPr lang="en-US" sz="2600" dirty="0" err="1" smtClean="0"/>
              <a:t>promouvoir</a:t>
            </a:r>
            <a:r>
              <a:rPr lang="en-US" sz="2600" dirty="0" smtClean="0"/>
              <a:t> </a:t>
            </a:r>
            <a:r>
              <a:rPr lang="en-US" sz="2600" dirty="0" err="1" smtClean="0"/>
              <a:t>l’efficience</a:t>
            </a:r>
            <a:r>
              <a:rPr lang="en-US" sz="2600" dirty="0" smtClean="0"/>
              <a:t> </a:t>
            </a:r>
            <a:r>
              <a:rPr lang="en-US" sz="2600" dirty="0" err="1" smtClean="0"/>
              <a:t>dans</a:t>
            </a:r>
            <a:r>
              <a:rPr lang="en-US" sz="2600" dirty="0" smtClean="0"/>
              <a:t> la </a:t>
            </a:r>
            <a:r>
              <a:rPr lang="en-US" sz="2600" dirty="0" err="1" smtClean="0"/>
              <a:t>fourniture</a:t>
            </a:r>
            <a:r>
              <a:rPr lang="en-US" sz="2600" dirty="0" smtClean="0"/>
              <a:t> des </a:t>
            </a:r>
            <a:r>
              <a:rPr lang="en-US" sz="2600" dirty="0" err="1" smtClean="0"/>
              <a:t>soins</a:t>
            </a:r>
            <a:endParaRPr lang="en-US" sz="2600" dirty="0" smtClean="0"/>
          </a:p>
          <a:p>
            <a:pPr lvl="1">
              <a:buFont typeface="Arial" panose="020B0604020202020204" pitchFamily="34" charset="0"/>
              <a:buChar char="•"/>
            </a:pPr>
            <a:r>
              <a:rPr lang="en-US" sz="2600" dirty="0" smtClean="0"/>
              <a:t>Pour assurer des </a:t>
            </a:r>
            <a:r>
              <a:rPr lang="en-US" sz="2600" dirty="0" err="1" smtClean="0"/>
              <a:t>soins</a:t>
            </a:r>
            <a:r>
              <a:rPr lang="en-US" sz="2600" dirty="0" smtClean="0"/>
              <a:t> de </a:t>
            </a:r>
            <a:r>
              <a:rPr lang="en-US" sz="2600" dirty="0" err="1" smtClean="0"/>
              <a:t>qualite</a:t>
            </a:r>
            <a:endParaRPr lang="en-US" sz="2600" dirty="0" smtClean="0"/>
          </a:p>
          <a:p>
            <a:pPr lvl="1">
              <a:buFont typeface="Arial" panose="020B0604020202020204" pitchFamily="34" charset="0"/>
              <a:buChar char="•"/>
            </a:pPr>
            <a:r>
              <a:rPr lang="en-US" sz="2600" dirty="0" smtClean="0"/>
              <a:t>Pour </a:t>
            </a:r>
            <a:r>
              <a:rPr lang="en-US" sz="2600" dirty="0" err="1" smtClean="0"/>
              <a:t>atteindre</a:t>
            </a:r>
            <a:r>
              <a:rPr lang="en-US" sz="2600" dirty="0" smtClean="0"/>
              <a:t> les </a:t>
            </a:r>
            <a:r>
              <a:rPr lang="en-US" sz="2600" dirty="0" err="1" smtClean="0"/>
              <a:t>resultats</a:t>
            </a:r>
            <a:r>
              <a:rPr lang="en-US" sz="2600" dirty="0" smtClean="0"/>
              <a:t> </a:t>
            </a:r>
            <a:r>
              <a:rPr lang="en-US" sz="2600" dirty="0" err="1" smtClean="0"/>
              <a:t>attendus</a:t>
            </a:r>
            <a:endParaRPr lang="en-US" sz="2600" dirty="0" smtClean="0"/>
          </a:p>
          <a:p>
            <a:pPr>
              <a:buFont typeface="Arial" panose="020B0604020202020204" pitchFamily="34" charset="0"/>
              <a:buChar char="•"/>
            </a:pPr>
            <a:r>
              <a:rPr lang="en-US" sz="2400" dirty="0" smtClean="0"/>
              <a:t>La RDC a </a:t>
            </a:r>
            <a:r>
              <a:rPr lang="en-US" sz="2400" dirty="0" err="1" smtClean="0"/>
              <a:t>deja</a:t>
            </a:r>
            <a:r>
              <a:rPr lang="en-US" sz="2400" dirty="0" smtClean="0"/>
              <a:t> </a:t>
            </a:r>
            <a:r>
              <a:rPr lang="en-US" sz="2400" dirty="0" err="1" smtClean="0"/>
              <a:t>une</a:t>
            </a:r>
            <a:r>
              <a:rPr lang="en-US" sz="2400" dirty="0" smtClean="0"/>
              <a:t> experience </a:t>
            </a:r>
            <a:r>
              <a:rPr lang="en-US" sz="2400" dirty="0" err="1" smtClean="0"/>
              <a:t>deja</a:t>
            </a:r>
            <a:r>
              <a:rPr lang="en-US" sz="2400" dirty="0" smtClean="0"/>
              <a:t> </a:t>
            </a:r>
            <a:r>
              <a:rPr lang="en-US" sz="2400" dirty="0" err="1" smtClean="0"/>
              <a:t>interessante</a:t>
            </a:r>
            <a:r>
              <a:rPr lang="en-US" sz="2400" dirty="0" smtClean="0"/>
              <a:t> </a:t>
            </a:r>
            <a:r>
              <a:rPr lang="en-US" sz="2400" dirty="0" err="1" smtClean="0"/>
              <a:t>en</a:t>
            </a:r>
            <a:r>
              <a:rPr lang="en-US" sz="2400" dirty="0" smtClean="0"/>
              <a:t> </a:t>
            </a:r>
            <a:r>
              <a:rPr lang="en-US" sz="2400" dirty="0" err="1" smtClean="0"/>
              <a:t>matiere</a:t>
            </a:r>
            <a:r>
              <a:rPr lang="en-US" sz="2400" dirty="0" smtClean="0"/>
              <a:t> de </a:t>
            </a:r>
            <a:r>
              <a:rPr lang="en-US" sz="2400" dirty="0" err="1" smtClean="0"/>
              <a:t>payement</a:t>
            </a:r>
            <a:r>
              <a:rPr lang="en-US" sz="2400" dirty="0" smtClean="0"/>
              <a:t> base </a:t>
            </a:r>
            <a:r>
              <a:rPr lang="en-US" sz="2400" dirty="0" err="1" smtClean="0"/>
              <a:t>sur</a:t>
            </a:r>
            <a:r>
              <a:rPr lang="en-US" sz="2400" dirty="0" smtClean="0"/>
              <a:t> la performance, et </a:t>
            </a:r>
            <a:r>
              <a:rPr lang="en-US" sz="2400" dirty="0" err="1" smtClean="0"/>
              <a:t>peut</a:t>
            </a:r>
            <a:r>
              <a:rPr lang="en-US" sz="2400" dirty="0" smtClean="0"/>
              <a:t> </a:t>
            </a:r>
            <a:r>
              <a:rPr lang="en-US" sz="2400" dirty="0" err="1" smtClean="0"/>
              <a:t>s’appuyer</a:t>
            </a:r>
            <a:r>
              <a:rPr lang="en-US" sz="2400" dirty="0" smtClean="0"/>
              <a:t> </a:t>
            </a:r>
            <a:r>
              <a:rPr lang="en-US" sz="2400" dirty="0" err="1" smtClean="0"/>
              <a:t>dessus</a:t>
            </a:r>
            <a:r>
              <a:rPr lang="en-US" sz="2400" dirty="0" smtClean="0"/>
              <a:t> </a:t>
            </a:r>
            <a:r>
              <a:rPr lang="en-US" sz="2400" dirty="0" err="1" smtClean="0"/>
              <a:t>dans</a:t>
            </a:r>
            <a:r>
              <a:rPr lang="en-US" sz="2400" dirty="0" smtClean="0"/>
              <a:t> le </a:t>
            </a:r>
            <a:r>
              <a:rPr lang="en-US" sz="2400" dirty="0" err="1" smtClean="0"/>
              <a:t>contexte</a:t>
            </a:r>
            <a:r>
              <a:rPr lang="en-US" sz="2400" dirty="0" smtClean="0"/>
              <a:t> de la CSU.</a:t>
            </a:r>
          </a:p>
          <a:p>
            <a:pPr lvl="1">
              <a:buFont typeface="Arial" panose="020B0604020202020204" pitchFamily="34" charset="0"/>
              <a:buChar char="•"/>
            </a:pPr>
            <a:endParaRPr lang="en-US" sz="2600" dirty="0" smtClean="0"/>
          </a:p>
          <a:p>
            <a:pPr lvl="1">
              <a:buFont typeface="Arial" panose="020B0604020202020204" pitchFamily="34" charset="0"/>
              <a:buChar char="•"/>
            </a:pPr>
            <a:endParaRPr lang="en-US" sz="2600" dirty="0"/>
          </a:p>
        </p:txBody>
      </p:sp>
      <p:sp>
        <p:nvSpPr>
          <p:cNvPr id="4" name="Footer Placeholder 3"/>
          <p:cNvSpPr>
            <a:spLocks noGrp="1"/>
          </p:cNvSpPr>
          <p:nvPr>
            <p:ph type="ftr" sz="quarter" idx="15"/>
          </p:nvPr>
        </p:nvSpPr>
        <p:spPr/>
        <p:txBody>
          <a:bodyPr/>
          <a:lstStyle/>
          <a:p>
            <a:pPr>
              <a:defRPr/>
            </a:pPr>
            <a:r>
              <a:rPr lang="en-US" smtClean="0"/>
              <a:t>Presentation Title</a:t>
            </a:r>
            <a:endParaRPr lang="en-US" dirty="0"/>
          </a:p>
        </p:txBody>
      </p:sp>
    </p:spTree>
    <p:extLst>
      <p:ext uri="{BB962C8B-B14F-4D97-AF65-F5344CB8AC3E}">
        <p14:creationId xmlns:p14="http://schemas.microsoft.com/office/powerpoint/2010/main" val="21815869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t>
            </a:r>
            <a:endParaRPr lang="en-US" dirty="0"/>
          </a:p>
        </p:txBody>
      </p:sp>
      <p:sp>
        <p:nvSpPr>
          <p:cNvPr id="4" name="Footer Placeholder 3"/>
          <p:cNvSpPr>
            <a:spLocks noGrp="1"/>
          </p:cNvSpPr>
          <p:nvPr>
            <p:ph type="ftr" sz="quarter" idx="15"/>
          </p:nvPr>
        </p:nvSpPr>
        <p:spPr/>
        <p:txBody>
          <a:bodyPr/>
          <a:lstStyle/>
          <a:p>
            <a:pPr>
              <a:defRPr/>
            </a:pPr>
            <a:r>
              <a:rPr lang="en-US" smtClean="0"/>
              <a:t>Presentation Title</a:t>
            </a:r>
            <a:endParaRPr lang="en-US" dirty="0"/>
          </a:p>
        </p:txBody>
      </p:sp>
      <p:sp>
        <p:nvSpPr>
          <p:cNvPr id="5" name="Text Placeholder 4"/>
          <p:cNvSpPr>
            <a:spLocks noGrp="1"/>
          </p:cNvSpPr>
          <p:nvPr>
            <p:ph type="body" sz="quarter" idx="13"/>
          </p:nvPr>
        </p:nvSpPr>
        <p:spPr/>
        <p:txBody>
          <a:bodyPr/>
          <a:lstStyle/>
          <a:p>
            <a:pPr>
              <a:buFont typeface="Wingdings" panose="05000000000000000000" pitchFamily="2" charset="2"/>
              <a:buChar char="q"/>
            </a:pPr>
            <a:r>
              <a:rPr lang="en-US" dirty="0" err="1" smtClean="0"/>
              <a:t>L’extension</a:t>
            </a:r>
            <a:r>
              <a:rPr lang="en-US" dirty="0" smtClean="0"/>
              <a:t> de la </a:t>
            </a:r>
            <a:r>
              <a:rPr lang="en-US" dirty="0" err="1" smtClean="0"/>
              <a:t>couverture</a:t>
            </a:r>
            <a:r>
              <a:rPr lang="en-US" dirty="0" smtClean="0"/>
              <a:t> </a:t>
            </a:r>
            <a:r>
              <a:rPr lang="en-US" dirty="0" err="1" smtClean="0"/>
              <a:t>devrait</a:t>
            </a:r>
            <a:r>
              <a:rPr lang="en-US" dirty="0" smtClean="0"/>
              <a:t> engender </a:t>
            </a:r>
            <a:r>
              <a:rPr lang="en-US" dirty="0" err="1" smtClean="0"/>
              <a:t>une</a:t>
            </a:r>
            <a:r>
              <a:rPr lang="en-US" dirty="0" smtClean="0"/>
              <a:t> </a:t>
            </a:r>
            <a:r>
              <a:rPr lang="en-US" b="1" dirty="0" smtClean="0"/>
              <a:t>augmentation des </a:t>
            </a:r>
            <a:r>
              <a:rPr lang="en-US" b="1" dirty="0" err="1" smtClean="0"/>
              <a:t>depenses</a:t>
            </a:r>
            <a:r>
              <a:rPr lang="en-US" b="1" dirty="0" smtClean="0"/>
              <a:t> </a:t>
            </a:r>
            <a:r>
              <a:rPr lang="en-US" dirty="0" err="1" smtClean="0"/>
              <a:t>totales</a:t>
            </a:r>
            <a:r>
              <a:rPr lang="en-US" dirty="0" smtClean="0"/>
              <a:t> de </a:t>
            </a:r>
            <a:r>
              <a:rPr lang="en-US" dirty="0" err="1" smtClean="0"/>
              <a:t>sante</a:t>
            </a:r>
            <a:r>
              <a:rPr lang="en-US" dirty="0" smtClean="0"/>
              <a:t> (x3 par </a:t>
            </a:r>
            <a:r>
              <a:rPr lang="en-US" dirty="0" err="1" smtClean="0"/>
              <a:t>tete</a:t>
            </a:r>
            <a:r>
              <a:rPr lang="en-US" dirty="0" smtClean="0"/>
              <a:t>)</a:t>
            </a:r>
          </a:p>
          <a:p>
            <a:pPr>
              <a:spcBef>
                <a:spcPts val="600"/>
              </a:spcBef>
              <a:buFont typeface="Wingdings" panose="05000000000000000000" pitchFamily="2" charset="2"/>
              <a:buChar char="q"/>
            </a:pPr>
            <a:r>
              <a:rPr lang="en-US" dirty="0" smtClean="0"/>
              <a:t>Le </a:t>
            </a:r>
            <a:r>
              <a:rPr lang="en-US" dirty="0" err="1" smtClean="0"/>
              <a:t>financement</a:t>
            </a:r>
            <a:r>
              <a:rPr lang="en-US" dirty="0" smtClean="0"/>
              <a:t> de </a:t>
            </a:r>
            <a:r>
              <a:rPr lang="en-US" dirty="0" err="1" smtClean="0"/>
              <a:t>l’extension</a:t>
            </a:r>
            <a:r>
              <a:rPr lang="en-US" dirty="0" smtClean="0"/>
              <a:t> de la </a:t>
            </a:r>
            <a:r>
              <a:rPr lang="en-US" dirty="0" err="1" smtClean="0"/>
              <a:t>couverture</a:t>
            </a:r>
            <a:r>
              <a:rPr lang="en-US" dirty="0" smtClean="0"/>
              <a:t> </a:t>
            </a:r>
            <a:r>
              <a:rPr lang="en-US" dirty="0" err="1" smtClean="0"/>
              <a:t>est</a:t>
            </a:r>
            <a:r>
              <a:rPr lang="en-US" dirty="0" smtClean="0"/>
              <a:t> </a:t>
            </a:r>
            <a:r>
              <a:rPr lang="en-US" b="1" dirty="0" smtClean="0"/>
              <a:t>possible et </a:t>
            </a:r>
            <a:r>
              <a:rPr lang="en-US" b="1" dirty="0" err="1" smtClean="0"/>
              <a:t>faisable</a:t>
            </a:r>
            <a:r>
              <a:rPr lang="en-US" dirty="0" smtClean="0"/>
              <a:t>, </a:t>
            </a:r>
            <a:r>
              <a:rPr lang="en-US" dirty="0" err="1" smtClean="0"/>
              <a:t>mais</a:t>
            </a:r>
            <a:r>
              <a:rPr lang="en-US" dirty="0" smtClean="0"/>
              <a:t> a </a:t>
            </a:r>
            <a:r>
              <a:rPr lang="en-US" dirty="0" err="1" smtClean="0"/>
              <a:t>certaines</a:t>
            </a:r>
            <a:r>
              <a:rPr lang="en-US" dirty="0" smtClean="0"/>
              <a:t> conditions:</a:t>
            </a:r>
          </a:p>
          <a:p>
            <a:pPr marL="285750" indent="-285750">
              <a:spcBef>
                <a:spcPts val="600"/>
              </a:spcBef>
              <a:buFontTx/>
              <a:buChar char="-"/>
            </a:pPr>
            <a:r>
              <a:rPr lang="en-US" dirty="0" err="1" smtClean="0"/>
              <a:t>Mobilisation</a:t>
            </a:r>
            <a:r>
              <a:rPr lang="en-US" dirty="0" smtClean="0"/>
              <a:t> accrue des </a:t>
            </a:r>
            <a:r>
              <a:rPr lang="en-US" dirty="0" err="1" smtClean="0"/>
              <a:t>recettes</a:t>
            </a:r>
            <a:r>
              <a:rPr lang="en-US" dirty="0" smtClean="0"/>
              <a:t> (x1.5)</a:t>
            </a:r>
          </a:p>
          <a:p>
            <a:pPr marL="285750" indent="-285750">
              <a:spcBef>
                <a:spcPts val="600"/>
              </a:spcBef>
              <a:buFontTx/>
              <a:buChar char="-"/>
            </a:pPr>
            <a:r>
              <a:rPr lang="en-US" dirty="0" smtClean="0"/>
              <a:t>Augmentation de la part </a:t>
            </a:r>
            <a:r>
              <a:rPr lang="en-US" dirty="0" err="1" smtClean="0"/>
              <a:t>sante</a:t>
            </a:r>
            <a:r>
              <a:rPr lang="en-US" dirty="0" smtClean="0"/>
              <a:t> </a:t>
            </a:r>
            <a:r>
              <a:rPr lang="en-US" dirty="0" err="1" smtClean="0"/>
              <a:t>dans</a:t>
            </a:r>
            <a:r>
              <a:rPr lang="en-US" dirty="0" smtClean="0"/>
              <a:t> le budget (x2)</a:t>
            </a:r>
          </a:p>
          <a:p>
            <a:pPr marL="285750" indent="-285750">
              <a:spcBef>
                <a:spcPts val="600"/>
              </a:spcBef>
              <a:buFontTx/>
              <a:buChar char="-"/>
            </a:pPr>
            <a:r>
              <a:rPr lang="en-US" dirty="0" err="1" smtClean="0"/>
              <a:t>Efficience</a:t>
            </a:r>
            <a:r>
              <a:rPr lang="en-US" dirty="0" smtClean="0"/>
              <a:t> </a:t>
            </a:r>
            <a:r>
              <a:rPr lang="en-US" dirty="0" err="1" smtClean="0"/>
              <a:t>renforcee</a:t>
            </a:r>
            <a:endParaRPr lang="en-US" dirty="0" smtClean="0"/>
          </a:p>
          <a:p>
            <a:pPr marL="285750" indent="-285750">
              <a:spcBef>
                <a:spcPts val="600"/>
              </a:spcBef>
              <a:buFontTx/>
              <a:buChar char="-"/>
            </a:pPr>
            <a:r>
              <a:rPr lang="en-US" dirty="0" err="1" smtClean="0"/>
              <a:t>Maintien</a:t>
            </a:r>
            <a:r>
              <a:rPr lang="en-US" dirty="0" smtClean="0"/>
              <a:t> de </a:t>
            </a:r>
            <a:r>
              <a:rPr lang="en-US" dirty="0" err="1" smtClean="0"/>
              <a:t>l’aide</a:t>
            </a:r>
            <a:r>
              <a:rPr lang="en-US" dirty="0" smtClean="0"/>
              <a:t> </a:t>
            </a:r>
            <a:r>
              <a:rPr lang="en-US" dirty="0" err="1" smtClean="0"/>
              <a:t>exterieure</a:t>
            </a:r>
            <a:r>
              <a:rPr lang="en-US" dirty="0" smtClean="0"/>
              <a:t>.</a:t>
            </a:r>
          </a:p>
          <a:p>
            <a:pPr marL="285750" indent="-285750">
              <a:spcBef>
                <a:spcPts val="600"/>
              </a:spcBef>
              <a:buFont typeface="Wingdings" panose="05000000000000000000" pitchFamily="2" charset="2"/>
              <a:buChar char="q"/>
            </a:pPr>
            <a:r>
              <a:rPr lang="en-US" b="1" dirty="0" err="1" smtClean="0"/>
              <a:t>D’autres</a:t>
            </a:r>
            <a:r>
              <a:rPr lang="en-US" b="1" dirty="0" smtClean="0"/>
              <a:t> sources de </a:t>
            </a:r>
            <a:r>
              <a:rPr lang="en-US" b="1" dirty="0" err="1" smtClean="0"/>
              <a:t>financement</a:t>
            </a:r>
            <a:r>
              <a:rPr lang="en-US" b="1" dirty="0" smtClean="0"/>
              <a:t> </a:t>
            </a:r>
            <a:r>
              <a:rPr lang="en-US" b="1" dirty="0" err="1" smtClean="0"/>
              <a:t>additionnel</a:t>
            </a:r>
            <a:r>
              <a:rPr lang="en-US" b="1" dirty="0" smtClean="0"/>
              <a:t> </a:t>
            </a:r>
            <a:r>
              <a:rPr lang="en-US" dirty="0" err="1" smtClean="0"/>
              <a:t>sont</a:t>
            </a:r>
            <a:r>
              <a:rPr lang="en-US" dirty="0" smtClean="0"/>
              <a:t> </a:t>
            </a:r>
            <a:r>
              <a:rPr lang="en-US" dirty="0" err="1" smtClean="0"/>
              <a:t>possibles</a:t>
            </a:r>
            <a:r>
              <a:rPr lang="en-US" dirty="0" smtClean="0"/>
              <a:t> (</a:t>
            </a:r>
            <a:r>
              <a:rPr lang="en-US" dirty="0" err="1" smtClean="0"/>
              <a:t>nouvelles</a:t>
            </a:r>
            <a:r>
              <a:rPr lang="en-US" dirty="0" smtClean="0"/>
              <a:t> taxes) </a:t>
            </a:r>
            <a:r>
              <a:rPr lang="en-US" dirty="0" err="1" smtClean="0"/>
              <a:t>mais</a:t>
            </a:r>
            <a:r>
              <a:rPr lang="en-US" dirty="0" smtClean="0"/>
              <a:t> </a:t>
            </a:r>
            <a:r>
              <a:rPr lang="en-US" dirty="0" err="1" smtClean="0"/>
              <a:t>rapportent</a:t>
            </a:r>
            <a:r>
              <a:rPr lang="en-US" dirty="0" smtClean="0"/>
              <a:t> </a:t>
            </a:r>
            <a:r>
              <a:rPr lang="en-US" dirty="0" err="1" smtClean="0"/>
              <a:t>generalement</a:t>
            </a:r>
            <a:r>
              <a:rPr lang="en-US" dirty="0" smtClean="0"/>
              <a:t> </a:t>
            </a:r>
            <a:r>
              <a:rPr lang="en-US" dirty="0" err="1" smtClean="0"/>
              <a:t>peu</a:t>
            </a:r>
            <a:endParaRPr lang="en-US" dirty="0" smtClean="0"/>
          </a:p>
          <a:p>
            <a:pPr marL="285750" indent="-285750">
              <a:spcBef>
                <a:spcPts val="600"/>
              </a:spcBef>
              <a:buFont typeface="Wingdings" panose="05000000000000000000" pitchFamily="2" charset="2"/>
              <a:buChar char="q"/>
            </a:pPr>
            <a:r>
              <a:rPr lang="en-US" dirty="0" err="1" smtClean="0"/>
              <a:t>Moduler</a:t>
            </a:r>
            <a:r>
              <a:rPr lang="en-US" dirty="0" smtClean="0"/>
              <a:t> la </a:t>
            </a:r>
            <a:r>
              <a:rPr lang="en-US" dirty="0" err="1" smtClean="0"/>
              <a:t>taille</a:t>
            </a:r>
            <a:r>
              <a:rPr lang="en-US" dirty="0" smtClean="0"/>
              <a:t> du </a:t>
            </a:r>
            <a:r>
              <a:rPr lang="en-US" dirty="0" err="1" smtClean="0"/>
              <a:t>paquet</a:t>
            </a:r>
            <a:r>
              <a:rPr lang="en-US" dirty="0" smtClean="0"/>
              <a:t> de </a:t>
            </a:r>
            <a:r>
              <a:rPr lang="en-US" dirty="0" err="1" smtClean="0"/>
              <a:t>soins</a:t>
            </a:r>
            <a:r>
              <a:rPr lang="en-US" dirty="0" smtClean="0"/>
              <a:t> </a:t>
            </a:r>
            <a:r>
              <a:rPr lang="en-US" b="1" dirty="0" err="1" smtClean="0"/>
              <a:t>est</a:t>
            </a:r>
            <a:r>
              <a:rPr lang="en-US" b="1" dirty="0" smtClean="0"/>
              <a:t> un instrument de regulation </a:t>
            </a:r>
            <a:r>
              <a:rPr lang="en-US" b="1" dirty="0" err="1" smtClean="0"/>
              <a:t>politique</a:t>
            </a:r>
            <a:r>
              <a:rPr lang="en-US" b="1" dirty="0" smtClean="0"/>
              <a:t> </a:t>
            </a:r>
            <a:r>
              <a:rPr lang="en-US" b="1" dirty="0" err="1" smtClean="0"/>
              <a:t>possiblement</a:t>
            </a:r>
            <a:r>
              <a:rPr lang="en-US" b="1" dirty="0" smtClean="0"/>
              <a:t> </a:t>
            </a:r>
            <a:r>
              <a:rPr lang="en-US" b="1" dirty="0" err="1" smtClean="0"/>
              <a:t>utilisable</a:t>
            </a:r>
            <a:r>
              <a:rPr lang="en-US" b="1" dirty="0" smtClean="0"/>
              <a:t> </a:t>
            </a:r>
            <a:r>
              <a:rPr lang="en-US" b="1" dirty="0" err="1" smtClean="0"/>
              <a:t>en</a:t>
            </a:r>
            <a:r>
              <a:rPr lang="en-US" b="1" dirty="0" smtClean="0"/>
              <a:t> RDC</a:t>
            </a:r>
            <a:endParaRPr lang="en-US" b="1" dirty="0"/>
          </a:p>
          <a:p>
            <a:pPr marL="285750" indent="-285750">
              <a:spcBef>
                <a:spcPts val="600"/>
              </a:spcBef>
              <a:buFont typeface="Wingdings" panose="05000000000000000000" pitchFamily="2" charset="2"/>
              <a:buChar char="q"/>
            </a:pPr>
            <a:r>
              <a:rPr lang="en-US" dirty="0" err="1" smtClean="0"/>
              <a:t>Une</a:t>
            </a:r>
            <a:r>
              <a:rPr lang="en-US" dirty="0" smtClean="0"/>
              <a:t> </a:t>
            </a:r>
            <a:r>
              <a:rPr lang="en-US" dirty="0" err="1" smtClean="0"/>
              <a:t>reforme</a:t>
            </a:r>
            <a:r>
              <a:rPr lang="en-US" dirty="0" smtClean="0"/>
              <a:t> du </a:t>
            </a:r>
            <a:r>
              <a:rPr lang="en-US" b="1" dirty="0" err="1" smtClean="0"/>
              <a:t>systeme</a:t>
            </a:r>
            <a:r>
              <a:rPr lang="en-US" b="1" dirty="0" smtClean="0"/>
              <a:t> de </a:t>
            </a:r>
            <a:r>
              <a:rPr lang="en-US" b="1" dirty="0" err="1" smtClean="0"/>
              <a:t>paiement</a:t>
            </a:r>
            <a:r>
              <a:rPr lang="en-US" b="1" dirty="0" smtClean="0"/>
              <a:t> </a:t>
            </a:r>
            <a:r>
              <a:rPr lang="en-US" dirty="0" err="1" smtClean="0"/>
              <a:t>est</a:t>
            </a:r>
            <a:r>
              <a:rPr lang="en-US" dirty="0" smtClean="0"/>
              <a:t> </a:t>
            </a:r>
            <a:r>
              <a:rPr lang="en-US" dirty="0" err="1" smtClean="0"/>
              <a:t>egalement</a:t>
            </a:r>
            <a:r>
              <a:rPr lang="en-US" dirty="0" smtClean="0"/>
              <a:t> necessaire </a:t>
            </a:r>
            <a:r>
              <a:rPr lang="en-US" dirty="0" err="1" smtClean="0"/>
              <a:t>afin</a:t>
            </a:r>
            <a:r>
              <a:rPr lang="en-US" dirty="0" smtClean="0"/>
              <a:t> de </a:t>
            </a:r>
            <a:r>
              <a:rPr lang="en-US" dirty="0" err="1" smtClean="0"/>
              <a:t>maitriser</a:t>
            </a:r>
            <a:r>
              <a:rPr lang="en-US" dirty="0" smtClean="0"/>
              <a:t> les </a:t>
            </a:r>
            <a:r>
              <a:rPr lang="en-US" dirty="0" err="1" smtClean="0"/>
              <a:t>depenses</a:t>
            </a:r>
            <a:endParaRPr lang="en-US" dirty="0" smtClean="0"/>
          </a:p>
          <a:p>
            <a:pPr marL="285750" indent="-285750">
              <a:spcBef>
                <a:spcPts val="600"/>
              </a:spcBef>
              <a:buFont typeface="Wingdings" panose="05000000000000000000" pitchFamily="2" charset="2"/>
              <a:buChar char="q"/>
            </a:pPr>
            <a:r>
              <a:rPr lang="en-US" dirty="0" err="1" smtClean="0"/>
              <a:t>Developper</a:t>
            </a:r>
            <a:r>
              <a:rPr lang="en-US" dirty="0" smtClean="0"/>
              <a:t> un </a:t>
            </a:r>
            <a:r>
              <a:rPr lang="en-US" b="1" dirty="0" smtClean="0"/>
              <a:t>plan </a:t>
            </a:r>
            <a:r>
              <a:rPr lang="en-US" b="1" dirty="0" err="1" smtClean="0"/>
              <a:t>d’action</a:t>
            </a:r>
            <a:r>
              <a:rPr lang="en-US" b="1" dirty="0" smtClean="0"/>
              <a:t> </a:t>
            </a:r>
            <a:r>
              <a:rPr lang="en-US" dirty="0" err="1" smtClean="0"/>
              <a:t>pourrait</a:t>
            </a:r>
            <a:r>
              <a:rPr lang="en-US" dirty="0" smtClean="0"/>
              <a:t> </a:t>
            </a:r>
            <a:r>
              <a:rPr lang="en-US" dirty="0" err="1" smtClean="0"/>
              <a:t>etre</a:t>
            </a:r>
            <a:r>
              <a:rPr lang="en-US" dirty="0" smtClean="0"/>
              <a:t> utile </a:t>
            </a:r>
            <a:r>
              <a:rPr lang="en-US" dirty="0" err="1" smtClean="0"/>
              <a:t>afin</a:t>
            </a:r>
            <a:r>
              <a:rPr lang="en-US" dirty="0" smtClean="0"/>
              <a:t> </a:t>
            </a:r>
            <a:r>
              <a:rPr lang="en-US" dirty="0" err="1" smtClean="0"/>
              <a:t>d’assurer</a:t>
            </a:r>
            <a:r>
              <a:rPr lang="en-US" dirty="0" smtClean="0"/>
              <a:t> </a:t>
            </a:r>
            <a:r>
              <a:rPr lang="en-US" dirty="0" err="1" smtClean="0"/>
              <a:t>une</a:t>
            </a:r>
            <a:r>
              <a:rPr lang="en-US" dirty="0" smtClean="0"/>
              <a:t> </a:t>
            </a:r>
            <a:r>
              <a:rPr lang="en-US" dirty="0" err="1" smtClean="0"/>
              <a:t>mise</a:t>
            </a:r>
            <a:r>
              <a:rPr lang="en-US" dirty="0" smtClean="0"/>
              <a:t> </a:t>
            </a:r>
            <a:r>
              <a:rPr lang="en-US" dirty="0" err="1" smtClean="0"/>
              <a:t>en</a:t>
            </a:r>
            <a:r>
              <a:rPr lang="en-US" dirty="0" smtClean="0"/>
              <a:t> oeuvre adequate de la </a:t>
            </a:r>
            <a:r>
              <a:rPr lang="en-US" dirty="0" err="1" smtClean="0"/>
              <a:t>reforme</a:t>
            </a:r>
            <a:r>
              <a:rPr lang="en-US" dirty="0" smtClean="0"/>
              <a:t> du </a:t>
            </a:r>
            <a:r>
              <a:rPr lang="en-US" dirty="0" err="1" smtClean="0"/>
              <a:t>financement</a:t>
            </a:r>
            <a:r>
              <a:rPr lang="en-US" dirty="0" smtClean="0"/>
              <a:t> de la </a:t>
            </a:r>
            <a:r>
              <a:rPr lang="en-US" dirty="0" err="1" smtClean="0"/>
              <a:t>sante</a:t>
            </a:r>
            <a:r>
              <a:rPr lang="en-US" dirty="0" smtClean="0"/>
              <a:t>.</a:t>
            </a:r>
          </a:p>
          <a:p>
            <a:pPr marL="285750" indent="-285750">
              <a:buFontTx/>
              <a:buChar char="-"/>
            </a:pPr>
            <a:endParaRPr lang="en-US" dirty="0" smtClean="0"/>
          </a:p>
          <a:p>
            <a:pPr marL="285750" indent="-285750">
              <a:buFontTx/>
              <a:buChar char="-"/>
            </a:pPr>
            <a:endParaRPr lang="en-US" dirty="0"/>
          </a:p>
        </p:txBody>
      </p:sp>
    </p:spTree>
    <p:extLst>
      <p:ext uri="{BB962C8B-B14F-4D97-AF65-F5344CB8AC3E}">
        <p14:creationId xmlns:p14="http://schemas.microsoft.com/office/powerpoint/2010/main" val="14137190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Merci de </a:t>
            </a:r>
            <a:r>
              <a:rPr lang="en-US" dirty="0" err="1" smtClean="0"/>
              <a:t>votre</a:t>
            </a:r>
            <a:r>
              <a:rPr lang="en-US" dirty="0" smtClean="0"/>
              <a:t> attention</a:t>
            </a:r>
            <a:endParaRPr lang="en-US" dirty="0"/>
          </a:p>
        </p:txBody>
      </p:sp>
    </p:spTree>
    <p:extLst>
      <p:ext uri="{BB962C8B-B14F-4D97-AF65-F5344CB8AC3E}">
        <p14:creationId xmlns:p14="http://schemas.microsoft.com/office/powerpoint/2010/main" val="849997222"/>
      </p:ext>
    </p:extLst>
  </p:cSld>
  <p:clrMapOvr>
    <a:masterClrMapping/>
  </p:clrMapOvr>
</p:sld>
</file>

<file path=ppt/theme/theme1.xml><?xml version="1.0" encoding="utf-8"?>
<a:theme xmlns:a="http://schemas.openxmlformats.org/drawingml/2006/main" name="WBG-Fixed_Logo">
  <a:themeElements>
    <a:clrScheme name="World Bank">
      <a:dk1>
        <a:srgbClr val="002345"/>
      </a:dk1>
      <a:lt1>
        <a:sysClr val="window" lastClr="FFFFFF"/>
      </a:lt1>
      <a:dk2>
        <a:srgbClr val="000000"/>
      </a:dk2>
      <a:lt2>
        <a:srgbClr val="00ADE4"/>
      </a:lt2>
      <a:accent1>
        <a:srgbClr val="021F43"/>
      </a:accent1>
      <a:accent2>
        <a:srgbClr val="139AF0"/>
      </a:accent2>
      <a:accent3>
        <a:srgbClr val="7F7F7F"/>
      </a:accent3>
      <a:accent4>
        <a:srgbClr val="00AB51"/>
      </a:accent4>
      <a:accent5>
        <a:srgbClr val="009CA7"/>
      </a:accent5>
      <a:accent6>
        <a:srgbClr val="872B90"/>
      </a:accent6>
      <a:hlink>
        <a:srgbClr val="139AF0"/>
      </a:hlink>
      <a:folHlink>
        <a:srgbClr val="128F9C"/>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genda Slide">
  <a:themeElements>
    <a:clrScheme name="World Bank">
      <a:dk1>
        <a:srgbClr val="002345"/>
      </a:dk1>
      <a:lt1>
        <a:sysClr val="window" lastClr="FFFFFF"/>
      </a:lt1>
      <a:dk2>
        <a:srgbClr val="000000"/>
      </a:dk2>
      <a:lt2>
        <a:srgbClr val="00ADE4"/>
      </a:lt2>
      <a:accent1>
        <a:srgbClr val="000000"/>
      </a:accent1>
      <a:accent2>
        <a:srgbClr val="7F7F7F"/>
      </a:accent2>
      <a:accent3>
        <a:srgbClr val="00ADE4"/>
      </a:accent3>
      <a:accent4>
        <a:srgbClr val="021F43"/>
      </a:accent4>
      <a:accent5>
        <a:srgbClr val="006450"/>
      </a:accent5>
      <a:accent6>
        <a:srgbClr val="F78D28"/>
      </a:accent6>
      <a:hlink>
        <a:srgbClr val="00AB51"/>
      </a:hlink>
      <a:folHlink>
        <a:srgbClr val="61477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ull Page Interior">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ingle Area Interior Option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wo Area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Highlight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omb Ston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hoto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Chart ">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Divider Option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Contact Slid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1810</TotalTime>
  <Words>2825</Words>
  <Application>Microsoft Office PowerPoint</Application>
  <PresentationFormat>On-screen Show (4:3)</PresentationFormat>
  <Paragraphs>365</Paragraphs>
  <Slides>43</Slides>
  <Notes>11</Notes>
  <HiddenSlides>0</HiddenSlides>
  <MMClips>0</MMClips>
  <ScaleCrop>false</ScaleCrop>
  <HeadingPairs>
    <vt:vector size="4" baseType="variant">
      <vt:variant>
        <vt:lpstr>Theme</vt:lpstr>
      </vt:variant>
      <vt:variant>
        <vt:i4>11</vt:i4>
      </vt:variant>
      <vt:variant>
        <vt:lpstr>Slide Titles</vt:lpstr>
      </vt:variant>
      <vt:variant>
        <vt:i4>43</vt:i4>
      </vt:variant>
    </vt:vector>
  </HeadingPairs>
  <TitlesOfParts>
    <vt:vector size="54" baseType="lpstr">
      <vt:lpstr>WBG-Fixed_Logo</vt:lpstr>
      <vt:lpstr>Agenda Slide</vt:lpstr>
      <vt:lpstr>Full Page Interior</vt:lpstr>
      <vt:lpstr>Single Area Interior Options</vt:lpstr>
      <vt:lpstr>Two Area Slides</vt:lpstr>
      <vt:lpstr>Highlight Slides</vt:lpstr>
      <vt:lpstr>Tomb Stone</vt:lpstr>
      <vt:lpstr>Photo Slides</vt:lpstr>
      <vt:lpstr>Chart </vt:lpstr>
      <vt:lpstr>Divider Options</vt:lpstr>
      <vt:lpstr>Contact Slide</vt:lpstr>
      <vt:lpstr>Strategie de financement de la sante en rdc: Analyse et recommendations</vt:lpstr>
      <vt:lpstr>Présentation</vt:lpstr>
      <vt:lpstr>Etat des lieux du financement de la santé et CSU en RDC</vt:lpstr>
      <vt:lpstr>Les performances macro-economiques sont favorable mais ne se traduisent pas une augmentation des recettes de l’Etat</vt:lpstr>
      <vt:lpstr>La RDC depense dix fois moins que le reste de l’Afrique pour sa sante</vt:lpstr>
      <vt:lpstr>Alors que l’economie croit rapidement, la part de la sante se reduit depuis 5 ans</vt:lpstr>
      <vt:lpstr>L’aide internationale et les depenses directes des menages financent 80% des depenses de sante en RDC</vt:lpstr>
      <vt:lpstr>En consequence, la protection financiere des menages et l’acces/utilisation des soins sont limites…</vt:lpstr>
      <vt:lpstr>…et inequitables</vt:lpstr>
      <vt:lpstr>PowerPoint Presentation</vt:lpstr>
      <vt:lpstr>Mais qui restent en deca des moyennes regionales</vt:lpstr>
      <vt:lpstr>L’Etat consacre une part minime de son budget a la sante, part en decroissance sur les 10 dernieres annees</vt:lpstr>
      <vt:lpstr>Des marges non negligeables existent pour accroitre l’espace budgetaire en sante</vt:lpstr>
      <vt:lpstr>Objectifs et moyens de la reforme CSU</vt:lpstr>
      <vt:lpstr>Qu a-t-on besoin de savoir?</vt:lpstr>
      <vt:lpstr>Source des donnees</vt:lpstr>
      <vt:lpstr>Estimation des couts du paquet de soins</vt:lpstr>
      <vt:lpstr>Objectif de l’étude de costing</vt:lpstr>
      <vt:lpstr>La méthodologie en bref</vt:lpstr>
      <vt:lpstr>Les hypothèses (1)</vt:lpstr>
      <vt:lpstr>Les hypothèses (2)</vt:lpstr>
      <vt:lpstr>Couverture du paquet de soins</vt:lpstr>
      <vt:lpstr>Cout du paquet de soins par capita, USD</vt:lpstr>
      <vt:lpstr>Cout du paquet de soins par tete, par niveau, USD</vt:lpstr>
      <vt:lpstr>Cout total du paquet de soins par capita, USD (millions)</vt:lpstr>
      <vt:lpstr>Estimation des besoins et possibilites de financement</vt:lpstr>
      <vt:lpstr>Question: Est-ce que la couverture sanitaire universelle (CSU) est financièrement faisable en RDC?</vt:lpstr>
      <vt:lpstr>Quelques comparaisons régionales</vt:lpstr>
      <vt:lpstr>La CSU et l’équité</vt:lpstr>
      <vt:lpstr>Stratégie de financement de la CSU: Chapitre 1</vt:lpstr>
      <vt:lpstr>Le cout du paquet</vt:lpstr>
      <vt:lpstr>Description d’un modèle sur le financement de la CSU</vt:lpstr>
      <vt:lpstr>Les principales suppositions du modèle de financement de la CSU</vt:lpstr>
      <vt:lpstr>LE modèle…</vt:lpstr>
      <vt:lpstr>Projection des dépenses totales en santé</vt:lpstr>
      <vt:lpstr>Financement disponible serait insuffisant</vt:lpstr>
      <vt:lpstr>Simulation 1</vt:lpstr>
      <vt:lpstr>Simulation 2</vt:lpstr>
      <vt:lpstr>Simulation 3</vt:lpstr>
      <vt:lpstr>Simulation 3</vt:lpstr>
      <vt:lpstr>Stratégie de financement de la CSU: Chapitre 2</vt:lpstr>
      <vt:lpstr>Conclusions </vt:lpstr>
      <vt:lpstr>Merci de votre attention</vt:lpstr>
    </vt:vector>
  </TitlesOfParts>
  <Company>The World Bank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Palmer Wright</dc:creator>
  <cp:lastModifiedBy>MEYER, Claude</cp:lastModifiedBy>
  <cp:revision>233</cp:revision>
  <dcterms:created xsi:type="dcterms:W3CDTF">2014-09-09T18:03:14Z</dcterms:created>
  <dcterms:modified xsi:type="dcterms:W3CDTF">2015-09-16T15:42:40Z</dcterms:modified>
</cp:coreProperties>
</file>